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Lst>
  <p:notesMasterIdLst>
    <p:notesMasterId r:id="rId77"/>
  </p:notesMasterIdLst>
  <p:sldIdLst>
    <p:sldId id="366" r:id="rId2"/>
    <p:sldId id="373" r:id="rId3"/>
    <p:sldId id="420" r:id="rId4"/>
    <p:sldId id="416" r:id="rId5"/>
    <p:sldId id="462" r:id="rId6"/>
    <p:sldId id="417" r:id="rId7"/>
    <p:sldId id="346" r:id="rId8"/>
    <p:sldId id="271" r:id="rId9"/>
    <p:sldId id="354" r:id="rId10"/>
    <p:sldId id="396" r:id="rId11"/>
    <p:sldId id="402" r:id="rId12"/>
    <p:sldId id="397" r:id="rId13"/>
    <p:sldId id="398" r:id="rId14"/>
    <p:sldId id="400" r:id="rId15"/>
    <p:sldId id="460" r:id="rId16"/>
    <p:sldId id="427" r:id="rId17"/>
    <p:sldId id="457" r:id="rId18"/>
    <p:sldId id="418" r:id="rId19"/>
    <p:sldId id="406" r:id="rId20"/>
    <p:sldId id="421" r:id="rId21"/>
    <p:sldId id="461" r:id="rId22"/>
    <p:sldId id="463" r:id="rId23"/>
    <p:sldId id="422" r:id="rId24"/>
    <p:sldId id="274" r:id="rId25"/>
    <p:sldId id="426" r:id="rId26"/>
    <p:sldId id="455" r:id="rId27"/>
    <p:sldId id="425" r:id="rId28"/>
    <p:sldId id="428" r:id="rId29"/>
    <p:sldId id="403" r:id="rId30"/>
    <p:sldId id="404" r:id="rId31"/>
    <p:sldId id="437" r:id="rId32"/>
    <p:sldId id="438" r:id="rId33"/>
    <p:sldId id="296" r:id="rId34"/>
    <p:sldId id="439" r:id="rId35"/>
    <p:sldId id="433" r:id="rId36"/>
    <p:sldId id="414" r:id="rId37"/>
    <p:sldId id="430" r:id="rId38"/>
    <p:sldId id="431" r:id="rId39"/>
    <p:sldId id="432" r:id="rId40"/>
    <p:sldId id="435" r:id="rId41"/>
    <p:sldId id="434" r:id="rId42"/>
    <p:sldId id="465" r:id="rId43"/>
    <p:sldId id="466" r:id="rId44"/>
    <p:sldId id="405" r:id="rId45"/>
    <p:sldId id="459" r:id="rId46"/>
    <p:sldId id="452" r:id="rId47"/>
    <p:sldId id="408" r:id="rId48"/>
    <p:sldId id="440" r:id="rId49"/>
    <p:sldId id="450" r:id="rId50"/>
    <p:sldId id="451" r:id="rId51"/>
    <p:sldId id="453" r:id="rId52"/>
    <p:sldId id="454" r:id="rId53"/>
    <p:sldId id="367" r:id="rId54"/>
    <p:sldId id="415" r:id="rId55"/>
    <p:sldId id="441" r:id="rId56"/>
    <p:sldId id="442" r:id="rId57"/>
    <p:sldId id="443" r:id="rId58"/>
    <p:sldId id="444" r:id="rId59"/>
    <p:sldId id="445" r:id="rId60"/>
    <p:sldId id="446" r:id="rId61"/>
    <p:sldId id="449" r:id="rId62"/>
    <p:sldId id="448" r:id="rId63"/>
    <p:sldId id="447" r:id="rId64"/>
    <p:sldId id="456" r:id="rId65"/>
    <p:sldId id="311" r:id="rId66"/>
    <p:sldId id="353" r:id="rId67"/>
    <p:sldId id="314" r:id="rId68"/>
    <p:sldId id="467" r:id="rId69"/>
    <p:sldId id="458" r:id="rId70"/>
    <p:sldId id="391" r:id="rId71"/>
    <p:sldId id="389" r:id="rId72"/>
    <p:sldId id="390" r:id="rId73"/>
    <p:sldId id="412" r:id="rId74"/>
    <p:sldId id="413" r:id="rId75"/>
    <p:sldId id="344" r:id="rId76"/>
  </p:sldIdLst>
  <p:sldSz cx="9144000" cy="6858000" type="screen4x3"/>
  <p:notesSz cx="6858000" cy="9144000"/>
  <p:defaultTextStyle>
    <a:defPPr>
      <a:defRPr lang="zh-CN"/>
    </a:defPPr>
    <a:lvl1pPr algn="l" rtl="0" fontAlgn="base">
      <a:spcBef>
        <a:spcPct val="0"/>
      </a:spcBef>
      <a:spcAft>
        <a:spcPct val="0"/>
      </a:spcAft>
      <a:defRPr kumimoji="1" sz="3200" b="1" kern="1200">
        <a:solidFill>
          <a:srgbClr val="0000CC"/>
        </a:solidFill>
        <a:latin typeface="Times New Roman" pitchFamily="18" charset="0"/>
        <a:ea typeface="黑体" pitchFamily="49" charset="-122"/>
        <a:cs typeface="+mn-cs"/>
      </a:defRPr>
    </a:lvl1pPr>
    <a:lvl2pPr marL="457200" algn="l" rtl="0" fontAlgn="base">
      <a:spcBef>
        <a:spcPct val="0"/>
      </a:spcBef>
      <a:spcAft>
        <a:spcPct val="0"/>
      </a:spcAft>
      <a:defRPr kumimoji="1" sz="3200" b="1" kern="1200">
        <a:solidFill>
          <a:srgbClr val="0000CC"/>
        </a:solidFill>
        <a:latin typeface="Times New Roman" pitchFamily="18" charset="0"/>
        <a:ea typeface="黑体" pitchFamily="49" charset="-122"/>
        <a:cs typeface="+mn-cs"/>
      </a:defRPr>
    </a:lvl2pPr>
    <a:lvl3pPr marL="914400" algn="l" rtl="0" fontAlgn="base">
      <a:spcBef>
        <a:spcPct val="0"/>
      </a:spcBef>
      <a:spcAft>
        <a:spcPct val="0"/>
      </a:spcAft>
      <a:defRPr kumimoji="1" sz="3200" b="1" kern="1200">
        <a:solidFill>
          <a:srgbClr val="0000CC"/>
        </a:solidFill>
        <a:latin typeface="Times New Roman" pitchFamily="18" charset="0"/>
        <a:ea typeface="黑体" pitchFamily="49" charset="-122"/>
        <a:cs typeface="+mn-cs"/>
      </a:defRPr>
    </a:lvl3pPr>
    <a:lvl4pPr marL="1371600" algn="l" rtl="0" fontAlgn="base">
      <a:spcBef>
        <a:spcPct val="0"/>
      </a:spcBef>
      <a:spcAft>
        <a:spcPct val="0"/>
      </a:spcAft>
      <a:defRPr kumimoji="1" sz="3200" b="1" kern="1200">
        <a:solidFill>
          <a:srgbClr val="0000CC"/>
        </a:solidFill>
        <a:latin typeface="Times New Roman" pitchFamily="18" charset="0"/>
        <a:ea typeface="黑体" pitchFamily="49" charset="-122"/>
        <a:cs typeface="+mn-cs"/>
      </a:defRPr>
    </a:lvl4pPr>
    <a:lvl5pPr marL="1828800" algn="l" rtl="0" fontAlgn="base">
      <a:spcBef>
        <a:spcPct val="0"/>
      </a:spcBef>
      <a:spcAft>
        <a:spcPct val="0"/>
      </a:spcAft>
      <a:defRPr kumimoji="1" sz="3200" b="1" kern="1200">
        <a:solidFill>
          <a:srgbClr val="0000CC"/>
        </a:solidFill>
        <a:latin typeface="Times New Roman" pitchFamily="18" charset="0"/>
        <a:ea typeface="黑体" pitchFamily="49" charset="-122"/>
        <a:cs typeface="+mn-cs"/>
      </a:defRPr>
    </a:lvl5pPr>
    <a:lvl6pPr marL="2286000" algn="l" defTabSz="914400" rtl="0" eaLnBrk="1" latinLnBrk="0" hangingPunct="1">
      <a:defRPr kumimoji="1" sz="3200" b="1" kern="1200">
        <a:solidFill>
          <a:srgbClr val="0000CC"/>
        </a:solidFill>
        <a:latin typeface="Times New Roman" pitchFamily="18" charset="0"/>
        <a:ea typeface="黑体" pitchFamily="49" charset="-122"/>
        <a:cs typeface="+mn-cs"/>
      </a:defRPr>
    </a:lvl6pPr>
    <a:lvl7pPr marL="2743200" algn="l" defTabSz="914400" rtl="0" eaLnBrk="1" latinLnBrk="0" hangingPunct="1">
      <a:defRPr kumimoji="1" sz="3200" b="1" kern="1200">
        <a:solidFill>
          <a:srgbClr val="0000CC"/>
        </a:solidFill>
        <a:latin typeface="Times New Roman" pitchFamily="18" charset="0"/>
        <a:ea typeface="黑体" pitchFamily="49" charset="-122"/>
        <a:cs typeface="+mn-cs"/>
      </a:defRPr>
    </a:lvl7pPr>
    <a:lvl8pPr marL="3200400" algn="l" defTabSz="914400" rtl="0" eaLnBrk="1" latinLnBrk="0" hangingPunct="1">
      <a:defRPr kumimoji="1" sz="3200" b="1" kern="1200">
        <a:solidFill>
          <a:srgbClr val="0000CC"/>
        </a:solidFill>
        <a:latin typeface="Times New Roman" pitchFamily="18" charset="0"/>
        <a:ea typeface="黑体" pitchFamily="49" charset="-122"/>
        <a:cs typeface="+mn-cs"/>
      </a:defRPr>
    </a:lvl8pPr>
    <a:lvl9pPr marL="3657600" algn="l" defTabSz="914400" rtl="0" eaLnBrk="1" latinLnBrk="0" hangingPunct="1">
      <a:defRPr kumimoji="1" sz="3200" b="1" kern="1200">
        <a:solidFill>
          <a:srgbClr val="0000CC"/>
        </a:solidFill>
        <a:latin typeface="Times New Roman" pitchFamily="18"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00"/>
    <a:srgbClr val="FF66CC"/>
    <a:srgbClr val="FF3300"/>
    <a:srgbClr val="000000"/>
    <a:srgbClr val="0CD057"/>
    <a:srgbClr val="CC9900"/>
    <a:srgbClr val="FFFF00"/>
    <a:srgbClr val="6C0A1F"/>
    <a:srgbClr val="E0E08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026" y="66"/>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200" b="0">
                <a:solidFill>
                  <a:schemeClr val="tx1"/>
                </a:solidFill>
                <a:latin typeface="Arial" pitchFamily="34" charset="0"/>
                <a:ea typeface="宋体" pitchFamily="2" charset="-122"/>
              </a:defRPr>
            </a:lvl1pPr>
          </a:lstStyle>
          <a:p>
            <a:pPr>
              <a:defRPr/>
            </a:pPr>
            <a:endParaRPr lang="en-US" altLang="zh-CN"/>
          </a:p>
        </p:txBody>
      </p:sp>
      <p:sp>
        <p:nvSpPr>
          <p:cNvPr id="808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200" b="0">
                <a:solidFill>
                  <a:schemeClr val="tx1"/>
                </a:solidFill>
                <a:latin typeface="Arial" pitchFamily="34" charset="0"/>
                <a:ea typeface="宋体" pitchFamily="2" charset="-122"/>
              </a:defRPr>
            </a:lvl1pPr>
          </a:lstStyle>
          <a:p>
            <a:pPr>
              <a:defRPr/>
            </a:pPr>
            <a:endParaRPr lang="en-US" altLang="zh-CN"/>
          </a:p>
        </p:txBody>
      </p:sp>
      <p:sp>
        <p:nvSpPr>
          <p:cNvPr id="389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809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09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b="0">
                <a:solidFill>
                  <a:schemeClr val="tx1"/>
                </a:solidFill>
                <a:latin typeface="Arial" pitchFamily="34" charset="0"/>
                <a:ea typeface="宋体" pitchFamily="2" charset="-122"/>
              </a:defRPr>
            </a:lvl1pPr>
          </a:lstStyle>
          <a:p>
            <a:pPr>
              <a:defRPr/>
            </a:pPr>
            <a:endParaRPr lang="en-US" altLang="zh-CN"/>
          </a:p>
        </p:txBody>
      </p:sp>
      <p:sp>
        <p:nvSpPr>
          <p:cNvPr id="809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b="0">
                <a:solidFill>
                  <a:schemeClr val="tx1"/>
                </a:solidFill>
                <a:latin typeface="Arial" pitchFamily="34" charset="0"/>
                <a:ea typeface="宋体" pitchFamily="2" charset="-122"/>
              </a:defRPr>
            </a:lvl1pPr>
          </a:lstStyle>
          <a:p>
            <a:pPr>
              <a:defRPr/>
            </a:pPr>
            <a:fld id="{82363ABE-7B8B-4055-B6AF-D3A0FEA02F87}" type="slidenum">
              <a:rPr lang="en-US" altLang="zh-CN"/>
              <a:pPr>
                <a:defRPr/>
              </a:pPr>
              <a:t>‹#›</a:t>
            </a:fld>
            <a:endParaRPr lang="en-US" altLang="zh-CN"/>
          </a:p>
        </p:txBody>
      </p:sp>
    </p:spTree>
    <p:extLst>
      <p:ext uri="{BB962C8B-B14F-4D97-AF65-F5344CB8AC3E}">
        <p14:creationId xmlns="" xmlns:p14="http://schemas.microsoft.com/office/powerpoint/2010/main" val="27570140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8.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pPr>
              <a:defRPr/>
            </a:pPr>
            <a:fld id="{82363ABE-7B8B-4055-B6AF-D3A0FEA02F87}" type="slidenum">
              <a:rPr lang="en-US" altLang="zh-CN" smtClean="0"/>
              <a:pPr>
                <a:defRPr/>
              </a:pPr>
              <a:t>8</a:t>
            </a:fld>
            <a:endParaRPr lang="en-US" altLang="zh-CN"/>
          </a:p>
        </p:txBody>
      </p:sp>
    </p:spTree>
    <p:extLst>
      <p:ext uri="{BB962C8B-B14F-4D97-AF65-F5344CB8AC3E}">
        <p14:creationId xmlns="" xmlns:p14="http://schemas.microsoft.com/office/powerpoint/2010/main" val="2132166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fld id="{8424582A-5717-49CB-BCEF-CEEE7B43975F}" type="slidenum">
              <a:rPr kumimoji="0" lang="en-US" altLang="zh-CN" sz="1200" b="0" smtClean="0">
                <a:solidFill>
                  <a:schemeClr val="tx1"/>
                </a:solidFill>
                <a:latin typeface="Arial" pitchFamily="34" charset="0"/>
                <a:ea typeface="宋体" pitchFamily="2" charset="-122"/>
              </a:rPr>
              <a:pPr eaLnBrk="1" hangingPunct="1"/>
              <a:t>9</a:t>
            </a:fld>
            <a:endParaRPr kumimoji="0" lang="en-US" altLang="zh-CN" sz="1200" b="0" smtClean="0">
              <a:solidFill>
                <a:schemeClr val="tx1"/>
              </a:solidFill>
              <a:latin typeface="Arial" pitchFamily="34" charset="0"/>
              <a:ea typeface="宋体" pitchFamily="2" charset="-122"/>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p:cSld name="标题幻灯片">
    <p:spTree>
      <p:nvGrpSpPr>
        <p:cNvPr id="1" name=""/>
        <p:cNvGrpSpPr/>
        <p:nvPr/>
      </p:nvGrpSpPr>
      <p:grpSpPr>
        <a:xfrm>
          <a:off x="0" y="0"/>
          <a:ext cx="0" cy="0"/>
          <a:chOff x="0" y="0"/>
          <a:chExt cx="0" cy="0"/>
        </a:xfrm>
      </p:grpSpPr>
      <p:pic>
        <p:nvPicPr>
          <p:cNvPr id="2" name="图片 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32147" y="0"/>
            <a:ext cx="9176147"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758708295"/>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922462" y="1749102"/>
            <a:ext cx="8229600" cy="4525963"/>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CE93F912-B284-425C-9EF9-82D654827472}" type="slidenum">
              <a:rPr lang="en-US" altLang="zh-CN" smtClean="0"/>
              <a:pPr>
                <a:defRPr/>
              </a:pPr>
              <a:t>‹#›</a:t>
            </a:fld>
            <a:endParaRPr lang="en-US" altLang="zh-CN"/>
          </a:p>
        </p:txBody>
      </p:sp>
    </p:spTree>
    <p:extLst>
      <p:ext uri="{BB962C8B-B14F-4D97-AF65-F5344CB8AC3E}">
        <p14:creationId xmlns="" xmlns:p14="http://schemas.microsoft.com/office/powerpoint/2010/main" val="218612527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25439"/>
            <a:ext cx="2057400" cy="58007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325439"/>
            <a:ext cx="6019800" cy="5800725"/>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61426CFA-1E1B-48C0-A762-51B25F7080C9}" type="slidenum">
              <a:rPr lang="en-US" altLang="zh-CN" smtClean="0"/>
              <a:pPr>
                <a:defRPr/>
              </a:pPr>
              <a:t>‹#›</a:t>
            </a:fld>
            <a:endParaRPr lang="en-US" altLang="zh-CN"/>
          </a:p>
        </p:txBody>
      </p:sp>
    </p:spTree>
    <p:extLst>
      <p:ext uri="{BB962C8B-B14F-4D97-AF65-F5344CB8AC3E}">
        <p14:creationId xmlns="" xmlns:p14="http://schemas.microsoft.com/office/powerpoint/2010/main" val="152233398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noProof="1" smtClean="0"/>
              <a:t>单击此处编辑母版标题样式</a:t>
            </a:r>
            <a:endParaRPr lang="zh-CN" altLang="en-US" noProof="1"/>
          </a:p>
        </p:txBody>
      </p:sp>
      <p:sp>
        <p:nvSpPr>
          <p:cNvPr id="3" name="图表占位符 2"/>
          <p:cNvSpPr>
            <a:spLocks noGrp="1"/>
          </p:cNvSpPr>
          <p:nvPr>
            <p:ph type="chart" idx="1" hasCustomPrompt="1"/>
          </p:nvPr>
        </p:nvSpPr>
        <p:spPr>
          <a:xfrm>
            <a:off x="457200" y="1600201"/>
            <a:ext cx="8229600" cy="4525963"/>
          </a:xfrm>
          <a:prstGeom prst="rect">
            <a:avLst/>
          </a:prstGeom>
        </p:spPr>
        <p:txBody>
          <a:bodyPr rtlCol="0">
            <a:normAutofit/>
          </a:bodyPr>
          <a:lstStyle/>
          <a:p>
            <a:pPr lvl="0"/>
            <a:r>
              <a:rPr lang="zh-CN" altLang="en-US" noProof="0" smtClean="0"/>
              <a:t>单击图标添加图表</a:t>
            </a:r>
            <a:endParaRPr lang="zh-CN" altLang="en-US" noProof="0"/>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61426CFA-1E1B-48C0-A762-51B25F7080C9}" type="slidenum">
              <a:rPr lang="en-US" altLang="zh-CN" smtClean="0"/>
              <a:pPr>
                <a:defRPr/>
              </a:pPr>
              <a:t>‹#›</a:t>
            </a:fld>
            <a:endParaRPr lang="en-US" altLang="zh-CN"/>
          </a:p>
        </p:txBody>
      </p:sp>
    </p:spTree>
    <p:extLst>
      <p:ext uri="{BB962C8B-B14F-4D97-AF65-F5344CB8AC3E}">
        <p14:creationId xmlns="" xmlns:p14="http://schemas.microsoft.com/office/powerpoint/2010/main" val="3343026029"/>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1" cy="1752600"/>
          </a:xfrm>
        </p:spPr>
        <p:txBody>
          <a:bodyPr/>
          <a:lstStyle>
            <a:lvl1pPr marL="0" indent="0" algn="ctr">
              <a:buNone/>
              <a:defRPr>
                <a:solidFill>
                  <a:schemeClr val="tx1">
                    <a:tint val="75000"/>
                  </a:schemeClr>
                </a:solidFill>
              </a:defRPr>
            </a:lvl1pPr>
            <a:lvl2pPr marL="509270" indent="0" algn="ctr">
              <a:buNone/>
              <a:defRPr>
                <a:solidFill>
                  <a:schemeClr val="tx1">
                    <a:tint val="75000"/>
                  </a:schemeClr>
                </a:solidFill>
              </a:defRPr>
            </a:lvl2pPr>
            <a:lvl3pPr marL="1019175" indent="0" algn="ctr">
              <a:buNone/>
              <a:defRPr>
                <a:solidFill>
                  <a:schemeClr val="tx1">
                    <a:tint val="75000"/>
                  </a:schemeClr>
                </a:solidFill>
              </a:defRPr>
            </a:lvl3pPr>
            <a:lvl4pPr marL="1528445" indent="0" algn="ctr">
              <a:buNone/>
              <a:defRPr>
                <a:solidFill>
                  <a:schemeClr val="tx1">
                    <a:tint val="75000"/>
                  </a:schemeClr>
                </a:solidFill>
              </a:defRPr>
            </a:lvl4pPr>
            <a:lvl5pPr marL="2038350" indent="0" algn="ctr">
              <a:buNone/>
              <a:defRPr>
                <a:solidFill>
                  <a:schemeClr val="tx1">
                    <a:tint val="75000"/>
                  </a:schemeClr>
                </a:solidFill>
              </a:defRPr>
            </a:lvl5pPr>
            <a:lvl6pPr marL="2546985" indent="0" algn="ctr">
              <a:buNone/>
              <a:defRPr>
                <a:solidFill>
                  <a:schemeClr val="tx1">
                    <a:tint val="75000"/>
                  </a:schemeClr>
                </a:solidFill>
              </a:defRPr>
            </a:lvl6pPr>
            <a:lvl7pPr marL="3056255" indent="0" algn="ctr">
              <a:buNone/>
              <a:defRPr>
                <a:solidFill>
                  <a:schemeClr val="tx1">
                    <a:tint val="75000"/>
                  </a:schemeClr>
                </a:solidFill>
              </a:defRPr>
            </a:lvl7pPr>
            <a:lvl8pPr marL="3566160" indent="0" algn="ctr">
              <a:buNone/>
              <a:defRPr>
                <a:solidFill>
                  <a:schemeClr val="tx1">
                    <a:tint val="75000"/>
                  </a:schemeClr>
                </a:solidFill>
              </a:defRPr>
            </a:lvl8pPr>
            <a:lvl9pPr marL="407543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457200" y="6356351"/>
            <a:ext cx="2133600" cy="365125"/>
          </a:xfrm>
          <a:prstGeom prst="rect">
            <a:avLst/>
          </a:prstGeom>
        </p:spPr>
        <p:txBody>
          <a:bodyPr/>
          <a:lstStyle>
            <a:lvl1pPr>
              <a:defRPr/>
            </a:lvl1pPr>
          </a:lstStyle>
          <a:p>
            <a:pPr>
              <a:defRPr/>
            </a:pPr>
            <a:endParaRPr lang="en-US" altLang="zh-CN"/>
          </a:p>
        </p:txBody>
      </p:sp>
      <p:sp>
        <p:nvSpPr>
          <p:cNvPr id="5" name="页脚占位符 4"/>
          <p:cNvSpPr>
            <a:spLocks noGrp="1"/>
          </p:cNvSpPr>
          <p:nvPr>
            <p:ph type="ftr" sz="quarter" idx="11"/>
          </p:nvPr>
        </p:nvSpPr>
        <p:spPr>
          <a:xfrm>
            <a:off x="3124200" y="6356351"/>
            <a:ext cx="2895600" cy="365125"/>
          </a:xfrm>
          <a:prstGeom prst="rect">
            <a:avLst/>
          </a:prstGeom>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lvl1pPr>
              <a:defRPr/>
            </a:lvl1pPr>
          </a:lstStyle>
          <a:p>
            <a:pPr>
              <a:defRPr/>
            </a:pPr>
            <a:fld id="{61426CFA-1E1B-48C0-A762-51B25F7080C9}" type="slidenum">
              <a:rPr lang="en-US" altLang="zh-CN" smtClean="0"/>
              <a:pPr>
                <a:defRPr/>
              </a:pPr>
              <a:t>‹#›</a:t>
            </a:fld>
            <a:endParaRPr lang="en-US" altLang="zh-CN"/>
          </a:p>
        </p:txBody>
      </p:sp>
    </p:spTree>
    <p:extLst>
      <p:ext uri="{BB962C8B-B14F-4D97-AF65-F5344CB8AC3E}">
        <p14:creationId xmlns="" xmlns:p14="http://schemas.microsoft.com/office/powerpoint/2010/main" val="2934806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364527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36452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957388"/>
            <a:ext cx="8229600" cy="4525963"/>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6E4C3E21-C613-4280-A8AD-F91B8E54B0DF}" type="slidenum">
              <a:rPr lang="en-US" altLang="zh-CN" smtClean="0"/>
              <a:pPr>
                <a:defRPr/>
              </a:pPr>
              <a:t>‹#›</a:t>
            </a:fld>
            <a:endParaRPr lang="en-US" altLang="zh-CN"/>
          </a:p>
        </p:txBody>
      </p:sp>
    </p:spTree>
    <p:extLst>
      <p:ext uri="{BB962C8B-B14F-4D97-AF65-F5344CB8AC3E}">
        <p14:creationId xmlns="" xmlns:p14="http://schemas.microsoft.com/office/powerpoint/2010/main" val="373794095"/>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68761"/>
            <a:ext cx="78867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221089"/>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1" smtClean="0"/>
              <a:t>单击此处编辑母版文本样式</a:t>
            </a:r>
          </a:p>
        </p:txBody>
      </p:sp>
      <p:sp>
        <p:nvSpPr>
          <p:cNvPr id="4" name="日期占位符 3"/>
          <p:cNvSpPr>
            <a:spLocks noGrp="1"/>
          </p:cNvSpPr>
          <p:nvPr>
            <p:ph type="dt" sz="half" idx="10"/>
          </p:nvPr>
        </p:nvSpPr>
        <p:spPr>
          <a:xfrm>
            <a:off x="457200" y="6021388"/>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5" name="页脚占位符 4"/>
          <p:cNvSpPr>
            <a:spLocks noGrp="1"/>
          </p:cNvSpPr>
          <p:nvPr>
            <p:ph type="ftr" sz="quarter" idx="11"/>
          </p:nvPr>
        </p:nvSpPr>
        <p:spPr>
          <a:xfrm>
            <a:off x="3124200" y="6021388"/>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灯片编号占位符 5"/>
          <p:cNvSpPr>
            <a:spLocks noGrp="1"/>
          </p:cNvSpPr>
          <p:nvPr>
            <p:ph type="sldNum" sz="quarter" idx="12"/>
          </p:nvPr>
        </p:nvSpPr>
        <p:spPr>
          <a:xfrm>
            <a:off x="6376988" y="5992813"/>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EC570873-82F1-42EE-8410-DB3856878320}" type="slidenum">
              <a:rPr lang="en-US" altLang="zh-CN" smtClean="0"/>
              <a:pPr>
                <a:defRPr/>
              </a:pPr>
              <a:t>‹#›</a:t>
            </a:fld>
            <a:endParaRPr lang="en-US" altLang="zh-CN"/>
          </a:p>
        </p:txBody>
      </p:sp>
    </p:spTree>
    <p:extLst>
      <p:ext uri="{BB962C8B-B14F-4D97-AF65-F5344CB8AC3E}">
        <p14:creationId xmlns="" xmlns:p14="http://schemas.microsoft.com/office/powerpoint/2010/main" val="222754731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1"/>
            <a:ext cx="4038600" cy="4525963"/>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1"/>
            <a:ext cx="4038600" cy="4525963"/>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54F7145E-4E64-4CC3-BF12-7C2F4C98B1BA}" type="slidenum">
              <a:rPr lang="en-US" altLang="zh-CN" smtClean="0"/>
              <a:pPr>
                <a:defRPr/>
              </a:pPr>
              <a:t>‹#›</a:t>
            </a:fld>
            <a:endParaRPr lang="en-US" altLang="zh-CN"/>
          </a:p>
        </p:txBody>
      </p:sp>
    </p:spTree>
    <p:extLst>
      <p:ext uri="{BB962C8B-B14F-4D97-AF65-F5344CB8AC3E}">
        <p14:creationId xmlns="" xmlns:p14="http://schemas.microsoft.com/office/powerpoint/2010/main" val="234043863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6"/>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8"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9"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EBE0BB95-4941-4C84-BB7B-5F448D468D21}" type="slidenum">
              <a:rPr lang="en-US" altLang="zh-CN" smtClean="0"/>
              <a:pPr>
                <a:defRPr/>
              </a:pPr>
              <a:t>‹#›</a:t>
            </a:fld>
            <a:endParaRPr lang="en-US" altLang="zh-CN"/>
          </a:p>
        </p:txBody>
      </p:sp>
    </p:spTree>
    <p:extLst>
      <p:ext uri="{BB962C8B-B14F-4D97-AF65-F5344CB8AC3E}">
        <p14:creationId xmlns="" xmlns:p14="http://schemas.microsoft.com/office/powerpoint/2010/main" val="206523278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A329A959-F087-4A2D-BBDC-08C1BF901F9B}" type="slidenum">
              <a:rPr lang="en-US" altLang="zh-CN" smtClean="0"/>
              <a:pPr>
                <a:defRPr/>
              </a:pPr>
              <a:t>‹#›</a:t>
            </a:fld>
            <a:endParaRPr lang="en-US" altLang="zh-CN"/>
          </a:p>
        </p:txBody>
      </p:sp>
    </p:spTree>
    <p:extLst>
      <p:ext uri="{BB962C8B-B14F-4D97-AF65-F5344CB8AC3E}">
        <p14:creationId xmlns="" xmlns:p14="http://schemas.microsoft.com/office/powerpoint/2010/main" val="1661293091"/>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3"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4"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B6C0470E-3BC6-4AEC-A018-14612A3DFF91}" type="slidenum">
              <a:rPr lang="en-US" altLang="zh-CN" smtClean="0"/>
              <a:pPr>
                <a:defRPr/>
              </a:pPr>
              <a:t>‹#›</a:t>
            </a:fld>
            <a:endParaRPr lang="en-US" altLang="zh-CN"/>
          </a:p>
        </p:txBody>
      </p:sp>
    </p:spTree>
    <p:extLst>
      <p:ext uri="{BB962C8B-B14F-4D97-AF65-F5344CB8AC3E}">
        <p14:creationId xmlns="" xmlns:p14="http://schemas.microsoft.com/office/powerpoint/2010/main" val="152408704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788"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B754A381-D2B7-4346-90CA-63C5AEC40F4D}" type="slidenum">
              <a:rPr lang="en-US" altLang="zh-CN" smtClean="0"/>
              <a:pPr>
                <a:defRPr/>
              </a:pPr>
              <a:t>‹#›</a:t>
            </a:fld>
            <a:endParaRPr lang="en-US" altLang="zh-CN"/>
          </a:p>
        </p:txBody>
      </p:sp>
    </p:spTree>
    <p:extLst>
      <p:ext uri="{BB962C8B-B14F-4D97-AF65-F5344CB8AC3E}">
        <p14:creationId xmlns="" xmlns:p14="http://schemas.microsoft.com/office/powerpoint/2010/main" val="302020173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788" y="987426"/>
            <a:ext cx="4629150" cy="4873625"/>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endParaRPr lang="en-US"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0" hangingPunct="0">
              <a:defRPr>
                <a:latin typeface="Arial" pitchFamily="34" charset="0"/>
                <a:ea typeface="楷体" pitchFamily="49" charset="-122"/>
              </a:defRPr>
            </a:lvl1pPr>
          </a:lstStyle>
          <a:p>
            <a:pPr>
              <a:defRPr/>
            </a:pPr>
            <a:fld id="{895D8245-BBD8-442F-A118-1337AB13D60E}" type="slidenum">
              <a:rPr lang="en-US" altLang="zh-CN" smtClean="0"/>
              <a:pPr>
                <a:defRPr/>
              </a:pPr>
              <a:t>‹#›</a:t>
            </a:fld>
            <a:endParaRPr lang="en-US" altLang="zh-CN"/>
          </a:p>
        </p:txBody>
      </p:sp>
    </p:spTree>
    <p:extLst>
      <p:ext uri="{BB962C8B-B14F-4D97-AF65-F5344CB8AC3E}">
        <p14:creationId xmlns="" xmlns:p14="http://schemas.microsoft.com/office/powerpoint/2010/main" val="3545861406"/>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7" cstate="email">
            <a:extLst>
              <a:ext uri="{28A0092B-C50C-407E-A947-70E740481C1C}">
                <a14:useLocalDpi xmlns=""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bwMode="auto">
          <a:xfrm>
            <a:off x="457200" y="917575"/>
            <a:ext cx="8229600" cy="927100"/>
          </a:xfrm>
          <a:prstGeom prst="rect">
            <a:avLst/>
          </a:prstGeom>
          <a:noFill/>
          <a:ln>
            <a:noFill/>
          </a:ln>
          <a:effectLst>
            <a:outerShdw dist="35921" dir="2700000" algn="ctr" rotWithShape="0">
              <a:srgbClr val="FFFFFF"/>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5123" name="文本占位符 5"/>
          <p:cNvSpPr>
            <a:spLocks noGrp="1" noChangeArrowheads="1"/>
          </p:cNvSpPr>
          <p:nvPr>
            <p:ph type="body" idx="4294967295"/>
          </p:nvPr>
        </p:nvSpPr>
        <p:spPr bwMode="auto">
          <a:xfrm>
            <a:off x="628650" y="2030414"/>
            <a:ext cx="7886700" cy="4351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Lst>
  <p:transition spd="med">
    <p:fade/>
  </p:transition>
  <p:txStyles>
    <p:titleStyle>
      <a:lvl1pPr algn="l" rtl="0" eaLnBrk="1" fontAlgn="base" hangingPunct="1">
        <a:spcBef>
          <a:spcPct val="0"/>
        </a:spcBef>
        <a:spcAft>
          <a:spcPct val="0"/>
        </a:spcAft>
        <a:defRPr sz="4400" kern="1200">
          <a:solidFill>
            <a:srgbClr val="C00000"/>
          </a:solidFill>
          <a:latin typeface="+mj-lt"/>
          <a:ea typeface="+mj-ea"/>
          <a:cs typeface="+mj-cs"/>
        </a:defRPr>
      </a:lvl1pPr>
      <a:lvl2pPr algn="l" rtl="0" eaLnBrk="1" fontAlgn="base" hangingPunct="1">
        <a:spcBef>
          <a:spcPct val="0"/>
        </a:spcBef>
        <a:spcAft>
          <a:spcPct val="0"/>
        </a:spcAft>
        <a:defRPr sz="4400">
          <a:solidFill>
            <a:srgbClr val="C00000"/>
          </a:solidFill>
          <a:latin typeface="Arial" panose="020B0604020202020204" pitchFamily="34" charset="0"/>
          <a:ea typeface="黑体" panose="02010609060101010101" pitchFamily="49" charset="-122"/>
        </a:defRPr>
      </a:lvl2pPr>
      <a:lvl3pPr algn="l" rtl="0" eaLnBrk="1" fontAlgn="base" hangingPunct="1">
        <a:spcBef>
          <a:spcPct val="0"/>
        </a:spcBef>
        <a:spcAft>
          <a:spcPct val="0"/>
        </a:spcAft>
        <a:defRPr sz="4400">
          <a:solidFill>
            <a:srgbClr val="C00000"/>
          </a:solidFill>
          <a:latin typeface="Arial" panose="020B0604020202020204" pitchFamily="34" charset="0"/>
          <a:ea typeface="黑体" panose="02010609060101010101" pitchFamily="49" charset="-122"/>
        </a:defRPr>
      </a:lvl3pPr>
      <a:lvl4pPr algn="l" rtl="0" eaLnBrk="1" fontAlgn="base" hangingPunct="1">
        <a:spcBef>
          <a:spcPct val="0"/>
        </a:spcBef>
        <a:spcAft>
          <a:spcPct val="0"/>
        </a:spcAft>
        <a:defRPr sz="4400">
          <a:solidFill>
            <a:srgbClr val="C00000"/>
          </a:solidFill>
          <a:latin typeface="Arial" panose="020B0604020202020204" pitchFamily="34" charset="0"/>
          <a:ea typeface="黑体" panose="02010609060101010101" pitchFamily="49" charset="-122"/>
        </a:defRPr>
      </a:lvl4pPr>
      <a:lvl5pPr algn="l" rtl="0" eaLnBrk="1" fontAlgn="base" hangingPunct="1">
        <a:spcBef>
          <a:spcPct val="0"/>
        </a:spcBef>
        <a:spcAft>
          <a:spcPct val="0"/>
        </a:spcAft>
        <a:defRPr sz="4400">
          <a:solidFill>
            <a:srgbClr val="C00000"/>
          </a:solidFill>
          <a:latin typeface="Arial" panose="020B0604020202020204" pitchFamily="34" charset="0"/>
          <a:ea typeface="黑体" panose="02010609060101010101" pitchFamily="49" charset="-122"/>
        </a:defRPr>
      </a:lvl5pPr>
      <a:lvl6pPr marL="457200" algn="l" rtl="0" eaLnBrk="1" fontAlgn="base" hangingPunct="1">
        <a:spcBef>
          <a:spcPct val="0"/>
        </a:spcBef>
        <a:spcAft>
          <a:spcPct val="0"/>
        </a:spcAft>
        <a:defRPr sz="4400" b="1">
          <a:solidFill>
            <a:schemeClr val="tx2"/>
          </a:solidFill>
          <a:latin typeface="Arial" panose="020B0604020202020204" pitchFamily="34" charset="0"/>
        </a:defRPr>
      </a:lvl6pPr>
      <a:lvl7pPr marL="914400" algn="l" rtl="0" eaLnBrk="1" fontAlgn="base" hangingPunct="1">
        <a:spcBef>
          <a:spcPct val="0"/>
        </a:spcBef>
        <a:spcAft>
          <a:spcPct val="0"/>
        </a:spcAft>
        <a:defRPr sz="4400" b="1">
          <a:solidFill>
            <a:schemeClr val="tx2"/>
          </a:solidFill>
          <a:latin typeface="Arial" panose="020B0604020202020204" pitchFamily="34" charset="0"/>
        </a:defRPr>
      </a:lvl7pPr>
      <a:lvl8pPr marL="1371600" algn="l" rtl="0" eaLnBrk="1" fontAlgn="base" hangingPunct="1">
        <a:spcBef>
          <a:spcPct val="0"/>
        </a:spcBef>
        <a:spcAft>
          <a:spcPct val="0"/>
        </a:spcAft>
        <a:defRPr sz="4400" b="1">
          <a:solidFill>
            <a:schemeClr val="tx2"/>
          </a:solidFill>
          <a:latin typeface="Arial" panose="020B0604020202020204" pitchFamily="34" charset="0"/>
        </a:defRPr>
      </a:lvl8pPr>
      <a:lvl9pPr marL="1828800" algn="l" rtl="0" eaLnBrk="1" fontAlgn="base" hangingPunct="1">
        <a:spcBef>
          <a:spcPct val="0"/>
        </a:spcBef>
        <a:spcAft>
          <a:spcPct val="0"/>
        </a:spcAft>
        <a:defRPr sz="4400" b="1">
          <a:solidFill>
            <a:schemeClr val="tx2"/>
          </a:solidFill>
          <a:latin typeface="Arial" panose="020B0604020202020204" pitchFamily="34" charset="0"/>
        </a:defRPr>
      </a:lvl9pPr>
    </p:titleStyle>
    <p:bodyStyle>
      <a:lvl1pPr algn="just" rtl="0" eaLnBrk="1" fontAlgn="base" hangingPunct="1">
        <a:lnSpc>
          <a:spcPct val="150000"/>
        </a:lnSpc>
        <a:spcBef>
          <a:spcPct val="0"/>
        </a:spcBef>
        <a:spcAft>
          <a:spcPct val="0"/>
        </a:spcAft>
        <a:defRPr sz="2400" kern="1200">
          <a:solidFill>
            <a:schemeClr val="tx1"/>
          </a:solidFill>
          <a:latin typeface="+mn-lt"/>
          <a:ea typeface="+mn-ea"/>
          <a:cs typeface="+mn-cs"/>
        </a:defRPr>
      </a:lvl1pPr>
      <a:lvl2pPr marL="742950" indent="-285750" algn="l" rtl="0" eaLnBrk="1" fontAlgn="base" hangingPunct="1">
        <a:lnSpc>
          <a:spcPct val="150000"/>
        </a:lnSpc>
        <a:spcBef>
          <a:spcPct val="20000"/>
        </a:spcBef>
        <a:spcAft>
          <a:spcPct val="0"/>
        </a:spcAft>
        <a:buChar char="–"/>
        <a:defRPr sz="2400" kern="1200">
          <a:solidFill>
            <a:schemeClr val="tx1"/>
          </a:solidFill>
          <a:latin typeface="+mn-lt"/>
          <a:ea typeface="+mn-ea"/>
          <a:cs typeface="+mn-cs"/>
        </a:defRPr>
      </a:lvl2pPr>
      <a:lvl3pPr marL="1143000" indent="-228600" algn="l" rtl="0" eaLnBrk="1" fontAlgn="base" hangingPunct="1">
        <a:lnSpc>
          <a:spcPct val="150000"/>
        </a:lnSpc>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lnSpc>
          <a:spcPct val="150000"/>
        </a:lnSpc>
        <a:spcBef>
          <a:spcPct val="20000"/>
        </a:spcBef>
        <a:spcAft>
          <a:spcPct val="0"/>
        </a:spcAft>
        <a:buChar char="–"/>
        <a:defRPr sz="2400" kern="1200">
          <a:solidFill>
            <a:schemeClr val="tx1"/>
          </a:solidFill>
          <a:latin typeface="+mn-lt"/>
          <a:ea typeface="+mn-ea"/>
          <a:cs typeface="+mn-cs"/>
        </a:defRPr>
      </a:lvl4pPr>
      <a:lvl5pPr marL="2057400" indent="-228600" algn="l" rtl="0" eaLnBrk="1" fontAlgn="base" hangingPunct="1">
        <a:lnSpc>
          <a:spcPct val="150000"/>
        </a:lnSpc>
        <a:spcBef>
          <a:spcPct val="20000"/>
        </a:spcBef>
        <a:spcAft>
          <a:spcPct val="0"/>
        </a:spcAft>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7.xml"/><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35838;&#20214;/WINDOWS/Temporary%20Internet%20Files/Content.IE5/0VYFULA7/&#28248;&#38597;&#22253;&#35770;&#22363;%20-%20&#23380;&#20057;&#24049;&#65288;&#25991;&#37197;&#22270;&#65289;1.files/282901663.jpg" TargetMode="Externa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1.jpeg"/><Relationship Id="rId5" Type="http://schemas.openxmlformats.org/officeDocument/2006/relationships/hyperlink" Target="../../../&#35838;&#20214;/WINDOWS/Temporary%20Internet%20Files/Content.IE5/0VYFULA7/&#28248;&#38597;&#22253;&#35770;&#22363;%20-%20&#23380;&#20057;&#24049;&#65288;&#25991;&#37197;&#22270;&#65289;1.files/277837349.jpg" TargetMode="Externa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WINDOWS/Temporary%20Internet%20Files/Content.IE5/0VYFULA7/&#28248;&#38597;&#22253;&#35770;&#22363;%20-%20&#23380;&#20057;&#24049;&#65288;&#25991;&#37197;&#22270;&#65289;1.files/133152374.jpg" TargetMode="Externa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hyperlink" Target="http://pop.pcpop.com/upimg2/2004/3/3/246127349.jpg"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WINDOWS/Temporary%20Internet%20Files/Content.IE5/0VYFULA7/&#28248;&#38597;&#22253;&#35770;&#22363;%20-%20&#23380;&#20057;&#24049;&#65288;&#25991;&#37197;&#22270;&#65289;1.files/133152374.jpg" TargetMode="External"/><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7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40.gif"/><Relationship Id="rId7" Type="http://schemas.openxmlformats.org/officeDocument/2006/relationships/hyperlink" Target="file:///E:\&#20154;&#25945;&#29256;&#35821;&#25991;&#20843;&#24180;&#32423;&#65288;&#19979;&#65289;&#35838;&#20214;&#30446;&#24405;(&#19979;&#32534;).ppt" TargetMode="External"/><Relationship Id="rId2" Type="http://schemas.openxmlformats.org/officeDocument/2006/relationships/image" Target="../media/image39.gif"/><Relationship Id="rId1" Type="http://schemas.openxmlformats.org/officeDocument/2006/relationships/slideLayout" Target="../slideLayouts/slideLayout7.xml"/><Relationship Id="rId6" Type="http://schemas.openxmlformats.org/officeDocument/2006/relationships/image" Target="../media/image43.gif"/><Relationship Id="rId11" Type="http://schemas.openxmlformats.org/officeDocument/2006/relationships/image" Target="../media/image47.jpeg"/><Relationship Id="rId5" Type="http://schemas.openxmlformats.org/officeDocument/2006/relationships/image" Target="../media/image42.gif"/><Relationship Id="rId10" Type="http://schemas.openxmlformats.org/officeDocument/2006/relationships/image" Target="../media/image46.png"/><Relationship Id="rId4" Type="http://schemas.openxmlformats.org/officeDocument/2006/relationships/image" Target="../media/image41.gif"/><Relationship Id="rId9" Type="http://schemas.openxmlformats.org/officeDocument/2006/relationships/image" Target="../media/image45.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2"/>
          <p:cNvSpPr>
            <a:spLocks noChangeArrowheads="1"/>
          </p:cNvSpPr>
          <p:nvPr/>
        </p:nvSpPr>
        <p:spPr bwMode="auto">
          <a:xfrm>
            <a:off x="527596" y="404664"/>
            <a:ext cx="8229600" cy="549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r>
              <a:rPr kumimoji="0" lang="zh-CN" altLang="en-US" sz="2400" b="0" dirty="0">
                <a:solidFill>
                  <a:srgbClr val="0070C0"/>
                </a:solidFill>
                <a:latin typeface="方正苏新诗柳楷简体" pitchFamily="2" charset="-122"/>
                <a:ea typeface="方正苏新诗柳楷简体" pitchFamily="2" charset="-122"/>
              </a:rPr>
              <a:t>人教版初中语文九年级下册第</a:t>
            </a:r>
            <a:r>
              <a:rPr kumimoji="0" lang="en-US" altLang="zh-CN" sz="2400" b="0" dirty="0">
                <a:solidFill>
                  <a:srgbClr val="0070C0"/>
                </a:solidFill>
                <a:latin typeface="方正苏新诗柳楷简体" pitchFamily="2" charset="-122"/>
                <a:ea typeface="方正苏新诗柳楷简体" pitchFamily="2" charset="-122"/>
              </a:rPr>
              <a:t>5</a:t>
            </a:r>
            <a:r>
              <a:rPr kumimoji="0" lang="zh-CN" altLang="en-US" sz="2400" b="0" dirty="0">
                <a:solidFill>
                  <a:srgbClr val="0070C0"/>
                </a:solidFill>
                <a:latin typeface="方正苏新诗柳楷简体" pitchFamily="2" charset="-122"/>
                <a:ea typeface="方正苏新诗柳楷简体" pitchFamily="2" charset="-122"/>
              </a:rPr>
              <a:t>课</a:t>
            </a:r>
          </a:p>
        </p:txBody>
      </p:sp>
      <p:sp>
        <p:nvSpPr>
          <p:cNvPr id="10244" name="标题 2"/>
          <p:cNvSpPr>
            <a:spLocks noChangeArrowheads="1"/>
          </p:cNvSpPr>
          <p:nvPr/>
        </p:nvSpPr>
        <p:spPr bwMode="auto">
          <a:xfrm>
            <a:off x="3779836" y="3541413"/>
            <a:ext cx="3024412" cy="549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r>
              <a:rPr kumimoji="0" lang="zh-CN" altLang="en-US" sz="3600" b="0" dirty="0" smtClean="0">
                <a:solidFill>
                  <a:srgbClr val="000000"/>
                </a:solidFill>
                <a:latin typeface="经典楷体简" pitchFamily="49" charset="-122"/>
                <a:ea typeface="经典楷体简" pitchFamily="49" charset="-122"/>
              </a:rPr>
              <a:t>鲁迅</a:t>
            </a:r>
            <a:endParaRPr kumimoji="0" lang="en-US" altLang="zh-CN" sz="3600" b="0" dirty="0" smtClean="0">
              <a:solidFill>
                <a:srgbClr val="000000"/>
              </a:solidFill>
              <a:latin typeface="经典楷体简" pitchFamily="49" charset="-122"/>
              <a:ea typeface="经典楷体简" pitchFamily="49" charset="-122"/>
            </a:endParaRPr>
          </a:p>
        </p:txBody>
      </p:sp>
      <p:sp>
        <p:nvSpPr>
          <p:cNvPr id="2" name="TextBox 1"/>
          <p:cNvSpPr txBox="1"/>
          <p:nvPr/>
        </p:nvSpPr>
        <p:spPr>
          <a:xfrm>
            <a:off x="0" y="1480428"/>
            <a:ext cx="9144000" cy="1862048"/>
          </a:xfrm>
          <a:prstGeom prst="rect">
            <a:avLst/>
          </a:prstGeom>
          <a:noFill/>
        </p:spPr>
        <p:txBody>
          <a:bodyPr wrap="square" rtlCol="0">
            <a:spAutoFit/>
          </a:bodyPr>
          <a:lstStyle/>
          <a:p>
            <a:pPr algn="ctr"/>
            <a:r>
              <a:rPr lang="zh-CN" altLang="en-US" sz="11500" dirty="0" smtClean="0">
                <a:solidFill>
                  <a:srgbClr val="00B050"/>
                </a:solidFill>
                <a:effectLst>
                  <a:outerShdw blurRad="38100" dist="38100" dir="2700000" algn="tl">
                    <a:srgbClr val="000000">
                      <a:alpha val="43137"/>
                    </a:srgbClr>
                  </a:outerShdw>
                </a:effectLst>
                <a:latin typeface="微软雅黑" pitchFamily="34" charset="-122"/>
                <a:ea typeface="微软雅黑" pitchFamily="34" charset="-122"/>
              </a:rPr>
              <a:t>孔乙己</a:t>
            </a:r>
            <a:endParaRPr lang="zh-CN" altLang="en-US" sz="11500" dirty="0">
              <a:solidFill>
                <a:srgbClr val="00B050"/>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花边图案23"/>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8116" name="WordArt 4"/>
          <p:cNvSpPr>
            <a:spLocks noChangeArrowheads="1" noChangeShapeType="1" noTextEdit="1"/>
          </p:cNvSpPr>
          <p:nvPr/>
        </p:nvSpPr>
        <p:spPr bwMode="auto">
          <a:xfrm>
            <a:off x="1763713" y="2420938"/>
            <a:ext cx="6121400" cy="2376487"/>
          </a:xfrm>
          <a:prstGeom prst="rect">
            <a:avLst/>
          </a:prstGeom>
        </p:spPr>
        <p:txBody>
          <a:bodyPr wrap="none" fromWordArt="1">
            <a:prstTxWarp prst="textPlain">
              <a:avLst>
                <a:gd name="adj" fmla="val 50000"/>
              </a:avLst>
            </a:prstTxWarp>
          </a:bodyPr>
          <a:lstStyle/>
          <a:p>
            <a:pPr algn="ctr">
              <a:defRPr/>
            </a:pP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孔乙己</a:t>
            </a:r>
            <a:r>
              <a:rPr lang="en-US" altLang="zh-CN" sz="3600" kern="10" dirty="0" smtClean="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a:t>
            </a:r>
            <a:r>
              <a:rPr lang="zh-CN" altLang="en-US" sz="3600" kern="10" dirty="0" smtClean="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故事情节</a:t>
            </a: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18114"/>
                                        </p:tgtEl>
                                        <p:attrNameLst>
                                          <p:attrName>style.visibility</p:attrName>
                                        </p:attrNameLst>
                                      </p:cBhvr>
                                      <p:to>
                                        <p:strVal val="visible"/>
                                      </p:to>
                                    </p:set>
                                    <p:anim calcmode="lin" valueType="num">
                                      <p:cBhvr>
                                        <p:cTn id="7" dur="5000" fill="hold"/>
                                        <p:tgtEl>
                                          <p:spTgt spid="218114"/>
                                        </p:tgtEl>
                                        <p:attrNameLst>
                                          <p:attrName>ppt_w</p:attrName>
                                        </p:attrNameLst>
                                      </p:cBhvr>
                                      <p:tavLst>
                                        <p:tav tm="0">
                                          <p:val>
                                            <p:fltVal val="0"/>
                                          </p:val>
                                        </p:tav>
                                        <p:tav tm="100000">
                                          <p:val>
                                            <p:strVal val="#ppt_w"/>
                                          </p:val>
                                        </p:tav>
                                      </p:tavLst>
                                    </p:anim>
                                    <p:anim calcmode="lin" valueType="num">
                                      <p:cBhvr>
                                        <p:cTn id="8" dur="5000" fill="hold"/>
                                        <p:tgtEl>
                                          <p:spTgt spid="2181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p:cNvSpPr>
            <a:spLocks noChangeArrowheads="1"/>
          </p:cNvSpPr>
          <p:nvPr/>
        </p:nvSpPr>
        <p:spPr bwMode="auto">
          <a:xfrm>
            <a:off x="971550" y="1052513"/>
            <a:ext cx="7200900" cy="863600"/>
          </a:xfrm>
          <a:prstGeom prst="rect">
            <a:avLst/>
          </a:prstGeom>
          <a:gradFill rotWithShape="0">
            <a:gsLst>
              <a:gs pos="0">
                <a:srgbClr val="FFC877"/>
              </a:gs>
              <a:gs pos="100000">
                <a:srgbClr val="FFC877">
                  <a:gamma/>
                  <a:tint val="33725"/>
                  <a:invGamma/>
                </a:srgbClr>
              </a:gs>
            </a:gsLst>
            <a:lin ang="0" scaled="1"/>
          </a:gradFill>
          <a:ln w="0">
            <a:noFill/>
            <a:miter lim="800000"/>
            <a:headEnd/>
            <a:tailEnd/>
          </a:ln>
          <a:effectLst/>
        </p:spPr>
        <p:txBody>
          <a:bodyPr wrap="none" anchor="ctr"/>
          <a:lstStyle/>
          <a:p>
            <a:pPr algn="ctr">
              <a:defRPr/>
            </a:pPr>
            <a:r>
              <a:rPr lang="zh-CN" altLang="en-US" sz="4400" dirty="0">
                <a:solidFill>
                  <a:srgbClr val="000000"/>
                </a:solidFill>
                <a:effectLst>
                  <a:outerShdw blurRad="38100" dist="38100" dir="2700000" algn="tl">
                    <a:srgbClr val="FFFFFF"/>
                  </a:outerShdw>
                </a:effectLst>
                <a:latin typeface="黑体" pitchFamily="49" charset="-122"/>
              </a:rPr>
              <a:t>走进小说的</a:t>
            </a:r>
            <a:r>
              <a:rPr lang="zh-CN" altLang="en-US" sz="4800" dirty="0">
                <a:solidFill>
                  <a:srgbClr val="000000"/>
                </a:solidFill>
                <a:effectLst>
                  <a:outerShdw blurRad="38100" dist="38100" dir="2700000" algn="tl">
                    <a:srgbClr val="FFFFFF"/>
                  </a:outerShdw>
                </a:effectLst>
                <a:latin typeface="黑体" pitchFamily="49" charset="-122"/>
              </a:rPr>
              <a:t>故事情节  </a:t>
            </a:r>
          </a:p>
        </p:txBody>
      </p:sp>
      <p:sp>
        <p:nvSpPr>
          <p:cNvPr id="16388" name="Rectangle 5"/>
          <p:cNvSpPr>
            <a:spLocks noChangeArrowheads="1"/>
          </p:cNvSpPr>
          <p:nvPr/>
        </p:nvSpPr>
        <p:spPr bwMode="auto">
          <a:xfrm>
            <a:off x="1004888" y="2033588"/>
            <a:ext cx="7289175"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r>
              <a:rPr kumimoji="0" lang="zh-CN" altLang="en-US" dirty="0">
                <a:solidFill>
                  <a:srgbClr val="000000"/>
                </a:solidFill>
              </a:rPr>
              <a:t>思考：</a:t>
            </a:r>
          </a:p>
          <a:p>
            <a:r>
              <a:rPr kumimoji="0" lang="zh-CN" altLang="en-US" dirty="0" smtClean="0">
                <a:solidFill>
                  <a:srgbClr val="000000"/>
                </a:solidFill>
              </a:rPr>
              <a:t>     小说</a:t>
            </a:r>
            <a:r>
              <a:rPr kumimoji="0" lang="zh-CN" altLang="en-US" dirty="0">
                <a:solidFill>
                  <a:srgbClr val="000000"/>
                </a:solidFill>
              </a:rPr>
              <a:t>中哪些段落是对孔乙己的直接描</a:t>
            </a:r>
          </a:p>
          <a:p>
            <a:r>
              <a:rPr kumimoji="0" lang="zh-CN" altLang="en-US" dirty="0">
                <a:solidFill>
                  <a:srgbClr val="000000"/>
                </a:solidFill>
              </a:rPr>
              <a:t>写</a:t>
            </a:r>
            <a:r>
              <a:rPr kumimoji="0" lang="zh-CN" altLang="en-US" dirty="0" smtClean="0">
                <a:solidFill>
                  <a:srgbClr val="000000"/>
                </a:solidFill>
              </a:rPr>
              <a:t>？</a:t>
            </a:r>
            <a:endParaRPr kumimoji="0" lang="en-US" altLang="zh-CN" dirty="0" smtClean="0">
              <a:solidFill>
                <a:srgbClr val="000000"/>
              </a:solidFill>
            </a:endParaRPr>
          </a:p>
          <a:p>
            <a:r>
              <a:rPr kumimoji="0" lang="zh-CN" altLang="en-US" dirty="0" smtClean="0">
                <a:solidFill>
                  <a:srgbClr val="000000"/>
                </a:solidFill>
              </a:rPr>
              <a:t>     那些</a:t>
            </a:r>
            <a:r>
              <a:rPr kumimoji="0" lang="zh-CN" altLang="en-US" dirty="0">
                <a:solidFill>
                  <a:srgbClr val="000000"/>
                </a:solidFill>
              </a:rPr>
              <a:t>段落是侧面描写？</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4"/>
          <p:cNvSpPr>
            <a:spLocks noChangeArrowheads="1"/>
          </p:cNvSpPr>
          <p:nvPr/>
        </p:nvSpPr>
        <p:spPr bwMode="auto">
          <a:xfrm>
            <a:off x="395288" y="908050"/>
            <a:ext cx="8248650" cy="5078313"/>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p>
            <a:r>
              <a:rPr kumimoji="0" lang="en-US" altLang="zh-CN" sz="3600" dirty="0">
                <a:solidFill>
                  <a:srgbClr val="000000"/>
                </a:solidFill>
                <a:latin typeface="Arial" pitchFamily="34" charset="0"/>
              </a:rPr>
              <a:t>1</a:t>
            </a:r>
            <a:r>
              <a:rPr kumimoji="0" lang="zh-CN" altLang="en-US" sz="3600" dirty="0">
                <a:solidFill>
                  <a:srgbClr val="000000"/>
                </a:solidFill>
                <a:latin typeface="Arial" pitchFamily="34" charset="0"/>
              </a:rPr>
              <a:t>、小说中哪些段落是对孔乙己的直接描写？</a:t>
            </a:r>
          </a:p>
          <a:p>
            <a:endParaRPr kumimoji="0" lang="zh-CN" altLang="en-US" sz="3600" dirty="0">
              <a:solidFill>
                <a:srgbClr val="000000"/>
              </a:solidFill>
              <a:latin typeface="Arial" pitchFamily="34" charset="0"/>
            </a:endParaRPr>
          </a:p>
          <a:p>
            <a:endParaRPr kumimoji="0" lang="zh-CN" altLang="en-US" sz="3600" dirty="0">
              <a:solidFill>
                <a:srgbClr val="000000"/>
              </a:solidFill>
              <a:latin typeface="Arial" pitchFamily="34" charset="0"/>
            </a:endParaRPr>
          </a:p>
          <a:p>
            <a:endParaRPr kumimoji="0" lang="zh-CN" altLang="en-US" sz="3600" dirty="0">
              <a:solidFill>
                <a:srgbClr val="000000"/>
              </a:solidFill>
              <a:latin typeface="Arial" pitchFamily="34" charset="0"/>
            </a:endParaRPr>
          </a:p>
          <a:p>
            <a:endParaRPr kumimoji="0" lang="zh-CN" altLang="en-US" sz="3600" dirty="0">
              <a:solidFill>
                <a:srgbClr val="000000"/>
              </a:solidFill>
              <a:latin typeface="Arial" pitchFamily="34" charset="0"/>
            </a:endParaRPr>
          </a:p>
          <a:p>
            <a:endParaRPr kumimoji="0" lang="zh-CN" altLang="en-US" sz="3600" dirty="0">
              <a:solidFill>
                <a:srgbClr val="000000"/>
              </a:solidFill>
              <a:latin typeface="Arial" pitchFamily="34" charset="0"/>
            </a:endParaRPr>
          </a:p>
          <a:p>
            <a:endParaRPr kumimoji="0" lang="zh-CN" altLang="en-US" sz="3600" dirty="0">
              <a:solidFill>
                <a:srgbClr val="000000"/>
              </a:solidFill>
              <a:latin typeface="Arial" pitchFamily="34" charset="0"/>
            </a:endParaRPr>
          </a:p>
          <a:p>
            <a:endParaRPr kumimoji="0" lang="en-US" altLang="zh-CN" sz="3600" dirty="0">
              <a:solidFill>
                <a:srgbClr val="000000"/>
              </a:solidFill>
              <a:latin typeface="Arial" pitchFamily="34" charset="0"/>
            </a:endParaRPr>
          </a:p>
        </p:txBody>
      </p:sp>
      <p:grpSp>
        <p:nvGrpSpPr>
          <p:cNvPr id="17411" name="Group 3"/>
          <p:cNvGrpSpPr>
            <a:grpSpLocks/>
          </p:cNvGrpSpPr>
          <p:nvPr/>
        </p:nvGrpSpPr>
        <p:grpSpPr bwMode="auto">
          <a:xfrm>
            <a:off x="0" y="0"/>
            <a:ext cx="3206750" cy="792163"/>
            <a:chOff x="1111" y="3158"/>
            <a:chExt cx="2020" cy="499"/>
          </a:xfrm>
        </p:grpSpPr>
        <p:pic>
          <p:nvPicPr>
            <p:cNvPr id="17418" name="Picture 4" descr="BD04969_"/>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018" y="3203"/>
              <a:ext cx="1113" cy="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9" name="Picture 5" descr="BS00975_"/>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1111" y="3158"/>
              <a:ext cx="1187" cy="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9142" name="WordArt 6"/>
            <p:cNvSpPr>
              <a:spLocks noChangeArrowheads="1" noChangeShapeType="1" noTextEdit="1"/>
            </p:cNvSpPr>
            <p:nvPr/>
          </p:nvSpPr>
          <p:spPr bwMode="auto">
            <a:xfrm>
              <a:off x="1429" y="3339"/>
              <a:ext cx="1587" cy="177"/>
            </a:xfrm>
            <a:prstGeom prst="rect">
              <a:avLst/>
            </a:prstGeom>
          </p:spPr>
          <p:txBody>
            <a:bodyPr wrap="none" fromWordArt="1">
              <a:prstTxWarp prst="textPlain">
                <a:avLst>
                  <a:gd name="adj" fmla="val 49134"/>
                </a:avLst>
              </a:prstTxWarp>
            </a:bodyPr>
            <a:lstStyle/>
            <a:p>
              <a:pPr algn="ctr">
                <a:defRPr/>
              </a:pPr>
              <a:r>
                <a:rPr lang="zh-CN" altLang="en-US" sz="2800" kern="10" dirty="0">
                  <a:ln w="9525">
                    <a:noFill/>
                    <a:round/>
                    <a:headEnd/>
                    <a:tailEnd/>
                  </a:ln>
                  <a:solidFill>
                    <a:srgbClr val="FF0000"/>
                  </a:solidFill>
                  <a:latin typeface="黑体"/>
                  <a:ea typeface="黑体"/>
                </a:rPr>
                <a:t>孔乙己</a:t>
              </a:r>
              <a:r>
                <a:rPr lang="en-US" altLang="zh-CN" sz="2800" kern="10" dirty="0">
                  <a:ln w="9525">
                    <a:noFill/>
                    <a:round/>
                    <a:headEnd/>
                    <a:tailEnd/>
                  </a:ln>
                  <a:solidFill>
                    <a:srgbClr val="FF0000"/>
                  </a:solidFill>
                  <a:latin typeface="黑体"/>
                  <a:ea typeface="黑体"/>
                </a:rPr>
                <a:t>--</a:t>
              </a:r>
              <a:r>
                <a:rPr lang="zh-CN" altLang="en-US" sz="2800" kern="10" dirty="0">
                  <a:ln w="9525">
                    <a:noFill/>
                    <a:round/>
                    <a:headEnd/>
                    <a:tailEnd/>
                  </a:ln>
                  <a:solidFill>
                    <a:srgbClr val="FF0000"/>
                  </a:solidFill>
                  <a:latin typeface="黑体"/>
                  <a:ea typeface="黑体"/>
                </a:rPr>
                <a:t>情节篇</a:t>
              </a:r>
            </a:p>
          </p:txBody>
        </p:sp>
      </p:grpSp>
      <p:pic>
        <p:nvPicPr>
          <p:cNvPr id="17412" name="Picture 3" descr="005279"/>
          <p:cNvPicPr>
            <a:picLocks noChangeAspect="1" noChangeArrowheads="1" noCrop="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0" y="5562600"/>
            <a:ext cx="9144000"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8370" name="矩形 3"/>
          <p:cNvSpPr>
            <a:spLocks noChangeArrowheads="1"/>
          </p:cNvSpPr>
          <p:nvPr/>
        </p:nvSpPr>
        <p:spPr bwMode="auto">
          <a:xfrm>
            <a:off x="714375" y="2276475"/>
            <a:ext cx="8429625"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kumimoji="0" lang="zh-CN" altLang="en-US" dirty="0">
                <a:solidFill>
                  <a:srgbClr val="FF3300"/>
                </a:solidFill>
                <a:latin typeface="黑体" pitchFamily="49" charset="-122"/>
              </a:rPr>
              <a:t>酒店里的人取笑孔乙己偷东西。</a:t>
            </a:r>
            <a:r>
              <a:rPr kumimoji="0" lang="zh-CN" altLang="en-US" b="0" dirty="0">
                <a:solidFill>
                  <a:srgbClr val="FF3300"/>
                </a:solidFill>
                <a:latin typeface="黑体" pitchFamily="49" charset="-122"/>
              </a:rPr>
              <a:t>（第</a:t>
            </a:r>
            <a:r>
              <a:rPr kumimoji="0" lang="en-US" altLang="zh-CN" b="0" dirty="0">
                <a:solidFill>
                  <a:srgbClr val="FF3300"/>
                </a:solidFill>
                <a:latin typeface="黑体" pitchFamily="49" charset="-122"/>
              </a:rPr>
              <a:t>4</a:t>
            </a:r>
            <a:r>
              <a:rPr kumimoji="0" lang="zh-CN" altLang="en-US" b="0" dirty="0">
                <a:solidFill>
                  <a:srgbClr val="FF3300"/>
                </a:solidFill>
                <a:latin typeface="黑体" pitchFamily="49" charset="-122"/>
              </a:rPr>
              <a:t>段）</a:t>
            </a:r>
          </a:p>
        </p:txBody>
      </p:sp>
      <p:sp>
        <p:nvSpPr>
          <p:cNvPr id="58371" name="Rectangle 1"/>
          <p:cNvSpPr>
            <a:spLocks noChangeArrowheads="1"/>
          </p:cNvSpPr>
          <p:nvPr/>
        </p:nvSpPr>
        <p:spPr bwMode="auto">
          <a:xfrm>
            <a:off x="528638" y="2997200"/>
            <a:ext cx="893445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pPr indent="266700"/>
            <a:r>
              <a:rPr lang="zh-CN" altLang="en-US" dirty="0">
                <a:solidFill>
                  <a:srgbClr val="FF3300"/>
                </a:solidFill>
                <a:latin typeface="黑体" pitchFamily="49" charset="-122"/>
                <a:cs typeface="Times New Roman" pitchFamily="18" charset="0"/>
              </a:rPr>
              <a:t>酒店里的人取笑孔乙己未进学。</a:t>
            </a:r>
            <a:r>
              <a:rPr lang="zh-CN" altLang="en-US" b="0" dirty="0">
                <a:solidFill>
                  <a:srgbClr val="FF3300"/>
                </a:solidFill>
                <a:latin typeface="黑体" pitchFamily="49" charset="-122"/>
                <a:cs typeface="Times New Roman" pitchFamily="18" charset="0"/>
              </a:rPr>
              <a:t>（第</a:t>
            </a:r>
            <a:r>
              <a:rPr lang="en-US" altLang="zh-CN" b="0" dirty="0">
                <a:solidFill>
                  <a:srgbClr val="FF3300"/>
                </a:solidFill>
                <a:latin typeface="黑体" pitchFamily="49" charset="-122"/>
                <a:cs typeface="Times New Roman" pitchFamily="18" charset="0"/>
              </a:rPr>
              <a:t>6</a:t>
            </a:r>
            <a:r>
              <a:rPr lang="zh-CN" altLang="en-US" b="0" dirty="0">
                <a:solidFill>
                  <a:srgbClr val="FF3300"/>
                </a:solidFill>
                <a:latin typeface="黑体" pitchFamily="49" charset="-122"/>
                <a:cs typeface="Times New Roman" pitchFamily="18" charset="0"/>
              </a:rPr>
              <a:t>段）</a:t>
            </a:r>
          </a:p>
        </p:txBody>
      </p:sp>
      <p:sp>
        <p:nvSpPr>
          <p:cNvPr id="58372" name="Rectangle 2"/>
          <p:cNvSpPr>
            <a:spLocks noChangeArrowheads="1"/>
          </p:cNvSpPr>
          <p:nvPr/>
        </p:nvSpPr>
        <p:spPr bwMode="auto">
          <a:xfrm>
            <a:off x="498475" y="5156200"/>
            <a:ext cx="784860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pPr indent="266700" eaLnBrk="0" hangingPunct="0"/>
            <a:r>
              <a:rPr lang="zh-CN" altLang="en-US" dirty="0">
                <a:solidFill>
                  <a:srgbClr val="00B050"/>
                </a:solidFill>
                <a:latin typeface="黑体" pitchFamily="49" charset="-122"/>
                <a:cs typeface="Times New Roman" pitchFamily="18" charset="0"/>
              </a:rPr>
              <a:t>孔乙己用手走到酒店喝酒。</a:t>
            </a:r>
            <a:r>
              <a:rPr lang="zh-CN" altLang="en-US" b="0" dirty="0">
                <a:solidFill>
                  <a:srgbClr val="00B050"/>
                </a:solidFill>
                <a:latin typeface="黑体" pitchFamily="49" charset="-122"/>
                <a:cs typeface="Times New Roman" pitchFamily="18" charset="0"/>
              </a:rPr>
              <a:t>（第</a:t>
            </a:r>
            <a:r>
              <a:rPr lang="en-US" altLang="zh-CN" b="0" dirty="0">
                <a:solidFill>
                  <a:srgbClr val="00B050"/>
                </a:solidFill>
                <a:latin typeface="黑体" pitchFamily="49" charset="-122"/>
                <a:cs typeface="Times New Roman" pitchFamily="18" charset="0"/>
              </a:rPr>
              <a:t>11</a:t>
            </a:r>
            <a:r>
              <a:rPr lang="zh-CN" altLang="en-US" b="0" dirty="0">
                <a:solidFill>
                  <a:srgbClr val="00B050"/>
                </a:solidFill>
                <a:latin typeface="黑体" pitchFamily="49" charset="-122"/>
                <a:cs typeface="Times New Roman" pitchFamily="18" charset="0"/>
              </a:rPr>
              <a:t>段</a:t>
            </a:r>
            <a:r>
              <a:rPr lang="zh-CN" altLang="en-US" b="0" dirty="0">
                <a:solidFill>
                  <a:srgbClr val="FF3300"/>
                </a:solidFill>
                <a:latin typeface="黑体" pitchFamily="49" charset="-122"/>
                <a:cs typeface="Times New Roman" pitchFamily="18" charset="0"/>
              </a:rPr>
              <a:t>）</a:t>
            </a:r>
          </a:p>
        </p:txBody>
      </p:sp>
      <p:sp>
        <p:nvSpPr>
          <p:cNvPr id="219147" name="Rectangle 11"/>
          <p:cNvSpPr>
            <a:spLocks noChangeArrowheads="1"/>
          </p:cNvSpPr>
          <p:nvPr/>
        </p:nvSpPr>
        <p:spPr bwMode="auto">
          <a:xfrm>
            <a:off x="858838" y="3644900"/>
            <a:ext cx="4915128"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70C0"/>
                </a:solidFill>
                <a:latin typeface="黑体" pitchFamily="49" charset="-122"/>
              </a:rPr>
              <a:t>教小伙计写字。</a:t>
            </a:r>
            <a:r>
              <a:rPr lang="zh-CN" altLang="en-US" b="0" dirty="0">
                <a:solidFill>
                  <a:srgbClr val="0070C0"/>
                </a:solidFill>
                <a:latin typeface="黑体" pitchFamily="49" charset="-122"/>
              </a:rPr>
              <a:t>（第</a:t>
            </a:r>
            <a:r>
              <a:rPr lang="en-US" altLang="zh-CN" b="0" dirty="0">
                <a:solidFill>
                  <a:srgbClr val="0070C0"/>
                </a:solidFill>
                <a:latin typeface="黑体" pitchFamily="49" charset="-122"/>
              </a:rPr>
              <a:t>7</a:t>
            </a:r>
            <a:r>
              <a:rPr lang="zh-CN" altLang="en-US" b="0" dirty="0">
                <a:solidFill>
                  <a:srgbClr val="0070C0"/>
                </a:solidFill>
                <a:latin typeface="黑体" pitchFamily="49" charset="-122"/>
              </a:rPr>
              <a:t>段）</a:t>
            </a:r>
          </a:p>
        </p:txBody>
      </p:sp>
      <p:sp>
        <p:nvSpPr>
          <p:cNvPr id="219148" name="Rectangle 12"/>
          <p:cNvSpPr>
            <a:spLocks noChangeArrowheads="1"/>
          </p:cNvSpPr>
          <p:nvPr/>
        </p:nvSpPr>
        <p:spPr bwMode="auto">
          <a:xfrm>
            <a:off x="787400" y="4437063"/>
            <a:ext cx="6974986"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dirty="0">
                <a:solidFill>
                  <a:srgbClr val="00B050"/>
                </a:solidFill>
                <a:latin typeface="黑体" pitchFamily="49" charset="-122"/>
              </a:rPr>
              <a:t>孔乙己给孩子们吃茴香豆。</a:t>
            </a:r>
            <a:r>
              <a:rPr lang="zh-CN" altLang="en-US" b="0" dirty="0">
                <a:solidFill>
                  <a:srgbClr val="00B050"/>
                </a:solidFill>
                <a:latin typeface="黑体" pitchFamily="49" charset="-122"/>
              </a:rPr>
              <a:t>（第</a:t>
            </a:r>
            <a:r>
              <a:rPr lang="en-US" altLang="zh-CN" b="0" dirty="0">
                <a:solidFill>
                  <a:srgbClr val="00B050"/>
                </a:solidFill>
                <a:latin typeface="黑体" pitchFamily="49" charset="-122"/>
              </a:rPr>
              <a:t>8</a:t>
            </a:r>
            <a:r>
              <a:rPr lang="zh-CN" altLang="en-US" b="0" dirty="0">
                <a:solidFill>
                  <a:srgbClr val="00B050"/>
                </a:solidFill>
                <a:latin typeface="黑体" pitchFamily="49" charset="-122"/>
              </a:rPr>
              <a:t>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fade">
                                      <p:cBhvr>
                                        <p:cTn id="7" dur="500"/>
                                        <p:tgtEl>
                                          <p:spTgt spid="58370"/>
                                        </p:tgtEl>
                                      </p:cBhvr>
                                    </p:animEffect>
                                    <p:anim calcmode="lin" valueType="num">
                                      <p:cBhvr>
                                        <p:cTn id="8" dur="500" fill="hold"/>
                                        <p:tgtEl>
                                          <p:spTgt spid="58370"/>
                                        </p:tgtEl>
                                        <p:attrNameLst>
                                          <p:attrName>style.rotation</p:attrName>
                                        </p:attrNameLst>
                                      </p:cBhvr>
                                      <p:tavLst>
                                        <p:tav tm="0">
                                          <p:val>
                                            <p:fltVal val="720"/>
                                          </p:val>
                                        </p:tav>
                                        <p:tav tm="100000">
                                          <p:val>
                                            <p:fltVal val="0"/>
                                          </p:val>
                                        </p:tav>
                                      </p:tavLst>
                                    </p:anim>
                                    <p:anim calcmode="lin" valueType="num">
                                      <p:cBhvr>
                                        <p:cTn id="9" dur="500" fill="hold"/>
                                        <p:tgtEl>
                                          <p:spTgt spid="58370"/>
                                        </p:tgtEl>
                                        <p:attrNameLst>
                                          <p:attrName>ppt_h</p:attrName>
                                        </p:attrNameLst>
                                      </p:cBhvr>
                                      <p:tavLst>
                                        <p:tav tm="0">
                                          <p:val>
                                            <p:fltVal val="0"/>
                                          </p:val>
                                        </p:tav>
                                        <p:tav tm="100000">
                                          <p:val>
                                            <p:strVal val="#ppt_h"/>
                                          </p:val>
                                        </p:tav>
                                      </p:tavLst>
                                    </p:anim>
                                    <p:anim calcmode="lin" valueType="num">
                                      <p:cBhvr>
                                        <p:cTn id="10" dur="500" fill="hold"/>
                                        <p:tgtEl>
                                          <p:spTgt spid="58370"/>
                                        </p:tgtEl>
                                        <p:attrNameLst>
                                          <p:attrName>ppt_w</p:attrName>
                                        </p:attrNameLst>
                                      </p:cBhvr>
                                      <p:tavLst>
                                        <p:tav tm="0">
                                          <p:val>
                                            <p:fltVal val="0"/>
                                          </p:val>
                                        </p:tav>
                                        <p:tav tm="100000">
                                          <p:val>
                                            <p:strVal val="#ppt_w"/>
                                          </p:val>
                                        </p:tav>
                                      </p:tavLst>
                                    </p:anim>
                                  </p:childTnLst>
                                </p:cTn>
                              </p:par>
                            </p:childTnLst>
                          </p:cTn>
                        </p:par>
                        <p:par>
                          <p:cTn id="11" fill="hold" nodeType="afterGroup">
                            <p:stCondLst>
                              <p:cond delay="500"/>
                            </p:stCondLst>
                            <p:childTnLst>
                              <p:par>
                                <p:cTn id="12" presetID="35" presetClass="entr" presetSubtype="0" fill="hold" grpId="0" nodeType="afterEffect">
                                  <p:stCondLst>
                                    <p:cond delay="0"/>
                                  </p:stCondLst>
                                  <p:childTnLst>
                                    <p:set>
                                      <p:cBhvr>
                                        <p:cTn id="13" dur="1" fill="hold">
                                          <p:stCondLst>
                                            <p:cond delay="0"/>
                                          </p:stCondLst>
                                        </p:cTn>
                                        <p:tgtEl>
                                          <p:spTgt spid="58371"/>
                                        </p:tgtEl>
                                        <p:attrNameLst>
                                          <p:attrName>style.visibility</p:attrName>
                                        </p:attrNameLst>
                                      </p:cBhvr>
                                      <p:to>
                                        <p:strVal val="visible"/>
                                      </p:to>
                                    </p:set>
                                    <p:animEffect transition="in" filter="fade">
                                      <p:cBhvr>
                                        <p:cTn id="14" dur="2000"/>
                                        <p:tgtEl>
                                          <p:spTgt spid="58371"/>
                                        </p:tgtEl>
                                      </p:cBhvr>
                                    </p:animEffect>
                                    <p:anim calcmode="lin" valueType="num">
                                      <p:cBhvr>
                                        <p:cTn id="15" dur="2000" fill="hold"/>
                                        <p:tgtEl>
                                          <p:spTgt spid="58371"/>
                                        </p:tgtEl>
                                        <p:attrNameLst>
                                          <p:attrName>style.rotation</p:attrName>
                                        </p:attrNameLst>
                                      </p:cBhvr>
                                      <p:tavLst>
                                        <p:tav tm="0">
                                          <p:val>
                                            <p:fltVal val="720"/>
                                          </p:val>
                                        </p:tav>
                                        <p:tav tm="100000">
                                          <p:val>
                                            <p:fltVal val="0"/>
                                          </p:val>
                                        </p:tav>
                                      </p:tavLst>
                                    </p:anim>
                                    <p:anim calcmode="lin" valueType="num">
                                      <p:cBhvr>
                                        <p:cTn id="16" dur="2000" fill="hold"/>
                                        <p:tgtEl>
                                          <p:spTgt spid="58371"/>
                                        </p:tgtEl>
                                        <p:attrNameLst>
                                          <p:attrName>ppt_h</p:attrName>
                                        </p:attrNameLst>
                                      </p:cBhvr>
                                      <p:tavLst>
                                        <p:tav tm="0">
                                          <p:val>
                                            <p:fltVal val="0"/>
                                          </p:val>
                                        </p:tav>
                                        <p:tav tm="100000">
                                          <p:val>
                                            <p:strVal val="#ppt_h"/>
                                          </p:val>
                                        </p:tav>
                                      </p:tavLst>
                                    </p:anim>
                                    <p:anim calcmode="lin" valueType="num">
                                      <p:cBhvr>
                                        <p:cTn id="17" dur="2000" fill="hold"/>
                                        <p:tgtEl>
                                          <p:spTgt spid="58371"/>
                                        </p:tgtEl>
                                        <p:attrNameLst>
                                          <p:attrName>ppt_w</p:attrName>
                                        </p:attrNameLst>
                                      </p:cBhvr>
                                      <p:tavLst>
                                        <p:tav tm="0">
                                          <p:val>
                                            <p:fltVal val="0"/>
                                          </p:val>
                                        </p:tav>
                                        <p:tav tm="100000">
                                          <p:val>
                                            <p:strVal val="#ppt_w"/>
                                          </p:val>
                                        </p:tav>
                                      </p:tavLst>
                                    </p:anim>
                                  </p:childTnLst>
                                </p:cTn>
                              </p:par>
                            </p:childTnLst>
                          </p:cTn>
                        </p:par>
                        <p:par>
                          <p:cTn id="18" fill="hold" nodeType="afterGroup">
                            <p:stCondLst>
                              <p:cond delay="2500"/>
                            </p:stCondLst>
                            <p:childTnLst>
                              <p:par>
                                <p:cTn id="19" presetID="35" presetClass="entr" presetSubtype="0" fill="hold" grpId="0" nodeType="afterEffect">
                                  <p:stCondLst>
                                    <p:cond delay="0"/>
                                  </p:stCondLst>
                                  <p:childTnLst>
                                    <p:set>
                                      <p:cBhvr>
                                        <p:cTn id="20" dur="1" fill="hold">
                                          <p:stCondLst>
                                            <p:cond delay="0"/>
                                          </p:stCondLst>
                                        </p:cTn>
                                        <p:tgtEl>
                                          <p:spTgt spid="219147"/>
                                        </p:tgtEl>
                                        <p:attrNameLst>
                                          <p:attrName>style.visibility</p:attrName>
                                        </p:attrNameLst>
                                      </p:cBhvr>
                                      <p:to>
                                        <p:strVal val="visible"/>
                                      </p:to>
                                    </p:set>
                                    <p:animEffect transition="in" filter="fade">
                                      <p:cBhvr>
                                        <p:cTn id="21" dur="2000"/>
                                        <p:tgtEl>
                                          <p:spTgt spid="219147"/>
                                        </p:tgtEl>
                                      </p:cBhvr>
                                    </p:animEffect>
                                    <p:anim calcmode="lin" valueType="num">
                                      <p:cBhvr>
                                        <p:cTn id="22" dur="2000" fill="hold"/>
                                        <p:tgtEl>
                                          <p:spTgt spid="219147"/>
                                        </p:tgtEl>
                                        <p:attrNameLst>
                                          <p:attrName>style.rotation</p:attrName>
                                        </p:attrNameLst>
                                      </p:cBhvr>
                                      <p:tavLst>
                                        <p:tav tm="0">
                                          <p:val>
                                            <p:fltVal val="720"/>
                                          </p:val>
                                        </p:tav>
                                        <p:tav tm="100000">
                                          <p:val>
                                            <p:fltVal val="0"/>
                                          </p:val>
                                        </p:tav>
                                      </p:tavLst>
                                    </p:anim>
                                    <p:anim calcmode="lin" valueType="num">
                                      <p:cBhvr>
                                        <p:cTn id="23" dur="2000" fill="hold"/>
                                        <p:tgtEl>
                                          <p:spTgt spid="219147"/>
                                        </p:tgtEl>
                                        <p:attrNameLst>
                                          <p:attrName>ppt_h</p:attrName>
                                        </p:attrNameLst>
                                      </p:cBhvr>
                                      <p:tavLst>
                                        <p:tav tm="0">
                                          <p:val>
                                            <p:fltVal val="0"/>
                                          </p:val>
                                        </p:tav>
                                        <p:tav tm="100000">
                                          <p:val>
                                            <p:strVal val="#ppt_h"/>
                                          </p:val>
                                        </p:tav>
                                      </p:tavLst>
                                    </p:anim>
                                    <p:anim calcmode="lin" valueType="num">
                                      <p:cBhvr>
                                        <p:cTn id="24" dur="2000" fill="hold"/>
                                        <p:tgtEl>
                                          <p:spTgt spid="219147"/>
                                        </p:tgtEl>
                                        <p:attrNameLst>
                                          <p:attrName>ppt_w</p:attrName>
                                        </p:attrNameLst>
                                      </p:cBhvr>
                                      <p:tavLst>
                                        <p:tav tm="0">
                                          <p:val>
                                            <p:fltVal val="0"/>
                                          </p:val>
                                        </p:tav>
                                        <p:tav tm="100000">
                                          <p:val>
                                            <p:strVal val="#ppt_w"/>
                                          </p:val>
                                        </p:tav>
                                      </p:tavLst>
                                    </p:anim>
                                  </p:childTnLst>
                                </p:cTn>
                              </p:par>
                            </p:childTnLst>
                          </p:cTn>
                        </p:par>
                        <p:par>
                          <p:cTn id="25" fill="hold" nodeType="afterGroup">
                            <p:stCondLst>
                              <p:cond delay="4500"/>
                            </p:stCondLst>
                            <p:childTnLst>
                              <p:par>
                                <p:cTn id="26" presetID="35" presetClass="entr" presetSubtype="0" fill="hold" grpId="0" nodeType="afterEffect">
                                  <p:stCondLst>
                                    <p:cond delay="0"/>
                                  </p:stCondLst>
                                  <p:childTnLst>
                                    <p:set>
                                      <p:cBhvr>
                                        <p:cTn id="27" dur="1" fill="hold">
                                          <p:stCondLst>
                                            <p:cond delay="0"/>
                                          </p:stCondLst>
                                        </p:cTn>
                                        <p:tgtEl>
                                          <p:spTgt spid="219148"/>
                                        </p:tgtEl>
                                        <p:attrNameLst>
                                          <p:attrName>style.visibility</p:attrName>
                                        </p:attrNameLst>
                                      </p:cBhvr>
                                      <p:to>
                                        <p:strVal val="visible"/>
                                      </p:to>
                                    </p:set>
                                    <p:animEffect transition="in" filter="fade">
                                      <p:cBhvr>
                                        <p:cTn id="28" dur="2000"/>
                                        <p:tgtEl>
                                          <p:spTgt spid="219148"/>
                                        </p:tgtEl>
                                      </p:cBhvr>
                                    </p:animEffect>
                                    <p:anim calcmode="lin" valueType="num">
                                      <p:cBhvr>
                                        <p:cTn id="29" dur="2000" fill="hold"/>
                                        <p:tgtEl>
                                          <p:spTgt spid="219148"/>
                                        </p:tgtEl>
                                        <p:attrNameLst>
                                          <p:attrName>style.rotation</p:attrName>
                                        </p:attrNameLst>
                                      </p:cBhvr>
                                      <p:tavLst>
                                        <p:tav tm="0">
                                          <p:val>
                                            <p:fltVal val="720"/>
                                          </p:val>
                                        </p:tav>
                                        <p:tav tm="100000">
                                          <p:val>
                                            <p:fltVal val="0"/>
                                          </p:val>
                                        </p:tav>
                                      </p:tavLst>
                                    </p:anim>
                                    <p:anim calcmode="lin" valueType="num">
                                      <p:cBhvr>
                                        <p:cTn id="30" dur="2000" fill="hold"/>
                                        <p:tgtEl>
                                          <p:spTgt spid="219148"/>
                                        </p:tgtEl>
                                        <p:attrNameLst>
                                          <p:attrName>ppt_h</p:attrName>
                                        </p:attrNameLst>
                                      </p:cBhvr>
                                      <p:tavLst>
                                        <p:tav tm="0">
                                          <p:val>
                                            <p:fltVal val="0"/>
                                          </p:val>
                                        </p:tav>
                                        <p:tav tm="100000">
                                          <p:val>
                                            <p:strVal val="#ppt_h"/>
                                          </p:val>
                                        </p:tav>
                                      </p:tavLst>
                                    </p:anim>
                                    <p:anim calcmode="lin" valueType="num">
                                      <p:cBhvr>
                                        <p:cTn id="31" dur="2000" fill="hold"/>
                                        <p:tgtEl>
                                          <p:spTgt spid="219148"/>
                                        </p:tgtEl>
                                        <p:attrNameLst>
                                          <p:attrName>ppt_w</p:attrName>
                                        </p:attrNameLst>
                                      </p:cBhvr>
                                      <p:tavLst>
                                        <p:tav tm="0">
                                          <p:val>
                                            <p:fltVal val="0"/>
                                          </p:val>
                                        </p:tav>
                                        <p:tav tm="100000">
                                          <p:val>
                                            <p:strVal val="#ppt_w"/>
                                          </p:val>
                                        </p:tav>
                                      </p:tavLst>
                                    </p:anim>
                                  </p:childTnLst>
                                </p:cTn>
                              </p:par>
                            </p:childTnLst>
                          </p:cTn>
                        </p:par>
                        <p:par>
                          <p:cTn id="32" fill="hold" nodeType="afterGroup">
                            <p:stCondLst>
                              <p:cond delay="6500"/>
                            </p:stCondLst>
                            <p:childTnLst>
                              <p:par>
                                <p:cTn id="33" presetID="35" presetClass="entr" presetSubtype="0" fill="hold" grpId="0" nodeType="afterEffect">
                                  <p:stCondLst>
                                    <p:cond delay="0"/>
                                  </p:stCondLst>
                                  <p:childTnLst>
                                    <p:set>
                                      <p:cBhvr>
                                        <p:cTn id="34" dur="1" fill="hold">
                                          <p:stCondLst>
                                            <p:cond delay="0"/>
                                          </p:stCondLst>
                                        </p:cTn>
                                        <p:tgtEl>
                                          <p:spTgt spid="58372"/>
                                        </p:tgtEl>
                                        <p:attrNameLst>
                                          <p:attrName>style.visibility</p:attrName>
                                        </p:attrNameLst>
                                      </p:cBhvr>
                                      <p:to>
                                        <p:strVal val="visible"/>
                                      </p:to>
                                    </p:set>
                                    <p:animEffect transition="in" filter="fade">
                                      <p:cBhvr>
                                        <p:cTn id="35" dur="2000"/>
                                        <p:tgtEl>
                                          <p:spTgt spid="58372"/>
                                        </p:tgtEl>
                                      </p:cBhvr>
                                    </p:animEffect>
                                    <p:anim calcmode="lin" valueType="num">
                                      <p:cBhvr>
                                        <p:cTn id="36" dur="2000" fill="hold"/>
                                        <p:tgtEl>
                                          <p:spTgt spid="58372"/>
                                        </p:tgtEl>
                                        <p:attrNameLst>
                                          <p:attrName>style.rotation</p:attrName>
                                        </p:attrNameLst>
                                      </p:cBhvr>
                                      <p:tavLst>
                                        <p:tav tm="0">
                                          <p:val>
                                            <p:fltVal val="720"/>
                                          </p:val>
                                        </p:tav>
                                        <p:tav tm="100000">
                                          <p:val>
                                            <p:fltVal val="0"/>
                                          </p:val>
                                        </p:tav>
                                      </p:tavLst>
                                    </p:anim>
                                    <p:anim calcmode="lin" valueType="num">
                                      <p:cBhvr>
                                        <p:cTn id="37" dur="2000" fill="hold"/>
                                        <p:tgtEl>
                                          <p:spTgt spid="58372"/>
                                        </p:tgtEl>
                                        <p:attrNameLst>
                                          <p:attrName>ppt_h</p:attrName>
                                        </p:attrNameLst>
                                      </p:cBhvr>
                                      <p:tavLst>
                                        <p:tav tm="0">
                                          <p:val>
                                            <p:fltVal val="0"/>
                                          </p:val>
                                        </p:tav>
                                        <p:tav tm="100000">
                                          <p:val>
                                            <p:strVal val="#ppt_h"/>
                                          </p:val>
                                        </p:tav>
                                      </p:tavLst>
                                    </p:anim>
                                    <p:anim calcmode="lin" valueType="num">
                                      <p:cBhvr>
                                        <p:cTn id="38" dur="2000" fill="hold"/>
                                        <p:tgtEl>
                                          <p:spTgt spid="5837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1" grpId="0"/>
      <p:bldP spid="58372" grpId="0"/>
      <p:bldP spid="219147" grpId="0"/>
      <p:bldP spid="2191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矩形 1"/>
          <p:cNvSpPr>
            <a:spLocks noChangeArrowheads="1"/>
          </p:cNvSpPr>
          <p:nvPr/>
        </p:nvSpPr>
        <p:spPr bwMode="auto">
          <a:xfrm>
            <a:off x="179388" y="1340768"/>
            <a:ext cx="8642350" cy="4585871"/>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p>
            <a:r>
              <a:rPr kumimoji="0" lang="en-US" altLang="zh-CN" sz="3600" dirty="0">
                <a:solidFill>
                  <a:srgbClr val="000000"/>
                </a:solidFill>
                <a:latin typeface="黑体" pitchFamily="49" charset="-122"/>
              </a:rPr>
              <a:t>2</a:t>
            </a:r>
            <a:r>
              <a:rPr kumimoji="0" lang="zh-CN" altLang="en-US" sz="3600" dirty="0">
                <a:solidFill>
                  <a:srgbClr val="000000"/>
                </a:solidFill>
                <a:latin typeface="黑体" pitchFamily="49" charset="-122"/>
              </a:rPr>
              <a:t>、小说中哪些段落是对孔乙己的侧面描写</a:t>
            </a:r>
            <a:r>
              <a:rPr kumimoji="0" lang="zh-CN" altLang="en-US" sz="3600" dirty="0" smtClean="0">
                <a:solidFill>
                  <a:srgbClr val="000000"/>
                </a:solidFill>
                <a:latin typeface="黑体" pitchFamily="49" charset="-122"/>
              </a:rPr>
              <a:t>？</a:t>
            </a:r>
            <a:endParaRPr kumimoji="0" lang="zh-CN" altLang="en-US" sz="4400" b="0" dirty="0">
              <a:solidFill>
                <a:schemeClr val="tx1"/>
              </a:solidFill>
              <a:latin typeface="黑体" pitchFamily="49" charset="-122"/>
            </a:endParaRPr>
          </a:p>
          <a:p>
            <a:endParaRPr kumimoji="0" lang="zh-CN" altLang="en-US" sz="4400" b="0" dirty="0">
              <a:solidFill>
                <a:schemeClr val="tx1"/>
              </a:solidFill>
              <a:latin typeface="黑体" pitchFamily="49" charset="-122"/>
            </a:endParaRPr>
          </a:p>
          <a:p>
            <a:endParaRPr kumimoji="0" lang="zh-CN" altLang="en-US" sz="4400" b="0" dirty="0">
              <a:solidFill>
                <a:schemeClr val="tx1"/>
              </a:solidFill>
              <a:latin typeface="黑体" pitchFamily="49" charset="-122"/>
            </a:endParaRPr>
          </a:p>
          <a:p>
            <a:endParaRPr kumimoji="0" lang="zh-CN" altLang="en-US" sz="4400" b="0" dirty="0">
              <a:solidFill>
                <a:schemeClr val="tx1"/>
              </a:solidFill>
              <a:latin typeface="黑体" pitchFamily="49" charset="-122"/>
            </a:endParaRPr>
          </a:p>
          <a:p>
            <a:endParaRPr kumimoji="0" lang="zh-CN" altLang="en-US" sz="4400" b="0" dirty="0">
              <a:solidFill>
                <a:schemeClr val="tx1"/>
              </a:solidFill>
              <a:latin typeface="黑体" pitchFamily="49" charset="-122"/>
            </a:endParaRPr>
          </a:p>
          <a:p>
            <a:endParaRPr kumimoji="0" lang="en-US" altLang="zh-CN" sz="4400" b="0" dirty="0">
              <a:solidFill>
                <a:schemeClr val="tx1"/>
              </a:solidFill>
              <a:latin typeface="黑体" pitchFamily="49" charset="-122"/>
            </a:endParaRPr>
          </a:p>
        </p:txBody>
      </p:sp>
      <p:sp>
        <p:nvSpPr>
          <p:cNvPr id="60419" name="矩形 2"/>
          <p:cNvSpPr>
            <a:spLocks noChangeArrowheads="1"/>
          </p:cNvSpPr>
          <p:nvPr/>
        </p:nvSpPr>
        <p:spPr bwMode="auto">
          <a:xfrm>
            <a:off x="612453" y="2637547"/>
            <a:ext cx="7848600" cy="1261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kumimoji="0" lang="zh-CN" altLang="en-US" sz="4000" dirty="0" smtClean="0">
                <a:solidFill>
                  <a:srgbClr val="FF0000"/>
                </a:solidFill>
                <a:latin typeface="黑体" pitchFamily="49" charset="-122"/>
              </a:rPr>
              <a:t>插叙：</a:t>
            </a:r>
            <a:r>
              <a:rPr kumimoji="0" lang="zh-CN" altLang="en-US" sz="4000" dirty="0" smtClean="0">
                <a:solidFill>
                  <a:srgbClr val="0070C0"/>
                </a:solidFill>
                <a:latin typeface="黑体" pitchFamily="49" charset="-122"/>
              </a:rPr>
              <a:t>介绍</a:t>
            </a:r>
            <a:r>
              <a:rPr kumimoji="0" lang="zh-CN" altLang="en-US" sz="3600" dirty="0" smtClean="0">
                <a:solidFill>
                  <a:srgbClr val="0070C0"/>
                </a:solidFill>
                <a:latin typeface="Arial" pitchFamily="34" charset="0"/>
              </a:rPr>
              <a:t>“</a:t>
            </a:r>
            <a:r>
              <a:rPr kumimoji="0" lang="zh-CN" altLang="en-US" sz="3600" dirty="0" smtClean="0">
                <a:solidFill>
                  <a:srgbClr val="0070C0"/>
                </a:solidFill>
                <a:latin typeface="黑体" pitchFamily="49" charset="-122"/>
              </a:rPr>
              <a:t>读过书</a:t>
            </a:r>
            <a:r>
              <a:rPr kumimoji="0" lang="zh-CN" altLang="en-US" sz="3600" dirty="0" smtClean="0">
                <a:solidFill>
                  <a:srgbClr val="0070C0"/>
                </a:solidFill>
                <a:latin typeface="Arial" pitchFamily="34" charset="0"/>
              </a:rPr>
              <a:t>”</a:t>
            </a:r>
            <a:r>
              <a:rPr kumimoji="0" lang="zh-CN" altLang="en-US" sz="3600" dirty="0">
                <a:solidFill>
                  <a:srgbClr val="0070C0"/>
                </a:solidFill>
                <a:latin typeface="黑体" pitchFamily="49" charset="-122"/>
              </a:rPr>
              <a:t>的经历（第</a:t>
            </a:r>
            <a:r>
              <a:rPr kumimoji="0" lang="en-US" altLang="zh-CN" sz="3600" dirty="0">
                <a:solidFill>
                  <a:srgbClr val="0070C0"/>
                </a:solidFill>
                <a:latin typeface="黑体" pitchFamily="49" charset="-122"/>
              </a:rPr>
              <a:t>5</a:t>
            </a:r>
            <a:r>
              <a:rPr kumimoji="0" lang="zh-CN" altLang="en-US" sz="3600" dirty="0">
                <a:solidFill>
                  <a:srgbClr val="0070C0"/>
                </a:solidFill>
                <a:latin typeface="黑体" pitchFamily="49" charset="-122"/>
              </a:rPr>
              <a:t>段</a:t>
            </a:r>
            <a:r>
              <a:rPr kumimoji="0" lang="zh-CN" altLang="en-US" sz="3600" dirty="0" smtClean="0">
                <a:solidFill>
                  <a:srgbClr val="0070C0"/>
                </a:solidFill>
                <a:latin typeface="黑体" pitchFamily="49" charset="-122"/>
              </a:rPr>
              <a:t>），笔触</a:t>
            </a:r>
            <a:r>
              <a:rPr kumimoji="0" lang="zh-CN" altLang="en-US" sz="3600" dirty="0">
                <a:solidFill>
                  <a:srgbClr val="0070C0"/>
                </a:solidFill>
                <a:latin typeface="黑体" pitchFamily="49" charset="-122"/>
              </a:rPr>
              <a:t>由现实伸向历史；</a:t>
            </a:r>
          </a:p>
        </p:txBody>
      </p:sp>
      <p:sp>
        <p:nvSpPr>
          <p:cNvPr id="60420" name="Rectangle 1"/>
          <p:cNvSpPr>
            <a:spLocks noChangeArrowheads="1"/>
          </p:cNvSpPr>
          <p:nvPr/>
        </p:nvSpPr>
        <p:spPr bwMode="auto">
          <a:xfrm>
            <a:off x="545306" y="4221088"/>
            <a:ext cx="7667625"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p>
            <a:pPr indent="266700"/>
            <a:r>
              <a:rPr lang="zh-CN" altLang="en-US" sz="3600" dirty="0" smtClean="0">
                <a:solidFill>
                  <a:srgbClr val="FF0000"/>
                </a:solidFill>
                <a:latin typeface="黑体" pitchFamily="49" charset="-122"/>
                <a:cs typeface="Times New Roman" pitchFamily="18" charset="0"/>
              </a:rPr>
              <a:t>间接描写：</a:t>
            </a:r>
            <a:r>
              <a:rPr lang="zh-CN" altLang="en-US" sz="3600" dirty="0" smtClean="0">
                <a:solidFill>
                  <a:srgbClr val="00B050"/>
                </a:solidFill>
                <a:latin typeface="黑体" pitchFamily="49" charset="-122"/>
                <a:cs typeface="Times New Roman" pitchFamily="18" charset="0"/>
              </a:rPr>
              <a:t>写</a:t>
            </a:r>
            <a:r>
              <a:rPr lang="zh-CN" altLang="en-US" sz="3600" dirty="0">
                <a:solidFill>
                  <a:srgbClr val="00B050"/>
                </a:solidFill>
                <a:latin typeface="黑体" pitchFamily="49" charset="-122"/>
                <a:cs typeface="Times New Roman" pitchFamily="18" charset="0"/>
              </a:rPr>
              <a:t>被丁举人打折腿的遭遇（第</a:t>
            </a:r>
            <a:r>
              <a:rPr lang="en-US" altLang="zh-CN" sz="3600" dirty="0">
                <a:solidFill>
                  <a:srgbClr val="00B050"/>
                </a:solidFill>
                <a:latin typeface="黑体" pitchFamily="49" charset="-122"/>
                <a:cs typeface="Times New Roman" pitchFamily="18" charset="0"/>
              </a:rPr>
              <a:t>10</a:t>
            </a:r>
            <a:r>
              <a:rPr lang="zh-CN" altLang="en-US" sz="3600" dirty="0">
                <a:solidFill>
                  <a:srgbClr val="00B050"/>
                </a:solidFill>
                <a:latin typeface="黑体" pitchFamily="49" charset="-122"/>
                <a:cs typeface="Times New Roman" pitchFamily="18" charset="0"/>
              </a:rPr>
              <a:t>段），笔触由酒店伸向店外。</a:t>
            </a:r>
          </a:p>
        </p:txBody>
      </p:sp>
      <p:grpSp>
        <p:nvGrpSpPr>
          <p:cNvPr id="18438" name="Group 6"/>
          <p:cNvGrpSpPr>
            <a:grpSpLocks/>
          </p:cNvGrpSpPr>
          <p:nvPr/>
        </p:nvGrpSpPr>
        <p:grpSpPr bwMode="auto">
          <a:xfrm>
            <a:off x="0" y="0"/>
            <a:ext cx="4424363" cy="792163"/>
            <a:chOff x="1111" y="3158"/>
            <a:chExt cx="2787" cy="499"/>
          </a:xfrm>
        </p:grpSpPr>
        <p:pic>
          <p:nvPicPr>
            <p:cNvPr id="18440" name="Picture 8" descr="BS00975_"/>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1111" y="3158"/>
              <a:ext cx="1187" cy="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0169" name="WordArt 9"/>
            <p:cNvSpPr>
              <a:spLocks noChangeArrowheads="1" noChangeShapeType="1" noTextEdit="1"/>
            </p:cNvSpPr>
            <p:nvPr/>
          </p:nvSpPr>
          <p:spPr bwMode="auto">
            <a:xfrm>
              <a:off x="2311" y="3319"/>
              <a:ext cx="1587" cy="177"/>
            </a:xfrm>
            <a:prstGeom prst="rect">
              <a:avLst/>
            </a:prstGeom>
          </p:spPr>
          <p:txBody>
            <a:bodyPr wrap="none" fromWordArt="1">
              <a:prstTxWarp prst="textPlain">
                <a:avLst>
                  <a:gd name="adj" fmla="val 49134"/>
                </a:avLst>
              </a:prstTxWarp>
            </a:bodyPr>
            <a:lstStyle/>
            <a:p>
              <a:pPr algn="ctr">
                <a:defRPr/>
              </a:pPr>
              <a:r>
                <a:rPr lang="zh-CN" altLang="en-US" sz="2800" kern="10" dirty="0">
                  <a:ln w="9525">
                    <a:noFill/>
                    <a:round/>
                    <a:headEnd/>
                    <a:tailEnd/>
                  </a:ln>
                  <a:solidFill>
                    <a:srgbClr val="C00000"/>
                  </a:solidFill>
                  <a:latin typeface="黑体"/>
                  <a:ea typeface="黑体"/>
                </a:rPr>
                <a:t>孔乙己</a:t>
              </a:r>
              <a:r>
                <a:rPr lang="en-US" altLang="zh-CN" sz="2800" kern="10" dirty="0">
                  <a:ln w="9525">
                    <a:noFill/>
                    <a:round/>
                    <a:headEnd/>
                    <a:tailEnd/>
                  </a:ln>
                  <a:solidFill>
                    <a:srgbClr val="C00000"/>
                  </a:solidFill>
                  <a:latin typeface="黑体"/>
                  <a:ea typeface="黑体"/>
                </a:rPr>
                <a:t>--</a:t>
              </a:r>
              <a:r>
                <a:rPr lang="zh-CN" altLang="en-US" sz="2800" kern="10" dirty="0">
                  <a:ln w="9525">
                    <a:noFill/>
                    <a:round/>
                    <a:headEnd/>
                    <a:tailEnd/>
                  </a:ln>
                  <a:solidFill>
                    <a:srgbClr val="C00000"/>
                  </a:solidFill>
                  <a:latin typeface="黑体"/>
                  <a:ea typeface="黑体"/>
                </a:rPr>
                <a:t>情节篇</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additive="base">
                                        <p:cTn id="7" dur="500" fill="hold"/>
                                        <p:tgtEl>
                                          <p:spTgt spid="60419"/>
                                        </p:tgtEl>
                                        <p:attrNameLst>
                                          <p:attrName>ppt_x</p:attrName>
                                        </p:attrNameLst>
                                      </p:cBhvr>
                                      <p:tavLst>
                                        <p:tav tm="0">
                                          <p:val>
                                            <p:strVal val="#ppt_x"/>
                                          </p:val>
                                        </p:tav>
                                        <p:tav tm="100000">
                                          <p:val>
                                            <p:strVal val="#ppt_x"/>
                                          </p:val>
                                        </p:tav>
                                      </p:tavLst>
                                    </p:anim>
                                    <p:anim calcmode="lin" valueType="num">
                                      <p:cBhvr additive="base">
                                        <p:cTn id="8"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0420"/>
                                        </p:tgtEl>
                                        <p:attrNameLst>
                                          <p:attrName>style.visibility</p:attrName>
                                        </p:attrNameLst>
                                      </p:cBhvr>
                                      <p:to>
                                        <p:strVal val="visible"/>
                                      </p:to>
                                    </p:set>
                                    <p:animEffect transition="in" filter="blinds(horizontal)">
                                      <p:cBhvr>
                                        <p:cTn id="13" dur="5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604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1"/>
          <p:cNvSpPr>
            <a:spLocks noChangeArrowheads="1"/>
          </p:cNvSpPr>
          <p:nvPr/>
        </p:nvSpPr>
        <p:spPr bwMode="auto">
          <a:xfrm>
            <a:off x="557213" y="1298764"/>
            <a:ext cx="7993062"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pPr indent="266700"/>
            <a:r>
              <a:rPr lang="en-US" altLang="zh-CN" dirty="0">
                <a:solidFill>
                  <a:srgbClr val="FF3300"/>
                </a:solidFill>
                <a:latin typeface="黑体" pitchFamily="49" charset="-122"/>
                <a:cs typeface="Times New Roman" pitchFamily="18" charset="0"/>
              </a:rPr>
              <a:t> </a:t>
            </a:r>
            <a:r>
              <a:rPr lang="zh-CN" altLang="en-US" dirty="0">
                <a:solidFill>
                  <a:srgbClr val="FF3300"/>
                </a:solidFill>
                <a:latin typeface="黑体" pitchFamily="49" charset="-122"/>
                <a:cs typeface="Times New Roman" pitchFamily="18" charset="0"/>
              </a:rPr>
              <a:t>结论</a:t>
            </a:r>
            <a:r>
              <a:rPr lang="zh-CN" altLang="en-US" dirty="0" smtClean="0">
                <a:solidFill>
                  <a:srgbClr val="FF3300"/>
                </a:solidFill>
                <a:latin typeface="黑体" pitchFamily="49" charset="-122"/>
                <a:cs typeface="Times New Roman" pitchFamily="18" charset="0"/>
              </a:rPr>
              <a:t>：</a:t>
            </a:r>
            <a:r>
              <a:rPr lang="zh-CN" altLang="en-US" dirty="0" smtClean="0">
                <a:solidFill>
                  <a:srgbClr val="00B050"/>
                </a:solidFill>
                <a:latin typeface="黑体" pitchFamily="49" charset="-122"/>
                <a:cs typeface="Times New Roman" pitchFamily="18" charset="0"/>
              </a:rPr>
              <a:t>这</a:t>
            </a:r>
            <a:r>
              <a:rPr lang="zh-CN" altLang="en-US" dirty="0">
                <a:solidFill>
                  <a:srgbClr val="00B050"/>
                </a:solidFill>
                <a:latin typeface="黑体" pitchFamily="49" charset="-122"/>
                <a:cs typeface="Times New Roman" pitchFamily="18" charset="0"/>
              </a:rPr>
              <a:t>篇小说的情节与小说的一般情节不同。若干片段，相互独立，不能构成因果相关的情节链。</a:t>
            </a:r>
          </a:p>
        </p:txBody>
      </p:sp>
      <p:sp>
        <p:nvSpPr>
          <p:cNvPr id="222213" name="矩形 3"/>
          <p:cNvSpPr>
            <a:spLocks noChangeArrowheads="1"/>
          </p:cNvSpPr>
          <p:nvPr/>
        </p:nvSpPr>
        <p:spPr bwMode="auto">
          <a:xfrm>
            <a:off x="611188" y="4221163"/>
            <a:ext cx="8137525" cy="1739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kumimoji="0" lang="en-US" altLang="zh-CN" sz="3600" dirty="0">
                <a:solidFill>
                  <a:srgbClr val="FF3300"/>
                </a:solidFill>
                <a:latin typeface="黑体" pitchFamily="49" charset="-122"/>
              </a:rPr>
              <a:t>    </a:t>
            </a:r>
            <a:r>
              <a:rPr kumimoji="0" lang="zh-CN" altLang="en-US" sz="3600" dirty="0">
                <a:solidFill>
                  <a:srgbClr val="FF3300"/>
                </a:solidFill>
                <a:latin typeface="黑体" pitchFamily="49" charset="-122"/>
              </a:rPr>
              <a:t>安排一个</a:t>
            </a:r>
            <a:r>
              <a:rPr kumimoji="0" lang="zh-CN" altLang="en-US" sz="3600" u="sng" dirty="0">
                <a:solidFill>
                  <a:srgbClr val="0070C0"/>
                </a:solidFill>
                <a:latin typeface="黑体" pitchFamily="49" charset="-122"/>
              </a:rPr>
              <a:t>线索人物</a:t>
            </a:r>
            <a:r>
              <a:rPr kumimoji="0" lang="zh-CN" altLang="en-US" sz="3600" u="sng" dirty="0">
                <a:solidFill>
                  <a:srgbClr val="0070C0"/>
                </a:solidFill>
                <a:latin typeface="Arial" pitchFamily="34" charset="0"/>
              </a:rPr>
              <a:t>“</a:t>
            </a:r>
            <a:r>
              <a:rPr kumimoji="0" lang="zh-CN" altLang="en-US" sz="3600" u="sng" dirty="0">
                <a:solidFill>
                  <a:srgbClr val="0070C0"/>
                </a:solidFill>
                <a:latin typeface="黑体" pitchFamily="49" charset="-122"/>
              </a:rPr>
              <a:t>我</a:t>
            </a:r>
            <a:r>
              <a:rPr kumimoji="0" lang="zh-CN" altLang="en-US" sz="3600" u="sng" dirty="0">
                <a:solidFill>
                  <a:srgbClr val="0070C0"/>
                </a:solidFill>
                <a:latin typeface="Arial" pitchFamily="34" charset="0"/>
              </a:rPr>
              <a:t>”</a:t>
            </a:r>
            <a:r>
              <a:rPr kumimoji="0" lang="zh-CN" altLang="en-US" sz="3600" dirty="0">
                <a:solidFill>
                  <a:srgbClr val="FF3300"/>
                </a:solidFill>
                <a:latin typeface="黑体" pitchFamily="49" charset="-122"/>
              </a:rPr>
              <a:t>作为</a:t>
            </a:r>
            <a:r>
              <a:rPr kumimoji="0" lang="zh-CN" altLang="en-US" sz="3600" dirty="0">
                <a:solidFill>
                  <a:srgbClr val="FF3300"/>
                </a:solidFill>
                <a:latin typeface="Arial" pitchFamily="34" charset="0"/>
              </a:rPr>
              <a:t>“</a:t>
            </a:r>
            <a:r>
              <a:rPr kumimoji="0" lang="zh-CN" altLang="en-US" sz="3600" dirty="0">
                <a:solidFill>
                  <a:srgbClr val="FF3300"/>
                </a:solidFill>
                <a:latin typeface="黑体" pitchFamily="49" charset="-122"/>
              </a:rPr>
              <a:t>见证人</a:t>
            </a:r>
            <a:r>
              <a:rPr kumimoji="0" lang="zh-CN" altLang="en-US" sz="3600" dirty="0">
                <a:solidFill>
                  <a:srgbClr val="FF3300"/>
                </a:solidFill>
                <a:latin typeface="Arial" pitchFamily="34" charset="0"/>
              </a:rPr>
              <a:t>”</a:t>
            </a:r>
            <a:r>
              <a:rPr kumimoji="0" lang="zh-CN" altLang="en-US" sz="3600" dirty="0">
                <a:solidFill>
                  <a:srgbClr val="FF3300"/>
                </a:solidFill>
                <a:latin typeface="黑体" pitchFamily="49" charset="-122"/>
              </a:rPr>
              <a:t>，用</a:t>
            </a:r>
            <a:r>
              <a:rPr kumimoji="0" lang="zh-CN" altLang="en-US" sz="3600" dirty="0">
                <a:solidFill>
                  <a:srgbClr val="0070C0"/>
                </a:solidFill>
                <a:latin typeface="黑体" pitchFamily="49" charset="-122"/>
              </a:rPr>
              <a:t>第一人称</a:t>
            </a:r>
            <a:r>
              <a:rPr kumimoji="0" lang="zh-CN" altLang="en-US" sz="3600" dirty="0">
                <a:solidFill>
                  <a:srgbClr val="FF3300"/>
                </a:solidFill>
                <a:latin typeface="黑体" pitchFamily="49" charset="-122"/>
              </a:rPr>
              <a:t>来讲述故事，把五个片段连成一个严密的整体。</a:t>
            </a:r>
          </a:p>
        </p:txBody>
      </p:sp>
      <p:grpSp>
        <p:nvGrpSpPr>
          <p:cNvPr id="19461" name="Group 6"/>
          <p:cNvGrpSpPr>
            <a:grpSpLocks/>
          </p:cNvGrpSpPr>
          <p:nvPr/>
        </p:nvGrpSpPr>
        <p:grpSpPr bwMode="auto">
          <a:xfrm>
            <a:off x="0" y="0"/>
            <a:ext cx="3206750" cy="792163"/>
            <a:chOff x="1111" y="3158"/>
            <a:chExt cx="2020" cy="499"/>
          </a:xfrm>
        </p:grpSpPr>
        <p:pic>
          <p:nvPicPr>
            <p:cNvPr id="19463" name="Picture 7" descr="BD04969_"/>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018" y="3203"/>
              <a:ext cx="1113" cy="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4" name="Picture 8" descr="BS00975_"/>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1111" y="3158"/>
              <a:ext cx="1187" cy="4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2217" name="WordArt 9"/>
            <p:cNvSpPr>
              <a:spLocks noChangeArrowheads="1" noChangeShapeType="1" noTextEdit="1"/>
            </p:cNvSpPr>
            <p:nvPr/>
          </p:nvSpPr>
          <p:spPr bwMode="auto">
            <a:xfrm>
              <a:off x="1429" y="3339"/>
              <a:ext cx="1587" cy="177"/>
            </a:xfrm>
            <a:prstGeom prst="rect">
              <a:avLst/>
            </a:prstGeom>
          </p:spPr>
          <p:txBody>
            <a:bodyPr wrap="none" fromWordArt="1">
              <a:prstTxWarp prst="textPlain">
                <a:avLst>
                  <a:gd name="adj" fmla="val 49134"/>
                </a:avLst>
              </a:prstTxWarp>
            </a:bodyPr>
            <a:lstStyle/>
            <a:p>
              <a:pPr algn="ctr">
                <a:defRPr/>
              </a:pPr>
              <a:r>
                <a:rPr lang="zh-CN" altLang="en-US" sz="2800" kern="10">
                  <a:ln w="9525">
                    <a:noFill/>
                    <a:round/>
                    <a:headEnd/>
                    <a:tailEnd/>
                  </a:ln>
                  <a:solidFill>
                    <a:srgbClr val="FF0000"/>
                  </a:solidFill>
                  <a:latin typeface="黑体"/>
                  <a:ea typeface="黑体"/>
                </a:rPr>
                <a:t>孔乙己</a:t>
              </a:r>
              <a:r>
                <a:rPr lang="en-US" altLang="zh-CN" sz="2800" kern="10">
                  <a:ln w="9525">
                    <a:noFill/>
                    <a:round/>
                    <a:headEnd/>
                    <a:tailEnd/>
                  </a:ln>
                  <a:solidFill>
                    <a:srgbClr val="FF0000"/>
                  </a:solidFill>
                  <a:latin typeface="黑体"/>
                  <a:ea typeface="黑体"/>
                </a:rPr>
                <a:t>--</a:t>
              </a:r>
              <a:r>
                <a:rPr lang="zh-CN" altLang="en-US" sz="2800" kern="10">
                  <a:ln w="9525">
                    <a:noFill/>
                    <a:round/>
                    <a:headEnd/>
                    <a:tailEnd/>
                  </a:ln>
                  <a:solidFill>
                    <a:srgbClr val="FF0000"/>
                  </a:solidFill>
                  <a:latin typeface="黑体"/>
                  <a:ea typeface="黑体"/>
                </a:rPr>
                <a:t>情节篇</a:t>
              </a:r>
            </a:p>
          </p:txBody>
        </p:sp>
      </p:grpSp>
      <p:sp>
        <p:nvSpPr>
          <p:cNvPr id="222218" name="Rectangle 10"/>
          <p:cNvSpPr>
            <a:spLocks noChangeArrowheads="1"/>
          </p:cNvSpPr>
          <p:nvPr/>
        </p:nvSpPr>
        <p:spPr bwMode="auto">
          <a:xfrm>
            <a:off x="711994" y="3284538"/>
            <a:ext cx="7935912" cy="57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r>
              <a:rPr kumimoji="0" lang="zh-CN" altLang="en-US" dirty="0">
                <a:solidFill>
                  <a:srgbClr val="000000"/>
                </a:solidFill>
              </a:rPr>
              <a:t>这些不相干的情节是怎样连成一个整体的？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22218">
                                            <p:txEl>
                                              <p:pRg st="0" end="0"/>
                                            </p:txEl>
                                          </p:spTgt>
                                        </p:tgtEl>
                                        <p:attrNameLst>
                                          <p:attrName>style.visibility</p:attrName>
                                        </p:attrNameLst>
                                      </p:cBhvr>
                                      <p:to>
                                        <p:strVal val="visible"/>
                                      </p:to>
                                    </p:set>
                                    <p:animEffect transition="in" filter="wipe(down)">
                                      <p:cBhvr>
                                        <p:cTn id="7" dur="500"/>
                                        <p:tgtEl>
                                          <p:spTgt spid="222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22213">
                                            <p:txEl>
                                              <p:pRg st="0" end="0"/>
                                            </p:txEl>
                                          </p:spTgt>
                                        </p:tgtEl>
                                        <p:attrNameLst>
                                          <p:attrName>style.visibility</p:attrName>
                                        </p:attrNameLst>
                                      </p:cBhvr>
                                      <p:to>
                                        <p:strVal val="visible"/>
                                      </p:to>
                                    </p:set>
                                    <p:animEffect transition="in" filter="blinds(horizontal)">
                                      <p:cBhvr>
                                        <p:cTn id="12" dur="500"/>
                                        <p:tgtEl>
                                          <p:spTgt spid="2222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250825" y="674688"/>
            <a:ext cx="8642350"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FF0000"/>
                </a:solidFill>
                <a:latin typeface="黑体" pitchFamily="49" charset="-122"/>
                <a:ea typeface="黑体" pitchFamily="49" charset="-122"/>
              </a:rPr>
              <a:t>3.</a:t>
            </a:r>
            <a:r>
              <a:rPr lang="zh-CN" altLang="en-US" sz="3200" dirty="0">
                <a:solidFill>
                  <a:srgbClr val="FF0000"/>
                </a:solidFill>
                <a:latin typeface="黑体" pitchFamily="49" charset="-122"/>
                <a:ea typeface="黑体" pitchFamily="49" charset="-122"/>
              </a:rPr>
              <a:t>理清小说情节结构，概括孔乙己的六个生活片断。</a:t>
            </a:r>
          </a:p>
        </p:txBody>
      </p:sp>
      <p:sp>
        <p:nvSpPr>
          <p:cNvPr id="4" name="矩形 3"/>
          <p:cNvSpPr>
            <a:spLocks noChangeArrowheads="1"/>
          </p:cNvSpPr>
          <p:nvPr/>
        </p:nvSpPr>
        <p:spPr bwMode="auto">
          <a:xfrm>
            <a:off x="1214438" y="1993900"/>
            <a:ext cx="6481762" cy="3694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30000"/>
              </a:lnSpc>
              <a:buClr>
                <a:schemeClr val="hlink"/>
              </a:buClr>
              <a:buSzPct val="75000"/>
            </a:pPr>
            <a:r>
              <a:rPr lang="en-US" altLang="zh-CN" sz="3000" b="1" dirty="0">
                <a:latin typeface="宋体" pitchFamily="2" charset="-122"/>
              </a:rPr>
              <a:t>1</a:t>
            </a:r>
            <a:r>
              <a:rPr lang="zh-CN" altLang="en-US" sz="3000" b="1" dirty="0">
                <a:latin typeface="宋体" pitchFamily="2" charset="-122"/>
              </a:rPr>
              <a:t>）众人揭短，取笑孔乙己偷东西；</a:t>
            </a:r>
          </a:p>
          <a:p>
            <a:pPr>
              <a:lnSpc>
                <a:spcPct val="130000"/>
              </a:lnSpc>
              <a:buClr>
                <a:schemeClr val="hlink"/>
              </a:buClr>
              <a:buSzPct val="75000"/>
            </a:pPr>
            <a:r>
              <a:rPr lang="en-US" altLang="zh-CN" sz="3000" b="1" dirty="0">
                <a:latin typeface="宋体" pitchFamily="2" charset="-122"/>
              </a:rPr>
              <a:t>2</a:t>
            </a:r>
            <a:r>
              <a:rPr lang="zh-CN" altLang="en-US" sz="3000" b="1" dirty="0">
                <a:latin typeface="宋体" pitchFamily="2" charset="-122"/>
              </a:rPr>
              <a:t>）众人奚落孔乙己没有考中秀才；</a:t>
            </a:r>
          </a:p>
          <a:p>
            <a:pPr>
              <a:lnSpc>
                <a:spcPct val="130000"/>
              </a:lnSpc>
              <a:buClr>
                <a:schemeClr val="hlink"/>
              </a:buClr>
              <a:buSzPct val="75000"/>
            </a:pPr>
            <a:r>
              <a:rPr lang="en-US" altLang="zh-CN" sz="3000" b="1" dirty="0">
                <a:latin typeface="宋体" pitchFamily="2" charset="-122"/>
              </a:rPr>
              <a:t>3</a:t>
            </a:r>
            <a:r>
              <a:rPr lang="zh-CN" altLang="en-US" sz="3000" b="1" dirty="0">
                <a:latin typeface="宋体" pitchFamily="2" charset="-122"/>
              </a:rPr>
              <a:t>）孔乙己教小伙计识字；</a:t>
            </a:r>
          </a:p>
          <a:p>
            <a:pPr>
              <a:lnSpc>
                <a:spcPct val="130000"/>
              </a:lnSpc>
              <a:buClr>
                <a:schemeClr val="hlink"/>
              </a:buClr>
              <a:buSzPct val="75000"/>
            </a:pPr>
            <a:r>
              <a:rPr lang="en-US" altLang="zh-CN" sz="3000" b="1" dirty="0">
                <a:latin typeface="宋体" pitchFamily="2" charset="-122"/>
              </a:rPr>
              <a:t>4</a:t>
            </a:r>
            <a:r>
              <a:rPr lang="zh-CN" altLang="en-US" sz="3000" b="1" dirty="0">
                <a:latin typeface="宋体" pitchFamily="2" charset="-122"/>
              </a:rPr>
              <a:t>）孔乙己给小孩子们分茴香豆；</a:t>
            </a:r>
          </a:p>
          <a:p>
            <a:pPr>
              <a:lnSpc>
                <a:spcPct val="130000"/>
              </a:lnSpc>
              <a:buClr>
                <a:schemeClr val="hlink"/>
              </a:buClr>
              <a:buSzPct val="75000"/>
            </a:pPr>
            <a:r>
              <a:rPr lang="en-US" altLang="zh-CN" sz="3000" b="1" dirty="0">
                <a:latin typeface="宋体" pitchFamily="2" charset="-122"/>
              </a:rPr>
              <a:t>5</a:t>
            </a:r>
            <a:r>
              <a:rPr lang="zh-CN" altLang="en-US" sz="3000" b="1" dirty="0">
                <a:latin typeface="宋体" pitchFamily="2" charset="-122"/>
              </a:rPr>
              <a:t>）侧面交代孔乙己被打断腿；</a:t>
            </a:r>
          </a:p>
          <a:p>
            <a:pPr>
              <a:lnSpc>
                <a:spcPct val="130000"/>
              </a:lnSpc>
              <a:buClr>
                <a:schemeClr val="hlink"/>
              </a:buClr>
              <a:buSzPct val="75000"/>
            </a:pPr>
            <a:r>
              <a:rPr lang="en-US" altLang="zh-CN" sz="3000" b="1" dirty="0">
                <a:latin typeface="宋体" pitchFamily="2" charset="-122"/>
              </a:rPr>
              <a:t>6</a:t>
            </a:r>
            <a:r>
              <a:rPr lang="zh-CN" altLang="en-US" sz="3000" b="1" dirty="0">
                <a:latin typeface="宋体" pitchFamily="2" charset="-122"/>
              </a:rPr>
              <a:t>）孔乙己最后一次到咸亨酒店买酒。</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262158" y="476672"/>
            <a:ext cx="74168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altLang="zh-CN" dirty="0" smtClean="0">
                <a:solidFill>
                  <a:srgbClr val="FF0000"/>
                </a:solidFill>
                <a:latin typeface="黑体" pitchFamily="49" charset="-122"/>
              </a:rPr>
              <a:t>      4</a:t>
            </a:r>
            <a:r>
              <a:rPr lang="zh-CN" altLang="en-US" dirty="0" smtClean="0">
                <a:solidFill>
                  <a:srgbClr val="FF0000"/>
                </a:solidFill>
                <a:latin typeface="黑体" pitchFamily="49" charset="-122"/>
              </a:rPr>
              <a:t>、赏析：</a:t>
            </a:r>
            <a:r>
              <a:rPr lang="zh-CN" altLang="en-US" sz="3200" dirty="0" smtClean="0">
                <a:solidFill>
                  <a:srgbClr val="7030A0"/>
                </a:solidFill>
                <a:latin typeface="黑体" pitchFamily="49" charset="-122"/>
                <a:ea typeface="黑体" pitchFamily="49" charset="-122"/>
              </a:rPr>
              <a:t>“我”</a:t>
            </a:r>
            <a:r>
              <a:rPr lang="zh-CN" altLang="en-US" sz="3200" dirty="0">
                <a:solidFill>
                  <a:srgbClr val="7030A0"/>
                </a:solidFill>
                <a:latin typeface="黑体" pitchFamily="49" charset="-122"/>
                <a:ea typeface="黑体" pitchFamily="49" charset="-122"/>
              </a:rPr>
              <a:t>这个人物有什么作用？</a:t>
            </a:r>
          </a:p>
        </p:txBody>
      </p:sp>
      <p:sp>
        <p:nvSpPr>
          <p:cNvPr id="3" name="文本框 15364"/>
          <p:cNvSpPr txBox="1">
            <a:spLocks noChangeArrowheads="1"/>
          </p:cNvSpPr>
          <p:nvPr/>
        </p:nvSpPr>
        <p:spPr bwMode="auto">
          <a:xfrm>
            <a:off x="287510" y="1700809"/>
            <a:ext cx="8612188" cy="51571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2800" b="1" dirty="0">
                <a:latin typeface="宋体" pitchFamily="2" charset="-122"/>
              </a:rPr>
              <a:t>   </a:t>
            </a:r>
            <a:r>
              <a:rPr lang="zh-CN" altLang="en-US" sz="2800" b="1" dirty="0" smtClean="0">
                <a:latin typeface="宋体" pitchFamily="2" charset="-122"/>
              </a:rPr>
              <a:t> </a:t>
            </a:r>
            <a:r>
              <a:rPr lang="en-US" altLang="zh-CN" sz="2800" b="1" dirty="0" smtClean="0">
                <a:latin typeface="宋体" pitchFamily="2" charset="-122"/>
              </a:rPr>
              <a:t>1</a:t>
            </a:r>
            <a:r>
              <a:rPr lang="zh-CN" altLang="en-US" sz="2800" b="1" dirty="0" smtClean="0">
                <a:latin typeface="宋体" pitchFamily="2" charset="-122"/>
              </a:rPr>
              <a:t>、“我”</a:t>
            </a:r>
            <a:r>
              <a:rPr lang="zh-CN" altLang="en-US" sz="2800" b="1" dirty="0">
                <a:latin typeface="宋体" pitchFamily="2" charset="-122"/>
              </a:rPr>
              <a:t>是孔乙己悲剧的</a:t>
            </a:r>
            <a:r>
              <a:rPr lang="zh-CN" altLang="en-US" sz="2800" b="1" dirty="0">
                <a:solidFill>
                  <a:srgbClr val="FF0000"/>
                </a:solidFill>
                <a:latin typeface="宋体" pitchFamily="2" charset="-122"/>
              </a:rPr>
              <a:t>见证人</a:t>
            </a:r>
            <a:r>
              <a:rPr lang="zh-CN" altLang="en-US" sz="2800" b="1" dirty="0">
                <a:latin typeface="宋体" pitchFamily="2" charset="-122"/>
              </a:rPr>
              <a:t>。这种</a:t>
            </a:r>
            <a:r>
              <a:rPr lang="zh-CN" altLang="en-US" sz="2800" b="1" dirty="0">
                <a:solidFill>
                  <a:srgbClr val="00B050"/>
                </a:solidFill>
                <a:latin typeface="宋体" pitchFamily="2" charset="-122"/>
              </a:rPr>
              <a:t>第一人称写法</a:t>
            </a:r>
            <a:r>
              <a:rPr lang="zh-CN" altLang="en-US" sz="2800" b="1" dirty="0">
                <a:solidFill>
                  <a:srgbClr val="FF0000"/>
                </a:solidFill>
                <a:latin typeface="宋体" pitchFamily="2" charset="-122"/>
              </a:rPr>
              <a:t>增加了小说的真实感和亲切感</a:t>
            </a:r>
            <a:r>
              <a:rPr lang="zh-CN" altLang="en-US" sz="2800" b="1" dirty="0">
                <a:latin typeface="宋体" pitchFamily="2" charset="-122"/>
              </a:rPr>
              <a:t>。</a:t>
            </a:r>
          </a:p>
          <a:p>
            <a:pPr eaLnBrk="1" hangingPunct="1">
              <a:lnSpc>
                <a:spcPct val="130000"/>
              </a:lnSpc>
            </a:pPr>
            <a:r>
              <a:rPr lang="zh-CN" altLang="en-US" sz="2800" b="1" dirty="0">
                <a:latin typeface="宋体" pitchFamily="2" charset="-122"/>
              </a:rPr>
              <a:t>    </a:t>
            </a:r>
            <a:r>
              <a:rPr lang="en-US" altLang="zh-CN" sz="2800" b="1" dirty="0" smtClean="0">
                <a:latin typeface="宋体" pitchFamily="2" charset="-122"/>
              </a:rPr>
              <a:t>2</a:t>
            </a:r>
            <a:r>
              <a:rPr lang="zh-CN" altLang="en-US" sz="2800" b="1" dirty="0" smtClean="0">
                <a:latin typeface="宋体" pitchFamily="2" charset="-122"/>
              </a:rPr>
              <a:t>、以</a:t>
            </a:r>
            <a:r>
              <a:rPr lang="zh-CN" altLang="en-US" sz="2800" b="1" dirty="0">
                <a:latin typeface="宋体" pitchFamily="2" charset="-122"/>
              </a:rPr>
              <a:t>一位不谙世事的酒店小伙计的口吻，不动声色地讲述着孔乙己的凄惨遭遇，貌似平淡轻松，实则蕴含着深沉的批判力量，连</a:t>
            </a:r>
            <a:r>
              <a:rPr lang="en-US" altLang="zh-CN" sz="2800" b="1" dirty="0">
                <a:latin typeface="宋体" pitchFamily="2" charset="-122"/>
              </a:rPr>
              <a:t>12</a:t>
            </a:r>
            <a:r>
              <a:rPr lang="zh-CN" altLang="en-US" sz="2800" b="1" dirty="0">
                <a:latin typeface="宋体" pitchFamily="2" charset="-122"/>
              </a:rPr>
              <a:t>岁的小伙计都鄙视孔乙己，</a:t>
            </a:r>
            <a:r>
              <a:rPr lang="zh-CN" altLang="en-US" sz="2800" b="1" dirty="0">
                <a:solidFill>
                  <a:srgbClr val="FF0000"/>
                </a:solidFill>
                <a:latin typeface="宋体" pitchFamily="2" charset="-122"/>
              </a:rPr>
              <a:t>更能说明这个社会对不幸者的冷漠，使作品更增加了悲剧的意味</a:t>
            </a:r>
            <a:r>
              <a:rPr lang="zh-CN" altLang="en-US" sz="2800" b="1" dirty="0" smtClean="0">
                <a:latin typeface="宋体" pitchFamily="2" charset="-122"/>
              </a:rPr>
              <a:t>。</a:t>
            </a:r>
            <a:endParaRPr lang="en-US" altLang="zh-CN" sz="2800" b="1" dirty="0" smtClean="0">
              <a:latin typeface="宋体" pitchFamily="2" charset="-122"/>
            </a:endParaRPr>
          </a:p>
          <a:p>
            <a:pPr eaLnBrk="1" hangingPunct="1">
              <a:lnSpc>
                <a:spcPct val="130000"/>
              </a:lnSpc>
            </a:pPr>
            <a:r>
              <a:rPr lang="en-US" altLang="zh-CN" sz="2800" dirty="0" smtClean="0">
                <a:latin typeface="宋体" pitchFamily="2" charset="-122"/>
              </a:rPr>
              <a:t>    3</a:t>
            </a:r>
            <a:r>
              <a:rPr lang="zh-CN" altLang="en-US" sz="2800" dirty="0" smtClean="0">
                <a:latin typeface="宋体" pitchFamily="2" charset="-122"/>
              </a:rPr>
              <a:t>、结构上，作为线索人物，贯穿文章故事情节，使情节成为一个整体。</a:t>
            </a:r>
            <a:endParaRPr lang="zh-CN" altLang="en-US" sz="2800" b="1" dirty="0">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258763" y="674688"/>
            <a:ext cx="7913687"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457200" indent="-457200">
              <a:buFont typeface="Wingdings" pitchFamily="2" charset="2"/>
              <a:buChar char="l"/>
            </a:pPr>
            <a:r>
              <a:rPr lang="zh-CN" altLang="en-US" sz="3200">
                <a:solidFill>
                  <a:srgbClr val="FF0000"/>
                </a:solidFill>
                <a:latin typeface="黑体" pitchFamily="49" charset="-122"/>
                <a:ea typeface="黑体" pitchFamily="49" charset="-122"/>
              </a:rPr>
              <a:t>“我”（小伙计）是怎样对待孔乙己的？ </a:t>
            </a:r>
          </a:p>
        </p:txBody>
      </p:sp>
      <p:sp>
        <p:nvSpPr>
          <p:cNvPr id="3" name="Text Box 3"/>
          <p:cNvSpPr txBox="1">
            <a:spLocks noChangeArrowheads="1"/>
          </p:cNvSpPr>
          <p:nvPr/>
        </p:nvSpPr>
        <p:spPr bwMode="auto">
          <a:xfrm>
            <a:off x="258763" y="1439863"/>
            <a:ext cx="8634412" cy="4138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Clr>
                <a:srgbClr val="FF0000"/>
              </a:buClr>
              <a:buFont typeface="Wingdings" pitchFamily="2" charset="2"/>
              <a:buChar char="Ø"/>
            </a:pPr>
            <a:r>
              <a:rPr lang="zh-CN" altLang="en-US" sz="3000" b="1" dirty="0">
                <a:latin typeface="宋体" pitchFamily="2" charset="-122"/>
              </a:rPr>
              <a:t>我想：讨饭一样的人，也配考我吗？</a:t>
            </a:r>
          </a:p>
          <a:p>
            <a:pPr eaLnBrk="1" hangingPunct="1">
              <a:lnSpc>
                <a:spcPct val="150000"/>
              </a:lnSpc>
              <a:buClr>
                <a:srgbClr val="FF0000"/>
              </a:buClr>
              <a:buFont typeface="Wingdings" pitchFamily="2" charset="2"/>
              <a:buChar char="Ø"/>
            </a:pPr>
            <a:r>
              <a:rPr lang="zh-CN" altLang="en-US" sz="3000" b="1" dirty="0">
                <a:latin typeface="宋体" pitchFamily="2" charset="-122"/>
              </a:rPr>
              <a:t>又好笑又不耐烦，懒懒的答他</a:t>
            </a:r>
            <a:r>
              <a:rPr lang="en-US" altLang="zh-CN" sz="3000" b="1" dirty="0">
                <a:latin typeface="宋体" pitchFamily="2" charset="-122"/>
              </a:rPr>
              <a:t>……</a:t>
            </a:r>
          </a:p>
          <a:p>
            <a:pPr eaLnBrk="1" hangingPunct="1">
              <a:lnSpc>
                <a:spcPct val="150000"/>
              </a:lnSpc>
              <a:buClr>
                <a:srgbClr val="FF0000"/>
              </a:buClr>
              <a:buFont typeface="Wingdings" pitchFamily="2" charset="2"/>
              <a:buChar char="Ø"/>
            </a:pPr>
            <a:r>
              <a:rPr lang="zh-CN" altLang="en-US" sz="3000" b="1" dirty="0">
                <a:latin typeface="宋体" pitchFamily="2" charset="-122"/>
              </a:rPr>
              <a:t>我愈不耐烦了，努着嘴走远</a:t>
            </a:r>
            <a:r>
              <a:rPr lang="en-US" altLang="zh-CN" sz="3000" b="1" dirty="0">
                <a:latin typeface="宋体" pitchFamily="2" charset="-122"/>
              </a:rPr>
              <a:t>……</a:t>
            </a:r>
          </a:p>
          <a:p>
            <a:pPr eaLnBrk="1" hangingPunct="1">
              <a:lnSpc>
                <a:spcPct val="150000"/>
              </a:lnSpc>
              <a:buClr>
                <a:srgbClr val="FF0000"/>
              </a:buClr>
              <a:buFont typeface="Wingdings" pitchFamily="2" charset="2"/>
              <a:buChar char="Ø"/>
            </a:pPr>
            <a:r>
              <a:rPr lang="zh-CN" altLang="en-US" sz="3000" b="1" dirty="0">
                <a:latin typeface="宋体" pitchFamily="2" charset="-122"/>
              </a:rPr>
              <a:t>小伙计的心态反映了孔乙己在人们心中的地位之低，</a:t>
            </a:r>
            <a:r>
              <a:rPr lang="zh-CN" altLang="en-US" sz="3000" b="1" dirty="0">
                <a:solidFill>
                  <a:srgbClr val="00B050"/>
                </a:solidFill>
                <a:latin typeface="宋体" pitchFamily="2" charset="-122"/>
              </a:rPr>
              <a:t>用少年的心态反映社会，更显出了社会对不幸者的冷酷。</a:t>
            </a:r>
            <a:endParaRPr lang="en-US" altLang="zh-CN" sz="3000" b="1" dirty="0">
              <a:solidFill>
                <a:srgbClr val="00B050"/>
              </a:solidFill>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endParaRPr lang="zh-CN" altLang="en-US"/>
          </a:p>
        </p:txBody>
      </p:sp>
      <p:sp>
        <p:nvSpPr>
          <p:cNvPr id="10243" name="Rectangle 3"/>
          <p:cNvSpPr>
            <a:spLocks noGrp="1" noChangeArrowheads="1"/>
          </p:cNvSpPr>
          <p:nvPr>
            <p:ph type="body" idx="1"/>
          </p:nvPr>
        </p:nvSpPr>
        <p:spPr/>
        <p:txBody>
          <a:bodyPr/>
          <a:lstStyle/>
          <a:p>
            <a:endParaRPr lang="zh-CN" altLang="en-US"/>
          </a:p>
        </p:txBody>
      </p:sp>
      <p:pic>
        <p:nvPicPr>
          <p:cNvPr id="10244" name="Picture 4" descr="2011051823392572_s"/>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5" name="Text Box 5"/>
          <p:cNvSpPr txBox="1">
            <a:spLocks noChangeArrowheads="1"/>
          </p:cNvSpPr>
          <p:nvPr/>
        </p:nvSpPr>
        <p:spPr bwMode="auto">
          <a:xfrm>
            <a:off x="152400" y="836712"/>
            <a:ext cx="8839200" cy="50167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zh-CN" altLang="en-US" sz="4000" b="1" dirty="0" smtClean="0">
                <a:solidFill>
                  <a:srgbClr val="FF66CC"/>
                </a:solidFill>
              </a:rPr>
              <a:t>理</a:t>
            </a:r>
            <a:r>
              <a:rPr lang="zh-CN" altLang="en-US" sz="4000" b="1" dirty="0">
                <a:solidFill>
                  <a:srgbClr val="FF66CC"/>
                </a:solidFill>
              </a:rPr>
              <a:t>清思路</a:t>
            </a:r>
            <a:r>
              <a:rPr lang="zh-CN" altLang="en-US" sz="2800" b="1" dirty="0"/>
              <a:t>：</a:t>
            </a:r>
          </a:p>
          <a:p>
            <a:pPr>
              <a:spcBef>
                <a:spcPct val="50000"/>
              </a:spcBef>
            </a:pPr>
            <a:r>
              <a:rPr lang="zh-CN" altLang="en-US" sz="2800" b="1" dirty="0" smtClean="0"/>
              <a:t>   </a:t>
            </a:r>
            <a:r>
              <a:rPr lang="zh-CN" altLang="en-US" sz="2800" b="1" dirty="0" smtClean="0">
                <a:solidFill>
                  <a:srgbClr val="00B050"/>
                </a:solidFill>
              </a:rPr>
              <a:t>第一部分（</a:t>
            </a:r>
            <a:r>
              <a:rPr lang="en-US" sz="2800" b="1" dirty="0">
                <a:solidFill>
                  <a:srgbClr val="00B050"/>
                </a:solidFill>
              </a:rPr>
              <a:t>1-3</a:t>
            </a:r>
            <a:r>
              <a:rPr lang="zh-CN" altLang="en-US" sz="2800" b="1" dirty="0" smtClean="0"/>
              <a:t>）</a:t>
            </a:r>
            <a:r>
              <a:rPr lang="en-US" altLang="zh-CN" sz="2800" b="1" dirty="0" smtClean="0"/>
              <a:t>:</a:t>
            </a:r>
            <a:r>
              <a:rPr lang="zh-CN" altLang="en-US" sz="2800" b="1" dirty="0" smtClean="0"/>
              <a:t>小说的</a:t>
            </a:r>
            <a:r>
              <a:rPr lang="zh-CN" altLang="en-US" sz="2800" b="1" dirty="0" smtClean="0">
                <a:solidFill>
                  <a:srgbClr val="FF0000"/>
                </a:solidFill>
              </a:rPr>
              <a:t>序幕</a:t>
            </a:r>
            <a:r>
              <a:rPr lang="zh-CN" altLang="en-US" sz="2800" b="1" dirty="0" smtClean="0"/>
              <a:t>，主要</a:t>
            </a:r>
            <a:r>
              <a:rPr lang="zh-CN" altLang="en-US" sz="2800" b="1" dirty="0"/>
              <a:t>交代了故事发生的时代背景</a:t>
            </a:r>
            <a:r>
              <a:rPr lang="zh-CN" altLang="en-US" sz="2800" b="1" dirty="0" smtClean="0"/>
              <a:t>和</a:t>
            </a:r>
            <a:r>
              <a:rPr lang="zh-CN" altLang="en-US" sz="2800" dirty="0" smtClean="0"/>
              <a:t>典 型社会</a:t>
            </a:r>
            <a:r>
              <a:rPr lang="zh-CN" altLang="en-US" sz="2800" b="1" dirty="0" smtClean="0"/>
              <a:t>环境</a:t>
            </a:r>
            <a:r>
              <a:rPr lang="zh-CN" altLang="en-US" sz="2800" b="1" dirty="0"/>
              <a:t>。</a:t>
            </a:r>
          </a:p>
          <a:p>
            <a:pPr>
              <a:spcBef>
                <a:spcPct val="50000"/>
              </a:spcBef>
            </a:pPr>
            <a:r>
              <a:rPr lang="zh-CN" altLang="en-US" sz="2800" b="1" dirty="0" smtClean="0"/>
              <a:t>   </a:t>
            </a:r>
            <a:r>
              <a:rPr lang="zh-CN" altLang="en-US" sz="2800" b="1" dirty="0" smtClean="0">
                <a:solidFill>
                  <a:srgbClr val="00B050"/>
                </a:solidFill>
              </a:rPr>
              <a:t>第二部分</a:t>
            </a:r>
            <a:r>
              <a:rPr lang="zh-CN" altLang="en-US" sz="2800" b="1" dirty="0" smtClean="0">
                <a:solidFill>
                  <a:srgbClr val="00B050"/>
                </a:solidFill>
                <a:sym typeface="Wingdings" pitchFamily="2" charset="2"/>
              </a:rPr>
              <a:t>（</a:t>
            </a:r>
            <a:r>
              <a:rPr lang="en-US" sz="2800" b="1" dirty="0">
                <a:solidFill>
                  <a:srgbClr val="00B050"/>
                </a:solidFill>
                <a:sym typeface="Wingdings" pitchFamily="2" charset="2"/>
              </a:rPr>
              <a:t>4-9</a:t>
            </a:r>
            <a:r>
              <a:rPr lang="zh-CN" altLang="en-US" sz="2800" b="1" dirty="0" smtClean="0">
                <a:sym typeface="Wingdings" pitchFamily="2" charset="2"/>
              </a:rPr>
              <a:t>）：小说</a:t>
            </a:r>
            <a:r>
              <a:rPr lang="zh-CN" altLang="en-US" sz="2800" b="1" dirty="0">
                <a:sym typeface="Wingdings" pitchFamily="2" charset="2"/>
              </a:rPr>
              <a:t>的</a:t>
            </a:r>
            <a:r>
              <a:rPr lang="zh-CN" altLang="en-US" sz="2800" b="1" dirty="0">
                <a:solidFill>
                  <a:srgbClr val="FF0000"/>
                </a:solidFill>
                <a:sym typeface="Wingdings" pitchFamily="2" charset="2"/>
              </a:rPr>
              <a:t>开端和发展</a:t>
            </a:r>
            <a:r>
              <a:rPr lang="en-US" sz="2800" b="1" dirty="0">
                <a:sym typeface="Wingdings" pitchFamily="2" charset="2"/>
              </a:rPr>
              <a:t>,</a:t>
            </a:r>
            <a:r>
              <a:rPr lang="zh-CN" altLang="en-US" sz="2800" b="1" dirty="0">
                <a:sym typeface="Wingdings" pitchFamily="2" charset="2"/>
              </a:rPr>
              <a:t>写孔乙己的身份、地位、经历、言行和性格。</a:t>
            </a:r>
          </a:p>
          <a:p>
            <a:pPr>
              <a:spcBef>
                <a:spcPct val="50000"/>
              </a:spcBef>
            </a:pPr>
            <a:r>
              <a:rPr lang="zh-CN" altLang="en-US" sz="2800" b="1" dirty="0" smtClean="0">
                <a:sym typeface="Wingdings" pitchFamily="2" charset="2"/>
              </a:rPr>
              <a:t>   </a:t>
            </a:r>
            <a:r>
              <a:rPr lang="zh-CN" altLang="en-US" sz="2800" b="1" dirty="0" smtClean="0">
                <a:solidFill>
                  <a:srgbClr val="00B050"/>
                </a:solidFill>
                <a:sym typeface="Wingdings" pitchFamily="2" charset="2"/>
              </a:rPr>
              <a:t>第三部分（</a:t>
            </a:r>
            <a:r>
              <a:rPr lang="en-US" sz="2800" b="1" dirty="0">
                <a:solidFill>
                  <a:srgbClr val="00B050"/>
                </a:solidFill>
                <a:sym typeface="Wingdings" pitchFamily="2" charset="2"/>
              </a:rPr>
              <a:t>10-11</a:t>
            </a:r>
            <a:r>
              <a:rPr lang="zh-CN" altLang="en-US" sz="2800" b="1" dirty="0" smtClean="0">
                <a:sym typeface="Wingdings" pitchFamily="2" charset="2"/>
              </a:rPr>
              <a:t>）：小说</a:t>
            </a:r>
            <a:r>
              <a:rPr lang="zh-CN" altLang="en-US" sz="2800" b="1" dirty="0">
                <a:sym typeface="Wingdings" pitchFamily="2" charset="2"/>
              </a:rPr>
              <a:t>的</a:t>
            </a:r>
            <a:r>
              <a:rPr lang="zh-CN" altLang="en-US" sz="2800" b="1" dirty="0">
                <a:solidFill>
                  <a:srgbClr val="FF0000"/>
                </a:solidFill>
                <a:sym typeface="Wingdings" pitchFamily="2" charset="2"/>
              </a:rPr>
              <a:t>高潮</a:t>
            </a:r>
            <a:r>
              <a:rPr lang="zh-CN" altLang="en-US" sz="2800" b="1" dirty="0">
                <a:sym typeface="Wingdings" pitchFamily="2" charset="2"/>
              </a:rPr>
              <a:t>，写孔乙己的不幸遭遇。</a:t>
            </a:r>
          </a:p>
          <a:p>
            <a:pPr>
              <a:spcBef>
                <a:spcPct val="50000"/>
              </a:spcBef>
            </a:pPr>
            <a:r>
              <a:rPr lang="zh-CN" altLang="en-US" sz="2800" b="1" dirty="0" smtClean="0">
                <a:sym typeface="Wingdings" pitchFamily="2" charset="2"/>
              </a:rPr>
              <a:t>   </a:t>
            </a:r>
            <a:r>
              <a:rPr lang="zh-CN" altLang="en-US" sz="2800" b="1" dirty="0" smtClean="0">
                <a:solidFill>
                  <a:srgbClr val="00B050"/>
                </a:solidFill>
                <a:sym typeface="Wingdings" pitchFamily="2" charset="2"/>
              </a:rPr>
              <a:t>第四部分（</a:t>
            </a:r>
            <a:r>
              <a:rPr lang="en-US" sz="2800" b="1" dirty="0">
                <a:solidFill>
                  <a:srgbClr val="00B050"/>
                </a:solidFill>
                <a:sym typeface="Wingdings" pitchFamily="2" charset="2"/>
              </a:rPr>
              <a:t>12-13</a:t>
            </a:r>
            <a:r>
              <a:rPr lang="zh-CN" altLang="en-US" sz="2800" b="1" dirty="0" smtClean="0">
                <a:solidFill>
                  <a:srgbClr val="00B050"/>
                </a:solidFill>
                <a:sym typeface="Wingdings" pitchFamily="2" charset="2"/>
              </a:rPr>
              <a:t>）</a:t>
            </a:r>
            <a:r>
              <a:rPr lang="zh-CN" altLang="en-US" sz="2800" b="1" dirty="0" smtClean="0">
                <a:sym typeface="Wingdings" pitchFamily="2" charset="2"/>
              </a:rPr>
              <a:t>：小说</a:t>
            </a:r>
            <a:r>
              <a:rPr lang="zh-CN" altLang="en-US" sz="2800" b="1" dirty="0">
                <a:sym typeface="Wingdings" pitchFamily="2" charset="2"/>
              </a:rPr>
              <a:t>的</a:t>
            </a:r>
            <a:r>
              <a:rPr lang="zh-CN" altLang="en-US" sz="2800" b="1" dirty="0">
                <a:solidFill>
                  <a:srgbClr val="FF0000"/>
                </a:solidFill>
                <a:sym typeface="Wingdings" pitchFamily="2" charset="2"/>
              </a:rPr>
              <a:t>结局</a:t>
            </a:r>
            <a:r>
              <a:rPr lang="zh-CN" altLang="en-US" sz="2800" b="1" dirty="0">
                <a:sym typeface="Wingdings" pitchFamily="2" charset="2"/>
              </a:rPr>
              <a:t>，写孔乙己的悲惨结局</a:t>
            </a:r>
            <a:r>
              <a:rPr lang="zh-CN" altLang="en-US" sz="2800" b="1" dirty="0" smtClean="0">
                <a:sym typeface="Wingdings" pitchFamily="2" charset="2"/>
              </a:rPr>
              <a:t>。</a:t>
            </a:r>
            <a:endParaRPr lang="zh-CN" altLang="en-US" sz="2800" b="1" dirty="0">
              <a:sym typeface="Wingdings" pitchFamily="2" charset="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0245">
                                            <p:txEl>
                                              <p:pRg st="1" end="1"/>
                                            </p:txEl>
                                          </p:spTgt>
                                        </p:tgtEl>
                                        <p:attrNameLst>
                                          <p:attrName>style.visibility</p:attrName>
                                        </p:attrNameLst>
                                      </p:cBhvr>
                                      <p:to>
                                        <p:strVal val="visible"/>
                                      </p:to>
                                    </p:set>
                                    <p:animEffect transition="in" filter="checkerboard(across)">
                                      <p:cBhvr>
                                        <p:cTn id="7" dur="500"/>
                                        <p:tgtEl>
                                          <p:spTgt spid="1024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0245">
                                            <p:txEl>
                                              <p:pRg st="2" end="2"/>
                                            </p:txEl>
                                          </p:spTgt>
                                        </p:tgtEl>
                                        <p:attrNameLst>
                                          <p:attrName>style.visibility</p:attrName>
                                        </p:attrNameLst>
                                      </p:cBhvr>
                                      <p:to>
                                        <p:strVal val="visible"/>
                                      </p:to>
                                    </p:set>
                                    <p:animEffect transition="in" filter="checkerboard(across)">
                                      <p:cBhvr>
                                        <p:cTn id="12" dur="500"/>
                                        <p:tgtEl>
                                          <p:spTgt spid="1024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0245">
                                            <p:txEl>
                                              <p:pRg st="3" end="3"/>
                                            </p:txEl>
                                          </p:spTgt>
                                        </p:tgtEl>
                                        <p:attrNameLst>
                                          <p:attrName>style.visibility</p:attrName>
                                        </p:attrNameLst>
                                      </p:cBhvr>
                                      <p:to>
                                        <p:strVal val="visible"/>
                                      </p:to>
                                    </p:set>
                                    <p:animEffect transition="in" filter="checkerboard(across)">
                                      <p:cBhvr>
                                        <p:cTn id="17" dur="500"/>
                                        <p:tgtEl>
                                          <p:spTgt spid="1024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10245">
                                            <p:txEl>
                                              <p:pRg st="4" end="4"/>
                                            </p:txEl>
                                          </p:spTgt>
                                        </p:tgtEl>
                                        <p:attrNameLst>
                                          <p:attrName>style.visibility</p:attrName>
                                        </p:attrNameLst>
                                      </p:cBhvr>
                                      <p:to>
                                        <p:strVal val="visible"/>
                                      </p:to>
                                    </p:set>
                                    <p:animEffect transition="in" filter="checkerboard(across)">
                                      <p:cBhvr>
                                        <p:cTn id="22" dur="500"/>
                                        <p:tgtEl>
                                          <p:spTgt spid="102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descr="花边图案23"/>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8355" name="WordArt 3"/>
          <p:cNvSpPr>
            <a:spLocks noChangeArrowheads="1" noChangeShapeType="1" noTextEdit="1"/>
          </p:cNvSpPr>
          <p:nvPr/>
        </p:nvSpPr>
        <p:spPr bwMode="auto">
          <a:xfrm>
            <a:off x="1763713" y="2420938"/>
            <a:ext cx="5905500" cy="1728787"/>
          </a:xfrm>
          <a:prstGeom prst="rect">
            <a:avLst/>
          </a:prstGeom>
        </p:spPr>
        <p:txBody>
          <a:bodyPr wrap="none" fromWordArt="1">
            <a:prstTxWarp prst="textPlain">
              <a:avLst>
                <a:gd name="adj" fmla="val 50000"/>
              </a:avLst>
            </a:prstTxWarp>
          </a:bodyPr>
          <a:lstStyle/>
          <a:p>
            <a:pPr algn="ctr">
              <a:defRPr/>
            </a:pP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孔乙己</a:t>
            </a:r>
            <a:r>
              <a:rPr lang="en-US" altLang="zh-CN"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a:t>
            </a: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环境篇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28354"/>
                                        </p:tgtEl>
                                        <p:attrNameLst>
                                          <p:attrName>style.visibility</p:attrName>
                                        </p:attrNameLst>
                                      </p:cBhvr>
                                      <p:to>
                                        <p:strVal val="visible"/>
                                      </p:to>
                                    </p:set>
                                    <p:anim calcmode="lin" valueType="num">
                                      <p:cBhvr>
                                        <p:cTn id="7" dur="5000" fill="hold"/>
                                        <p:tgtEl>
                                          <p:spTgt spid="228354"/>
                                        </p:tgtEl>
                                        <p:attrNameLst>
                                          <p:attrName>ppt_w</p:attrName>
                                        </p:attrNameLst>
                                      </p:cBhvr>
                                      <p:tavLst>
                                        <p:tav tm="0">
                                          <p:val>
                                            <p:fltVal val="0"/>
                                          </p:val>
                                        </p:tav>
                                        <p:tav tm="100000">
                                          <p:val>
                                            <p:strVal val="#ppt_w"/>
                                          </p:val>
                                        </p:tav>
                                      </p:tavLst>
                                    </p:anim>
                                    <p:anim calcmode="lin" valueType="num">
                                      <p:cBhvr>
                                        <p:cTn id="8" dur="5000" fill="hold"/>
                                        <p:tgtEl>
                                          <p:spTgt spid="2283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Text Box 3"/>
          <p:cNvSpPr txBox="1">
            <a:spLocks noChangeArrowheads="1"/>
          </p:cNvSpPr>
          <p:nvPr/>
        </p:nvSpPr>
        <p:spPr bwMode="auto">
          <a:xfrm>
            <a:off x="4356100" y="1269578"/>
            <a:ext cx="4500563" cy="4216539"/>
          </a:xfrm>
          <a:prstGeom prst="rect">
            <a:avLst/>
          </a:prstGeom>
          <a:noFill/>
          <a:ln w="19050" cap="sq">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en-US" altLang="zh-CN" dirty="0">
                <a:solidFill>
                  <a:srgbClr val="FFFFFF"/>
                </a:solidFill>
                <a:latin typeface="黑体" pitchFamily="49" charset="-122"/>
              </a:rPr>
              <a:t>    </a:t>
            </a:r>
            <a:r>
              <a:rPr lang="zh-CN" altLang="en-US" sz="4400" dirty="0">
                <a:solidFill>
                  <a:srgbClr val="FF3300"/>
                </a:solidFill>
                <a:latin typeface="黑体" pitchFamily="49" charset="-122"/>
              </a:rPr>
              <a:t>鲁迅</a:t>
            </a:r>
            <a:r>
              <a:rPr lang="zh-CN" altLang="en-US" sz="2800" dirty="0">
                <a:solidFill>
                  <a:srgbClr val="000000"/>
                </a:solidFill>
                <a:latin typeface="黑体" pitchFamily="49" charset="-122"/>
              </a:rPr>
              <a:t>（</a:t>
            </a:r>
            <a:r>
              <a:rPr lang="en-US" altLang="zh-CN" sz="2800" dirty="0">
                <a:solidFill>
                  <a:srgbClr val="000000"/>
                </a:solidFill>
                <a:latin typeface="黑体" pitchFamily="49" charset="-122"/>
              </a:rPr>
              <a:t>1881</a:t>
            </a:r>
            <a:r>
              <a:rPr lang="en-US" altLang="zh-CN" sz="2800" dirty="0">
                <a:solidFill>
                  <a:srgbClr val="000000"/>
                </a:solidFill>
              </a:rPr>
              <a:t>—</a:t>
            </a:r>
            <a:r>
              <a:rPr lang="en-US" altLang="zh-CN" sz="2800" dirty="0">
                <a:solidFill>
                  <a:srgbClr val="000000"/>
                </a:solidFill>
                <a:latin typeface="黑体" pitchFamily="49" charset="-122"/>
              </a:rPr>
              <a:t>1936</a:t>
            </a:r>
            <a:r>
              <a:rPr lang="zh-CN" altLang="en-US" sz="2800" dirty="0">
                <a:solidFill>
                  <a:srgbClr val="000000"/>
                </a:solidFill>
                <a:latin typeface="黑体" pitchFamily="49" charset="-122"/>
              </a:rPr>
              <a:t>）生于浙江绍兴，原名周树人，字</a:t>
            </a:r>
            <a:r>
              <a:rPr lang="zh-CN" altLang="en-US" sz="2800" dirty="0">
                <a:solidFill>
                  <a:srgbClr val="00B050"/>
                </a:solidFill>
                <a:latin typeface="黑体" pitchFamily="49" charset="-122"/>
              </a:rPr>
              <a:t>豫才</a:t>
            </a:r>
            <a:r>
              <a:rPr lang="zh-CN" altLang="en-US" sz="2800" dirty="0">
                <a:solidFill>
                  <a:srgbClr val="000000"/>
                </a:solidFill>
                <a:latin typeface="黑体" pitchFamily="49" charset="-122"/>
              </a:rPr>
              <a:t>，自第一篇小说</a:t>
            </a:r>
            <a:r>
              <a:rPr lang="en-US" altLang="zh-CN" sz="2800" dirty="0">
                <a:solidFill>
                  <a:srgbClr val="00B0F0"/>
                </a:solidFill>
                <a:latin typeface="黑体" pitchFamily="49" charset="-122"/>
              </a:rPr>
              <a:t>《</a:t>
            </a:r>
            <a:r>
              <a:rPr lang="zh-CN" altLang="en-US" sz="2800" dirty="0">
                <a:solidFill>
                  <a:srgbClr val="00B0F0"/>
                </a:solidFill>
                <a:latin typeface="黑体" pitchFamily="49" charset="-122"/>
              </a:rPr>
              <a:t>狂人日记</a:t>
            </a:r>
            <a:r>
              <a:rPr lang="en-US" altLang="zh-CN" sz="2800" dirty="0">
                <a:solidFill>
                  <a:srgbClr val="00B0F0"/>
                </a:solidFill>
                <a:latin typeface="黑体" pitchFamily="49" charset="-122"/>
              </a:rPr>
              <a:t>》</a:t>
            </a:r>
            <a:r>
              <a:rPr lang="zh-CN" altLang="en-US" sz="2800" dirty="0">
                <a:solidFill>
                  <a:srgbClr val="000000"/>
                </a:solidFill>
                <a:latin typeface="黑体" pitchFamily="49" charset="-122"/>
              </a:rPr>
              <a:t>开始用鲁迅作笔名</a:t>
            </a:r>
            <a:r>
              <a:rPr lang="zh-CN" altLang="en-US" sz="2800" dirty="0" smtClean="0">
                <a:solidFill>
                  <a:srgbClr val="000000"/>
                </a:solidFill>
                <a:latin typeface="黑体" pitchFamily="49" charset="-122"/>
              </a:rPr>
              <a:t>。主要代表作有：散文诗</a:t>
            </a:r>
            <a:r>
              <a:rPr lang="zh-CN" altLang="en-US" sz="2800" dirty="0" smtClean="0">
                <a:solidFill>
                  <a:srgbClr val="000000"/>
                </a:solidFill>
              </a:rPr>
              <a:t>集</a:t>
            </a:r>
            <a:r>
              <a:rPr lang="en-US" altLang="zh-CN" sz="2800" dirty="0" smtClean="0">
                <a:solidFill>
                  <a:srgbClr val="000000"/>
                </a:solidFill>
                <a:latin typeface="黑体" pitchFamily="49" charset="-122"/>
              </a:rPr>
              <a:t>《</a:t>
            </a:r>
            <a:r>
              <a:rPr lang="zh-CN" altLang="en-US" sz="2800" dirty="0">
                <a:solidFill>
                  <a:srgbClr val="000000"/>
                </a:solidFill>
                <a:latin typeface="黑体" pitchFamily="49" charset="-122"/>
              </a:rPr>
              <a:t>野草</a:t>
            </a:r>
            <a:r>
              <a:rPr lang="en-US" altLang="zh-CN" sz="2800" dirty="0" smtClean="0">
                <a:solidFill>
                  <a:srgbClr val="000000"/>
                </a:solidFill>
                <a:latin typeface="黑体" pitchFamily="49" charset="-122"/>
              </a:rPr>
              <a:t>》,</a:t>
            </a:r>
            <a:r>
              <a:rPr lang="zh-CN" altLang="en-US" sz="2800" dirty="0" smtClean="0">
                <a:solidFill>
                  <a:srgbClr val="000000"/>
                </a:solidFill>
                <a:latin typeface="黑体" pitchFamily="49" charset="-122"/>
              </a:rPr>
              <a:t>散文</a:t>
            </a:r>
            <a:r>
              <a:rPr lang="zh-CN" altLang="en-US" sz="2800" dirty="0" smtClean="0">
                <a:solidFill>
                  <a:srgbClr val="000000"/>
                </a:solidFill>
              </a:rPr>
              <a:t>集</a:t>
            </a:r>
            <a:r>
              <a:rPr lang="en-US" altLang="zh-CN" sz="2800" dirty="0" smtClean="0">
                <a:solidFill>
                  <a:srgbClr val="000000"/>
                </a:solidFill>
                <a:latin typeface="黑体" pitchFamily="49" charset="-122"/>
              </a:rPr>
              <a:t>《</a:t>
            </a:r>
            <a:r>
              <a:rPr lang="zh-CN" altLang="en-US" sz="2800" dirty="0">
                <a:solidFill>
                  <a:srgbClr val="000000"/>
                </a:solidFill>
                <a:latin typeface="黑体" pitchFamily="49" charset="-122"/>
              </a:rPr>
              <a:t>朝花夕拾</a:t>
            </a:r>
            <a:r>
              <a:rPr lang="en-US" altLang="zh-CN" sz="2800" dirty="0" smtClean="0">
                <a:solidFill>
                  <a:srgbClr val="000000"/>
                </a:solidFill>
                <a:latin typeface="黑体" pitchFamily="49" charset="-122"/>
              </a:rPr>
              <a:t>》</a:t>
            </a:r>
            <a:r>
              <a:rPr lang="zh-CN" altLang="en-US" sz="2800" dirty="0" smtClean="0">
                <a:solidFill>
                  <a:srgbClr val="000000"/>
                </a:solidFill>
                <a:latin typeface="黑体" pitchFamily="49" charset="-122"/>
              </a:rPr>
              <a:t>，小说</a:t>
            </a:r>
            <a:r>
              <a:rPr lang="zh-CN" altLang="en-US" sz="2800" dirty="0" smtClean="0">
                <a:solidFill>
                  <a:srgbClr val="000000"/>
                </a:solidFill>
              </a:rPr>
              <a:t>集</a:t>
            </a:r>
            <a:r>
              <a:rPr lang="en-US" altLang="zh-CN" sz="2800" dirty="0" smtClean="0">
                <a:solidFill>
                  <a:srgbClr val="000000"/>
                </a:solidFill>
                <a:latin typeface="黑体" pitchFamily="49" charset="-122"/>
              </a:rPr>
              <a:t>《</a:t>
            </a:r>
            <a:r>
              <a:rPr lang="zh-CN" altLang="en-US" sz="2800" dirty="0">
                <a:solidFill>
                  <a:srgbClr val="000000"/>
                </a:solidFill>
                <a:latin typeface="黑体" pitchFamily="49" charset="-122"/>
              </a:rPr>
              <a:t>呐喊</a:t>
            </a:r>
            <a:r>
              <a:rPr lang="en-US" altLang="zh-CN" sz="2800" dirty="0">
                <a:solidFill>
                  <a:srgbClr val="000000"/>
                </a:solidFill>
                <a:latin typeface="黑体" pitchFamily="49" charset="-122"/>
              </a:rPr>
              <a:t>》《</a:t>
            </a:r>
            <a:r>
              <a:rPr lang="zh-CN" altLang="en-US" sz="2800" dirty="0">
                <a:solidFill>
                  <a:srgbClr val="000000"/>
                </a:solidFill>
                <a:latin typeface="黑体" pitchFamily="49" charset="-122"/>
              </a:rPr>
              <a:t>彷徨</a:t>
            </a:r>
            <a:r>
              <a:rPr lang="en-US" altLang="zh-CN" sz="2800" dirty="0" smtClean="0">
                <a:solidFill>
                  <a:srgbClr val="000000"/>
                </a:solidFill>
                <a:latin typeface="黑体" pitchFamily="49" charset="-122"/>
              </a:rPr>
              <a:t>》</a:t>
            </a:r>
            <a:r>
              <a:rPr lang="zh-CN" altLang="en-US" sz="2800" dirty="0" smtClean="0">
                <a:solidFill>
                  <a:srgbClr val="000000"/>
                </a:solidFill>
                <a:latin typeface="黑体" pitchFamily="49" charset="-122"/>
              </a:rPr>
              <a:t>等。</a:t>
            </a:r>
            <a:r>
              <a:rPr lang="en-US" altLang="zh-CN" sz="2800" dirty="0">
                <a:solidFill>
                  <a:srgbClr val="000000"/>
                </a:solidFill>
                <a:latin typeface="黑体" pitchFamily="49" charset="-122"/>
              </a:rPr>
              <a:t>《</a:t>
            </a:r>
            <a:r>
              <a:rPr lang="zh-CN" altLang="en-US" sz="2800" dirty="0">
                <a:solidFill>
                  <a:srgbClr val="000000"/>
                </a:solidFill>
                <a:latin typeface="黑体" pitchFamily="49" charset="-122"/>
              </a:rPr>
              <a:t>孔乙己</a:t>
            </a:r>
            <a:r>
              <a:rPr lang="en-US" altLang="zh-CN" sz="2800" dirty="0">
                <a:solidFill>
                  <a:srgbClr val="000000"/>
                </a:solidFill>
                <a:latin typeface="黑体" pitchFamily="49" charset="-122"/>
              </a:rPr>
              <a:t>》</a:t>
            </a:r>
            <a:r>
              <a:rPr lang="zh-CN" altLang="en-US" sz="2800" dirty="0">
                <a:solidFill>
                  <a:srgbClr val="000000"/>
                </a:solidFill>
                <a:latin typeface="黑体" pitchFamily="49" charset="-122"/>
              </a:rPr>
              <a:t>选自小说集</a:t>
            </a:r>
            <a:r>
              <a:rPr lang="en-US" altLang="zh-CN" sz="2800" dirty="0">
                <a:solidFill>
                  <a:srgbClr val="000000"/>
                </a:solidFill>
                <a:latin typeface="黑体" pitchFamily="49" charset="-122"/>
              </a:rPr>
              <a:t>《</a:t>
            </a:r>
            <a:r>
              <a:rPr lang="zh-CN" altLang="en-US" sz="2800" dirty="0">
                <a:solidFill>
                  <a:srgbClr val="000000"/>
                </a:solidFill>
                <a:latin typeface="黑体" pitchFamily="49" charset="-122"/>
              </a:rPr>
              <a:t>呐喊</a:t>
            </a:r>
            <a:r>
              <a:rPr lang="en-US" altLang="zh-CN" sz="2800" dirty="0">
                <a:solidFill>
                  <a:srgbClr val="000000"/>
                </a:solidFill>
                <a:latin typeface="黑体" pitchFamily="49" charset="-122"/>
              </a:rPr>
              <a:t>》</a:t>
            </a:r>
            <a:r>
              <a:rPr lang="zh-CN" altLang="en-US" sz="2800" dirty="0">
                <a:solidFill>
                  <a:srgbClr val="000000"/>
                </a:solidFill>
                <a:latin typeface="黑体" pitchFamily="49" charset="-122"/>
              </a:rPr>
              <a:t>。</a:t>
            </a:r>
          </a:p>
        </p:txBody>
      </p:sp>
      <p:pic>
        <p:nvPicPr>
          <p:cNvPr id="184324" name="Picture 4" descr="鲁迅"/>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79388" y="1269578"/>
            <a:ext cx="4084637" cy="5111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4325" name="WordArt 5"/>
          <p:cNvSpPr>
            <a:spLocks noChangeArrowheads="1" noChangeShapeType="1" noTextEdit="1"/>
          </p:cNvSpPr>
          <p:nvPr/>
        </p:nvSpPr>
        <p:spPr bwMode="auto">
          <a:xfrm>
            <a:off x="211808" y="217488"/>
            <a:ext cx="2735263" cy="620713"/>
          </a:xfrm>
          <a:prstGeom prst="rect">
            <a:avLst/>
          </a:prstGeom>
          <a:extLst>
            <a:ext uri="{91240B29-F687-4F45-9708-019B960494DF}">
              <a14:hiddenLine xmlns="" xmlns:a14="http://schemas.microsoft.com/office/drawing/2010/main" w="25400">
                <a:solidFill>
                  <a:srgbClr val="000000"/>
                </a:solidFill>
                <a:round/>
                <a:headEnd/>
                <a:tailEnd/>
              </a14:hiddenLine>
            </a:ext>
          </a:extLst>
        </p:spPr>
        <p:txBody>
          <a:bodyPr wrap="none" fromWordArt="1">
            <a:prstTxWarp prst="textPlain">
              <a:avLst>
                <a:gd name="adj" fmla="val 50000"/>
              </a:avLst>
            </a:prstTxWarp>
          </a:bodyPr>
          <a:lstStyle/>
          <a:p>
            <a:pPr algn="ctr"/>
            <a:r>
              <a:rPr lang="zh-CN" altLang="en-US" kern="10" dirty="0">
                <a:solidFill>
                  <a:schemeClr val="tx2"/>
                </a:solidFill>
                <a:latin typeface="黑体"/>
                <a:ea typeface="黑体"/>
              </a:rPr>
              <a:t>文学常识</a:t>
            </a:r>
          </a:p>
        </p:txBody>
      </p:sp>
      <p:pic>
        <p:nvPicPr>
          <p:cNvPr id="5" name="图片 4" descr="图片w5.jpg"/>
          <p:cNvPicPr>
            <a:picLocks noChangeAspect="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4325"/>
                                        </p:tgtEl>
                                        <p:attrNameLst>
                                          <p:attrName>style.visibility</p:attrName>
                                        </p:attrNameLst>
                                      </p:cBhvr>
                                      <p:to>
                                        <p:strVal val="visible"/>
                                      </p:to>
                                    </p:set>
                                    <p:anim calcmode="lin" valueType="num">
                                      <p:cBhvr>
                                        <p:cTn id="7" dur="1000" fill="hold"/>
                                        <p:tgtEl>
                                          <p:spTgt spid="184325"/>
                                        </p:tgtEl>
                                        <p:attrNameLst>
                                          <p:attrName>ppt_w</p:attrName>
                                        </p:attrNameLst>
                                      </p:cBhvr>
                                      <p:tavLst>
                                        <p:tav tm="0">
                                          <p:val>
                                            <p:strVal val="#ppt_w*0.70"/>
                                          </p:val>
                                        </p:tav>
                                        <p:tav tm="100000">
                                          <p:val>
                                            <p:strVal val="#ppt_w"/>
                                          </p:val>
                                        </p:tav>
                                      </p:tavLst>
                                    </p:anim>
                                    <p:anim calcmode="lin" valueType="num">
                                      <p:cBhvr>
                                        <p:cTn id="8" dur="1000" fill="hold"/>
                                        <p:tgtEl>
                                          <p:spTgt spid="184325"/>
                                        </p:tgtEl>
                                        <p:attrNameLst>
                                          <p:attrName>ppt_h</p:attrName>
                                        </p:attrNameLst>
                                      </p:cBhvr>
                                      <p:tavLst>
                                        <p:tav tm="0">
                                          <p:val>
                                            <p:strVal val="#ppt_h"/>
                                          </p:val>
                                        </p:tav>
                                        <p:tav tm="100000">
                                          <p:val>
                                            <p:strVal val="#ppt_h"/>
                                          </p:val>
                                        </p:tav>
                                      </p:tavLst>
                                    </p:anim>
                                    <p:animEffect transition="in" filter="fade">
                                      <p:cBhvr>
                                        <p:cTn id="9" dur="1000"/>
                                        <p:tgtEl>
                                          <p:spTgt spid="184325"/>
                                        </p:tgtEl>
                                      </p:cBhvr>
                                    </p:animEffect>
                                  </p:childTnLst>
                                </p:cTn>
                              </p:par>
                            </p:childTnLst>
                          </p:cTn>
                        </p:par>
                        <p:par>
                          <p:cTn id="10" fill="hold" nodeType="afterGroup">
                            <p:stCondLst>
                              <p:cond delay="100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184324"/>
                                        </p:tgtEl>
                                        <p:attrNameLst>
                                          <p:attrName>style.visibility</p:attrName>
                                        </p:attrNameLst>
                                      </p:cBhvr>
                                      <p:to>
                                        <p:strVal val="visible"/>
                                      </p:to>
                                    </p:set>
                                    <p:anim calcmode="lin" valueType="num">
                                      <p:cBhvr>
                                        <p:cTn id="13" dur="1000" fill="hold"/>
                                        <p:tgtEl>
                                          <p:spTgt spid="184324"/>
                                        </p:tgtEl>
                                        <p:attrNameLst>
                                          <p:attrName>ppt_w</p:attrName>
                                        </p:attrNameLst>
                                      </p:cBhvr>
                                      <p:tavLst>
                                        <p:tav tm="0">
                                          <p:val>
                                            <p:fltVal val="0"/>
                                          </p:val>
                                        </p:tav>
                                        <p:tav tm="100000">
                                          <p:val>
                                            <p:strVal val="#ppt_w"/>
                                          </p:val>
                                        </p:tav>
                                      </p:tavLst>
                                    </p:anim>
                                    <p:anim calcmode="lin" valueType="num">
                                      <p:cBhvr>
                                        <p:cTn id="14" dur="1000" fill="hold"/>
                                        <p:tgtEl>
                                          <p:spTgt spid="184324"/>
                                        </p:tgtEl>
                                        <p:attrNameLst>
                                          <p:attrName>ppt_h</p:attrName>
                                        </p:attrNameLst>
                                      </p:cBhvr>
                                      <p:tavLst>
                                        <p:tav tm="0">
                                          <p:val>
                                            <p:fltVal val="0"/>
                                          </p:val>
                                        </p:tav>
                                        <p:tav tm="100000">
                                          <p:val>
                                            <p:strVal val="#ppt_h"/>
                                          </p:val>
                                        </p:tav>
                                      </p:tavLst>
                                    </p:anim>
                                    <p:anim calcmode="lin" valueType="num">
                                      <p:cBhvr>
                                        <p:cTn id="15" dur="1000" fill="hold"/>
                                        <p:tgtEl>
                                          <p:spTgt spid="184324"/>
                                        </p:tgtEl>
                                        <p:attrNameLst>
                                          <p:attrName>style.rotation</p:attrName>
                                        </p:attrNameLst>
                                      </p:cBhvr>
                                      <p:tavLst>
                                        <p:tav tm="0">
                                          <p:val>
                                            <p:fltVal val="90"/>
                                          </p:val>
                                        </p:tav>
                                        <p:tav tm="100000">
                                          <p:val>
                                            <p:fltVal val="0"/>
                                          </p:val>
                                        </p:tav>
                                      </p:tavLst>
                                    </p:anim>
                                    <p:animEffect transition="in" filter="fade">
                                      <p:cBhvr>
                                        <p:cTn id="16" dur="1000"/>
                                        <p:tgtEl>
                                          <p:spTgt spid="184324"/>
                                        </p:tgtEl>
                                      </p:cBhvr>
                                    </p:animEffect>
                                  </p:childTnLst>
                                </p:cTn>
                              </p:par>
                            </p:childTnLst>
                          </p:cTn>
                        </p:par>
                        <p:par>
                          <p:cTn id="17" fill="hold" nodeType="afterGroup">
                            <p:stCondLst>
                              <p:cond delay="20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184323"/>
                                        </p:tgtEl>
                                        <p:attrNameLst>
                                          <p:attrName>style.visibility</p:attrName>
                                        </p:attrNameLst>
                                      </p:cBhvr>
                                      <p:to>
                                        <p:strVal val="visible"/>
                                      </p:to>
                                    </p:set>
                                    <p:anim calcmode="discrete" valueType="clr">
                                      <p:cBhvr override="childStyle">
                                        <p:cTn id="20" dur="80"/>
                                        <p:tgtEl>
                                          <p:spTgt spid="184323"/>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84323"/>
                                        </p:tgtEl>
                                        <p:attrNameLst>
                                          <p:attrName>fillcolor</p:attrName>
                                        </p:attrNameLst>
                                      </p:cBhvr>
                                      <p:tavLst>
                                        <p:tav tm="0">
                                          <p:val>
                                            <p:clrVal>
                                              <a:schemeClr val="accent2"/>
                                            </p:clrVal>
                                          </p:val>
                                        </p:tav>
                                        <p:tav tm="50000">
                                          <p:val>
                                            <p:clrVal>
                                              <a:schemeClr val="hlink"/>
                                            </p:clrVal>
                                          </p:val>
                                        </p:tav>
                                      </p:tavLst>
                                    </p:anim>
                                    <p:set>
                                      <p:cBhvr>
                                        <p:cTn id="22" dur="80"/>
                                        <p:tgtEl>
                                          <p:spTgt spid="1843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animBg="1"/>
      <p:bldP spid="1843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755576" y="1556792"/>
            <a:ext cx="8136904" cy="5266223"/>
          </a:xfrm>
          <a:prstGeom prst="rect">
            <a:avLst/>
          </a:prstGeom>
          <a:ln>
            <a:noFill/>
          </a:ln>
          <a:effectLst>
            <a:softEdge rad="112500"/>
          </a:effectLst>
          <a:extLst/>
        </p:spPr>
      </p:pic>
      <p:sp>
        <p:nvSpPr>
          <p:cNvPr id="14339" name="Rectangle 2"/>
          <p:cNvSpPr>
            <a:spLocks noChangeArrowheads="1"/>
          </p:cNvSpPr>
          <p:nvPr/>
        </p:nvSpPr>
        <p:spPr bwMode="auto">
          <a:xfrm>
            <a:off x="1336675" y="674688"/>
            <a:ext cx="6470650" cy="584775"/>
          </a:xfrm>
          <a:prstGeom prst="rect">
            <a:avLst/>
          </a:prstGeom>
          <a:solidFill>
            <a:schemeClr val="accent3">
              <a:lumMod val="40000"/>
              <a:lumOff val="60000"/>
            </a:schemeClr>
          </a:solidFill>
          <a:ln>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dirty="0" smtClean="0">
                <a:latin typeface="黑体" panose="02010600030101010101" pitchFamily="49" charset="-122"/>
                <a:ea typeface="黑体" panose="02010600030101010101" pitchFamily="49" charset="-122"/>
              </a:rPr>
              <a:t>孔乙己生活的社会环境</a:t>
            </a:r>
            <a:r>
              <a:rPr lang="en-US" altLang="zh-CN" sz="3200" dirty="0" smtClean="0">
                <a:latin typeface="黑体" panose="02010600030101010101" pitchFamily="49" charset="-122"/>
                <a:ea typeface="黑体" panose="02010600030101010101" pitchFamily="49" charset="-122"/>
              </a:rPr>
              <a:t>—</a:t>
            </a:r>
            <a:r>
              <a:rPr lang="zh-CN" altLang="en-US" sz="3200" dirty="0" smtClean="0">
                <a:latin typeface="黑体" panose="02010600030101010101" pitchFamily="49" charset="-122"/>
                <a:ea typeface="黑体" panose="02010600030101010101" pitchFamily="49" charset="-122"/>
              </a:rPr>
              <a:t>咸亨酒店</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1250"/>
                                        <p:tgtEl>
                                          <p:spTgt spid="19458"/>
                                        </p:tgtEl>
                                      </p:cBhvr>
                                    </p:animEffect>
                                    <p:set>
                                      <p:cBhvr>
                                        <p:cTn id="7" dur="1" fill="hold">
                                          <p:stCondLst>
                                            <p:cond delay="1249"/>
                                          </p:stCondLst>
                                        </p:cTn>
                                        <p:tgtEl>
                                          <p:spTgt spid="194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tretch>
            <a:fillRect/>
          </a:stretch>
        </p:blipFill>
        <p:spPr bwMode="auto">
          <a:xfrm>
            <a:off x="755576" y="2101075"/>
            <a:ext cx="8136904" cy="4177656"/>
          </a:xfrm>
          <a:prstGeom prst="rect">
            <a:avLst/>
          </a:prstGeom>
          <a:ln>
            <a:noFill/>
          </a:ln>
          <a:effectLst>
            <a:softEdge rad="112500"/>
          </a:effectLst>
          <a:extLst/>
        </p:spPr>
      </p:pic>
      <p:sp>
        <p:nvSpPr>
          <p:cNvPr id="14339" name="Rectangle 2"/>
          <p:cNvSpPr>
            <a:spLocks noChangeArrowheads="1"/>
          </p:cNvSpPr>
          <p:nvPr/>
        </p:nvSpPr>
        <p:spPr bwMode="auto">
          <a:xfrm>
            <a:off x="1336675" y="674688"/>
            <a:ext cx="6470650" cy="584775"/>
          </a:xfrm>
          <a:prstGeom prst="rect">
            <a:avLst/>
          </a:prstGeom>
          <a:solidFill>
            <a:schemeClr val="accent3">
              <a:lumMod val="40000"/>
              <a:lumOff val="60000"/>
            </a:schemeClr>
          </a:solidFill>
          <a:ln>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dirty="0" smtClean="0">
                <a:latin typeface="黑体" panose="02010600030101010101" pitchFamily="49" charset="-122"/>
                <a:ea typeface="黑体" panose="02010600030101010101" pitchFamily="49" charset="-122"/>
              </a:rPr>
              <a:t>古代的铜钱</a:t>
            </a:r>
            <a:r>
              <a:rPr lang="en-US" altLang="zh-CN" dirty="0" smtClean="0">
                <a:latin typeface="黑体" panose="02010600030101010101" pitchFamily="49" charset="-122"/>
                <a:ea typeface="黑体" panose="02010600030101010101" pitchFamily="49" charset="-122"/>
              </a:rPr>
              <a:t>----</a:t>
            </a:r>
            <a:r>
              <a:rPr lang="zh-CN" altLang="en-US" dirty="0" smtClean="0">
                <a:latin typeface="黑体" panose="02010600030101010101" pitchFamily="49" charset="-122"/>
                <a:ea typeface="黑体" panose="02010600030101010101" pitchFamily="49" charset="-122"/>
              </a:rPr>
              <a:t>孔方兄</a:t>
            </a:r>
            <a:endParaRPr lang="zh-CN" altLang="en-US" sz="3200" dirty="0" smtClean="0">
              <a:latin typeface="黑体" panose="02010600030101010101" pitchFamily="49" charset="-122"/>
              <a:ea typeface="黑体" panose="0201060003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1250"/>
                                        <p:tgtEl>
                                          <p:spTgt spid="19458"/>
                                        </p:tgtEl>
                                      </p:cBhvr>
                                    </p:animEffect>
                                    <p:set>
                                      <p:cBhvr>
                                        <p:cTn id="7" dur="1" fill="hold">
                                          <p:stCondLst>
                                            <p:cond delay="1249"/>
                                          </p:stCondLst>
                                        </p:cTn>
                                        <p:tgtEl>
                                          <p:spTgt spid="194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tretch>
            <a:fillRect/>
          </a:stretch>
        </p:blipFill>
        <p:spPr bwMode="auto">
          <a:xfrm>
            <a:off x="755576" y="2212115"/>
            <a:ext cx="8136904" cy="3955575"/>
          </a:xfrm>
          <a:prstGeom prst="rect">
            <a:avLst/>
          </a:prstGeom>
          <a:ln>
            <a:noFill/>
          </a:ln>
          <a:effectLst>
            <a:softEdge rad="112500"/>
          </a:effectLst>
          <a:extLst/>
        </p:spPr>
      </p:pic>
      <p:sp>
        <p:nvSpPr>
          <p:cNvPr id="14339" name="Rectangle 2"/>
          <p:cNvSpPr>
            <a:spLocks noChangeArrowheads="1"/>
          </p:cNvSpPr>
          <p:nvPr/>
        </p:nvSpPr>
        <p:spPr bwMode="auto">
          <a:xfrm>
            <a:off x="1336675" y="674688"/>
            <a:ext cx="6470650" cy="584775"/>
          </a:xfrm>
          <a:prstGeom prst="rect">
            <a:avLst/>
          </a:prstGeom>
          <a:solidFill>
            <a:schemeClr val="accent3">
              <a:lumMod val="40000"/>
              <a:lumOff val="60000"/>
            </a:schemeClr>
          </a:solidFill>
          <a:ln>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dirty="0" smtClean="0">
                <a:latin typeface="黑体" panose="02010600030101010101" pitchFamily="49" charset="-122"/>
                <a:ea typeface="黑体" panose="02010600030101010101" pitchFamily="49" charset="-122"/>
              </a:rPr>
              <a:t>古代的铜钱</a:t>
            </a:r>
            <a:r>
              <a:rPr lang="en-US" altLang="zh-CN" dirty="0" smtClean="0">
                <a:latin typeface="黑体" panose="02010600030101010101" pitchFamily="49" charset="-122"/>
                <a:ea typeface="黑体" panose="02010600030101010101" pitchFamily="49" charset="-122"/>
              </a:rPr>
              <a:t>----</a:t>
            </a:r>
            <a:r>
              <a:rPr lang="zh-CN" altLang="en-US" dirty="0" smtClean="0">
                <a:latin typeface="黑体" panose="02010600030101010101" pitchFamily="49" charset="-122"/>
                <a:ea typeface="黑体" panose="02010600030101010101" pitchFamily="49" charset="-122"/>
              </a:rPr>
              <a:t>孔方兄</a:t>
            </a:r>
            <a:endParaRPr lang="zh-CN" altLang="en-US" sz="3200" dirty="0" smtClean="0">
              <a:latin typeface="黑体" panose="02010600030101010101" pitchFamily="49" charset="-122"/>
              <a:ea typeface="黑体" panose="02010600030101010101" pitchFamily="49"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1250"/>
                                        <p:tgtEl>
                                          <p:spTgt spid="19458"/>
                                        </p:tgtEl>
                                      </p:cBhvr>
                                    </p:animEffect>
                                    <p:set>
                                      <p:cBhvr>
                                        <p:cTn id="7" dur="1" fill="hold">
                                          <p:stCondLst>
                                            <p:cond delay="1249"/>
                                          </p:stCondLst>
                                        </p:cTn>
                                        <p:tgtEl>
                                          <p:spTgt spid="194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250825" y="549275"/>
            <a:ext cx="8632825" cy="1273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dirty="0" smtClean="0">
                <a:solidFill>
                  <a:srgbClr val="FF0000"/>
                </a:solidFill>
                <a:latin typeface="黑体" pitchFamily="49" charset="-122"/>
              </a:rPr>
              <a:t>   1</a:t>
            </a:r>
            <a:r>
              <a:rPr lang="zh-CN" altLang="en-US" dirty="0" smtClean="0">
                <a:solidFill>
                  <a:srgbClr val="FF0000"/>
                </a:solidFill>
                <a:latin typeface="黑体" pitchFamily="49" charset="-122"/>
              </a:rPr>
              <a:t>、</a:t>
            </a:r>
            <a:r>
              <a:rPr lang="zh-CN" altLang="en-US" sz="3200" dirty="0" smtClean="0">
                <a:solidFill>
                  <a:srgbClr val="FF0000"/>
                </a:solidFill>
                <a:latin typeface="黑体" pitchFamily="49" charset="-122"/>
                <a:ea typeface="黑体" pitchFamily="49" charset="-122"/>
              </a:rPr>
              <a:t>小说</a:t>
            </a:r>
            <a:r>
              <a:rPr lang="zh-CN" altLang="en-US" sz="3200" dirty="0">
                <a:solidFill>
                  <a:srgbClr val="FF0000"/>
                </a:solidFill>
                <a:latin typeface="黑体" pitchFamily="49" charset="-122"/>
                <a:ea typeface="黑体" pitchFamily="49" charset="-122"/>
              </a:rPr>
              <a:t>开始介绍鲁镇咸亨酒店的格局和酒店里各种人物及其相互关系，有什么作用？</a:t>
            </a:r>
          </a:p>
        </p:txBody>
      </p:sp>
      <p:sp>
        <p:nvSpPr>
          <p:cNvPr id="3" name="文本框 15364"/>
          <p:cNvSpPr txBox="1">
            <a:spLocks noChangeArrowheads="1"/>
          </p:cNvSpPr>
          <p:nvPr/>
        </p:nvSpPr>
        <p:spPr bwMode="auto">
          <a:xfrm>
            <a:off x="250825" y="1973263"/>
            <a:ext cx="8632825" cy="40134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2800" b="1" dirty="0">
                <a:latin typeface="宋体" pitchFamily="2" charset="-122"/>
              </a:rPr>
              <a:t>    </a:t>
            </a:r>
            <a:r>
              <a:rPr lang="en-US" altLang="zh-CN" sz="2800" b="1" dirty="0" smtClean="0">
                <a:latin typeface="宋体" pitchFamily="2" charset="-122"/>
              </a:rPr>
              <a:t>1</a:t>
            </a:r>
            <a:r>
              <a:rPr lang="zh-CN" altLang="en-US" sz="2800" b="1" dirty="0" smtClean="0">
                <a:latin typeface="宋体" pitchFamily="2" charset="-122"/>
              </a:rPr>
              <a:t>、</a:t>
            </a:r>
            <a:r>
              <a:rPr lang="zh-CN" altLang="en-US" sz="2800" b="1" dirty="0" smtClean="0">
                <a:solidFill>
                  <a:srgbClr val="000000"/>
                </a:solidFill>
                <a:latin typeface="宋体" pitchFamily="2" charset="-122"/>
              </a:rPr>
              <a:t>咸</a:t>
            </a:r>
            <a:r>
              <a:rPr lang="zh-CN" altLang="en-US" sz="2800" b="1" dirty="0">
                <a:solidFill>
                  <a:srgbClr val="000000"/>
                </a:solidFill>
                <a:latin typeface="宋体" pitchFamily="2" charset="-122"/>
              </a:rPr>
              <a:t>亨酒店是当时（晚清时期）社会的缩影</a:t>
            </a:r>
            <a:r>
              <a:rPr lang="zh-CN" altLang="en-US" sz="2800" b="1" dirty="0" smtClean="0">
                <a:latin typeface="宋体" pitchFamily="2" charset="-122"/>
              </a:rPr>
              <a:t>，</a:t>
            </a:r>
            <a:r>
              <a:rPr lang="zh-CN" altLang="en-US" sz="2800" b="1" dirty="0" smtClean="0">
                <a:solidFill>
                  <a:srgbClr val="FF0000"/>
                </a:solidFill>
                <a:latin typeface="宋体" pitchFamily="2" charset="-122"/>
              </a:rPr>
              <a:t>为孔乙己提供生活</a:t>
            </a:r>
            <a:r>
              <a:rPr lang="zh-CN" altLang="en-US" sz="2800" b="1" dirty="0">
                <a:solidFill>
                  <a:srgbClr val="FF0000"/>
                </a:solidFill>
                <a:latin typeface="宋体" pitchFamily="2" charset="-122"/>
              </a:rPr>
              <a:t>的典型环境，</a:t>
            </a:r>
            <a:r>
              <a:rPr lang="zh-CN" altLang="en-US" sz="2800" b="1" dirty="0">
                <a:latin typeface="宋体" pitchFamily="2" charset="-122"/>
              </a:rPr>
              <a:t>具有鲜明的时代特征和地方色彩。在酒店的环境中描写人物，又通过酒店去透视社会，</a:t>
            </a:r>
            <a:r>
              <a:rPr lang="zh-CN" altLang="en-US" sz="2800" b="1" dirty="0">
                <a:solidFill>
                  <a:srgbClr val="FF0000"/>
                </a:solidFill>
                <a:latin typeface="宋体" pitchFamily="2" charset="-122"/>
              </a:rPr>
              <a:t>通过典型人物去表现主题，使整个故事更凝聚集中。</a:t>
            </a:r>
          </a:p>
          <a:p>
            <a:pPr eaLnBrk="1" hangingPunct="1">
              <a:lnSpc>
                <a:spcPct val="130000"/>
              </a:lnSpc>
            </a:pPr>
            <a:r>
              <a:rPr lang="zh-CN" altLang="en-US" sz="2800" b="1" dirty="0">
                <a:latin typeface="宋体" pitchFamily="2" charset="-122"/>
              </a:rPr>
              <a:t>    </a:t>
            </a:r>
            <a:r>
              <a:rPr lang="en-US" altLang="zh-CN" sz="2800" b="1" dirty="0" smtClean="0">
                <a:latin typeface="宋体" pitchFamily="2" charset="-122"/>
              </a:rPr>
              <a:t>2</a:t>
            </a:r>
            <a:r>
              <a:rPr lang="zh-CN" altLang="en-US" sz="2800" b="1" dirty="0" smtClean="0">
                <a:latin typeface="宋体" pitchFamily="2" charset="-122"/>
              </a:rPr>
              <a:t>、小说</a:t>
            </a:r>
            <a:r>
              <a:rPr lang="zh-CN" altLang="en-US" sz="2800" b="1" dirty="0">
                <a:latin typeface="宋体" pitchFamily="2" charset="-122"/>
              </a:rPr>
              <a:t>以咸亨酒店为中心舞台展开情节</a:t>
            </a:r>
            <a:r>
              <a:rPr lang="zh-CN" altLang="en-US" sz="2800" b="1" dirty="0">
                <a:solidFill>
                  <a:srgbClr val="00B050"/>
                </a:solidFill>
                <a:latin typeface="宋体" pitchFamily="2" charset="-122"/>
              </a:rPr>
              <a:t>，孔乙己悲剧的一生得到了完整而深刻的表现。</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24"/>
          <p:cNvSpPr txBox="1">
            <a:spLocks noChangeArrowheads="1"/>
          </p:cNvSpPr>
          <p:nvPr/>
        </p:nvSpPr>
        <p:spPr bwMode="auto">
          <a:xfrm>
            <a:off x="0" y="1509713"/>
            <a:ext cx="9144000" cy="5348287"/>
          </a:xfrm>
          <a:prstGeom prst="rect">
            <a:avLst/>
          </a:prstGeom>
          <a:solidFill>
            <a:schemeClr val="accent1"/>
          </a:solidFill>
          <a:ln w="28575">
            <a:solidFill>
              <a:srgbClr val="000000"/>
            </a:solidFill>
            <a:miter lim="800000"/>
            <a:headEnd/>
            <a:tailEnd/>
          </a:ln>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a:p>
            <a:pPr eaLnBrk="1" hangingPunct="1">
              <a:spcBef>
                <a:spcPct val="50000"/>
              </a:spcBef>
            </a:pPr>
            <a:endParaRPr kumimoji="0" lang="en-US" altLang="zh-CN" sz="1800" b="0">
              <a:solidFill>
                <a:schemeClr val="tx1"/>
              </a:solidFill>
              <a:latin typeface="Arial" pitchFamily="34" charset="0"/>
              <a:ea typeface="宋体" pitchFamily="2" charset="-122"/>
            </a:endParaRPr>
          </a:p>
        </p:txBody>
      </p:sp>
      <p:sp>
        <p:nvSpPr>
          <p:cNvPr id="1028" name="WordArt 2"/>
          <p:cNvSpPr>
            <a:spLocks noChangeArrowheads="1" noChangeShapeType="1" noTextEdit="1"/>
          </p:cNvSpPr>
          <p:nvPr/>
        </p:nvSpPr>
        <p:spPr bwMode="auto">
          <a:xfrm>
            <a:off x="3348038" y="332656"/>
            <a:ext cx="5508625" cy="1053232"/>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400" kern="10" dirty="0" smtClean="0">
                <a:solidFill>
                  <a:srgbClr val="FF0000"/>
                </a:solidFill>
                <a:latin typeface="宋体"/>
                <a:ea typeface="宋体"/>
              </a:rPr>
              <a:t>2</a:t>
            </a:r>
            <a:r>
              <a:rPr lang="zh-CN" altLang="en-US" sz="2400" kern="10" dirty="0" smtClean="0">
                <a:solidFill>
                  <a:srgbClr val="FF0000"/>
                </a:solidFill>
                <a:latin typeface="宋体"/>
                <a:ea typeface="宋体"/>
              </a:rPr>
              <a:t>、酒店</a:t>
            </a:r>
            <a:r>
              <a:rPr lang="zh-CN" altLang="en-US" sz="2400" kern="10" dirty="0">
                <a:solidFill>
                  <a:srgbClr val="FF0000"/>
                </a:solidFill>
                <a:latin typeface="宋体"/>
                <a:ea typeface="宋体"/>
              </a:rPr>
              <a:t>里常来喝酒的酒客有哪</a:t>
            </a:r>
          </a:p>
          <a:p>
            <a:r>
              <a:rPr lang="zh-CN" altLang="en-US" sz="2400" kern="10" dirty="0">
                <a:solidFill>
                  <a:srgbClr val="FF0000"/>
                </a:solidFill>
                <a:latin typeface="宋体"/>
                <a:ea typeface="宋体"/>
              </a:rPr>
              <a:t>几类呢？他们各有什么特点？</a:t>
            </a:r>
          </a:p>
        </p:txBody>
      </p:sp>
      <p:pic>
        <p:nvPicPr>
          <p:cNvPr id="110595" name="Picture 3" descr="按此在新窗口浏览图片">
            <a:hlinkClick r:id="rId3" action="ppaction://hlinkfile"/>
          </p:cNvP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6705600" y="2060575"/>
            <a:ext cx="2438400" cy="3384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596" name="Picture 4" descr="按此在新窗口浏览图片">
            <a:hlinkClick r:id="rId5" action="ppaction://hlinkfile"/>
          </p:cNvPr>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611188" y="2060575"/>
            <a:ext cx="2667000" cy="3384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0613" name="Text Box 21"/>
          <p:cNvSpPr txBox="1">
            <a:spLocks noChangeArrowheads="1"/>
          </p:cNvSpPr>
          <p:nvPr/>
        </p:nvSpPr>
        <p:spPr bwMode="auto">
          <a:xfrm>
            <a:off x="3030529" y="5949950"/>
            <a:ext cx="472918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sz="4000" dirty="0">
                <a:solidFill>
                  <a:srgbClr val="FFFF00"/>
                </a:solidFill>
                <a:latin typeface="Arial" pitchFamily="34" charset="0"/>
                <a:ea typeface="隶书" pitchFamily="49" charset="-122"/>
              </a:rPr>
              <a:t>贫富悬殊   阶级对立</a:t>
            </a:r>
          </a:p>
        </p:txBody>
      </p:sp>
      <p:sp>
        <p:nvSpPr>
          <p:cNvPr id="110614" name="Text Box 22"/>
          <p:cNvSpPr txBox="1">
            <a:spLocks noChangeArrowheads="1"/>
          </p:cNvSpPr>
          <p:nvPr/>
        </p:nvSpPr>
        <p:spPr bwMode="auto">
          <a:xfrm>
            <a:off x="611188" y="1484313"/>
            <a:ext cx="2627312" cy="57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857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dirty="0">
                <a:solidFill>
                  <a:srgbClr val="00B050"/>
                </a:solidFill>
                <a:latin typeface="Arial" pitchFamily="34" charset="0"/>
                <a:ea typeface="宋体" pitchFamily="2" charset="-122"/>
              </a:rPr>
              <a:t>短衣帮</a:t>
            </a:r>
          </a:p>
        </p:txBody>
      </p:sp>
      <p:sp>
        <p:nvSpPr>
          <p:cNvPr id="110615" name="Text Box 23"/>
          <p:cNvSpPr txBox="1">
            <a:spLocks noChangeArrowheads="1"/>
          </p:cNvSpPr>
          <p:nvPr/>
        </p:nvSpPr>
        <p:spPr bwMode="auto">
          <a:xfrm>
            <a:off x="6732588" y="1460500"/>
            <a:ext cx="2411412"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857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dirty="0">
                <a:solidFill>
                  <a:srgbClr val="FFFF00"/>
                </a:solidFill>
                <a:latin typeface="Arial" pitchFamily="34" charset="0"/>
                <a:ea typeface="宋体" pitchFamily="2" charset="-122"/>
              </a:rPr>
              <a:t>长衫客</a:t>
            </a:r>
          </a:p>
        </p:txBody>
      </p:sp>
      <p:sp>
        <p:nvSpPr>
          <p:cNvPr id="71705" name="Text Box 25"/>
          <p:cNvSpPr txBox="1">
            <a:spLocks noChangeArrowheads="1"/>
          </p:cNvSpPr>
          <p:nvPr/>
        </p:nvSpPr>
        <p:spPr bwMode="auto">
          <a:xfrm>
            <a:off x="3492500" y="1557338"/>
            <a:ext cx="936625" cy="3805237"/>
          </a:xfrm>
          <a:prstGeom prst="rect">
            <a:avLst/>
          </a:prstGeom>
          <a:noFill/>
          <a:ln w="28575">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zh-CN" altLang="en-US" sz="4400">
                <a:solidFill>
                  <a:srgbClr val="000000"/>
                </a:solidFill>
                <a:latin typeface="黑体" pitchFamily="49" charset="-122"/>
              </a:rPr>
              <a:t>短  </a:t>
            </a:r>
          </a:p>
          <a:p>
            <a:pPr eaLnBrk="1" hangingPunct="1">
              <a:spcBef>
                <a:spcPct val="50000"/>
              </a:spcBef>
            </a:pPr>
            <a:r>
              <a:rPr kumimoji="0" lang="zh-CN" altLang="en-US" sz="4400">
                <a:solidFill>
                  <a:srgbClr val="000000"/>
                </a:solidFill>
                <a:latin typeface="黑体" pitchFamily="49" charset="-122"/>
              </a:rPr>
              <a:t>站  </a:t>
            </a:r>
          </a:p>
          <a:p>
            <a:pPr eaLnBrk="1" hangingPunct="1">
              <a:spcBef>
                <a:spcPct val="50000"/>
              </a:spcBef>
            </a:pPr>
            <a:r>
              <a:rPr kumimoji="0" lang="zh-CN" altLang="en-US" sz="4400">
                <a:solidFill>
                  <a:srgbClr val="000000"/>
                </a:solidFill>
                <a:latin typeface="黑体" pitchFamily="49" charset="-122"/>
              </a:rPr>
              <a:t>外</a:t>
            </a:r>
          </a:p>
          <a:p>
            <a:pPr eaLnBrk="1" hangingPunct="1">
              <a:spcBef>
                <a:spcPct val="50000"/>
              </a:spcBef>
            </a:pPr>
            <a:r>
              <a:rPr kumimoji="0" lang="zh-CN" altLang="en-US" sz="4400">
                <a:solidFill>
                  <a:srgbClr val="000000"/>
                </a:solidFill>
                <a:latin typeface="黑体" pitchFamily="49" charset="-122"/>
              </a:rPr>
              <a:t>素</a:t>
            </a:r>
          </a:p>
        </p:txBody>
      </p:sp>
      <p:sp>
        <p:nvSpPr>
          <p:cNvPr id="71706" name="Text Box 26"/>
          <p:cNvSpPr txBox="1">
            <a:spLocks noChangeArrowheads="1"/>
          </p:cNvSpPr>
          <p:nvPr/>
        </p:nvSpPr>
        <p:spPr bwMode="auto">
          <a:xfrm>
            <a:off x="4284663" y="1557338"/>
            <a:ext cx="1439862"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857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spcBef>
                <a:spcPct val="50000"/>
              </a:spcBef>
            </a:pPr>
            <a:r>
              <a:rPr kumimoji="0" lang="zh-CN" altLang="en-US" sz="2400" dirty="0">
                <a:solidFill>
                  <a:schemeClr val="bg1"/>
                </a:solidFill>
                <a:latin typeface="华文中宋" pitchFamily="2" charset="-122"/>
                <a:ea typeface="华文中宋" pitchFamily="2" charset="-122"/>
              </a:rPr>
              <a:t>穿着</a:t>
            </a:r>
          </a:p>
          <a:p>
            <a:pPr algn="ctr" eaLnBrk="1" hangingPunct="1">
              <a:spcBef>
                <a:spcPct val="50000"/>
              </a:spcBef>
            </a:pPr>
            <a:endParaRPr kumimoji="0" lang="zh-CN" altLang="en-US" sz="2400" dirty="0">
              <a:solidFill>
                <a:schemeClr val="bg1"/>
              </a:solidFill>
              <a:latin typeface="华文中宋" pitchFamily="2" charset="-122"/>
              <a:ea typeface="华文中宋" pitchFamily="2" charset="-122"/>
            </a:endParaRPr>
          </a:p>
          <a:p>
            <a:pPr algn="ctr" eaLnBrk="1" hangingPunct="1">
              <a:spcBef>
                <a:spcPct val="50000"/>
              </a:spcBef>
            </a:pPr>
            <a:r>
              <a:rPr kumimoji="0" lang="zh-CN" altLang="en-US" sz="2400" dirty="0">
                <a:solidFill>
                  <a:schemeClr val="bg1"/>
                </a:solidFill>
                <a:latin typeface="华文中宋" pitchFamily="2" charset="-122"/>
                <a:ea typeface="华文中宋" pitchFamily="2" charset="-122"/>
              </a:rPr>
              <a:t>喝酒方式</a:t>
            </a:r>
          </a:p>
          <a:p>
            <a:pPr algn="ctr" eaLnBrk="1" hangingPunct="1">
              <a:spcBef>
                <a:spcPct val="50000"/>
              </a:spcBef>
            </a:pPr>
            <a:endParaRPr kumimoji="0" lang="zh-CN" altLang="en-US" sz="2400" dirty="0">
              <a:solidFill>
                <a:schemeClr val="bg1"/>
              </a:solidFill>
              <a:latin typeface="华文中宋" pitchFamily="2" charset="-122"/>
              <a:ea typeface="华文中宋" pitchFamily="2" charset="-122"/>
            </a:endParaRPr>
          </a:p>
          <a:p>
            <a:pPr algn="ctr" eaLnBrk="1" hangingPunct="1">
              <a:spcBef>
                <a:spcPct val="50000"/>
              </a:spcBef>
            </a:pPr>
            <a:r>
              <a:rPr kumimoji="0" lang="zh-CN" altLang="en-US" sz="2400" dirty="0">
                <a:solidFill>
                  <a:schemeClr val="bg1"/>
                </a:solidFill>
                <a:latin typeface="华文中宋" pitchFamily="2" charset="-122"/>
                <a:ea typeface="华文中宋" pitchFamily="2" charset="-122"/>
              </a:rPr>
              <a:t>喝酒地点</a:t>
            </a:r>
          </a:p>
          <a:p>
            <a:pPr algn="ctr" eaLnBrk="1" hangingPunct="1">
              <a:spcBef>
                <a:spcPct val="50000"/>
              </a:spcBef>
            </a:pPr>
            <a:endParaRPr kumimoji="0" lang="zh-CN" altLang="en-US" sz="2400" dirty="0">
              <a:solidFill>
                <a:schemeClr val="bg1"/>
              </a:solidFill>
              <a:latin typeface="华文中宋" pitchFamily="2" charset="-122"/>
              <a:ea typeface="华文中宋" pitchFamily="2" charset="-122"/>
            </a:endParaRPr>
          </a:p>
          <a:p>
            <a:pPr algn="ctr" eaLnBrk="1" hangingPunct="1">
              <a:spcBef>
                <a:spcPct val="50000"/>
              </a:spcBef>
            </a:pPr>
            <a:r>
              <a:rPr kumimoji="0" lang="zh-CN" altLang="en-US" sz="2400" dirty="0">
                <a:solidFill>
                  <a:schemeClr val="bg1"/>
                </a:solidFill>
                <a:latin typeface="华文中宋" pitchFamily="2" charset="-122"/>
                <a:ea typeface="华文中宋" pitchFamily="2" charset="-122"/>
              </a:rPr>
              <a:t>菜品</a:t>
            </a:r>
            <a:endParaRPr kumimoji="0" lang="zh-CN" altLang="en-US" sz="2800" dirty="0">
              <a:solidFill>
                <a:schemeClr val="bg1"/>
              </a:solidFill>
              <a:latin typeface="华文中宋" pitchFamily="2" charset="-122"/>
              <a:ea typeface="华文中宋" pitchFamily="2" charset="-122"/>
            </a:endParaRPr>
          </a:p>
        </p:txBody>
      </p:sp>
      <p:sp>
        <p:nvSpPr>
          <p:cNvPr id="71707" name="Text Box 27"/>
          <p:cNvSpPr txBox="1">
            <a:spLocks noChangeArrowheads="1"/>
          </p:cNvSpPr>
          <p:nvPr/>
        </p:nvSpPr>
        <p:spPr bwMode="auto">
          <a:xfrm>
            <a:off x="5651500" y="1557338"/>
            <a:ext cx="936625" cy="3805237"/>
          </a:xfrm>
          <a:prstGeom prst="rect">
            <a:avLst/>
          </a:prstGeom>
          <a:noFill/>
          <a:ln w="28575">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zh-CN" altLang="en-US" sz="4400">
                <a:solidFill>
                  <a:srgbClr val="000000"/>
                </a:solidFill>
                <a:latin typeface="黑体" pitchFamily="49" charset="-122"/>
              </a:rPr>
              <a:t>长</a:t>
            </a:r>
          </a:p>
          <a:p>
            <a:pPr eaLnBrk="1" hangingPunct="1">
              <a:spcBef>
                <a:spcPct val="50000"/>
              </a:spcBef>
            </a:pPr>
            <a:r>
              <a:rPr kumimoji="0" lang="zh-CN" altLang="en-US" sz="4400">
                <a:solidFill>
                  <a:srgbClr val="000000"/>
                </a:solidFill>
                <a:latin typeface="黑体" pitchFamily="49" charset="-122"/>
              </a:rPr>
              <a:t>坐</a:t>
            </a:r>
          </a:p>
          <a:p>
            <a:pPr eaLnBrk="1" hangingPunct="1">
              <a:spcBef>
                <a:spcPct val="50000"/>
              </a:spcBef>
            </a:pPr>
            <a:r>
              <a:rPr kumimoji="0" lang="zh-CN" altLang="en-US" sz="4400">
                <a:solidFill>
                  <a:srgbClr val="000000"/>
                </a:solidFill>
                <a:latin typeface="黑体" pitchFamily="49" charset="-122"/>
              </a:rPr>
              <a:t>里</a:t>
            </a:r>
          </a:p>
          <a:p>
            <a:pPr eaLnBrk="1" hangingPunct="1">
              <a:spcBef>
                <a:spcPct val="50000"/>
              </a:spcBef>
            </a:pPr>
            <a:r>
              <a:rPr kumimoji="0" lang="zh-CN" altLang="en-US" sz="4400">
                <a:solidFill>
                  <a:srgbClr val="000000"/>
                </a:solidFill>
                <a:latin typeface="黑体" pitchFamily="49" charset="-122"/>
              </a:rPr>
              <a:t>荤</a:t>
            </a:r>
          </a:p>
        </p:txBody>
      </p:sp>
      <p:grpSp>
        <p:nvGrpSpPr>
          <p:cNvPr id="1037" name="Group 28"/>
          <p:cNvGrpSpPr>
            <a:grpSpLocks/>
          </p:cNvGrpSpPr>
          <p:nvPr/>
        </p:nvGrpSpPr>
        <p:grpSpPr bwMode="auto">
          <a:xfrm>
            <a:off x="0" y="75298"/>
            <a:ext cx="2831256" cy="962485"/>
            <a:chOff x="975" y="2387"/>
            <a:chExt cx="1841" cy="588"/>
          </a:xfrm>
        </p:grpSpPr>
        <p:graphicFrame>
          <p:nvGraphicFramePr>
            <p:cNvPr id="1026" name="Object 30"/>
            <p:cNvGraphicFramePr>
              <a:graphicFrameLocks noChangeAspect="1"/>
            </p:cNvGraphicFramePr>
            <p:nvPr/>
          </p:nvGraphicFramePr>
          <p:xfrm>
            <a:off x="975" y="2387"/>
            <a:ext cx="768" cy="588"/>
          </p:xfrm>
          <a:graphic>
            <a:graphicData uri="http://schemas.openxmlformats.org/presentationml/2006/ole">
              <p:oleObj spid="_x0000_s1044" name="多媒體項目" r:id="rId7" imgW="2039107" imgH="2286271" progId="">
                <p:embed/>
              </p:oleObj>
            </a:graphicData>
          </a:graphic>
        </p:graphicFrame>
        <p:sp>
          <p:nvSpPr>
            <p:cNvPr id="71711" name="WordArt 31"/>
            <p:cNvSpPr>
              <a:spLocks noChangeArrowheads="1" noChangeShapeType="1" noTextEdit="1"/>
            </p:cNvSpPr>
            <p:nvPr/>
          </p:nvSpPr>
          <p:spPr bwMode="auto">
            <a:xfrm>
              <a:off x="1664" y="2477"/>
              <a:ext cx="1152" cy="288"/>
            </a:xfrm>
            <a:prstGeom prst="rect">
              <a:avLst/>
            </a:prstGeom>
          </p:spPr>
          <p:txBody>
            <a:bodyPr wrap="none" fromWordArt="1">
              <a:prstTxWarp prst="textPlain">
                <a:avLst>
                  <a:gd name="adj" fmla="val 50000"/>
                </a:avLst>
              </a:prstTxWarp>
            </a:bodyPr>
            <a:lstStyle/>
            <a:p>
              <a:pPr algn="ctr">
                <a:defRPr/>
              </a:pPr>
              <a:r>
                <a:rPr lang="zh-CN" altLang="en-US" sz="3600" kern="10" dirty="0">
                  <a:ln w="12700">
                    <a:noFill/>
                    <a:round/>
                    <a:headEnd/>
                    <a:tailEnd/>
                  </a:ln>
                  <a:solidFill>
                    <a:srgbClr val="000000"/>
                  </a:solidFill>
                  <a:latin typeface="黑体"/>
                  <a:ea typeface="黑体"/>
                </a:rPr>
                <a:t>孔乙己</a:t>
              </a:r>
              <a:r>
                <a:rPr lang="en-US" altLang="zh-CN" sz="3600" kern="10" dirty="0">
                  <a:ln w="12700">
                    <a:noFill/>
                    <a:round/>
                    <a:headEnd/>
                    <a:tailEnd/>
                  </a:ln>
                  <a:solidFill>
                    <a:srgbClr val="000000"/>
                  </a:solidFill>
                  <a:latin typeface="黑体"/>
                  <a:ea typeface="黑体"/>
                </a:rPr>
                <a:t>--</a:t>
              </a:r>
              <a:r>
                <a:rPr lang="zh-CN" altLang="en-US" sz="3600" kern="10" dirty="0">
                  <a:ln w="12700">
                    <a:noFill/>
                    <a:round/>
                    <a:headEnd/>
                    <a:tailEnd/>
                  </a:ln>
                  <a:solidFill>
                    <a:srgbClr val="000000"/>
                  </a:solidFill>
                  <a:latin typeface="黑体"/>
                  <a:ea typeface="黑体"/>
                </a:rPr>
                <a:t>环境篇</a:t>
              </a:r>
            </a:p>
          </p:txBody>
        </p:sp>
      </p:grpSp>
      <p:sp>
        <p:nvSpPr>
          <p:cNvPr id="1038" name="WordArt 2"/>
          <p:cNvSpPr>
            <a:spLocks noChangeArrowheads="1" noChangeShapeType="1" noTextEdit="1"/>
          </p:cNvSpPr>
          <p:nvPr/>
        </p:nvSpPr>
        <p:spPr bwMode="auto">
          <a:xfrm rot="5400000">
            <a:off x="-2106612" y="3590925"/>
            <a:ext cx="4824412" cy="611188"/>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fontAlgn="auto"/>
            <a:r>
              <a:rPr lang="zh-CN" altLang="en-US" sz="2800" kern="10" dirty="0">
                <a:solidFill>
                  <a:srgbClr val="000000"/>
                </a:solidFill>
                <a:latin typeface="宋体"/>
                <a:ea typeface="宋体"/>
              </a:rPr>
              <a:t>咸亨酒店的酒客</a:t>
            </a:r>
          </a:p>
        </p:txBody>
      </p:sp>
      <p:sp>
        <p:nvSpPr>
          <p:cNvPr id="71713" name="AutoShape 33"/>
          <p:cNvSpPr>
            <a:spLocks noChangeArrowheads="1"/>
          </p:cNvSpPr>
          <p:nvPr/>
        </p:nvSpPr>
        <p:spPr bwMode="auto">
          <a:xfrm>
            <a:off x="3779838" y="5516563"/>
            <a:ext cx="360362" cy="576262"/>
          </a:xfrm>
          <a:prstGeom prst="downArrow">
            <a:avLst>
              <a:gd name="adj1" fmla="val 50000"/>
              <a:gd name="adj2" fmla="val 39978"/>
            </a:avLst>
          </a:prstGeom>
          <a:solidFill>
            <a:schemeClr val="tx2"/>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anchor="ctr">
            <a:spAutoFit/>
          </a:bodyPr>
          <a:lstStyle/>
          <a:p>
            <a:endParaRPr lang="zh-CN" altLang="en-US"/>
          </a:p>
        </p:txBody>
      </p:sp>
      <p:sp>
        <p:nvSpPr>
          <p:cNvPr id="71714" name="AutoShape 34"/>
          <p:cNvSpPr>
            <a:spLocks noChangeArrowheads="1"/>
          </p:cNvSpPr>
          <p:nvPr/>
        </p:nvSpPr>
        <p:spPr bwMode="auto">
          <a:xfrm>
            <a:off x="5867400" y="5516563"/>
            <a:ext cx="360363" cy="504825"/>
          </a:xfrm>
          <a:prstGeom prst="downArrow">
            <a:avLst>
              <a:gd name="adj1" fmla="val 50000"/>
              <a:gd name="adj2" fmla="val 35022"/>
            </a:avLst>
          </a:prstGeom>
          <a:solidFill>
            <a:schemeClr val="tx2"/>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anchor="ctr">
            <a:sp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fade">
                                      <p:cBhvr>
                                        <p:cTn id="7" dur="2000"/>
                                        <p:tgtEl>
                                          <p:spTgt spid="110596"/>
                                        </p:tgtEl>
                                      </p:cBhvr>
                                    </p:animEffect>
                                    <p:anim calcmode="lin" valueType="num">
                                      <p:cBhvr>
                                        <p:cTn id="8" dur="2000" fill="hold"/>
                                        <p:tgtEl>
                                          <p:spTgt spid="110596"/>
                                        </p:tgtEl>
                                        <p:attrNameLst>
                                          <p:attrName>style.rotation</p:attrName>
                                        </p:attrNameLst>
                                      </p:cBhvr>
                                      <p:tavLst>
                                        <p:tav tm="0">
                                          <p:val>
                                            <p:fltVal val="720"/>
                                          </p:val>
                                        </p:tav>
                                        <p:tav tm="100000">
                                          <p:val>
                                            <p:fltVal val="0"/>
                                          </p:val>
                                        </p:tav>
                                      </p:tavLst>
                                    </p:anim>
                                    <p:anim calcmode="lin" valueType="num">
                                      <p:cBhvr>
                                        <p:cTn id="9" dur="2000" fill="hold"/>
                                        <p:tgtEl>
                                          <p:spTgt spid="110596"/>
                                        </p:tgtEl>
                                        <p:attrNameLst>
                                          <p:attrName>ppt_h</p:attrName>
                                        </p:attrNameLst>
                                      </p:cBhvr>
                                      <p:tavLst>
                                        <p:tav tm="0">
                                          <p:val>
                                            <p:fltVal val="0"/>
                                          </p:val>
                                        </p:tav>
                                        <p:tav tm="100000">
                                          <p:val>
                                            <p:strVal val="#ppt_h"/>
                                          </p:val>
                                        </p:tav>
                                      </p:tavLst>
                                    </p:anim>
                                    <p:anim calcmode="lin" valueType="num">
                                      <p:cBhvr>
                                        <p:cTn id="10" dur="2000" fill="hold"/>
                                        <p:tgtEl>
                                          <p:spTgt spid="110596"/>
                                        </p:tgtEl>
                                        <p:attrNameLst>
                                          <p:attrName>ppt_w</p:attrName>
                                        </p:attrNameLst>
                                      </p:cBhvr>
                                      <p:tavLst>
                                        <p:tav tm="0">
                                          <p:val>
                                            <p:fltVal val="0"/>
                                          </p:val>
                                        </p:tav>
                                        <p:tav tm="100000">
                                          <p:val>
                                            <p:strVal val="#ppt_w"/>
                                          </p:val>
                                        </p:tav>
                                      </p:tavLst>
                                    </p:anim>
                                  </p:childTnLst>
                                </p:cTn>
                              </p:par>
                            </p:childTnLst>
                          </p:cTn>
                        </p:par>
                        <p:par>
                          <p:cTn id="11" fill="hold" nodeType="afterGroup">
                            <p:stCondLst>
                              <p:cond delay="2000"/>
                            </p:stCondLst>
                            <p:childTnLst>
                              <p:par>
                                <p:cTn id="12" presetID="35" presetClass="entr" presetSubtype="0" fill="hold" nodeType="afterEffect">
                                  <p:stCondLst>
                                    <p:cond delay="0"/>
                                  </p:stCondLst>
                                  <p:childTnLst>
                                    <p:set>
                                      <p:cBhvr>
                                        <p:cTn id="13" dur="1" fill="hold">
                                          <p:stCondLst>
                                            <p:cond delay="0"/>
                                          </p:stCondLst>
                                        </p:cTn>
                                        <p:tgtEl>
                                          <p:spTgt spid="110595"/>
                                        </p:tgtEl>
                                        <p:attrNameLst>
                                          <p:attrName>style.visibility</p:attrName>
                                        </p:attrNameLst>
                                      </p:cBhvr>
                                      <p:to>
                                        <p:strVal val="visible"/>
                                      </p:to>
                                    </p:set>
                                    <p:animEffect transition="in" filter="fade">
                                      <p:cBhvr>
                                        <p:cTn id="14" dur="2000"/>
                                        <p:tgtEl>
                                          <p:spTgt spid="110595"/>
                                        </p:tgtEl>
                                      </p:cBhvr>
                                    </p:animEffect>
                                    <p:anim calcmode="lin" valueType="num">
                                      <p:cBhvr>
                                        <p:cTn id="15" dur="2000" fill="hold"/>
                                        <p:tgtEl>
                                          <p:spTgt spid="110595"/>
                                        </p:tgtEl>
                                        <p:attrNameLst>
                                          <p:attrName>style.rotation</p:attrName>
                                        </p:attrNameLst>
                                      </p:cBhvr>
                                      <p:tavLst>
                                        <p:tav tm="0">
                                          <p:val>
                                            <p:fltVal val="720"/>
                                          </p:val>
                                        </p:tav>
                                        <p:tav tm="100000">
                                          <p:val>
                                            <p:fltVal val="0"/>
                                          </p:val>
                                        </p:tav>
                                      </p:tavLst>
                                    </p:anim>
                                    <p:anim calcmode="lin" valueType="num">
                                      <p:cBhvr>
                                        <p:cTn id="16" dur="2000" fill="hold"/>
                                        <p:tgtEl>
                                          <p:spTgt spid="110595"/>
                                        </p:tgtEl>
                                        <p:attrNameLst>
                                          <p:attrName>ppt_h</p:attrName>
                                        </p:attrNameLst>
                                      </p:cBhvr>
                                      <p:tavLst>
                                        <p:tav tm="0">
                                          <p:val>
                                            <p:fltVal val="0"/>
                                          </p:val>
                                        </p:tav>
                                        <p:tav tm="100000">
                                          <p:val>
                                            <p:strVal val="#ppt_h"/>
                                          </p:val>
                                        </p:tav>
                                      </p:tavLst>
                                    </p:anim>
                                    <p:anim calcmode="lin" valueType="num">
                                      <p:cBhvr>
                                        <p:cTn id="17" dur="2000" fill="hold"/>
                                        <p:tgtEl>
                                          <p:spTgt spid="110595"/>
                                        </p:tgtEl>
                                        <p:attrNameLst>
                                          <p:attrName>ppt_w</p:attrName>
                                        </p:attrNameLst>
                                      </p:cBhvr>
                                      <p:tavLst>
                                        <p:tav tm="0">
                                          <p:val>
                                            <p:fltVal val="0"/>
                                          </p:val>
                                        </p:tav>
                                        <p:tav tm="100000">
                                          <p:val>
                                            <p:strVal val="#ppt_w"/>
                                          </p:val>
                                        </p:tav>
                                      </p:tavLst>
                                    </p:anim>
                                  </p:childTnLst>
                                </p:cTn>
                              </p:par>
                            </p:childTnLst>
                          </p:cTn>
                        </p:par>
                        <p:par>
                          <p:cTn id="18" fill="hold" nodeType="afterGroup">
                            <p:stCondLst>
                              <p:cond delay="4000"/>
                            </p:stCondLst>
                            <p:childTnLst>
                              <p:par>
                                <p:cTn id="19" presetID="17" presetClass="entr" presetSubtype="10" fill="hold" grpId="0" nodeType="afterEffect">
                                  <p:stCondLst>
                                    <p:cond delay="0"/>
                                  </p:stCondLst>
                                  <p:childTnLst>
                                    <p:set>
                                      <p:cBhvr>
                                        <p:cTn id="20" dur="1" fill="hold">
                                          <p:stCondLst>
                                            <p:cond delay="0"/>
                                          </p:stCondLst>
                                        </p:cTn>
                                        <p:tgtEl>
                                          <p:spTgt spid="110614"/>
                                        </p:tgtEl>
                                        <p:attrNameLst>
                                          <p:attrName>style.visibility</p:attrName>
                                        </p:attrNameLst>
                                      </p:cBhvr>
                                      <p:to>
                                        <p:strVal val="visible"/>
                                      </p:to>
                                    </p:set>
                                    <p:anim calcmode="lin" valueType="num">
                                      <p:cBhvr>
                                        <p:cTn id="21" dur="500" fill="hold"/>
                                        <p:tgtEl>
                                          <p:spTgt spid="110614"/>
                                        </p:tgtEl>
                                        <p:attrNameLst>
                                          <p:attrName>ppt_w</p:attrName>
                                        </p:attrNameLst>
                                      </p:cBhvr>
                                      <p:tavLst>
                                        <p:tav tm="0">
                                          <p:val>
                                            <p:fltVal val="0"/>
                                          </p:val>
                                        </p:tav>
                                        <p:tav tm="100000">
                                          <p:val>
                                            <p:strVal val="#ppt_w"/>
                                          </p:val>
                                        </p:tav>
                                      </p:tavLst>
                                    </p:anim>
                                    <p:anim calcmode="lin" valueType="num">
                                      <p:cBhvr>
                                        <p:cTn id="22" dur="500" fill="hold"/>
                                        <p:tgtEl>
                                          <p:spTgt spid="110614"/>
                                        </p:tgtEl>
                                        <p:attrNameLst>
                                          <p:attrName>ppt_h</p:attrName>
                                        </p:attrNameLst>
                                      </p:cBhvr>
                                      <p:tavLst>
                                        <p:tav tm="0">
                                          <p:val>
                                            <p:strVal val="#ppt_h"/>
                                          </p:val>
                                        </p:tav>
                                        <p:tav tm="100000">
                                          <p:val>
                                            <p:strVal val="#ppt_h"/>
                                          </p:val>
                                        </p:tav>
                                      </p:tavLst>
                                    </p:anim>
                                  </p:childTnLst>
                                </p:cTn>
                              </p:par>
                            </p:childTnLst>
                          </p:cTn>
                        </p:par>
                        <p:par>
                          <p:cTn id="23" fill="hold" nodeType="afterGroup">
                            <p:stCondLst>
                              <p:cond delay="4500"/>
                            </p:stCondLst>
                            <p:childTnLst>
                              <p:par>
                                <p:cTn id="24" presetID="17" presetClass="entr" presetSubtype="10" fill="hold" grpId="0" nodeType="afterEffect">
                                  <p:stCondLst>
                                    <p:cond delay="0"/>
                                  </p:stCondLst>
                                  <p:childTnLst>
                                    <p:set>
                                      <p:cBhvr>
                                        <p:cTn id="25" dur="1" fill="hold">
                                          <p:stCondLst>
                                            <p:cond delay="0"/>
                                          </p:stCondLst>
                                        </p:cTn>
                                        <p:tgtEl>
                                          <p:spTgt spid="110615"/>
                                        </p:tgtEl>
                                        <p:attrNameLst>
                                          <p:attrName>style.visibility</p:attrName>
                                        </p:attrNameLst>
                                      </p:cBhvr>
                                      <p:to>
                                        <p:strVal val="visible"/>
                                      </p:to>
                                    </p:set>
                                    <p:anim calcmode="lin" valueType="num">
                                      <p:cBhvr>
                                        <p:cTn id="26" dur="500" fill="hold"/>
                                        <p:tgtEl>
                                          <p:spTgt spid="110615"/>
                                        </p:tgtEl>
                                        <p:attrNameLst>
                                          <p:attrName>ppt_w</p:attrName>
                                        </p:attrNameLst>
                                      </p:cBhvr>
                                      <p:tavLst>
                                        <p:tav tm="0">
                                          <p:val>
                                            <p:fltVal val="0"/>
                                          </p:val>
                                        </p:tav>
                                        <p:tav tm="100000">
                                          <p:val>
                                            <p:strVal val="#ppt_w"/>
                                          </p:val>
                                        </p:tav>
                                      </p:tavLst>
                                    </p:anim>
                                    <p:anim calcmode="lin" valueType="num">
                                      <p:cBhvr>
                                        <p:cTn id="27" dur="500" fill="hold"/>
                                        <p:tgtEl>
                                          <p:spTgt spid="110615"/>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56" presetClass="entr" presetSubtype="0" fill="hold" grpId="0" nodeType="clickEffect">
                                  <p:stCondLst>
                                    <p:cond delay="0"/>
                                  </p:stCondLst>
                                  <p:iterate type="lt">
                                    <p:tmPct val="10000"/>
                                  </p:iterate>
                                  <p:childTnLst>
                                    <p:set>
                                      <p:cBhvr>
                                        <p:cTn id="31" dur="1" fill="hold">
                                          <p:stCondLst>
                                            <p:cond delay="0"/>
                                          </p:stCondLst>
                                        </p:cTn>
                                        <p:tgtEl>
                                          <p:spTgt spid="71706"/>
                                        </p:tgtEl>
                                        <p:attrNameLst>
                                          <p:attrName>style.visibility</p:attrName>
                                        </p:attrNameLst>
                                      </p:cBhvr>
                                      <p:to>
                                        <p:strVal val="visible"/>
                                      </p:to>
                                    </p:set>
                                    <p:anim by="(-#ppt_w*2)" calcmode="lin" valueType="num">
                                      <p:cBhvr rctx="PPT">
                                        <p:cTn id="32" dur="500" autoRev="1" fill="hold">
                                          <p:stCondLst>
                                            <p:cond delay="0"/>
                                          </p:stCondLst>
                                        </p:cTn>
                                        <p:tgtEl>
                                          <p:spTgt spid="71706"/>
                                        </p:tgtEl>
                                        <p:attrNameLst>
                                          <p:attrName>ppt_w</p:attrName>
                                        </p:attrNameLst>
                                      </p:cBhvr>
                                    </p:anim>
                                    <p:anim by="(#ppt_w*0.50)" calcmode="lin" valueType="num">
                                      <p:cBhvr>
                                        <p:cTn id="33" dur="500" decel="50000" autoRev="1" fill="hold">
                                          <p:stCondLst>
                                            <p:cond delay="0"/>
                                          </p:stCondLst>
                                        </p:cTn>
                                        <p:tgtEl>
                                          <p:spTgt spid="71706"/>
                                        </p:tgtEl>
                                        <p:attrNameLst>
                                          <p:attrName>ppt_x</p:attrName>
                                        </p:attrNameLst>
                                      </p:cBhvr>
                                    </p:anim>
                                    <p:anim from="(-#ppt_h/2)" to="(#ppt_y)" calcmode="lin" valueType="num">
                                      <p:cBhvr>
                                        <p:cTn id="34" dur="1000" fill="hold">
                                          <p:stCondLst>
                                            <p:cond delay="0"/>
                                          </p:stCondLst>
                                        </p:cTn>
                                        <p:tgtEl>
                                          <p:spTgt spid="71706"/>
                                        </p:tgtEl>
                                        <p:attrNameLst>
                                          <p:attrName>ppt_y</p:attrName>
                                        </p:attrNameLst>
                                      </p:cBhvr>
                                    </p:anim>
                                    <p:animRot by="21600000">
                                      <p:cBhvr>
                                        <p:cTn id="35" dur="1000" fill="hold">
                                          <p:stCondLst>
                                            <p:cond delay="0"/>
                                          </p:stCondLst>
                                        </p:cTn>
                                        <p:tgtEl>
                                          <p:spTgt spid="71706"/>
                                        </p:tgtEl>
                                        <p:attrNameLst>
                                          <p:attrName>r</p:attrName>
                                        </p:attrNameLst>
                                      </p:cBhvr>
                                    </p:animRot>
                                  </p:childTnLst>
                                </p:cTn>
                              </p:par>
                            </p:childTnLst>
                          </p:cTn>
                        </p:par>
                      </p:childTnLst>
                    </p:cTn>
                  </p:par>
                  <p:par>
                    <p:cTn id="36" fill="hold" nodeType="clickPar">
                      <p:stCondLst>
                        <p:cond delay="indefinite"/>
                      </p:stCondLst>
                      <p:childTnLst>
                        <p:par>
                          <p:cTn id="37" fill="hold" nodeType="withGroup">
                            <p:stCondLst>
                              <p:cond delay="0"/>
                            </p:stCondLst>
                            <p:childTnLst>
                              <p:par>
                                <p:cTn id="38" presetID="51" presetClass="entr" presetSubtype="0" fill="hold" grpId="0" nodeType="clickEffect">
                                  <p:stCondLst>
                                    <p:cond delay="0"/>
                                  </p:stCondLst>
                                  <p:childTnLst>
                                    <p:set>
                                      <p:cBhvr>
                                        <p:cTn id="39" dur="1" fill="hold">
                                          <p:stCondLst>
                                            <p:cond delay="0"/>
                                          </p:stCondLst>
                                        </p:cTn>
                                        <p:tgtEl>
                                          <p:spTgt spid="71705"/>
                                        </p:tgtEl>
                                        <p:attrNameLst>
                                          <p:attrName>style.visibility</p:attrName>
                                        </p:attrNameLst>
                                      </p:cBhvr>
                                      <p:to>
                                        <p:strVal val="visible"/>
                                      </p:to>
                                    </p:set>
                                    <p:animEffect transition="in" filter="fade">
                                      <p:cBhvr>
                                        <p:cTn id="40" dur="770" decel="100000"/>
                                        <p:tgtEl>
                                          <p:spTgt spid="71705"/>
                                        </p:tgtEl>
                                      </p:cBhvr>
                                    </p:animEffect>
                                    <p:animScale>
                                      <p:cBhvr>
                                        <p:cTn id="41" dur="770" decel="100000"/>
                                        <p:tgtEl>
                                          <p:spTgt spid="71705"/>
                                        </p:tgtEl>
                                      </p:cBhvr>
                                      <p:from x="10000" y="10000"/>
                                      <p:to x="200000" y="450000"/>
                                    </p:animScale>
                                    <p:animScale>
                                      <p:cBhvr>
                                        <p:cTn id="42" dur="1230" accel="100000" fill="hold">
                                          <p:stCondLst>
                                            <p:cond delay="770"/>
                                          </p:stCondLst>
                                        </p:cTn>
                                        <p:tgtEl>
                                          <p:spTgt spid="71705"/>
                                        </p:tgtEl>
                                      </p:cBhvr>
                                      <p:from x="200000" y="450000"/>
                                      <p:to x="100000" y="100000"/>
                                    </p:animScale>
                                    <p:set>
                                      <p:cBhvr>
                                        <p:cTn id="43" dur="770" fill="hold"/>
                                        <p:tgtEl>
                                          <p:spTgt spid="71705"/>
                                        </p:tgtEl>
                                        <p:attrNameLst>
                                          <p:attrName>ppt_x</p:attrName>
                                        </p:attrNameLst>
                                      </p:cBhvr>
                                      <p:to>
                                        <p:strVal val="(0.5)"/>
                                      </p:to>
                                    </p:set>
                                    <p:anim from="(0.5)" to="(#ppt_x)" calcmode="lin" valueType="num">
                                      <p:cBhvr>
                                        <p:cTn id="44" dur="1230" accel="100000" fill="hold">
                                          <p:stCondLst>
                                            <p:cond delay="770"/>
                                          </p:stCondLst>
                                        </p:cTn>
                                        <p:tgtEl>
                                          <p:spTgt spid="71705"/>
                                        </p:tgtEl>
                                        <p:attrNameLst>
                                          <p:attrName>ppt_x</p:attrName>
                                        </p:attrNameLst>
                                      </p:cBhvr>
                                    </p:anim>
                                    <p:set>
                                      <p:cBhvr>
                                        <p:cTn id="45" dur="770" fill="hold"/>
                                        <p:tgtEl>
                                          <p:spTgt spid="71705"/>
                                        </p:tgtEl>
                                        <p:attrNameLst>
                                          <p:attrName>ppt_y</p:attrName>
                                        </p:attrNameLst>
                                      </p:cBhvr>
                                      <p:to>
                                        <p:strVal val="(#ppt_y+0.4)"/>
                                      </p:to>
                                    </p:set>
                                    <p:anim from="(#ppt_y+0.4)" to="(#ppt_y)" calcmode="lin" valueType="num">
                                      <p:cBhvr>
                                        <p:cTn id="46" dur="1230" accel="100000" fill="hold">
                                          <p:stCondLst>
                                            <p:cond delay="770"/>
                                          </p:stCondLst>
                                        </p:cTn>
                                        <p:tgtEl>
                                          <p:spTgt spid="71705"/>
                                        </p:tgtEl>
                                        <p:attrNameLst>
                                          <p:attrName>ppt_y</p:attrName>
                                        </p:attrNameLst>
                                      </p:cBhvr>
                                    </p:anim>
                                  </p:childTnLst>
                                </p:cTn>
                              </p:par>
                              <p:par>
                                <p:cTn id="47" presetID="51" presetClass="entr" presetSubtype="0" fill="hold" grpId="0" nodeType="withEffect">
                                  <p:stCondLst>
                                    <p:cond delay="0"/>
                                  </p:stCondLst>
                                  <p:childTnLst>
                                    <p:set>
                                      <p:cBhvr>
                                        <p:cTn id="48" dur="1" fill="hold">
                                          <p:stCondLst>
                                            <p:cond delay="0"/>
                                          </p:stCondLst>
                                        </p:cTn>
                                        <p:tgtEl>
                                          <p:spTgt spid="71707"/>
                                        </p:tgtEl>
                                        <p:attrNameLst>
                                          <p:attrName>style.visibility</p:attrName>
                                        </p:attrNameLst>
                                      </p:cBhvr>
                                      <p:to>
                                        <p:strVal val="visible"/>
                                      </p:to>
                                    </p:set>
                                    <p:animEffect transition="in" filter="fade">
                                      <p:cBhvr>
                                        <p:cTn id="49" dur="770" decel="100000"/>
                                        <p:tgtEl>
                                          <p:spTgt spid="71707"/>
                                        </p:tgtEl>
                                      </p:cBhvr>
                                    </p:animEffect>
                                    <p:animScale>
                                      <p:cBhvr>
                                        <p:cTn id="50" dur="770" decel="100000"/>
                                        <p:tgtEl>
                                          <p:spTgt spid="71707"/>
                                        </p:tgtEl>
                                      </p:cBhvr>
                                      <p:from x="10000" y="10000"/>
                                      <p:to x="200000" y="450000"/>
                                    </p:animScale>
                                    <p:animScale>
                                      <p:cBhvr>
                                        <p:cTn id="51" dur="1230" accel="100000" fill="hold">
                                          <p:stCondLst>
                                            <p:cond delay="770"/>
                                          </p:stCondLst>
                                        </p:cTn>
                                        <p:tgtEl>
                                          <p:spTgt spid="71707"/>
                                        </p:tgtEl>
                                      </p:cBhvr>
                                      <p:from x="200000" y="450000"/>
                                      <p:to x="100000" y="100000"/>
                                    </p:animScale>
                                    <p:set>
                                      <p:cBhvr>
                                        <p:cTn id="52" dur="770" fill="hold"/>
                                        <p:tgtEl>
                                          <p:spTgt spid="71707"/>
                                        </p:tgtEl>
                                        <p:attrNameLst>
                                          <p:attrName>ppt_x</p:attrName>
                                        </p:attrNameLst>
                                      </p:cBhvr>
                                      <p:to>
                                        <p:strVal val="(0.5)"/>
                                      </p:to>
                                    </p:set>
                                    <p:anim from="(0.5)" to="(#ppt_x)" calcmode="lin" valueType="num">
                                      <p:cBhvr>
                                        <p:cTn id="53" dur="1230" accel="100000" fill="hold">
                                          <p:stCondLst>
                                            <p:cond delay="770"/>
                                          </p:stCondLst>
                                        </p:cTn>
                                        <p:tgtEl>
                                          <p:spTgt spid="71707"/>
                                        </p:tgtEl>
                                        <p:attrNameLst>
                                          <p:attrName>ppt_x</p:attrName>
                                        </p:attrNameLst>
                                      </p:cBhvr>
                                    </p:anim>
                                    <p:set>
                                      <p:cBhvr>
                                        <p:cTn id="54" dur="770" fill="hold"/>
                                        <p:tgtEl>
                                          <p:spTgt spid="71707"/>
                                        </p:tgtEl>
                                        <p:attrNameLst>
                                          <p:attrName>ppt_y</p:attrName>
                                        </p:attrNameLst>
                                      </p:cBhvr>
                                      <p:to>
                                        <p:strVal val="(#ppt_y+0.4)"/>
                                      </p:to>
                                    </p:set>
                                    <p:anim from="(#ppt_y+0.4)" to="(#ppt_y)" calcmode="lin" valueType="num">
                                      <p:cBhvr>
                                        <p:cTn id="55" dur="1230" accel="100000" fill="hold">
                                          <p:stCondLst>
                                            <p:cond delay="770"/>
                                          </p:stCondLst>
                                        </p:cTn>
                                        <p:tgtEl>
                                          <p:spTgt spid="71707"/>
                                        </p:tgtEl>
                                        <p:attrNameLst>
                                          <p:attrName>ppt_y</p:attrName>
                                        </p:attrNameLst>
                                      </p:cBhvr>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71713"/>
                                        </p:tgtEl>
                                        <p:attrNameLst>
                                          <p:attrName>style.visibility</p:attrName>
                                        </p:attrNameLst>
                                      </p:cBhvr>
                                      <p:to>
                                        <p:strVal val="visible"/>
                                      </p:to>
                                    </p:set>
                                    <p:animEffect transition="in" filter="diamond(in)">
                                      <p:cBhvr>
                                        <p:cTn id="60" dur="2000"/>
                                        <p:tgtEl>
                                          <p:spTgt spid="71713"/>
                                        </p:tgtEl>
                                      </p:cBhvr>
                                    </p:animEffect>
                                  </p:childTnLst>
                                </p:cTn>
                              </p:par>
                              <p:par>
                                <p:cTn id="61" presetID="8" presetClass="entr" presetSubtype="16" fill="hold" grpId="0" nodeType="withEffect">
                                  <p:stCondLst>
                                    <p:cond delay="0"/>
                                  </p:stCondLst>
                                  <p:childTnLst>
                                    <p:set>
                                      <p:cBhvr>
                                        <p:cTn id="62" dur="1" fill="hold">
                                          <p:stCondLst>
                                            <p:cond delay="0"/>
                                          </p:stCondLst>
                                        </p:cTn>
                                        <p:tgtEl>
                                          <p:spTgt spid="71714"/>
                                        </p:tgtEl>
                                        <p:attrNameLst>
                                          <p:attrName>style.visibility</p:attrName>
                                        </p:attrNameLst>
                                      </p:cBhvr>
                                      <p:to>
                                        <p:strVal val="visible"/>
                                      </p:to>
                                    </p:set>
                                    <p:animEffect transition="in" filter="diamond(in)">
                                      <p:cBhvr>
                                        <p:cTn id="63" dur="2000"/>
                                        <p:tgtEl>
                                          <p:spTgt spid="7171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51" presetClass="entr" presetSubtype="0" fill="hold" grpId="0" nodeType="clickEffect">
                                  <p:stCondLst>
                                    <p:cond delay="0"/>
                                  </p:stCondLst>
                                  <p:childTnLst>
                                    <p:set>
                                      <p:cBhvr>
                                        <p:cTn id="67" dur="1" fill="hold">
                                          <p:stCondLst>
                                            <p:cond delay="0"/>
                                          </p:stCondLst>
                                        </p:cTn>
                                        <p:tgtEl>
                                          <p:spTgt spid="110613"/>
                                        </p:tgtEl>
                                        <p:attrNameLst>
                                          <p:attrName>style.visibility</p:attrName>
                                        </p:attrNameLst>
                                      </p:cBhvr>
                                      <p:to>
                                        <p:strVal val="visible"/>
                                      </p:to>
                                    </p:set>
                                    <p:animEffect transition="in" filter="fade">
                                      <p:cBhvr>
                                        <p:cTn id="68" dur="770" decel="100000"/>
                                        <p:tgtEl>
                                          <p:spTgt spid="110613"/>
                                        </p:tgtEl>
                                      </p:cBhvr>
                                    </p:animEffect>
                                    <p:animScale>
                                      <p:cBhvr>
                                        <p:cTn id="69" dur="770" decel="100000"/>
                                        <p:tgtEl>
                                          <p:spTgt spid="110613"/>
                                        </p:tgtEl>
                                      </p:cBhvr>
                                      <p:from x="10000" y="10000"/>
                                      <p:to x="200000" y="450000"/>
                                    </p:animScale>
                                    <p:animScale>
                                      <p:cBhvr>
                                        <p:cTn id="70" dur="1230" accel="100000" fill="hold">
                                          <p:stCondLst>
                                            <p:cond delay="770"/>
                                          </p:stCondLst>
                                        </p:cTn>
                                        <p:tgtEl>
                                          <p:spTgt spid="110613"/>
                                        </p:tgtEl>
                                      </p:cBhvr>
                                      <p:from x="200000" y="450000"/>
                                      <p:to x="100000" y="100000"/>
                                    </p:animScale>
                                    <p:set>
                                      <p:cBhvr>
                                        <p:cTn id="71" dur="770" fill="hold"/>
                                        <p:tgtEl>
                                          <p:spTgt spid="110613"/>
                                        </p:tgtEl>
                                        <p:attrNameLst>
                                          <p:attrName>ppt_x</p:attrName>
                                        </p:attrNameLst>
                                      </p:cBhvr>
                                      <p:to>
                                        <p:strVal val="(0.5)"/>
                                      </p:to>
                                    </p:set>
                                    <p:anim from="(0.5)" to="(#ppt_x)" calcmode="lin" valueType="num">
                                      <p:cBhvr>
                                        <p:cTn id="72" dur="1230" accel="100000" fill="hold">
                                          <p:stCondLst>
                                            <p:cond delay="770"/>
                                          </p:stCondLst>
                                        </p:cTn>
                                        <p:tgtEl>
                                          <p:spTgt spid="110613"/>
                                        </p:tgtEl>
                                        <p:attrNameLst>
                                          <p:attrName>ppt_x</p:attrName>
                                        </p:attrNameLst>
                                      </p:cBhvr>
                                    </p:anim>
                                    <p:set>
                                      <p:cBhvr>
                                        <p:cTn id="73" dur="770" fill="hold"/>
                                        <p:tgtEl>
                                          <p:spTgt spid="110613"/>
                                        </p:tgtEl>
                                        <p:attrNameLst>
                                          <p:attrName>ppt_y</p:attrName>
                                        </p:attrNameLst>
                                      </p:cBhvr>
                                      <p:to>
                                        <p:strVal val="(#ppt_y+0.4)"/>
                                      </p:to>
                                    </p:set>
                                    <p:anim from="(#ppt_y+0.4)" to="(#ppt_y)" calcmode="lin" valueType="num">
                                      <p:cBhvr>
                                        <p:cTn id="74" dur="1230" accel="100000" fill="hold">
                                          <p:stCondLst>
                                            <p:cond delay="770"/>
                                          </p:stCondLst>
                                        </p:cTn>
                                        <p:tgtEl>
                                          <p:spTgt spid="11061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3" grpId="0"/>
      <p:bldP spid="110614" grpId="0"/>
      <p:bldP spid="110615" grpId="0"/>
      <p:bldP spid="71705" grpId="0" animBg="1"/>
      <p:bldP spid="71706" grpId="0"/>
      <p:bldP spid="71707" grpId="0" animBg="1"/>
      <p:bldP spid="71713" grpId="0" animBg="1"/>
      <p:bldP spid="717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250824" y="996950"/>
            <a:ext cx="8632825" cy="12741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dirty="0" smtClean="0">
                <a:solidFill>
                  <a:srgbClr val="FF0000"/>
                </a:solidFill>
                <a:latin typeface="黑体" pitchFamily="49" charset="-122"/>
              </a:rPr>
              <a:t>   3</a:t>
            </a:r>
            <a:r>
              <a:rPr lang="zh-CN" altLang="en-US" dirty="0" smtClean="0">
                <a:solidFill>
                  <a:srgbClr val="FF0000"/>
                </a:solidFill>
                <a:latin typeface="黑体" pitchFamily="49" charset="-122"/>
              </a:rPr>
              <a:t>、</a:t>
            </a:r>
            <a:r>
              <a:rPr lang="zh-CN" altLang="en-US" sz="3200" dirty="0" smtClean="0">
                <a:solidFill>
                  <a:srgbClr val="333300"/>
                </a:solidFill>
                <a:latin typeface="黑体" pitchFamily="49" charset="-122"/>
                <a:ea typeface="黑体" pitchFamily="49" charset="-122"/>
              </a:rPr>
              <a:t>掌柜</a:t>
            </a:r>
            <a:r>
              <a:rPr lang="zh-CN" altLang="en-US" sz="3200" dirty="0">
                <a:solidFill>
                  <a:srgbClr val="333300"/>
                </a:solidFill>
                <a:latin typeface="黑体" pitchFamily="49" charset="-122"/>
                <a:ea typeface="黑体" pitchFamily="49" charset="-122"/>
              </a:rPr>
              <a:t>对长衫客、短衣帮以及小伙计态度上有何不同？这说明掌柜是怎样的人？</a:t>
            </a:r>
          </a:p>
        </p:txBody>
      </p:sp>
      <p:sp>
        <p:nvSpPr>
          <p:cNvPr id="3" name="文本框 15364"/>
          <p:cNvSpPr txBox="1">
            <a:spLocks noChangeArrowheads="1"/>
          </p:cNvSpPr>
          <p:nvPr/>
        </p:nvSpPr>
        <p:spPr bwMode="auto">
          <a:xfrm>
            <a:off x="2636838" y="2276475"/>
            <a:ext cx="5751512" cy="2862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3000" b="1" dirty="0">
                <a:solidFill>
                  <a:srgbClr val="00B050"/>
                </a:solidFill>
                <a:latin typeface="宋体" pitchFamily="2" charset="-122"/>
              </a:rPr>
              <a:t>对长衫客</a:t>
            </a:r>
            <a:r>
              <a:rPr lang="zh-CN" altLang="en-US" sz="3000" b="1" dirty="0">
                <a:latin typeface="宋体" pitchFamily="2" charset="-122"/>
              </a:rPr>
              <a:t>：极力逢迎，恭敬侍候</a:t>
            </a:r>
          </a:p>
          <a:p>
            <a:pPr eaLnBrk="1" hangingPunct="1">
              <a:lnSpc>
                <a:spcPct val="150000"/>
              </a:lnSpc>
            </a:pPr>
            <a:r>
              <a:rPr lang="zh-CN" altLang="en-US" sz="3000" b="1" dirty="0">
                <a:solidFill>
                  <a:srgbClr val="00B050"/>
                </a:solidFill>
                <a:latin typeface="宋体" pitchFamily="2" charset="-122"/>
              </a:rPr>
              <a:t>对短衣帮</a:t>
            </a:r>
            <a:r>
              <a:rPr lang="zh-CN" altLang="en-US" sz="3000" b="1" dirty="0">
                <a:latin typeface="宋体" pitchFamily="2" charset="-122"/>
              </a:rPr>
              <a:t>：不</a:t>
            </a:r>
            <a:r>
              <a:rPr lang="zh-CN" altLang="en-US" sz="3000" b="1" dirty="0" smtClean="0">
                <a:latin typeface="宋体" pitchFamily="2" charset="-122"/>
              </a:rPr>
              <a:t>讲诚信和情义， 恣意剥削。</a:t>
            </a:r>
            <a:endParaRPr lang="zh-CN" altLang="en-US" sz="3000" b="1" dirty="0">
              <a:latin typeface="宋体" pitchFamily="2" charset="-122"/>
            </a:endParaRPr>
          </a:p>
          <a:p>
            <a:pPr eaLnBrk="1" hangingPunct="1">
              <a:lnSpc>
                <a:spcPct val="150000"/>
              </a:lnSpc>
            </a:pPr>
            <a:r>
              <a:rPr lang="zh-CN" altLang="en-US" sz="3000" b="1" dirty="0">
                <a:solidFill>
                  <a:srgbClr val="00B050"/>
                </a:solidFill>
                <a:latin typeface="宋体" pitchFamily="2" charset="-122"/>
              </a:rPr>
              <a:t>对小伙计</a:t>
            </a:r>
            <a:r>
              <a:rPr lang="zh-CN" altLang="en-US" sz="3000" b="1" dirty="0">
                <a:latin typeface="宋体" pitchFamily="2" charset="-122"/>
              </a:rPr>
              <a:t>：凶狠无情。</a:t>
            </a:r>
          </a:p>
        </p:txBody>
      </p:sp>
      <p:sp>
        <p:nvSpPr>
          <p:cNvPr id="21508" name="矩形 4"/>
          <p:cNvSpPr>
            <a:spLocks noChangeArrowheads="1"/>
          </p:cNvSpPr>
          <p:nvPr/>
        </p:nvSpPr>
        <p:spPr bwMode="auto">
          <a:xfrm>
            <a:off x="547688" y="2984500"/>
            <a:ext cx="1344612"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latin typeface="黑体" pitchFamily="49" charset="-122"/>
                <a:ea typeface="黑体" pitchFamily="49" charset="-122"/>
              </a:rPr>
              <a:t>掌 柜</a:t>
            </a:r>
            <a:endParaRPr lang="zh-CN" altLang="en-US" sz="2000" b="1"/>
          </a:p>
        </p:txBody>
      </p:sp>
      <p:cxnSp>
        <p:nvCxnSpPr>
          <p:cNvPr id="6" name="直接箭头连接符 5"/>
          <p:cNvCxnSpPr/>
          <p:nvPr/>
        </p:nvCxnSpPr>
        <p:spPr>
          <a:xfrm flipV="1">
            <a:off x="1916113" y="2708275"/>
            <a:ext cx="755650" cy="43338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1916113" y="3379788"/>
            <a:ext cx="755650" cy="0"/>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1916113" y="3630613"/>
            <a:ext cx="755650" cy="446087"/>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512" name="矩形 16"/>
          <p:cNvSpPr>
            <a:spLocks noChangeArrowheads="1"/>
          </p:cNvSpPr>
          <p:nvPr/>
        </p:nvSpPr>
        <p:spPr bwMode="auto">
          <a:xfrm>
            <a:off x="899592" y="5229200"/>
            <a:ext cx="7362825"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000" b="1" dirty="0" smtClean="0">
                <a:solidFill>
                  <a:srgbClr val="FF0000"/>
                </a:solidFill>
                <a:latin typeface="宋体" pitchFamily="2" charset="-122"/>
              </a:rPr>
              <a:t>是个虚伪</a:t>
            </a:r>
            <a:r>
              <a:rPr lang="zh-CN" altLang="en-US" sz="3000" b="1" dirty="0">
                <a:solidFill>
                  <a:srgbClr val="FF0000"/>
                </a:solidFill>
                <a:latin typeface="宋体" pitchFamily="2" charset="-122"/>
              </a:rPr>
              <a:t>、势利、冷酷，媚富欺贫，</a:t>
            </a:r>
            <a:r>
              <a:rPr lang="zh-CN" altLang="en-US" sz="3000" b="1" dirty="0" smtClean="0">
                <a:solidFill>
                  <a:srgbClr val="FF0000"/>
                </a:solidFill>
                <a:latin typeface="宋体" pitchFamily="2" charset="-122"/>
              </a:rPr>
              <a:t>唯利是图的商人。</a:t>
            </a:r>
            <a:endParaRPr lang="zh-CN" altLang="en-US" sz="3000" b="1" dirty="0">
              <a:solidFill>
                <a:srgbClr val="FF0000"/>
              </a:solidFill>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ppt_w</p:attrName>
                                        </p:attrNameLst>
                                      </p:cBhvr>
                                      <p:tavLst>
                                        <p:tav tm="0">
                                          <p:val>
                                            <p:fltVal val="0"/>
                                          </p:val>
                                        </p:tav>
                                        <p:tav tm="100000">
                                          <p:val>
                                            <p:strVal val="#ppt_w"/>
                                          </p:val>
                                        </p:tav>
                                      </p:tavLst>
                                    </p:anim>
                                    <p:anim calcmode="lin" valueType="num">
                                      <p:cBhvr>
                                        <p:cTn id="8" dur="500" fill="hold"/>
                                        <p:tgtEl>
                                          <p:spTgt spid="21508"/>
                                        </p:tgtEl>
                                        <p:attrNameLst>
                                          <p:attrName>ppt_h</p:attrName>
                                        </p:attrNameLst>
                                      </p:cBhvr>
                                      <p:tavLst>
                                        <p:tav tm="0">
                                          <p:val>
                                            <p:fltVal val="0"/>
                                          </p:val>
                                        </p:tav>
                                        <p:tav tm="100000">
                                          <p:val>
                                            <p:strVal val="#ppt_h"/>
                                          </p:val>
                                        </p:tav>
                                      </p:tavLst>
                                    </p:anim>
                                    <p:animEffect transition="in" filter="fade">
                                      <p:cBhvr>
                                        <p:cTn id="9" dur="500"/>
                                        <p:tgtEl>
                                          <p:spTgt spid="2150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512"/>
                                        </p:tgtEl>
                                        <p:attrNameLst>
                                          <p:attrName>style.visibility</p:attrName>
                                        </p:attrNameLst>
                                      </p:cBhvr>
                                      <p:to>
                                        <p:strVal val="visible"/>
                                      </p:to>
                                    </p:set>
                                    <p:anim calcmode="lin" valueType="num">
                                      <p:cBhvr additive="base">
                                        <p:cTn id="41" dur="500" fill="hold"/>
                                        <p:tgtEl>
                                          <p:spTgt spid="21512"/>
                                        </p:tgtEl>
                                        <p:attrNameLst>
                                          <p:attrName>ppt_x</p:attrName>
                                        </p:attrNameLst>
                                      </p:cBhvr>
                                      <p:tavLst>
                                        <p:tav tm="0">
                                          <p:val>
                                            <p:strVal val="#ppt_x"/>
                                          </p:val>
                                        </p:tav>
                                        <p:tav tm="100000">
                                          <p:val>
                                            <p:strVal val="#ppt_x"/>
                                          </p:val>
                                        </p:tav>
                                      </p:tavLst>
                                    </p:anim>
                                    <p:anim calcmode="lin" valueType="num">
                                      <p:cBhvr additive="base">
                                        <p:cTn id="42" dur="500" fill="hold"/>
                                        <p:tgtEl>
                                          <p:spTgt spid="215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1508" grpId="0"/>
      <p:bldP spid="215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258763" y="882650"/>
            <a:ext cx="8615362"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dirty="0">
                <a:solidFill>
                  <a:srgbClr val="FF0000"/>
                </a:solidFill>
                <a:latin typeface="黑体" pitchFamily="49" charset="-122"/>
                <a:ea typeface="黑体" pitchFamily="49" charset="-122"/>
              </a:rPr>
              <a:t>4</a:t>
            </a:r>
            <a:r>
              <a:rPr lang="en-US" altLang="zh-CN" sz="3200" dirty="0" smtClean="0">
                <a:solidFill>
                  <a:srgbClr val="FF0000"/>
                </a:solidFill>
                <a:latin typeface="黑体" pitchFamily="49" charset="-122"/>
                <a:ea typeface="黑体" pitchFamily="49" charset="-122"/>
              </a:rPr>
              <a:t>.</a:t>
            </a:r>
            <a:r>
              <a:rPr lang="zh-CN" altLang="en-US" sz="3200" dirty="0" smtClean="0">
                <a:solidFill>
                  <a:srgbClr val="FF0000"/>
                </a:solidFill>
                <a:latin typeface="黑体" pitchFamily="49" charset="-122"/>
                <a:ea typeface="黑体" pitchFamily="49" charset="-122"/>
              </a:rPr>
              <a:t>“</a:t>
            </a:r>
            <a:r>
              <a:rPr lang="zh-CN" altLang="en-US" sz="3200" dirty="0">
                <a:solidFill>
                  <a:srgbClr val="FF0000"/>
                </a:solidFill>
                <a:latin typeface="黑体" pitchFamily="49" charset="-122"/>
                <a:ea typeface="黑体" pitchFamily="49" charset="-122"/>
              </a:rPr>
              <a:t>还欠十九个钱呢！</a:t>
            </a:r>
            <a:r>
              <a:rPr lang="zh-CN" altLang="en-US" sz="3200" dirty="0" smtClean="0">
                <a:solidFill>
                  <a:srgbClr val="FF0000"/>
                </a:solidFill>
                <a:latin typeface="黑体" pitchFamily="49" charset="-122"/>
                <a:ea typeface="黑体" pitchFamily="49" charset="-122"/>
              </a:rPr>
              <a:t>”出现了几次，有何作用？</a:t>
            </a:r>
            <a:endParaRPr lang="zh-CN" altLang="en-US" sz="3200" dirty="0">
              <a:solidFill>
                <a:srgbClr val="FF0000"/>
              </a:solidFill>
              <a:latin typeface="黑体" pitchFamily="49" charset="-122"/>
              <a:ea typeface="黑体" pitchFamily="49" charset="-122"/>
            </a:endParaRPr>
          </a:p>
        </p:txBody>
      </p:sp>
      <p:sp>
        <p:nvSpPr>
          <p:cNvPr id="3" name="Text Box 5"/>
          <p:cNvSpPr txBox="1">
            <a:spLocks noChangeArrowheads="1"/>
          </p:cNvSpPr>
          <p:nvPr/>
        </p:nvSpPr>
        <p:spPr bwMode="auto">
          <a:xfrm>
            <a:off x="254000" y="1817688"/>
            <a:ext cx="8620125" cy="35548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3000" b="1" dirty="0">
                <a:latin typeface="宋体" pitchFamily="2" charset="-122"/>
              </a:rPr>
              <a:t>    这段话在文中反复出现</a:t>
            </a:r>
            <a:r>
              <a:rPr lang="en-US" altLang="zh-CN" sz="3000" b="1" dirty="0">
                <a:solidFill>
                  <a:srgbClr val="00B050"/>
                </a:solidFill>
                <a:latin typeface="宋体" pitchFamily="2" charset="-122"/>
              </a:rPr>
              <a:t>4</a:t>
            </a:r>
            <a:r>
              <a:rPr lang="zh-CN" altLang="en-US" sz="3000" b="1" dirty="0">
                <a:solidFill>
                  <a:srgbClr val="00B050"/>
                </a:solidFill>
                <a:latin typeface="宋体" pitchFamily="2" charset="-122"/>
              </a:rPr>
              <a:t>次</a:t>
            </a:r>
            <a:r>
              <a:rPr lang="zh-CN" altLang="en-US" sz="3000" b="1" dirty="0">
                <a:latin typeface="宋体" pitchFamily="2" charset="-122"/>
              </a:rPr>
              <a:t>，掌柜只在结帐的时候提起孔乙己，他</a:t>
            </a:r>
            <a:r>
              <a:rPr lang="zh-CN" altLang="en-US" sz="3000" b="1" dirty="0">
                <a:solidFill>
                  <a:srgbClr val="00B050"/>
                </a:solidFill>
                <a:latin typeface="宋体" pitchFamily="2" charset="-122"/>
              </a:rPr>
              <a:t>关心的是自己的收入，人们根本不去过问孔乙己的死活，</a:t>
            </a:r>
            <a:r>
              <a:rPr lang="zh-CN" altLang="en-US" sz="3000" b="1" dirty="0">
                <a:latin typeface="宋体" pitchFamily="2" charset="-122"/>
              </a:rPr>
              <a:t>孔乙己在他们心目中是无足轻重的，反映了</a:t>
            </a:r>
            <a:r>
              <a:rPr lang="zh-CN" altLang="en-US" sz="3000" b="1" dirty="0">
                <a:solidFill>
                  <a:srgbClr val="FF0000"/>
                </a:solidFill>
                <a:latin typeface="宋体" pitchFamily="2" charset="-122"/>
              </a:rPr>
              <a:t>社会的冷漠和世态炎凉</a:t>
            </a:r>
            <a:r>
              <a:rPr lang="zh-CN" altLang="en-US" sz="3000" b="1" dirty="0">
                <a:latin typeface="宋体" pitchFamily="2" charset="-122"/>
              </a:rPr>
              <a:t>，表现了</a:t>
            </a:r>
            <a:r>
              <a:rPr lang="zh-CN" altLang="en-US" sz="3000" b="1" dirty="0">
                <a:solidFill>
                  <a:srgbClr val="FF3300"/>
                </a:solidFill>
                <a:latin typeface="宋体" pitchFamily="2" charset="-122"/>
              </a:rPr>
              <a:t>掌柜冷酷无情、自私冷漠的丑恶嘴</a:t>
            </a:r>
            <a:r>
              <a:rPr lang="zh-CN" altLang="en-US" sz="3000" b="1" dirty="0">
                <a:latin typeface="宋体" pitchFamily="2" charset="-122"/>
              </a:rPr>
              <a:t>脸。</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2011051823392572_s"/>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1" name="Text Box 5"/>
          <p:cNvSpPr txBox="1">
            <a:spLocks noChangeArrowheads="1"/>
          </p:cNvSpPr>
          <p:nvPr/>
        </p:nvSpPr>
        <p:spPr bwMode="auto">
          <a:xfrm>
            <a:off x="609600" y="685800"/>
            <a:ext cx="8534400" cy="4524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t>       </a:t>
            </a:r>
            <a:r>
              <a:rPr lang="en-US" altLang="zh-CN" dirty="0" smtClean="0"/>
              <a:t>5</a:t>
            </a:r>
            <a:r>
              <a:rPr lang="zh-CN" altLang="en-US" dirty="0" smtClean="0"/>
              <a:t>、品析</a:t>
            </a:r>
            <a:r>
              <a:rPr lang="zh-CN" altLang="en-US" sz="3200" dirty="0" smtClean="0"/>
              <a:t>长衫</a:t>
            </a:r>
            <a:r>
              <a:rPr lang="zh-CN" altLang="en-US" sz="3200" dirty="0"/>
              <a:t>客的”踱“，“要酒要菜，慢慢地坐喝</a:t>
            </a:r>
            <a:r>
              <a:rPr lang="zh-CN" altLang="en-US" sz="3200" dirty="0" smtClean="0"/>
              <a:t>”的妙处 ？</a:t>
            </a:r>
            <a:endParaRPr lang="zh-CN" altLang="en-US" sz="3200" dirty="0"/>
          </a:p>
          <a:p>
            <a:r>
              <a:rPr lang="zh-CN" altLang="en-US" sz="3200" dirty="0" smtClean="0">
                <a:solidFill>
                  <a:srgbClr val="000099"/>
                </a:solidFill>
              </a:rPr>
              <a:t>       答</a:t>
            </a:r>
            <a:r>
              <a:rPr lang="zh-CN" altLang="en-US" sz="3200" dirty="0">
                <a:solidFill>
                  <a:srgbClr val="000099"/>
                </a:solidFill>
              </a:rPr>
              <a:t>：</a:t>
            </a:r>
            <a:r>
              <a:rPr lang="zh-CN" altLang="en-US" sz="3200" dirty="0" smtClean="0">
                <a:solidFill>
                  <a:srgbClr val="000099"/>
                </a:solidFill>
              </a:rPr>
              <a:t>“踱”</a:t>
            </a:r>
            <a:r>
              <a:rPr lang="zh-CN" altLang="en-US" dirty="0" smtClean="0">
                <a:latin typeface="宋体" pitchFamily="2" charset="-122"/>
              </a:rPr>
              <a:t>生动写出了长衫主顾</a:t>
            </a:r>
            <a:r>
              <a:rPr lang="zh-CN" altLang="en-US" dirty="0" smtClean="0">
                <a:solidFill>
                  <a:srgbClr val="FF0000"/>
                </a:solidFill>
                <a:latin typeface="宋体" pitchFamily="2" charset="-122"/>
              </a:rPr>
              <a:t>趾高气扬、悠闲自得</a:t>
            </a:r>
            <a:r>
              <a:rPr lang="zh-CN" altLang="en-US" dirty="0" smtClean="0">
                <a:latin typeface="宋体" pitchFamily="2" charset="-122"/>
              </a:rPr>
              <a:t>的神情</a:t>
            </a:r>
            <a:r>
              <a:rPr lang="zh-CN" altLang="en-US" sz="3200" dirty="0" smtClean="0">
                <a:solidFill>
                  <a:srgbClr val="000099"/>
                </a:solidFill>
              </a:rPr>
              <a:t>。</a:t>
            </a:r>
            <a:endParaRPr lang="zh-CN" altLang="en-US" sz="3200" dirty="0">
              <a:solidFill>
                <a:srgbClr val="000099"/>
              </a:solidFill>
            </a:endParaRPr>
          </a:p>
          <a:p>
            <a:endParaRPr lang="zh-CN" altLang="en-US" sz="3200" dirty="0"/>
          </a:p>
          <a:p>
            <a:r>
              <a:rPr lang="zh-CN" altLang="en-US" dirty="0" smtClean="0"/>
              <a:t>      </a:t>
            </a:r>
            <a:r>
              <a:rPr lang="en-US" altLang="zh-CN" dirty="0" smtClean="0"/>
              <a:t>6</a:t>
            </a:r>
            <a:r>
              <a:rPr lang="zh-CN" altLang="en-US" dirty="0" smtClean="0"/>
              <a:t>、</a:t>
            </a:r>
            <a:r>
              <a:rPr lang="zh-CN" altLang="en-US" sz="3200" dirty="0" smtClean="0"/>
              <a:t>第3</a:t>
            </a:r>
            <a:r>
              <a:rPr lang="zh-CN" altLang="en-US" sz="3200" dirty="0"/>
              <a:t>段最后一句话有什么作用？</a:t>
            </a:r>
          </a:p>
          <a:p>
            <a:r>
              <a:rPr lang="zh-CN" altLang="en-US" sz="3200" dirty="0">
                <a:solidFill>
                  <a:srgbClr val="000099"/>
                </a:solidFill>
              </a:rPr>
              <a:t>答：最后一句是</a:t>
            </a:r>
            <a:r>
              <a:rPr lang="zh-CN" altLang="en-US" sz="3200" dirty="0">
                <a:solidFill>
                  <a:srgbClr val="FF0000"/>
                </a:solidFill>
              </a:rPr>
              <a:t>过渡句</a:t>
            </a:r>
            <a:r>
              <a:rPr lang="zh-CN" altLang="en-US" sz="3200" dirty="0">
                <a:solidFill>
                  <a:srgbClr val="000099"/>
                </a:solidFill>
              </a:rPr>
              <a:t>，起承上启下作用</a:t>
            </a:r>
            <a:r>
              <a:rPr lang="zh-CN" altLang="en-US" sz="3200" dirty="0" smtClean="0">
                <a:solidFill>
                  <a:srgbClr val="000099"/>
                </a:solidFill>
              </a:rPr>
              <a:t>，为</a:t>
            </a:r>
            <a:r>
              <a:rPr lang="zh-CN" altLang="en-US" dirty="0" smtClean="0">
                <a:latin typeface="宋体" pitchFamily="2" charset="-122"/>
              </a:rPr>
              <a:t>孔乙己出场作了铺垫。</a:t>
            </a:r>
            <a:endParaRPr lang="zh-CN" altLang="en-US" sz="3200" dirty="0">
              <a:solidFill>
                <a:srgbClr val="000099"/>
              </a:solidFill>
            </a:endParaRPr>
          </a:p>
          <a:p>
            <a:endParaRPr lang="zh-CN" altLang="en-US" sz="3200" dirty="0">
              <a:solidFill>
                <a:srgbClr val="000099"/>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4341">
                                            <p:txEl>
                                              <p:pRg st="1" end="1"/>
                                            </p:txEl>
                                          </p:spTgt>
                                        </p:tgtEl>
                                        <p:attrNameLst>
                                          <p:attrName>style.visibility</p:attrName>
                                        </p:attrNameLst>
                                      </p:cBhvr>
                                      <p:to>
                                        <p:strVal val="visible"/>
                                      </p:to>
                                    </p:set>
                                    <p:animEffect transition="in" filter="checkerboard(across)">
                                      <p:cBhvr>
                                        <p:cTn id="7" dur="500"/>
                                        <p:tgtEl>
                                          <p:spTgt spid="1434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4341">
                                            <p:txEl>
                                              <p:pRg st="4" end="4"/>
                                            </p:txEl>
                                          </p:spTgt>
                                        </p:tgtEl>
                                        <p:attrNameLst>
                                          <p:attrName>style.visibility</p:attrName>
                                        </p:attrNameLst>
                                      </p:cBhvr>
                                      <p:to>
                                        <p:strVal val="visible"/>
                                      </p:to>
                                    </p:set>
                                    <p:animEffect transition="in" filter="checkerboard(across)">
                                      <p:cBhvr>
                                        <p:cTn id="12" dur="500"/>
                                        <p:tgtEl>
                                          <p:spTgt spid="1434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1835150" y="1125538"/>
            <a:ext cx="6969125" cy="2041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dirty="0">
                <a:solidFill>
                  <a:srgbClr val="000000"/>
                </a:solidFill>
              </a:rPr>
              <a:t>“</a:t>
            </a:r>
            <a:r>
              <a:rPr lang="zh-CN" altLang="en-US" dirty="0">
                <a:solidFill>
                  <a:srgbClr val="000000"/>
                </a:solidFill>
                <a:latin typeface="黑体" pitchFamily="49" charset="-122"/>
              </a:rPr>
              <a:t>有一天，大约是中秋前的两三天</a:t>
            </a:r>
            <a:r>
              <a:rPr lang="zh-CN" altLang="en-US" dirty="0">
                <a:solidFill>
                  <a:srgbClr val="000000"/>
                </a:solidFill>
              </a:rPr>
              <a:t>”“</a:t>
            </a:r>
            <a:r>
              <a:rPr lang="zh-CN" altLang="en-US" dirty="0">
                <a:solidFill>
                  <a:srgbClr val="000000"/>
                </a:solidFill>
                <a:latin typeface="黑体" pitchFamily="49" charset="-122"/>
              </a:rPr>
              <a:t>中秋过后，秋风是一天比一天凉</a:t>
            </a:r>
            <a:r>
              <a:rPr lang="zh-CN" altLang="en-US" dirty="0">
                <a:solidFill>
                  <a:srgbClr val="000000"/>
                </a:solidFill>
              </a:rPr>
              <a:t>”</a:t>
            </a:r>
            <a:r>
              <a:rPr lang="zh-CN" altLang="en-US" dirty="0">
                <a:solidFill>
                  <a:srgbClr val="000000"/>
                </a:solidFill>
                <a:latin typeface="黑体" pitchFamily="49" charset="-122"/>
              </a:rPr>
              <a:t>这里的描写对推动故事情节的发展和表达中心有什么作用 ？</a:t>
            </a:r>
          </a:p>
        </p:txBody>
      </p:sp>
      <p:sp>
        <p:nvSpPr>
          <p:cNvPr id="199685" name="Rectangle 5"/>
          <p:cNvSpPr>
            <a:spLocks noChangeArrowheads="1"/>
          </p:cNvSpPr>
          <p:nvPr/>
        </p:nvSpPr>
        <p:spPr bwMode="auto">
          <a:xfrm>
            <a:off x="1854224" y="3419475"/>
            <a:ext cx="6678215"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altLang="zh-CN" dirty="0">
                <a:solidFill>
                  <a:srgbClr val="FF0000"/>
                </a:solidFill>
                <a:latin typeface="黑体" pitchFamily="49" charset="-122"/>
              </a:rPr>
              <a:t>    </a:t>
            </a:r>
            <a:r>
              <a:rPr lang="zh-CN" altLang="en-US" dirty="0">
                <a:solidFill>
                  <a:srgbClr val="FF0000"/>
                </a:solidFill>
                <a:latin typeface="黑体" pitchFamily="49" charset="-122"/>
              </a:rPr>
              <a:t>写晚秋的凉意，给孔乙己</a:t>
            </a:r>
            <a:r>
              <a:rPr lang="zh-CN" altLang="en-US" dirty="0" smtClean="0">
                <a:solidFill>
                  <a:srgbClr val="FF0000"/>
                </a:solidFill>
                <a:latin typeface="黑体" pitchFamily="49" charset="-122"/>
              </a:rPr>
              <a:t>的最后一次出场</a:t>
            </a:r>
            <a:r>
              <a:rPr lang="zh-CN" altLang="en-US" dirty="0" smtClean="0">
                <a:solidFill>
                  <a:srgbClr val="00B050"/>
                </a:solidFill>
                <a:latin typeface="黑体" pitchFamily="49" charset="-122"/>
              </a:rPr>
              <a:t>渲染一</a:t>
            </a:r>
            <a:r>
              <a:rPr lang="zh-CN" altLang="en-US" dirty="0">
                <a:solidFill>
                  <a:srgbClr val="00B050"/>
                </a:solidFill>
                <a:latin typeface="黑体" pitchFamily="49" charset="-122"/>
              </a:rPr>
              <a:t>种悲凉的气氛</a:t>
            </a:r>
            <a:r>
              <a:rPr lang="zh-CN" altLang="en-US" dirty="0">
                <a:solidFill>
                  <a:srgbClr val="FF0000"/>
                </a:solidFill>
                <a:latin typeface="黑体" pitchFamily="49" charset="-122"/>
              </a:rPr>
              <a:t>，使故事情节达到了</a:t>
            </a:r>
            <a:r>
              <a:rPr lang="zh-CN" altLang="en-US" dirty="0" smtClean="0">
                <a:solidFill>
                  <a:srgbClr val="FF0000"/>
                </a:solidFill>
                <a:latin typeface="黑体" pitchFamily="49" charset="-122"/>
              </a:rPr>
              <a:t>高潮；</a:t>
            </a:r>
            <a:r>
              <a:rPr lang="zh-CN" altLang="en-US" dirty="0" smtClean="0">
                <a:solidFill>
                  <a:srgbClr val="00B050"/>
                </a:solidFill>
                <a:latin typeface="黑体" pitchFamily="49" charset="-122"/>
              </a:rPr>
              <a:t>同时</a:t>
            </a:r>
            <a:r>
              <a:rPr lang="zh-CN" altLang="en-US" dirty="0">
                <a:solidFill>
                  <a:srgbClr val="00B050"/>
                </a:solidFill>
                <a:latin typeface="黑体" pitchFamily="49" charset="-122"/>
              </a:rPr>
              <a:t>预示了孔乙己悲惨的结局。</a:t>
            </a:r>
            <a:endParaRPr lang="zh-CN" altLang="en-US" b="0" dirty="0">
              <a:solidFill>
                <a:srgbClr val="00B050"/>
              </a:solidFill>
              <a:latin typeface="黑体" pitchFamily="49" charset="-122"/>
            </a:endParaRPr>
          </a:p>
        </p:txBody>
      </p:sp>
      <p:grpSp>
        <p:nvGrpSpPr>
          <p:cNvPr id="2" name="Group 4"/>
          <p:cNvGrpSpPr>
            <a:grpSpLocks/>
          </p:cNvGrpSpPr>
          <p:nvPr/>
        </p:nvGrpSpPr>
        <p:grpSpPr bwMode="auto">
          <a:xfrm>
            <a:off x="0" y="0"/>
            <a:ext cx="4724400" cy="576263"/>
            <a:chOff x="975" y="2341"/>
            <a:chExt cx="3072" cy="643"/>
          </a:xfrm>
        </p:grpSpPr>
        <p:pic>
          <p:nvPicPr>
            <p:cNvPr id="3079" name="Picture 5" descr="BD04969_"/>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1746" y="2341"/>
              <a:ext cx="1149" cy="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3074" name="Object 6"/>
            <p:cNvGraphicFramePr>
              <a:graphicFrameLocks noChangeAspect="1"/>
            </p:cNvGraphicFramePr>
            <p:nvPr/>
          </p:nvGraphicFramePr>
          <p:xfrm>
            <a:off x="975" y="2387"/>
            <a:ext cx="768" cy="588"/>
          </p:xfrm>
          <a:graphic>
            <a:graphicData uri="http://schemas.openxmlformats.org/presentationml/2006/ole">
              <p:oleObj spid="_x0000_s48130" name="多媒體項目" r:id="rId4" imgW="2039107" imgH="2286271" progId="">
                <p:embed/>
              </p:oleObj>
            </a:graphicData>
          </a:graphic>
        </p:graphicFrame>
        <p:sp>
          <p:nvSpPr>
            <p:cNvPr id="236551" name="WordArt 7"/>
            <p:cNvSpPr>
              <a:spLocks noChangeArrowheads="1" noChangeShapeType="1" noTextEdit="1"/>
            </p:cNvSpPr>
            <p:nvPr/>
          </p:nvSpPr>
          <p:spPr bwMode="auto">
            <a:xfrm>
              <a:off x="2895" y="2621"/>
              <a:ext cx="1152" cy="288"/>
            </a:xfrm>
            <a:prstGeom prst="rect">
              <a:avLst/>
            </a:prstGeom>
          </p:spPr>
          <p:txBody>
            <a:bodyPr wrap="none" fromWordArt="1">
              <a:prstTxWarp prst="textPlain">
                <a:avLst>
                  <a:gd name="adj" fmla="val 50000"/>
                </a:avLst>
              </a:prstTxWarp>
            </a:bodyPr>
            <a:lstStyle/>
            <a:p>
              <a:pPr algn="ctr">
                <a:defRPr/>
              </a:pPr>
              <a:r>
                <a:rPr lang="zh-CN" altLang="en-US" sz="3600" kern="10" dirty="0">
                  <a:ln w="12700">
                    <a:noFill/>
                    <a:round/>
                    <a:headEnd/>
                    <a:tailEnd/>
                  </a:ln>
                  <a:solidFill>
                    <a:srgbClr val="000000"/>
                  </a:solidFill>
                  <a:latin typeface="黑体"/>
                  <a:ea typeface="黑体"/>
                </a:rPr>
                <a:t>孔乙己</a:t>
              </a:r>
              <a:r>
                <a:rPr lang="en-US" altLang="zh-CN" sz="3600" kern="10" dirty="0">
                  <a:ln w="12700">
                    <a:noFill/>
                    <a:round/>
                    <a:headEnd/>
                    <a:tailEnd/>
                  </a:ln>
                  <a:solidFill>
                    <a:srgbClr val="000000"/>
                  </a:solidFill>
                  <a:latin typeface="黑体"/>
                  <a:ea typeface="黑体"/>
                </a:rPr>
                <a:t>--</a:t>
              </a:r>
              <a:r>
                <a:rPr lang="zh-CN" altLang="en-US" sz="3600" kern="10" dirty="0">
                  <a:ln w="12700">
                    <a:noFill/>
                    <a:round/>
                    <a:headEnd/>
                    <a:tailEnd/>
                  </a:ln>
                  <a:solidFill>
                    <a:srgbClr val="000000"/>
                  </a:solidFill>
                  <a:latin typeface="黑体"/>
                  <a:ea typeface="黑体"/>
                </a:rPr>
                <a:t>环境篇</a:t>
              </a:r>
            </a:p>
          </p:txBody>
        </p:sp>
      </p:grpSp>
      <p:sp>
        <p:nvSpPr>
          <p:cNvPr id="3078" name="WordArt 2"/>
          <p:cNvSpPr>
            <a:spLocks noChangeArrowheads="1" noChangeShapeType="1" noTextEdit="1"/>
          </p:cNvSpPr>
          <p:nvPr/>
        </p:nvSpPr>
        <p:spPr bwMode="auto">
          <a:xfrm rot="5400000">
            <a:off x="-1828700" y="3171701"/>
            <a:ext cx="5543550" cy="792212"/>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vert="eaVert" wrap="none" fromWordArt="1">
            <a:prstTxWarp prst="textPlain">
              <a:avLst>
                <a:gd name="adj" fmla="val 50000"/>
              </a:avLst>
            </a:prstTxWarp>
          </a:bodyPr>
          <a:lstStyle/>
          <a:p>
            <a:pPr fontAlgn="auto"/>
            <a:r>
              <a:rPr lang="zh-CN" altLang="en-US" sz="2800" kern="10" dirty="0">
                <a:solidFill>
                  <a:srgbClr val="3366FF"/>
                </a:solidFill>
                <a:latin typeface="宋体"/>
                <a:ea typeface="宋体"/>
              </a:rPr>
              <a:t>自然环境的烘托作用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99685"/>
                                        </p:tgtEl>
                                        <p:attrNameLst>
                                          <p:attrName>style.visibility</p:attrName>
                                        </p:attrNameLst>
                                      </p:cBhvr>
                                      <p:to>
                                        <p:strVal val="visible"/>
                                      </p:to>
                                    </p:set>
                                    <p:animEffect transition="in" filter="fade">
                                      <p:cBhvr>
                                        <p:cTn id="7" dur="1000"/>
                                        <p:tgtEl>
                                          <p:spTgt spid="199685"/>
                                        </p:tgtEl>
                                      </p:cBhvr>
                                    </p:animEffect>
                                    <p:anim calcmode="lin" valueType="num">
                                      <p:cBhvr>
                                        <p:cTn id="8" dur="1000" fill="hold"/>
                                        <p:tgtEl>
                                          <p:spTgt spid="199685"/>
                                        </p:tgtEl>
                                        <p:attrNameLst>
                                          <p:attrName>ppt_x</p:attrName>
                                        </p:attrNameLst>
                                      </p:cBhvr>
                                      <p:tavLst>
                                        <p:tav tm="0">
                                          <p:val>
                                            <p:strVal val="#ppt_x-.1"/>
                                          </p:val>
                                        </p:tav>
                                        <p:tav tm="100000">
                                          <p:val>
                                            <p:strVal val="#ppt_x"/>
                                          </p:val>
                                        </p:tav>
                                      </p:tavLst>
                                    </p:anim>
                                    <p:anim calcmode="lin" valueType="num">
                                      <p:cBhvr>
                                        <p:cTn id="9" dur="1000" fill="hold"/>
                                        <p:tgtEl>
                                          <p:spTgt spid="1996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花边图案23"/>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283" name="WordArt 3"/>
          <p:cNvSpPr>
            <a:spLocks noChangeArrowheads="1" noChangeShapeType="1" noTextEdit="1"/>
          </p:cNvSpPr>
          <p:nvPr/>
        </p:nvSpPr>
        <p:spPr bwMode="auto">
          <a:xfrm>
            <a:off x="1763713" y="2420938"/>
            <a:ext cx="6121400" cy="2376487"/>
          </a:xfrm>
          <a:prstGeom prst="rect">
            <a:avLst/>
          </a:prstGeom>
        </p:spPr>
        <p:txBody>
          <a:bodyPr wrap="none" fromWordArt="1">
            <a:prstTxWarp prst="textPlain">
              <a:avLst>
                <a:gd name="adj" fmla="val 50000"/>
              </a:avLst>
            </a:prstTxWarp>
          </a:bodyPr>
          <a:lstStyle/>
          <a:p>
            <a:pPr algn="ctr">
              <a:defRPr/>
            </a:pP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孔乙己</a:t>
            </a:r>
            <a:r>
              <a:rPr lang="en-US" altLang="zh-CN"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a:t>
            </a: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人物篇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25282"/>
                                        </p:tgtEl>
                                        <p:attrNameLst>
                                          <p:attrName>style.visibility</p:attrName>
                                        </p:attrNameLst>
                                      </p:cBhvr>
                                      <p:to>
                                        <p:strVal val="visible"/>
                                      </p:to>
                                    </p:set>
                                    <p:anim calcmode="lin" valueType="num">
                                      <p:cBhvr>
                                        <p:cTn id="7" dur="5000" fill="hold"/>
                                        <p:tgtEl>
                                          <p:spTgt spid="225282"/>
                                        </p:tgtEl>
                                        <p:attrNameLst>
                                          <p:attrName>ppt_w</p:attrName>
                                        </p:attrNameLst>
                                      </p:cBhvr>
                                      <p:tavLst>
                                        <p:tav tm="0">
                                          <p:val>
                                            <p:fltVal val="0"/>
                                          </p:val>
                                        </p:tav>
                                        <p:tav tm="100000">
                                          <p:val>
                                            <p:strVal val="#ppt_w"/>
                                          </p:val>
                                        </p:tav>
                                      </p:tavLst>
                                    </p:anim>
                                    <p:anim calcmode="lin" valueType="num">
                                      <p:cBhvr>
                                        <p:cTn id="8" dur="5000" fill="hold"/>
                                        <p:tgtEl>
                                          <p:spTgt spid="22528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a:spLocks noChangeArrowheads="1"/>
          </p:cNvSpPr>
          <p:nvPr/>
        </p:nvSpPr>
        <p:spPr bwMode="auto">
          <a:xfrm>
            <a:off x="250825" y="1463675"/>
            <a:ext cx="8281615" cy="3693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000" b="1" dirty="0">
                <a:latin typeface="宋体" pitchFamily="2" charset="-122"/>
                <a:sym typeface="Arial" pitchFamily="34" charset="0"/>
              </a:rPr>
              <a:t>1.</a:t>
            </a:r>
            <a:r>
              <a:rPr lang="zh-CN" altLang="en-US" sz="3000" b="1" dirty="0">
                <a:latin typeface="宋体" pitchFamily="2" charset="-122"/>
                <a:sym typeface="Arial" pitchFamily="34" charset="0"/>
              </a:rPr>
              <a:t>把握小说特点，了解本文的时代背景，理解故事的</a:t>
            </a:r>
            <a:r>
              <a:rPr lang="zh-CN" altLang="en-US" sz="3000" b="1" dirty="0">
                <a:solidFill>
                  <a:srgbClr val="FF0000"/>
                </a:solidFill>
                <a:latin typeface="宋体" pitchFamily="2" charset="-122"/>
                <a:sym typeface="Arial" pitchFamily="34" charset="0"/>
              </a:rPr>
              <a:t>主要情节</a:t>
            </a:r>
            <a:r>
              <a:rPr lang="zh-CN" altLang="en-US" sz="3000" b="1" dirty="0">
                <a:latin typeface="宋体" pitchFamily="2" charset="-122"/>
                <a:sym typeface="Arial" pitchFamily="34" charset="0"/>
              </a:rPr>
              <a:t>。</a:t>
            </a:r>
            <a:endParaRPr lang="en-US" altLang="zh-CN" sz="3000" b="1" dirty="0">
              <a:latin typeface="宋体" pitchFamily="2" charset="-122"/>
              <a:sym typeface="Arial" pitchFamily="34" charset="0"/>
            </a:endParaRPr>
          </a:p>
          <a:p>
            <a:pPr eaLnBrk="1" hangingPunct="1">
              <a:lnSpc>
                <a:spcPct val="130000"/>
              </a:lnSpc>
            </a:pPr>
            <a:r>
              <a:rPr lang="en-US" altLang="zh-CN" sz="3000" b="1" dirty="0">
                <a:latin typeface="宋体" pitchFamily="2" charset="-122"/>
                <a:sym typeface="Arial" pitchFamily="34" charset="0"/>
              </a:rPr>
              <a:t>2.</a:t>
            </a:r>
            <a:r>
              <a:rPr lang="zh-CN" altLang="en-US" sz="3000" b="1" dirty="0">
                <a:latin typeface="宋体" pitchFamily="2" charset="-122"/>
                <a:sym typeface="Arial" pitchFamily="34" charset="0"/>
              </a:rPr>
              <a:t>品味小说辛辣深刻的语言，理解</a:t>
            </a:r>
            <a:r>
              <a:rPr lang="zh-CN" altLang="en-US" sz="3000" b="1" dirty="0">
                <a:solidFill>
                  <a:srgbClr val="FF0000"/>
                </a:solidFill>
                <a:latin typeface="宋体" pitchFamily="2" charset="-122"/>
                <a:sym typeface="Arial" pitchFamily="34" charset="0"/>
              </a:rPr>
              <a:t>社会环境描</a:t>
            </a:r>
            <a:r>
              <a:rPr lang="zh-CN" altLang="en-US" sz="3000" b="1" dirty="0">
                <a:latin typeface="宋体" pitchFamily="2" charset="-122"/>
                <a:sym typeface="Arial" pitchFamily="34" charset="0"/>
              </a:rPr>
              <a:t>写对塑造人物形象的作用。</a:t>
            </a:r>
            <a:endParaRPr lang="en-US" altLang="zh-CN" sz="3000" b="1" dirty="0">
              <a:latin typeface="宋体" pitchFamily="2" charset="-122"/>
              <a:sym typeface="Arial" pitchFamily="34" charset="0"/>
            </a:endParaRPr>
          </a:p>
          <a:p>
            <a:pPr eaLnBrk="1" hangingPunct="1">
              <a:lnSpc>
                <a:spcPct val="130000"/>
              </a:lnSpc>
            </a:pPr>
            <a:r>
              <a:rPr lang="en-US" altLang="zh-CN" sz="3000" b="1" dirty="0">
                <a:latin typeface="宋体" pitchFamily="2" charset="-122"/>
                <a:sym typeface="Arial" pitchFamily="34" charset="0"/>
              </a:rPr>
              <a:t>3.</a:t>
            </a:r>
            <a:r>
              <a:rPr lang="zh-CN" altLang="en-US" sz="3000" b="1" dirty="0">
                <a:latin typeface="宋体" pitchFamily="2" charset="-122"/>
                <a:sym typeface="Arial" pitchFamily="34" charset="0"/>
              </a:rPr>
              <a:t>了解作者对腐朽罪恶的</a:t>
            </a:r>
            <a:r>
              <a:rPr lang="zh-CN" altLang="en-US" sz="3000" b="1" dirty="0">
                <a:solidFill>
                  <a:srgbClr val="FF0000"/>
                </a:solidFill>
                <a:latin typeface="宋体" pitchFamily="2" charset="-122"/>
                <a:sym typeface="Arial" pitchFamily="34" charset="0"/>
              </a:rPr>
              <a:t>封建科举制度</a:t>
            </a:r>
            <a:r>
              <a:rPr lang="zh-CN" altLang="en-US" sz="3000" b="1" dirty="0">
                <a:latin typeface="宋体" pitchFamily="2" charset="-122"/>
                <a:sym typeface="Arial" pitchFamily="34" charset="0"/>
              </a:rPr>
              <a:t>和</a:t>
            </a:r>
            <a:r>
              <a:rPr lang="zh-CN" altLang="en-US" sz="3000" b="1" dirty="0">
                <a:solidFill>
                  <a:srgbClr val="FF0000"/>
                </a:solidFill>
                <a:latin typeface="宋体" pitchFamily="2" charset="-122"/>
                <a:sym typeface="Arial" pitchFamily="34" charset="0"/>
              </a:rPr>
              <a:t>病态</a:t>
            </a:r>
            <a:r>
              <a:rPr lang="zh-CN" altLang="en-US" sz="3000" b="1" dirty="0" smtClean="0">
                <a:solidFill>
                  <a:srgbClr val="FF0000"/>
                </a:solidFill>
                <a:latin typeface="宋体" pitchFamily="2" charset="-122"/>
                <a:sym typeface="Arial" pitchFamily="34" charset="0"/>
              </a:rPr>
              <a:t>冷酷</a:t>
            </a:r>
            <a:r>
              <a:rPr lang="zh-CN" altLang="en-US" sz="3000" dirty="0" smtClean="0">
                <a:solidFill>
                  <a:srgbClr val="FF0000"/>
                </a:solidFill>
                <a:latin typeface="宋体" pitchFamily="2" charset="-122"/>
                <a:sym typeface="Arial" pitchFamily="34" charset="0"/>
              </a:rPr>
              <a:t>的</a:t>
            </a:r>
            <a:r>
              <a:rPr lang="zh-CN" altLang="en-US" sz="3000" b="1" dirty="0" smtClean="0">
                <a:solidFill>
                  <a:srgbClr val="FF0000"/>
                </a:solidFill>
                <a:latin typeface="宋体" pitchFamily="2" charset="-122"/>
                <a:sym typeface="Arial" pitchFamily="34" charset="0"/>
              </a:rPr>
              <a:t>社会、自私冷漠的国民</a:t>
            </a:r>
            <a:r>
              <a:rPr lang="zh-CN" altLang="en-US" sz="3000" b="1" dirty="0" smtClean="0">
                <a:latin typeface="宋体" pitchFamily="2" charset="-122"/>
                <a:sym typeface="Arial" pitchFamily="34" charset="0"/>
              </a:rPr>
              <a:t>的</a:t>
            </a:r>
            <a:r>
              <a:rPr lang="zh-CN" altLang="en-US" sz="3000" b="1" dirty="0">
                <a:latin typeface="宋体" pitchFamily="2" charset="-122"/>
                <a:sym typeface="Arial" pitchFamily="34" charset="0"/>
              </a:rPr>
              <a:t>揭露和批判。</a:t>
            </a:r>
          </a:p>
        </p:txBody>
      </p:sp>
      <p:grpSp>
        <p:nvGrpSpPr>
          <p:cNvPr id="2" name="Group 19"/>
          <p:cNvGrpSpPr>
            <a:grpSpLocks/>
          </p:cNvGrpSpPr>
          <p:nvPr/>
        </p:nvGrpSpPr>
        <p:grpSpPr bwMode="auto">
          <a:xfrm>
            <a:off x="128588" y="404813"/>
            <a:ext cx="2319337" cy="700087"/>
            <a:chOff x="138" y="461"/>
            <a:chExt cx="1461" cy="441"/>
          </a:xfrm>
        </p:grpSpPr>
        <p:pic>
          <p:nvPicPr>
            <p:cNvPr id="5125" name="Picture 18" descr="未标题-1"/>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38" y="461"/>
              <a:ext cx="1461" cy="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6" name="文本框 2"/>
            <p:cNvSpPr txBox="1">
              <a:spLocks noChangeArrowheads="1"/>
            </p:cNvSpPr>
            <p:nvPr/>
          </p:nvSpPr>
          <p:spPr bwMode="auto">
            <a:xfrm>
              <a:off x="476" y="509"/>
              <a:ext cx="1080" cy="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b="1" dirty="0">
                  <a:solidFill>
                    <a:srgbClr val="0099CC"/>
                  </a:solidFill>
                  <a:latin typeface="黑体" pitchFamily="49" charset="-122"/>
                  <a:ea typeface="黑体" pitchFamily="49" charset="-122"/>
                </a:rPr>
                <a:t>学习目标</a:t>
              </a:r>
            </a:p>
          </p:txBody>
        </p:sp>
      </p:grpSp>
      <p:pic>
        <p:nvPicPr>
          <p:cNvPr id="5124" name="Picture 7" descr="http://p0.so.qhmsg.com/bdr/_240_/t01d2578332921ecbaf.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6931025" y="4851400"/>
            <a:ext cx="1811338" cy="1511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971550" y="2349500"/>
            <a:ext cx="7488238"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sq">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20000"/>
              </a:spcBef>
            </a:pPr>
            <a:r>
              <a:rPr lang="en-US" altLang="zh-CN" sz="2800" dirty="0">
                <a:solidFill>
                  <a:srgbClr val="FF3300"/>
                </a:solidFill>
              </a:rPr>
              <a:t>       </a:t>
            </a:r>
            <a:r>
              <a:rPr lang="zh-CN" altLang="en-US" dirty="0">
                <a:solidFill>
                  <a:srgbClr val="FF3300"/>
                </a:solidFill>
              </a:rPr>
              <a:t>找出刻画孔乙己这一人物形象的相关描写，如</a:t>
            </a:r>
            <a:r>
              <a:rPr lang="zh-CN" altLang="en-US" dirty="0">
                <a:solidFill>
                  <a:srgbClr val="00B0F0"/>
                </a:solidFill>
              </a:rPr>
              <a:t>外貌、语言、动作、</a:t>
            </a:r>
            <a:r>
              <a:rPr lang="zh-CN" altLang="en-US" dirty="0" smtClean="0">
                <a:solidFill>
                  <a:srgbClr val="00B0F0"/>
                </a:solidFill>
              </a:rPr>
              <a:t>神态描写</a:t>
            </a:r>
            <a:r>
              <a:rPr lang="zh-CN" altLang="en-US" dirty="0" smtClean="0">
                <a:solidFill>
                  <a:srgbClr val="FF3300"/>
                </a:solidFill>
              </a:rPr>
              <a:t>等</a:t>
            </a:r>
            <a:r>
              <a:rPr lang="zh-CN" altLang="en-US" dirty="0">
                <a:solidFill>
                  <a:srgbClr val="FF3300"/>
                </a:solidFill>
              </a:rPr>
              <a:t>，试分析其作用并概括孔乙己的</a:t>
            </a:r>
            <a:r>
              <a:rPr lang="zh-CN" altLang="en-US" dirty="0">
                <a:solidFill>
                  <a:srgbClr val="00B050"/>
                </a:solidFill>
              </a:rPr>
              <a:t>性格特点</a:t>
            </a:r>
            <a:r>
              <a:rPr lang="zh-CN" altLang="en-US" sz="2800" dirty="0">
                <a:solidFill>
                  <a:srgbClr val="FF3300"/>
                </a:solidFill>
              </a:rPr>
              <a:t>。</a:t>
            </a:r>
          </a:p>
        </p:txBody>
      </p:sp>
      <p:sp>
        <p:nvSpPr>
          <p:cNvPr id="226308" name="Rectangle 4"/>
          <p:cNvSpPr>
            <a:spLocks noChangeArrowheads="1"/>
          </p:cNvSpPr>
          <p:nvPr/>
        </p:nvSpPr>
        <p:spPr bwMode="auto">
          <a:xfrm>
            <a:off x="1042988" y="765175"/>
            <a:ext cx="7200900" cy="1295400"/>
          </a:xfrm>
          <a:prstGeom prst="rect">
            <a:avLst/>
          </a:prstGeom>
          <a:gradFill rotWithShape="0">
            <a:gsLst>
              <a:gs pos="0">
                <a:srgbClr val="FFC877"/>
              </a:gs>
              <a:gs pos="100000">
                <a:srgbClr val="FFC877">
                  <a:gamma/>
                  <a:tint val="33725"/>
                  <a:invGamma/>
                </a:srgbClr>
              </a:gs>
            </a:gsLst>
            <a:lin ang="0" scaled="1"/>
          </a:gradFill>
          <a:ln w="0">
            <a:noFill/>
            <a:miter lim="800000"/>
            <a:headEnd/>
            <a:tailEnd/>
          </a:ln>
          <a:effectLst/>
        </p:spPr>
        <p:txBody>
          <a:bodyPr wrap="none" anchor="ctr"/>
          <a:lstStyle/>
          <a:p>
            <a:pPr>
              <a:defRPr/>
            </a:pPr>
            <a:r>
              <a:rPr lang="zh-CN" altLang="en-US" sz="4400" dirty="0">
                <a:solidFill>
                  <a:srgbClr val="000000"/>
                </a:solidFill>
                <a:effectLst>
                  <a:outerShdw blurRad="38100" dist="38100" dir="2700000" algn="tl">
                    <a:srgbClr val="FFFFFF"/>
                  </a:outerShdw>
                </a:effectLst>
                <a:latin typeface="黑体" pitchFamily="49" charset="-122"/>
              </a:rPr>
              <a:t>走近小说的人物形象  </a:t>
            </a:r>
            <a:endParaRPr lang="zh-CN" altLang="en-US" sz="6000" dirty="0">
              <a:solidFill>
                <a:srgbClr val="000000"/>
              </a:solidFill>
              <a:effectLst>
                <a:outerShdw blurRad="38100" dist="38100" dir="2700000" algn="tl">
                  <a:srgbClr val="FFFFFF"/>
                </a:outerShdw>
              </a:effectLst>
              <a:latin typeface="黑体" pitchFamily="49" charset="-122"/>
            </a:endParaRPr>
          </a:p>
        </p:txBody>
      </p:sp>
      <p:grpSp>
        <p:nvGrpSpPr>
          <p:cNvPr id="22533" name="Group 5"/>
          <p:cNvGrpSpPr>
            <a:grpSpLocks/>
          </p:cNvGrpSpPr>
          <p:nvPr/>
        </p:nvGrpSpPr>
        <p:grpSpPr bwMode="auto">
          <a:xfrm>
            <a:off x="0" y="0"/>
            <a:ext cx="6097588" cy="692150"/>
            <a:chOff x="884" y="0"/>
            <a:chExt cx="3841" cy="436"/>
          </a:xfrm>
        </p:grpSpPr>
        <p:pic>
          <p:nvPicPr>
            <p:cNvPr id="22534" name="Picture 6" descr="图片2"/>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rot="5400000">
              <a:off x="2083" y="-292"/>
              <a:ext cx="391" cy="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5" name="Picture 7"/>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84" y="0"/>
              <a:ext cx="980" cy="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6" name="Text Box 8"/>
            <p:cNvSpPr txBox="1">
              <a:spLocks noChangeArrowheads="1"/>
            </p:cNvSpPr>
            <p:nvPr/>
          </p:nvSpPr>
          <p:spPr bwMode="auto">
            <a:xfrm>
              <a:off x="2539" y="13"/>
              <a:ext cx="2186" cy="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8100" algn="ctr">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zh-CN" altLang="en-US" dirty="0">
                  <a:solidFill>
                    <a:srgbClr val="0CD057"/>
                  </a:solidFill>
                </a:rPr>
                <a:t>孔乙己</a:t>
              </a:r>
              <a:r>
                <a:rPr lang="en-US" altLang="zh-CN" dirty="0">
                  <a:solidFill>
                    <a:srgbClr val="000000"/>
                  </a:solidFill>
                </a:rPr>
                <a:t>--</a:t>
              </a:r>
              <a:r>
                <a:rPr lang="zh-CN" altLang="en-US" dirty="0">
                  <a:solidFill>
                    <a:srgbClr val="000000"/>
                  </a:solidFill>
                </a:rPr>
                <a:t>人物篇</a:t>
              </a:r>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259632" y="676275"/>
            <a:ext cx="6408712" cy="584200"/>
          </a:xfrm>
          <a:prstGeom prst="rect">
            <a:avLst/>
          </a:prstGeom>
          <a:solidFill>
            <a:schemeClr val="accent3">
              <a:lumMod val="40000"/>
              <a:lumOff val="60000"/>
            </a:schemeClr>
          </a:solidFill>
          <a:ln>
            <a:solidFill>
              <a:schemeClr val="accent3">
                <a:lumMod val="75000"/>
              </a:schemeClr>
            </a:solid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dirty="0" smtClean="0">
                <a:solidFill>
                  <a:srgbClr val="00B050"/>
                </a:solidFill>
                <a:latin typeface="黑体" panose="02010600030101010101" pitchFamily="49" charset="-122"/>
                <a:ea typeface="黑体" panose="02010600030101010101" pitchFamily="49" charset="-122"/>
              </a:rPr>
              <a:t>走近小说的人物形象</a:t>
            </a:r>
            <a:r>
              <a:rPr lang="en-US" altLang="zh-CN" sz="3200" dirty="0" smtClean="0">
                <a:solidFill>
                  <a:srgbClr val="00B050"/>
                </a:solidFill>
                <a:latin typeface="黑体" panose="02010600030101010101" pitchFamily="49" charset="-122"/>
                <a:ea typeface="黑体" panose="02010600030101010101" pitchFamily="49" charset="-122"/>
              </a:rPr>
              <a:t>——</a:t>
            </a:r>
            <a:r>
              <a:rPr lang="zh-CN" altLang="en-US" sz="3200" dirty="0" smtClean="0">
                <a:solidFill>
                  <a:srgbClr val="00B050"/>
                </a:solidFill>
                <a:latin typeface="黑体" panose="02010600030101010101" pitchFamily="49" charset="-122"/>
                <a:ea typeface="黑体" panose="02010600030101010101" pitchFamily="49" charset="-122"/>
              </a:rPr>
              <a:t>孔乙己</a:t>
            </a:r>
          </a:p>
        </p:txBody>
      </p:sp>
      <p:sp>
        <p:nvSpPr>
          <p:cNvPr id="4" name="文本框 15364"/>
          <p:cNvSpPr txBox="1">
            <a:spLocks noChangeArrowheads="1"/>
          </p:cNvSpPr>
          <p:nvPr/>
        </p:nvSpPr>
        <p:spPr bwMode="auto">
          <a:xfrm>
            <a:off x="250825" y="1700213"/>
            <a:ext cx="8632825" cy="4014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2800" b="1" dirty="0">
                <a:latin typeface="宋体" pitchFamily="2" charset="-122"/>
              </a:rPr>
              <a:t>    阅读小说的核心内容是</a:t>
            </a:r>
            <a:r>
              <a:rPr lang="zh-CN" altLang="en-US" sz="2800" b="1" dirty="0">
                <a:solidFill>
                  <a:srgbClr val="FF0000"/>
                </a:solidFill>
                <a:latin typeface="宋体" pitchFamily="2" charset="-122"/>
              </a:rPr>
              <a:t>欣赏人物形象</a:t>
            </a:r>
            <a:r>
              <a:rPr lang="zh-CN" altLang="en-US" sz="2800" b="1" dirty="0">
                <a:latin typeface="宋体" pitchFamily="2" charset="-122"/>
              </a:rPr>
              <a:t>，鲁迅小说</a:t>
            </a:r>
            <a:r>
              <a:rPr lang="en-US" altLang="zh-CN" sz="2800" b="1" dirty="0">
                <a:latin typeface="宋体" pitchFamily="2" charset="-122"/>
              </a:rPr>
              <a:t>《</a:t>
            </a:r>
            <a:r>
              <a:rPr lang="zh-CN" altLang="en-US" sz="2800" b="1" dirty="0">
                <a:latin typeface="宋体" pitchFamily="2" charset="-122"/>
              </a:rPr>
              <a:t>孔乙己</a:t>
            </a:r>
            <a:r>
              <a:rPr lang="en-US" altLang="zh-CN" sz="2800" b="1" dirty="0">
                <a:latin typeface="宋体" pitchFamily="2" charset="-122"/>
              </a:rPr>
              <a:t>》</a:t>
            </a:r>
            <a:r>
              <a:rPr lang="zh-CN" altLang="en-US" sz="2800" b="1" dirty="0">
                <a:latin typeface="宋体" pitchFamily="2" charset="-122"/>
              </a:rPr>
              <a:t>并没有什么引人入胜的故事，但由于它塑造了性格鲜明、栩栩如生而又具有典型意义的人物形象，便具有了极大的艺术魅力，使读者回味无穷。小说的艺术价值及其生命力，是跟它在人物形象塑造上的成就分不开的。小说致力于写人，写出活生生的人物来，这是小说创作的中心环节。</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50825" y="674688"/>
            <a:ext cx="2665413"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b="1" dirty="0" smtClean="0">
                <a:latin typeface="黑体" panose="02010600030101010101" pitchFamily="49" charset="-122"/>
                <a:ea typeface="黑体" panose="02010600030101010101" pitchFamily="49" charset="-122"/>
              </a:rPr>
              <a:t>孔乙己的身份</a:t>
            </a:r>
          </a:p>
        </p:txBody>
      </p:sp>
      <p:sp>
        <p:nvSpPr>
          <p:cNvPr id="36867" name="Rectangle 2"/>
          <p:cNvSpPr>
            <a:spLocks noChangeArrowheads="1"/>
          </p:cNvSpPr>
          <p:nvPr/>
        </p:nvSpPr>
        <p:spPr bwMode="auto">
          <a:xfrm>
            <a:off x="250825" y="2276475"/>
            <a:ext cx="8642350" cy="157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dirty="0">
                <a:solidFill>
                  <a:srgbClr val="FF0000"/>
                </a:solidFill>
                <a:latin typeface="黑体" pitchFamily="49" charset="-122"/>
                <a:ea typeface="黑体" pitchFamily="49" charset="-122"/>
              </a:rPr>
              <a:t>    孔乙己是什么身份？找出文中形象概括了主人公特殊身份的一句话。</a:t>
            </a:r>
          </a:p>
        </p:txBody>
      </p:sp>
      <p:pic>
        <p:nvPicPr>
          <p:cNvPr id="36868" name="Picture 4" descr="http://p1.so.qhimgs1.com/bdr/_240_/t01ae26ff714dd439bd.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6372225" y="4986338"/>
            <a:ext cx="2508250" cy="12493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1250" name="Picture 2" descr="001"/>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843213" y="836613"/>
            <a:ext cx="3624262" cy="3455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1251" name="Text Box 3"/>
          <p:cNvSpPr txBox="1">
            <a:spLocks noChangeArrowheads="1"/>
          </p:cNvSpPr>
          <p:nvPr/>
        </p:nvSpPr>
        <p:spPr bwMode="auto">
          <a:xfrm>
            <a:off x="827088" y="1341438"/>
            <a:ext cx="854075" cy="2486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sz="4400">
                <a:solidFill>
                  <a:srgbClr val="660066"/>
                </a:solidFill>
                <a:latin typeface="Arial" pitchFamily="34" charset="0"/>
                <a:ea typeface="华文行楷" pitchFamily="2" charset="-122"/>
              </a:rPr>
              <a:t>站着喝酒</a:t>
            </a:r>
          </a:p>
        </p:txBody>
      </p:sp>
      <p:sp>
        <p:nvSpPr>
          <p:cNvPr id="181252" name="Text Box 4"/>
          <p:cNvSpPr txBox="1">
            <a:spLocks noChangeArrowheads="1"/>
          </p:cNvSpPr>
          <p:nvPr/>
        </p:nvSpPr>
        <p:spPr bwMode="auto">
          <a:xfrm>
            <a:off x="7235825" y="1443038"/>
            <a:ext cx="854075" cy="2282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sz="4400">
                <a:solidFill>
                  <a:srgbClr val="660066"/>
                </a:solidFill>
                <a:latin typeface="Arial" pitchFamily="34" charset="0"/>
                <a:ea typeface="华文行楷" pitchFamily="2" charset="-122"/>
              </a:rPr>
              <a:t>穿着长衫</a:t>
            </a:r>
          </a:p>
        </p:txBody>
      </p:sp>
      <p:sp>
        <p:nvSpPr>
          <p:cNvPr id="181253" name="Text Box 5"/>
          <p:cNvSpPr txBox="1">
            <a:spLocks noChangeArrowheads="1"/>
          </p:cNvSpPr>
          <p:nvPr/>
        </p:nvSpPr>
        <p:spPr bwMode="auto">
          <a:xfrm>
            <a:off x="3505200" y="765175"/>
            <a:ext cx="23622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sz="3600">
                <a:solidFill>
                  <a:srgbClr val="FF3300"/>
                </a:solidFill>
                <a:latin typeface="Arial" pitchFamily="34" charset="0"/>
              </a:rPr>
              <a:t>唯一的人</a:t>
            </a:r>
          </a:p>
        </p:txBody>
      </p:sp>
      <p:sp>
        <p:nvSpPr>
          <p:cNvPr id="181254" name="AutoShape 6"/>
          <p:cNvSpPr>
            <a:spLocks noChangeArrowheads="1"/>
          </p:cNvSpPr>
          <p:nvPr/>
        </p:nvSpPr>
        <p:spPr bwMode="auto">
          <a:xfrm>
            <a:off x="1116013" y="3716338"/>
            <a:ext cx="298450" cy="660400"/>
          </a:xfrm>
          <a:prstGeom prst="downArrow">
            <a:avLst>
              <a:gd name="adj1" fmla="val 50000"/>
              <a:gd name="adj2" fmla="val 55319"/>
            </a:avLst>
          </a:prstGeom>
          <a:noFill/>
          <a:ln w="5715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kumimoji="0" lang="zh-CN" altLang="zh-CN" sz="1800" b="0">
              <a:solidFill>
                <a:schemeClr val="tx1"/>
              </a:solidFill>
              <a:latin typeface="Arial" pitchFamily="34" charset="0"/>
              <a:ea typeface="宋体" pitchFamily="2" charset="-122"/>
            </a:endParaRPr>
          </a:p>
        </p:txBody>
      </p:sp>
      <p:sp>
        <p:nvSpPr>
          <p:cNvPr id="181255" name="AutoShape 7"/>
          <p:cNvSpPr>
            <a:spLocks noChangeArrowheads="1"/>
          </p:cNvSpPr>
          <p:nvPr/>
        </p:nvSpPr>
        <p:spPr bwMode="auto">
          <a:xfrm>
            <a:off x="7524750" y="3716338"/>
            <a:ext cx="276225" cy="457200"/>
          </a:xfrm>
          <a:prstGeom prst="downArrow">
            <a:avLst>
              <a:gd name="adj1" fmla="val 50000"/>
              <a:gd name="adj2" fmla="val 41379"/>
            </a:avLst>
          </a:prstGeom>
          <a:noFill/>
          <a:ln w="57150">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kumimoji="0" lang="zh-CN" altLang="zh-CN" sz="1800" b="0">
              <a:solidFill>
                <a:schemeClr val="tx1"/>
              </a:solidFill>
              <a:latin typeface="Arial" pitchFamily="34" charset="0"/>
              <a:ea typeface="宋体" pitchFamily="2" charset="-122"/>
            </a:endParaRPr>
          </a:p>
        </p:txBody>
      </p:sp>
      <p:sp>
        <p:nvSpPr>
          <p:cNvPr id="181256" name="Text Box 8"/>
          <p:cNvSpPr txBox="1">
            <a:spLocks noChangeArrowheads="1"/>
          </p:cNvSpPr>
          <p:nvPr/>
        </p:nvSpPr>
        <p:spPr bwMode="auto">
          <a:xfrm>
            <a:off x="323850" y="4437063"/>
            <a:ext cx="2305050" cy="1800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kumimoji="0" lang="zh-CN" altLang="en-US" sz="2800">
                <a:solidFill>
                  <a:srgbClr val="000000"/>
                </a:solidFill>
                <a:latin typeface="Arial" pitchFamily="34" charset="0"/>
              </a:rPr>
              <a:t>生活贫困</a:t>
            </a:r>
          </a:p>
          <a:p>
            <a:pPr eaLnBrk="1" hangingPunct="1"/>
            <a:r>
              <a:rPr kumimoji="0" lang="zh-CN" altLang="en-US" sz="2800">
                <a:solidFill>
                  <a:srgbClr val="FF3300"/>
                </a:solidFill>
                <a:latin typeface="Arial" pitchFamily="34" charset="0"/>
              </a:rPr>
              <a:t>穷困潦倒</a:t>
            </a:r>
          </a:p>
          <a:p>
            <a:pPr eaLnBrk="1" hangingPunct="1"/>
            <a:r>
              <a:rPr kumimoji="0" lang="zh-CN" altLang="en-US" sz="2800">
                <a:solidFill>
                  <a:srgbClr val="000000"/>
                </a:solidFill>
                <a:latin typeface="Arial" pitchFamily="34" charset="0"/>
              </a:rPr>
              <a:t>经济地位</a:t>
            </a:r>
          </a:p>
          <a:p>
            <a:pPr eaLnBrk="1" hangingPunct="1"/>
            <a:r>
              <a:rPr kumimoji="0" lang="zh-CN" altLang="en-US" sz="2800">
                <a:solidFill>
                  <a:srgbClr val="000000"/>
                </a:solidFill>
                <a:latin typeface="Arial" pitchFamily="34" charset="0"/>
              </a:rPr>
              <a:t>社会地位低</a:t>
            </a:r>
          </a:p>
        </p:txBody>
      </p:sp>
      <p:sp>
        <p:nvSpPr>
          <p:cNvPr id="181257" name="Text Box 9"/>
          <p:cNvSpPr txBox="1">
            <a:spLocks noChangeArrowheads="1"/>
          </p:cNvSpPr>
          <p:nvPr/>
        </p:nvSpPr>
        <p:spPr bwMode="auto">
          <a:xfrm>
            <a:off x="6734175" y="4365625"/>
            <a:ext cx="2409825" cy="1800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kumimoji="0" lang="zh-CN" altLang="en-US" sz="2800">
                <a:solidFill>
                  <a:srgbClr val="000000"/>
                </a:solidFill>
                <a:latin typeface="Arial" pitchFamily="34" charset="0"/>
              </a:rPr>
              <a:t>不甘居下层</a:t>
            </a:r>
          </a:p>
          <a:p>
            <a:pPr eaLnBrk="1" hangingPunct="1"/>
            <a:r>
              <a:rPr kumimoji="0" lang="zh-CN" altLang="en-US" sz="2800">
                <a:solidFill>
                  <a:srgbClr val="FF3300"/>
                </a:solidFill>
                <a:latin typeface="Arial" pitchFamily="34" charset="0"/>
              </a:rPr>
              <a:t>自命清高</a:t>
            </a:r>
          </a:p>
          <a:p>
            <a:pPr eaLnBrk="1" hangingPunct="1"/>
            <a:r>
              <a:rPr kumimoji="0" lang="zh-CN" altLang="en-US" sz="2800">
                <a:solidFill>
                  <a:srgbClr val="000000"/>
                </a:solidFill>
                <a:latin typeface="Arial" pitchFamily="34" charset="0"/>
              </a:rPr>
              <a:t>爱慕虚荣</a:t>
            </a:r>
          </a:p>
          <a:p>
            <a:pPr eaLnBrk="1" hangingPunct="1"/>
            <a:r>
              <a:rPr kumimoji="0" lang="zh-CN" altLang="en-US" sz="2800">
                <a:solidFill>
                  <a:srgbClr val="000000"/>
                </a:solidFill>
                <a:latin typeface="Arial" pitchFamily="34" charset="0"/>
              </a:rPr>
              <a:t>轻视劳动人民</a:t>
            </a:r>
          </a:p>
        </p:txBody>
      </p:sp>
      <p:sp>
        <p:nvSpPr>
          <p:cNvPr id="181258" name="AutoShape 10"/>
          <p:cNvSpPr>
            <a:spLocks noChangeArrowheads="1"/>
          </p:cNvSpPr>
          <p:nvPr/>
        </p:nvSpPr>
        <p:spPr bwMode="auto">
          <a:xfrm>
            <a:off x="2339975" y="4508500"/>
            <a:ext cx="4392613" cy="1123950"/>
          </a:xfrm>
          <a:prstGeom prst="leftRightArrow">
            <a:avLst>
              <a:gd name="adj1" fmla="val 50000"/>
              <a:gd name="adj2" fmla="val 78164"/>
            </a:avLst>
          </a:prstGeom>
          <a:noFill/>
          <a:ln w="28575">
            <a:solidFill>
              <a:srgbClr val="FF00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kumimoji="0" lang="zh-CN" altLang="zh-CN" sz="1800" b="0">
              <a:solidFill>
                <a:schemeClr val="tx1"/>
              </a:solidFill>
              <a:latin typeface="Arial" pitchFamily="34" charset="0"/>
              <a:ea typeface="宋体" pitchFamily="2" charset="-122"/>
            </a:endParaRPr>
          </a:p>
        </p:txBody>
      </p:sp>
      <p:sp>
        <p:nvSpPr>
          <p:cNvPr id="181259" name="Text Box 11"/>
          <p:cNvSpPr txBox="1">
            <a:spLocks noChangeArrowheads="1"/>
          </p:cNvSpPr>
          <p:nvPr/>
        </p:nvSpPr>
        <p:spPr bwMode="auto">
          <a:xfrm>
            <a:off x="3203575" y="4797425"/>
            <a:ext cx="2362200"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a:solidFill>
                  <a:srgbClr val="FF3300"/>
                </a:solidFill>
                <a:latin typeface="Arial" pitchFamily="34" charset="0"/>
              </a:rPr>
              <a:t>对立矛盾</a:t>
            </a:r>
          </a:p>
        </p:txBody>
      </p:sp>
      <p:sp>
        <p:nvSpPr>
          <p:cNvPr id="25612" name="Rectangle 13"/>
          <p:cNvSpPr>
            <a:spLocks noChangeArrowheads="1"/>
          </p:cNvSpPr>
          <p:nvPr/>
        </p:nvSpPr>
        <p:spPr bwMode="auto">
          <a:xfrm>
            <a:off x="381000" y="152400"/>
            <a:ext cx="8610600" cy="685800"/>
          </a:xfrm>
          <a:prstGeom prst="rect">
            <a:avLst/>
          </a:prstGeom>
          <a:solidFill>
            <a:srgbClr val="000080"/>
          </a:solidFill>
          <a:ln w="9525">
            <a:solidFill>
              <a:schemeClr val="tx1"/>
            </a:solidFill>
            <a:miter lim="800000"/>
            <a:headEnd/>
            <a:tailEnd/>
          </a:ln>
        </p:spPr>
        <p:txBody>
          <a:bodyPr wrap="none" anchor="ctr"/>
          <a:lstStyle/>
          <a:p>
            <a:endParaRPr kumimoji="0" lang="zh-CN" altLang="zh-CN" sz="1800" b="0">
              <a:solidFill>
                <a:schemeClr val="tx1"/>
              </a:solidFill>
              <a:latin typeface="Arial" pitchFamily="34" charset="0"/>
              <a:ea typeface="宋体" pitchFamily="2" charset="-122"/>
            </a:endParaRPr>
          </a:p>
        </p:txBody>
      </p:sp>
      <p:sp>
        <p:nvSpPr>
          <p:cNvPr id="96270" name="Text Box 14"/>
          <p:cNvSpPr txBox="1">
            <a:spLocks noChangeArrowheads="1"/>
          </p:cNvSpPr>
          <p:nvPr/>
        </p:nvSpPr>
        <p:spPr bwMode="auto">
          <a:xfrm>
            <a:off x="457200" y="228600"/>
            <a:ext cx="84582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en-US" altLang="zh-CN" sz="3600">
                <a:solidFill>
                  <a:srgbClr val="FFFF00"/>
                </a:solidFill>
                <a:latin typeface="Arial" pitchFamily="34" charset="0"/>
              </a:rPr>
              <a:t>“</a:t>
            </a:r>
            <a:r>
              <a:rPr lang="zh-CN" altLang="en-US" sz="3600">
                <a:solidFill>
                  <a:srgbClr val="FFFF00"/>
                </a:solidFill>
                <a:latin typeface="Arial" pitchFamily="34" charset="0"/>
              </a:rPr>
              <a:t>孔乙己是</a:t>
            </a:r>
            <a:r>
              <a:rPr lang="zh-CN" altLang="en-US" sz="3600">
                <a:solidFill>
                  <a:srgbClr val="FF3300"/>
                </a:solidFill>
                <a:latin typeface="Arial" pitchFamily="34" charset="0"/>
              </a:rPr>
              <a:t>站着喝酒</a:t>
            </a:r>
            <a:r>
              <a:rPr lang="zh-CN" altLang="en-US" sz="3600">
                <a:solidFill>
                  <a:srgbClr val="FFFF00"/>
                </a:solidFill>
                <a:latin typeface="Arial" pitchFamily="34" charset="0"/>
              </a:rPr>
              <a:t>而</a:t>
            </a:r>
            <a:r>
              <a:rPr lang="zh-CN" altLang="en-US" sz="3600">
                <a:solidFill>
                  <a:srgbClr val="FF3300"/>
                </a:solidFill>
                <a:latin typeface="Arial" pitchFamily="34" charset="0"/>
              </a:rPr>
              <a:t>穿长衫</a:t>
            </a:r>
            <a:r>
              <a:rPr lang="zh-CN" altLang="en-US" sz="3600">
                <a:solidFill>
                  <a:srgbClr val="FFFF00"/>
                </a:solidFill>
                <a:latin typeface="Arial" pitchFamily="34" charset="0"/>
              </a:rPr>
              <a:t>的唯一的人”</a:t>
            </a:r>
          </a:p>
        </p:txBody>
      </p:sp>
      <p:sp>
        <p:nvSpPr>
          <p:cNvPr id="25614" name="AutoShape 15"/>
          <p:cNvSpPr>
            <a:spLocks noChangeArrowheads="1"/>
          </p:cNvSpPr>
          <p:nvPr/>
        </p:nvSpPr>
        <p:spPr bwMode="auto">
          <a:xfrm>
            <a:off x="3348038" y="5661025"/>
            <a:ext cx="2632075" cy="822325"/>
          </a:xfrm>
          <a:prstGeom prst="upArrowCallout">
            <a:avLst>
              <a:gd name="adj1" fmla="val 80019"/>
              <a:gd name="adj2" fmla="val 80019"/>
              <a:gd name="adj3" fmla="val 16667"/>
              <a:gd name="adj4" fmla="val 66667"/>
            </a:avLst>
          </a:prstGeom>
          <a:solidFill>
            <a:srgbClr val="00FF00"/>
          </a:solid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anchor="ctr">
            <a:spAutoFit/>
          </a:bodyPr>
          <a:lstStyle/>
          <a:p>
            <a:pPr algn="ctr"/>
            <a:r>
              <a:rPr lang="zh-CN" altLang="en-US"/>
              <a:t>悲剧的必然性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6270"/>
                                        </p:tgtEl>
                                        <p:attrNameLst>
                                          <p:attrName>style.visibility</p:attrName>
                                        </p:attrNameLst>
                                      </p:cBhvr>
                                      <p:to>
                                        <p:strVal val="visible"/>
                                      </p:to>
                                    </p:set>
                                    <p:anim calcmode="discrete" valueType="clr">
                                      <p:cBhvr override="childStyle">
                                        <p:cTn id="7" dur="80"/>
                                        <p:tgtEl>
                                          <p:spTgt spid="9627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6270"/>
                                        </p:tgtEl>
                                        <p:attrNameLst>
                                          <p:attrName>fillcolor</p:attrName>
                                        </p:attrNameLst>
                                      </p:cBhvr>
                                      <p:tavLst>
                                        <p:tav tm="0">
                                          <p:val>
                                            <p:clrVal>
                                              <a:schemeClr val="accent2"/>
                                            </p:clrVal>
                                          </p:val>
                                        </p:tav>
                                        <p:tav tm="50000">
                                          <p:val>
                                            <p:clrVal>
                                              <a:schemeClr val="hlink"/>
                                            </p:clrVal>
                                          </p:val>
                                        </p:tav>
                                      </p:tavLst>
                                    </p:anim>
                                    <p:set>
                                      <p:cBhvr>
                                        <p:cTn id="9" dur="80"/>
                                        <p:tgtEl>
                                          <p:spTgt spid="96270"/>
                                        </p:tgtEl>
                                        <p:attrNameLst>
                                          <p:attrName>fill.type</p:attrName>
                                        </p:attrNameLst>
                                      </p:cBhvr>
                                      <p:to>
                                        <p:strVal val="solid"/>
                                      </p:to>
                                    </p:set>
                                  </p:childTnLst>
                                </p:cTn>
                              </p:par>
                            </p:childTnLst>
                          </p:cTn>
                        </p:par>
                        <p:par>
                          <p:cTn id="10" fill="hold" nodeType="afterGroup">
                            <p:stCondLst>
                              <p:cond delay="800"/>
                            </p:stCondLst>
                            <p:childTnLst>
                              <p:par>
                                <p:cTn id="11" presetID="2" presetClass="entr" presetSubtype="8" fill="hold" nodeType="afterEffect">
                                  <p:stCondLst>
                                    <p:cond delay="0"/>
                                  </p:stCondLst>
                                  <p:childTnLst>
                                    <p:set>
                                      <p:cBhvr>
                                        <p:cTn id="12" dur="1" fill="hold">
                                          <p:stCondLst>
                                            <p:cond delay="0"/>
                                          </p:stCondLst>
                                        </p:cTn>
                                        <p:tgtEl>
                                          <p:spTgt spid="181250"/>
                                        </p:tgtEl>
                                        <p:attrNameLst>
                                          <p:attrName>style.visibility</p:attrName>
                                        </p:attrNameLst>
                                      </p:cBhvr>
                                      <p:to>
                                        <p:strVal val="visible"/>
                                      </p:to>
                                    </p:set>
                                    <p:anim calcmode="lin" valueType="num">
                                      <p:cBhvr additive="base">
                                        <p:cTn id="13" dur="500" fill="hold"/>
                                        <p:tgtEl>
                                          <p:spTgt spid="181250"/>
                                        </p:tgtEl>
                                        <p:attrNameLst>
                                          <p:attrName>ppt_x</p:attrName>
                                        </p:attrNameLst>
                                      </p:cBhvr>
                                      <p:tavLst>
                                        <p:tav tm="0">
                                          <p:val>
                                            <p:strVal val="0-#ppt_w/2"/>
                                          </p:val>
                                        </p:tav>
                                        <p:tav tm="100000">
                                          <p:val>
                                            <p:strVal val="#ppt_x"/>
                                          </p:val>
                                        </p:tav>
                                      </p:tavLst>
                                    </p:anim>
                                    <p:anim calcmode="lin" valueType="num">
                                      <p:cBhvr additive="base">
                                        <p:cTn id="14" dur="500" fill="hold"/>
                                        <p:tgtEl>
                                          <p:spTgt spid="181250"/>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300"/>
                            </p:stCondLst>
                            <p:childTnLst>
                              <p:par>
                                <p:cTn id="16" presetID="2" presetClass="entr" presetSubtype="8" fill="hold" grpId="0" nodeType="afterEffect">
                                  <p:stCondLst>
                                    <p:cond delay="0"/>
                                  </p:stCondLst>
                                  <p:childTnLst>
                                    <p:set>
                                      <p:cBhvr>
                                        <p:cTn id="17" dur="1" fill="hold">
                                          <p:stCondLst>
                                            <p:cond delay="0"/>
                                          </p:stCondLst>
                                        </p:cTn>
                                        <p:tgtEl>
                                          <p:spTgt spid="181251"/>
                                        </p:tgtEl>
                                        <p:attrNameLst>
                                          <p:attrName>style.visibility</p:attrName>
                                        </p:attrNameLst>
                                      </p:cBhvr>
                                      <p:to>
                                        <p:strVal val="visible"/>
                                      </p:to>
                                    </p:set>
                                    <p:anim calcmode="lin" valueType="num">
                                      <p:cBhvr additive="base">
                                        <p:cTn id="18" dur="500" fill="hold"/>
                                        <p:tgtEl>
                                          <p:spTgt spid="181251"/>
                                        </p:tgtEl>
                                        <p:attrNameLst>
                                          <p:attrName>ppt_x</p:attrName>
                                        </p:attrNameLst>
                                      </p:cBhvr>
                                      <p:tavLst>
                                        <p:tav tm="0">
                                          <p:val>
                                            <p:strVal val="0-#ppt_w/2"/>
                                          </p:val>
                                        </p:tav>
                                        <p:tav tm="100000">
                                          <p:val>
                                            <p:strVal val="#ppt_x"/>
                                          </p:val>
                                        </p:tav>
                                      </p:tavLst>
                                    </p:anim>
                                    <p:anim calcmode="lin" valueType="num">
                                      <p:cBhvr additive="base">
                                        <p:cTn id="19" dur="500" fill="hold"/>
                                        <p:tgtEl>
                                          <p:spTgt spid="181251"/>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181252"/>
                                        </p:tgtEl>
                                        <p:attrNameLst>
                                          <p:attrName>style.visibility</p:attrName>
                                        </p:attrNameLst>
                                      </p:cBhvr>
                                      <p:to>
                                        <p:strVal val="visible"/>
                                      </p:to>
                                    </p:set>
                                    <p:anim calcmode="lin" valueType="num">
                                      <p:cBhvr additive="base">
                                        <p:cTn id="23" dur="500" fill="hold"/>
                                        <p:tgtEl>
                                          <p:spTgt spid="181252"/>
                                        </p:tgtEl>
                                        <p:attrNameLst>
                                          <p:attrName>ppt_x</p:attrName>
                                        </p:attrNameLst>
                                      </p:cBhvr>
                                      <p:tavLst>
                                        <p:tav tm="0">
                                          <p:val>
                                            <p:strVal val="0-#ppt_w/2"/>
                                          </p:val>
                                        </p:tav>
                                        <p:tav tm="100000">
                                          <p:val>
                                            <p:strVal val="#ppt_x"/>
                                          </p:val>
                                        </p:tav>
                                      </p:tavLst>
                                    </p:anim>
                                    <p:anim calcmode="lin" valueType="num">
                                      <p:cBhvr additive="base">
                                        <p:cTn id="24" dur="500" fill="hold"/>
                                        <p:tgtEl>
                                          <p:spTgt spid="181252"/>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81253"/>
                                        </p:tgtEl>
                                        <p:attrNameLst>
                                          <p:attrName>style.visibility</p:attrName>
                                        </p:attrNameLst>
                                      </p:cBhvr>
                                      <p:to>
                                        <p:strVal val="visible"/>
                                      </p:to>
                                    </p:set>
                                    <p:anim calcmode="lin" valueType="num">
                                      <p:cBhvr additive="base">
                                        <p:cTn id="29" dur="500" fill="hold"/>
                                        <p:tgtEl>
                                          <p:spTgt spid="181253"/>
                                        </p:tgtEl>
                                        <p:attrNameLst>
                                          <p:attrName>ppt_x</p:attrName>
                                        </p:attrNameLst>
                                      </p:cBhvr>
                                      <p:tavLst>
                                        <p:tav tm="0">
                                          <p:val>
                                            <p:strVal val="0-#ppt_w/2"/>
                                          </p:val>
                                        </p:tav>
                                        <p:tav tm="100000">
                                          <p:val>
                                            <p:strVal val="#ppt_x"/>
                                          </p:val>
                                        </p:tav>
                                      </p:tavLst>
                                    </p:anim>
                                    <p:anim calcmode="lin" valueType="num">
                                      <p:cBhvr additive="base">
                                        <p:cTn id="30" dur="500" fill="hold"/>
                                        <p:tgtEl>
                                          <p:spTgt spid="181253"/>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81254"/>
                                        </p:tgtEl>
                                        <p:attrNameLst>
                                          <p:attrName>style.visibility</p:attrName>
                                        </p:attrNameLst>
                                      </p:cBhvr>
                                      <p:to>
                                        <p:strVal val="visible"/>
                                      </p:to>
                                    </p:set>
                                    <p:anim calcmode="lin" valueType="num">
                                      <p:cBhvr additive="base">
                                        <p:cTn id="35" dur="500" fill="hold"/>
                                        <p:tgtEl>
                                          <p:spTgt spid="181254"/>
                                        </p:tgtEl>
                                        <p:attrNameLst>
                                          <p:attrName>ppt_x</p:attrName>
                                        </p:attrNameLst>
                                      </p:cBhvr>
                                      <p:tavLst>
                                        <p:tav tm="0">
                                          <p:val>
                                            <p:strVal val="0-#ppt_w/2"/>
                                          </p:val>
                                        </p:tav>
                                        <p:tav tm="100000">
                                          <p:val>
                                            <p:strVal val="#ppt_x"/>
                                          </p:val>
                                        </p:tav>
                                      </p:tavLst>
                                    </p:anim>
                                    <p:anim calcmode="lin" valueType="num">
                                      <p:cBhvr additive="base">
                                        <p:cTn id="36" dur="500" fill="hold"/>
                                        <p:tgtEl>
                                          <p:spTgt spid="18125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500"/>
                            </p:stCondLst>
                            <p:childTnLst>
                              <p:par>
                                <p:cTn id="38" presetID="2" presetClass="entr" presetSubtype="8" fill="hold" grpId="0" nodeType="afterEffect">
                                  <p:stCondLst>
                                    <p:cond delay="0"/>
                                  </p:stCondLst>
                                  <p:childTnLst>
                                    <p:set>
                                      <p:cBhvr>
                                        <p:cTn id="39" dur="1" fill="hold">
                                          <p:stCondLst>
                                            <p:cond delay="0"/>
                                          </p:stCondLst>
                                        </p:cTn>
                                        <p:tgtEl>
                                          <p:spTgt spid="181256"/>
                                        </p:tgtEl>
                                        <p:attrNameLst>
                                          <p:attrName>style.visibility</p:attrName>
                                        </p:attrNameLst>
                                      </p:cBhvr>
                                      <p:to>
                                        <p:strVal val="visible"/>
                                      </p:to>
                                    </p:set>
                                    <p:anim calcmode="lin" valueType="num">
                                      <p:cBhvr additive="base">
                                        <p:cTn id="40" dur="500" fill="hold"/>
                                        <p:tgtEl>
                                          <p:spTgt spid="181256"/>
                                        </p:tgtEl>
                                        <p:attrNameLst>
                                          <p:attrName>ppt_x</p:attrName>
                                        </p:attrNameLst>
                                      </p:cBhvr>
                                      <p:tavLst>
                                        <p:tav tm="0">
                                          <p:val>
                                            <p:strVal val="0-#ppt_w/2"/>
                                          </p:val>
                                        </p:tav>
                                        <p:tav tm="100000">
                                          <p:val>
                                            <p:strVal val="#ppt_x"/>
                                          </p:val>
                                        </p:tav>
                                      </p:tavLst>
                                    </p:anim>
                                    <p:anim calcmode="lin" valueType="num">
                                      <p:cBhvr additive="base">
                                        <p:cTn id="41" dur="500" fill="hold"/>
                                        <p:tgtEl>
                                          <p:spTgt spid="181256"/>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81255"/>
                                        </p:tgtEl>
                                        <p:attrNameLst>
                                          <p:attrName>style.visibility</p:attrName>
                                        </p:attrNameLst>
                                      </p:cBhvr>
                                      <p:to>
                                        <p:strVal val="visible"/>
                                      </p:to>
                                    </p:set>
                                    <p:anim calcmode="lin" valueType="num">
                                      <p:cBhvr additive="base">
                                        <p:cTn id="46" dur="500" fill="hold"/>
                                        <p:tgtEl>
                                          <p:spTgt spid="181255"/>
                                        </p:tgtEl>
                                        <p:attrNameLst>
                                          <p:attrName>ppt_x</p:attrName>
                                        </p:attrNameLst>
                                      </p:cBhvr>
                                      <p:tavLst>
                                        <p:tav tm="0">
                                          <p:val>
                                            <p:strVal val="0-#ppt_w/2"/>
                                          </p:val>
                                        </p:tav>
                                        <p:tav tm="100000">
                                          <p:val>
                                            <p:strVal val="#ppt_x"/>
                                          </p:val>
                                        </p:tav>
                                      </p:tavLst>
                                    </p:anim>
                                    <p:anim calcmode="lin" valueType="num">
                                      <p:cBhvr additive="base">
                                        <p:cTn id="47" dur="500" fill="hold"/>
                                        <p:tgtEl>
                                          <p:spTgt spid="181255"/>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500"/>
                            </p:stCondLst>
                            <p:childTnLst>
                              <p:par>
                                <p:cTn id="49" presetID="2" presetClass="entr" presetSubtype="8" fill="hold" grpId="0" nodeType="afterEffect">
                                  <p:stCondLst>
                                    <p:cond delay="0"/>
                                  </p:stCondLst>
                                  <p:childTnLst>
                                    <p:set>
                                      <p:cBhvr>
                                        <p:cTn id="50" dur="1" fill="hold">
                                          <p:stCondLst>
                                            <p:cond delay="0"/>
                                          </p:stCondLst>
                                        </p:cTn>
                                        <p:tgtEl>
                                          <p:spTgt spid="181257"/>
                                        </p:tgtEl>
                                        <p:attrNameLst>
                                          <p:attrName>style.visibility</p:attrName>
                                        </p:attrNameLst>
                                      </p:cBhvr>
                                      <p:to>
                                        <p:strVal val="visible"/>
                                      </p:to>
                                    </p:set>
                                    <p:anim calcmode="lin" valueType="num">
                                      <p:cBhvr additive="base">
                                        <p:cTn id="51" dur="500" fill="hold"/>
                                        <p:tgtEl>
                                          <p:spTgt spid="181257"/>
                                        </p:tgtEl>
                                        <p:attrNameLst>
                                          <p:attrName>ppt_x</p:attrName>
                                        </p:attrNameLst>
                                      </p:cBhvr>
                                      <p:tavLst>
                                        <p:tav tm="0">
                                          <p:val>
                                            <p:strVal val="0-#ppt_w/2"/>
                                          </p:val>
                                        </p:tav>
                                        <p:tav tm="100000">
                                          <p:val>
                                            <p:strVal val="#ppt_x"/>
                                          </p:val>
                                        </p:tav>
                                      </p:tavLst>
                                    </p:anim>
                                    <p:anim calcmode="lin" valueType="num">
                                      <p:cBhvr additive="base">
                                        <p:cTn id="52" dur="500" fill="hold"/>
                                        <p:tgtEl>
                                          <p:spTgt spid="181257"/>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81258"/>
                                        </p:tgtEl>
                                        <p:attrNameLst>
                                          <p:attrName>style.visibility</p:attrName>
                                        </p:attrNameLst>
                                      </p:cBhvr>
                                      <p:to>
                                        <p:strVal val="visible"/>
                                      </p:to>
                                    </p:set>
                                    <p:anim calcmode="lin" valueType="num">
                                      <p:cBhvr additive="base">
                                        <p:cTn id="57" dur="500" fill="hold"/>
                                        <p:tgtEl>
                                          <p:spTgt spid="181258"/>
                                        </p:tgtEl>
                                        <p:attrNameLst>
                                          <p:attrName>ppt_x</p:attrName>
                                        </p:attrNameLst>
                                      </p:cBhvr>
                                      <p:tavLst>
                                        <p:tav tm="0">
                                          <p:val>
                                            <p:strVal val="0-#ppt_w/2"/>
                                          </p:val>
                                        </p:tav>
                                        <p:tav tm="100000">
                                          <p:val>
                                            <p:strVal val="#ppt_x"/>
                                          </p:val>
                                        </p:tav>
                                      </p:tavLst>
                                    </p:anim>
                                    <p:anim calcmode="lin" valueType="num">
                                      <p:cBhvr additive="base">
                                        <p:cTn id="58" dur="500" fill="hold"/>
                                        <p:tgtEl>
                                          <p:spTgt spid="181258"/>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00"/>
                            </p:stCondLst>
                            <p:childTnLst>
                              <p:par>
                                <p:cTn id="60" presetID="2" presetClass="entr" presetSubtype="4" fill="hold" grpId="0" nodeType="afterEffect">
                                  <p:stCondLst>
                                    <p:cond delay="0"/>
                                  </p:stCondLst>
                                  <p:childTnLst>
                                    <p:set>
                                      <p:cBhvr>
                                        <p:cTn id="61" dur="1" fill="hold">
                                          <p:stCondLst>
                                            <p:cond delay="0"/>
                                          </p:stCondLst>
                                        </p:cTn>
                                        <p:tgtEl>
                                          <p:spTgt spid="181259"/>
                                        </p:tgtEl>
                                        <p:attrNameLst>
                                          <p:attrName>style.visibility</p:attrName>
                                        </p:attrNameLst>
                                      </p:cBhvr>
                                      <p:to>
                                        <p:strVal val="visible"/>
                                      </p:to>
                                    </p:set>
                                    <p:anim calcmode="lin" valueType="num">
                                      <p:cBhvr additive="base">
                                        <p:cTn id="62" dur="500" fill="hold"/>
                                        <p:tgtEl>
                                          <p:spTgt spid="181259"/>
                                        </p:tgtEl>
                                        <p:attrNameLst>
                                          <p:attrName>ppt_x</p:attrName>
                                        </p:attrNameLst>
                                      </p:cBhvr>
                                      <p:tavLst>
                                        <p:tav tm="0">
                                          <p:val>
                                            <p:strVal val="#ppt_x"/>
                                          </p:val>
                                        </p:tav>
                                        <p:tav tm="100000">
                                          <p:val>
                                            <p:strVal val="#ppt_x"/>
                                          </p:val>
                                        </p:tav>
                                      </p:tavLst>
                                    </p:anim>
                                    <p:anim calcmode="lin" valueType="num">
                                      <p:cBhvr additive="base">
                                        <p:cTn id="63" dur="500" fill="hold"/>
                                        <p:tgtEl>
                                          <p:spTgt spid="1812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autoUpdateAnimBg="0"/>
      <p:bldP spid="181252" grpId="0" autoUpdateAnimBg="0"/>
      <p:bldP spid="181253" grpId="0" autoUpdateAnimBg="0"/>
      <p:bldP spid="181254" grpId="0" animBg="1"/>
      <p:bldP spid="181255" grpId="0" animBg="1"/>
      <p:bldP spid="181256" grpId="0" autoUpdateAnimBg="0"/>
      <p:bldP spid="181257" grpId="0" autoUpdateAnimBg="0"/>
      <p:bldP spid="181258" grpId="0" animBg="1"/>
      <p:bldP spid="181259" grpId="0"/>
      <p:bldP spid="962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364"/>
          <p:cNvSpPr txBox="1">
            <a:spLocks noChangeArrowheads="1"/>
          </p:cNvSpPr>
          <p:nvPr/>
        </p:nvSpPr>
        <p:spPr bwMode="auto">
          <a:xfrm>
            <a:off x="250825" y="1006475"/>
            <a:ext cx="8632825" cy="4573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2800" b="1" dirty="0">
                <a:latin typeface="宋体" pitchFamily="2" charset="-122"/>
              </a:rPr>
              <a:t>   </a:t>
            </a:r>
            <a:r>
              <a:rPr lang="zh-CN" altLang="en-US" sz="2800" b="1" dirty="0" smtClean="0">
                <a:solidFill>
                  <a:srgbClr val="FF0000"/>
                </a:solidFill>
                <a:latin typeface="宋体" pitchFamily="2" charset="-122"/>
              </a:rPr>
              <a:t>赏析：</a:t>
            </a:r>
            <a:r>
              <a:rPr lang="zh-CN" altLang="en-US" sz="2800" b="1" dirty="0" smtClean="0">
                <a:latin typeface="宋体" pitchFamily="2" charset="-122"/>
              </a:rPr>
              <a:t> </a:t>
            </a:r>
            <a:r>
              <a:rPr lang="zh-CN" altLang="en-US" sz="2800" b="1" dirty="0">
                <a:latin typeface="宋体" pitchFamily="2" charset="-122"/>
              </a:rPr>
              <a:t>孔乙己读过书</a:t>
            </a:r>
            <a:r>
              <a:rPr lang="en-US" altLang="zh-CN" sz="2800" b="1" dirty="0">
                <a:latin typeface="宋体" pitchFamily="2" charset="-122"/>
              </a:rPr>
              <a:t>……”</a:t>
            </a:r>
            <a:r>
              <a:rPr lang="zh-CN" altLang="en-US" sz="2800" b="1" dirty="0">
                <a:latin typeface="宋体" pitchFamily="2" charset="-122"/>
              </a:rPr>
              <a:t>，但“终于没有进学”，穷困潦倒，所以站着喝酒；在那个时代，</a:t>
            </a:r>
            <a:r>
              <a:rPr lang="zh-CN" altLang="en-US" sz="2800" b="1" dirty="0">
                <a:solidFill>
                  <a:srgbClr val="FF0000"/>
                </a:solidFill>
                <a:latin typeface="宋体" pitchFamily="2" charset="-122"/>
              </a:rPr>
              <a:t>长衫是读书人、有钱人的服饰，是有地位、有财富的标志</a:t>
            </a:r>
            <a:r>
              <a:rPr lang="zh-CN" altLang="en-US" sz="2800" b="1" dirty="0" smtClean="0">
                <a:latin typeface="宋体" pitchFamily="2" charset="-122"/>
              </a:rPr>
              <a:t>。       这</a:t>
            </a:r>
            <a:r>
              <a:rPr lang="zh-CN" altLang="en-US" sz="2800" b="1" dirty="0">
                <a:latin typeface="宋体" pitchFamily="2" charset="-122"/>
              </a:rPr>
              <a:t>位读过书的孔乙己，封建社会那种</a:t>
            </a:r>
            <a:r>
              <a:rPr lang="zh-CN" altLang="en-US" sz="2800" b="1" dirty="0">
                <a:solidFill>
                  <a:srgbClr val="FF0000"/>
                </a:solidFill>
                <a:latin typeface="宋体" pitchFamily="2" charset="-122"/>
              </a:rPr>
              <a:t>读书可以做官发财的思想意识</a:t>
            </a:r>
            <a:r>
              <a:rPr lang="zh-CN" altLang="en-US" sz="2800" b="1" dirty="0">
                <a:latin typeface="宋体" pitchFamily="2" charset="-122"/>
              </a:rPr>
              <a:t>早已深入其骨髓，他羡慕上层阶级的富贵、有脸面的生活，使得孔乙己舍不得脱下那件又脏又破的长衫，不愿意与短衣帮为伍：这就形成了他的特殊的身份。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2"/>
          <p:cNvSpPr>
            <a:spLocks noChangeArrowheads="1"/>
          </p:cNvSpPr>
          <p:nvPr/>
        </p:nvSpPr>
        <p:spPr bwMode="auto">
          <a:xfrm>
            <a:off x="260350" y="1646238"/>
            <a:ext cx="8632825" cy="2862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000" b="1" dirty="0">
                <a:solidFill>
                  <a:srgbClr val="FF0000"/>
                </a:solidFill>
                <a:latin typeface="宋体" pitchFamily="2" charset="-122"/>
              </a:rPr>
              <a:t>    </a:t>
            </a:r>
            <a:r>
              <a:rPr lang="zh-CN" altLang="en-US" sz="3000" dirty="0" smtClean="0">
                <a:solidFill>
                  <a:srgbClr val="FF3300"/>
                </a:solidFill>
                <a:latin typeface="宋体" pitchFamily="2" charset="-122"/>
              </a:rPr>
              <a:t>作用分析</a:t>
            </a:r>
            <a:r>
              <a:rPr lang="zh-CN" altLang="en-US" sz="3000" b="1" dirty="0" smtClean="0">
                <a:solidFill>
                  <a:srgbClr val="FF0000"/>
                </a:solidFill>
                <a:latin typeface="宋体" pitchFamily="2" charset="-122"/>
              </a:rPr>
              <a:t>：</a:t>
            </a:r>
            <a:r>
              <a:rPr lang="zh-CN" altLang="en-US" sz="3000" b="1" dirty="0" smtClean="0">
                <a:solidFill>
                  <a:schemeClr val="tx1"/>
                </a:solidFill>
                <a:latin typeface="宋体" pitchFamily="2" charset="-122"/>
              </a:rPr>
              <a:t>一</a:t>
            </a:r>
            <a:r>
              <a:rPr lang="zh-CN" altLang="en-US" sz="3000" b="1" dirty="0">
                <a:solidFill>
                  <a:schemeClr val="tx1"/>
                </a:solidFill>
                <a:latin typeface="宋体" pitchFamily="2" charset="-122"/>
              </a:rPr>
              <a:t>件破长衫</a:t>
            </a:r>
            <a:r>
              <a:rPr lang="zh-CN" altLang="en-US" sz="3000" b="1" dirty="0">
                <a:solidFill>
                  <a:srgbClr val="FF0000"/>
                </a:solidFill>
                <a:latin typeface="宋体" pitchFamily="2" charset="-122"/>
              </a:rPr>
              <a:t>把孔乙己的社会地位、思想性格、所受教育揭示得十分深刻</a:t>
            </a:r>
            <a:r>
              <a:rPr lang="zh-CN" altLang="en-US" sz="3000" b="1" dirty="0">
                <a:solidFill>
                  <a:schemeClr val="tx1"/>
                </a:solidFill>
                <a:latin typeface="宋体" pitchFamily="2" charset="-122"/>
              </a:rPr>
              <a:t>。这一外形的整体描写，集中而</a:t>
            </a:r>
            <a:r>
              <a:rPr lang="zh-CN" altLang="en-US" sz="3000" b="1" dirty="0">
                <a:solidFill>
                  <a:srgbClr val="00B050"/>
                </a:solidFill>
                <a:latin typeface="宋体" pitchFamily="2" charset="-122"/>
              </a:rPr>
              <a:t>简练地概括了人物的特殊身份，预示了悲剧命运的必然性。</a:t>
            </a:r>
          </a:p>
        </p:txBody>
      </p:sp>
    </p:spTree>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按此在新窗口浏览图片">
            <a:hlinkClick r:id="rId2"/>
          </p:cNvPr>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228600"/>
            <a:ext cx="1371600" cy="640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3" name="Text Box 3"/>
          <p:cNvSpPr txBox="1">
            <a:spLocks noChangeArrowheads="1"/>
          </p:cNvSpPr>
          <p:nvPr/>
        </p:nvSpPr>
        <p:spPr bwMode="auto">
          <a:xfrm>
            <a:off x="863600" y="457200"/>
            <a:ext cx="3028950" cy="222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dirty="0">
                <a:solidFill>
                  <a:srgbClr val="000099"/>
                </a:solidFill>
                <a:ea typeface="华文中宋" pitchFamily="2" charset="-122"/>
              </a:rPr>
              <a:t>身材高大</a:t>
            </a:r>
          </a:p>
          <a:p>
            <a:pPr algn="ctr"/>
            <a:r>
              <a:rPr lang="zh-CN" altLang="en-US" sz="2800" b="1" dirty="0">
                <a:solidFill>
                  <a:srgbClr val="000099"/>
                </a:solidFill>
                <a:ea typeface="华文中宋" pitchFamily="2" charset="-122"/>
              </a:rPr>
              <a:t>青白脸色</a:t>
            </a:r>
          </a:p>
          <a:p>
            <a:pPr algn="ctr"/>
            <a:r>
              <a:rPr lang="zh-CN" altLang="en-US" sz="2800" b="1" dirty="0">
                <a:solidFill>
                  <a:srgbClr val="000099"/>
                </a:solidFill>
                <a:ea typeface="华文中宋" pitchFamily="2" charset="-122"/>
              </a:rPr>
              <a:t>皱纹间常夹些伤痕</a:t>
            </a:r>
          </a:p>
          <a:p>
            <a:pPr algn="ctr"/>
            <a:r>
              <a:rPr lang="zh-CN" altLang="en-US" sz="2800" b="1" dirty="0">
                <a:solidFill>
                  <a:srgbClr val="000099"/>
                </a:solidFill>
                <a:ea typeface="华文中宋" pitchFamily="2" charset="-122"/>
              </a:rPr>
              <a:t>乱蓬蓬的花白胡子</a:t>
            </a:r>
          </a:p>
          <a:p>
            <a:pPr algn="ctr"/>
            <a:r>
              <a:rPr lang="zh-CN" altLang="en-US" sz="2800" b="1" dirty="0">
                <a:solidFill>
                  <a:srgbClr val="000099"/>
                </a:solidFill>
                <a:ea typeface="华文中宋" pitchFamily="2" charset="-122"/>
              </a:rPr>
              <a:t>又脏又破的长衫</a:t>
            </a:r>
          </a:p>
        </p:txBody>
      </p:sp>
      <p:sp>
        <p:nvSpPr>
          <p:cNvPr id="35844" name="Text Box 5"/>
          <p:cNvSpPr txBox="1">
            <a:spLocks noChangeArrowheads="1"/>
          </p:cNvSpPr>
          <p:nvPr/>
        </p:nvSpPr>
        <p:spPr bwMode="auto">
          <a:xfrm>
            <a:off x="1219200" y="3048000"/>
            <a:ext cx="231775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solidFill>
                  <a:srgbClr val="006600"/>
                </a:solidFill>
                <a:ea typeface="华文中宋" pitchFamily="2" charset="-122"/>
              </a:rPr>
              <a:t>满口之乎者也</a:t>
            </a:r>
          </a:p>
        </p:txBody>
      </p:sp>
      <p:sp>
        <p:nvSpPr>
          <p:cNvPr id="35845" name="Text Box 6"/>
          <p:cNvSpPr txBox="1">
            <a:spLocks noChangeArrowheads="1"/>
          </p:cNvSpPr>
          <p:nvPr/>
        </p:nvSpPr>
        <p:spPr bwMode="auto">
          <a:xfrm>
            <a:off x="3657600" y="2971800"/>
            <a:ext cx="10985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a:solidFill>
                  <a:srgbClr val="FF0000"/>
                </a:solidFill>
                <a:ea typeface="华文中宋" pitchFamily="2" charset="-122"/>
              </a:rPr>
              <a:t>语言</a:t>
            </a:r>
          </a:p>
        </p:txBody>
      </p:sp>
      <p:sp>
        <p:nvSpPr>
          <p:cNvPr id="35846" name="Text Box 7"/>
          <p:cNvSpPr txBox="1">
            <a:spLocks noChangeArrowheads="1"/>
          </p:cNvSpPr>
          <p:nvPr/>
        </p:nvSpPr>
        <p:spPr bwMode="auto">
          <a:xfrm>
            <a:off x="1187450" y="4149725"/>
            <a:ext cx="2416175"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u="sng">
                <a:solidFill>
                  <a:srgbClr val="800000"/>
                </a:solidFill>
                <a:effectLst>
                  <a:outerShdw blurRad="38100" dist="38100" dir="2700000" algn="tl">
                    <a:srgbClr val="C0C0C0"/>
                  </a:outerShdw>
                </a:effectLst>
                <a:ea typeface="楷体_GB2312" pitchFamily="49" charset="-122"/>
              </a:rPr>
              <a:t>排</a:t>
            </a:r>
            <a:r>
              <a:rPr lang="zh-CN" altLang="en-US" sz="2800" b="1">
                <a:solidFill>
                  <a:srgbClr val="FF00FF"/>
                </a:solidFill>
                <a:ea typeface="华文中宋" pitchFamily="2" charset="-122"/>
              </a:rPr>
              <a:t>出九文大钱</a:t>
            </a:r>
          </a:p>
        </p:txBody>
      </p:sp>
      <p:sp>
        <p:nvSpPr>
          <p:cNvPr id="35847" name="Text Box 8"/>
          <p:cNvSpPr txBox="1">
            <a:spLocks noChangeArrowheads="1"/>
          </p:cNvSpPr>
          <p:nvPr/>
        </p:nvSpPr>
        <p:spPr bwMode="auto">
          <a:xfrm>
            <a:off x="3657600" y="4191000"/>
            <a:ext cx="10985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a:solidFill>
                  <a:srgbClr val="FF0000"/>
                </a:solidFill>
                <a:ea typeface="华文中宋" pitchFamily="2" charset="-122"/>
              </a:rPr>
              <a:t>动作</a:t>
            </a:r>
          </a:p>
        </p:txBody>
      </p:sp>
      <p:sp>
        <p:nvSpPr>
          <p:cNvPr id="35848" name="Text Box 9"/>
          <p:cNvSpPr txBox="1">
            <a:spLocks noChangeArrowheads="1"/>
          </p:cNvSpPr>
          <p:nvPr/>
        </p:nvSpPr>
        <p:spPr bwMode="auto">
          <a:xfrm>
            <a:off x="3733800" y="5562600"/>
            <a:ext cx="10985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a:solidFill>
                  <a:srgbClr val="FF0000"/>
                </a:solidFill>
                <a:ea typeface="华文中宋" pitchFamily="2" charset="-122"/>
              </a:rPr>
              <a:t>神态</a:t>
            </a:r>
          </a:p>
        </p:txBody>
      </p:sp>
      <p:sp>
        <p:nvSpPr>
          <p:cNvPr id="35849" name="Text Box 10"/>
          <p:cNvSpPr txBox="1">
            <a:spLocks noChangeArrowheads="1"/>
          </p:cNvSpPr>
          <p:nvPr/>
        </p:nvSpPr>
        <p:spPr bwMode="auto">
          <a:xfrm>
            <a:off x="1524000" y="4953000"/>
            <a:ext cx="1606550" cy="1800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solidFill>
                  <a:srgbClr val="0000FF"/>
                </a:solidFill>
                <a:ea typeface="华文中宋" pitchFamily="2" charset="-122"/>
              </a:rPr>
              <a:t>涨红脸</a:t>
            </a:r>
          </a:p>
          <a:p>
            <a:pPr algn="ctr"/>
            <a:r>
              <a:rPr lang="zh-CN" altLang="en-US" sz="2800" b="1">
                <a:solidFill>
                  <a:srgbClr val="0000FF"/>
                </a:solidFill>
                <a:ea typeface="华文中宋" pitchFamily="2" charset="-122"/>
              </a:rPr>
              <a:t>睁大眼睛</a:t>
            </a:r>
          </a:p>
          <a:p>
            <a:pPr algn="ctr"/>
            <a:r>
              <a:rPr lang="zh-CN" altLang="en-US" sz="2800" b="1">
                <a:solidFill>
                  <a:srgbClr val="0000FF"/>
                </a:solidFill>
                <a:ea typeface="华文中宋" pitchFamily="2" charset="-122"/>
              </a:rPr>
              <a:t>不屑置辩</a:t>
            </a:r>
          </a:p>
          <a:p>
            <a:pPr algn="ctr"/>
            <a:r>
              <a:rPr lang="zh-CN" altLang="en-US" sz="2800" b="1">
                <a:solidFill>
                  <a:srgbClr val="0000FF"/>
                </a:solidFill>
                <a:ea typeface="华文中宋" pitchFamily="2" charset="-122"/>
              </a:rPr>
              <a:t>颓唐不安</a:t>
            </a:r>
          </a:p>
        </p:txBody>
      </p:sp>
      <p:pic>
        <p:nvPicPr>
          <p:cNvPr id="35850" name="Picture 11" descr="按此在新窗口浏览图片">
            <a:hlinkClick r:id="rId4"/>
          </p:cNvPr>
          <p:cNvPicPr>
            <a:picLocks noChangeAspect="1" noChangeArrowheads="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7315200" y="381000"/>
            <a:ext cx="1828800" cy="632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51" name="Text Box 12"/>
          <p:cNvSpPr txBox="1">
            <a:spLocks noChangeArrowheads="1"/>
          </p:cNvSpPr>
          <p:nvPr/>
        </p:nvSpPr>
        <p:spPr bwMode="auto">
          <a:xfrm>
            <a:off x="4724400" y="457200"/>
            <a:ext cx="2317750" cy="222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solidFill>
                  <a:srgbClr val="000099"/>
                </a:solidFill>
                <a:ea typeface="华文中宋" pitchFamily="2" charset="-122"/>
              </a:rPr>
              <a:t>盘着两腿</a:t>
            </a:r>
          </a:p>
          <a:p>
            <a:pPr algn="ctr"/>
            <a:endParaRPr lang="zh-CN" altLang="en-US" sz="2800" b="1">
              <a:solidFill>
                <a:srgbClr val="000099"/>
              </a:solidFill>
              <a:ea typeface="华文中宋" pitchFamily="2" charset="-122"/>
            </a:endParaRPr>
          </a:p>
          <a:p>
            <a:pPr algn="ctr"/>
            <a:r>
              <a:rPr lang="zh-CN" altLang="en-US" sz="2800" b="1">
                <a:solidFill>
                  <a:srgbClr val="000099"/>
                </a:solidFill>
                <a:ea typeface="华文中宋" pitchFamily="2" charset="-122"/>
              </a:rPr>
              <a:t>脸黑而瘦</a:t>
            </a:r>
          </a:p>
          <a:p>
            <a:pPr algn="ctr"/>
            <a:endParaRPr lang="zh-CN" altLang="en-US" sz="2800" b="1">
              <a:solidFill>
                <a:srgbClr val="000099"/>
              </a:solidFill>
              <a:ea typeface="华文中宋" pitchFamily="2" charset="-122"/>
            </a:endParaRPr>
          </a:p>
          <a:p>
            <a:pPr algn="ctr"/>
            <a:r>
              <a:rPr lang="zh-CN" altLang="en-US" sz="2800" b="1">
                <a:solidFill>
                  <a:srgbClr val="000099"/>
                </a:solidFill>
                <a:ea typeface="华文中宋" pitchFamily="2" charset="-122"/>
              </a:rPr>
              <a:t>穿一件破夹袄</a:t>
            </a:r>
          </a:p>
        </p:txBody>
      </p:sp>
      <p:sp>
        <p:nvSpPr>
          <p:cNvPr id="35852" name="Text Box 13"/>
          <p:cNvSpPr txBox="1">
            <a:spLocks noChangeArrowheads="1"/>
          </p:cNvSpPr>
          <p:nvPr/>
        </p:nvSpPr>
        <p:spPr bwMode="auto">
          <a:xfrm>
            <a:off x="4859338" y="2852738"/>
            <a:ext cx="1962150" cy="946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solidFill>
                  <a:srgbClr val="006600"/>
                </a:solidFill>
                <a:ea typeface="华文中宋" pitchFamily="2" charset="-122"/>
              </a:rPr>
              <a:t>低声说到：</a:t>
            </a:r>
          </a:p>
          <a:p>
            <a:pPr algn="ctr"/>
            <a:r>
              <a:rPr lang="zh-CN" altLang="en-US" sz="2800" b="1">
                <a:solidFill>
                  <a:srgbClr val="006600"/>
                </a:solidFill>
                <a:ea typeface="华文中宋" pitchFamily="2" charset="-122"/>
              </a:rPr>
              <a:t>跌……跌断</a:t>
            </a:r>
          </a:p>
        </p:txBody>
      </p:sp>
      <p:sp>
        <p:nvSpPr>
          <p:cNvPr id="35853" name="Text Box 14"/>
          <p:cNvSpPr txBox="1">
            <a:spLocks noChangeArrowheads="1"/>
          </p:cNvSpPr>
          <p:nvPr/>
        </p:nvSpPr>
        <p:spPr bwMode="auto">
          <a:xfrm>
            <a:off x="4827588" y="4152900"/>
            <a:ext cx="2416175"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u="sng">
                <a:solidFill>
                  <a:srgbClr val="800000"/>
                </a:solidFill>
                <a:effectLst>
                  <a:outerShdw blurRad="38100" dist="38100" dir="2700000" algn="tl">
                    <a:srgbClr val="C0C0C0"/>
                  </a:outerShdw>
                </a:effectLst>
                <a:ea typeface="楷体_GB2312" pitchFamily="49" charset="-122"/>
              </a:rPr>
              <a:t>摸</a:t>
            </a:r>
            <a:r>
              <a:rPr lang="zh-CN" altLang="en-US" sz="2800" b="1">
                <a:solidFill>
                  <a:srgbClr val="FF00FF"/>
                </a:solidFill>
                <a:ea typeface="华文中宋" pitchFamily="2" charset="-122"/>
              </a:rPr>
              <a:t>出四文大钱</a:t>
            </a:r>
          </a:p>
        </p:txBody>
      </p:sp>
      <p:sp>
        <p:nvSpPr>
          <p:cNvPr id="35854" name="Text Box 15"/>
          <p:cNvSpPr txBox="1">
            <a:spLocks noChangeArrowheads="1"/>
          </p:cNvSpPr>
          <p:nvPr/>
        </p:nvSpPr>
        <p:spPr bwMode="auto">
          <a:xfrm>
            <a:off x="4859338" y="5589588"/>
            <a:ext cx="2317750" cy="946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solidFill>
                  <a:srgbClr val="0000FF"/>
                </a:solidFill>
                <a:ea typeface="华文中宋" pitchFamily="2" charset="-122"/>
              </a:rPr>
              <a:t>不十分分辩</a:t>
            </a:r>
          </a:p>
          <a:p>
            <a:pPr algn="ctr"/>
            <a:r>
              <a:rPr lang="zh-CN" altLang="en-US" sz="2800" b="1">
                <a:solidFill>
                  <a:srgbClr val="0000FF"/>
                </a:solidFill>
                <a:ea typeface="华文中宋" pitchFamily="2" charset="-122"/>
              </a:rPr>
              <a:t>脸色很像恳求</a:t>
            </a:r>
          </a:p>
        </p:txBody>
      </p:sp>
      <p:sp>
        <p:nvSpPr>
          <p:cNvPr id="35855" name="Text Box 17"/>
          <p:cNvSpPr txBox="1">
            <a:spLocks noChangeArrowheads="1"/>
          </p:cNvSpPr>
          <p:nvPr/>
        </p:nvSpPr>
        <p:spPr bwMode="auto">
          <a:xfrm>
            <a:off x="3810000" y="1295400"/>
            <a:ext cx="12192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a:solidFill>
                  <a:srgbClr val="FF0000"/>
                </a:solidFill>
                <a:ea typeface="华文中宋" pitchFamily="2" charset="-122"/>
              </a:rPr>
              <a:t>外貌</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0-#ppt_w/2"/>
                                          </p:val>
                                        </p:tav>
                                        <p:tav tm="100000">
                                          <p:val>
                                            <p:strVal val="#ppt_x"/>
                                          </p:val>
                                        </p:tav>
                                      </p:tavLst>
                                    </p:anim>
                                    <p:anim calcmode="lin" valueType="num">
                                      <p:cBhvr additive="base">
                                        <p:cTn id="8" dur="500" fill="hold"/>
                                        <p:tgtEl>
                                          <p:spTgt spid="358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55"/>
                                        </p:tgtEl>
                                        <p:attrNameLst>
                                          <p:attrName>style.visibility</p:attrName>
                                        </p:attrNameLst>
                                      </p:cBhvr>
                                      <p:to>
                                        <p:strVal val="visible"/>
                                      </p:to>
                                    </p:set>
                                    <p:anim calcmode="lin" valueType="num">
                                      <p:cBhvr additive="base">
                                        <p:cTn id="13" dur="500" fill="hold"/>
                                        <p:tgtEl>
                                          <p:spTgt spid="35855"/>
                                        </p:tgtEl>
                                        <p:attrNameLst>
                                          <p:attrName>ppt_x</p:attrName>
                                        </p:attrNameLst>
                                      </p:cBhvr>
                                      <p:tavLst>
                                        <p:tav tm="0">
                                          <p:val>
                                            <p:strVal val="0-#ppt_w/2"/>
                                          </p:val>
                                        </p:tav>
                                        <p:tav tm="100000">
                                          <p:val>
                                            <p:strVal val="#ppt_x"/>
                                          </p:val>
                                        </p:tav>
                                      </p:tavLst>
                                    </p:anim>
                                    <p:anim calcmode="lin" valueType="num">
                                      <p:cBhvr additive="base">
                                        <p:cTn id="14" dur="500" fill="hold"/>
                                        <p:tgtEl>
                                          <p:spTgt spid="3585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3"/>
                                        </p:tgtEl>
                                        <p:attrNameLst>
                                          <p:attrName>style.visibility</p:attrName>
                                        </p:attrNameLst>
                                      </p:cBhvr>
                                      <p:to>
                                        <p:strVal val="visible"/>
                                      </p:to>
                                    </p:set>
                                    <p:anim calcmode="lin" valueType="num">
                                      <p:cBhvr additive="base">
                                        <p:cTn id="19" dur="500" fill="hold"/>
                                        <p:tgtEl>
                                          <p:spTgt spid="35843"/>
                                        </p:tgtEl>
                                        <p:attrNameLst>
                                          <p:attrName>ppt_x</p:attrName>
                                        </p:attrNameLst>
                                      </p:cBhvr>
                                      <p:tavLst>
                                        <p:tav tm="0">
                                          <p:val>
                                            <p:strVal val="0-#ppt_w/2"/>
                                          </p:val>
                                        </p:tav>
                                        <p:tav tm="100000">
                                          <p:val>
                                            <p:strVal val="#ppt_x"/>
                                          </p:val>
                                        </p:tav>
                                      </p:tavLst>
                                    </p:anim>
                                    <p:anim calcmode="lin" valueType="num">
                                      <p:cBhvr additive="base">
                                        <p:cTn id="20"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845"/>
                                        </p:tgtEl>
                                        <p:attrNameLst>
                                          <p:attrName>style.visibility</p:attrName>
                                        </p:attrNameLst>
                                      </p:cBhvr>
                                      <p:to>
                                        <p:strVal val="visible"/>
                                      </p:to>
                                    </p:set>
                                    <p:anim calcmode="lin" valueType="num">
                                      <p:cBhvr additive="base">
                                        <p:cTn id="25" dur="500" fill="hold"/>
                                        <p:tgtEl>
                                          <p:spTgt spid="35845"/>
                                        </p:tgtEl>
                                        <p:attrNameLst>
                                          <p:attrName>ppt_x</p:attrName>
                                        </p:attrNameLst>
                                      </p:cBhvr>
                                      <p:tavLst>
                                        <p:tav tm="0">
                                          <p:val>
                                            <p:strVal val="0-#ppt_w/2"/>
                                          </p:val>
                                        </p:tav>
                                        <p:tav tm="100000">
                                          <p:val>
                                            <p:strVal val="#ppt_x"/>
                                          </p:val>
                                        </p:tav>
                                      </p:tavLst>
                                    </p:anim>
                                    <p:anim calcmode="lin" valueType="num">
                                      <p:cBhvr additive="base">
                                        <p:cTn id="26"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5844"/>
                                        </p:tgtEl>
                                        <p:attrNameLst>
                                          <p:attrName>style.visibility</p:attrName>
                                        </p:attrNameLst>
                                      </p:cBhvr>
                                      <p:to>
                                        <p:strVal val="visible"/>
                                      </p:to>
                                    </p:set>
                                    <p:anim calcmode="lin" valueType="num">
                                      <p:cBhvr additive="base">
                                        <p:cTn id="31" dur="500" fill="hold"/>
                                        <p:tgtEl>
                                          <p:spTgt spid="35844"/>
                                        </p:tgtEl>
                                        <p:attrNameLst>
                                          <p:attrName>ppt_x</p:attrName>
                                        </p:attrNameLst>
                                      </p:cBhvr>
                                      <p:tavLst>
                                        <p:tav tm="0">
                                          <p:val>
                                            <p:strVal val="0-#ppt_w/2"/>
                                          </p:val>
                                        </p:tav>
                                        <p:tav tm="100000">
                                          <p:val>
                                            <p:strVal val="#ppt_x"/>
                                          </p:val>
                                        </p:tav>
                                      </p:tavLst>
                                    </p:anim>
                                    <p:anim calcmode="lin" valueType="num">
                                      <p:cBhvr additive="base">
                                        <p:cTn id="32" dur="500" fill="hold"/>
                                        <p:tgtEl>
                                          <p:spTgt spid="3584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5847"/>
                                        </p:tgtEl>
                                        <p:attrNameLst>
                                          <p:attrName>style.visibility</p:attrName>
                                        </p:attrNameLst>
                                      </p:cBhvr>
                                      <p:to>
                                        <p:strVal val="visible"/>
                                      </p:to>
                                    </p:set>
                                    <p:anim calcmode="lin" valueType="num">
                                      <p:cBhvr additive="base">
                                        <p:cTn id="37" dur="500" fill="hold"/>
                                        <p:tgtEl>
                                          <p:spTgt spid="35847"/>
                                        </p:tgtEl>
                                        <p:attrNameLst>
                                          <p:attrName>ppt_x</p:attrName>
                                        </p:attrNameLst>
                                      </p:cBhvr>
                                      <p:tavLst>
                                        <p:tav tm="0">
                                          <p:val>
                                            <p:strVal val="0-#ppt_w/2"/>
                                          </p:val>
                                        </p:tav>
                                        <p:tav tm="100000">
                                          <p:val>
                                            <p:strVal val="#ppt_x"/>
                                          </p:val>
                                        </p:tav>
                                      </p:tavLst>
                                    </p:anim>
                                    <p:anim calcmode="lin" valueType="num">
                                      <p:cBhvr additive="base">
                                        <p:cTn id="38" dur="500" fill="hold"/>
                                        <p:tgtEl>
                                          <p:spTgt spid="3584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5846"/>
                                        </p:tgtEl>
                                        <p:attrNameLst>
                                          <p:attrName>style.visibility</p:attrName>
                                        </p:attrNameLst>
                                      </p:cBhvr>
                                      <p:to>
                                        <p:strVal val="visible"/>
                                      </p:to>
                                    </p:set>
                                    <p:anim calcmode="lin" valueType="num">
                                      <p:cBhvr additive="base">
                                        <p:cTn id="43" dur="500" fill="hold"/>
                                        <p:tgtEl>
                                          <p:spTgt spid="35846"/>
                                        </p:tgtEl>
                                        <p:attrNameLst>
                                          <p:attrName>ppt_x</p:attrName>
                                        </p:attrNameLst>
                                      </p:cBhvr>
                                      <p:tavLst>
                                        <p:tav tm="0">
                                          <p:val>
                                            <p:strVal val="0-#ppt_w/2"/>
                                          </p:val>
                                        </p:tav>
                                        <p:tav tm="100000">
                                          <p:val>
                                            <p:strVal val="#ppt_x"/>
                                          </p:val>
                                        </p:tav>
                                      </p:tavLst>
                                    </p:anim>
                                    <p:anim calcmode="lin" valueType="num">
                                      <p:cBhvr additive="base">
                                        <p:cTn id="44" dur="500" fill="hold"/>
                                        <p:tgtEl>
                                          <p:spTgt spid="35846"/>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5848"/>
                                        </p:tgtEl>
                                        <p:attrNameLst>
                                          <p:attrName>style.visibility</p:attrName>
                                        </p:attrNameLst>
                                      </p:cBhvr>
                                      <p:to>
                                        <p:strVal val="visible"/>
                                      </p:to>
                                    </p:set>
                                    <p:anim calcmode="lin" valueType="num">
                                      <p:cBhvr additive="base">
                                        <p:cTn id="49" dur="500" fill="hold"/>
                                        <p:tgtEl>
                                          <p:spTgt spid="35848"/>
                                        </p:tgtEl>
                                        <p:attrNameLst>
                                          <p:attrName>ppt_x</p:attrName>
                                        </p:attrNameLst>
                                      </p:cBhvr>
                                      <p:tavLst>
                                        <p:tav tm="0">
                                          <p:val>
                                            <p:strVal val="0-#ppt_w/2"/>
                                          </p:val>
                                        </p:tav>
                                        <p:tav tm="100000">
                                          <p:val>
                                            <p:strVal val="#ppt_x"/>
                                          </p:val>
                                        </p:tav>
                                      </p:tavLst>
                                    </p:anim>
                                    <p:anim calcmode="lin" valueType="num">
                                      <p:cBhvr additive="base">
                                        <p:cTn id="50" dur="500" fill="hold"/>
                                        <p:tgtEl>
                                          <p:spTgt spid="35848"/>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5849"/>
                                        </p:tgtEl>
                                        <p:attrNameLst>
                                          <p:attrName>style.visibility</p:attrName>
                                        </p:attrNameLst>
                                      </p:cBhvr>
                                      <p:to>
                                        <p:strVal val="visible"/>
                                      </p:to>
                                    </p:set>
                                    <p:anim calcmode="lin" valueType="num">
                                      <p:cBhvr additive="base">
                                        <p:cTn id="55" dur="500" fill="hold"/>
                                        <p:tgtEl>
                                          <p:spTgt spid="35849"/>
                                        </p:tgtEl>
                                        <p:attrNameLst>
                                          <p:attrName>ppt_x</p:attrName>
                                        </p:attrNameLst>
                                      </p:cBhvr>
                                      <p:tavLst>
                                        <p:tav tm="0">
                                          <p:val>
                                            <p:strVal val="0-#ppt_w/2"/>
                                          </p:val>
                                        </p:tav>
                                        <p:tav tm="100000">
                                          <p:val>
                                            <p:strVal val="#ppt_x"/>
                                          </p:val>
                                        </p:tav>
                                      </p:tavLst>
                                    </p:anim>
                                    <p:anim calcmode="lin" valueType="num">
                                      <p:cBhvr additive="base">
                                        <p:cTn id="56" dur="500" fill="hold"/>
                                        <p:tgtEl>
                                          <p:spTgt spid="35849"/>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2" fill="hold" nodeType="clickEffect">
                                  <p:stCondLst>
                                    <p:cond delay="0"/>
                                  </p:stCondLst>
                                  <p:childTnLst>
                                    <p:set>
                                      <p:cBhvr>
                                        <p:cTn id="60" dur="1" fill="hold">
                                          <p:stCondLst>
                                            <p:cond delay="0"/>
                                          </p:stCondLst>
                                        </p:cTn>
                                        <p:tgtEl>
                                          <p:spTgt spid="35850"/>
                                        </p:tgtEl>
                                        <p:attrNameLst>
                                          <p:attrName>style.visibility</p:attrName>
                                        </p:attrNameLst>
                                      </p:cBhvr>
                                      <p:to>
                                        <p:strVal val="visible"/>
                                      </p:to>
                                    </p:set>
                                    <p:anim calcmode="lin" valueType="num">
                                      <p:cBhvr additive="base">
                                        <p:cTn id="61" dur="500" fill="hold"/>
                                        <p:tgtEl>
                                          <p:spTgt spid="35850"/>
                                        </p:tgtEl>
                                        <p:attrNameLst>
                                          <p:attrName>ppt_x</p:attrName>
                                        </p:attrNameLst>
                                      </p:cBhvr>
                                      <p:tavLst>
                                        <p:tav tm="0">
                                          <p:val>
                                            <p:strVal val="1+#ppt_w/2"/>
                                          </p:val>
                                        </p:tav>
                                        <p:tav tm="100000">
                                          <p:val>
                                            <p:strVal val="#ppt_x"/>
                                          </p:val>
                                        </p:tav>
                                      </p:tavLst>
                                    </p:anim>
                                    <p:anim calcmode="lin" valueType="num">
                                      <p:cBhvr additive="base">
                                        <p:cTn id="62" dur="500" fill="hold"/>
                                        <p:tgtEl>
                                          <p:spTgt spid="35850"/>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35851"/>
                                        </p:tgtEl>
                                        <p:attrNameLst>
                                          <p:attrName>style.visibility</p:attrName>
                                        </p:attrNameLst>
                                      </p:cBhvr>
                                      <p:to>
                                        <p:strVal val="visible"/>
                                      </p:to>
                                    </p:set>
                                    <p:anim calcmode="lin" valueType="num">
                                      <p:cBhvr additive="base">
                                        <p:cTn id="67" dur="500" fill="hold"/>
                                        <p:tgtEl>
                                          <p:spTgt spid="35851"/>
                                        </p:tgtEl>
                                        <p:attrNameLst>
                                          <p:attrName>ppt_x</p:attrName>
                                        </p:attrNameLst>
                                      </p:cBhvr>
                                      <p:tavLst>
                                        <p:tav tm="0">
                                          <p:val>
                                            <p:strVal val="1+#ppt_w/2"/>
                                          </p:val>
                                        </p:tav>
                                        <p:tav tm="100000">
                                          <p:val>
                                            <p:strVal val="#ppt_x"/>
                                          </p:val>
                                        </p:tav>
                                      </p:tavLst>
                                    </p:anim>
                                    <p:anim calcmode="lin" valueType="num">
                                      <p:cBhvr additive="base">
                                        <p:cTn id="68" dur="500" fill="hold"/>
                                        <p:tgtEl>
                                          <p:spTgt spid="35851"/>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35852"/>
                                        </p:tgtEl>
                                        <p:attrNameLst>
                                          <p:attrName>style.visibility</p:attrName>
                                        </p:attrNameLst>
                                      </p:cBhvr>
                                      <p:to>
                                        <p:strVal val="visible"/>
                                      </p:to>
                                    </p:set>
                                    <p:anim calcmode="lin" valueType="num">
                                      <p:cBhvr additive="base">
                                        <p:cTn id="73" dur="500" fill="hold"/>
                                        <p:tgtEl>
                                          <p:spTgt spid="35852"/>
                                        </p:tgtEl>
                                        <p:attrNameLst>
                                          <p:attrName>ppt_x</p:attrName>
                                        </p:attrNameLst>
                                      </p:cBhvr>
                                      <p:tavLst>
                                        <p:tav tm="0">
                                          <p:val>
                                            <p:strVal val="1+#ppt_w/2"/>
                                          </p:val>
                                        </p:tav>
                                        <p:tav tm="100000">
                                          <p:val>
                                            <p:strVal val="#ppt_x"/>
                                          </p:val>
                                        </p:tav>
                                      </p:tavLst>
                                    </p:anim>
                                    <p:anim calcmode="lin" valueType="num">
                                      <p:cBhvr additive="base">
                                        <p:cTn id="74" dur="500" fill="hold"/>
                                        <p:tgtEl>
                                          <p:spTgt spid="35852"/>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35853"/>
                                        </p:tgtEl>
                                        <p:attrNameLst>
                                          <p:attrName>style.visibility</p:attrName>
                                        </p:attrNameLst>
                                      </p:cBhvr>
                                      <p:to>
                                        <p:strVal val="visible"/>
                                      </p:to>
                                    </p:set>
                                    <p:anim calcmode="lin" valueType="num">
                                      <p:cBhvr additive="base">
                                        <p:cTn id="79" dur="500" fill="hold"/>
                                        <p:tgtEl>
                                          <p:spTgt spid="35853"/>
                                        </p:tgtEl>
                                        <p:attrNameLst>
                                          <p:attrName>ppt_x</p:attrName>
                                        </p:attrNameLst>
                                      </p:cBhvr>
                                      <p:tavLst>
                                        <p:tav tm="0">
                                          <p:val>
                                            <p:strVal val="1+#ppt_w/2"/>
                                          </p:val>
                                        </p:tav>
                                        <p:tav tm="100000">
                                          <p:val>
                                            <p:strVal val="#ppt_x"/>
                                          </p:val>
                                        </p:tav>
                                      </p:tavLst>
                                    </p:anim>
                                    <p:anim calcmode="lin" valueType="num">
                                      <p:cBhvr additive="base">
                                        <p:cTn id="80" dur="500" fill="hold"/>
                                        <p:tgtEl>
                                          <p:spTgt spid="35853"/>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35854"/>
                                        </p:tgtEl>
                                        <p:attrNameLst>
                                          <p:attrName>style.visibility</p:attrName>
                                        </p:attrNameLst>
                                      </p:cBhvr>
                                      <p:to>
                                        <p:strVal val="visible"/>
                                      </p:to>
                                    </p:set>
                                    <p:anim calcmode="lin" valueType="num">
                                      <p:cBhvr additive="base">
                                        <p:cTn id="85" dur="500" fill="hold"/>
                                        <p:tgtEl>
                                          <p:spTgt spid="35854"/>
                                        </p:tgtEl>
                                        <p:attrNameLst>
                                          <p:attrName>ppt_x</p:attrName>
                                        </p:attrNameLst>
                                      </p:cBhvr>
                                      <p:tavLst>
                                        <p:tav tm="0">
                                          <p:val>
                                            <p:strVal val="1+#ppt_w/2"/>
                                          </p:val>
                                        </p:tav>
                                        <p:tav tm="100000">
                                          <p:val>
                                            <p:strVal val="#ppt_x"/>
                                          </p:val>
                                        </p:tav>
                                      </p:tavLst>
                                    </p:anim>
                                    <p:anim calcmode="lin" valueType="num">
                                      <p:cBhvr additive="base">
                                        <p:cTn id="86" dur="500" fill="hold"/>
                                        <p:tgtEl>
                                          <p:spTgt spid="358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P spid="35845" grpId="0" autoUpdateAnimBg="0"/>
      <p:bldP spid="35846" grpId="0" autoUpdateAnimBg="0"/>
      <p:bldP spid="35847" grpId="0" autoUpdateAnimBg="0"/>
      <p:bldP spid="35848" grpId="0" autoUpdateAnimBg="0"/>
      <p:bldP spid="35849" grpId="0" autoUpdateAnimBg="0"/>
      <p:bldP spid="35851" grpId="0" autoUpdateAnimBg="0"/>
      <p:bldP spid="35852" grpId="0" autoUpdateAnimBg="0"/>
      <p:bldP spid="35853" grpId="0" autoUpdateAnimBg="0"/>
      <p:bldP spid="35854" grpId="0" autoUpdateAnimBg="0"/>
      <p:bldP spid="35855"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60350" y="665163"/>
            <a:ext cx="3600450"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b="1" dirty="0" smtClean="0">
                <a:latin typeface="黑体" panose="02010600030101010101" pitchFamily="49" charset="-122"/>
                <a:ea typeface="黑体" panose="02010600030101010101" pitchFamily="49" charset="-122"/>
              </a:rPr>
              <a:t>孔乙己的外貌描写</a:t>
            </a:r>
          </a:p>
        </p:txBody>
      </p:sp>
      <p:sp>
        <p:nvSpPr>
          <p:cNvPr id="3" name="文本框 15364"/>
          <p:cNvSpPr txBox="1">
            <a:spLocks noChangeArrowheads="1"/>
          </p:cNvSpPr>
          <p:nvPr/>
        </p:nvSpPr>
        <p:spPr bwMode="auto">
          <a:xfrm>
            <a:off x="250825" y="1989138"/>
            <a:ext cx="8632825" cy="2492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000" b="1" dirty="0">
                <a:solidFill>
                  <a:srgbClr val="FF0000"/>
                </a:solidFill>
                <a:latin typeface="黑体" pitchFamily="49" charset="-122"/>
                <a:ea typeface="黑体" pitchFamily="49" charset="-122"/>
              </a:rPr>
              <a:t>【</a:t>
            </a:r>
            <a:r>
              <a:rPr lang="zh-CN" altLang="en-US" sz="3000" b="1" dirty="0">
                <a:solidFill>
                  <a:srgbClr val="FF0000"/>
                </a:solidFill>
                <a:latin typeface="黑体" pitchFamily="49" charset="-122"/>
                <a:ea typeface="黑体" pitchFamily="49" charset="-122"/>
              </a:rPr>
              <a:t>第一次出场</a:t>
            </a:r>
            <a:r>
              <a:rPr lang="en-US" altLang="zh-CN" sz="3000" b="1" dirty="0" smtClean="0">
                <a:solidFill>
                  <a:srgbClr val="FF0000"/>
                </a:solidFill>
                <a:latin typeface="黑体" pitchFamily="49" charset="-122"/>
                <a:ea typeface="黑体" pitchFamily="49" charset="-122"/>
              </a:rPr>
              <a:t>】</a:t>
            </a:r>
            <a:r>
              <a:rPr lang="zh-CN" altLang="en-US" sz="3000" b="1" dirty="0" smtClean="0">
                <a:solidFill>
                  <a:srgbClr val="0070C0"/>
                </a:solidFill>
                <a:latin typeface="黑体" pitchFamily="49" charset="-122"/>
                <a:ea typeface="黑体" pitchFamily="49" charset="-122"/>
              </a:rPr>
              <a:t>第</a:t>
            </a:r>
            <a:r>
              <a:rPr lang="en-US" altLang="zh-CN" sz="3000" b="1" dirty="0" smtClean="0">
                <a:solidFill>
                  <a:srgbClr val="0070C0"/>
                </a:solidFill>
                <a:latin typeface="黑体" pitchFamily="49" charset="-122"/>
                <a:ea typeface="黑体" pitchFamily="49" charset="-122"/>
              </a:rPr>
              <a:t>4</a:t>
            </a:r>
            <a:r>
              <a:rPr lang="zh-CN" altLang="en-US" sz="3000" b="1" dirty="0" smtClean="0">
                <a:solidFill>
                  <a:srgbClr val="0070C0"/>
                </a:solidFill>
                <a:latin typeface="黑体" pitchFamily="49" charset="-122"/>
                <a:ea typeface="黑体" pitchFamily="49" charset="-122"/>
              </a:rPr>
              <a:t>段</a:t>
            </a:r>
            <a:endParaRPr lang="en-US" altLang="zh-CN" sz="3000" b="1" dirty="0">
              <a:solidFill>
                <a:srgbClr val="0070C0"/>
              </a:solidFill>
              <a:latin typeface="黑体" pitchFamily="49" charset="-122"/>
              <a:ea typeface="黑体" pitchFamily="49" charset="-122"/>
            </a:endParaRPr>
          </a:p>
          <a:p>
            <a:pPr eaLnBrk="1" hangingPunct="1">
              <a:lnSpc>
                <a:spcPct val="130000"/>
              </a:lnSpc>
            </a:pPr>
            <a:r>
              <a:rPr lang="en-US" altLang="zh-CN" sz="3000" b="1" dirty="0">
                <a:solidFill>
                  <a:srgbClr val="FF0000"/>
                </a:solidFill>
                <a:latin typeface="宋体" pitchFamily="2" charset="-122"/>
              </a:rPr>
              <a:t>    </a:t>
            </a:r>
            <a:r>
              <a:rPr lang="zh-CN" altLang="en-US" sz="3000" b="1" dirty="0">
                <a:latin typeface="宋体" pitchFamily="2" charset="-122"/>
              </a:rPr>
              <a:t>他身材很高大；青白脸色，皱纹间时常夹些伤痕；一部乱蓬蓬的花白的胡子。穿的虽然是长衫，可是又脏又破，似乎十多年没有补，也没有洗。 </a:t>
            </a:r>
          </a:p>
        </p:txBody>
      </p:sp>
      <p:pic>
        <p:nvPicPr>
          <p:cNvPr id="40964" name="Picture 4" descr="http://p1.so.qhimgs1.com/bdr/_240_/t01ae26ff714dd439bd.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6372225" y="4986338"/>
            <a:ext cx="2508250" cy="12493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
          <p:cNvSpPr>
            <a:spLocks noChangeArrowheads="1"/>
          </p:cNvSpPr>
          <p:nvPr/>
        </p:nvSpPr>
        <p:spPr bwMode="auto">
          <a:xfrm>
            <a:off x="250825" y="1125538"/>
            <a:ext cx="8642350" cy="40134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800" b="1" dirty="0">
                <a:solidFill>
                  <a:srgbClr val="000000"/>
                </a:solidFill>
                <a:latin typeface="宋体" pitchFamily="2" charset="-122"/>
              </a:rPr>
              <a:t>“</a:t>
            </a:r>
            <a:r>
              <a:rPr lang="zh-CN" altLang="en-US" sz="2800" b="1" dirty="0">
                <a:solidFill>
                  <a:srgbClr val="000000"/>
                </a:solidFill>
                <a:latin typeface="宋体" pitchFamily="2" charset="-122"/>
              </a:rPr>
              <a:t>身材很高大”</a:t>
            </a:r>
            <a:r>
              <a:rPr lang="zh-CN" altLang="en-US" sz="2800" b="1" dirty="0">
                <a:solidFill>
                  <a:srgbClr val="FF0000"/>
                </a:solidFill>
                <a:latin typeface="宋体" pitchFamily="2" charset="-122"/>
              </a:rPr>
              <a:t>说明他有劳动能力</a:t>
            </a:r>
            <a:r>
              <a:rPr lang="zh-CN" altLang="en-US" sz="2800" b="1" dirty="0">
                <a:solidFill>
                  <a:srgbClr val="000000"/>
                </a:solidFill>
                <a:latin typeface="宋体" pitchFamily="2" charset="-122"/>
              </a:rPr>
              <a:t>；</a:t>
            </a:r>
            <a:endParaRPr lang="en-US" altLang="zh-CN" sz="2800" b="1" dirty="0">
              <a:solidFill>
                <a:srgbClr val="000000"/>
              </a:solidFill>
              <a:latin typeface="宋体" pitchFamily="2" charset="-122"/>
            </a:endParaRPr>
          </a:p>
          <a:p>
            <a:pPr>
              <a:lnSpc>
                <a:spcPct val="130000"/>
              </a:lnSpc>
            </a:pPr>
            <a:r>
              <a:rPr lang="zh-CN" altLang="en-US" sz="2800" b="1" dirty="0">
                <a:solidFill>
                  <a:srgbClr val="000000"/>
                </a:solidFill>
                <a:latin typeface="宋体" pitchFamily="2" charset="-122"/>
              </a:rPr>
              <a:t>“青白脸色”</a:t>
            </a:r>
            <a:r>
              <a:rPr lang="zh-CN" altLang="en-US" sz="2800" b="1" dirty="0">
                <a:solidFill>
                  <a:srgbClr val="FF0000"/>
                </a:solidFill>
                <a:latin typeface="宋体" pitchFamily="2" charset="-122"/>
              </a:rPr>
              <a:t>说明他</a:t>
            </a:r>
            <a:r>
              <a:rPr lang="zh-CN" altLang="en-US" sz="2800" b="1" dirty="0" smtClean="0">
                <a:solidFill>
                  <a:srgbClr val="00B050"/>
                </a:solidFill>
                <a:latin typeface="宋体" pitchFamily="2" charset="-122"/>
              </a:rPr>
              <a:t>营养不良，是</a:t>
            </a:r>
            <a:r>
              <a:rPr lang="zh-CN" altLang="en-US" sz="2800" b="1" dirty="0">
                <a:solidFill>
                  <a:srgbClr val="00B050"/>
                </a:solidFill>
                <a:latin typeface="宋体" pitchFamily="2" charset="-122"/>
              </a:rPr>
              <a:t>穷困又懒惰</a:t>
            </a:r>
            <a:r>
              <a:rPr lang="zh-CN" altLang="en-US" sz="2800" b="1" dirty="0">
                <a:solidFill>
                  <a:srgbClr val="FF0000"/>
                </a:solidFill>
                <a:latin typeface="宋体" pitchFamily="2" charset="-122"/>
              </a:rPr>
              <a:t>的结果</a:t>
            </a:r>
            <a:r>
              <a:rPr lang="zh-CN" altLang="en-US" sz="2800" b="1" dirty="0">
                <a:solidFill>
                  <a:srgbClr val="000000"/>
                </a:solidFill>
                <a:latin typeface="宋体" pitchFamily="2" charset="-122"/>
              </a:rPr>
              <a:t>；“时常夹些伤痕”</a:t>
            </a:r>
            <a:r>
              <a:rPr lang="zh-CN" altLang="en-US" sz="2800" b="1" dirty="0">
                <a:solidFill>
                  <a:srgbClr val="FF3300"/>
                </a:solidFill>
                <a:latin typeface="宋体" pitchFamily="2" charset="-122"/>
              </a:rPr>
              <a:t>是</a:t>
            </a:r>
            <a:r>
              <a:rPr lang="zh-CN" altLang="en-US" sz="2800" b="1" dirty="0">
                <a:solidFill>
                  <a:srgbClr val="FF0000"/>
                </a:solidFill>
                <a:latin typeface="宋体" pitchFamily="2" charset="-122"/>
              </a:rPr>
              <a:t>他因穷困而偷东西常被打伤的标志</a:t>
            </a:r>
            <a:r>
              <a:rPr lang="zh-CN" altLang="en-US" sz="2800" b="1" dirty="0">
                <a:solidFill>
                  <a:srgbClr val="000000"/>
                </a:solidFill>
                <a:latin typeface="宋体" pitchFamily="2" charset="-122"/>
              </a:rPr>
              <a:t>； </a:t>
            </a:r>
            <a:endParaRPr lang="en-US" altLang="zh-CN" sz="2800" b="1" dirty="0">
              <a:solidFill>
                <a:srgbClr val="000000"/>
              </a:solidFill>
              <a:latin typeface="宋体" pitchFamily="2" charset="-122"/>
            </a:endParaRPr>
          </a:p>
          <a:p>
            <a:pPr>
              <a:lnSpc>
                <a:spcPct val="130000"/>
              </a:lnSpc>
            </a:pPr>
            <a:r>
              <a:rPr lang="zh-CN" altLang="en-US" sz="2800" b="1" dirty="0">
                <a:solidFill>
                  <a:srgbClr val="000000"/>
                </a:solidFill>
                <a:latin typeface="宋体" pitchFamily="2" charset="-122"/>
              </a:rPr>
              <a:t>“一部乱蓬蓬的花白的胡子”</a:t>
            </a:r>
            <a:r>
              <a:rPr lang="zh-CN" altLang="en-US" sz="2800" b="1" dirty="0">
                <a:solidFill>
                  <a:srgbClr val="FF0000"/>
                </a:solidFill>
                <a:latin typeface="宋体" pitchFamily="2" charset="-122"/>
              </a:rPr>
              <a:t>表明他</a:t>
            </a:r>
            <a:r>
              <a:rPr lang="zh-CN" altLang="en-US" sz="2800" b="1" dirty="0">
                <a:solidFill>
                  <a:srgbClr val="00B050"/>
                </a:solidFill>
                <a:latin typeface="宋体" pitchFamily="2" charset="-122"/>
              </a:rPr>
              <a:t>懒惰成性</a:t>
            </a:r>
            <a:r>
              <a:rPr lang="zh-CN" altLang="en-US" sz="2800" b="1" dirty="0" smtClean="0">
                <a:solidFill>
                  <a:srgbClr val="00B050"/>
                </a:solidFill>
                <a:latin typeface="宋体" pitchFamily="2" charset="-122"/>
              </a:rPr>
              <a:t>、年龄苍老</a:t>
            </a:r>
            <a:r>
              <a:rPr lang="zh-CN" altLang="en-US" sz="2800" b="1" dirty="0" smtClean="0">
                <a:solidFill>
                  <a:srgbClr val="000000"/>
                </a:solidFill>
                <a:latin typeface="宋体" pitchFamily="2" charset="-122"/>
              </a:rPr>
              <a:t>；</a:t>
            </a:r>
            <a:r>
              <a:rPr lang="zh-CN" altLang="en-US" sz="2800" b="1" dirty="0" smtClean="0">
                <a:solidFill>
                  <a:srgbClr val="FF3300"/>
                </a:solidFill>
                <a:latin typeface="宋体" pitchFamily="2" charset="-122"/>
              </a:rPr>
              <a:t> </a:t>
            </a:r>
            <a:endParaRPr lang="en-US" altLang="zh-CN" sz="2800" b="1" dirty="0">
              <a:solidFill>
                <a:srgbClr val="FF3300"/>
              </a:solidFill>
              <a:latin typeface="宋体" pitchFamily="2" charset="-122"/>
            </a:endParaRPr>
          </a:p>
          <a:p>
            <a:pPr>
              <a:lnSpc>
                <a:spcPct val="130000"/>
              </a:lnSpc>
            </a:pPr>
            <a:r>
              <a:rPr lang="zh-CN" altLang="en-US" sz="2800" b="1" dirty="0">
                <a:solidFill>
                  <a:srgbClr val="000000"/>
                </a:solidFill>
                <a:latin typeface="宋体" pitchFamily="2" charset="-122"/>
              </a:rPr>
              <a:t>“又脏又破”</a:t>
            </a:r>
            <a:r>
              <a:rPr lang="zh-CN" altLang="en-US" sz="2800" b="1" dirty="0">
                <a:solidFill>
                  <a:srgbClr val="FF0000"/>
                </a:solidFill>
                <a:latin typeface="宋体" pitchFamily="2" charset="-122"/>
              </a:rPr>
              <a:t>看出</a:t>
            </a:r>
            <a:r>
              <a:rPr lang="zh-CN" altLang="en-US" sz="2800" b="1" dirty="0" smtClean="0">
                <a:solidFill>
                  <a:srgbClr val="FF0000"/>
                </a:solidFill>
                <a:latin typeface="宋体" pitchFamily="2" charset="-122"/>
              </a:rPr>
              <a:t>他</a:t>
            </a:r>
            <a:r>
              <a:rPr lang="zh-CN" altLang="en-US" sz="2800" dirty="0" smtClean="0">
                <a:solidFill>
                  <a:srgbClr val="00B050"/>
                </a:solidFill>
                <a:latin typeface="宋体" pitchFamily="2" charset="-122"/>
              </a:rPr>
              <a:t>穷困潦倒</a:t>
            </a:r>
            <a:r>
              <a:rPr lang="zh-CN" altLang="en-US" sz="2800" b="1" dirty="0" smtClean="0">
                <a:solidFill>
                  <a:srgbClr val="00B050"/>
                </a:solidFill>
                <a:latin typeface="宋体" pitchFamily="2" charset="-122"/>
              </a:rPr>
              <a:t>、懒惰</a:t>
            </a:r>
            <a:r>
              <a:rPr lang="zh-CN" altLang="en-US" sz="2800" b="1" dirty="0">
                <a:solidFill>
                  <a:srgbClr val="FF0000"/>
                </a:solidFill>
                <a:latin typeface="宋体" pitchFamily="2" charset="-122"/>
              </a:rPr>
              <a:t>的性格特征</a:t>
            </a:r>
            <a:r>
              <a:rPr lang="zh-CN" altLang="en-US" sz="2800" b="1" dirty="0">
                <a:solidFill>
                  <a:srgbClr val="000000"/>
                </a:solidFill>
                <a:latin typeface="宋体" pitchFamily="2" charset="-122"/>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6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6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364"/>
          <p:cNvSpPr txBox="1">
            <a:spLocks noChangeArrowheads="1"/>
          </p:cNvSpPr>
          <p:nvPr/>
        </p:nvSpPr>
        <p:spPr bwMode="auto">
          <a:xfrm>
            <a:off x="250825" y="676275"/>
            <a:ext cx="8632825" cy="2493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000" b="1" dirty="0">
                <a:solidFill>
                  <a:srgbClr val="FF0000"/>
                </a:solidFill>
                <a:latin typeface="黑体" pitchFamily="49" charset="-122"/>
                <a:ea typeface="黑体" pitchFamily="49" charset="-122"/>
              </a:rPr>
              <a:t>【</a:t>
            </a:r>
            <a:r>
              <a:rPr lang="zh-CN" altLang="en-US" sz="3000" b="1" dirty="0">
                <a:solidFill>
                  <a:srgbClr val="FF0000"/>
                </a:solidFill>
                <a:latin typeface="黑体" pitchFamily="49" charset="-122"/>
                <a:ea typeface="黑体" pitchFamily="49" charset="-122"/>
              </a:rPr>
              <a:t>第二次出场</a:t>
            </a:r>
            <a:r>
              <a:rPr lang="en-US" altLang="zh-CN" sz="3000" b="1" dirty="0" smtClean="0">
                <a:solidFill>
                  <a:srgbClr val="FF0000"/>
                </a:solidFill>
                <a:latin typeface="黑体" pitchFamily="49" charset="-122"/>
                <a:ea typeface="黑体" pitchFamily="49" charset="-122"/>
              </a:rPr>
              <a:t>】11</a:t>
            </a:r>
            <a:r>
              <a:rPr lang="zh-CN" altLang="en-US" sz="3000" b="1" dirty="0" smtClean="0">
                <a:solidFill>
                  <a:srgbClr val="FF0000"/>
                </a:solidFill>
                <a:latin typeface="黑体" pitchFamily="49" charset="-122"/>
                <a:ea typeface="黑体" pitchFamily="49" charset="-122"/>
              </a:rPr>
              <a:t>段</a:t>
            </a:r>
            <a:endParaRPr lang="en-US" altLang="zh-CN" sz="3000" b="1" dirty="0">
              <a:solidFill>
                <a:srgbClr val="FF0000"/>
              </a:solidFill>
              <a:latin typeface="黑体" pitchFamily="49" charset="-122"/>
              <a:ea typeface="黑体" pitchFamily="49" charset="-122"/>
            </a:endParaRPr>
          </a:p>
          <a:p>
            <a:pPr eaLnBrk="1" hangingPunct="1">
              <a:lnSpc>
                <a:spcPct val="130000"/>
              </a:lnSpc>
            </a:pPr>
            <a:r>
              <a:rPr lang="zh-CN" altLang="en-US" sz="3000" b="1" dirty="0">
                <a:latin typeface="宋体" pitchFamily="2" charset="-122"/>
              </a:rPr>
              <a:t>    他脸上黑而且瘦，已经不成样子；穿一件破夹袄，盘着两腿，下面垫一个蒲包，用草绳在肩上挂住；</a:t>
            </a:r>
            <a:r>
              <a:rPr lang="en-US" altLang="zh-CN" sz="3000" b="1" dirty="0">
                <a:latin typeface="宋体" pitchFamily="2" charset="-122"/>
              </a:rPr>
              <a:t>……</a:t>
            </a:r>
            <a:r>
              <a:rPr lang="zh-CN" altLang="en-US" sz="3000" b="1" dirty="0">
                <a:latin typeface="宋体" pitchFamily="2" charset="-122"/>
              </a:rPr>
              <a:t>满手是泥。</a:t>
            </a:r>
          </a:p>
        </p:txBody>
      </p:sp>
      <p:sp>
        <p:nvSpPr>
          <p:cNvPr id="41987" name="矩形 2"/>
          <p:cNvSpPr>
            <a:spLocks noChangeArrowheads="1"/>
          </p:cNvSpPr>
          <p:nvPr/>
        </p:nvSpPr>
        <p:spPr bwMode="auto">
          <a:xfrm>
            <a:off x="250825" y="3557588"/>
            <a:ext cx="8642350" cy="181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000000"/>
                </a:solidFill>
                <a:latin typeface="宋体" pitchFamily="2" charset="-122"/>
              </a:rPr>
              <a:t>   “</a:t>
            </a:r>
            <a:r>
              <a:rPr lang="zh-CN" altLang="en-US" sz="2800" b="1" dirty="0">
                <a:solidFill>
                  <a:srgbClr val="000000"/>
                </a:solidFill>
                <a:latin typeface="宋体" pitchFamily="2" charset="-122"/>
              </a:rPr>
              <a:t>他脸上黑而且瘦，已经不成样子；穿一件破夹袄”</a:t>
            </a:r>
            <a:r>
              <a:rPr lang="zh-CN" altLang="en-US" sz="2800" b="1" dirty="0">
                <a:latin typeface="宋体" pitchFamily="2" charset="-122"/>
              </a:rPr>
              <a:t>，</a:t>
            </a:r>
            <a:r>
              <a:rPr lang="zh-CN" altLang="en-US" sz="2800" b="1" dirty="0">
                <a:solidFill>
                  <a:srgbClr val="FF0000"/>
                </a:solidFill>
                <a:latin typeface="宋体" pitchFamily="2" charset="-122"/>
              </a:rPr>
              <a:t>说明</a:t>
            </a:r>
            <a:r>
              <a:rPr lang="zh-CN" altLang="en-US" sz="2800" b="1" dirty="0" smtClean="0">
                <a:solidFill>
                  <a:srgbClr val="FF0000"/>
                </a:solidFill>
                <a:latin typeface="宋体" pitchFamily="2" charset="-122"/>
              </a:rPr>
              <a:t>他</a:t>
            </a:r>
            <a:r>
              <a:rPr lang="zh-CN" altLang="en-US" sz="2800" dirty="0" smtClean="0">
                <a:solidFill>
                  <a:srgbClr val="00B050"/>
                </a:solidFill>
                <a:latin typeface="宋体" pitchFamily="2" charset="-122"/>
              </a:rPr>
              <a:t>饥寒交迫</a:t>
            </a:r>
            <a:r>
              <a:rPr lang="zh-CN" altLang="en-US" sz="2800" b="1" dirty="0" smtClean="0">
                <a:solidFill>
                  <a:srgbClr val="000000"/>
                </a:solidFill>
                <a:latin typeface="宋体" pitchFamily="2" charset="-122"/>
              </a:rPr>
              <a:t>；</a:t>
            </a:r>
            <a:r>
              <a:rPr lang="zh-CN" altLang="en-US" sz="2800" b="1" dirty="0">
                <a:solidFill>
                  <a:srgbClr val="000000"/>
                </a:solidFill>
                <a:latin typeface="宋体" pitchFamily="2" charset="-122"/>
              </a:rPr>
              <a:t>“盘着两腿，下面垫一个蒲包，用草绳在肩上挂住；</a:t>
            </a:r>
            <a:r>
              <a:rPr lang="en-US" altLang="zh-CN" sz="2800" b="1" dirty="0">
                <a:solidFill>
                  <a:srgbClr val="000000"/>
                </a:solidFill>
                <a:latin typeface="宋体" pitchFamily="2" charset="-122"/>
              </a:rPr>
              <a:t>……</a:t>
            </a:r>
            <a:r>
              <a:rPr lang="zh-CN" altLang="en-US" sz="2800" b="1" dirty="0">
                <a:solidFill>
                  <a:srgbClr val="000000"/>
                </a:solidFill>
                <a:latin typeface="宋体" pitchFamily="2" charset="-122"/>
              </a:rPr>
              <a:t>满手是泥”</a:t>
            </a:r>
            <a:r>
              <a:rPr lang="zh-CN" altLang="en-US" sz="2800" b="1" dirty="0">
                <a:solidFill>
                  <a:srgbClr val="FF3300"/>
                </a:solidFill>
                <a:latin typeface="宋体" pitchFamily="2" charset="-122"/>
              </a:rPr>
              <a:t>，</a:t>
            </a:r>
            <a:r>
              <a:rPr lang="zh-CN" altLang="en-US" sz="2800" b="1" dirty="0">
                <a:solidFill>
                  <a:srgbClr val="FF0000"/>
                </a:solidFill>
                <a:latin typeface="宋体" pitchFamily="2" charset="-122"/>
              </a:rPr>
              <a:t>说明他被打折了腿，</a:t>
            </a:r>
            <a:r>
              <a:rPr lang="zh-CN" altLang="en-US" sz="2800" b="1" dirty="0">
                <a:solidFill>
                  <a:srgbClr val="0070C0"/>
                </a:solidFill>
                <a:latin typeface="宋体" pitchFamily="2" charset="-122"/>
              </a:rPr>
              <a:t>丧失了生活的能力</a:t>
            </a:r>
            <a:r>
              <a:rPr lang="zh-CN" altLang="en-US" sz="2800" b="1" dirty="0">
                <a:solidFill>
                  <a:srgbClr val="000000"/>
                </a:solidFill>
                <a:latin typeface="宋体" pitchFamily="2" charset="-122"/>
              </a:rPr>
              <a: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198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ChangeArrowheads="1"/>
          </p:cNvSpPr>
          <p:nvPr/>
        </p:nvSpPr>
        <p:spPr bwMode="auto">
          <a:xfrm>
            <a:off x="251520" y="1340768"/>
            <a:ext cx="8640960" cy="5632311"/>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pPr algn="just">
              <a:lnSpc>
                <a:spcPct val="150000"/>
              </a:lnSpc>
            </a:pPr>
            <a:r>
              <a:rPr lang="zh-CN" altLang="en-US" sz="2400" dirty="0" smtClean="0">
                <a:solidFill>
                  <a:srgbClr val="000000"/>
                </a:solidFill>
                <a:latin typeface="黑体" pitchFamily="49" charset="-122"/>
              </a:rPr>
              <a:t>      同学们，到目前为止，我们学过哪些鲁迅先生的作品，大家还记得吗？</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七上：</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从百草园到三味书屋</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a:t>
            </a:r>
            <a:r>
              <a:rPr lang="zh-CN" altLang="en-US" sz="2400" dirty="0" smtClean="0">
                <a:solidFill>
                  <a:srgbClr val="7030A0"/>
                </a:solidFill>
                <a:latin typeface="黑体" pitchFamily="49" charset="-122"/>
              </a:rPr>
              <a:t>选自</a:t>
            </a:r>
            <a:r>
              <a:rPr lang="en-US" altLang="zh-CN" sz="2400" dirty="0" smtClean="0">
                <a:solidFill>
                  <a:srgbClr val="7030A0"/>
                </a:solidFill>
                <a:latin typeface="黑体" pitchFamily="49" charset="-122"/>
              </a:rPr>
              <a:t>《</a:t>
            </a:r>
            <a:r>
              <a:rPr lang="zh-CN" altLang="en-US" sz="2400" dirty="0" smtClean="0">
                <a:solidFill>
                  <a:srgbClr val="7030A0"/>
                </a:solidFill>
                <a:latin typeface="黑体" pitchFamily="49" charset="-122"/>
              </a:rPr>
              <a:t>朝花夕拾</a:t>
            </a:r>
            <a:r>
              <a:rPr lang="en-US" altLang="zh-CN" sz="2400" dirty="0" smtClean="0">
                <a:solidFill>
                  <a:srgbClr val="7030A0"/>
                </a:solidFill>
                <a:latin typeface="黑体" pitchFamily="49" charset="-122"/>
              </a:rPr>
              <a:t>》</a:t>
            </a:r>
            <a:r>
              <a:rPr lang="zh-CN" altLang="en-US" sz="2400" dirty="0" smtClean="0">
                <a:solidFill>
                  <a:srgbClr val="00B050"/>
                </a:solidFill>
                <a:latin typeface="黑体" pitchFamily="49" charset="-122"/>
              </a:rPr>
              <a:t>）</a:t>
            </a:r>
            <a:endParaRPr lang="en-US" altLang="zh-CN" sz="2400" dirty="0" smtClean="0">
              <a:solidFill>
                <a:srgbClr val="00B05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七下：</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阿长与</a:t>
            </a:r>
            <a:r>
              <a:rPr lang="zh-CN" altLang="en-US" sz="2400" dirty="0" smtClean="0">
                <a:solidFill>
                  <a:srgbClr val="00B050"/>
                </a:solidFill>
              </a:rPr>
              <a:t>与</a:t>
            </a:r>
            <a:r>
              <a:rPr lang="en-US" altLang="zh-CN" sz="2400" dirty="0" smtClean="0">
                <a:solidFill>
                  <a:srgbClr val="00B050"/>
                </a:solidFill>
              </a:rPr>
              <a:t>&lt;</a:t>
            </a:r>
            <a:r>
              <a:rPr lang="zh-CN" altLang="en-US" sz="2400" dirty="0" smtClean="0">
                <a:solidFill>
                  <a:srgbClr val="00B050"/>
                </a:solidFill>
              </a:rPr>
              <a:t>山海经</a:t>
            </a:r>
            <a:r>
              <a:rPr lang="en-US" altLang="zh-CN" sz="2400" dirty="0" smtClean="0">
                <a:solidFill>
                  <a:srgbClr val="00B050"/>
                </a:solidFill>
              </a:rPr>
              <a:t>&gt;</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a:t>
            </a:r>
            <a:r>
              <a:rPr lang="zh-CN" altLang="en-US" sz="2400" dirty="0" smtClean="0">
                <a:solidFill>
                  <a:srgbClr val="7030A0"/>
                </a:solidFill>
                <a:latin typeface="黑体" pitchFamily="49" charset="-122"/>
              </a:rPr>
              <a:t>选自</a:t>
            </a:r>
            <a:r>
              <a:rPr lang="en-US" altLang="zh-CN" sz="2400" dirty="0" smtClean="0">
                <a:solidFill>
                  <a:srgbClr val="7030A0"/>
                </a:solidFill>
                <a:latin typeface="黑体" pitchFamily="49" charset="-122"/>
              </a:rPr>
              <a:t>《</a:t>
            </a:r>
            <a:r>
              <a:rPr lang="zh-CN" altLang="en-US" sz="2400" dirty="0" smtClean="0">
                <a:solidFill>
                  <a:srgbClr val="7030A0"/>
                </a:solidFill>
                <a:latin typeface="黑体" pitchFamily="49" charset="-122"/>
              </a:rPr>
              <a:t>朝花夕拾</a:t>
            </a:r>
            <a:r>
              <a:rPr lang="en-US" altLang="zh-CN" sz="2400" dirty="0" smtClean="0">
                <a:solidFill>
                  <a:srgbClr val="7030A0"/>
                </a:solidFill>
                <a:latin typeface="黑体" pitchFamily="49" charset="-122"/>
              </a:rPr>
              <a:t>》</a:t>
            </a:r>
            <a:r>
              <a:rPr lang="zh-CN" altLang="en-US" sz="2400" dirty="0" smtClean="0">
                <a:solidFill>
                  <a:srgbClr val="00B050"/>
                </a:solidFill>
                <a:latin typeface="黑体" pitchFamily="49" charset="-122"/>
              </a:rPr>
              <a:t>）</a:t>
            </a:r>
            <a:endParaRPr lang="en-US" altLang="zh-CN" sz="2400" dirty="0" smtClean="0">
              <a:solidFill>
                <a:srgbClr val="00B05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八上：</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藤野先生</a:t>
            </a:r>
            <a:r>
              <a:rPr lang="en-US" altLang="zh-CN" sz="2400" dirty="0" smtClean="0">
                <a:solidFill>
                  <a:srgbClr val="00B050"/>
                </a:solidFill>
                <a:latin typeface="黑体" pitchFamily="49" charset="-122"/>
              </a:rPr>
              <a:t>》</a:t>
            </a:r>
            <a:r>
              <a:rPr lang="zh-CN" altLang="en-US" sz="2400" dirty="0" smtClean="0">
                <a:solidFill>
                  <a:srgbClr val="00B050"/>
                </a:solidFill>
                <a:latin typeface="黑体" pitchFamily="49" charset="-122"/>
              </a:rPr>
              <a:t>（</a:t>
            </a:r>
            <a:r>
              <a:rPr lang="zh-CN" altLang="en-US" sz="2400" dirty="0" smtClean="0">
                <a:solidFill>
                  <a:srgbClr val="7030A0"/>
                </a:solidFill>
                <a:latin typeface="黑体" pitchFamily="49" charset="-122"/>
              </a:rPr>
              <a:t>选自</a:t>
            </a:r>
            <a:r>
              <a:rPr lang="en-US" altLang="zh-CN" sz="2400" dirty="0" smtClean="0">
                <a:solidFill>
                  <a:srgbClr val="7030A0"/>
                </a:solidFill>
                <a:latin typeface="黑体" pitchFamily="49" charset="-122"/>
              </a:rPr>
              <a:t>《</a:t>
            </a:r>
            <a:r>
              <a:rPr lang="zh-CN" altLang="en-US" sz="2400" dirty="0" smtClean="0">
                <a:solidFill>
                  <a:srgbClr val="7030A0"/>
                </a:solidFill>
                <a:latin typeface="黑体" pitchFamily="49" charset="-122"/>
              </a:rPr>
              <a:t>朝花夕拾</a:t>
            </a:r>
            <a:r>
              <a:rPr lang="en-US" altLang="zh-CN" sz="2400" dirty="0" smtClean="0">
                <a:solidFill>
                  <a:srgbClr val="7030A0"/>
                </a:solidFill>
                <a:latin typeface="黑体" pitchFamily="49" charset="-122"/>
              </a:rPr>
              <a:t>》</a:t>
            </a:r>
            <a:r>
              <a:rPr lang="zh-CN" altLang="en-US" sz="2400" dirty="0" smtClean="0">
                <a:solidFill>
                  <a:srgbClr val="00B050"/>
                </a:solidFill>
                <a:latin typeface="黑体" pitchFamily="49" charset="-122"/>
              </a:rPr>
              <a:t>）</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en-US" altLang="zh-CN" sz="2400" dirty="0" smtClean="0">
                <a:solidFill>
                  <a:srgbClr val="FFFF00"/>
                </a:solidFill>
                <a:latin typeface="黑体" pitchFamily="49" charset="-122"/>
              </a:rPr>
              <a:t>==》</a:t>
            </a:r>
            <a:r>
              <a:rPr lang="zh-CN" altLang="en-US" sz="2400" dirty="0" smtClean="0">
                <a:solidFill>
                  <a:srgbClr val="FFFF00"/>
                </a:solidFill>
                <a:latin typeface="黑体" pitchFamily="49" charset="-122"/>
              </a:rPr>
              <a:t>八下：</a:t>
            </a:r>
            <a:r>
              <a:rPr lang="en-US" altLang="zh-CN" sz="2400" dirty="0" smtClean="0">
                <a:solidFill>
                  <a:srgbClr val="FFFF00"/>
                </a:solidFill>
                <a:latin typeface="黑体" pitchFamily="49" charset="-122"/>
              </a:rPr>
              <a:t>《</a:t>
            </a:r>
            <a:r>
              <a:rPr lang="zh-CN" altLang="en-US" sz="2400" dirty="0" smtClean="0">
                <a:solidFill>
                  <a:srgbClr val="FFFF00"/>
                </a:solidFill>
                <a:latin typeface="黑体" pitchFamily="49" charset="-122"/>
              </a:rPr>
              <a:t>社戏</a:t>
            </a:r>
            <a:r>
              <a:rPr lang="en-US" altLang="zh-CN" sz="2400" dirty="0" smtClean="0">
                <a:solidFill>
                  <a:srgbClr val="FFFF00"/>
                </a:solidFill>
                <a:latin typeface="黑体" pitchFamily="49" charset="-122"/>
              </a:rPr>
              <a:t>》(</a:t>
            </a:r>
            <a:r>
              <a:rPr lang="zh-CN" altLang="en-US" sz="2400" dirty="0" smtClean="0">
                <a:solidFill>
                  <a:srgbClr val="FF0000"/>
                </a:solidFill>
                <a:latin typeface="黑体" pitchFamily="49" charset="-122"/>
              </a:rPr>
              <a:t>选自</a:t>
            </a:r>
            <a:r>
              <a:rPr lang="en-US" altLang="zh-CN" sz="2400" dirty="0" smtClean="0">
                <a:solidFill>
                  <a:srgbClr val="FF0000"/>
                </a:solidFill>
                <a:latin typeface="黑体" pitchFamily="49" charset="-122"/>
              </a:rPr>
              <a:t>《</a:t>
            </a:r>
            <a:r>
              <a:rPr lang="zh-CN" altLang="en-US" sz="2400" dirty="0" smtClean="0">
                <a:solidFill>
                  <a:srgbClr val="FF0000"/>
                </a:solidFill>
                <a:latin typeface="黑体" pitchFamily="49" charset="-122"/>
              </a:rPr>
              <a:t>呐喊</a:t>
            </a:r>
            <a:r>
              <a:rPr lang="en-US" altLang="zh-CN" sz="2400" dirty="0" smtClean="0">
                <a:solidFill>
                  <a:srgbClr val="FF0000"/>
                </a:solidFill>
                <a:latin typeface="黑体" pitchFamily="49" charset="-122"/>
              </a:rPr>
              <a:t>》)</a:t>
            </a:r>
            <a:r>
              <a:rPr lang="zh-CN" altLang="en-US" sz="2400" dirty="0" smtClean="0">
                <a:solidFill>
                  <a:srgbClr val="FF0000"/>
                </a:solidFill>
                <a:latin typeface="黑体" pitchFamily="49" charset="-122"/>
              </a:rPr>
              <a:t>！</a:t>
            </a:r>
            <a:endParaRPr lang="en-US" altLang="zh-CN" sz="2400" dirty="0" smtClean="0">
              <a:solidFill>
                <a:srgbClr val="FF0000"/>
              </a:solidFill>
              <a:latin typeface="黑体" pitchFamily="49" charset="-122"/>
            </a:endParaRPr>
          </a:p>
          <a:p>
            <a:pPr algn="just">
              <a:lnSpc>
                <a:spcPct val="150000"/>
              </a:lnSpc>
            </a:pPr>
            <a:r>
              <a:rPr lang="en-US" altLang="zh-CN" sz="2400" dirty="0" smtClean="0">
                <a:solidFill>
                  <a:srgbClr val="00B050"/>
                </a:solidFill>
                <a:latin typeface="黑体" pitchFamily="49" charset="-122"/>
              </a:rPr>
              <a:t>    </a:t>
            </a:r>
            <a:r>
              <a:rPr lang="en-US" altLang="zh-CN" sz="2400" dirty="0" smtClean="0">
                <a:solidFill>
                  <a:srgbClr val="FFFF00"/>
                </a:solidFill>
                <a:latin typeface="黑体" pitchFamily="49" charset="-122"/>
              </a:rPr>
              <a:t>==》</a:t>
            </a:r>
            <a:r>
              <a:rPr lang="zh-CN" altLang="en-US" sz="2400" dirty="0" smtClean="0">
                <a:solidFill>
                  <a:srgbClr val="FFFF00"/>
                </a:solidFill>
                <a:latin typeface="黑体" pitchFamily="49" charset="-122"/>
              </a:rPr>
              <a:t>九上：</a:t>
            </a:r>
            <a:r>
              <a:rPr lang="en-US" altLang="zh-CN" sz="2400" dirty="0" smtClean="0">
                <a:solidFill>
                  <a:srgbClr val="FFFF00"/>
                </a:solidFill>
                <a:latin typeface="黑体" pitchFamily="49" charset="-122"/>
              </a:rPr>
              <a:t>《</a:t>
            </a:r>
            <a:r>
              <a:rPr lang="zh-CN" altLang="en-US" sz="2400" dirty="0" smtClean="0">
                <a:solidFill>
                  <a:srgbClr val="FFFF00"/>
                </a:solidFill>
                <a:latin typeface="黑体" pitchFamily="49" charset="-122"/>
              </a:rPr>
              <a:t>故乡</a:t>
            </a:r>
            <a:r>
              <a:rPr lang="en-US" altLang="zh-CN" sz="2400" dirty="0" smtClean="0">
                <a:solidFill>
                  <a:srgbClr val="FFFF00"/>
                </a:solidFill>
                <a:latin typeface="黑体" pitchFamily="49" charset="-122"/>
              </a:rPr>
              <a:t>》</a:t>
            </a:r>
            <a:r>
              <a:rPr lang="zh-CN" altLang="en-US" sz="2400" dirty="0" smtClean="0">
                <a:solidFill>
                  <a:srgbClr val="FFFF00"/>
                </a:solidFill>
                <a:latin typeface="黑体" pitchFamily="49" charset="-122"/>
              </a:rPr>
              <a:t>（</a:t>
            </a:r>
            <a:r>
              <a:rPr lang="zh-CN" altLang="en-US" sz="2400" dirty="0" smtClean="0">
                <a:solidFill>
                  <a:srgbClr val="FF0000"/>
                </a:solidFill>
                <a:latin typeface="黑体" pitchFamily="49" charset="-122"/>
              </a:rPr>
              <a:t>选自</a:t>
            </a:r>
            <a:r>
              <a:rPr lang="en-US" altLang="zh-CN" sz="2400" dirty="0" smtClean="0">
                <a:solidFill>
                  <a:srgbClr val="FF0000"/>
                </a:solidFill>
                <a:latin typeface="黑体" pitchFamily="49" charset="-122"/>
              </a:rPr>
              <a:t>《</a:t>
            </a:r>
            <a:r>
              <a:rPr lang="zh-CN" altLang="en-US" sz="2400" dirty="0" smtClean="0">
                <a:solidFill>
                  <a:srgbClr val="FF0000"/>
                </a:solidFill>
                <a:latin typeface="黑体" pitchFamily="49" charset="-122"/>
              </a:rPr>
              <a:t>呐喊</a:t>
            </a:r>
            <a:r>
              <a:rPr lang="en-US" altLang="zh-CN" sz="2400" dirty="0" smtClean="0">
                <a:solidFill>
                  <a:srgbClr val="FF0000"/>
                </a:solidFill>
                <a:latin typeface="黑体" pitchFamily="49" charset="-122"/>
              </a:rPr>
              <a:t>》</a:t>
            </a:r>
            <a:r>
              <a:rPr lang="zh-CN" altLang="en-US" sz="2400" dirty="0" smtClean="0">
                <a:solidFill>
                  <a:srgbClr val="FFFF00"/>
                </a:solidFill>
                <a:latin typeface="黑体" pitchFamily="49" charset="-122"/>
              </a:rPr>
              <a:t>）！</a:t>
            </a:r>
            <a:endParaRPr lang="en-US" altLang="zh-CN" sz="2400" dirty="0" smtClean="0">
              <a:solidFill>
                <a:srgbClr val="FFFF00"/>
              </a:solidFill>
              <a:latin typeface="黑体" pitchFamily="49" charset="-122"/>
            </a:endParaRPr>
          </a:p>
          <a:p>
            <a:pPr algn="just">
              <a:lnSpc>
                <a:spcPct val="150000"/>
              </a:lnSpc>
            </a:pPr>
            <a:r>
              <a:rPr lang="en-US" altLang="zh-CN" sz="2400" dirty="0" smtClean="0">
                <a:solidFill>
                  <a:srgbClr val="FFFF00"/>
                </a:solidFill>
                <a:latin typeface="黑体" pitchFamily="49" charset="-122"/>
              </a:rPr>
              <a:t>    ==》</a:t>
            </a:r>
            <a:r>
              <a:rPr lang="zh-CN" altLang="en-US" sz="2400" dirty="0" smtClean="0">
                <a:solidFill>
                  <a:srgbClr val="FFFF00"/>
                </a:solidFill>
                <a:latin typeface="黑体" pitchFamily="49" charset="-122"/>
              </a:rPr>
              <a:t>九下：</a:t>
            </a:r>
            <a:r>
              <a:rPr lang="en-US" altLang="zh-CN" sz="2400" dirty="0" smtClean="0">
                <a:solidFill>
                  <a:srgbClr val="FFFF00"/>
                </a:solidFill>
                <a:latin typeface="黑体" pitchFamily="49" charset="-122"/>
              </a:rPr>
              <a:t>《</a:t>
            </a:r>
            <a:r>
              <a:rPr lang="zh-CN" altLang="en-US" sz="2400" dirty="0" smtClean="0">
                <a:solidFill>
                  <a:srgbClr val="FFFF00"/>
                </a:solidFill>
                <a:latin typeface="黑体" pitchFamily="49" charset="-122"/>
              </a:rPr>
              <a:t>孔乙己</a:t>
            </a:r>
            <a:r>
              <a:rPr lang="en-US" altLang="zh-CN" sz="2400" dirty="0" smtClean="0">
                <a:solidFill>
                  <a:srgbClr val="FFFF00"/>
                </a:solidFill>
                <a:latin typeface="黑体" pitchFamily="49" charset="-122"/>
              </a:rPr>
              <a:t>》</a:t>
            </a:r>
            <a:r>
              <a:rPr lang="zh-CN" altLang="en-US" sz="2400" dirty="0" smtClean="0">
                <a:solidFill>
                  <a:srgbClr val="C00000"/>
                </a:solidFill>
                <a:latin typeface="黑体" pitchFamily="49" charset="-122"/>
              </a:rPr>
              <a:t>（</a:t>
            </a:r>
            <a:r>
              <a:rPr lang="zh-CN" altLang="en-US" sz="2400" dirty="0" smtClean="0">
                <a:solidFill>
                  <a:srgbClr val="FF0000"/>
                </a:solidFill>
                <a:latin typeface="黑体" pitchFamily="49" charset="-122"/>
              </a:rPr>
              <a:t>选自</a:t>
            </a:r>
            <a:r>
              <a:rPr lang="en-US" altLang="zh-CN" sz="2400" dirty="0" smtClean="0">
                <a:solidFill>
                  <a:srgbClr val="FF0000"/>
                </a:solidFill>
                <a:latin typeface="黑体" pitchFamily="49" charset="-122"/>
              </a:rPr>
              <a:t>《</a:t>
            </a:r>
            <a:r>
              <a:rPr lang="zh-CN" altLang="en-US" sz="2400" dirty="0" smtClean="0">
                <a:solidFill>
                  <a:srgbClr val="FF0000"/>
                </a:solidFill>
                <a:latin typeface="黑体" pitchFamily="49" charset="-122"/>
              </a:rPr>
              <a:t>呐喊</a:t>
            </a:r>
            <a:r>
              <a:rPr lang="en-US" altLang="zh-CN" sz="2400" dirty="0" smtClean="0">
                <a:solidFill>
                  <a:srgbClr val="FF0000"/>
                </a:solidFill>
                <a:latin typeface="黑体" pitchFamily="49" charset="-122"/>
              </a:rPr>
              <a:t>》</a:t>
            </a:r>
            <a:r>
              <a:rPr lang="zh-CN" altLang="en-US" sz="2400" dirty="0" smtClean="0">
                <a:solidFill>
                  <a:srgbClr val="C00000"/>
                </a:solidFill>
                <a:latin typeface="黑体" pitchFamily="49" charset="-122"/>
              </a:rPr>
              <a:t>）！</a:t>
            </a:r>
            <a:endParaRPr lang="en-US" altLang="zh-CN" sz="2400" dirty="0" smtClean="0">
              <a:solidFill>
                <a:srgbClr val="C00000"/>
              </a:solidFill>
              <a:latin typeface="黑体" pitchFamily="49" charset="-122"/>
            </a:endParaRPr>
          </a:p>
          <a:p>
            <a:pPr algn="just">
              <a:lnSpc>
                <a:spcPct val="150000"/>
              </a:lnSpc>
            </a:pPr>
            <a:r>
              <a:rPr lang="en-US" altLang="zh-CN" sz="2400" dirty="0" smtClean="0">
                <a:solidFill>
                  <a:srgbClr val="0070C0"/>
                </a:solidFill>
                <a:latin typeface="黑体" pitchFamily="49" charset="-122"/>
              </a:rPr>
              <a:t>     </a:t>
            </a:r>
            <a:r>
              <a:rPr lang="en-US" altLang="zh-CN" sz="2400" b="0" dirty="0" smtClean="0"/>
              <a:t>《</a:t>
            </a:r>
            <a:r>
              <a:rPr lang="zh-CN" altLang="en-US" sz="2400" b="0" dirty="0" smtClean="0"/>
              <a:t>呐喊</a:t>
            </a:r>
            <a:r>
              <a:rPr lang="en-US" altLang="zh-CN" sz="2400" b="0" dirty="0" smtClean="0"/>
              <a:t>》</a:t>
            </a:r>
            <a:r>
              <a:rPr lang="zh-CN" altLang="en-US" sz="2400" b="0" dirty="0" smtClean="0"/>
              <a:t>收录了鲁迅</a:t>
            </a:r>
            <a:r>
              <a:rPr lang="en-US" altLang="zh-CN" sz="2400" b="0" dirty="0" smtClean="0"/>
              <a:t>1918—1922</a:t>
            </a:r>
            <a:r>
              <a:rPr lang="zh-CN" altLang="en-US" sz="2400" b="0" dirty="0" smtClean="0"/>
              <a:t>年间所作的</a:t>
            </a:r>
            <a:r>
              <a:rPr lang="en-US" altLang="zh-CN" sz="2400" b="0" dirty="0" smtClean="0"/>
              <a:t>14</a:t>
            </a:r>
            <a:r>
              <a:rPr lang="zh-CN" altLang="en-US" sz="2400" b="0" dirty="0" smtClean="0"/>
              <a:t>篇短篇小说，包含</a:t>
            </a:r>
            <a:r>
              <a:rPr lang="en-US" altLang="zh-CN" sz="2400" b="0" dirty="0" smtClean="0"/>
              <a:t>《</a:t>
            </a:r>
            <a:r>
              <a:rPr lang="zh-CN" altLang="en-US" sz="2400" b="0" dirty="0" smtClean="0"/>
              <a:t>狂人日记</a:t>
            </a:r>
            <a:r>
              <a:rPr lang="en-US" altLang="zh-CN" sz="2400" b="0" dirty="0" smtClean="0"/>
              <a:t>》</a:t>
            </a:r>
            <a:r>
              <a:rPr lang="zh-CN" altLang="en-US" sz="2400" b="0" dirty="0" smtClean="0"/>
              <a:t>、</a:t>
            </a:r>
            <a:r>
              <a:rPr lang="en-US" altLang="zh-CN" sz="2400" b="0" dirty="0" smtClean="0"/>
              <a:t>《</a:t>
            </a:r>
            <a:r>
              <a:rPr lang="zh-CN" altLang="en-US" sz="2400" b="0" dirty="0" smtClean="0"/>
              <a:t>孔乙己</a:t>
            </a:r>
            <a:r>
              <a:rPr lang="en-US" altLang="zh-CN" sz="2400" b="0" dirty="0" smtClean="0"/>
              <a:t>》</a:t>
            </a:r>
            <a:r>
              <a:rPr lang="zh-CN" altLang="en-US" sz="2400" b="0" dirty="0" smtClean="0"/>
              <a:t>、</a:t>
            </a:r>
            <a:r>
              <a:rPr lang="en-US" altLang="zh-CN" sz="2400" b="0" dirty="0" smtClean="0"/>
              <a:t>《</a:t>
            </a:r>
            <a:r>
              <a:rPr lang="zh-CN" altLang="en-US" sz="2400" b="0" dirty="0" smtClean="0"/>
              <a:t>阿</a:t>
            </a:r>
            <a:r>
              <a:rPr lang="en-US" altLang="zh-CN" sz="2400" b="0" dirty="0" smtClean="0"/>
              <a:t>Q</a:t>
            </a:r>
            <a:r>
              <a:rPr lang="zh-CN" altLang="en-US" sz="2400" b="0" dirty="0" smtClean="0"/>
              <a:t>正传</a:t>
            </a:r>
            <a:r>
              <a:rPr lang="en-US" altLang="zh-CN" sz="2400" b="0" dirty="0" smtClean="0"/>
              <a:t>》</a:t>
            </a:r>
            <a:r>
              <a:rPr lang="zh-CN" altLang="en-US" sz="2400" b="0" dirty="0" smtClean="0"/>
              <a:t>、</a:t>
            </a:r>
            <a:r>
              <a:rPr lang="en-US" altLang="zh-CN" sz="2400" b="0" dirty="0" smtClean="0"/>
              <a:t>《</a:t>
            </a:r>
            <a:r>
              <a:rPr lang="zh-CN" altLang="en-US" sz="2400" b="0" dirty="0" smtClean="0"/>
              <a:t>故乡</a:t>
            </a:r>
            <a:r>
              <a:rPr lang="en-US" altLang="zh-CN" sz="2400" b="0" dirty="0" smtClean="0"/>
              <a:t>》</a:t>
            </a:r>
            <a:r>
              <a:rPr lang="zh-CN" altLang="en-US" sz="2400" b="0" dirty="0" smtClean="0"/>
              <a:t>。</a:t>
            </a:r>
            <a:endParaRPr lang="en-US" altLang="zh-CN" sz="2400" dirty="0" smtClean="0">
              <a:solidFill>
                <a:srgbClr val="0070C0"/>
              </a:solidFill>
              <a:latin typeface="华文中宋" pitchFamily="2" charset="-122"/>
              <a:ea typeface="华文中宋" pitchFamily="2" charset="-122"/>
            </a:endParaRPr>
          </a:p>
        </p:txBody>
      </p:sp>
      <p:pic>
        <p:nvPicPr>
          <p:cNvPr id="149508" name="Picture 4" descr="宠物005"/>
          <p:cNvPicPr>
            <a:picLocks noChangeAspect="1" noChangeArrowheads="1" noCrop="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156325" y="188913"/>
            <a:ext cx="1116013" cy="1025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9509" name="WordArt 5"/>
          <p:cNvSpPr>
            <a:spLocks noChangeArrowheads="1" noChangeShapeType="1" noTextEdit="1"/>
          </p:cNvSpPr>
          <p:nvPr/>
        </p:nvSpPr>
        <p:spPr bwMode="auto">
          <a:xfrm>
            <a:off x="1116013" y="404813"/>
            <a:ext cx="2735262" cy="503237"/>
          </a:xfrm>
          <a:prstGeom prst="rect">
            <a:avLst/>
          </a:prstGeom>
          <a:extLst>
            <a:ext uri="{91240B29-F687-4F45-9708-019B960494DF}">
              <a14:hiddenLine xmlns="" xmlns:a14="http://schemas.microsoft.com/office/drawing/2010/main" w="25400">
                <a:solidFill>
                  <a:srgbClr val="000000"/>
                </a:solidFill>
                <a:round/>
                <a:headEnd/>
                <a:tailEnd/>
              </a14:hiddenLine>
            </a:ext>
          </a:extLst>
        </p:spPr>
        <p:txBody>
          <a:bodyPr wrap="none" fromWordArt="1">
            <a:prstTxWarp prst="textPlain">
              <a:avLst>
                <a:gd name="adj" fmla="val 50000"/>
              </a:avLst>
            </a:prstTxWarp>
          </a:bodyPr>
          <a:lstStyle/>
          <a:p>
            <a:pPr algn="ctr"/>
            <a:r>
              <a:rPr lang="zh-CN" altLang="en-US" kern="10" dirty="0" smtClean="0">
                <a:solidFill>
                  <a:srgbClr val="FF0000"/>
                </a:solidFill>
                <a:latin typeface="黑体"/>
                <a:ea typeface="黑体"/>
              </a:rPr>
              <a:t>课堂归纳</a:t>
            </a:r>
            <a:endParaRPr lang="zh-CN" altLang="en-US" kern="10" dirty="0">
              <a:solidFill>
                <a:srgbClr val="FF0000"/>
              </a:solidFill>
              <a:latin typeface="黑体"/>
              <a:ea typeface="黑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nodeType="withEffect">
                                  <p:stCondLst>
                                    <p:cond delay="0"/>
                                  </p:stCondLst>
                                  <p:childTnLst>
                                    <p:set>
                                      <p:cBhvr>
                                        <p:cTn id="6" dur="1" fill="hold">
                                          <p:stCondLst>
                                            <p:cond delay="0"/>
                                          </p:stCondLst>
                                        </p:cTn>
                                        <p:tgtEl>
                                          <p:spTgt spid="149508"/>
                                        </p:tgtEl>
                                        <p:attrNameLst>
                                          <p:attrName>style.visibility</p:attrName>
                                        </p:attrNameLst>
                                      </p:cBhvr>
                                      <p:to>
                                        <p:strVal val="visible"/>
                                      </p:to>
                                    </p:set>
                                    <p:animEffect transition="in" filter="plus(in)">
                                      <p:cBhvr>
                                        <p:cTn id="7" dur="2000"/>
                                        <p:tgtEl>
                                          <p:spTgt spid="149508"/>
                                        </p:tgtEl>
                                      </p:cBhvr>
                                    </p:animEffect>
                                  </p:childTnLst>
                                </p:cTn>
                              </p:par>
                              <p:par>
                                <p:cTn id="8" presetID="25" presetClass="entr" presetSubtype="0" fill="hold" grpId="0" nodeType="withEffect">
                                  <p:stCondLst>
                                    <p:cond delay="0"/>
                                  </p:stCondLst>
                                  <p:childTnLst>
                                    <p:set>
                                      <p:cBhvr>
                                        <p:cTn id="9" dur="1" fill="hold">
                                          <p:stCondLst>
                                            <p:cond delay="0"/>
                                          </p:stCondLst>
                                        </p:cTn>
                                        <p:tgtEl>
                                          <p:spTgt spid="149509"/>
                                        </p:tgtEl>
                                        <p:attrNameLst>
                                          <p:attrName>style.visibility</p:attrName>
                                        </p:attrNameLst>
                                      </p:cBhvr>
                                      <p:to>
                                        <p:strVal val="visible"/>
                                      </p:to>
                                    </p:set>
                                    <p:anim calcmode="lin" valueType="num">
                                      <p:cBhvr>
                                        <p:cTn id="10" dur="500" decel="50000" fill="hold">
                                          <p:stCondLst>
                                            <p:cond delay="0"/>
                                          </p:stCondLst>
                                        </p:cTn>
                                        <p:tgtEl>
                                          <p:spTgt spid="149509"/>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149509"/>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149509"/>
                                        </p:tgtEl>
                                        <p:attrNameLst>
                                          <p:attrName>ppt_w</p:attrName>
                                        </p:attrNameLst>
                                      </p:cBhvr>
                                      <p:tavLst>
                                        <p:tav tm="0">
                                          <p:val>
                                            <p:strVal val="#ppt_w*.05"/>
                                          </p:val>
                                        </p:tav>
                                        <p:tav tm="100000">
                                          <p:val>
                                            <p:strVal val="#ppt_w"/>
                                          </p:val>
                                        </p:tav>
                                      </p:tavLst>
                                    </p:anim>
                                    <p:anim calcmode="lin" valueType="num">
                                      <p:cBhvr>
                                        <p:cTn id="13" dur="1000" fill="hold"/>
                                        <p:tgtEl>
                                          <p:spTgt spid="149509"/>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149509"/>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149509"/>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149509"/>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149509"/>
                                        </p:tgtEl>
                                      </p:cBhvr>
                                    </p:animEffect>
                                  </p:childTnLst>
                                </p:cTn>
                              </p:par>
                            </p:childTnLst>
                          </p:cTn>
                        </p:par>
                        <p:par>
                          <p:cTn id="18" fill="hold" nodeType="afterGroup">
                            <p:stCondLst>
                              <p:cond delay="2000"/>
                            </p:stCondLst>
                            <p:childTnLst>
                              <p:par>
                                <p:cTn id="19" presetID="54" presetClass="entr" presetSubtype="0" accel="100000" fill="hold" grpId="0" nodeType="afterEffect">
                                  <p:stCondLst>
                                    <p:cond delay="0"/>
                                  </p:stCondLst>
                                  <p:childTnLst>
                                    <p:set>
                                      <p:cBhvr>
                                        <p:cTn id="20" dur="1" fill="hold">
                                          <p:stCondLst>
                                            <p:cond delay="0"/>
                                          </p:stCondLst>
                                        </p:cTn>
                                        <p:tgtEl>
                                          <p:spTgt spid="149507"/>
                                        </p:tgtEl>
                                        <p:attrNameLst>
                                          <p:attrName>style.visibility</p:attrName>
                                        </p:attrNameLst>
                                      </p:cBhvr>
                                      <p:to>
                                        <p:strVal val="visible"/>
                                      </p:to>
                                    </p:set>
                                    <p:anim calcmode="lin" valueType="num">
                                      <p:cBhvr>
                                        <p:cTn id="21" dur="500" fill="hold"/>
                                        <p:tgtEl>
                                          <p:spTgt spid="149507"/>
                                        </p:tgtEl>
                                        <p:attrNameLst>
                                          <p:attrName>ppt_w</p:attrName>
                                        </p:attrNameLst>
                                      </p:cBhvr>
                                      <p:tavLst>
                                        <p:tav tm="0">
                                          <p:val>
                                            <p:strVal val="#ppt_w*0.05"/>
                                          </p:val>
                                        </p:tav>
                                        <p:tav tm="100000">
                                          <p:val>
                                            <p:strVal val="#ppt_w"/>
                                          </p:val>
                                        </p:tav>
                                      </p:tavLst>
                                    </p:anim>
                                    <p:anim calcmode="lin" valueType="num">
                                      <p:cBhvr>
                                        <p:cTn id="22" dur="500" fill="hold"/>
                                        <p:tgtEl>
                                          <p:spTgt spid="149507"/>
                                        </p:tgtEl>
                                        <p:attrNameLst>
                                          <p:attrName>ppt_h</p:attrName>
                                        </p:attrNameLst>
                                      </p:cBhvr>
                                      <p:tavLst>
                                        <p:tav tm="0">
                                          <p:val>
                                            <p:strVal val="#ppt_h"/>
                                          </p:val>
                                        </p:tav>
                                        <p:tav tm="100000">
                                          <p:val>
                                            <p:strVal val="#ppt_h"/>
                                          </p:val>
                                        </p:tav>
                                      </p:tavLst>
                                    </p:anim>
                                    <p:anim calcmode="lin" valueType="num">
                                      <p:cBhvr>
                                        <p:cTn id="23" dur="500" fill="hold"/>
                                        <p:tgtEl>
                                          <p:spTgt spid="149507"/>
                                        </p:tgtEl>
                                        <p:attrNameLst>
                                          <p:attrName>ppt_x</p:attrName>
                                        </p:attrNameLst>
                                      </p:cBhvr>
                                      <p:tavLst>
                                        <p:tav tm="0">
                                          <p:val>
                                            <p:strVal val="#ppt_x-.2"/>
                                          </p:val>
                                        </p:tav>
                                        <p:tav tm="100000">
                                          <p:val>
                                            <p:strVal val="#ppt_x"/>
                                          </p:val>
                                        </p:tav>
                                      </p:tavLst>
                                    </p:anim>
                                    <p:anim calcmode="lin" valueType="num">
                                      <p:cBhvr>
                                        <p:cTn id="24" dur="500" fill="hold"/>
                                        <p:tgtEl>
                                          <p:spTgt spid="149507"/>
                                        </p:tgtEl>
                                        <p:attrNameLst>
                                          <p:attrName>ppt_y</p:attrName>
                                        </p:attrNameLst>
                                      </p:cBhvr>
                                      <p:tavLst>
                                        <p:tav tm="0">
                                          <p:val>
                                            <p:strVal val="#ppt_y"/>
                                          </p:val>
                                        </p:tav>
                                        <p:tav tm="100000">
                                          <p:val>
                                            <p:strVal val="#ppt_y"/>
                                          </p:val>
                                        </p:tav>
                                      </p:tavLst>
                                    </p:anim>
                                    <p:animEffect transition="in" filter="fade">
                                      <p:cBhvr>
                                        <p:cTn id="25" dur="5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nimBg="1"/>
      <p:bldP spid="14950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9875" y="557213"/>
            <a:ext cx="5030788"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b="1" dirty="0" smtClean="0">
                <a:latin typeface="黑体" panose="02010600030101010101" pitchFamily="49" charset="-122"/>
                <a:ea typeface="黑体" panose="02010600030101010101" pitchFamily="49" charset="-122"/>
              </a:rPr>
              <a:t>孔乙己的语言描写</a:t>
            </a:r>
          </a:p>
        </p:txBody>
      </p:sp>
      <p:sp>
        <p:nvSpPr>
          <p:cNvPr id="6" name="矩形 5"/>
          <p:cNvSpPr>
            <a:spLocks noChangeArrowheads="1"/>
          </p:cNvSpPr>
          <p:nvPr/>
        </p:nvSpPr>
        <p:spPr bwMode="auto">
          <a:xfrm>
            <a:off x="260350" y="1374775"/>
            <a:ext cx="8632825" cy="4253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457200" indent="-457200">
              <a:lnSpc>
                <a:spcPct val="130000"/>
              </a:lnSpc>
              <a:buClr>
                <a:srgbClr val="FF0000"/>
              </a:buClr>
              <a:buFont typeface="Wingdings" pitchFamily="2" charset="2"/>
              <a:buChar char="u"/>
            </a:pPr>
            <a:r>
              <a:rPr lang="zh-CN" altLang="en-US" sz="2600" b="1" dirty="0" smtClean="0">
                <a:latin typeface="宋体" pitchFamily="2" charset="-122"/>
              </a:rPr>
              <a:t>第</a:t>
            </a:r>
            <a:r>
              <a:rPr lang="en-US" altLang="zh-CN" sz="2600" b="1" dirty="0" smtClean="0">
                <a:latin typeface="宋体" pitchFamily="2" charset="-122"/>
              </a:rPr>
              <a:t>4</a:t>
            </a:r>
            <a:r>
              <a:rPr lang="zh-CN" altLang="en-US" sz="2600" b="1" dirty="0" smtClean="0">
                <a:latin typeface="宋体" pitchFamily="2" charset="-122"/>
              </a:rPr>
              <a:t>段：他</a:t>
            </a:r>
            <a:r>
              <a:rPr lang="zh-CN" altLang="en-US" sz="2600" b="1" dirty="0">
                <a:latin typeface="宋体" pitchFamily="2" charset="-122"/>
              </a:rPr>
              <a:t>对人说话，总是满口之乎者也，教人半懂不懂的</a:t>
            </a:r>
            <a:r>
              <a:rPr lang="zh-CN" altLang="en-US" sz="2600" b="1" dirty="0" smtClean="0">
                <a:latin typeface="宋体" pitchFamily="2" charset="-122"/>
              </a:rPr>
              <a:t>。 </a:t>
            </a:r>
            <a:endParaRPr lang="zh-CN" altLang="en-US" sz="2600" b="1" dirty="0">
              <a:latin typeface="宋体" pitchFamily="2" charset="-122"/>
            </a:endParaRPr>
          </a:p>
          <a:p>
            <a:pPr marL="457200" indent="-457200">
              <a:lnSpc>
                <a:spcPct val="130000"/>
              </a:lnSpc>
              <a:buClr>
                <a:srgbClr val="FF0000"/>
              </a:buClr>
              <a:buFont typeface="Wingdings" pitchFamily="2" charset="2"/>
              <a:buChar char="u"/>
            </a:pPr>
            <a:r>
              <a:rPr lang="zh-CN" altLang="en-US" sz="2600" b="1" dirty="0" smtClean="0">
                <a:latin typeface="宋体" pitchFamily="2" charset="-122"/>
              </a:rPr>
              <a:t>第</a:t>
            </a:r>
            <a:r>
              <a:rPr lang="en-US" altLang="zh-CN" sz="2600" b="1" dirty="0" smtClean="0">
                <a:latin typeface="宋体" pitchFamily="2" charset="-122"/>
              </a:rPr>
              <a:t>8</a:t>
            </a:r>
            <a:r>
              <a:rPr lang="zh-CN" altLang="en-US" sz="2600" b="1" dirty="0" smtClean="0">
                <a:latin typeface="宋体" pitchFamily="2" charset="-122"/>
              </a:rPr>
              <a:t>段：（孔乙己）自己摇头说</a:t>
            </a:r>
            <a:r>
              <a:rPr lang="zh-CN" altLang="en-US" sz="2600" b="1" dirty="0">
                <a:latin typeface="宋体" pitchFamily="2" charset="-122"/>
              </a:rPr>
              <a:t>，</a:t>
            </a:r>
            <a:r>
              <a:rPr lang="zh-CN" altLang="en-US" sz="2600" b="1" dirty="0" smtClean="0">
                <a:latin typeface="宋体" pitchFamily="2" charset="-122"/>
              </a:rPr>
              <a:t>“不多不多！多乎哉？不多也。</a:t>
            </a:r>
            <a:r>
              <a:rPr lang="en-US" altLang="zh-CN" sz="2600" b="1" dirty="0" smtClean="0">
                <a:latin typeface="宋体" pitchFamily="2" charset="-122"/>
              </a:rPr>
              <a:t>” </a:t>
            </a:r>
            <a:endParaRPr lang="en-US" altLang="zh-CN" sz="2600" b="1" dirty="0">
              <a:latin typeface="宋体" pitchFamily="2" charset="-122"/>
            </a:endParaRPr>
          </a:p>
          <a:p>
            <a:pPr marL="457200" indent="-457200">
              <a:lnSpc>
                <a:spcPct val="130000"/>
              </a:lnSpc>
              <a:buClr>
                <a:srgbClr val="FF0000"/>
              </a:buClr>
              <a:buFont typeface="Wingdings" pitchFamily="2" charset="2"/>
              <a:buChar char="u"/>
            </a:pPr>
            <a:r>
              <a:rPr lang="zh-CN" altLang="en-US" sz="2600" b="1" dirty="0" smtClean="0">
                <a:latin typeface="宋体" pitchFamily="2" charset="-122"/>
              </a:rPr>
              <a:t>第</a:t>
            </a:r>
            <a:r>
              <a:rPr lang="en-US" altLang="zh-CN" sz="2600" dirty="0" smtClean="0">
                <a:latin typeface="宋体" pitchFamily="2" charset="-122"/>
              </a:rPr>
              <a:t>4</a:t>
            </a:r>
            <a:r>
              <a:rPr lang="zh-CN" altLang="en-US" sz="2600" b="1" dirty="0" smtClean="0">
                <a:latin typeface="宋体" pitchFamily="2" charset="-122"/>
              </a:rPr>
              <a:t>段：孔乙</a:t>
            </a:r>
            <a:r>
              <a:rPr lang="zh-CN" altLang="en-US" sz="2600" b="1" dirty="0">
                <a:latin typeface="宋体" pitchFamily="2" charset="-122"/>
              </a:rPr>
              <a:t>己便涨红了脸，额上的青筋条条绽出，争辩道“窃书不能算偷</a:t>
            </a:r>
            <a:r>
              <a:rPr lang="en-US" altLang="zh-CN" sz="2600" b="1" dirty="0">
                <a:latin typeface="宋体" pitchFamily="2" charset="-122"/>
              </a:rPr>
              <a:t>……</a:t>
            </a:r>
            <a:r>
              <a:rPr lang="zh-CN" altLang="en-US" sz="2600" b="1" dirty="0">
                <a:latin typeface="宋体" pitchFamily="2" charset="-122"/>
              </a:rPr>
              <a:t>窃书！</a:t>
            </a:r>
            <a:r>
              <a:rPr lang="en-US" altLang="zh-CN" sz="2600" b="1" dirty="0">
                <a:latin typeface="宋体" pitchFamily="2" charset="-122"/>
              </a:rPr>
              <a:t>……</a:t>
            </a:r>
            <a:r>
              <a:rPr lang="zh-CN" altLang="en-US" sz="2600" b="1" dirty="0">
                <a:latin typeface="宋体" pitchFamily="2" charset="-122"/>
              </a:rPr>
              <a:t>读书人的事，能算偷么？” </a:t>
            </a:r>
            <a:endParaRPr lang="en-US" altLang="zh-CN" sz="2600" dirty="0" smtClean="0">
              <a:latin typeface="宋体" pitchFamily="2" charset="-122"/>
            </a:endParaRPr>
          </a:p>
          <a:p>
            <a:pPr marL="457200" indent="-457200">
              <a:lnSpc>
                <a:spcPct val="130000"/>
              </a:lnSpc>
              <a:buClr>
                <a:srgbClr val="FF0000"/>
              </a:buClr>
            </a:pPr>
            <a:r>
              <a:rPr lang="en-US" altLang="zh-CN" sz="2600" b="1" dirty="0" smtClean="0">
                <a:latin typeface="宋体" pitchFamily="2" charset="-122"/>
              </a:rPr>
              <a:t>     ===</a:t>
            </a:r>
            <a:r>
              <a:rPr lang="en-US" altLang="zh-CN" sz="2600" dirty="0" smtClean="0">
                <a:latin typeface="宋体" pitchFamily="2" charset="-122"/>
              </a:rPr>
              <a:t>》</a:t>
            </a:r>
            <a:r>
              <a:rPr lang="zh-CN" altLang="en-US" sz="2600" dirty="0" smtClean="0">
                <a:solidFill>
                  <a:srgbClr val="FF0000"/>
                </a:solidFill>
                <a:latin typeface="宋体" pitchFamily="2" charset="-122"/>
              </a:rPr>
              <a:t>自命清高、迂腐可笑、自欺欺人</a:t>
            </a:r>
            <a:endParaRPr lang="en-US" altLang="zh-CN" sz="2600" b="1" dirty="0" smtClean="0">
              <a:solidFill>
                <a:srgbClr val="FF0000"/>
              </a:solidFill>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9875" y="557213"/>
            <a:ext cx="5030788"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b="1" dirty="0" smtClean="0">
                <a:latin typeface="黑体" panose="02010600030101010101" pitchFamily="49" charset="-122"/>
                <a:ea typeface="黑体" panose="02010600030101010101" pitchFamily="49" charset="-122"/>
              </a:rPr>
              <a:t>孔乙己的神态描写</a:t>
            </a:r>
          </a:p>
        </p:txBody>
      </p:sp>
      <p:sp>
        <p:nvSpPr>
          <p:cNvPr id="6" name="矩形 5"/>
          <p:cNvSpPr>
            <a:spLocks noChangeArrowheads="1"/>
          </p:cNvSpPr>
          <p:nvPr/>
        </p:nvSpPr>
        <p:spPr bwMode="auto">
          <a:xfrm>
            <a:off x="260350" y="1374775"/>
            <a:ext cx="8632825" cy="52937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457200" indent="-457200">
              <a:lnSpc>
                <a:spcPct val="130000"/>
              </a:lnSpc>
              <a:buClr>
                <a:srgbClr val="FF0000"/>
              </a:buClr>
            </a:pPr>
            <a:r>
              <a:rPr lang="zh-CN" altLang="en-US" sz="2600" b="1" dirty="0" smtClean="0">
                <a:latin typeface="宋体" pitchFamily="2" charset="-122"/>
              </a:rPr>
              <a:t> </a:t>
            </a:r>
            <a:endParaRPr lang="zh-CN" altLang="en-US" sz="2600" b="1" dirty="0">
              <a:latin typeface="宋体" pitchFamily="2" charset="-122"/>
            </a:endParaRPr>
          </a:p>
          <a:p>
            <a:pPr marL="457200" indent="-457200">
              <a:lnSpc>
                <a:spcPct val="130000"/>
              </a:lnSpc>
              <a:buClr>
                <a:srgbClr val="FF0000"/>
              </a:buClr>
              <a:buFont typeface="Wingdings" pitchFamily="2" charset="2"/>
              <a:buChar char="u"/>
            </a:pPr>
            <a:r>
              <a:rPr lang="zh-CN" altLang="en-US" sz="2600" b="1" dirty="0" smtClean="0">
                <a:latin typeface="宋体" pitchFamily="2" charset="-122"/>
              </a:rPr>
              <a:t>第</a:t>
            </a:r>
            <a:r>
              <a:rPr lang="en-US" altLang="zh-CN" sz="2600" b="1" dirty="0" smtClean="0">
                <a:latin typeface="宋体" pitchFamily="2" charset="-122"/>
              </a:rPr>
              <a:t>6</a:t>
            </a:r>
            <a:r>
              <a:rPr lang="zh-CN" altLang="en-US" sz="2600" b="1" dirty="0" smtClean="0">
                <a:latin typeface="宋体" pitchFamily="2" charset="-122"/>
              </a:rPr>
              <a:t>段：孔乙</a:t>
            </a:r>
            <a:r>
              <a:rPr lang="zh-CN" altLang="en-US" sz="2600" b="1" dirty="0">
                <a:latin typeface="宋体" pitchFamily="2" charset="-122"/>
              </a:rPr>
              <a:t>己看着问他的人，显出</a:t>
            </a:r>
            <a:r>
              <a:rPr lang="zh-CN" altLang="en-US" sz="2600" b="1" dirty="0">
                <a:solidFill>
                  <a:srgbClr val="FF0000"/>
                </a:solidFill>
                <a:latin typeface="宋体" pitchFamily="2" charset="-122"/>
              </a:rPr>
              <a:t>不屑置辩</a:t>
            </a:r>
            <a:r>
              <a:rPr lang="zh-CN" altLang="en-US" sz="2600" b="1" dirty="0">
                <a:latin typeface="宋体" pitchFamily="2" charset="-122"/>
              </a:rPr>
              <a:t>的神气</a:t>
            </a:r>
            <a:r>
              <a:rPr lang="zh-CN" altLang="en-US" sz="2600" b="1" dirty="0" smtClean="0">
                <a:latin typeface="宋体" pitchFamily="2" charset="-122"/>
              </a:rPr>
              <a:t>。</a:t>
            </a:r>
            <a:endParaRPr lang="en-US" altLang="zh-CN" sz="2600" b="1"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en-US" altLang="zh-CN" sz="2600" dirty="0" smtClean="0">
                <a:solidFill>
                  <a:srgbClr val="00B050"/>
                </a:solidFill>
                <a:latin typeface="宋体" pitchFamily="2" charset="-122"/>
              </a:rPr>
              <a:t>==》</a:t>
            </a:r>
            <a:r>
              <a:rPr lang="zh-CN" altLang="en-US" sz="2600" dirty="0" smtClean="0">
                <a:solidFill>
                  <a:srgbClr val="00B050"/>
                </a:solidFill>
                <a:latin typeface="宋体" pitchFamily="2" charset="-122"/>
              </a:rPr>
              <a:t>自命清高</a:t>
            </a:r>
            <a:endParaRPr lang="zh-CN" altLang="en-US" sz="2600" b="1" dirty="0">
              <a:solidFill>
                <a:srgbClr val="00B050"/>
              </a:solidFill>
              <a:latin typeface="宋体" pitchFamily="2" charset="-122"/>
            </a:endParaRPr>
          </a:p>
          <a:p>
            <a:pPr marL="457200" indent="-457200">
              <a:lnSpc>
                <a:spcPct val="130000"/>
              </a:lnSpc>
              <a:buClr>
                <a:srgbClr val="FF0000"/>
              </a:buClr>
              <a:buFont typeface="Wingdings" pitchFamily="2" charset="2"/>
              <a:buChar char="u"/>
            </a:pPr>
            <a:r>
              <a:rPr lang="zh-CN" altLang="en-US" sz="2600" b="1" dirty="0" smtClean="0">
                <a:latin typeface="宋体" pitchFamily="2" charset="-122"/>
              </a:rPr>
              <a:t>第</a:t>
            </a:r>
            <a:r>
              <a:rPr lang="en-US" altLang="zh-CN" sz="2600" b="1" dirty="0" smtClean="0">
                <a:latin typeface="宋体" pitchFamily="2" charset="-122"/>
              </a:rPr>
              <a:t>6</a:t>
            </a:r>
            <a:r>
              <a:rPr lang="zh-CN" altLang="en-US" sz="2600" b="1" dirty="0" smtClean="0">
                <a:latin typeface="宋体" pitchFamily="2" charset="-122"/>
              </a:rPr>
              <a:t>段：孔乙</a:t>
            </a:r>
            <a:r>
              <a:rPr lang="zh-CN" altLang="en-US" sz="2600" b="1" dirty="0">
                <a:latin typeface="宋体" pitchFamily="2" charset="-122"/>
              </a:rPr>
              <a:t>己立刻显出</a:t>
            </a:r>
            <a:r>
              <a:rPr lang="zh-CN" altLang="en-US" sz="2600" b="1" dirty="0">
                <a:solidFill>
                  <a:srgbClr val="FF0000"/>
                </a:solidFill>
                <a:latin typeface="宋体" pitchFamily="2" charset="-122"/>
              </a:rPr>
              <a:t>颓唐不安模样，脸上笼上了一层灰色</a:t>
            </a:r>
            <a:r>
              <a:rPr lang="zh-CN" altLang="en-US" sz="2600" b="1" dirty="0">
                <a:latin typeface="宋体" pitchFamily="2" charset="-122"/>
              </a:rPr>
              <a:t>，嘴里说些话；这回可是全是之乎者也之类，一些不懂了</a:t>
            </a:r>
            <a:r>
              <a:rPr lang="zh-CN" altLang="en-US" sz="2600" b="1" dirty="0" smtClean="0">
                <a:latin typeface="宋体" pitchFamily="2" charset="-122"/>
              </a:rPr>
              <a:t>。</a:t>
            </a:r>
            <a:endParaRPr lang="en-US" altLang="zh-CN" sz="2600" b="1"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en-US" altLang="zh-CN" sz="2600" dirty="0" smtClean="0">
                <a:solidFill>
                  <a:srgbClr val="00B050"/>
                </a:solidFill>
                <a:latin typeface="宋体" pitchFamily="2" charset="-122"/>
              </a:rPr>
              <a:t>==》</a:t>
            </a:r>
            <a:r>
              <a:rPr lang="zh-CN" altLang="en-US" sz="2600" dirty="0" smtClean="0">
                <a:solidFill>
                  <a:srgbClr val="00B050"/>
                </a:solidFill>
                <a:latin typeface="宋体" pitchFamily="2" charset="-122"/>
              </a:rPr>
              <a:t>内心的恐慌和不安</a:t>
            </a:r>
            <a:r>
              <a:rPr lang="zh-CN" altLang="en-US" sz="2600" b="1" dirty="0" smtClean="0">
                <a:solidFill>
                  <a:srgbClr val="00B050"/>
                </a:solidFill>
                <a:latin typeface="宋体" pitchFamily="2" charset="-122"/>
              </a:rPr>
              <a:t> </a:t>
            </a:r>
            <a:endParaRPr lang="zh-CN" altLang="en-US" sz="2600" b="1" dirty="0">
              <a:solidFill>
                <a:srgbClr val="00B050"/>
              </a:solidFill>
              <a:latin typeface="宋体" pitchFamily="2" charset="-122"/>
            </a:endParaRPr>
          </a:p>
          <a:p>
            <a:pPr marL="457200" indent="-457200">
              <a:lnSpc>
                <a:spcPct val="130000"/>
              </a:lnSpc>
              <a:buClr>
                <a:srgbClr val="FF0000"/>
              </a:buClr>
              <a:buFont typeface="Wingdings" pitchFamily="2" charset="2"/>
              <a:buChar char="u"/>
            </a:pPr>
            <a:r>
              <a:rPr lang="zh-CN" altLang="en-US" sz="2600" b="1" dirty="0" smtClean="0">
                <a:latin typeface="宋体" pitchFamily="2" charset="-122"/>
              </a:rPr>
              <a:t>第</a:t>
            </a:r>
            <a:r>
              <a:rPr lang="en-US" altLang="zh-CN" sz="2600" b="1" dirty="0" smtClean="0">
                <a:latin typeface="宋体" pitchFamily="2" charset="-122"/>
              </a:rPr>
              <a:t>11</a:t>
            </a:r>
            <a:r>
              <a:rPr lang="zh-CN" altLang="en-US" sz="2600" b="1" dirty="0" smtClean="0">
                <a:latin typeface="宋体" pitchFamily="2" charset="-122"/>
              </a:rPr>
              <a:t>段：“不要取笑！” </a:t>
            </a:r>
            <a:r>
              <a:rPr lang="zh-CN" altLang="en-US" sz="2600" b="1" dirty="0">
                <a:latin typeface="宋体" pitchFamily="2" charset="-122"/>
              </a:rPr>
              <a:t>孔乙己低声说道，“跌断，跌，跌</a:t>
            </a:r>
            <a:r>
              <a:rPr lang="en-US" altLang="zh-CN" sz="2600" b="1" dirty="0" smtClean="0">
                <a:latin typeface="宋体" pitchFamily="2" charset="-122"/>
              </a:rPr>
              <a:t>……”</a:t>
            </a:r>
            <a:r>
              <a:rPr lang="zh-CN" altLang="en-US" sz="2600" b="1" dirty="0" smtClean="0">
                <a:latin typeface="宋体" pitchFamily="2" charset="-122"/>
              </a:rPr>
              <a:t>他的眼色，</a:t>
            </a:r>
            <a:r>
              <a:rPr lang="zh-CN" altLang="en-US" sz="2600" b="1" dirty="0" smtClean="0">
                <a:solidFill>
                  <a:srgbClr val="FF0000"/>
                </a:solidFill>
                <a:latin typeface="宋体" pitchFamily="2" charset="-122"/>
              </a:rPr>
              <a:t>很像恳求掌柜</a:t>
            </a:r>
            <a:r>
              <a:rPr lang="zh-CN" altLang="en-US" sz="2600" b="1" dirty="0" smtClean="0">
                <a:latin typeface="宋体" pitchFamily="2" charset="-122"/>
              </a:rPr>
              <a:t>，不要再提。</a:t>
            </a:r>
            <a:endParaRPr lang="en-US" altLang="zh-CN" sz="2600" b="1"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en-US" altLang="zh-CN" sz="2600" dirty="0" smtClean="0">
                <a:solidFill>
                  <a:srgbClr val="00B050"/>
                </a:solidFill>
                <a:latin typeface="宋体" pitchFamily="2" charset="-122"/>
              </a:rPr>
              <a:t>==》</a:t>
            </a:r>
            <a:r>
              <a:rPr lang="zh-CN" altLang="en-US" sz="2600" dirty="0" smtClean="0">
                <a:solidFill>
                  <a:srgbClr val="00B050"/>
                </a:solidFill>
                <a:latin typeface="宋体" pitchFamily="2" charset="-122"/>
              </a:rPr>
              <a:t>无助</a:t>
            </a:r>
            <a:r>
              <a:rPr lang="en-US" altLang="zh-CN" sz="2600" b="1" dirty="0" smtClean="0">
                <a:solidFill>
                  <a:srgbClr val="00B050"/>
                </a:solidFill>
                <a:latin typeface="宋体" pitchFamily="2" charset="-122"/>
              </a:rPr>
              <a:t> </a:t>
            </a:r>
            <a:endParaRPr lang="en-US" altLang="zh-CN" sz="2600" b="1" dirty="0">
              <a:solidFill>
                <a:srgbClr val="00B050"/>
              </a:solidFill>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69875" y="557213"/>
            <a:ext cx="3581400"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b="1" dirty="0" smtClean="0">
                <a:latin typeface="黑体" panose="02010600030101010101" pitchFamily="49" charset="-122"/>
                <a:ea typeface="黑体" panose="02010600030101010101" pitchFamily="49" charset="-122"/>
              </a:rPr>
              <a:t>孔乙己的动作描写</a:t>
            </a:r>
          </a:p>
        </p:txBody>
      </p:sp>
      <p:graphicFrame>
        <p:nvGraphicFramePr>
          <p:cNvPr id="7" name="表格 6"/>
          <p:cNvGraphicFramePr>
            <a:graphicFrameLocks noGrp="1"/>
          </p:cNvGraphicFramePr>
          <p:nvPr/>
        </p:nvGraphicFramePr>
        <p:xfrm>
          <a:off x="620713" y="1416050"/>
          <a:ext cx="7920037" cy="4533900"/>
        </p:xfrm>
        <a:graphic>
          <a:graphicData uri="http://schemas.openxmlformats.org/drawingml/2006/table">
            <a:tbl>
              <a:tblPr firstRow="1" bandRow="1">
                <a:tableStyleId>{8799B23B-EC83-4686-B30A-512413B5E67A}</a:tableStyleId>
              </a:tblPr>
              <a:tblGrid>
                <a:gridCol w="2640012"/>
                <a:gridCol w="5280025"/>
              </a:tblGrid>
              <a:tr h="1456053">
                <a:tc>
                  <a:txBody>
                    <a:bodyPr/>
                    <a:lstStyle/>
                    <a:p>
                      <a:r>
                        <a:rPr lang="zh-CN" altLang="en-US" sz="2400" dirty="0" smtClean="0">
                          <a:solidFill>
                            <a:srgbClr val="FF0000"/>
                          </a:solidFill>
                          <a:latin typeface="黑体" panose="02010600030101010101" pitchFamily="49" charset="-122"/>
                          <a:ea typeface="黑体" panose="02010600030101010101" pitchFamily="49" charset="-122"/>
                        </a:rPr>
                        <a:t>（</a:t>
                      </a:r>
                      <a:r>
                        <a:rPr lang="en-US" altLang="zh-CN" sz="2400" dirty="0" smtClean="0">
                          <a:solidFill>
                            <a:srgbClr val="FF0000"/>
                          </a:solidFill>
                          <a:latin typeface="黑体" panose="02010600030101010101" pitchFamily="49" charset="-122"/>
                          <a:ea typeface="黑体" panose="02010600030101010101" pitchFamily="49" charset="-122"/>
                        </a:rPr>
                        <a:t>1</a:t>
                      </a:r>
                      <a:r>
                        <a:rPr lang="zh-CN" altLang="en-US" sz="2400" dirty="0" smtClean="0">
                          <a:solidFill>
                            <a:srgbClr val="FF0000"/>
                          </a:solidFill>
                          <a:latin typeface="黑体" panose="02010600030101010101" pitchFamily="49" charset="-122"/>
                          <a:ea typeface="黑体" panose="02010600030101010101" pitchFamily="49" charset="-122"/>
                        </a:rPr>
                        <a:t>）便</a:t>
                      </a:r>
                      <a:r>
                        <a:rPr lang="zh-CN" altLang="en-US" sz="2400" dirty="0" smtClean="0">
                          <a:solidFill>
                            <a:srgbClr val="00B050"/>
                          </a:solidFill>
                          <a:latin typeface="黑体" panose="02010600030101010101" pitchFamily="49" charset="-122"/>
                          <a:ea typeface="黑体" panose="02010600030101010101" pitchFamily="49" charset="-122"/>
                        </a:rPr>
                        <a:t>排</a:t>
                      </a:r>
                      <a:r>
                        <a:rPr lang="zh-CN" altLang="en-US" sz="2400" dirty="0" smtClean="0">
                          <a:solidFill>
                            <a:srgbClr val="FF0000"/>
                          </a:solidFill>
                          <a:latin typeface="黑体" panose="02010600030101010101" pitchFamily="49" charset="-122"/>
                          <a:ea typeface="黑体" panose="02010600030101010101" pitchFamily="49" charset="-122"/>
                        </a:rPr>
                        <a:t>出九文大钱。</a:t>
                      </a:r>
                    </a:p>
                  </a:txBody>
                  <a:tcPr marL="91430" marR="91430" marT="45724" marB="45724"/>
                </a:tc>
                <a:tc>
                  <a:txBody>
                    <a:bodyPr/>
                    <a:lstStyle/>
                    <a:p>
                      <a:endParaRPr lang="zh-CN" altLang="en-US" sz="2400">
                        <a:solidFill>
                          <a:srgbClr val="FF0000"/>
                        </a:solidFill>
                        <a:latin typeface="黑体" panose="02010600030101010101" pitchFamily="49" charset="-122"/>
                        <a:ea typeface="黑体" panose="02010600030101010101" pitchFamily="49" charset="-122"/>
                      </a:endParaRPr>
                    </a:p>
                  </a:txBody>
                  <a:tcPr marL="91430" marR="91430" marT="45724" marB="45724"/>
                </a:tc>
              </a:tr>
              <a:tr h="1440276">
                <a:tc>
                  <a:txBody>
                    <a:bodyPr/>
                    <a:lstStyle/>
                    <a:p>
                      <a:r>
                        <a:rPr lang="zh-CN" altLang="en-US" sz="2400" dirty="0" smtClean="0">
                          <a:solidFill>
                            <a:srgbClr val="FF0000"/>
                          </a:solidFill>
                          <a:latin typeface="黑体" panose="02010600030101010101" pitchFamily="49" charset="-122"/>
                          <a:ea typeface="黑体" panose="02010600030101010101" pitchFamily="49" charset="-122"/>
                        </a:rPr>
                        <a:t>（</a:t>
                      </a:r>
                      <a:r>
                        <a:rPr lang="en-US" altLang="zh-CN" sz="2400" dirty="0" smtClean="0">
                          <a:solidFill>
                            <a:srgbClr val="FF0000"/>
                          </a:solidFill>
                          <a:latin typeface="黑体" panose="02010600030101010101" pitchFamily="49" charset="-122"/>
                          <a:ea typeface="黑体" panose="02010600030101010101" pitchFamily="49" charset="-122"/>
                        </a:rPr>
                        <a:t>2</a:t>
                      </a:r>
                      <a:r>
                        <a:rPr lang="zh-CN" altLang="en-US" sz="2400" dirty="0" smtClean="0">
                          <a:solidFill>
                            <a:srgbClr val="FF0000"/>
                          </a:solidFill>
                          <a:latin typeface="黑体" panose="02010600030101010101" pitchFamily="49" charset="-122"/>
                          <a:ea typeface="黑体" panose="02010600030101010101" pitchFamily="49" charset="-122"/>
                        </a:rPr>
                        <a:t>）他从破衣袋里</a:t>
                      </a:r>
                      <a:r>
                        <a:rPr lang="zh-CN" altLang="en-US" sz="2400" dirty="0" smtClean="0">
                          <a:solidFill>
                            <a:srgbClr val="00B050"/>
                          </a:solidFill>
                          <a:latin typeface="黑体" panose="02010600030101010101" pitchFamily="49" charset="-122"/>
                          <a:ea typeface="黑体" panose="02010600030101010101" pitchFamily="49" charset="-122"/>
                        </a:rPr>
                        <a:t>摸</a:t>
                      </a:r>
                      <a:r>
                        <a:rPr lang="zh-CN" altLang="en-US" sz="2400" dirty="0" smtClean="0">
                          <a:solidFill>
                            <a:srgbClr val="FF0000"/>
                          </a:solidFill>
                          <a:latin typeface="黑体" panose="02010600030101010101" pitchFamily="49" charset="-122"/>
                          <a:ea typeface="黑体" panose="02010600030101010101" pitchFamily="49" charset="-122"/>
                        </a:rPr>
                        <a:t>出四文大钱。</a:t>
                      </a:r>
                    </a:p>
                    <a:p>
                      <a:endParaRPr lang="zh-CN" altLang="en-US" sz="2400" dirty="0">
                        <a:solidFill>
                          <a:srgbClr val="FF0000"/>
                        </a:solidFill>
                        <a:latin typeface="黑体" panose="02010600030101010101" pitchFamily="49" charset="-122"/>
                        <a:ea typeface="黑体" panose="02010600030101010101" pitchFamily="49" charset="-122"/>
                      </a:endParaRPr>
                    </a:p>
                  </a:txBody>
                  <a:tcPr marL="91430" marR="91430" marT="45724" marB="45724"/>
                </a:tc>
                <a:tc>
                  <a:txBody>
                    <a:bodyPr/>
                    <a:lstStyle/>
                    <a:p>
                      <a:endParaRPr lang="zh-CN" altLang="en-US" sz="2400" dirty="0">
                        <a:solidFill>
                          <a:srgbClr val="FF0000"/>
                        </a:solidFill>
                        <a:latin typeface="黑体" panose="02010600030101010101" pitchFamily="49" charset="-122"/>
                        <a:ea typeface="黑体" panose="02010600030101010101" pitchFamily="49" charset="-122"/>
                      </a:endParaRPr>
                    </a:p>
                  </a:txBody>
                  <a:tcPr marL="91430" marR="91430" marT="45724" marB="45724"/>
                </a:tc>
              </a:tr>
              <a:tr h="1637571">
                <a:tc>
                  <a:txBody>
                    <a:bodyPr/>
                    <a:lstStyle/>
                    <a:p>
                      <a:r>
                        <a:rPr lang="zh-CN" altLang="en-US" sz="2400" dirty="0" smtClean="0">
                          <a:solidFill>
                            <a:srgbClr val="FF0000"/>
                          </a:solidFill>
                          <a:latin typeface="黑体" panose="02010600030101010101" pitchFamily="49" charset="-122"/>
                          <a:ea typeface="黑体" panose="02010600030101010101" pitchFamily="49" charset="-122"/>
                        </a:rPr>
                        <a:t>（</a:t>
                      </a:r>
                      <a:r>
                        <a:rPr lang="en-US" altLang="zh-CN" sz="2400" dirty="0" smtClean="0">
                          <a:solidFill>
                            <a:srgbClr val="FF0000"/>
                          </a:solidFill>
                          <a:latin typeface="黑体" panose="02010600030101010101" pitchFamily="49" charset="-122"/>
                          <a:ea typeface="黑体" panose="02010600030101010101" pitchFamily="49" charset="-122"/>
                        </a:rPr>
                        <a:t>3</a:t>
                      </a:r>
                      <a:r>
                        <a:rPr lang="zh-CN" altLang="en-US" sz="2400" dirty="0" smtClean="0">
                          <a:solidFill>
                            <a:srgbClr val="FF0000"/>
                          </a:solidFill>
                          <a:latin typeface="黑体" panose="02010600030101010101" pitchFamily="49" charset="-122"/>
                          <a:ea typeface="黑体" panose="02010600030101010101" pitchFamily="49" charset="-122"/>
                        </a:rPr>
                        <a:t>）孔乙己“教”我识字，分茴香豆给孩子们一人一颗</a:t>
                      </a:r>
                      <a:r>
                        <a:rPr lang="en-US" altLang="zh-CN" sz="2400" dirty="0" smtClean="0">
                          <a:solidFill>
                            <a:srgbClr val="FF0000"/>
                          </a:solidFill>
                          <a:latin typeface="黑体" panose="02010600030101010101" pitchFamily="49" charset="-122"/>
                          <a:ea typeface="黑体" panose="02010600030101010101" pitchFamily="49" charset="-122"/>
                        </a:rPr>
                        <a:t>……</a:t>
                      </a:r>
                      <a:r>
                        <a:rPr lang="zh-CN" altLang="en-US" sz="2400" dirty="0" smtClean="0">
                          <a:solidFill>
                            <a:srgbClr val="FF0000"/>
                          </a:solidFill>
                          <a:latin typeface="黑体" panose="02010600030101010101" pitchFamily="49" charset="-122"/>
                          <a:ea typeface="黑体" panose="02010600030101010101" pitchFamily="49" charset="-122"/>
                        </a:rPr>
                        <a:t>敲、</a:t>
                      </a:r>
                      <a:r>
                        <a:rPr lang="zh-CN" altLang="en-US" sz="2400" dirty="0" smtClean="0">
                          <a:solidFill>
                            <a:srgbClr val="00B050"/>
                          </a:solidFill>
                          <a:latin typeface="黑体" panose="02010600030101010101" pitchFamily="49" charset="-122"/>
                          <a:ea typeface="黑体" panose="02010600030101010101" pitchFamily="49" charset="-122"/>
                        </a:rPr>
                        <a:t>罩</a:t>
                      </a:r>
                      <a:endParaRPr lang="en-US" altLang="zh-CN" sz="2400" dirty="0" smtClean="0">
                        <a:solidFill>
                          <a:srgbClr val="00B050"/>
                        </a:solidFill>
                        <a:latin typeface="黑体" panose="02010600030101010101" pitchFamily="49" charset="-122"/>
                        <a:ea typeface="黑体" panose="02010600030101010101" pitchFamily="49" charset="-122"/>
                      </a:endParaRPr>
                    </a:p>
                  </a:txBody>
                  <a:tcPr marL="91430" marR="91430" marT="45724" marB="45724"/>
                </a:tc>
                <a:tc>
                  <a:txBody>
                    <a:bodyPr/>
                    <a:lstStyle/>
                    <a:p>
                      <a:endParaRPr lang="zh-CN" altLang="en-US" sz="2400" dirty="0">
                        <a:solidFill>
                          <a:srgbClr val="FF0000"/>
                        </a:solidFill>
                        <a:latin typeface="黑体" panose="02010600030101010101" pitchFamily="49" charset="-122"/>
                        <a:ea typeface="黑体" panose="02010600030101010101" pitchFamily="49" charset="-122"/>
                      </a:endParaRPr>
                    </a:p>
                  </a:txBody>
                  <a:tcPr marL="91430" marR="91430" marT="45724" marB="45724"/>
                </a:tc>
              </a:tr>
            </a:tbl>
          </a:graphicData>
        </a:graphic>
      </p:graphicFrame>
      <p:sp>
        <p:nvSpPr>
          <p:cNvPr id="8" name="Text Box 5"/>
          <p:cNvSpPr txBox="1">
            <a:spLocks noChangeArrowheads="1"/>
          </p:cNvSpPr>
          <p:nvPr/>
        </p:nvSpPr>
        <p:spPr bwMode="auto">
          <a:xfrm>
            <a:off x="3276600" y="1500188"/>
            <a:ext cx="5264150" cy="1292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dirty="0">
                <a:latin typeface="宋体" pitchFamily="2" charset="-122"/>
              </a:rPr>
              <a:t>   9</a:t>
            </a:r>
            <a:r>
              <a:rPr lang="zh-CN" altLang="en-US" sz="2600" b="1" dirty="0">
                <a:latin typeface="宋体" pitchFamily="2" charset="-122"/>
              </a:rPr>
              <a:t>枚硬币一字排开</a:t>
            </a:r>
            <a:r>
              <a:rPr lang="zh-CN" altLang="en-US" sz="2600" b="1" dirty="0" smtClean="0">
                <a:latin typeface="宋体" pitchFamily="2" charset="-122"/>
              </a:rPr>
              <a:t>，爱慕虚荣，</a:t>
            </a:r>
            <a:r>
              <a:rPr lang="zh-CN" altLang="en-US" sz="2600" b="1" dirty="0">
                <a:latin typeface="宋体" pitchFamily="2" charset="-122"/>
              </a:rPr>
              <a:t>炫耀自己，表现他</a:t>
            </a:r>
            <a:r>
              <a:rPr lang="zh-CN" altLang="en-US" sz="2600" b="1" dirty="0">
                <a:solidFill>
                  <a:srgbClr val="00B050"/>
                </a:solidFill>
                <a:latin typeface="宋体" pitchFamily="2" charset="-122"/>
              </a:rPr>
              <a:t>拮据而穷酸</a:t>
            </a:r>
            <a:r>
              <a:rPr lang="zh-CN" altLang="en-US" sz="2600" b="1" dirty="0">
                <a:latin typeface="宋体" pitchFamily="2" charset="-122"/>
              </a:rPr>
              <a:t>的本相。</a:t>
            </a:r>
          </a:p>
        </p:txBody>
      </p:sp>
      <p:sp>
        <p:nvSpPr>
          <p:cNvPr id="9" name="Text Box 5"/>
          <p:cNvSpPr txBox="1">
            <a:spLocks noChangeArrowheads="1"/>
          </p:cNvSpPr>
          <p:nvPr/>
        </p:nvSpPr>
        <p:spPr bwMode="auto">
          <a:xfrm>
            <a:off x="3276600" y="3151188"/>
            <a:ext cx="5264150" cy="893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dirty="0">
                <a:latin typeface="宋体" pitchFamily="2" charset="-122"/>
              </a:rPr>
              <a:t>   </a:t>
            </a:r>
            <a:r>
              <a:rPr lang="zh-CN" altLang="en-US" sz="2600" b="1" dirty="0">
                <a:latin typeface="宋体" pitchFamily="2" charset="-122"/>
              </a:rPr>
              <a:t>“摸”字</a:t>
            </a:r>
            <a:r>
              <a:rPr lang="zh-CN" altLang="en-US" sz="2600" b="1" dirty="0">
                <a:solidFill>
                  <a:srgbClr val="FF0000"/>
                </a:solidFill>
                <a:latin typeface="宋体" pitchFamily="2" charset="-122"/>
              </a:rPr>
              <a:t>动作迟钝</a:t>
            </a:r>
            <a:r>
              <a:rPr lang="zh-CN" altLang="en-US" sz="2600" b="1" dirty="0">
                <a:latin typeface="宋体" pitchFamily="2" charset="-122"/>
              </a:rPr>
              <a:t>，表明了他沮丧悲苦</a:t>
            </a:r>
            <a:r>
              <a:rPr lang="zh-CN" altLang="en-US" sz="2600" b="1" dirty="0" smtClean="0">
                <a:latin typeface="宋体" pitchFamily="2" charset="-122"/>
              </a:rPr>
              <a:t>，</a:t>
            </a:r>
            <a:r>
              <a:rPr lang="zh-CN" altLang="en-US" sz="2600" b="1" dirty="0" smtClean="0">
                <a:solidFill>
                  <a:srgbClr val="FF0000"/>
                </a:solidFill>
                <a:latin typeface="宋体" pitchFamily="2" charset="-122"/>
              </a:rPr>
              <a:t>穷困潦倒</a:t>
            </a:r>
            <a:r>
              <a:rPr lang="zh-CN" altLang="en-US" sz="2600" b="1" dirty="0" smtClean="0">
                <a:latin typeface="宋体" pitchFamily="2" charset="-122"/>
              </a:rPr>
              <a:t>的</a:t>
            </a:r>
            <a:r>
              <a:rPr lang="zh-CN" altLang="en-US" sz="2600" b="1" dirty="0">
                <a:latin typeface="宋体" pitchFamily="2" charset="-122"/>
              </a:rPr>
              <a:t>悲惨境地。</a:t>
            </a:r>
          </a:p>
        </p:txBody>
      </p:sp>
      <p:sp>
        <p:nvSpPr>
          <p:cNvPr id="10" name="Text Box 5"/>
          <p:cNvSpPr txBox="1">
            <a:spLocks noChangeArrowheads="1"/>
          </p:cNvSpPr>
          <p:nvPr/>
        </p:nvSpPr>
        <p:spPr bwMode="auto">
          <a:xfrm>
            <a:off x="3419475" y="4510088"/>
            <a:ext cx="237648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latin typeface="宋体" pitchFamily="2" charset="-122"/>
              </a:rPr>
              <a:t>表现他的</a:t>
            </a:r>
            <a:r>
              <a:rPr lang="zh-CN" altLang="en-US" sz="2800" b="1" dirty="0">
                <a:solidFill>
                  <a:srgbClr val="FF0000"/>
                </a:solidFill>
                <a:latin typeface="宋体" pitchFamily="2" charset="-122"/>
              </a:rPr>
              <a:t>善良</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9875" y="557213"/>
            <a:ext cx="5030788"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dirty="0" smtClean="0">
                <a:latin typeface="黑体" panose="02010600030101010101" pitchFamily="49" charset="-122"/>
                <a:ea typeface="黑体" panose="02010600030101010101" pitchFamily="49" charset="-122"/>
              </a:rPr>
              <a:t>课堂拓展与归纳</a:t>
            </a:r>
            <a:endParaRPr lang="zh-CN" altLang="en-US" sz="3200" b="1" dirty="0" smtClean="0">
              <a:latin typeface="黑体" panose="02010600030101010101" pitchFamily="49" charset="-122"/>
              <a:ea typeface="黑体" panose="02010600030101010101" pitchFamily="49" charset="-122"/>
            </a:endParaRPr>
          </a:p>
        </p:txBody>
      </p:sp>
      <p:sp>
        <p:nvSpPr>
          <p:cNvPr id="6" name="矩形 5"/>
          <p:cNvSpPr>
            <a:spLocks noChangeArrowheads="1"/>
          </p:cNvSpPr>
          <p:nvPr/>
        </p:nvSpPr>
        <p:spPr bwMode="auto">
          <a:xfrm>
            <a:off x="260350" y="1374775"/>
            <a:ext cx="8632825" cy="47736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457200" indent="-457200">
              <a:lnSpc>
                <a:spcPct val="130000"/>
              </a:lnSpc>
              <a:buClr>
                <a:srgbClr val="FF0000"/>
              </a:buClr>
            </a:pPr>
            <a:r>
              <a:rPr lang="zh-CN" altLang="en-US" sz="2600" b="1" dirty="0" smtClean="0">
                <a:latin typeface="宋体" pitchFamily="2" charset="-122"/>
              </a:rPr>
              <a:t> </a:t>
            </a:r>
            <a:endParaRPr lang="zh-CN" altLang="en-US" sz="2600" b="1" dirty="0">
              <a:latin typeface="宋体" pitchFamily="2" charset="-122"/>
            </a:endParaRPr>
          </a:p>
          <a:p>
            <a:pPr marL="457200" indent="-457200">
              <a:lnSpc>
                <a:spcPct val="130000"/>
              </a:lnSpc>
              <a:buClr>
                <a:srgbClr val="FF0000"/>
              </a:buClr>
              <a:buFont typeface="Wingdings" pitchFamily="2" charset="2"/>
              <a:buChar char="u"/>
            </a:pPr>
            <a:r>
              <a:rPr lang="zh-CN" altLang="en-US" sz="2600" i="1" dirty="0" smtClean="0">
                <a:latin typeface="宋体" pitchFamily="2" charset="-122"/>
              </a:rPr>
              <a:t>文学名著中取钱或拿钱的动作：</a:t>
            </a:r>
            <a:endParaRPr lang="en-US" altLang="zh-CN" sz="2600" i="1" dirty="0" smtClean="0">
              <a:latin typeface="宋体" pitchFamily="2" charset="-122"/>
            </a:endParaRPr>
          </a:p>
          <a:p>
            <a:pPr marL="457200" indent="-457200">
              <a:lnSpc>
                <a:spcPct val="130000"/>
              </a:lnSpc>
              <a:buClr>
                <a:srgbClr val="FF0000"/>
              </a:buClr>
              <a:buFont typeface="Wingdings" pitchFamily="2" charset="2"/>
              <a:buChar char="u"/>
            </a:pPr>
            <a:r>
              <a:rPr lang="en-US" altLang="zh-CN" sz="2600" b="1" dirty="0" smtClean="0">
                <a:latin typeface="宋体" pitchFamily="2" charset="-122"/>
              </a:rPr>
              <a:t>《</a:t>
            </a:r>
            <a:r>
              <a:rPr lang="zh-CN" altLang="en-US" sz="2600" b="1" dirty="0" smtClean="0">
                <a:latin typeface="宋体" pitchFamily="2" charset="-122"/>
              </a:rPr>
              <a:t>水浒传</a:t>
            </a:r>
            <a:r>
              <a:rPr lang="en-US" altLang="zh-CN" sz="2600" b="1" dirty="0" smtClean="0">
                <a:latin typeface="宋体" pitchFamily="2" charset="-122"/>
              </a:rPr>
              <a:t>》</a:t>
            </a:r>
            <a:r>
              <a:rPr lang="zh-CN" altLang="en-US" sz="2600" b="1" dirty="0" smtClean="0">
                <a:latin typeface="宋体" pitchFamily="2" charset="-122"/>
              </a:rPr>
              <a:t>鲁提辖在潘家酒楼救济金氏父女：</a:t>
            </a:r>
            <a:endParaRPr lang="en-US" altLang="zh-CN" sz="2600" dirty="0" smtClean="0">
              <a:latin typeface="宋体" pitchFamily="2" charset="-122"/>
            </a:endParaRPr>
          </a:p>
          <a:p>
            <a:pPr marL="457200" indent="-457200">
              <a:lnSpc>
                <a:spcPct val="130000"/>
              </a:lnSpc>
              <a:buClr>
                <a:srgbClr val="FF0000"/>
              </a:buClr>
            </a:pPr>
            <a:r>
              <a:rPr lang="en-US" altLang="zh-CN" sz="2600" b="1" dirty="0" smtClean="0">
                <a:latin typeface="宋体" pitchFamily="2" charset="-122"/>
              </a:rPr>
              <a:t>    </a:t>
            </a:r>
            <a:r>
              <a:rPr lang="zh-CN" altLang="en-US" sz="2600" b="1" dirty="0" smtClean="0">
                <a:latin typeface="宋体" pitchFamily="2" charset="-122"/>
              </a:rPr>
              <a:t>鲁提辖“摸”出</a:t>
            </a:r>
            <a:r>
              <a:rPr lang="en-US" altLang="zh-CN" sz="2600" b="1" dirty="0" smtClean="0">
                <a:latin typeface="宋体" pitchFamily="2" charset="-122"/>
              </a:rPr>
              <a:t>5</a:t>
            </a:r>
            <a:r>
              <a:rPr lang="zh-CN" altLang="en-US" sz="2600" b="1" dirty="0" smtClean="0">
                <a:latin typeface="宋体" pitchFamily="2" charset="-122"/>
              </a:rPr>
              <a:t>两银子</a:t>
            </a:r>
            <a:r>
              <a:rPr lang="en-US" altLang="zh-CN" sz="2600" b="1" dirty="0" smtClean="0">
                <a:solidFill>
                  <a:srgbClr val="00B050"/>
                </a:solidFill>
                <a:latin typeface="宋体" pitchFamily="2" charset="-122"/>
              </a:rPr>
              <a:t>-</a:t>
            </a:r>
            <a:r>
              <a:rPr lang="en-US" altLang="zh-CN" sz="2600" b="1" dirty="0" smtClean="0">
                <a:solidFill>
                  <a:srgbClr val="00B050"/>
                </a:solidFill>
                <a:latin typeface="宋体" pitchFamily="2" charset="-122"/>
                <a:sym typeface="Wingdings" pitchFamily="2" charset="2"/>
              </a:rPr>
              <a:t></a:t>
            </a:r>
            <a:r>
              <a:rPr lang="zh-CN" altLang="en-US" sz="2600" b="1" dirty="0" smtClean="0">
                <a:solidFill>
                  <a:srgbClr val="00B050"/>
                </a:solidFill>
                <a:latin typeface="宋体" pitchFamily="2" charset="-122"/>
                <a:sym typeface="Wingdings" pitchFamily="2" charset="2"/>
              </a:rPr>
              <a:t>豪爽大方</a:t>
            </a:r>
            <a:endParaRPr lang="en-US" altLang="zh-CN" sz="2600" b="1" dirty="0" smtClean="0">
              <a:solidFill>
                <a:srgbClr val="00B050"/>
              </a:solidFill>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zh-CN" altLang="en-US" sz="2600" dirty="0" smtClean="0">
                <a:latin typeface="宋体" pitchFamily="2" charset="-122"/>
              </a:rPr>
              <a:t>史进“取”出十两银子</a:t>
            </a:r>
            <a:r>
              <a:rPr lang="en-US" altLang="zh-CN" sz="2600" dirty="0" smtClean="0">
                <a:solidFill>
                  <a:srgbClr val="00B050"/>
                </a:solidFill>
                <a:latin typeface="宋体" pitchFamily="2" charset="-122"/>
              </a:rPr>
              <a:t>--&gt;</a:t>
            </a:r>
            <a:r>
              <a:rPr lang="zh-CN" altLang="en-US" sz="2600" dirty="0" smtClean="0">
                <a:solidFill>
                  <a:srgbClr val="00B050"/>
                </a:solidFill>
                <a:latin typeface="宋体" pitchFamily="2" charset="-122"/>
              </a:rPr>
              <a:t>慷慨豪爽</a:t>
            </a:r>
            <a:endParaRPr lang="en-US" altLang="zh-CN" sz="2600" dirty="0" smtClean="0">
              <a:solidFill>
                <a:srgbClr val="00B050"/>
              </a:solidFill>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zh-CN" altLang="en-US" sz="2600" dirty="0" smtClean="0">
                <a:latin typeface="宋体" pitchFamily="2" charset="-122"/>
              </a:rPr>
              <a:t>李忠“摸”出二两银子</a:t>
            </a:r>
            <a:r>
              <a:rPr lang="en-US" altLang="zh-CN" sz="2600" b="1" dirty="0" smtClean="0">
                <a:latin typeface="宋体" pitchFamily="2" charset="-122"/>
              </a:rPr>
              <a:t> </a:t>
            </a:r>
            <a:r>
              <a:rPr lang="en-US" altLang="zh-CN" sz="2600" b="1" dirty="0" smtClean="0">
                <a:solidFill>
                  <a:srgbClr val="00B050"/>
                </a:solidFill>
                <a:latin typeface="宋体" pitchFamily="2" charset="-122"/>
                <a:sym typeface="Wingdings" pitchFamily="2" charset="2"/>
              </a:rPr>
              <a:t></a:t>
            </a:r>
            <a:r>
              <a:rPr lang="en-US" altLang="zh-CN" sz="2600" b="1" dirty="0" smtClean="0">
                <a:solidFill>
                  <a:srgbClr val="00B050"/>
                </a:solidFill>
                <a:latin typeface="宋体" pitchFamily="2" charset="-122"/>
              </a:rPr>
              <a:t> </a:t>
            </a:r>
            <a:r>
              <a:rPr lang="zh-CN" altLang="en-US" sz="2600" b="1" dirty="0" smtClean="0">
                <a:solidFill>
                  <a:srgbClr val="00B050"/>
                </a:solidFill>
                <a:latin typeface="宋体" pitchFamily="2" charset="-122"/>
              </a:rPr>
              <a:t>小气</a:t>
            </a:r>
            <a:r>
              <a:rPr lang="en-US" altLang="zh-CN" sz="2600" b="1" dirty="0" smtClean="0">
                <a:solidFill>
                  <a:srgbClr val="00B050"/>
                </a:solidFill>
                <a:latin typeface="宋体" pitchFamily="2" charset="-122"/>
              </a:rPr>
              <a:t> </a:t>
            </a:r>
            <a:r>
              <a:rPr lang="zh-CN" altLang="en-US" sz="2600" b="1" dirty="0" smtClean="0">
                <a:solidFill>
                  <a:srgbClr val="00B050"/>
                </a:solidFill>
                <a:latin typeface="宋体" pitchFamily="2" charset="-122"/>
              </a:rPr>
              <a:t> </a:t>
            </a:r>
            <a:endParaRPr lang="zh-CN" altLang="en-US" sz="2600" b="1" dirty="0">
              <a:solidFill>
                <a:srgbClr val="00B050"/>
              </a:solidFill>
              <a:latin typeface="宋体" pitchFamily="2" charset="-122"/>
            </a:endParaRPr>
          </a:p>
          <a:p>
            <a:pPr marL="457200" indent="-457200">
              <a:lnSpc>
                <a:spcPct val="130000"/>
              </a:lnSpc>
              <a:buClr>
                <a:srgbClr val="FF0000"/>
              </a:buClr>
              <a:buFont typeface="Wingdings" pitchFamily="2" charset="2"/>
              <a:buChar char="u"/>
            </a:pPr>
            <a:r>
              <a:rPr lang="en-US" altLang="zh-CN" sz="2600" dirty="0" smtClean="0">
                <a:latin typeface="宋体" pitchFamily="2" charset="-122"/>
              </a:rPr>
              <a:t>《</a:t>
            </a:r>
            <a:r>
              <a:rPr lang="zh-CN" altLang="en-US" sz="2600" dirty="0" smtClean="0">
                <a:latin typeface="宋体" pitchFamily="2" charset="-122"/>
              </a:rPr>
              <a:t>范进中举</a:t>
            </a:r>
            <a:r>
              <a:rPr lang="en-US" altLang="zh-CN" sz="2600" dirty="0" smtClean="0">
                <a:latin typeface="宋体" pitchFamily="2" charset="-122"/>
              </a:rPr>
              <a:t>》</a:t>
            </a:r>
            <a:r>
              <a:rPr lang="zh-CN" altLang="en-US" sz="2600" dirty="0" smtClean="0">
                <a:latin typeface="宋体" pitchFamily="2" charset="-122"/>
              </a:rPr>
              <a:t>中胡屠户还钱时用了“攥”拳，“舒”的细节。</a:t>
            </a:r>
            <a:r>
              <a:rPr lang="en-US" altLang="zh-CN" sz="2600" dirty="0" smtClean="0">
                <a:solidFill>
                  <a:srgbClr val="00B050"/>
                </a:solidFill>
                <a:latin typeface="宋体" pitchFamily="2" charset="-122"/>
                <a:sym typeface="Wingdings" pitchFamily="2" charset="2"/>
              </a:rPr>
              <a:t></a:t>
            </a:r>
            <a:r>
              <a:rPr lang="en-US" altLang="zh-CN" sz="2600" b="1" dirty="0" smtClean="0">
                <a:solidFill>
                  <a:srgbClr val="00B050"/>
                </a:solidFill>
                <a:latin typeface="宋体" pitchFamily="2" charset="-122"/>
              </a:rPr>
              <a:t> </a:t>
            </a:r>
            <a:r>
              <a:rPr lang="zh-CN" altLang="en-US" sz="2600" b="1" dirty="0" smtClean="0">
                <a:solidFill>
                  <a:srgbClr val="00B050"/>
                </a:solidFill>
                <a:latin typeface="宋体" pitchFamily="2" charset="-122"/>
              </a:rPr>
              <a:t>虚伪、做作</a:t>
            </a:r>
            <a:endParaRPr lang="en-US" altLang="zh-CN" sz="2600" b="1" dirty="0" smtClean="0">
              <a:solidFill>
                <a:srgbClr val="00B050"/>
              </a:solidFill>
              <a:latin typeface="宋体" pitchFamily="2" charset="-122"/>
            </a:endParaRPr>
          </a:p>
          <a:p>
            <a:pPr marL="457200" indent="-457200">
              <a:lnSpc>
                <a:spcPct val="130000"/>
              </a:lnSpc>
              <a:buClr>
                <a:srgbClr val="FF0000"/>
              </a:buClr>
            </a:pPr>
            <a:r>
              <a:rPr lang="en-US" altLang="zh-CN" sz="2600" dirty="0" smtClean="0">
                <a:solidFill>
                  <a:srgbClr val="FF0000"/>
                </a:solidFill>
                <a:latin typeface="宋体" pitchFamily="2" charset="-122"/>
              </a:rPr>
              <a:t>        =====》</a:t>
            </a:r>
            <a:r>
              <a:rPr lang="zh-CN" altLang="en-US" sz="2600" dirty="0" smtClean="0">
                <a:solidFill>
                  <a:srgbClr val="FF0000"/>
                </a:solidFill>
                <a:latin typeface="宋体" pitchFamily="2" charset="-122"/>
              </a:rPr>
              <a:t>高明的作家“于细微之处见精神”</a:t>
            </a:r>
            <a:endParaRPr lang="en-US" altLang="zh-CN" sz="2600" b="1" dirty="0">
              <a:solidFill>
                <a:srgbClr val="FF0000"/>
              </a:solidFill>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3851275" y="3573463"/>
            <a:ext cx="1800225" cy="654050"/>
          </a:xfrm>
          <a:prstGeom prst="rect">
            <a:avLst/>
          </a:prstGeom>
          <a:solidFill>
            <a:srgbClr val="FFCC99"/>
          </a:solidFill>
          <a:ln w="12700" cap="sq">
            <a:solidFill>
              <a:schemeClr val="tx1"/>
            </a:solidFill>
            <a:miter lim="800000"/>
            <a:headEnd/>
            <a:tailEnd/>
          </a:ln>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20000"/>
              </a:spcBef>
            </a:pPr>
            <a:r>
              <a:rPr lang="en-US" altLang="zh-CN" sz="2800">
                <a:solidFill>
                  <a:srgbClr val="FF3300"/>
                </a:solidFill>
              </a:rPr>
              <a:t>  </a:t>
            </a:r>
            <a:r>
              <a:rPr lang="zh-CN" altLang="en-US" sz="3600">
                <a:solidFill>
                  <a:srgbClr val="FF3300"/>
                </a:solidFill>
              </a:rPr>
              <a:t>孔乙己</a:t>
            </a:r>
          </a:p>
        </p:txBody>
      </p:sp>
      <p:sp>
        <p:nvSpPr>
          <p:cNvPr id="227332" name="Rectangle 4"/>
          <p:cNvSpPr>
            <a:spLocks noChangeArrowheads="1"/>
          </p:cNvSpPr>
          <p:nvPr/>
        </p:nvSpPr>
        <p:spPr bwMode="auto">
          <a:xfrm>
            <a:off x="1042988" y="765175"/>
            <a:ext cx="7200900" cy="1295400"/>
          </a:xfrm>
          <a:prstGeom prst="rect">
            <a:avLst/>
          </a:prstGeom>
          <a:gradFill rotWithShape="0">
            <a:gsLst>
              <a:gs pos="0">
                <a:srgbClr val="FFC877"/>
              </a:gs>
              <a:gs pos="100000">
                <a:srgbClr val="FFC877">
                  <a:gamma/>
                  <a:tint val="33725"/>
                  <a:invGamma/>
                </a:srgbClr>
              </a:gs>
            </a:gsLst>
            <a:lin ang="0" scaled="1"/>
          </a:gradFill>
          <a:ln w="0">
            <a:noFill/>
            <a:miter lim="800000"/>
            <a:headEnd/>
            <a:tailEnd/>
          </a:ln>
          <a:effectLst/>
        </p:spPr>
        <p:txBody>
          <a:bodyPr wrap="none" anchor="ctr"/>
          <a:lstStyle/>
          <a:p>
            <a:pPr>
              <a:defRPr/>
            </a:pPr>
            <a:r>
              <a:rPr lang="zh-CN" altLang="en-US" sz="4400" dirty="0" smtClean="0">
                <a:solidFill>
                  <a:srgbClr val="000000"/>
                </a:solidFill>
                <a:effectLst>
                  <a:outerShdw blurRad="38100" dist="38100" dir="2700000" algn="tl">
                    <a:srgbClr val="FFFFFF"/>
                  </a:outerShdw>
                </a:effectLst>
                <a:latin typeface="黑体" pitchFamily="49" charset="-122"/>
              </a:rPr>
              <a:t>    小说</a:t>
            </a:r>
            <a:r>
              <a:rPr lang="zh-CN" altLang="en-US" sz="4400" dirty="0">
                <a:solidFill>
                  <a:srgbClr val="000000"/>
                </a:solidFill>
                <a:effectLst>
                  <a:outerShdw blurRad="38100" dist="38100" dir="2700000" algn="tl">
                    <a:srgbClr val="FFFFFF"/>
                  </a:outerShdw>
                </a:effectLst>
                <a:latin typeface="黑体" pitchFamily="49" charset="-122"/>
              </a:rPr>
              <a:t>的人物形象  </a:t>
            </a:r>
            <a:endParaRPr lang="zh-CN" altLang="en-US" sz="6000" dirty="0">
              <a:solidFill>
                <a:srgbClr val="000000"/>
              </a:solidFill>
              <a:effectLst>
                <a:outerShdw blurRad="38100" dist="38100" dir="2700000" algn="tl">
                  <a:srgbClr val="FFFFFF"/>
                </a:outerShdw>
              </a:effectLst>
              <a:latin typeface="黑体" pitchFamily="49" charset="-122"/>
            </a:endParaRPr>
          </a:p>
        </p:txBody>
      </p:sp>
      <p:grpSp>
        <p:nvGrpSpPr>
          <p:cNvPr id="23557" name="Group 5"/>
          <p:cNvGrpSpPr>
            <a:grpSpLocks/>
          </p:cNvGrpSpPr>
          <p:nvPr/>
        </p:nvGrpSpPr>
        <p:grpSpPr bwMode="auto">
          <a:xfrm>
            <a:off x="0" y="0"/>
            <a:ext cx="3686175" cy="692150"/>
            <a:chOff x="884" y="0"/>
            <a:chExt cx="2322" cy="436"/>
          </a:xfrm>
        </p:grpSpPr>
        <p:pic>
          <p:nvPicPr>
            <p:cNvPr id="23568" name="Picture 6" descr="图片2"/>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rot="5400000">
              <a:off x="2083" y="-292"/>
              <a:ext cx="391" cy="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69" name="Picture 7"/>
            <p:cNvPicPr>
              <a:picLocks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884" y="0"/>
              <a:ext cx="980" cy="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570" name="Text Box 8"/>
            <p:cNvSpPr txBox="1">
              <a:spLocks noChangeArrowheads="1"/>
            </p:cNvSpPr>
            <p:nvPr/>
          </p:nvSpPr>
          <p:spPr bwMode="auto">
            <a:xfrm>
              <a:off x="1020" y="0"/>
              <a:ext cx="2186" cy="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8100" algn="ctr">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zh-CN" altLang="en-US">
                  <a:solidFill>
                    <a:srgbClr val="0CD057"/>
                  </a:solidFill>
                </a:rPr>
                <a:t>孔乙己</a:t>
              </a:r>
              <a:r>
                <a:rPr lang="en-US" altLang="zh-CN">
                  <a:solidFill>
                    <a:srgbClr val="000000"/>
                  </a:solidFill>
                </a:rPr>
                <a:t>--</a:t>
              </a:r>
              <a:r>
                <a:rPr lang="zh-CN" altLang="en-US">
                  <a:solidFill>
                    <a:srgbClr val="000000"/>
                  </a:solidFill>
                </a:rPr>
                <a:t>人物篇</a:t>
              </a:r>
            </a:p>
          </p:txBody>
        </p:sp>
      </p:grpSp>
      <p:sp>
        <p:nvSpPr>
          <p:cNvPr id="23558" name="Text Box 9"/>
          <p:cNvSpPr txBox="1">
            <a:spLocks noChangeArrowheads="1"/>
          </p:cNvSpPr>
          <p:nvPr/>
        </p:nvSpPr>
        <p:spPr bwMode="auto">
          <a:xfrm>
            <a:off x="1403350" y="2636838"/>
            <a:ext cx="1873250" cy="2774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zh-CN" altLang="en-US" dirty="0"/>
              <a:t>热衷功名</a:t>
            </a:r>
          </a:p>
          <a:p>
            <a:pPr eaLnBrk="1" hangingPunct="1">
              <a:spcBef>
                <a:spcPct val="50000"/>
              </a:spcBef>
            </a:pPr>
            <a:r>
              <a:rPr lang="zh-CN" altLang="en-US" dirty="0"/>
              <a:t>自命清高</a:t>
            </a:r>
          </a:p>
          <a:p>
            <a:pPr eaLnBrk="1" hangingPunct="1">
              <a:spcBef>
                <a:spcPct val="50000"/>
              </a:spcBef>
            </a:pPr>
            <a:r>
              <a:rPr lang="zh-CN" altLang="en-US" dirty="0"/>
              <a:t>爱慕虚荣</a:t>
            </a:r>
          </a:p>
          <a:p>
            <a:pPr eaLnBrk="1" hangingPunct="1">
              <a:spcBef>
                <a:spcPct val="50000"/>
              </a:spcBef>
            </a:pPr>
            <a:r>
              <a:rPr lang="zh-CN" altLang="en-US" dirty="0"/>
              <a:t>好逸恶劳</a:t>
            </a:r>
          </a:p>
        </p:txBody>
      </p:sp>
      <p:sp>
        <p:nvSpPr>
          <p:cNvPr id="23559" name="Text Box 10"/>
          <p:cNvSpPr txBox="1">
            <a:spLocks noChangeArrowheads="1"/>
          </p:cNvSpPr>
          <p:nvPr/>
        </p:nvSpPr>
        <p:spPr bwMode="auto">
          <a:xfrm>
            <a:off x="6011863" y="2708275"/>
            <a:ext cx="1873250" cy="2774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zh-CN" altLang="en-US" dirty="0"/>
              <a:t>自欺欺人</a:t>
            </a:r>
          </a:p>
          <a:p>
            <a:pPr eaLnBrk="1" hangingPunct="1">
              <a:spcBef>
                <a:spcPct val="50000"/>
              </a:spcBef>
            </a:pPr>
            <a:r>
              <a:rPr lang="zh-CN" altLang="en-US" dirty="0"/>
              <a:t>迂腐穷酸</a:t>
            </a:r>
          </a:p>
          <a:p>
            <a:pPr eaLnBrk="1" hangingPunct="1">
              <a:spcBef>
                <a:spcPct val="50000"/>
              </a:spcBef>
            </a:pPr>
            <a:r>
              <a:rPr lang="zh-CN" altLang="en-US" dirty="0">
                <a:solidFill>
                  <a:srgbClr val="FF0000"/>
                </a:solidFill>
              </a:rPr>
              <a:t>善良守信</a:t>
            </a:r>
          </a:p>
          <a:p>
            <a:pPr eaLnBrk="1" hangingPunct="1">
              <a:spcBef>
                <a:spcPct val="50000"/>
              </a:spcBef>
            </a:pPr>
            <a:r>
              <a:rPr lang="zh-CN" altLang="en-US" dirty="0"/>
              <a:t>穷困潦倒</a:t>
            </a:r>
          </a:p>
        </p:txBody>
      </p:sp>
      <p:sp>
        <p:nvSpPr>
          <p:cNvPr id="23560" name="Line 16"/>
          <p:cNvSpPr>
            <a:spLocks noChangeShapeType="1"/>
          </p:cNvSpPr>
          <p:nvPr/>
        </p:nvSpPr>
        <p:spPr bwMode="auto">
          <a:xfrm>
            <a:off x="3203575" y="2997200"/>
            <a:ext cx="576263" cy="503238"/>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
        <p:nvSpPr>
          <p:cNvPr id="23561" name="Line 17"/>
          <p:cNvSpPr>
            <a:spLocks noChangeShapeType="1"/>
          </p:cNvSpPr>
          <p:nvPr/>
        </p:nvSpPr>
        <p:spPr bwMode="auto">
          <a:xfrm>
            <a:off x="3203575" y="3716338"/>
            <a:ext cx="504825" cy="0"/>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
        <p:nvSpPr>
          <p:cNvPr id="23562" name="Line 18"/>
          <p:cNvSpPr>
            <a:spLocks noChangeShapeType="1"/>
          </p:cNvSpPr>
          <p:nvPr/>
        </p:nvSpPr>
        <p:spPr bwMode="auto">
          <a:xfrm flipV="1">
            <a:off x="3203575" y="4149725"/>
            <a:ext cx="576263" cy="358775"/>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
        <p:nvSpPr>
          <p:cNvPr id="23563" name="Line 19"/>
          <p:cNvSpPr>
            <a:spLocks noChangeShapeType="1"/>
          </p:cNvSpPr>
          <p:nvPr/>
        </p:nvSpPr>
        <p:spPr bwMode="auto">
          <a:xfrm flipV="1">
            <a:off x="3276600" y="4292600"/>
            <a:ext cx="647700" cy="720725"/>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wrap="none">
            <a:spAutoFit/>
          </a:bodyPr>
          <a:lstStyle/>
          <a:p>
            <a:endParaRPr lang="zh-CN" altLang="en-US"/>
          </a:p>
        </p:txBody>
      </p:sp>
      <p:sp>
        <p:nvSpPr>
          <p:cNvPr id="23564" name="Line 20"/>
          <p:cNvSpPr>
            <a:spLocks noChangeShapeType="1"/>
          </p:cNvSpPr>
          <p:nvPr/>
        </p:nvSpPr>
        <p:spPr bwMode="auto">
          <a:xfrm flipH="1">
            <a:off x="5724525" y="3141663"/>
            <a:ext cx="360363" cy="358775"/>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
        <p:nvSpPr>
          <p:cNvPr id="23565" name="Line 21"/>
          <p:cNvSpPr>
            <a:spLocks noChangeShapeType="1"/>
          </p:cNvSpPr>
          <p:nvPr/>
        </p:nvSpPr>
        <p:spPr bwMode="auto">
          <a:xfrm flipH="1">
            <a:off x="5724525" y="3716338"/>
            <a:ext cx="360363" cy="0"/>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
        <p:nvSpPr>
          <p:cNvPr id="23566" name="Line 22"/>
          <p:cNvSpPr>
            <a:spLocks noChangeShapeType="1"/>
          </p:cNvSpPr>
          <p:nvPr/>
        </p:nvSpPr>
        <p:spPr bwMode="auto">
          <a:xfrm flipH="1" flipV="1">
            <a:off x="5724525" y="4005263"/>
            <a:ext cx="360363" cy="360362"/>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
        <p:nvSpPr>
          <p:cNvPr id="23567" name="Line 23"/>
          <p:cNvSpPr>
            <a:spLocks noChangeShapeType="1"/>
          </p:cNvSpPr>
          <p:nvPr/>
        </p:nvSpPr>
        <p:spPr bwMode="auto">
          <a:xfrm flipH="1" flipV="1">
            <a:off x="5580063" y="4292600"/>
            <a:ext cx="503237" cy="792163"/>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a:spAutoFit/>
          </a:bodyPr>
          <a:lstStyle/>
          <a:p>
            <a:endParaRPr lang="zh-CN" alt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endParaRPr lang="zh-CN" altLang="en-US"/>
          </a:p>
        </p:txBody>
      </p:sp>
      <p:sp>
        <p:nvSpPr>
          <p:cNvPr id="3075" name="Rectangle 3"/>
          <p:cNvSpPr>
            <a:spLocks noGrp="1" noChangeArrowheads="1"/>
          </p:cNvSpPr>
          <p:nvPr>
            <p:ph type="body" idx="1"/>
          </p:nvPr>
        </p:nvSpPr>
        <p:spPr/>
        <p:txBody>
          <a:bodyPr/>
          <a:lstStyle/>
          <a:p>
            <a:endParaRPr lang="zh-CN" altLang="en-US"/>
          </a:p>
        </p:txBody>
      </p:sp>
      <p:pic>
        <p:nvPicPr>
          <p:cNvPr id="3076" name="Picture 4" descr="01300000229799121987451146456"/>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7" name="Text Box 5"/>
          <p:cNvSpPr txBox="1">
            <a:spLocks noChangeArrowheads="1"/>
          </p:cNvSpPr>
          <p:nvPr/>
        </p:nvSpPr>
        <p:spPr bwMode="auto">
          <a:xfrm>
            <a:off x="307614" y="385216"/>
            <a:ext cx="3962400" cy="203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endParaRPr lang="zh-CN" altLang="en-US" sz="7200" b="1" dirty="0">
              <a:effectLst>
                <a:outerShdw blurRad="38100" dist="38100" dir="2700000" algn="tl">
                  <a:srgbClr val="000000">
                    <a:alpha val="43137"/>
                  </a:srgbClr>
                </a:outerShdw>
              </a:effectLst>
              <a:latin typeface="汉仪大宋简" pitchFamily="49" charset="-122"/>
              <a:ea typeface="汉仪大宋简" pitchFamily="49" charset="-122"/>
            </a:endParaRPr>
          </a:p>
          <a:p>
            <a:pPr algn="ctr">
              <a:spcBef>
                <a:spcPct val="50000"/>
              </a:spcBef>
            </a:pPr>
            <a:endParaRPr lang="zh-CN" altLang="en-US" sz="3600" b="1" dirty="0">
              <a:effectLst>
                <a:outerShdw blurRad="38100" dist="38100" dir="2700000" algn="tl">
                  <a:srgbClr val="000000">
                    <a:alpha val="43137"/>
                  </a:srgbClr>
                </a:outerShdw>
              </a:effectLst>
              <a:latin typeface="汉仪中宋简" pitchFamily="49" charset="-122"/>
              <a:ea typeface="汉仪中宋简" pitchFamily="49" charset="-122"/>
            </a:endParaRPr>
          </a:p>
        </p:txBody>
      </p:sp>
      <p:sp>
        <p:nvSpPr>
          <p:cNvPr id="8" name="矩形 7"/>
          <p:cNvSpPr/>
          <p:nvPr/>
        </p:nvSpPr>
        <p:spPr>
          <a:xfrm>
            <a:off x="3203848" y="5661248"/>
            <a:ext cx="5040560" cy="701731"/>
          </a:xfrm>
          <a:prstGeom prst="rect">
            <a:avLst/>
          </a:prstGeom>
        </p:spPr>
        <p:txBody>
          <a:bodyPr wrap="square">
            <a:spAutoFit/>
          </a:bodyPr>
          <a:lstStyle/>
          <a:p>
            <a:pPr marL="342900" lvl="0" indent="-342900" algn="ctr" fontAlgn="base">
              <a:lnSpc>
                <a:spcPct val="110000"/>
              </a:lnSpc>
              <a:spcBef>
                <a:spcPct val="0"/>
              </a:spcBef>
              <a:spcAft>
                <a:spcPct val="0"/>
              </a:spcAft>
            </a:pPr>
            <a:r>
              <a:rPr lang="zh-CN" altLang="en-US" sz="3600" b="1" kern="0"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分茴香豆</a:t>
            </a:r>
            <a:r>
              <a:rPr lang="en-US" altLang="zh-CN" sz="3600" b="1" kern="0"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a:t>
            </a:r>
            <a:r>
              <a:rPr lang="zh-CN" altLang="en-US" sz="3600" b="1" kern="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rPr>
              <a:t>善良</a:t>
            </a:r>
            <a:endParaRPr lang="en-US" altLang="zh-CN" sz="3600" b="1" kern="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250825" y="765175"/>
            <a:ext cx="50419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600" b="1" dirty="0">
                <a:solidFill>
                  <a:srgbClr val="FF0000"/>
                </a:solidFill>
                <a:latin typeface="黑体" pitchFamily="49" charset="-122"/>
                <a:ea typeface="黑体" pitchFamily="49" charset="-122"/>
              </a:rPr>
              <a:t>归纳孔乙</a:t>
            </a:r>
            <a:r>
              <a:rPr lang="zh-CN" altLang="en-US" sz="3600" b="1" dirty="0" smtClean="0">
                <a:solidFill>
                  <a:srgbClr val="FF0000"/>
                </a:solidFill>
                <a:latin typeface="黑体" pitchFamily="49" charset="-122"/>
                <a:ea typeface="黑体" pitchFamily="49" charset="-122"/>
              </a:rPr>
              <a:t>己</a:t>
            </a:r>
            <a:r>
              <a:rPr lang="zh-CN" altLang="en-US" sz="3600" dirty="0" smtClean="0">
                <a:solidFill>
                  <a:srgbClr val="FF0000"/>
                </a:solidFill>
                <a:latin typeface="黑体" pitchFamily="49" charset="-122"/>
              </a:rPr>
              <a:t>人物形象</a:t>
            </a:r>
            <a:r>
              <a:rPr lang="zh-CN" altLang="en-US" sz="3600" b="1" dirty="0" smtClean="0">
                <a:solidFill>
                  <a:srgbClr val="FF0000"/>
                </a:solidFill>
                <a:latin typeface="黑体" pitchFamily="49" charset="-122"/>
                <a:ea typeface="黑体" pitchFamily="49" charset="-122"/>
              </a:rPr>
              <a:t>：</a:t>
            </a:r>
            <a:endParaRPr lang="zh-CN" altLang="en-US" sz="3600" b="1" dirty="0">
              <a:solidFill>
                <a:srgbClr val="FF0000"/>
              </a:solidFill>
              <a:latin typeface="黑体" pitchFamily="49" charset="-122"/>
              <a:ea typeface="黑体" pitchFamily="49" charset="-122"/>
            </a:endParaRPr>
          </a:p>
        </p:txBody>
      </p:sp>
      <p:sp>
        <p:nvSpPr>
          <p:cNvPr id="4" name="矩形 3"/>
          <p:cNvSpPr>
            <a:spLocks noChangeArrowheads="1"/>
          </p:cNvSpPr>
          <p:nvPr/>
        </p:nvSpPr>
        <p:spPr bwMode="auto">
          <a:xfrm>
            <a:off x="3652838" y="1989138"/>
            <a:ext cx="5022850" cy="42473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000" b="1" dirty="0">
                <a:latin typeface="宋体" pitchFamily="2" charset="-122"/>
              </a:rPr>
              <a:t>    </a:t>
            </a:r>
            <a:r>
              <a:rPr lang="zh-CN" altLang="en-US" sz="3000" b="1" dirty="0" smtClean="0">
                <a:latin typeface="宋体" pitchFamily="2" charset="-122"/>
              </a:rPr>
              <a:t>他是个</a:t>
            </a:r>
            <a:r>
              <a:rPr lang="zh-CN" altLang="en-US" sz="3000" b="1" dirty="0" smtClean="0">
                <a:latin typeface="宋体" pitchFamily="2" charset="-122"/>
              </a:rPr>
              <a:t>爱慕</a:t>
            </a:r>
            <a:r>
              <a:rPr lang="zh-CN" altLang="en-US" sz="3000" b="1" dirty="0">
                <a:latin typeface="宋体" pitchFamily="2" charset="-122"/>
              </a:rPr>
              <a:t>虚荣、自命清高、自欺欺人、好逸恶劳、迂腐</a:t>
            </a:r>
            <a:r>
              <a:rPr lang="zh-CN" altLang="en-US" sz="3000" b="1" dirty="0" smtClean="0">
                <a:latin typeface="宋体" pitchFamily="2" charset="-122"/>
              </a:rPr>
              <a:t>不堪，热情善良，热衷</a:t>
            </a:r>
            <a:r>
              <a:rPr lang="zh-CN" altLang="en-US" sz="3000" b="1" dirty="0">
                <a:latin typeface="宋体" pitchFamily="2" charset="-122"/>
              </a:rPr>
              <a:t>科举、深受封建科举</a:t>
            </a:r>
            <a:r>
              <a:rPr lang="zh-CN" altLang="en-US" sz="3000" b="1" dirty="0" smtClean="0">
                <a:latin typeface="宋体" pitchFamily="2" charset="-122"/>
              </a:rPr>
              <a:t>制度毒害</a:t>
            </a:r>
            <a:r>
              <a:rPr lang="zh-CN" altLang="en-US" sz="3000" b="1" dirty="0">
                <a:latin typeface="宋体" pitchFamily="2" charset="-122"/>
              </a:rPr>
              <a:t>的下层知识分子。 </a:t>
            </a:r>
            <a:endParaRPr lang="en-US" altLang="zh-CN" sz="3000" b="1" dirty="0" smtClean="0">
              <a:latin typeface="宋体" pitchFamily="2" charset="-122"/>
            </a:endParaRPr>
          </a:p>
          <a:p>
            <a:pPr>
              <a:lnSpc>
                <a:spcPct val="150000"/>
              </a:lnSpc>
            </a:pPr>
            <a:r>
              <a:rPr lang="en-US" altLang="zh-CN" sz="3000" dirty="0" smtClean="0">
                <a:latin typeface="宋体" pitchFamily="2" charset="-122"/>
              </a:rPr>
              <a:t>  </a:t>
            </a:r>
            <a:r>
              <a:rPr lang="en-US" altLang="zh-CN" sz="3000" dirty="0" smtClean="0">
                <a:solidFill>
                  <a:srgbClr val="FF0000"/>
                </a:solidFill>
                <a:latin typeface="宋体" pitchFamily="2" charset="-122"/>
              </a:rPr>
              <a:t>-----》</a:t>
            </a:r>
            <a:r>
              <a:rPr lang="zh-CN" altLang="en-US" sz="3000" dirty="0" smtClean="0">
                <a:solidFill>
                  <a:srgbClr val="FF0000"/>
                </a:solidFill>
                <a:latin typeface="宋体" pitchFamily="2" charset="-122"/>
              </a:rPr>
              <a:t>延伸：可怜、可恨</a:t>
            </a:r>
            <a:r>
              <a:rPr lang="zh-CN" altLang="en-US" sz="3000" b="1" dirty="0" smtClean="0">
                <a:latin typeface="宋体" pitchFamily="2" charset="-122"/>
              </a:rPr>
              <a:t>             </a:t>
            </a:r>
            <a:endParaRPr lang="zh-CN" altLang="en-US" sz="3000" b="1" dirty="0">
              <a:latin typeface="宋体" pitchFamily="2" charset="-122"/>
            </a:endParaRPr>
          </a:p>
        </p:txBody>
      </p:sp>
      <p:pic>
        <p:nvPicPr>
          <p:cNvPr id="28674" name="Picture 2"/>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395536" y="2348880"/>
            <a:ext cx="2668101" cy="36004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mph" presetSubtype="0" fill="hold" grpId="0" nodeType="clickEffect">
                                  <p:stCondLst>
                                    <p:cond delay="0"/>
                                  </p:stCondLst>
                                  <p:iterate type="lt">
                                    <p:tmPct val="10000"/>
                                  </p:iterate>
                                  <p:childTnLst>
                                    <p:animMotion origin="layout" path="M 0.05486 -0.01666 L 0.05486 -0.06778 " pathEditMode="relative" rAng="0" ptsTypes="AA">
                                      <p:cBhvr>
                                        <p:cTn id="6" dur="250" accel="50000" decel="50000" autoRev="1" fill="hold">
                                          <p:stCondLst>
                                            <p:cond delay="0"/>
                                          </p:stCondLst>
                                        </p:cTn>
                                        <p:tgtEl>
                                          <p:spTgt spid="4">
                                            <p:txEl>
                                              <p:pRg st="0" end="0"/>
                                            </p:txEl>
                                          </p:spTgt>
                                        </p:tgtEl>
                                        <p:attrNameLst>
                                          <p:attrName>ppt_x,ppt_y</p:attrName>
                                        </p:attrNameLst>
                                      </p:cBhvr>
                                      <p:rCtr x="0" y="-2600"/>
                                    </p:animMotion>
                                    <p:animRot by="1500000">
                                      <p:cBhvr>
                                        <p:cTn id="7" dur="125" fill="hold">
                                          <p:stCondLst>
                                            <p:cond delay="0"/>
                                          </p:stCondLst>
                                        </p:cTn>
                                        <p:tgtEl>
                                          <p:spTgt spid="4">
                                            <p:txEl>
                                              <p:pRg st="0" end="0"/>
                                            </p:txEl>
                                          </p:spTgt>
                                        </p:tgtEl>
                                        <p:attrNameLst>
                                          <p:attrName>r</p:attrName>
                                        </p:attrNameLst>
                                      </p:cBhvr>
                                    </p:animRot>
                                    <p:animRot by="-1500000">
                                      <p:cBhvr>
                                        <p:cTn id="8" dur="125" fill="hold">
                                          <p:stCondLst>
                                            <p:cond delay="125"/>
                                          </p:stCondLst>
                                        </p:cTn>
                                        <p:tgtEl>
                                          <p:spTgt spid="4">
                                            <p:txEl>
                                              <p:pRg st="0" end="0"/>
                                            </p:txEl>
                                          </p:spTgt>
                                        </p:tgtEl>
                                        <p:attrNameLst>
                                          <p:attrName>r</p:attrName>
                                        </p:attrNameLst>
                                      </p:cBhvr>
                                    </p:animRot>
                                    <p:animRot by="-1500000">
                                      <p:cBhvr>
                                        <p:cTn id="9" dur="125" fill="hold">
                                          <p:stCondLst>
                                            <p:cond delay="250"/>
                                          </p:stCondLst>
                                        </p:cTn>
                                        <p:tgtEl>
                                          <p:spTgt spid="4">
                                            <p:txEl>
                                              <p:pRg st="0" end="0"/>
                                            </p:txEl>
                                          </p:spTgt>
                                        </p:tgtEl>
                                        <p:attrNameLst>
                                          <p:attrName>r</p:attrName>
                                        </p:attrNameLst>
                                      </p:cBhvr>
                                    </p:animRot>
                                    <p:animRot by="1500000">
                                      <p:cBhvr>
                                        <p:cTn id="10" dur="125" fill="hold">
                                          <p:stCondLst>
                                            <p:cond delay="375"/>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5486 -0.01666 L 0.05486 -0.06778 " pathEditMode="relative" rAng="0" ptsTypes="AA">
                                      <p:cBhvr>
                                        <p:cTn id="14" dur="250" accel="50000" decel="50000" autoRev="1" fill="hold">
                                          <p:stCondLst>
                                            <p:cond delay="0"/>
                                          </p:stCondLst>
                                        </p:cTn>
                                        <p:tgtEl>
                                          <p:spTgt spid="4">
                                            <p:txEl>
                                              <p:pRg st="1" end="1"/>
                                            </p:txEl>
                                          </p:spTgt>
                                        </p:tgtEl>
                                        <p:attrNameLst>
                                          <p:attrName>ppt_x,ppt_y</p:attrName>
                                        </p:attrNameLst>
                                      </p:cBhvr>
                                      <p:rCtr x="0" y="-2600"/>
                                    </p:animMotion>
                                    <p:animRot by="1500000">
                                      <p:cBhvr>
                                        <p:cTn id="15" dur="125" fill="hold">
                                          <p:stCondLst>
                                            <p:cond delay="0"/>
                                          </p:stCondLst>
                                        </p:cTn>
                                        <p:tgtEl>
                                          <p:spTgt spid="4">
                                            <p:txEl>
                                              <p:pRg st="1" end="1"/>
                                            </p:txEl>
                                          </p:spTgt>
                                        </p:tgtEl>
                                        <p:attrNameLst>
                                          <p:attrName>r</p:attrName>
                                        </p:attrNameLst>
                                      </p:cBhvr>
                                    </p:animRot>
                                    <p:animRot by="-1500000">
                                      <p:cBhvr>
                                        <p:cTn id="16" dur="125" fill="hold">
                                          <p:stCondLst>
                                            <p:cond delay="125"/>
                                          </p:stCondLst>
                                        </p:cTn>
                                        <p:tgtEl>
                                          <p:spTgt spid="4">
                                            <p:txEl>
                                              <p:pRg st="1" end="1"/>
                                            </p:txEl>
                                          </p:spTgt>
                                        </p:tgtEl>
                                        <p:attrNameLst>
                                          <p:attrName>r</p:attrName>
                                        </p:attrNameLst>
                                      </p:cBhvr>
                                    </p:animRot>
                                    <p:animRot by="-1500000">
                                      <p:cBhvr>
                                        <p:cTn id="17" dur="125" fill="hold">
                                          <p:stCondLst>
                                            <p:cond delay="250"/>
                                          </p:stCondLst>
                                        </p:cTn>
                                        <p:tgtEl>
                                          <p:spTgt spid="4">
                                            <p:txEl>
                                              <p:pRg st="1" end="1"/>
                                            </p:txEl>
                                          </p:spTgt>
                                        </p:tgtEl>
                                        <p:attrNameLst>
                                          <p:attrName>r</p:attrName>
                                        </p:attrNameLst>
                                      </p:cBhvr>
                                    </p:animRot>
                                    <p:animRot by="1500000">
                                      <p:cBhvr>
                                        <p:cTn id="18" dur="125" fill="hold">
                                          <p:stCondLst>
                                            <p:cond delay="375"/>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descr="花边图案23"/>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1427" name="WordArt 3"/>
          <p:cNvSpPr>
            <a:spLocks noChangeArrowheads="1" noChangeShapeType="1" noTextEdit="1"/>
          </p:cNvSpPr>
          <p:nvPr/>
        </p:nvSpPr>
        <p:spPr bwMode="auto">
          <a:xfrm>
            <a:off x="1763713" y="2420938"/>
            <a:ext cx="5905500" cy="1728787"/>
          </a:xfrm>
          <a:prstGeom prst="rect">
            <a:avLst/>
          </a:prstGeom>
        </p:spPr>
        <p:txBody>
          <a:bodyPr wrap="none" fromWordArt="1">
            <a:prstTxWarp prst="textPlain">
              <a:avLst>
                <a:gd name="adj" fmla="val 50000"/>
              </a:avLst>
            </a:prstTxWarp>
          </a:bodyPr>
          <a:lstStyle/>
          <a:p>
            <a:pPr algn="ctr">
              <a:defRPr/>
            </a:pP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孔乙己</a:t>
            </a:r>
            <a:r>
              <a:rPr lang="en-US" altLang="zh-CN"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a:t>
            </a:r>
            <a:r>
              <a:rPr lang="zh-CN" altLang="en-US" sz="3600" kern="10" dirty="0">
                <a:ln w="19050">
                  <a:solidFill>
                    <a:srgbClr val="99CCFF"/>
                  </a:solidFill>
                  <a:round/>
                  <a:headEnd/>
                  <a:tailEnd/>
                </a:ln>
                <a:solidFill>
                  <a:srgbClr val="0066CC"/>
                </a:solidFill>
                <a:effectLst>
                  <a:outerShdw dist="107763" dir="13500000" algn="ctr" rotWithShape="0">
                    <a:srgbClr val="990000">
                      <a:alpha val="50000"/>
                    </a:srgbClr>
                  </a:outerShdw>
                </a:effectLst>
                <a:latin typeface="宋体"/>
                <a:ea typeface="宋体"/>
              </a:rPr>
              <a:t>主题篇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31426"/>
                                        </p:tgtEl>
                                        <p:attrNameLst>
                                          <p:attrName>style.visibility</p:attrName>
                                        </p:attrNameLst>
                                      </p:cBhvr>
                                      <p:to>
                                        <p:strVal val="visible"/>
                                      </p:to>
                                    </p:set>
                                    <p:anim calcmode="lin" valueType="num">
                                      <p:cBhvr>
                                        <p:cTn id="7" dur="5000" fill="hold"/>
                                        <p:tgtEl>
                                          <p:spTgt spid="231426"/>
                                        </p:tgtEl>
                                        <p:attrNameLst>
                                          <p:attrName>ppt_w</p:attrName>
                                        </p:attrNameLst>
                                      </p:cBhvr>
                                      <p:tavLst>
                                        <p:tav tm="0">
                                          <p:val>
                                            <p:fltVal val="0"/>
                                          </p:val>
                                        </p:tav>
                                        <p:tav tm="100000">
                                          <p:val>
                                            <p:strVal val="#ppt_w"/>
                                          </p:val>
                                        </p:tav>
                                      </p:tavLst>
                                    </p:anim>
                                    <p:anim calcmode="lin" valueType="num">
                                      <p:cBhvr>
                                        <p:cTn id="8" dur="5000" fill="hold"/>
                                        <p:tgtEl>
                                          <p:spTgt spid="2314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269875" y="557213"/>
            <a:ext cx="7326461" cy="584775"/>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3200" b="1" dirty="0" smtClean="0">
                <a:latin typeface="黑体" panose="02010600030101010101" pitchFamily="49" charset="-122"/>
                <a:ea typeface="黑体" panose="02010600030101010101" pitchFamily="49" charset="-122"/>
              </a:rPr>
              <a:t>孔乙己的地位和悲剧根源</a:t>
            </a:r>
          </a:p>
        </p:txBody>
      </p:sp>
      <p:sp>
        <p:nvSpPr>
          <p:cNvPr id="47107" name="Rectangle 2"/>
          <p:cNvSpPr>
            <a:spLocks noChangeArrowheads="1"/>
          </p:cNvSpPr>
          <p:nvPr/>
        </p:nvSpPr>
        <p:spPr bwMode="auto">
          <a:xfrm>
            <a:off x="260350" y="1395413"/>
            <a:ext cx="7407275"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a:solidFill>
                  <a:srgbClr val="FF0000"/>
                </a:solidFill>
                <a:latin typeface="黑体" pitchFamily="49" charset="-122"/>
                <a:ea typeface="黑体" pitchFamily="49" charset="-122"/>
              </a:rPr>
              <a:t>1.</a:t>
            </a:r>
            <a:r>
              <a:rPr lang="zh-CN" altLang="en-US" sz="3200">
                <a:solidFill>
                  <a:srgbClr val="FF0000"/>
                </a:solidFill>
                <a:latin typeface="黑体" pitchFamily="49" charset="-122"/>
                <a:ea typeface="黑体" pitchFamily="49" charset="-122"/>
              </a:rPr>
              <a:t>孔乙己在人们心目中有着怎样的地位？</a:t>
            </a:r>
          </a:p>
        </p:txBody>
      </p:sp>
      <p:sp>
        <p:nvSpPr>
          <p:cNvPr id="8" name="矩形 7"/>
          <p:cNvSpPr>
            <a:spLocks noChangeArrowheads="1"/>
          </p:cNvSpPr>
          <p:nvPr/>
        </p:nvSpPr>
        <p:spPr bwMode="auto">
          <a:xfrm>
            <a:off x="260350" y="2078038"/>
            <a:ext cx="8632825" cy="1292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30000"/>
              </a:lnSpc>
              <a:buClr>
                <a:schemeClr val="hlink"/>
              </a:buClr>
              <a:buSzPct val="75000"/>
            </a:pPr>
            <a:r>
              <a:rPr lang="zh-CN" altLang="en-US" sz="3000" b="1" dirty="0">
                <a:latin typeface="楷体" pitchFamily="49" charset="-122"/>
                <a:ea typeface="楷体" pitchFamily="49" charset="-122"/>
              </a:rPr>
              <a:t>   “孔乙己是这样的使人快活，可是没有他，别人也便这么过。</a:t>
            </a:r>
            <a:r>
              <a:rPr lang="zh-CN" altLang="en-US" sz="3000" b="1" dirty="0" smtClean="0">
                <a:latin typeface="楷体" pitchFamily="49" charset="-122"/>
                <a:ea typeface="楷体" pitchFamily="49" charset="-122"/>
              </a:rPr>
              <a:t>”（第</a:t>
            </a:r>
            <a:r>
              <a:rPr lang="en-US" altLang="zh-CN" sz="3000" b="1" dirty="0" smtClean="0">
                <a:latin typeface="楷体" pitchFamily="49" charset="-122"/>
                <a:ea typeface="楷体" pitchFamily="49" charset="-122"/>
              </a:rPr>
              <a:t>9</a:t>
            </a:r>
            <a:r>
              <a:rPr lang="zh-CN" altLang="en-US" sz="3000" b="1" dirty="0" smtClean="0">
                <a:latin typeface="楷体" pitchFamily="49" charset="-122"/>
                <a:ea typeface="楷体" pitchFamily="49" charset="-122"/>
              </a:rPr>
              <a:t>段）</a:t>
            </a:r>
            <a:endParaRPr lang="zh-CN" altLang="en-US" sz="3000" b="1" dirty="0">
              <a:latin typeface="楷体" pitchFamily="49" charset="-122"/>
              <a:ea typeface="楷体" pitchFamily="49" charset="-122"/>
            </a:endParaRPr>
          </a:p>
        </p:txBody>
      </p:sp>
      <p:sp>
        <p:nvSpPr>
          <p:cNvPr id="10" name="矩形 9"/>
          <p:cNvSpPr/>
          <p:nvPr/>
        </p:nvSpPr>
        <p:spPr>
          <a:xfrm>
            <a:off x="250825" y="3624263"/>
            <a:ext cx="8632825" cy="2332946"/>
          </a:xfrm>
          <a:prstGeom prst="rect">
            <a:avLst/>
          </a:prstGeom>
          <a:ln w="28575">
            <a:solidFill>
              <a:schemeClr val="accent3">
                <a:lumMod val="75000"/>
              </a:schemeClr>
            </a:solidFill>
            <a:prstDash val="dash"/>
          </a:ln>
        </p:spPr>
        <p:txBody>
          <a:bodyPr>
            <a:spAutoFit/>
          </a:bodyPr>
          <a:lstStyle/>
          <a:p>
            <a:pPr>
              <a:lnSpc>
                <a:spcPct val="130000"/>
              </a:lnSpc>
              <a:buFontTx/>
              <a:buNone/>
              <a:defRPr/>
            </a:pPr>
            <a:r>
              <a:rPr lang="zh-CN" altLang="en-US" sz="2800" b="1" dirty="0">
                <a:solidFill>
                  <a:srgbClr val="FF0000"/>
                </a:solidFill>
                <a:latin typeface="黑体" panose="02010600030101010101" pitchFamily="49" charset="-122"/>
                <a:ea typeface="黑体" panose="02010600030101010101" pitchFamily="49" charset="-122"/>
              </a:rPr>
              <a:t>内容上：</a:t>
            </a:r>
            <a:r>
              <a:rPr lang="zh-CN" altLang="en-US" sz="2800" b="1" dirty="0">
                <a:latin typeface="宋体" panose="02010600030101010101" pitchFamily="2" charset="-122"/>
              </a:rPr>
              <a:t>概括孔乙己一生的悲剧遭遇，深刻说明孔乙己在人们心中没有地位，是个可有可无、可笑可怜的多余人。</a:t>
            </a:r>
          </a:p>
          <a:p>
            <a:pPr>
              <a:lnSpc>
                <a:spcPct val="130000"/>
              </a:lnSpc>
              <a:buFontTx/>
              <a:buNone/>
              <a:defRPr/>
            </a:pPr>
            <a:r>
              <a:rPr lang="zh-CN" altLang="en-US" sz="2800" b="1" dirty="0">
                <a:solidFill>
                  <a:srgbClr val="FF0000"/>
                </a:solidFill>
                <a:latin typeface="黑体" panose="02010600030101010101" pitchFamily="49" charset="-122"/>
                <a:ea typeface="黑体" panose="02010600030101010101" pitchFamily="49" charset="-122"/>
              </a:rPr>
              <a:t>结构上：</a:t>
            </a:r>
            <a:r>
              <a:rPr lang="zh-CN" altLang="en-US" sz="2800" b="1" dirty="0" smtClean="0">
                <a:latin typeface="宋体" panose="02010600030101010101" pitchFamily="2" charset="-122"/>
              </a:rPr>
              <a:t>承上启下的过渡作用。</a:t>
            </a:r>
            <a:endParaRPr lang="zh-CN" altLang="en-US" sz="2800" b="1" dirty="0">
              <a:latin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bg/>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78178"/>
          <p:cNvSpPr txBox="1">
            <a:spLocks noChangeArrowheads="1"/>
          </p:cNvSpPr>
          <p:nvPr/>
        </p:nvSpPr>
        <p:spPr bwMode="auto">
          <a:xfrm>
            <a:off x="5792788" y="3152775"/>
            <a:ext cx="2990850" cy="203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spcBef>
                <a:spcPct val="50000"/>
              </a:spcBef>
            </a:pPr>
            <a:r>
              <a:rPr lang="zh-CN" altLang="en-US" sz="3600" b="1" noProof="1" smtClean="0">
                <a:solidFill>
                  <a:srgbClr val="FF0000"/>
                </a:solidFill>
                <a:latin typeface="黑体" pitchFamily="49" charset="-122"/>
                <a:ea typeface="黑体" pitchFamily="49" charset="-122"/>
              </a:rPr>
              <a:t>封建社会和科举制度</a:t>
            </a:r>
            <a:endParaRPr lang="zh-CN" altLang="zh-CN" sz="3600" b="1" noProof="1">
              <a:solidFill>
                <a:srgbClr val="FF0000"/>
              </a:solidFill>
              <a:latin typeface="黑体" pitchFamily="49" charset="-122"/>
              <a:ea typeface="黑体" pitchFamily="49" charset="-122"/>
            </a:endParaRPr>
          </a:p>
          <a:p>
            <a:pPr algn="just" eaLnBrk="1" hangingPunct="1">
              <a:spcBef>
                <a:spcPct val="50000"/>
              </a:spcBef>
            </a:pPr>
            <a:r>
              <a:rPr lang="zh-CN" altLang="zh-CN" sz="3600" b="1" noProof="1">
                <a:solidFill>
                  <a:srgbClr val="FF0000"/>
                </a:solidFill>
                <a:latin typeface="黑体" pitchFamily="49" charset="-122"/>
                <a:ea typeface="黑体" pitchFamily="49" charset="-122"/>
              </a:rPr>
              <a:t>(</a:t>
            </a:r>
            <a:r>
              <a:rPr lang="zh-CN" altLang="en-US" sz="3600" b="1" noProof="1">
                <a:solidFill>
                  <a:srgbClr val="FF0000"/>
                </a:solidFill>
                <a:latin typeface="黑体" pitchFamily="49" charset="-122"/>
                <a:ea typeface="黑体" pitchFamily="49" charset="-122"/>
              </a:rPr>
              <a:t>悲剧制造者</a:t>
            </a:r>
            <a:r>
              <a:rPr lang="zh-CN" altLang="zh-CN" sz="3600" b="1" noProof="1">
                <a:solidFill>
                  <a:srgbClr val="FF0000"/>
                </a:solidFill>
                <a:latin typeface="黑体" pitchFamily="49" charset="-122"/>
                <a:ea typeface="黑体" pitchFamily="49" charset="-122"/>
              </a:rPr>
              <a:t>)</a:t>
            </a:r>
          </a:p>
        </p:txBody>
      </p:sp>
      <p:sp>
        <p:nvSpPr>
          <p:cNvPr id="65539" name="文本框 178180"/>
          <p:cNvSpPr txBox="1">
            <a:spLocks noChangeArrowheads="1"/>
          </p:cNvSpPr>
          <p:nvPr/>
        </p:nvSpPr>
        <p:spPr bwMode="auto">
          <a:xfrm>
            <a:off x="2592388" y="2454275"/>
            <a:ext cx="1870075"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spcBef>
                <a:spcPct val="50000"/>
              </a:spcBef>
            </a:pPr>
            <a:r>
              <a:rPr lang="zh-CN" altLang="en-US" sz="3000" b="1">
                <a:latin typeface="宋体" pitchFamily="2" charset="-122"/>
              </a:rPr>
              <a:t>偷窃挨打</a:t>
            </a:r>
          </a:p>
        </p:txBody>
      </p:sp>
      <p:sp>
        <p:nvSpPr>
          <p:cNvPr id="6" name="直接连接符 178181"/>
          <p:cNvSpPr>
            <a:spLocks noChangeShapeType="1"/>
          </p:cNvSpPr>
          <p:nvPr/>
        </p:nvSpPr>
        <p:spPr bwMode="auto">
          <a:xfrm flipV="1">
            <a:off x="1668463" y="2886075"/>
            <a:ext cx="923925" cy="785813"/>
          </a:xfrm>
          <a:prstGeom prst="line">
            <a:avLst/>
          </a:prstGeom>
          <a:noFill/>
          <a:ln w="38100">
            <a:solidFill>
              <a:schemeClr val="accent3">
                <a:lumMod val="75000"/>
              </a:schemeClr>
            </a:solidFill>
            <a:round/>
            <a:tailEnd type="triangle" w="med" len="med"/>
          </a:ln>
          <a:extLst/>
        </p:spPr>
        <p:txBody>
          <a:bodyPr/>
          <a:lstStyle/>
          <a:p>
            <a:pPr>
              <a:buFontTx/>
              <a:buNone/>
              <a:defRPr/>
            </a:pPr>
            <a:endParaRPr lang="zh-CN" altLang="en-US"/>
          </a:p>
        </p:txBody>
      </p:sp>
      <p:sp>
        <p:nvSpPr>
          <p:cNvPr id="65541" name="文本框 178183"/>
          <p:cNvSpPr txBox="1">
            <a:spLocks noChangeArrowheads="1"/>
          </p:cNvSpPr>
          <p:nvPr/>
        </p:nvSpPr>
        <p:spPr bwMode="auto">
          <a:xfrm>
            <a:off x="2592388" y="3473450"/>
            <a:ext cx="1870075"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spcBef>
                <a:spcPct val="50000"/>
              </a:spcBef>
            </a:pPr>
            <a:r>
              <a:rPr lang="zh-CN" altLang="en-US" sz="3000" b="1">
                <a:latin typeface="宋体" pitchFamily="2" charset="-122"/>
              </a:rPr>
              <a:t>好喝懒做 </a:t>
            </a:r>
          </a:p>
        </p:txBody>
      </p:sp>
      <p:sp>
        <p:nvSpPr>
          <p:cNvPr id="9" name="直接连接符 178184"/>
          <p:cNvSpPr>
            <a:spLocks noChangeShapeType="1"/>
          </p:cNvSpPr>
          <p:nvPr/>
        </p:nvSpPr>
        <p:spPr bwMode="auto">
          <a:xfrm flipV="1">
            <a:off x="1668463" y="3848100"/>
            <a:ext cx="923925" cy="0"/>
          </a:xfrm>
          <a:prstGeom prst="line">
            <a:avLst/>
          </a:prstGeom>
          <a:noFill/>
          <a:ln w="38100">
            <a:solidFill>
              <a:schemeClr val="accent3">
                <a:lumMod val="75000"/>
              </a:schemeClr>
            </a:solidFill>
            <a:round/>
            <a:tailEnd type="triangle" w="med" len="med"/>
          </a:ln>
          <a:extLst/>
        </p:spPr>
        <p:txBody>
          <a:bodyPr/>
          <a:lstStyle/>
          <a:p>
            <a:pPr>
              <a:buFontTx/>
              <a:buNone/>
              <a:defRPr/>
            </a:pPr>
            <a:endParaRPr lang="zh-CN" altLang="en-US"/>
          </a:p>
        </p:txBody>
      </p:sp>
      <p:sp>
        <p:nvSpPr>
          <p:cNvPr id="12" name="直接连接符 178187"/>
          <p:cNvSpPr>
            <a:spLocks noChangeShapeType="1"/>
          </p:cNvSpPr>
          <p:nvPr/>
        </p:nvSpPr>
        <p:spPr bwMode="auto">
          <a:xfrm>
            <a:off x="1668463" y="4097338"/>
            <a:ext cx="923925" cy="673100"/>
          </a:xfrm>
          <a:prstGeom prst="line">
            <a:avLst/>
          </a:prstGeom>
          <a:noFill/>
          <a:ln w="38100">
            <a:solidFill>
              <a:schemeClr val="accent3">
                <a:lumMod val="75000"/>
              </a:schemeClr>
            </a:solidFill>
            <a:round/>
            <a:tailEnd type="triangle" w="med" len="med"/>
          </a:ln>
          <a:extLst/>
        </p:spPr>
        <p:txBody>
          <a:bodyPr/>
          <a:lstStyle/>
          <a:p>
            <a:pPr>
              <a:buFontTx/>
              <a:buNone/>
              <a:defRPr/>
            </a:pPr>
            <a:endParaRPr lang="zh-CN" altLang="en-US"/>
          </a:p>
        </p:txBody>
      </p:sp>
      <p:sp>
        <p:nvSpPr>
          <p:cNvPr id="17" name="矩形 16"/>
          <p:cNvSpPr>
            <a:spLocks noChangeArrowheads="1"/>
          </p:cNvSpPr>
          <p:nvPr/>
        </p:nvSpPr>
        <p:spPr bwMode="auto">
          <a:xfrm>
            <a:off x="2411413" y="981075"/>
            <a:ext cx="4032250" cy="609600"/>
          </a:xfrm>
          <a:prstGeom prst="rect">
            <a:avLst/>
          </a:prstGeom>
          <a:gradFill rotWithShape="0">
            <a:gsLst>
              <a:gs pos="0">
                <a:srgbClr val="FFC877"/>
              </a:gs>
              <a:gs pos="100000">
                <a:srgbClr val="FFECD1"/>
              </a:gs>
            </a:gsLst>
            <a:lin ang="0" scaled="1"/>
          </a:gradFill>
          <a:ln>
            <a:noFill/>
          </a:ln>
          <a:extLst>
            <a:ext uri="{91240B29-F687-4F45-9708-019B960494DF}">
              <a14:hiddenLine xmlns="" xmlns:a14="http://schemas.microsoft.com/office/drawing/2010/main" w="0">
                <a:solidFill>
                  <a:srgbClr val="000000"/>
                </a:solidFill>
                <a:miter lim="800000"/>
                <a:headEnd/>
                <a:tailEnd/>
              </a14:hiddenLine>
            </a:ext>
          </a:extLst>
        </p:spPr>
        <p:txBody>
          <a:bodyPr wrap="none" anchor="ctr"/>
          <a:lstStyle/>
          <a:p>
            <a:pPr>
              <a:spcBef>
                <a:spcPct val="50000"/>
              </a:spcBef>
            </a:pPr>
            <a:r>
              <a:rPr lang="zh-CN" altLang="en-US" sz="3600" b="1" noProof="1">
                <a:latin typeface="黑体" pitchFamily="49" charset="-122"/>
                <a:ea typeface="黑体" pitchFamily="49" charset="-122"/>
              </a:rPr>
              <a:t>孔乙己的悲剧命运</a:t>
            </a:r>
          </a:p>
        </p:txBody>
      </p:sp>
      <p:sp>
        <p:nvSpPr>
          <p:cNvPr id="65548" name="矩形 18"/>
          <p:cNvSpPr>
            <a:spLocks noChangeArrowheads="1"/>
          </p:cNvSpPr>
          <p:nvPr/>
        </p:nvSpPr>
        <p:spPr bwMode="auto">
          <a:xfrm>
            <a:off x="468313" y="3511550"/>
            <a:ext cx="1003300"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4000" b="1">
                <a:solidFill>
                  <a:srgbClr val="FF0000"/>
                </a:solidFill>
                <a:latin typeface="黑体" pitchFamily="49" charset="-122"/>
                <a:ea typeface="黑体" pitchFamily="49" charset="-122"/>
              </a:rPr>
              <a:t>死？</a:t>
            </a:r>
          </a:p>
        </p:txBody>
      </p:sp>
      <p:sp>
        <p:nvSpPr>
          <p:cNvPr id="65549" name="矩形 20"/>
          <p:cNvSpPr>
            <a:spLocks noChangeArrowheads="1"/>
          </p:cNvSpPr>
          <p:nvPr/>
        </p:nvSpPr>
        <p:spPr bwMode="auto">
          <a:xfrm>
            <a:off x="2592388" y="4492625"/>
            <a:ext cx="1730375"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000000"/>
                </a:solidFill>
                <a:latin typeface="宋体" pitchFamily="2" charset="-122"/>
              </a:rPr>
              <a:t>民众麻木</a:t>
            </a:r>
            <a:endParaRPr lang="zh-CN" altLang="en-US"/>
          </a:p>
        </p:txBody>
      </p:sp>
      <p:sp>
        <p:nvSpPr>
          <p:cNvPr id="2" name="右箭头 1"/>
          <p:cNvSpPr/>
          <p:nvPr/>
        </p:nvSpPr>
        <p:spPr>
          <a:xfrm>
            <a:off x="4583113" y="3656013"/>
            <a:ext cx="1079500" cy="469900"/>
          </a:xfrm>
          <a:prstGeom prst="rightArrow">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5548"/>
                                        </p:tgtEl>
                                        <p:attrNameLst>
                                          <p:attrName>style.visibility</p:attrName>
                                        </p:attrNameLst>
                                      </p:cBhvr>
                                      <p:to>
                                        <p:strVal val="visible"/>
                                      </p:to>
                                    </p:set>
                                    <p:anim calcmode="lin" valueType="num">
                                      <p:cBhvr>
                                        <p:cTn id="15" dur="500" fill="hold"/>
                                        <p:tgtEl>
                                          <p:spTgt spid="65548"/>
                                        </p:tgtEl>
                                        <p:attrNameLst>
                                          <p:attrName>ppt_w</p:attrName>
                                        </p:attrNameLst>
                                      </p:cBhvr>
                                      <p:tavLst>
                                        <p:tav tm="0">
                                          <p:val>
                                            <p:fltVal val="0"/>
                                          </p:val>
                                        </p:tav>
                                        <p:tav tm="100000">
                                          <p:val>
                                            <p:strVal val="#ppt_w"/>
                                          </p:val>
                                        </p:tav>
                                      </p:tavLst>
                                    </p:anim>
                                    <p:anim calcmode="lin" valueType="num">
                                      <p:cBhvr>
                                        <p:cTn id="16" dur="500" fill="hold"/>
                                        <p:tgtEl>
                                          <p:spTgt spid="65548"/>
                                        </p:tgtEl>
                                        <p:attrNameLst>
                                          <p:attrName>ppt_h</p:attrName>
                                        </p:attrNameLst>
                                      </p:cBhvr>
                                      <p:tavLst>
                                        <p:tav tm="0">
                                          <p:val>
                                            <p:fltVal val="0"/>
                                          </p:val>
                                        </p:tav>
                                        <p:tav tm="100000">
                                          <p:val>
                                            <p:strVal val="#ppt_h"/>
                                          </p:val>
                                        </p:tav>
                                      </p:tavLst>
                                    </p:anim>
                                    <p:animEffect transition="in" filter="fade">
                                      <p:cBhvr>
                                        <p:cTn id="17" dur="500"/>
                                        <p:tgtEl>
                                          <p:spTgt spid="655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5539"/>
                                        </p:tgtEl>
                                        <p:attrNameLst>
                                          <p:attrName>style.visibility</p:attrName>
                                        </p:attrNameLst>
                                      </p:cBhvr>
                                      <p:to>
                                        <p:strVal val="visible"/>
                                      </p:to>
                                    </p:set>
                                    <p:animEffect transition="in" filter="barn(inVertical)">
                                      <p:cBhvr>
                                        <p:cTn id="27" dur="500"/>
                                        <p:tgtEl>
                                          <p:spTgt spid="6553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5541"/>
                                        </p:tgtEl>
                                        <p:attrNameLst>
                                          <p:attrName>style.visibility</p:attrName>
                                        </p:attrNameLst>
                                      </p:cBhvr>
                                      <p:to>
                                        <p:strVal val="visible"/>
                                      </p:to>
                                    </p:set>
                                    <p:animEffect transition="in" filter="barn(inVertical)">
                                      <p:cBhvr>
                                        <p:cTn id="37" dur="500"/>
                                        <p:tgtEl>
                                          <p:spTgt spid="6554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65549"/>
                                        </p:tgtEl>
                                        <p:attrNameLst>
                                          <p:attrName>style.visibility</p:attrName>
                                        </p:attrNameLst>
                                      </p:cBhvr>
                                      <p:to>
                                        <p:strVal val="visible"/>
                                      </p:to>
                                    </p:set>
                                    <p:animEffect transition="in" filter="barn(inVertical)">
                                      <p:cBhvr>
                                        <p:cTn id="47" dur="500"/>
                                        <p:tgtEl>
                                          <p:spTgt spid="6554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par>
                                <p:cTn id="53" presetID="35"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2000"/>
                                        <p:tgtEl>
                                          <p:spTgt spid="3"/>
                                        </p:tgtEl>
                                      </p:cBhvr>
                                    </p:animEffect>
                                    <p:anim calcmode="lin" valueType="num">
                                      <p:cBhvr>
                                        <p:cTn id="56" dur="2000" fill="hold"/>
                                        <p:tgtEl>
                                          <p:spTgt spid="3"/>
                                        </p:tgtEl>
                                        <p:attrNameLst>
                                          <p:attrName>style.rotation</p:attrName>
                                        </p:attrNameLst>
                                      </p:cBhvr>
                                      <p:tavLst>
                                        <p:tav tm="0">
                                          <p:val>
                                            <p:fltVal val="720"/>
                                          </p:val>
                                        </p:tav>
                                        <p:tav tm="100000">
                                          <p:val>
                                            <p:fltVal val="0"/>
                                          </p:val>
                                        </p:tav>
                                      </p:tavLst>
                                    </p:anim>
                                    <p:anim calcmode="lin" valueType="num">
                                      <p:cBhvr>
                                        <p:cTn id="57" dur="2000" fill="hold"/>
                                        <p:tgtEl>
                                          <p:spTgt spid="3"/>
                                        </p:tgtEl>
                                        <p:attrNameLst>
                                          <p:attrName>ppt_h</p:attrName>
                                        </p:attrNameLst>
                                      </p:cBhvr>
                                      <p:tavLst>
                                        <p:tav tm="0">
                                          <p:val>
                                            <p:fltVal val="0"/>
                                          </p:val>
                                        </p:tav>
                                        <p:tav tm="100000">
                                          <p:val>
                                            <p:strVal val="#ppt_h"/>
                                          </p:val>
                                        </p:tav>
                                      </p:tavLst>
                                    </p:anim>
                                    <p:anim calcmode="lin" valueType="num">
                                      <p:cBhvr>
                                        <p:cTn id="58"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5539" grpId="0"/>
      <p:bldP spid="65541" grpId="0"/>
      <p:bldP spid="17" grpId="0" bldLvl="0" animBg="1"/>
      <p:bldP spid="65548" grpId="0"/>
      <p:bldP spid="65549" grpId="0"/>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ChangeArrowheads="1"/>
          </p:cNvSpPr>
          <p:nvPr/>
        </p:nvSpPr>
        <p:spPr bwMode="auto">
          <a:xfrm>
            <a:off x="251520" y="1268760"/>
            <a:ext cx="8496300" cy="4708981"/>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pPr algn="just">
              <a:lnSpc>
                <a:spcPct val="150000"/>
              </a:lnSpc>
            </a:pPr>
            <a:r>
              <a:rPr lang="en-US" altLang="zh-CN" dirty="0">
                <a:solidFill>
                  <a:srgbClr val="FF3300"/>
                </a:solidFill>
                <a:latin typeface="黑体" pitchFamily="49" charset="-122"/>
              </a:rPr>
              <a:t>《</a:t>
            </a:r>
            <a:r>
              <a:rPr lang="zh-CN" altLang="en-US" dirty="0">
                <a:solidFill>
                  <a:srgbClr val="FF3300"/>
                </a:solidFill>
                <a:latin typeface="黑体" pitchFamily="49" charset="-122"/>
              </a:rPr>
              <a:t>孔乙己</a:t>
            </a:r>
            <a:r>
              <a:rPr lang="en-US" altLang="zh-CN" dirty="0">
                <a:solidFill>
                  <a:srgbClr val="FF3300"/>
                </a:solidFill>
                <a:latin typeface="黑体" pitchFamily="49" charset="-122"/>
              </a:rPr>
              <a:t>》</a:t>
            </a:r>
            <a:r>
              <a:rPr lang="zh-CN" altLang="en-US" sz="2400" dirty="0">
                <a:solidFill>
                  <a:srgbClr val="000000"/>
                </a:solidFill>
                <a:latin typeface="黑体" pitchFamily="49" charset="-122"/>
              </a:rPr>
              <a:t>是鲁迅发表的</a:t>
            </a:r>
            <a:r>
              <a:rPr lang="zh-CN" altLang="en-US" sz="2400" dirty="0">
                <a:solidFill>
                  <a:srgbClr val="00B0F0"/>
                </a:solidFill>
                <a:latin typeface="黑体" pitchFamily="49" charset="-122"/>
              </a:rPr>
              <a:t>第二篇小说</a:t>
            </a:r>
            <a:r>
              <a:rPr lang="zh-CN" altLang="en-US" sz="2400" dirty="0">
                <a:solidFill>
                  <a:srgbClr val="000000"/>
                </a:solidFill>
                <a:latin typeface="黑体" pitchFamily="49" charset="-122"/>
              </a:rPr>
              <a:t>。写于</a:t>
            </a:r>
            <a:r>
              <a:rPr lang="en-US" altLang="zh-CN" sz="2400" dirty="0">
                <a:solidFill>
                  <a:srgbClr val="FF0000"/>
                </a:solidFill>
                <a:latin typeface="黑体" pitchFamily="49" charset="-122"/>
              </a:rPr>
              <a:t>1918</a:t>
            </a:r>
            <a:r>
              <a:rPr lang="zh-CN" altLang="en-US" sz="2400" dirty="0">
                <a:solidFill>
                  <a:srgbClr val="FF0000"/>
                </a:solidFill>
                <a:latin typeface="黑体" pitchFamily="49" charset="-122"/>
              </a:rPr>
              <a:t>年</a:t>
            </a:r>
            <a:r>
              <a:rPr lang="zh-CN" altLang="en-US" sz="2400" dirty="0">
                <a:solidFill>
                  <a:srgbClr val="000000"/>
                </a:solidFill>
                <a:latin typeface="黑体" pitchFamily="49" charset="-122"/>
              </a:rPr>
              <a:t>冬</a:t>
            </a:r>
            <a:r>
              <a:rPr lang="zh-CN" altLang="en-US" sz="2400" dirty="0" smtClean="0">
                <a:solidFill>
                  <a:srgbClr val="000000"/>
                </a:solidFill>
                <a:latin typeface="黑体" pitchFamily="49" charset="-122"/>
              </a:rPr>
              <a:t>。</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1</a:t>
            </a:r>
            <a:r>
              <a:rPr lang="zh-CN" altLang="en-US" sz="2400" dirty="0" smtClean="0">
                <a:solidFill>
                  <a:srgbClr val="000000"/>
                </a:solidFill>
                <a:latin typeface="黑体" pitchFamily="49" charset="-122"/>
              </a:rPr>
              <a:t>、科举</a:t>
            </a:r>
            <a:r>
              <a:rPr lang="zh-CN" altLang="en-US" sz="2400" dirty="0">
                <a:solidFill>
                  <a:srgbClr val="000000"/>
                </a:solidFill>
                <a:latin typeface="黑体" pitchFamily="49" charset="-122"/>
              </a:rPr>
              <a:t>制度虽于</a:t>
            </a:r>
            <a:r>
              <a:rPr lang="en-US" altLang="zh-CN" sz="2400" dirty="0">
                <a:solidFill>
                  <a:srgbClr val="000000"/>
                </a:solidFill>
                <a:latin typeface="黑体" pitchFamily="49" charset="-122"/>
              </a:rPr>
              <a:t>1906</a:t>
            </a:r>
            <a:r>
              <a:rPr lang="zh-CN" altLang="en-US" sz="2400" dirty="0">
                <a:solidFill>
                  <a:srgbClr val="000000"/>
                </a:solidFill>
                <a:latin typeface="黑体" pitchFamily="49" charset="-122"/>
              </a:rPr>
              <a:t>年废除，但是培植孔乙己这种人的社会基础依然存在，孔孟之道仍然是社会教育的核心内容，这样就有可能产生新的</a:t>
            </a:r>
            <a:r>
              <a:rPr lang="zh-CN" altLang="en-US" sz="2400" dirty="0">
                <a:solidFill>
                  <a:srgbClr val="000000"/>
                </a:solidFill>
                <a:latin typeface="华文中宋" pitchFamily="2" charset="-122"/>
              </a:rPr>
              <a:t>“</a:t>
            </a:r>
            <a:r>
              <a:rPr lang="zh-CN" altLang="en-US" sz="2400" dirty="0">
                <a:solidFill>
                  <a:srgbClr val="000000"/>
                </a:solidFill>
                <a:latin typeface="黑体" pitchFamily="49" charset="-122"/>
              </a:rPr>
              <a:t>孔乙己</a:t>
            </a:r>
            <a:r>
              <a:rPr lang="zh-CN" altLang="en-US" sz="2400" dirty="0">
                <a:solidFill>
                  <a:srgbClr val="000000"/>
                </a:solidFill>
                <a:latin typeface="华文中宋" pitchFamily="2" charset="-122"/>
              </a:rPr>
              <a:t>”</a:t>
            </a:r>
            <a:r>
              <a:rPr lang="zh-CN" altLang="en-US" sz="2400" dirty="0">
                <a:solidFill>
                  <a:srgbClr val="000000"/>
                </a:solidFill>
                <a:latin typeface="黑体" pitchFamily="49" charset="-122"/>
              </a:rPr>
              <a:t>。要拯救青年一代，不能让他们再走孔乙己的老路。鲁迅选取了社会的一角</a:t>
            </a:r>
            <a:r>
              <a:rPr lang="en-US" altLang="zh-CN" sz="2400" dirty="0">
                <a:solidFill>
                  <a:srgbClr val="000000"/>
                </a:solidFill>
                <a:latin typeface="华文中宋" pitchFamily="2" charset="-122"/>
              </a:rPr>
              <a:t>——</a:t>
            </a:r>
            <a:r>
              <a:rPr lang="zh-CN" altLang="en-US" sz="2400" dirty="0">
                <a:solidFill>
                  <a:srgbClr val="FF0000"/>
                </a:solidFill>
                <a:latin typeface="黑体" pitchFamily="49" charset="-122"/>
              </a:rPr>
              <a:t>鲁镇的咸亨酒店</a:t>
            </a:r>
            <a:r>
              <a:rPr lang="zh-CN" altLang="en-US" sz="2400" dirty="0">
                <a:solidFill>
                  <a:srgbClr val="000000"/>
                </a:solidFill>
                <a:latin typeface="黑体" pitchFamily="49" charset="-122"/>
              </a:rPr>
              <a:t>，艺术地展现了</a:t>
            </a:r>
            <a:r>
              <a:rPr lang="en-US" altLang="zh-CN" sz="2400" dirty="0">
                <a:solidFill>
                  <a:srgbClr val="FF0000"/>
                </a:solidFill>
                <a:latin typeface="黑体" pitchFamily="49" charset="-122"/>
              </a:rPr>
              <a:t>20</a:t>
            </a:r>
            <a:r>
              <a:rPr lang="zh-CN" altLang="en-US" sz="2400" dirty="0">
                <a:solidFill>
                  <a:srgbClr val="FF0000"/>
                </a:solidFill>
                <a:latin typeface="黑体" pitchFamily="49" charset="-122"/>
              </a:rPr>
              <a:t>多年前</a:t>
            </a:r>
            <a:r>
              <a:rPr lang="zh-CN" altLang="en-US" sz="2400" dirty="0">
                <a:solidFill>
                  <a:srgbClr val="000000"/>
                </a:solidFill>
                <a:latin typeface="黑体" pitchFamily="49" charset="-122"/>
              </a:rPr>
              <a:t>社会上的这种贫苦知识分子的生活，批判封建教育制度和科举制度，是一篇反封建主义的</a:t>
            </a:r>
            <a:r>
              <a:rPr lang="zh-CN" altLang="en-US" sz="2400" dirty="0" smtClean="0">
                <a:solidFill>
                  <a:srgbClr val="000000"/>
                </a:solidFill>
                <a:latin typeface="黑体" pitchFamily="49" charset="-122"/>
              </a:rPr>
              <a:t>作品</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2</a:t>
            </a:r>
            <a:r>
              <a:rPr lang="zh-CN" altLang="en-US" sz="2400" dirty="0" smtClean="0">
                <a:solidFill>
                  <a:srgbClr val="000000"/>
                </a:solidFill>
                <a:latin typeface="黑体" pitchFamily="49" charset="-122"/>
              </a:rPr>
              <a:t>、“五四运动”中“打倒孔家店”。</a:t>
            </a:r>
            <a:endParaRPr lang="zh-CN" altLang="en-US" sz="1400" dirty="0">
              <a:solidFill>
                <a:srgbClr val="000000"/>
              </a:solidFill>
              <a:latin typeface="华文中宋" pitchFamily="2" charset="-122"/>
              <a:ea typeface="华文中宋" pitchFamily="2" charset="-122"/>
            </a:endParaRPr>
          </a:p>
        </p:txBody>
      </p:sp>
      <p:pic>
        <p:nvPicPr>
          <p:cNvPr id="149508" name="Picture 4" descr="宠物005"/>
          <p:cNvPicPr>
            <a:picLocks noChangeAspect="1" noChangeArrowheads="1" noCrop="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156325" y="188913"/>
            <a:ext cx="1116013" cy="1025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9509" name="WordArt 5"/>
          <p:cNvSpPr>
            <a:spLocks noChangeArrowheads="1" noChangeShapeType="1" noTextEdit="1"/>
          </p:cNvSpPr>
          <p:nvPr/>
        </p:nvSpPr>
        <p:spPr bwMode="auto">
          <a:xfrm>
            <a:off x="1116013" y="404813"/>
            <a:ext cx="2735262" cy="503237"/>
          </a:xfrm>
          <a:prstGeom prst="rect">
            <a:avLst/>
          </a:prstGeom>
          <a:extLst>
            <a:ext uri="{91240B29-F687-4F45-9708-019B960494DF}">
              <a14:hiddenLine xmlns="" xmlns:a14="http://schemas.microsoft.com/office/drawing/2010/main" w="25400">
                <a:solidFill>
                  <a:srgbClr val="000000"/>
                </a:solidFill>
                <a:round/>
                <a:headEnd/>
                <a:tailEnd/>
              </a14:hiddenLine>
            </a:ext>
          </a:extLst>
        </p:spPr>
        <p:txBody>
          <a:bodyPr wrap="none" fromWordArt="1">
            <a:prstTxWarp prst="textPlain">
              <a:avLst>
                <a:gd name="adj" fmla="val 50000"/>
              </a:avLst>
            </a:prstTxWarp>
          </a:bodyPr>
          <a:lstStyle/>
          <a:p>
            <a:pPr algn="ctr"/>
            <a:r>
              <a:rPr lang="zh-CN" altLang="en-US" kern="10" dirty="0">
                <a:solidFill>
                  <a:srgbClr val="FF0000"/>
                </a:solidFill>
                <a:latin typeface="黑体"/>
                <a:ea typeface="黑体"/>
              </a:rPr>
              <a:t>背景资料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nodeType="withEffect">
                                  <p:stCondLst>
                                    <p:cond delay="0"/>
                                  </p:stCondLst>
                                  <p:childTnLst>
                                    <p:set>
                                      <p:cBhvr>
                                        <p:cTn id="6" dur="1" fill="hold">
                                          <p:stCondLst>
                                            <p:cond delay="0"/>
                                          </p:stCondLst>
                                        </p:cTn>
                                        <p:tgtEl>
                                          <p:spTgt spid="149508"/>
                                        </p:tgtEl>
                                        <p:attrNameLst>
                                          <p:attrName>style.visibility</p:attrName>
                                        </p:attrNameLst>
                                      </p:cBhvr>
                                      <p:to>
                                        <p:strVal val="visible"/>
                                      </p:to>
                                    </p:set>
                                    <p:animEffect transition="in" filter="plus(in)">
                                      <p:cBhvr>
                                        <p:cTn id="7" dur="2000"/>
                                        <p:tgtEl>
                                          <p:spTgt spid="149508"/>
                                        </p:tgtEl>
                                      </p:cBhvr>
                                    </p:animEffect>
                                  </p:childTnLst>
                                </p:cTn>
                              </p:par>
                              <p:par>
                                <p:cTn id="8" presetID="25" presetClass="entr" presetSubtype="0" fill="hold" grpId="0" nodeType="withEffect">
                                  <p:stCondLst>
                                    <p:cond delay="0"/>
                                  </p:stCondLst>
                                  <p:childTnLst>
                                    <p:set>
                                      <p:cBhvr>
                                        <p:cTn id="9" dur="1" fill="hold">
                                          <p:stCondLst>
                                            <p:cond delay="0"/>
                                          </p:stCondLst>
                                        </p:cTn>
                                        <p:tgtEl>
                                          <p:spTgt spid="149509"/>
                                        </p:tgtEl>
                                        <p:attrNameLst>
                                          <p:attrName>style.visibility</p:attrName>
                                        </p:attrNameLst>
                                      </p:cBhvr>
                                      <p:to>
                                        <p:strVal val="visible"/>
                                      </p:to>
                                    </p:set>
                                    <p:anim calcmode="lin" valueType="num">
                                      <p:cBhvr>
                                        <p:cTn id="10" dur="500" decel="50000" fill="hold">
                                          <p:stCondLst>
                                            <p:cond delay="0"/>
                                          </p:stCondLst>
                                        </p:cTn>
                                        <p:tgtEl>
                                          <p:spTgt spid="149509"/>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149509"/>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149509"/>
                                        </p:tgtEl>
                                        <p:attrNameLst>
                                          <p:attrName>ppt_w</p:attrName>
                                        </p:attrNameLst>
                                      </p:cBhvr>
                                      <p:tavLst>
                                        <p:tav tm="0">
                                          <p:val>
                                            <p:strVal val="#ppt_w*.05"/>
                                          </p:val>
                                        </p:tav>
                                        <p:tav tm="100000">
                                          <p:val>
                                            <p:strVal val="#ppt_w"/>
                                          </p:val>
                                        </p:tav>
                                      </p:tavLst>
                                    </p:anim>
                                    <p:anim calcmode="lin" valueType="num">
                                      <p:cBhvr>
                                        <p:cTn id="13" dur="1000" fill="hold"/>
                                        <p:tgtEl>
                                          <p:spTgt spid="149509"/>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149509"/>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149509"/>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149509"/>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149509"/>
                                        </p:tgtEl>
                                      </p:cBhvr>
                                    </p:animEffect>
                                  </p:childTnLst>
                                </p:cTn>
                              </p:par>
                            </p:childTnLst>
                          </p:cTn>
                        </p:par>
                        <p:par>
                          <p:cTn id="18" fill="hold" nodeType="afterGroup">
                            <p:stCondLst>
                              <p:cond delay="2000"/>
                            </p:stCondLst>
                            <p:childTnLst>
                              <p:par>
                                <p:cTn id="19" presetID="54" presetClass="entr" presetSubtype="0" accel="100000" fill="hold" grpId="0" nodeType="afterEffect">
                                  <p:stCondLst>
                                    <p:cond delay="0"/>
                                  </p:stCondLst>
                                  <p:childTnLst>
                                    <p:set>
                                      <p:cBhvr>
                                        <p:cTn id="20" dur="1" fill="hold">
                                          <p:stCondLst>
                                            <p:cond delay="0"/>
                                          </p:stCondLst>
                                        </p:cTn>
                                        <p:tgtEl>
                                          <p:spTgt spid="149507"/>
                                        </p:tgtEl>
                                        <p:attrNameLst>
                                          <p:attrName>style.visibility</p:attrName>
                                        </p:attrNameLst>
                                      </p:cBhvr>
                                      <p:to>
                                        <p:strVal val="visible"/>
                                      </p:to>
                                    </p:set>
                                    <p:anim calcmode="lin" valueType="num">
                                      <p:cBhvr>
                                        <p:cTn id="21" dur="500" fill="hold"/>
                                        <p:tgtEl>
                                          <p:spTgt spid="149507"/>
                                        </p:tgtEl>
                                        <p:attrNameLst>
                                          <p:attrName>ppt_w</p:attrName>
                                        </p:attrNameLst>
                                      </p:cBhvr>
                                      <p:tavLst>
                                        <p:tav tm="0">
                                          <p:val>
                                            <p:strVal val="#ppt_w*0.05"/>
                                          </p:val>
                                        </p:tav>
                                        <p:tav tm="100000">
                                          <p:val>
                                            <p:strVal val="#ppt_w"/>
                                          </p:val>
                                        </p:tav>
                                      </p:tavLst>
                                    </p:anim>
                                    <p:anim calcmode="lin" valueType="num">
                                      <p:cBhvr>
                                        <p:cTn id="22" dur="500" fill="hold"/>
                                        <p:tgtEl>
                                          <p:spTgt spid="149507"/>
                                        </p:tgtEl>
                                        <p:attrNameLst>
                                          <p:attrName>ppt_h</p:attrName>
                                        </p:attrNameLst>
                                      </p:cBhvr>
                                      <p:tavLst>
                                        <p:tav tm="0">
                                          <p:val>
                                            <p:strVal val="#ppt_h"/>
                                          </p:val>
                                        </p:tav>
                                        <p:tav tm="100000">
                                          <p:val>
                                            <p:strVal val="#ppt_h"/>
                                          </p:val>
                                        </p:tav>
                                      </p:tavLst>
                                    </p:anim>
                                    <p:anim calcmode="lin" valueType="num">
                                      <p:cBhvr>
                                        <p:cTn id="23" dur="500" fill="hold"/>
                                        <p:tgtEl>
                                          <p:spTgt spid="149507"/>
                                        </p:tgtEl>
                                        <p:attrNameLst>
                                          <p:attrName>ppt_x</p:attrName>
                                        </p:attrNameLst>
                                      </p:cBhvr>
                                      <p:tavLst>
                                        <p:tav tm="0">
                                          <p:val>
                                            <p:strVal val="#ppt_x-.2"/>
                                          </p:val>
                                        </p:tav>
                                        <p:tav tm="100000">
                                          <p:val>
                                            <p:strVal val="#ppt_x"/>
                                          </p:val>
                                        </p:tav>
                                      </p:tavLst>
                                    </p:anim>
                                    <p:anim calcmode="lin" valueType="num">
                                      <p:cBhvr>
                                        <p:cTn id="24" dur="500" fill="hold"/>
                                        <p:tgtEl>
                                          <p:spTgt spid="149507"/>
                                        </p:tgtEl>
                                        <p:attrNameLst>
                                          <p:attrName>ppt_y</p:attrName>
                                        </p:attrNameLst>
                                      </p:cBhvr>
                                      <p:tavLst>
                                        <p:tav tm="0">
                                          <p:val>
                                            <p:strVal val="#ppt_y"/>
                                          </p:val>
                                        </p:tav>
                                        <p:tav tm="100000">
                                          <p:val>
                                            <p:strVal val="#ppt_y"/>
                                          </p:val>
                                        </p:tav>
                                      </p:tavLst>
                                    </p:anim>
                                    <p:animEffect transition="in" filter="fade">
                                      <p:cBhvr>
                                        <p:cTn id="25" dur="5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nimBg="1"/>
      <p:bldP spid="14950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258763" y="836613"/>
            <a:ext cx="7192962"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457200" indent="-457200">
              <a:buFont typeface="Wingdings" pitchFamily="2" charset="2"/>
              <a:buChar char="l"/>
            </a:pPr>
            <a:r>
              <a:rPr lang="zh-CN" altLang="en-US" sz="3200">
                <a:solidFill>
                  <a:srgbClr val="FF0000"/>
                </a:solidFill>
                <a:latin typeface="黑体" pitchFamily="49" charset="-122"/>
                <a:ea typeface="黑体" pitchFamily="49" charset="-122"/>
              </a:rPr>
              <a:t>造成孔乙己悲剧命运的原因是什么？</a:t>
            </a:r>
          </a:p>
        </p:txBody>
      </p:sp>
      <p:sp>
        <p:nvSpPr>
          <p:cNvPr id="3" name="Text Box 5"/>
          <p:cNvSpPr txBox="1">
            <a:spLocks noChangeArrowheads="1"/>
          </p:cNvSpPr>
          <p:nvPr/>
        </p:nvSpPr>
        <p:spPr bwMode="auto">
          <a:xfrm>
            <a:off x="254000" y="2106613"/>
            <a:ext cx="8620125" cy="42934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Clr>
                <a:srgbClr val="FF0000"/>
              </a:buClr>
              <a:buFont typeface="Wingdings" pitchFamily="2" charset="2"/>
              <a:buChar char="Ø"/>
            </a:pPr>
            <a:r>
              <a:rPr lang="zh-CN" altLang="en-US" sz="3000" b="1" dirty="0">
                <a:solidFill>
                  <a:srgbClr val="00B050"/>
                </a:solidFill>
                <a:latin typeface="宋体" pitchFamily="2" charset="-122"/>
              </a:rPr>
              <a:t>直接原因：偷窃挨打，困顿而死。</a:t>
            </a:r>
          </a:p>
          <a:p>
            <a:pPr eaLnBrk="1" hangingPunct="1">
              <a:lnSpc>
                <a:spcPct val="150000"/>
              </a:lnSpc>
              <a:buClr>
                <a:srgbClr val="FF0000"/>
              </a:buClr>
              <a:buFont typeface="Wingdings" pitchFamily="2" charset="2"/>
              <a:buChar char="Ø"/>
            </a:pPr>
            <a:r>
              <a:rPr lang="zh-CN" altLang="en-US" sz="3000" b="1" dirty="0">
                <a:latin typeface="宋体" pitchFamily="2" charset="-122"/>
              </a:rPr>
              <a:t>自身因素：热衷科举、自命不凡、好吃懒做、鄙视体力劳动</a:t>
            </a:r>
            <a:r>
              <a:rPr lang="en-US" altLang="zh-CN" sz="3000" b="1" dirty="0" smtClean="0">
                <a:latin typeface="宋体" pitchFamily="2" charset="-122"/>
              </a:rPr>
              <a:t>……</a:t>
            </a:r>
          </a:p>
          <a:p>
            <a:pPr eaLnBrk="1" hangingPunct="1">
              <a:lnSpc>
                <a:spcPct val="150000"/>
              </a:lnSpc>
              <a:buClr>
                <a:srgbClr val="FF0000"/>
              </a:buClr>
              <a:buFont typeface="Wingdings" pitchFamily="2" charset="2"/>
              <a:buChar char="Ø"/>
            </a:pPr>
            <a:r>
              <a:rPr lang="zh-CN" altLang="en-US" sz="2800" dirty="0" smtClean="0">
                <a:solidFill>
                  <a:srgbClr val="3333CC"/>
                </a:solidFill>
              </a:rPr>
              <a:t>社会原因：贫富悬殊，阶级对立</a:t>
            </a:r>
            <a:endParaRPr lang="en-US" altLang="zh-CN" sz="3000" b="1" dirty="0">
              <a:latin typeface="宋体" pitchFamily="2" charset="-122"/>
            </a:endParaRPr>
          </a:p>
          <a:p>
            <a:pPr eaLnBrk="1" hangingPunct="1">
              <a:lnSpc>
                <a:spcPct val="150000"/>
              </a:lnSpc>
              <a:buClr>
                <a:srgbClr val="FF0000"/>
              </a:buClr>
              <a:buFont typeface="Wingdings" pitchFamily="2" charset="2"/>
              <a:buChar char="Ø"/>
            </a:pPr>
            <a:r>
              <a:rPr lang="zh-CN" altLang="en-US" sz="3000" b="1" dirty="0" smtClean="0">
                <a:solidFill>
                  <a:srgbClr val="FF66CC"/>
                </a:solidFill>
                <a:latin typeface="宋体" pitchFamily="2" charset="-122"/>
              </a:rPr>
              <a:t>根本原因：</a:t>
            </a:r>
            <a:r>
              <a:rPr lang="zh-CN" altLang="en-US" sz="3000" b="1" dirty="0">
                <a:solidFill>
                  <a:srgbClr val="FF66CC"/>
                </a:solidFill>
                <a:latin typeface="宋体" pitchFamily="2" charset="-122"/>
              </a:rPr>
              <a:t>封建社会和封建科举制度</a:t>
            </a:r>
            <a:r>
              <a:rPr lang="zh-CN" altLang="en-US" sz="3000" b="1" dirty="0" smtClean="0">
                <a:solidFill>
                  <a:srgbClr val="FF66CC"/>
                </a:solidFill>
                <a:latin typeface="宋体" pitchFamily="2" charset="-122"/>
              </a:rPr>
              <a:t>的精神毒害。</a:t>
            </a:r>
            <a:endParaRPr lang="zh-CN" altLang="en-US" sz="3000" b="1" dirty="0">
              <a:solidFill>
                <a:srgbClr val="FF66CC"/>
              </a:solidFill>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endParaRPr lang="zh-CN" altLang="en-US"/>
          </a:p>
        </p:txBody>
      </p:sp>
      <p:sp>
        <p:nvSpPr>
          <p:cNvPr id="36867" name="Rectangle 3"/>
          <p:cNvSpPr>
            <a:spLocks noGrp="1" noChangeArrowheads="1"/>
          </p:cNvSpPr>
          <p:nvPr>
            <p:ph type="body" idx="1"/>
          </p:nvPr>
        </p:nvSpPr>
        <p:spPr/>
        <p:txBody>
          <a:bodyPr/>
          <a:lstStyle/>
          <a:p>
            <a:endParaRPr lang="zh-CN" altLang="en-US"/>
          </a:p>
        </p:txBody>
      </p:sp>
      <p:pic>
        <p:nvPicPr>
          <p:cNvPr id="36868" name="Picture 4" descr="83025aafa40f4bfbb2a80216034f78f0f7361873"/>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9" name="Text Box 5"/>
          <p:cNvSpPr txBox="1">
            <a:spLocks noChangeArrowheads="1"/>
          </p:cNvSpPr>
          <p:nvPr/>
        </p:nvSpPr>
        <p:spPr bwMode="auto">
          <a:xfrm>
            <a:off x="152400" y="228600"/>
            <a:ext cx="8839200" cy="24314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t>       </a:t>
            </a:r>
            <a:r>
              <a:rPr lang="en-US" altLang="zh-CN" sz="2400" b="1" dirty="0" smtClean="0">
                <a:solidFill>
                  <a:srgbClr val="FF0000"/>
                </a:solidFill>
              </a:rPr>
              <a:t>1</a:t>
            </a:r>
            <a:r>
              <a:rPr lang="zh-CN" altLang="en-US" sz="2400" b="1" dirty="0">
                <a:solidFill>
                  <a:srgbClr val="FF0000"/>
                </a:solidFill>
              </a:rPr>
              <a:t>、写孔乙己因偷窃被丁举人打成残废，这说明了什么</a:t>
            </a:r>
            <a:r>
              <a:rPr lang="zh-CN" altLang="en-US" sz="2400" b="1" dirty="0"/>
              <a:t>？</a:t>
            </a:r>
          </a:p>
          <a:p>
            <a:r>
              <a:rPr lang="zh-CN" altLang="en-US" sz="2400" b="1" dirty="0" smtClean="0">
                <a:solidFill>
                  <a:srgbClr val="3333CC"/>
                </a:solidFill>
              </a:rPr>
              <a:t>        答</a:t>
            </a:r>
            <a:r>
              <a:rPr lang="zh-CN" altLang="en-US" sz="2400" b="1" dirty="0">
                <a:solidFill>
                  <a:srgbClr val="3333CC"/>
                </a:solidFill>
              </a:rPr>
              <a:t>：首先</a:t>
            </a:r>
            <a:r>
              <a:rPr lang="zh-CN" altLang="en-US" sz="2400" b="1" dirty="0">
                <a:solidFill>
                  <a:srgbClr val="00B050"/>
                </a:solidFill>
              </a:rPr>
              <a:t>说明了封建统治阶级的丁举人的凶狠残暴；其次说明了封建科举制度的罪恶。</a:t>
            </a:r>
            <a:r>
              <a:rPr lang="zh-CN" altLang="en-US" sz="2400" b="1" dirty="0">
                <a:solidFill>
                  <a:srgbClr val="3333CC"/>
                </a:solidFill>
              </a:rPr>
              <a:t>丁、孔二人，同是读书人，但地位命运截然相反，科举中，一个爬了上去，成了有权有势的“举人老爷”，一个因“半个秀才也捞不到”而跌了下来，成了可怜的牺牲品</a:t>
            </a:r>
            <a:r>
              <a:rPr lang="zh-CN" altLang="en-US" sz="2400" b="1" dirty="0" smtClean="0">
                <a:solidFill>
                  <a:srgbClr val="3333CC"/>
                </a:solidFill>
              </a:rPr>
              <a:t>。</a:t>
            </a:r>
            <a:endParaRPr lang="zh-CN" altLang="en-US" sz="2400" b="1" dirty="0">
              <a:solidFill>
                <a:srgbClr val="3333CC"/>
              </a:solidFill>
            </a:endParaRPr>
          </a:p>
        </p:txBody>
      </p:sp>
      <p:sp>
        <p:nvSpPr>
          <p:cNvPr id="36870" name="Text Box 6"/>
          <p:cNvSpPr txBox="1">
            <a:spLocks noChangeArrowheads="1"/>
          </p:cNvSpPr>
          <p:nvPr/>
        </p:nvSpPr>
        <p:spPr bwMode="auto">
          <a:xfrm>
            <a:off x="4114800" y="3048000"/>
            <a:ext cx="5029200" cy="3416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2400" b="1" dirty="0">
                <a:solidFill>
                  <a:srgbClr val="FF0000"/>
                </a:solidFill>
              </a:rPr>
              <a:t>2</a:t>
            </a:r>
            <a:r>
              <a:rPr lang="zh-CN" altLang="en-US" sz="2400" b="1" dirty="0">
                <a:solidFill>
                  <a:srgbClr val="FF0000"/>
                </a:solidFill>
              </a:rPr>
              <a:t>、孔乙己最后一次出场和第一次</a:t>
            </a:r>
            <a:r>
              <a:rPr lang="zh-CN" altLang="en-US" sz="2400" b="1" dirty="0" smtClean="0">
                <a:solidFill>
                  <a:srgbClr val="FF0000"/>
                </a:solidFill>
              </a:rPr>
              <a:t>出场</a:t>
            </a:r>
            <a:r>
              <a:rPr lang="zh-CN" altLang="en-US" sz="2400" dirty="0" smtClean="0">
                <a:solidFill>
                  <a:srgbClr val="FF0000"/>
                </a:solidFill>
              </a:rPr>
              <a:t>的</a:t>
            </a:r>
            <a:r>
              <a:rPr lang="zh-CN" altLang="en-US" sz="2400" b="1" dirty="0" smtClean="0">
                <a:solidFill>
                  <a:srgbClr val="FF0000"/>
                </a:solidFill>
              </a:rPr>
              <a:t>不同说</a:t>
            </a:r>
            <a:r>
              <a:rPr lang="zh-CN" altLang="en-US" sz="2400" b="1" dirty="0">
                <a:solidFill>
                  <a:srgbClr val="FF0000"/>
                </a:solidFill>
              </a:rPr>
              <a:t>明了什么</a:t>
            </a:r>
            <a:r>
              <a:rPr lang="zh-CN" altLang="en-US" sz="2400" b="1" dirty="0" smtClean="0">
                <a:solidFill>
                  <a:srgbClr val="FF0000"/>
                </a:solidFill>
              </a:rPr>
              <a:t>？</a:t>
            </a:r>
            <a:endParaRPr lang="zh-CN" altLang="en-US" sz="2400" b="1" dirty="0">
              <a:solidFill>
                <a:srgbClr val="FF0000"/>
              </a:solidFill>
            </a:endParaRPr>
          </a:p>
          <a:p>
            <a:r>
              <a:rPr lang="zh-CN" altLang="en-US" sz="2400" b="1" dirty="0">
                <a:solidFill>
                  <a:srgbClr val="3333CC"/>
                </a:solidFill>
              </a:rPr>
              <a:t>答</a:t>
            </a:r>
            <a:r>
              <a:rPr lang="zh-CN" altLang="en-US" sz="2400" b="1" dirty="0" smtClean="0">
                <a:solidFill>
                  <a:srgbClr val="3333CC"/>
                </a:solidFill>
                <a:sym typeface="Wingdings" pitchFamily="2" charset="2"/>
              </a:rPr>
              <a:t>：</a:t>
            </a:r>
            <a:r>
              <a:rPr lang="zh-CN" altLang="en-US" sz="2400" b="1" dirty="0" smtClean="0">
                <a:solidFill>
                  <a:srgbClr val="3333CC"/>
                </a:solidFill>
              </a:rPr>
              <a:t>说</a:t>
            </a:r>
            <a:r>
              <a:rPr lang="zh-CN" altLang="en-US" sz="2400" b="1" dirty="0">
                <a:solidFill>
                  <a:srgbClr val="3333CC"/>
                </a:solidFill>
              </a:rPr>
              <a:t>明了封建制度不但残害了他的</a:t>
            </a:r>
            <a:r>
              <a:rPr lang="zh-CN" altLang="en-US" sz="2400" b="1" dirty="0">
                <a:solidFill>
                  <a:srgbClr val="FF0000"/>
                </a:solidFill>
              </a:rPr>
              <a:t>思想</a:t>
            </a:r>
            <a:r>
              <a:rPr lang="zh-CN" altLang="en-US" sz="2400" b="1" dirty="0">
                <a:solidFill>
                  <a:srgbClr val="3333CC"/>
                </a:solidFill>
              </a:rPr>
              <a:t>，而且摧残了他</a:t>
            </a:r>
            <a:r>
              <a:rPr lang="zh-CN" altLang="en-US" sz="2400" b="1" dirty="0" smtClean="0">
                <a:solidFill>
                  <a:srgbClr val="3333CC"/>
                </a:solidFill>
              </a:rPr>
              <a:t>的</a:t>
            </a:r>
            <a:r>
              <a:rPr lang="zh-CN" altLang="en-US" sz="2400" b="1" dirty="0" smtClean="0">
                <a:solidFill>
                  <a:srgbClr val="FF0000"/>
                </a:solidFill>
              </a:rPr>
              <a:t>身体</a:t>
            </a:r>
            <a:r>
              <a:rPr lang="zh-CN" altLang="en-US" sz="2400" b="1" dirty="0" smtClean="0">
                <a:solidFill>
                  <a:srgbClr val="3333CC"/>
                </a:solidFill>
              </a:rPr>
              <a:t>。</a:t>
            </a:r>
            <a:endParaRPr lang="en-US" altLang="zh-CN" sz="2400" b="1" dirty="0" smtClean="0">
              <a:solidFill>
                <a:srgbClr val="3333CC"/>
              </a:solidFill>
            </a:endParaRPr>
          </a:p>
          <a:p>
            <a:r>
              <a:rPr lang="en-US" altLang="zh-CN" sz="2400" dirty="0" smtClean="0">
                <a:solidFill>
                  <a:srgbClr val="3333CC"/>
                </a:solidFill>
              </a:rPr>
              <a:t>       </a:t>
            </a:r>
            <a:r>
              <a:rPr lang="zh-CN" altLang="en-US" sz="2400" dirty="0" smtClean="0">
                <a:solidFill>
                  <a:srgbClr val="FF66CC"/>
                </a:solidFill>
              </a:rPr>
              <a:t>简析：</a:t>
            </a:r>
            <a:endParaRPr lang="en-US" altLang="zh-CN" sz="2400" dirty="0" smtClean="0">
              <a:solidFill>
                <a:srgbClr val="FF66CC"/>
              </a:solidFill>
            </a:endParaRPr>
          </a:p>
          <a:p>
            <a:r>
              <a:rPr lang="zh-CN" altLang="en-US" sz="2400" dirty="0" smtClean="0">
                <a:solidFill>
                  <a:srgbClr val="00B050"/>
                </a:solidFill>
              </a:rPr>
              <a:t>思想上：</a:t>
            </a:r>
            <a:r>
              <a:rPr lang="zh-CN" altLang="en-US" sz="2400" dirty="0" smtClean="0">
                <a:solidFill>
                  <a:srgbClr val="3333CC"/>
                </a:solidFill>
              </a:rPr>
              <a:t>第一次出场中教“回”字的四种写法、穿长衫。</a:t>
            </a:r>
            <a:endParaRPr lang="en-US" altLang="zh-CN" sz="2400" dirty="0" smtClean="0">
              <a:solidFill>
                <a:srgbClr val="3333CC"/>
              </a:solidFill>
            </a:endParaRPr>
          </a:p>
          <a:p>
            <a:r>
              <a:rPr lang="zh-CN" altLang="en-US" sz="2400" dirty="0" smtClean="0">
                <a:solidFill>
                  <a:srgbClr val="00B050"/>
                </a:solidFill>
              </a:rPr>
              <a:t>身体上：</a:t>
            </a:r>
            <a:r>
              <a:rPr lang="zh-CN" altLang="en-US" sz="2400" dirty="0" smtClean="0">
                <a:solidFill>
                  <a:srgbClr val="3333CC"/>
                </a:solidFill>
              </a:rPr>
              <a:t>被封建科举制度培养出来的丁举人打折了腿。</a:t>
            </a:r>
            <a:endParaRPr lang="en-US" altLang="zh-CN" sz="2400" dirty="0" smtClean="0">
              <a:solidFill>
                <a:srgbClr val="3333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6869">
                                            <p:txEl>
                                              <p:pRg st="1" end="1"/>
                                            </p:txEl>
                                          </p:spTgt>
                                        </p:tgtEl>
                                        <p:attrNameLst>
                                          <p:attrName>style.visibility</p:attrName>
                                        </p:attrNameLst>
                                      </p:cBhvr>
                                      <p:to>
                                        <p:strVal val="visible"/>
                                      </p:to>
                                    </p:set>
                                    <p:animEffect transition="in" filter="checkerboard(across)">
                                      <p:cBhvr>
                                        <p:cTn id="7" dur="500"/>
                                        <p:tgtEl>
                                          <p:spTgt spid="3686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6870">
                                            <p:txEl>
                                              <p:pRg st="1" end="1"/>
                                            </p:txEl>
                                          </p:spTgt>
                                        </p:tgtEl>
                                        <p:attrNameLst>
                                          <p:attrName>style.visibility</p:attrName>
                                        </p:attrNameLst>
                                      </p:cBhvr>
                                      <p:to>
                                        <p:strVal val="visible"/>
                                      </p:to>
                                    </p:set>
                                    <p:animEffect transition="in" filter="checkerboard(across)">
                                      <p:cBhvr>
                                        <p:cTn id="12" dur="500"/>
                                        <p:tgtEl>
                                          <p:spTgt spid="3687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6870">
                                            <p:txEl>
                                              <p:pRg st="2" end="2"/>
                                            </p:txEl>
                                          </p:spTgt>
                                        </p:tgtEl>
                                        <p:attrNameLst>
                                          <p:attrName>style.visibility</p:attrName>
                                        </p:attrNameLst>
                                      </p:cBhvr>
                                      <p:to>
                                        <p:strVal val="visible"/>
                                      </p:to>
                                    </p:set>
                                    <p:animEffect transition="in" filter="checkerboard(across)">
                                      <p:cBhvr>
                                        <p:cTn id="17" dur="500"/>
                                        <p:tgtEl>
                                          <p:spTgt spid="3687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6870">
                                            <p:txEl>
                                              <p:pRg st="3" end="3"/>
                                            </p:txEl>
                                          </p:spTgt>
                                        </p:tgtEl>
                                        <p:attrNameLst>
                                          <p:attrName>style.visibility</p:attrName>
                                        </p:attrNameLst>
                                      </p:cBhvr>
                                      <p:to>
                                        <p:strVal val="visible"/>
                                      </p:to>
                                    </p:set>
                                    <p:animEffect transition="in" filter="checkerboard(across)">
                                      <p:cBhvr>
                                        <p:cTn id="22" dur="500"/>
                                        <p:tgtEl>
                                          <p:spTgt spid="3687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6870">
                                            <p:txEl>
                                              <p:pRg st="4" end="4"/>
                                            </p:txEl>
                                          </p:spTgt>
                                        </p:tgtEl>
                                        <p:attrNameLst>
                                          <p:attrName>style.visibility</p:attrName>
                                        </p:attrNameLst>
                                      </p:cBhvr>
                                      <p:to>
                                        <p:strVal val="visible"/>
                                      </p:to>
                                    </p:set>
                                    <p:animEffect transition="in" filter="checkerboard(across)">
                                      <p:cBhvr>
                                        <p:cTn id="27" dur="500"/>
                                        <p:tgtEl>
                                          <p:spTgt spid="368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395288" y="787400"/>
            <a:ext cx="8353425"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dirty="0">
                <a:solidFill>
                  <a:srgbClr val="000000"/>
                </a:solidFill>
                <a:latin typeface="黑体" pitchFamily="49" charset="-122"/>
              </a:rPr>
              <a:t>正是读书人出身的丁举人，置孔乙己于绝境，作者设计这样的情节有什么用意？</a:t>
            </a:r>
          </a:p>
        </p:txBody>
      </p:sp>
      <p:sp>
        <p:nvSpPr>
          <p:cNvPr id="198659" name="Rectangle 3"/>
          <p:cNvSpPr>
            <a:spLocks noChangeArrowheads="1"/>
          </p:cNvSpPr>
          <p:nvPr/>
        </p:nvSpPr>
        <p:spPr bwMode="auto">
          <a:xfrm>
            <a:off x="383134" y="1916832"/>
            <a:ext cx="8191500" cy="3539430"/>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p>
            <a:r>
              <a:rPr lang="en-US" altLang="zh-CN" dirty="0">
                <a:solidFill>
                  <a:srgbClr val="FF3300"/>
                </a:solidFill>
                <a:latin typeface="黑体" pitchFamily="49" charset="-122"/>
              </a:rPr>
              <a:t>   </a:t>
            </a:r>
            <a:r>
              <a:rPr lang="zh-CN" altLang="en-US" dirty="0">
                <a:solidFill>
                  <a:srgbClr val="FF3300"/>
                </a:solidFill>
                <a:latin typeface="黑体" pitchFamily="49" charset="-122"/>
              </a:rPr>
              <a:t>设计这样的情节尖锐的</a:t>
            </a:r>
            <a:r>
              <a:rPr lang="zh-CN" altLang="en-US" dirty="0">
                <a:solidFill>
                  <a:srgbClr val="00B0F0"/>
                </a:solidFill>
                <a:latin typeface="黑体" pitchFamily="49" charset="-122"/>
              </a:rPr>
              <a:t>揭露了科举制度的本质和罪恶。</a:t>
            </a:r>
            <a:r>
              <a:rPr lang="zh-CN" altLang="en-US" dirty="0">
                <a:solidFill>
                  <a:srgbClr val="333300"/>
                </a:solidFill>
                <a:latin typeface="黑体" pitchFamily="49" charset="-122"/>
              </a:rPr>
              <a:t>科举制度造成了两种读书人不同的命运，少数爬上去的，成为残酷的压迫者，多数爬不上去的，成为悲惨的牺牲品。读书人为追求功名而苦读经书，不过是拿经书作为敲门砖，一旦爬上去，就根本不讲仁义道德，就是残酷的统治者。</a:t>
            </a:r>
          </a:p>
        </p:txBody>
      </p:sp>
      <p:sp>
        <p:nvSpPr>
          <p:cNvPr id="31748" name="Rectangle 3"/>
          <p:cNvSpPr>
            <a:spLocks noChangeArrowheads="1"/>
          </p:cNvSpPr>
          <p:nvPr/>
        </p:nvSpPr>
        <p:spPr bwMode="auto">
          <a:xfrm>
            <a:off x="0" y="0"/>
            <a:ext cx="4572000" cy="523220"/>
          </a:xfrm>
          <a:prstGeom prst="rect">
            <a:avLst/>
          </a:prstGeom>
          <a:gradFill rotWithShape="0">
            <a:gsLst>
              <a:gs pos="0">
                <a:srgbClr val="000082"/>
              </a:gs>
              <a:gs pos="30000">
                <a:srgbClr val="66008F"/>
              </a:gs>
              <a:gs pos="64999">
                <a:srgbClr val="BA0066"/>
              </a:gs>
              <a:gs pos="89999">
                <a:srgbClr val="FF0000"/>
              </a:gs>
              <a:gs pos="100000">
                <a:srgbClr val="FF8200"/>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a:r>
              <a:rPr lang="zh-CN" altLang="en-US" sz="2800" dirty="0">
                <a:solidFill>
                  <a:srgbClr val="FFFF00"/>
                </a:solidFill>
              </a:rPr>
              <a:t>孔乙己的</a:t>
            </a:r>
            <a:r>
              <a:rPr lang="zh-CN" altLang="en-US" sz="2800" dirty="0" smtClean="0">
                <a:solidFill>
                  <a:srgbClr val="FFFF00"/>
                </a:solidFill>
              </a:rPr>
              <a:t>主题一</a:t>
            </a:r>
            <a:endParaRPr lang="zh-CN" altLang="en-US" sz="2800" dirty="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8659"/>
                                        </p:tgtEl>
                                        <p:attrNameLst>
                                          <p:attrName>style.visibility</p:attrName>
                                        </p:attrNameLst>
                                      </p:cBhvr>
                                      <p:to>
                                        <p:strVal val="visible"/>
                                      </p:to>
                                    </p:set>
                                    <p:animEffect transition="in" filter="plus(in)">
                                      <p:cBhvr>
                                        <p:cTn id="7" dur="1000"/>
                                        <p:tgtEl>
                                          <p:spTgt spid="198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ChangeArrowheads="1"/>
          </p:cNvSpPr>
          <p:nvPr/>
        </p:nvSpPr>
        <p:spPr bwMode="auto">
          <a:xfrm>
            <a:off x="0" y="0"/>
            <a:ext cx="4572000" cy="519113"/>
          </a:xfrm>
          <a:prstGeom prst="rect">
            <a:avLst/>
          </a:prstGeom>
          <a:gradFill rotWithShape="0">
            <a:gsLst>
              <a:gs pos="0">
                <a:srgbClr val="000082"/>
              </a:gs>
              <a:gs pos="30000">
                <a:srgbClr val="66008F"/>
              </a:gs>
              <a:gs pos="64999">
                <a:srgbClr val="BA0066"/>
              </a:gs>
              <a:gs pos="89999">
                <a:srgbClr val="FF0000"/>
              </a:gs>
              <a:gs pos="100000">
                <a:srgbClr val="FF8200"/>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FFFF00"/>
                </a:solidFill>
              </a:rPr>
              <a:t>孔乙己</a:t>
            </a:r>
            <a:r>
              <a:rPr lang="en-US" altLang="zh-CN" sz="2800" dirty="0">
                <a:solidFill>
                  <a:srgbClr val="FFFF00"/>
                </a:solidFill>
              </a:rPr>
              <a:t>——</a:t>
            </a:r>
            <a:r>
              <a:rPr lang="zh-CN" altLang="en-US" sz="2800" dirty="0">
                <a:solidFill>
                  <a:srgbClr val="FFFF00"/>
                </a:solidFill>
              </a:rPr>
              <a:t>主题</a:t>
            </a:r>
            <a:r>
              <a:rPr lang="zh-CN" altLang="en-US" sz="2800" dirty="0" smtClean="0">
                <a:solidFill>
                  <a:srgbClr val="FFFF00"/>
                </a:solidFill>
              </a:rPr>
              <a:t>篇二</a:t>
            </a:r>
            <a:endParaRPr lang="zh-CN" altLang="en-US" sz="2800" dirty="0">
              <a:solidFill>
                <a:srgbClr val="FFFF00"/>
              </a:solidFill>
            </a:endParaRPr>
          </a:p>
        </p:txBody>
      </p:sp>
      <p:sp>
        <p:nvSpPr>
          <p:cNvPr id="27651" name="Text Box 3"/>
          <p:cNvSpPr txBox="1">
            <a:spLocks noChangeArrowheads="1"/>
          </p:cNvSpPr>
          <p:nvPr/>
        </p:nvSpPr>
        <p:spPr bwMode="auto">
          <a:xfrm>
            <a:off x="1042988" y="2564904"/>
            <a:ext cx="7273925" cy="701675"/>
          </a:xfrm>
          <a:prstGeom prst="rect">
            <a:avLst/>
          </a:prstGeom>
          <a:gradFill rotWithShape="0">
            <a:gsLst>
              <a:gs pos="0">
                <a:srgbClr val="00002F"/>
              </a:gs>
              <a:gs pos="100000">
                <a:srgbClr val="000066"/>
              </a:gs>
            </a:gsLst>
            <a:path path="shape">
              <a:fillToRect l="50000" t="50000" r="50000" b="50000"/>
            </a:path>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en-US" altLang="zh-CN" sz="4000" dirty="0">
                <a:solidFill>
                  <a:srgbClr val="FFFF00"/>
                </a:solidFill>
                <a:latin typeface="黑体" pitchFamily="49" charset="-122"/>
              </a:rPr>
              <a:t>“</a:t>
            </a:r>
            <a:r>
              <a:rPr lang="zh-CN" altLang="en-US" sz="4000" dirty="0">
                <a:solidFill>
                  <a:srgbClr val="FFFF00"/>
                </a:solidFill>
                <a:latin typeface="黑体" pitchFamily="49" charset="-122"/>
              </a:rPr>
              <a:t>店内外充满了快活的空气”</a:t>
            </a:r>
          </a:p>
        </p:txBody>
      </p:sp>
      <p:sp>
        <p:nvSpPr>
          <p:cNvPr id="27652" name="Rectangle 5"/>
          <p:cNvSpPr>
            <a:spLocks noChangeArrowheads="1"/>
          </p:cNvSpPr>
          <p:nvPr/>
        </p:nvSpPr>
        <p:spPr bwMode="auto">
          <a:xfrm>
            <a:off x="509290" y="3717032"/>
            <a:ext cx="7991475" cy="1871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lnSpc>
                <a:spcPct val="150000"/>
              </a:lnSpc>
              <a:spcBef>
                <a:spcPct val="20000"/>
              </a:spcBef>
            </a:pPr>
            <a:r>
              <a:rPr lang="en-US" altLang="zh-CN" dirty="0">
                <a:solidFill>
                  <a:srgbClr val="000000"/>
                </a:solidFill>
                <a:latin typeface="黑体" pitchFamily="49" charset="-122"/>
              </a:rPr>
              <a:t>     </a:t>
            </a:r>
            <a:r>
              <a:rPr lang="zh-CN" altLang="en-US" dirty="0">
                <a:solidFill>
                  <a:srgbClr val="000000"/>
                </a:solidFill>
                <a:latin typeface="黑体" pitchFamily="49" charset="-122"/>
              </a:rPr>
              <a:t>在咸亨酒店中不时传出笑声，小说中有几处写到众人的笑声？他们为何而笑</a:t>
            </a:r>
            <a:r>
              <a:rPr lang="zh-CN" altLang="en-US" dirty="0" smtClean="0">
                <a:solidFill>
                  <a:srgbClr val="000000"/>
                </a:solidFill>
                <a:latin typeface="黑体" pitchFamily="49" charset="-122"/>
              </a:rPr>
              <a:t>？</a:t>
            </a:r>
            <a:endParaRPr lang="zh-CN" altLang="en-US" dirty="0">
              <a:solidFill>
                <a:srgbClr val="000000"/>
              </a:solidFill>
              <a:latin typeface="黑体" pitchFamily="49" charset="-122"/>
            </a:endParaRPr>
          </a:p>
        </p:txBody>
      </p:sp>
      <p:pic>
        <p:nvPicPr>
          <p:cNvPr id="27653" name="Picture 7" descr="038_1ZcdqPaRS7yo"/>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0" y="908050"/>
            <a:ext cx="5410200" cy="819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7161" name="Rectangle 9"/>
          <p:cNvSpPr>
            <a:spLocks noChangeArrowheads="1"/>
          </p:cNvSpPr>
          <p:nvPr/>
        </p:nvSpPr>
        <p:spPr bwMode="auto">
          <a:xfrm>
            <a:off x="1042988" y="549275"/>
            <a:ext cx="7200900" cy="1295400"/>
          </a:xfrm>
          <a:prstGeom prst="rect">
            <a:avLst/>
          </a:prstGeom>
          <a:gradFill rotWithShape="0">
            <a:gsLst>
              <a:gs pos="0">
                <a:srgbClr val="FFC877"/>
              </a:gs>
              <a:gs pos="100000">
                <a:srgbClr val="FFC877">
                  <a:gamma/>
                  <a:tint val="33725"/>
                  <a:invGamma/>
                </a:srgbClr>
              </a:gs>
            </a:gsLst>
            <a:lin ang="0" scaled="1"/>
          </a:gradFill>
          <a:ln w="0">
            <a:noFill/>
            <a:miter lim="800000"/>
            <a:headEnd/>
            <a:tailEnd/>
          </a:ln>
          <a:effectLst/>
        </p:spPr>
        <p:txBody>
          <a:bodyPr wrap="none" anchor="ctr"/>
          <a:lstStyle/>
          <a:p>
            <a:pPr>
              <a:defRPr/>
            </a:pPr>
            <a:r>
              <a:rPr lang="zh-CN" altLang="en-US" sz="4400" dirty="0">
                <a:solidFill>
                  <a:srgbClr val="000000"/>
                </a:solidFill>
                <a:effectLst>
                  <a:outerShdw blurRad="38100" dist="38100" dir="2700000" algn="tl">
                    <a:srgbClr val="FFFFFF"/>
                  </a:outerShdw>
                </a:effectLst>
                <a:latin typeface="黑体" pitchFamily="49" charset="-122"/>
              </a:rPr>
              <a:t>走近小说的主题  </a:t>
            </a:r>
            <a:endParaRPr lang="zh-CN" altLang="en-US" sz="6000" dirty="0">
              <a:solidFill>
                <a:srgbClr val="000000"/>
              </a:solidFill>
              <a:effectLst>
                <a:outerShdw blurRad="38100" dist="38100" dir="2700000" algn="tl">
                  <a:srgbClr val="FFFFFF"/>
                </a:outerShdw>
              </a:effectLst>
              <a:latin typeface="黑体" pitchFamily="49" charset="-122"/>
            </a:endParaRPr>
          </a:p>
        </p:txBody>
      </p:sp>
    </p:spTree>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001"/>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3059113" y="0"/>
            <a:ext cx="2881312" cy="4941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3" name="Picture 3" descr="按此在新窗口浏览图片">
            <a:hlinkClick r:id="rId3"/>
          </p:cNvPr>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0"/>
            <a:ext cx="3000375" cy="4941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24" name="Text Box 4"/>
          <p:cNvSpPr txBox="1">
            <a:spLocks noChangeArrowheads="1"/>
          </p:cNvSpPr>
          <p:nvPr/>
        </p:nvSpPr>
        <p:spPr bwMode="auto">
          <a:xfrm>
            <a:off x="400050" y="5589588"/>
            <a:ext cx="231775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effectLst>
                  <a:outerShdw blurRad="38100" dist="38100" dir="2700000" algn="tl">
                    <a:srgbClr val="C0C0C0"/>
                  </a:outerShdw>
                </a:effectLst>
                <a:ea typeface="隶书" pitchFamily="49" charset="-122"/>
              </a:rPr>
              <a:t>在笑声中出场</a:t>
            </a:r>
          </a:p>
        </p:txBody>
      </p:sp>
      <p:sp>
        <p:nvSpPr>
          <p:cNvPr id="30725" name="Text Box 5"/>
          <p:cNvSpPr txBox="1">
            <a:spLocks noChangeArrowheads="1"/>
          </p:cNvSpPr>
          <p:nvPr/>
        </p:nvSpPr>
        <p:spPr bwMode="auto">
          <a:xfrm>
            <a:off x="3276600" y="5589588"/>
            <a:ext cx="231775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effectLst>
                  <a:outerShdw blurRad="38100" dist="38100" dir="2700000" algn="tl">
                    <a:srgbClr val="C0C0C0"/>
                  </a:outerShdw>
                </a:effectLst>
                <a:ea typeface="隶书" pitchFamily="49" charset="-122"/>
              </a:rPr>
              <a:t>在笑声中生活</a:t>
            </a:r>
          </a:p>
        </p:txBody>
      </p:sp>
      <p:sp>
        <p:nvSpPr>
          <p:cNvPr id="30726" name="Text Box 6"/>
          <p:cNvSpPr txBox="1">
            <a:spLocks noChangeArrowheads="1"/>
          </p:cNvSpPr>
          <p:nvPr/>
        </p:nvSpPr>
        <p:spPr bwMode="auto">
          <a:xfrm>
            <a:off x="5940425" y="5589588"/>
            <a:ext cx="302895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b="1">
                <a:effectLst>
                  <a:outerShdw blurRad="38100" dist="38100" dir="2700000" algn="tl">
                    <a:srgbClr val="C0C0C0"/>
                  </a:outerShdw>
                </a:effectLst>
                <a:ea typeface="隶书" pitchFamily="49" charset="-122"/>
              </a:rPr>
              <a:t>在笑声中走向死亡</a:t>
            </a:r>
          </a:p>
        </p:txBody>
      </p:sp>
      <p:pic>
        <p:nvPicPr>
          <p:cNvPr id="30727" name="Picture 8" descr="孔乙己2"/>
          <p:cNvPicPr>
            <a:picLocks noChangeAspect="1" noChangeArrowheads="1"/>
          </p:cNvPicPr>
          <p:nvPr/>
        </p:nvPicPr>
        <p:blipFill>
          <a:blip r:embed="rId5" cstate="email">
            <a:extLst>
              <a:ext uri="{28A0092B-C50C-407E-A947-70E740481C1C}">
                <a14:useLocalDpi xmlns="" xmlns:a14="http://schemas.microsoft.com/office/drawing/2010/main"/>
              </a:ext>
            </a:extLst>
          </a:blip>
          <a:srcRect r="15955"/>
          <a:stretch>
            <a:fillRect/>
          </a:stretch>
        </p:blipFill>
        <p:spPr bwMode="auto">
          <a:xfrm>
            <a:off x="6011863" y="0"/>
            <a:ext cx="3132137" cy="4941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5364"/>
          <p:cNvSpPr txBox="1">
            <a:spLocks noChangeArrowheads="1"/>
          </p:cNvSpPr>
          <p:nvPr/>
        </p:nvSpPr>
        <p:spPr bwMode="auto">
          <a:xfrm>
            <a:off x="250825" y="1035050"/>
            <a:ext cx="8632825" cy="442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200" b="1" dirty="0">
                <a:solidFill>
                  <a:srgbClr val="FF0000"/>
                </a:solidFill>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第一次</a:t>
            </a:r>
            <a:r>
              <a:rPr lang="en-US" altLang="zh-CN" sz="3200" b="1" dirty="0" smtClean="0">
                <a:solidFill>
                  <a:srgbClr val="FF0000"/>
                </a:solidFill>
                <a:latin typeface="黑体" pitchFamily="49" charset="-122"/>
                <a:ea typeface="黑体" pitchFamily="49" charset="-122"/>
              </a:rPr>
              <a:t>】</a:t>
            </a:r>
            <a:r>
              <a:rPr lang="zh-CN" altLang="en-US" sz="3200" b="1" dirty="0" smtClean="0">
                <a:solidFill>
                  <a:srgbClr val="FF0000"/>
                </a:solidFill>
                <a:latin typeface="黑体" pitchFamily="49" charset="-122"/>
                <a:ea typeface="黑体" pitchFamily="49" charset="-122"/>
              </a:rPr>
              <a:t>第</a:t>
            </a:r>
            <a:r>
              <a:rPr lang="en-US" altLang="zh-CN" sz="3200" b="1" dirty="0" smtClean="0">
                <a:solidFill>
                  <a:srgbClr val="FF0000"/>
                </a:solidFill>
                <a:latin typeface="黑体" pitchFamily="49" charset="-122"/>
                <a:ea typeface="黑体" pitchFamily="49" charset="-122"/>
              </a:rPr>
              <a:t>3</a:t>
            </a:r>
            <a:r>
              <a:rPr lang="zh-CN" altLang="en-US" sz="3200" b="1" dirty="0" smtClean="0">
                <a:solidFill>
                  <a:srgbClr val="FF0000"/>
                </a:solidFill>
                <a:latin typeface="黑体" pitchFamily="49" charset="-122"/>
                <a:ea typeface="黑体" pitchFamily="49" charset="-122"/>
              </a:rPr>
              <a:t>段末尾</a:t>
            </a:r>
            <a:endParaRPr lang="en-US" altLang="zh-CN" sz="3200" b="1" dirty="0">
              <a:solidFill>
                <a:srgbClr val="FF0000"/>
              </a:solidFill>
              <a:latin typeface="黑体" pitchFamily="49" charset="-122"/>
              <a:ea typeface="黑体" pitchFamily="49" charset="-122"/>
            </a:endParaRPr>
          </a:p>
          <a:p>
            <a:pPr eaLnBrk="1" hangingPunct="1">
              <a:lnSpc>
                <a:spcPct val="150000"/>
              </a:lnSpc>
              <a:spcBef>
                <a:spcPts val="1800"/>
              </a:spcBef>
            </a:pPr>
            <a:r>
              <a:rPr lang="zh-CN" altLang="en-US" sz="3000" b="1" dirty="0">
                <a:latin typeface="宋体" pitchFamily="2" charset="-122"/>
              </a:rPr>
              <a:t>    写“掌柜是一副凶脸孔，主顾也没有好声气，教人活泼不得；只有孔乙己到店，才可以笑几声”这里突出“笑”字，</a:t>
            </a:r>
            <a:r>
              <a:rPr lang="zh-CN" altLang="en-US" sz="3000" b="1" dirty="0">
                <a:solidFill>
                  <a:srgbClr val="FF66CC"/>
                </a:solidFill>
                <a:latin typeface="宋体" pitchFamily="2" charset="-122"/>
              </a:rPr>
              <a:t>既造成悬念，又笼住全文</a:t>
            </a:r>
            <a:r>
              <a:rPr lang="zh-CN" altLang="en-US" sz="3000" b="1" dirty="0">
                <a:latin typeface="宋体" pitchFamily="2" charset="-122"/>
              </a:rPr>
              <a:t>。在冷酷的氛围中突出“笑声”，显示这种“笑”声带着冷酷的意味。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364"/>
          <p:cNvSpPr txBox="1">
            <a:spLocks noChangeArrowheads="1"/>
          </p:cNvSpPr>
          <p:nvPr/>
        </p:nvSpPr>
        <p:spPr bwMode="auto">
          <a:xfrm>
            <a:off x="250825" y="1035050"/>
            <a:ext cx="8632825" cy="442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200" b="1" dirty="0">
                <a:solidFill>
                  <a:srgbClr val="FF0000"/>
                </a:solidFill>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第二次</a:t>
            </a:r>
            <a:r>
              <a:rPr lang="en-US" altLang="zh-CN" sz="3200" b="1" dirty="0" smtClean="0">
                <a:solidFill>
                  <a:srgbClr val="FF0000"/>
                </a:solidFill>
                <a:latin typeface="黑体" pitchFamily="49" charset="-122"/>
                <a:ea typeface="黑体" pitchFamily="49" charset="-122"/>
              </a:rPr>
              <a:t>】</a:t>
            </a:r>
            <a:r>
              <a:rPr lang="zh-CN" altLang="en-US" sz="3200" b="1" dirty="0" smtClean="0">
                <a:solidFill>
                  <a:srgbClr val="FF0000"/>
                </a:solidFill>
                <a:latin typeface="黑体" pitchFamily="49" charset="-122"/>
                <a:ea typeface="黑体" pitchFamily="49" charset="-122"/>
              </a:rPr>
              <a:t>第</a:t>
            </a:r>
            <a:r>
              <a:rPr lang="en-US" altLang="zh-CN" sz="3200" b="1" dirty="0" smtClean="0">
                <a:solidFill>
                  <a:srgbClr val="FF0000"/>
                </a:solidFill>
                <a:latin typeface="黑体" pitchFamily="49" charset="-122"/>
                <a:ea typeface="黑体" pitchFamily="49" charset="-122"/>
              </a:rPr>
              <a:t>4</a:t>
            </a:r>
            <a:r>
              <a:rPr lang="zh-CN" altLang="en-US" sz="3200" b="1" dirty="0" smtClean="0">
                <a:solidFill>
                  <a:srgbClr val="FF0000"/>
                </a:solidFill>
                <a:latin typeface="黑体" pitchFamily="49" charset="-122"/>
                <a:ea typeface="黑体" pitchFamily="49" charset="-122"/>
              </a:rPr>
              <a:t>段末尾</a:t>
            </a:r>
            <a:endParaRPr lang="en-US" altLang="zh-CN" sz="3200" b="1" dirty="0">
              <a:solidFill>
                <a:srgbClr val="FF0000"/>
              </a:solidFill>
              <a:latin typeface="黑体" pitchFamily="49" charset="-122"/>
              <a:ea typeface="黑体" pitchFamily="49" charset="-122"/>
            </a:endParaRPr>
          </a:p>
          <a:p>
            <a:pPr eaLnBrk="1" hangingPunct="1">
              <a:lnSpc>
                <a:spcPct val="150000"/>
              </a:lnSpc>
              <a:spcBef>
                <a:spcPts val="1800"/>
              </a:spcBef>
            </a:pPr>
            <a:r>
              <a:rPr lang="zh-CN" altLang="en-US" sz="3000" b="1" dirty="0">
                <a:latin typeface="宋体" pitchFamily="2" charset="-122"/>
              </a:rPr>
              <a:t>    是孔乙己第一次出场，酒客们拿孔乙己的伤疤来取笑就是拿孔乙己的不幸和痛苦来取乐，</a:t>
            </a:r>
            <a:r>
              <a:rPr lang="zh-CN" altLang="en-US" sz="3000" b="1" dirty="0">
                <a:solidFill>
                  <a:srgbClr val="00B050"/>
                </a:solidFill>
                <a:latin typeface="宋体" pitchFamily="2" charset="-122"/>
              </a:rPr>
              <a:t>勾画出这些人麻木不仁、</a:t>
            </a:r>
            <a:r>
              <a:rPr lang="zh-CN" altLang="en-US" sz="3000" b="1" dirty="0" smtClean="0">
                <a:solidFill>
                  <a:srgbClr val="00B050"/>
                </a:solidFill>
                <a:latin typeface="宋体" pitchFamily="2" charset="-122"/>
              </a:rPr>
              <a:t>穷极无聊、卑劣的</a:t>
            </a:r>
            <a:r>
              <a:rPr lang="zh-CN" altLang="en-US" sz="3000" b="1" dirty="0">
                <a:solidFill>
                  <a:srgbClr val="00B050"/>
                </a:solidFill>
                <a:latin typeface="宋体" pitchFamily="2" charset="-122"/>
              </a:rPr>
              <a:t>嘴脸，笑声里蕴蓄着一股悲凉的意味。</a:t>
            </a:r>
            <a:r>
              <a:rPr lang="zh-CN" altLang="en-US" sz="3000" b="1" dirty="0">
                <a:latin typeface="宋体" pitchFamily="2" charset="-122"/>
              </a:rPr>
              <a:t>酒客们还取笑孔乙己偷书，孔乙己自欺欺人的辩驳更引得众人都哄笑起来。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364"/>
          <p:cNvSpPr txBox="1">
            <a:spLocks noChangeArrowheads="1"/>
          </p:cNvSpPr>
          <p:nvPr/>
        </p:nvSpPr>
        <p:spPr bwMode="auto">
          <a:xfrm>
            <a:off x="250825" y="1035050"/>
            <a:ext cx="8632825" cy="442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200" b="1" dirty="0">
                <a:solidFill>
                  <a:srgbClr val="FF0000"/>
                </a:solidFill>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第三次</a:t>
            </a:r>
            <a:r>
              <a:rPr lang="en-US" altLang="zh-CN" sz="3200" b="1" dirty="0" smtClean="0">
                <a:solidFill>
                  <a:srgbClr val="FF0000"/>
                </a:solidFill>
                <a:latin typeface="黑体" pitchFamily="49" charset="-122"/>
                <a:ea typeface="黑体" pitchFamily="49" charset="-122"/>
              </a:rPr>
              <a:t>】</a:t>
            </a:r>
            <a:r>
              <a:rPr lang="zh-CN" altLang="en-US" sz="3200" b="1" dirty="0" smtClean="0">
                <a:solidFill>
                  <a:srgbClr val="FF0000"/>
                </a:solidFill>
                <a:latin typeface="黑体" pitchFamily="49" charset="-122"/>
                <a:ea typeface="黑体" pitchFamily="49" charset="-122"/>
              </a:rPr>
              <a:t>第</a:t>
            </a:r>
            <a:r>
              <a:rPr lang="en-US" altLang="zh-CN" sz="3200" b="1" dirty="0" smtClean="0">
                <a:solidFill>
                  <a:srgbClr val="FF0000"/>
                </a:solidFill>
                <a:latin typeface="黑体" pitchFamily="49" charset="-122"/>
                <a:ea typeface="黑体" pitchFamily="49" charset="-122"/>
              </a:rPr>
              <a:t>6</a:t>
            </a:r>
            <a:r>
              <a:rPr lang="zh-CN" altLang="en-US" sz="3200" b="1" dirty="0" smtClean="0">
                <a:solidFill>
                  <a:srgbClr val="FF0000"/>
                </a:solidFill>
                <a:latin typeface="黑体" pitchFamily="49" charset="-122"/>
                <a:ea typeface="黑体" pitchFamily="49" charset="-122"/>
              </a:rPr>
              <a:t>段末尾</a:t>
            </a:r>
            <a:endParaRPr lang="en-US" altLang="zh-CN" sz="3200" b="1" dirty="0">
              <a:solidFill>
                <a:srgbClr val="FF0000"/>
              </a:solidFill>
              <a:latin typeface="黑体" pitchFamily="49" charset="-122"/>
              <a:ea typeface="黑体" pitchFamily="49" charset="-122"/>
            </a:endParaRPr>
          </a:p>
          <a:p>
            <a:pPr eaLnBrk="1" hangingPunct="1">
              <a:lnSpc>
                <a:spcPct val="150000"/>
              </a:lnSpc>
              <a:spcBef>
                <a:spcPts val="1800"/>
              </a:spcBef>
            </a:pPr>
            <a:r>
              <a:rPr lang="zh-CN" altLang="en-US" sz="3000" b="1" dirty="0">
                <a:latin typeface="宋体" pitchFamily="2" charset="-122"/>
              </a:rPr>
              <a:t>    是酒客们取笑孔乙己“连半个秀才也捞不到呢？”，孔乙己颓唐不安的模样和之乎者也之类的听不懂的话又引起众人的哄笑。文章</a:t>
            </a:r>
            <a:r>
              <a:rPr lang="zh-CN" altLang="en-US" sz="3000" b="1" dirty="0">
                <a:solidFill>
                  <a:srgbClr val="FF0000"/>
                </a:solidFill>
                <a:latin typeface="宋体" pitchFamily="2" charset="-122"/>
              </a:rPr>
              <a:t>着力渲染哄笑的声浪和快活的空气</a:t>
            </a:r>
            <a:r>
              <a:rPr lang="zh-CN" altLang="en-US" sz="3000" b="1" dirty="0">
                <a:latin typeface="宋体" pitchFamily="2" charset="-122"/>
              </a:rPr>
              <a:t>，笑声迭起</a:t>
            </a:r>
            <a:r>
              <a:rPr lang="zh-CN" altLang="en-US" sz="3000" b="1" dirty="0" smtClean="0">
                <a:latin typeface="宋体" pitchFamily="2" charset="-122"/>
              </a:rPr>
              <a:t>，</a:t>
            </a:r>
            <a:r>
              <a:rPr lang="zh-CN" altLang="en-US" sz="3000" b="1" dirty="0" smtClean="0">
                <a:solidFill>
                  <a:srgbClr val="00B050"/>
                </a:solidFill>
                <a:latin typeface="宋体" pitchFamily="2" charset="-122"/>
              </a:rPr>
              <a:t>使小说的悲凉</a:t>
            </a:r>
            <a:r>
              <a:rPr lang="zh-CN" altLang="en-US" sz="3000" b="1" dirty="0">
                <a:solidFill>
                  <a:srgbClr val="00B050"/>
                </a:solidFill>
                <a:latin typeface="宋体" pitchFamily="2" charset="-122"/>
              </a:rPr>
              <a:t>的</a:t>
            </a:r>
            <a:r>
              <a:rPr lang="zh-CN" altLang="en-US" sz="3000" b="1" dirty="0" smtClean="0">
                <a:solidFill>
                  <a:srgbClr val="00B050"/>
                </a:solidFill>
                <a:latin typeface="宋体" pitchFamily="2" charset="-122"/>
              </a:rPr>
              <a:t>意味更</a:t>
            </a:r>
            <a:r>
              <a:rPr lang="zh-CN" altLang="en-US" sz="3000" b="1" dirty="0">
                <a:solidFill>
                  <a:srgbClr val="00B050"/>
                </a:solidFill>
                <a:latin typeface="宋体" pitchFamily="2" charset="-122"/>
              </a:rPr>
              <a:t>浓。</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364"/>
          <p:cNvSpPr txBox="1">
            <a:spLocks noChangeArrowheads="1"/>
          </p:cNvSpPr>
          <p:nvPr/>
        </p:nvSpPr>
        <p:spPr bwMode="auto">
          <a:xfrm>
            <a:off x="250825" y="1035050"/>
            <a:ext cx="8632825" cy="442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200" b="1" dirty="0">
                <a:solidFill>
                  <a:srgbClr val="FF0000"/>
                </a:solidFill>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第四次</a:t>
            </a:r>
            <a:r>
              <a:rPr lang="en-US" altLang="zh-CN" sz="3200" b="1" dirty="0" smtClean="0">
                <a:solidFill>
                  <a:srgbClr val="FF0000"/>
                </a:solidFill>
                <a:latin typeface="黑体" pitchFamily="49" charset="-122"/>
                <a:ea typeface="黑体" pitchFamily="49" charset="-122"/>
              </a:rPr>
              <a:t>】</a:t>
            </a:r>
            <a:r>
              <a:rPr lang="zh-CN" altLang="en-US" sz="3200" b="1" dirty="0" smtClean="0">
                <a:solidFill>
                  <a:srgbClr val="FF0000"/>
                </a:solidFill>
                <a:latin typeface="黑体" pitchFamily="49" charset="-122"/>
                <a:ea typeface="黑体" pitchFamily="49" charset="-122"/>
              </a:rPr>
              <a:t>第</a:t>
            </a:r>
            <a:r>
              <a:rPr lang="en-US" altLang="zh-CN" sz="3200" b="1" dirty="0" smtClean="0">
                <a:solidFill>
                  <a:srgbClr val="FF0000"/>
                </a:solidFill>
                <a:latin typeface="黑体" pitchFamily="49" charset="-122"/>
                <a:ea typeface="黑体" pitchFamily="49" charset="-122"/>
              </a:rPr>
              <a:t>8</a:t>
            </a:r>
            <a:r>
              <a:rPr lang="zh-CN" altLang="en-US" sz="3200" b="1" dirty="0" smtClean="0">
                <a:solidFill>
                  <a:srgbClr val="FF0000"/>
                </a:solidFill>
                <a:latin typeface="黑体" pitchFamily="49" charset="-122"/>
                <a:ea typeface="黑体" pitchFamily="49" charset="-122"/>
              </a:rPr>
              <a:t>段末尾</a:t>
            </a:r>
            <a:endParaRPr lang="en-US" altLang="zh-CN" sz="3200" b="1" dirty="0">
              <a:solidFill>
                <a:srgbClr val="FF0000"/>
              </a:solidFill>
              <a:latin typeface="黑体" pitchFamily="49" charset="-122"/>
              <a:ea typeface="黑体" pitchFamily="49" charset="-122"/>
            </a:endParaRPr>
          </a:p>
          <a:p>
            <a:pPr eaLnBrk="1" hangingPunct="1">
              <a:lnSpc>
                <a:spcPct val="150000"/>
              </a:lnSpc>
              <a:spcBef>
                <a:spcPts val="1800"/>
              </a:spcBef>
            </a:pPr>
            <a:r>
              <a:rPr lang="zh-CN" altLang="en-US" sz="3000" b="1" dirty="0">
                <a:latin typeface="宋体" pitchFamily="2" charset="-122"/>
              </a:rPr>
              <a:t>    是孔乙己分茴香豆给孩子们吃，在年幼无知的孩子的面前才能得意忘形地乐一乐，于是这一群孩子都在笑声里走散了。分豆的动作和语言将孔乙己的迂腐可笑穷形尽相。而孩子们的笑则是</a:t>
            </a:r>
            <a:r>
              <a:rPr lang="zh-CN" altLang="en-US" sz="3000" b="1" dirty="0">
                <a:solidFill>
                  <a:srgbClr val="00B0F0"/>
                </a:solidFill>
                <a:latin typeface="宋体" pitchFamily="2" charset="-122"/>
              </a:rPr>
              <a:t>天真无邪</a:t>
            </a:r>
            <a:r>
              <a:rPr lang="zh-CN" altLang="en-US" sz="3000" b="1" dirty="0">
                <a:latin typeface="宋体" pitchFamily="2" charset="-122"/>
              </a:rPr>
              <a:t>的笑。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364"/>
          <p:cNvSpPr txBox="1">
            <a:spLocks noChangeArrowheads="1"/>
          </p:cNvSpPr>
          <p:nvPr/>
        </p:nvSpPr>
        <p:spPr bwMode="auto">
          <a:xfrm>
            <a:off x="250825" y="1035050"/>
            <a:ext cx="8632825" cy="44258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3200" b="1" dirty="0">
                <a:solidFill>
                  <a:srgbClr val="FF0000"/>
                </a:solidFill>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第五次</a:t>
            </a:r>
            <a:r>
              <a:rPr lang="en-US" altLang="zh-CN" sz="3200" b="1" dirty="0" smtClean="0">
                <a:solidFill>
                  <a:srgbClr val="FF0000"/>
                </a:solidFill>
                <a:latin typeface="黑体" pitchFamily="49" charset="-122"/>
                <a:ea typeface="黑体" pitchFamily="49" charset="-122"/>
              </a:rPr>
              <a:t>】</a:t>
            </a:r>
            <a:r>
              <a:rPr lang="zh-CN" altLang="en-US" sz="3200" b="1" dirty="0" smtClean="0">
                <a:solidFill>
                  <a:srgbClr val="FF0000"/>
                </a:solidFill>
                <a:latin typeface="黑体" pitchFamily="49" charset="-122"/>
                <a:ea typeface="黑体" pitchFamily="49" charset="-122"/>
              </a:rPr>
              <a:t>第</a:t>
            </a:r>
            <a:r>
              <a:rPr lang="en-US" altLang="zh-CN" sz="3200" b="1" dirty="0" smtClean="0">
                <a:solidFill>
                  <a:srgbClr val="FF0000"/>
                </a:solidFill>
                <a:latin typeface="黑体" pitchFamily="49" charset="-122"/>
                <a:ea typeface="黑体" pitchFamily="49" charset="-122"/>
              </a:rPr>
              <a:t>11</a:t>
            </a:r>
            <a:r>
              <a:rPr lang="zh-CN" altLang="en-US" sz="3200" b="1" dirty="0" smtClean="0">
                <a:solidFill>
                  <a:srgbClr val="FF0000"/>
                </a:solidFill>
                <a:latin typeface="黑体" pitchFamily="49" charset="-122"/>
                <a:ea typeface="黑体" pitchFamily="49" charset="-122"/>
              </a:rPr>
              <a:t>段末尾</a:t>
            </a:r>
            <a:endParaRPr lang="en-US" altLang="zh-CN" sz="3200" b="1" dirty="0">
              <a:solidFill>
                <a:srgbClr val="FF0000"/>
              </a:solidFill>
              <a:latin typeface="黑体" pitchFamily="49" charset="-122"/>
              <a:ea typeface="黑体" pitchFamily="49" charset="-122"/>
            </a:endParaRPr>
          </a:p>
          <a:p>
            <a:pPr eaLnBrk="1" hangingPunct="1">
              <a:lnSpc>
                <a:spcPct val="150000"/>
              </a:lnSpc>
              <a:spcBef>
                <a:spcPts val="1800"/>
              </a:spcBef>
            </a:pPr>
            <a:r>
              <a:rPr lang="zh-CN" altLang="en-US" sz="3000" b="1" dirty="0">
                <a:latin typeface="宋体" pitchFamily="2" charset="-122"/>
              </a:rPr>
              <a:t>    是孔乙己第二次出场，孔乙己被打折了腿，已经不成样子了，然而掌柜仍然同平常一样取笑孔乙己。这种笑声越发显得悲凉，</a:t>
            </a:r>
            <a:r>
              <a:rPr lang="zh-CN" altLang="en-US" sz="3000" b="1" dirty="0">
                <a:solidFill>
                  <a:srgbClr val="FF0000"/>
                </a:solidFill>
                <a:latin typeface="宋体" pitchFamily="2" charset="-122"/>
              </a:rPr>
              <a:t>毫无人性</a:t>
            </a:r>
            <a:r>
              <a:rPr lang="zh-CN" altLang="en-US" sz="3000" b="1" dirty="0">
                <a:latin typeface="宋体" pitchFamily="2" charset="-122"/>
              </a:rPr>
              <a:t>，更表现了当时社会人跟人的</a:t>
            </a:r>
            <a:r>
              <a:rPr lang="zh-CN" altLang="en-US" sz="3000" b="1" dirty="0" smtClean="0">
                <a:latin typeface="宋体" pitchFamily="2" charset="-122"/>
              </a:rPr>
              <a:t>关系，</a:t>
            </a:r>
            <a:r>
              <a:rPr lang="zh-CN" altLang="en-US" sz="3000" b="1" dirty="0" smtClean="0">
                <a:solidFill>
                  <a:srgbClr val="FF66CC"/>
                </a:solidFill>
                <a:latin typeface="宋体" pitchFamily="2" charset="-122"/>
              </a:rPr>
              <a:t>冷漠</a:t>
            </a:r>
            <a:r>
              <a:rPr lang="zh-CN" altLang="en-US" sz="3000" b="1" dirty="0">
                <a:solidFill>
                  <a:srgbClr val="FF66CC"/>
                </a:solidFill>
                <a:latin typeface="宋体" pitchFamily="2" charset="-122"/>
              </a:rPr>
              <a:t>无情</a:t>
            </a:r>
            <a:r>
              <a:rPr lang="zh-CN" altLang="en-US" sz="3000" b="1" dirty="0">
                <a:latin typeface="宋体" pitchFamily="2" charset="-122"/>
              </a:rPr>
              <a:t>到令人窒息的地步。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ChangeArrowheads="1"/>
          </p:cNvSpPr>
          <p:nvPr/>
        </p:nvSpPr>
        <p:spPr bwMode="auto">
          <a:xfrm>
            <a:off x="251520" y="1628800"/>
            <a:ext cx="8496300" cy="4524315"/>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pPr algn="just">
              <a:lnSpc>
                <a:spcPct val="150000"/>
              </a:lnSpc>
            </a:pPr>
            <a:r>
              <a:rPr lang="zh-CN" altLang="en-US" sz="2400" dirty="0" smtClean="0">
                <a:solidFill>
                  <a:srgbClr val="000000"/>
                </a:solidFill>
                <a:latin typeface="黑体" pitchFamily="49" charset="-122"/>
              </a:rPr>
              <a:t>      无独有偶！同学们，在上学期，我们也学过一篇</a:t>
            </a:r>
            <a:r>
              <a:rPr lang="zh-CN" altLang="en-US" sz="2400" dirty="0" smtClean="0">
                <a:solidFill>
                  <a:srgbClr val="00B050"/>
                </a:solidFill>
                <a:latin typeface="黑体" pitchFamily="49" charset="-122"/>
              </a:rPr>
              <a:t>批判封建科举制度对知识分子精神毒害</a:t>
            </a:r>
            <a:r>
              <a:rPr lang="zh-CN" altLang="en-US" sz="2400" dirty="0" smtClean="0">
                <a:solidFill>
                  <a:srgbClr val="000000"/>
                </a:solidFill>
                <a:latin typeface="黑体" pitchFamily="49" charset="-122"/>
              </a:rPr>
              <a:t>的作品，大家还记得吗？</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en-US" altLang="zh-CN" sz="2400" dirty="0" smtClean="0">
                <a:solidFill>
                  <a:srgbClr val="0070C0"/>
                </a:solidFill>
                <a:latin typeface="黑体" pitchFamily="49" charset="-122"/>
              </a:rPr>
              <a:t>==》</a:t>
            </a:r>
            <a:r>
              <a:rPr lang="zh-CN" altLang="en-US" sz="2400" dirty="0" smtClean="0">
                <a:solidFill>
                  <a:srgbClr val="0070C0"/>
                </a:solidFill>
                <a:latin typeface="黑体" pitchFamily="49" charset="-122"/>
              </a:rPr>
              <a:t>它就是</a:t>
            </a:r>
            <a:r>
              <a:rPr lang="zh-CN" altLang="en-US" sz="2400" dirty="0" smtClean="0">
                <a:solidFill>
                  <a:srgbClr val="FF3300"/>
                </a:solidFill>
                <a:latin typeface="黑体" pitchFamily="49" charset="-122"/>
              </a:rPr>
              <a:t>选自</a:t>
            </a:r>
            <a:r>
              <a:rPr lang="en-US" altLang="zh-CN" sz="2400" dirty="0" smtClean="0">
                <a:solidFill>
                  <a:srgbClr val="FF3300"/>
                </a:solidFill>
                <a:latin typeface="黑体" pitchFamily="49" charset="-122"/>
              </a:rPr>
              <a:t>《</a:t>
            </a:r>
            <a:r>
              <a:rPr lang="zh-CN" altLang="en-US" sz="2400" dirty="0" smtClean="0">
                <a:solidFill>
                  <a:srgbClr val="FF3300"/>
                </a:solidFill>
                <a:latin typeface="黑体" pitchFamily="49" charset="-122"/>
              </a:rPr>
              <a:t>儒林外史</a:t>
            </a:r>
            <a:r>
              <a:rPr lang="en-US" altLang="zh-CN" sz="2400" dirty="0" smtClean="0">
                <a:solidFill>
                  <a:srgbClr val="FF3300"/>
                </a:solidFill>
                <a:latin typeface="黑体" pitchFamily="49" charset="-122"/>
              </a:rPr>
              <a:t>》</a:t>
            </a:r>
            <a:r>
              <a:rPr lang="zh-CN" altLang="en-US" sz="2400" dirty="0" smtClean="0">
                <a:solidFill>
                  <a:srgbClr val="FF3300"/>
                </a:solidFill>
                <a:latin typeface="黑体" pitchFamily="49" charset="-122"/>
              </a:rPr>
              <a:t>的</a:t>
            </a:r>
            <a:r>
              <a:rPr lang="en-US" altLang="zh-CN" sz="2400" dirty="0" smtClean="0">
                <a:solidFill>
                  <a:srgbClr val="FF3300"/>
                </a:solidFill>
                <a:latin typeface="黑体" pitchFamily="49" charset="-122"/>
              </a:rPr>
              <a:t>《</a:t>
            </a:r>
            <a:r>
              <a:rPr lang="zh-CN" altLang="en-US" sz="2400" dirty="0" smtClean="0">
                <a:solidFill>
                  <a:srgbClr val="FF3300"/>
                </a:solidFill>
                <a:latin typeface="黑体" pitchFamily="49" charset="-122"/>
              </a:rPr>
              <a:t>范进中举</a:t>
            </a:r>
            <a:r>
              <a:rPr lang="en-US" altLang="zh-CN" sz="2400" dirty="0" smtClean="0">
                <a:solidFill>
                  <a:srgbClr val="FF3300"/>
                </a:solidFill>
                <a:latin typeface="黑体" pitchFamily="49" charset="-122"/>
              </a:rPr>
              <a:t>》</a:t>
            </a:r>
            <a:r>
              <a:rPr lang="zh-CN" altLang="en-US" sz="2400" dirty="0" smtClean="0">
                <a:solidFill>
                  <a:srgbClr val="000000"/>
                </a:solidFill>
                <a:latin typeface="黑体" pitchFamily="49" charset="-122"/>
              </a:rPr>
              <a:t>！</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zh-CN" altLang="en-US" sz="2400" dirty="0" smtClean="0">
                <a:solidFill>
                  <a:srgbClr val="000000"/>
                </a:solidFill>
                <a:latin typeface="黑体" pitchFamily="49" charset="-122"/>
              </a:rPr>
              <a:t>范进中举发疯，大家可能记忆犹新，他中举发疯的根本原因是什么？</a:t>
            </a:r>
            <a:endParaRPr lang="en-US" altLang="zh-CN" sz="2400" dirty="0" smtClean="0">
              <a:solidFill>
                <a:srgbClr val="000000"/>
              </a:solidFill>
              <a:latin typeface="黑体" pitchFamily="49" charset="-122"/>
            </a:endParaRPr>
          </a:p>
          <a:p>
            <a:pPr algn="just">
              <a:lnSpc>
                <a:spcPct val="150000"/>
              </a:lnSpc>
            </a:pPr>
            <a:r>
              <a:rPr lang="en-US" altLang="zh-CN" sz="2400" dirty="0" smtClean="0">
                <a:solidFill>
                  <a:srgbClr val="000000"/>
                </a:solidFill>
                <a:latin typeface="黑体" pitchFamily="49" charset="-122"/>
              </a:rPr>
              <a:t>      </a:t>
            </a:r>
            <a:r>
              <a:rPr lang="zh-CN" altLang="en-US" sz="2400" dirty="0" smtClean="0">
                <a:solidFill>
                  <a:srgbClr val="000000"/>
                </a:solidFill>
                <a:latin typeface="黑体" pitchFamily="49" charset="-122"/>
              </a:rPr>
              <a:t>是痰迷了心窍吗？</a:t>
            </a:r>
            <a:endParaRPr lang="en-US" altLang="zh-CN" sz="2400" dirty="0" smtClean="0">
              <a:solidFill>
                <a:srgbClr val="000000"/>
              </a:solidFill>
              <a:latin typeface="黑体" pitchFamily="49" charset="-122"/>
            </a:endParaRPr>
          </a:p>
          <a:p>
            <a:pPr algn="just">
              <a:lnSpc>
                <a:spcPct val="150000"/>
              </a:lnSpc>
            </a:pPr>
            <a:r>
              <a:rPr lang="en-US" altLang="zh-CN" sz="1400" dirty="0" smtClean="0">
                <a:solidFill>
                  <a:srgbClr val="000000"/>
                </a:solidFill>
                <a:latin typeface="华文中宋" pitchFamily="2" charset="-122"/>
                <a:ea typeface="华文中宋" pitchFamily="2" charset="-122"/>
              </a:rPr>
              <a:t>                </a:t>
            </a:r>
            <a:r>
              <a:rPr lang="zh-CN" altLang="en-US" sz="2400" dirty="0" smtClean="0">
                <a:solidFill>
                  <a:srgbClr val="000000"/>
                </a:solidFill>
                <a:latin typeface="华文中宋" pitchFamily="2" charset="-122"/>
                <a:ea typeface="华文中宋" pitchFamily="2" charset="-122"/>
              </a:rPr>
              <a:t>还是封建科举制度对他的精神毒害？</a:t>
            </a:r>
            <a:endParaRPr lang="en-US" altLang="zh-CN" sz="2400" dirty="0" smtClean="0">
              <a:solidFill>
                <a:srgbClr val="000000"/>
              </a:solidFill>
              <a:latin typeface="华文中宋" pitchFamily="2" charset="-122"/>
              <a:ea typeface="华文中宋" pitchFamily="2" charset="-122"/>
            </a:endParaRPr>
          </a:p>
          <a:p>
            <a:pPr algn="just">
              <a:lnSpc>
                <a:spcPct val="150000"/>
              </a:lnSpc>
            </a:pPr>
            <a:r>
              <a:rPr lang="en-US" altLang="zh-CN" sz="2400" dirty="0">
                <a:solidFill>
                  <a:srgbClr val="000000"/>
                </a:solidFill>
                <a:latin typeface="华文中宋" pitchFamily="2" charset="-122"/>
                <a:ea typeface="华文中宋" pitchFamily="2" charset="-122"/>
              </a:rPr>
              <a:t> </a:t>
            </a:r>
            <a:r>
              <a:rPr lang="en-US" altLang="zh-CN" sz="2400" dirty="0" smtClean="0">
                <a:solidFill>
                  <a:srgbClr val="000000"/>
                </a:solidFill>
                <a:latin typeface="华文中宋" pitchFamily="2" charset="-122"/>
                <a:ea typeface="华文中宋" pitchFamily="2" charset="-122"/>
              </a:rPr>
              <a:t>         </a:t>
            </a:r>
            <a:r>
              <a:rPr lang="zh-CN" altLang="en-US" sz="2400" dirty="0" smtClean="0">
                <a:solidFill>
                  <a:srgbClr val="FF0000"/>
                </a:solidFill>
                <a:latin typeface="华文中宋" pitchFamily="2" charset="-122"/>
                <a:ea typeface="华文中宋" pitchFamily="2" charset="-122"/>
              </a:rPr>
              <a:t>当然还是封建科举制度的精神毒害！！</a:t>
            </a:r>
            <a:endParaRPr lang="en-US" altLang="zh-CN" sz="2400" dirty="0" smtClean="0">
              <a:solidFill>
                <a:srgbClr val="FF0000"/>
              </a:solidFill>
              <a:latin typeface="华文中宋" pitchFamily="2" charset="-122"/>
              <a:ea typeface="华文中宋" pitchFamily="2" charset="-122"/>
            </a:endParaRPr>
          </a:p>
        </p:txBody>
      </p:sp>
      <p:pic>
        <p:nvPicPr>
          <p:cNvPr id="149508" name="Picture 4" descr="宠物005"/>
          <p:cNvPicPr>
            <a:picLocks noChangeAspect="1" noChangeArrowheads="1" noCrop="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156325" y="188913"/>
            <a:ext cx="1116013" cy="1025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9509" name="WordArt 5"/>
          <p:cNvSpPr>
            <a:spLocks noChangeArrowheads="1" noChangeShapeType="1" noTextEdit="1"/>
          </p:cNvSpPr>
          <p:nvPr/>
        </p:nvSpPr>
        <p:spPr bwMode="auto">
          <a:xfrm>
            <a:off x="1116013" y="404813"/>
            <a:ext cx="2735262" cy="503237"/>
          </a:xfrm>
          <a:prstGeom prst="rect">
            <a:avLst/>
          </a:prstGeom>
          <a:extLst>
            <a:ext uri="{91240B29-F687-4F45-9708-019B960494DF}">
              <a14:hiddenLine xmlns="" xmlns:a14="http://schemas.microsoft.com/office/drawing/2010/main" w="25400">
                <a:solidFill>
                  <a:srgbClr val="000000"/>
                </a:solidFill>
                <a:round/>
                <a:headEnd/>
                <a:tailEnd/>
              </a14:hiddenLine>
            </a:ext>
          </a:extLst>
        </p:spPr>
        <p:txBody>
          <a:bodyPr wrap="none" fromWordArt="1">
            <a:prstTxWarp prst="textPlain">
              <a:avLst>
                <a:gd name="adj" fmla="val 50000"/>
              </a:avLst>
            </a:prstTxWarp>
          </a:bodyPr>
          <a:lstStyle/>
          <a:p>
            <a:pPr algn="ctr"/>
            <a:r>
              <a:rPr lang="zh-CN" altLang="en-US" kern="10" dirty="0" smtClean="0">
                <a:solidFill>
                  <a:srgbClr val="FF0000"/>
                </a:solidFill>
                <a:latin typeface="黑体"/>
                <a:ea typeface="黑体"/>
              </a:rPr>
              <a:t>课堂连接</a:t>
            </a:r>
            <a:endParaRPr lang="zh-CN" altLang="en-US" kern="10" dirty="0">
              <a:solidFill>
                <a:srgbClr val="FF0000"/>
              </a:solidFill>
              <a:latin typeface="黑体"/>
              <a:ea typeface="黑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nodeType="withEffect">
                                  <p:stCondLst>
                                    <p:cond delay="0"/>
                                  </p:stCondLst>
                                  <p:childTnLst>
                                    <p:set>
                                      <p:cBhvr>
                                        <p:cTn id="6" dur="1" fill="hold">
                                          <p:stCondLst>
                                            <p:cond delay="0"/>
                                          </p:stCondLst>
                                        </p:cTn>
                                        <p:tgtEl>
                                          <p:spTgt spid="149508"/>
                                        </p:tgtEl>
                                        <p:attrNameLst>
                                          <p:attrName>style.visibility</p:attrName>
                                        </p:attrNameLst>
                                      </p:cBhvr>
                                      <p:to>
                                        <p:strVal val="visible"/>
                                      </p:to>
                                    </p:set>
                                    <p:animEffect transition="in" filter="plus(in)">
                                      <p:cBhvr>
                                        <p:cTn id="7" dur="2000"/>
                                        <p:tgtEl>
                                          <p:spTgt spid="149508"/>
                                        </p:tgtEl>
                                      </p:cBhvr>
                                    </p:animEffect>
                                  </p:childTnLst>
                                </p:cTn>
                              </p:par>
                              <p:par>
                                <p:cTn id="8" presetID="25" presetClass="entr" presetSubtype="0" fill="hold" grpId="0" nodeType="withEffect">
                                  <p:stCondLst>
                                    <p:cond delay="0"/>
                                  </p:stCondLst>
                                  <p:childTnLst>
                                    <p:set>
                                      <p:cBhvr>
                                        <p:cTn id="9" dur="1" fill="hold">
                                          <p:stCondLst>
                                            <p:cond delay="0"/>
                                          </p:stCondLst>
                                        </p:cTn>
                                        <p:tgtEl>
                                          <p:spTgt spid="149509"/>
                                        </p:tgtEl>
                                        <p:attrNameLst>
                                          <p:attrName>style.visibility</p:attrName>
                                        </p:attrNameLst>
                                      </p:cBhvr>
                                      <p:to>
                                        <p:strVal val="visible"/>
                                      </p:to>
                                    </p:set>
                                    <p:anim calcmode="lin" valueType="num">
                                      <p:cBhvr>
                                        <p:cTn id="10" dur="500" decel="50000" fill="hold">
                                          <p:stCondLst>
                                            <p:cond delay="0"/>
                                          </p:stCondLst>
                                        </p:cTn>
                                        <p:tgtEl>
                                          <p:spTgt spid="149509"/>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149509"/>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149509"/>
                                        </p:tgtEl>
                                        <p:attrNameLst>
                                          <p:attrName>ppt_w</p:attrName>
                                        </p:attrNameLst>
                                      </p:cBhvr>
                                      <p:tavLst>
                                        <p:tav tm="0">
                                          <p:val>
                                            <p:strVal val="#ppt_w*.05"/>
                                          </p:val>
                                        </p:tav>
                                        <p:tav tm="100000">
                                          <p:val>
                                            <p:strVal val="#ppt_w"/>
                                          </p:val>
                                        </p:tav>
                                      </p:tavLst>
                                    </p:anim>
                                    <p:anim calcmode="lin" valueType="num">
                                      <p:cBhvr>
                                        <p:cTn id="13" dur="1000" fill="hold"/>
                                        <p:tgtEl>
                                          <p:spTgt spid="149509"/>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149509"/>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149509"/>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149509"/>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149509"/>
                                        </p:tgtEl>
                                      </p:cBhvr>
                                    </p:animEffect>
                                  </p:childTnLst>
                                </p:cTn>
                              </p:par>
                            </p:childTnLst>
                          </p:cTn>
                        </p:par>
                        <p:par>
                          <p:cTn id="18" fill="hold" nodeType="afterGroup">
                            <p:stCondLst>
                              <p:cond delay="2000"/>
                            </p:stCondLst>
                            <p:childTnLst>
                              <p:par>
                                <p:cTn id="19" presetID="54" presetClass="entr" presetSubtype="0" accel="100000" fill="hold" grpId="0" nodeType="afterEffect">
                                  <p:stCondLst>
                                    <p:cond delay="0"/>
                                  </p:stCondLst>
                                  <p:childTnLst>
                                    <p:set>
                                      <p:cBhvr>
                                        <p:cTn id="20" dur="1" fill="hold">
                                          <p:stCondLst>
                                            <p:cond delay="0"/>
                                          </p:stCondLst>
                                        </p:cTn>
                                        <p:tgtEl>
                                          <p:spTgt spid="149507"/>
                                        </p:tgtEl>
                                        <p:attrNameLst>
                                          <p:attrName>style.visibility</p:attrName>
                                        </p:attrNameLst>
                                      </p:cBhvr>
                                      <p:to>
                                        <p:strVal val="visible"/>
                                      </p:to>
                                    </p:set>
                                    <p:anim calcmode="lin" valueType="num">
                                      <p:cBhvr>
                                        <p:cTn id="21" dur="500" fill="hold"/>
                                        <p:tgtEl>
                                          <p:spTgt spid="149507"/>
                                        </p:tgtEl>
                                        <p:attrNameLst>
                                          <p:attrName>ppt_w</p:attrName>
                                        </p:attrNameLst>
                                      </p:cBhvr>
                                      <p:tavLst>
                                        <p:tav tm="0">
                                          <p:val>
                                            <p:strVal val="#ppt_w*0.05"/>
                                          </p:val>
                                        </p:tav>
                                        <p:tav tm="100000">
                                          <p:val>
                                            <p:strVal val="#ppt_w"/>
                                          </p:val>
                                        </p:tav>
                                      </p:tavLst>
                                    </p:anim>
                                    <p:anim calcmode="lin" valueType="num">
                                      <p:cBhvr>
                                        <p:cTn id="22" dur="500" fill="hold"/>
                                        <p:tgtEl>
                                          <p:spTgt spid="149507"/>
                                        </p:tgtEl>
                                        <p:attrNameLst>
                                          <p:attrName>ppt_h</p:attrName>
                                        </p:attrNameLst>
                                      </p:cBhvr>
                                      <p:tavLst>
                                        <p:tav tm="0">
                                          <p:val>
                                            <p:strVal val="#ppt_h"/>
                                          </p:val>
                                        </p:tav>
                                        <p:tav tm="100000">
                                          <p:val>
                                            <p:strVal val="#ppt_h"/>
                                          </p:val>
                                        </p:tav>
                                      </p:tavLst>
                                    </p:anim>
                                    <p:anim calcmode="lin" valueType="num">
                                      <p:cBhvr>
                                        <p:cTn id="23" dur="500" fill="hold"/>
                                        <p:tgtEl>
                                          <p:spTgt spid="149507"/>
                                        </p:tgtEl>
                                        <p:attrNameLst>
                                          <p:attrName>ppt_x</p:attrName>
                                        </p:attrNameLst>
                                      </p:cBhvr>
                                      <p:tavLst>
                                        <p:tav tm="0">
                                          <p:val>
                                            <p:strVal val="#ppt_x-.2"/>
                                          </p:val>
                                        </p:tav>
                                        <p:tav tm="100000">
                                          <p:val>
                                            <p:strVal val="#ppt_x"/>
                                          </p:val>
                                        </p:tav>
                                      </p:tavLst>
                                    </p:anim>
                                    <p:anim calcmode="lin" valueType="num">
                                      <p:cBhvr>
                                        <p:cTn id="24" dur="500" fill="hold"/>
                                        <p:tgtEl>
                                          <p:spTgt spid="149507"/>
                                        </p:tgtEl>
                                        <p:attrNameLst>
                                          <p:attrName>ppt_y</p:attrName>
                                        </p:attrNameLst>
                                      </p:cBhvr>
                                      <p:tavLst>
                                        <p:tav tm="0">
                                          <p:val>
                                            <p:strVal val="#ppt_y"/>
                                          </p:val>
                                        </p:tav>
                                        <p:tav tm="100000">
                                          <p:val>
                                            <p:strVal val="#ppt_y"/>
                                          </p:val>
                                        </p:tav>
                                      </p:tavLst>
                                    </p:anim>
                                    <p:animEffect transition="in" filter="fade">
                                      <p:cBhvr>
                                        <p:cTn id="25" dur="5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nimBg="1"/>
      <p:bldP spid="14950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
          <p:cNvSpPr>
            <a:spLocks noChangeArrowheads="1"/>
          </p:cNvSpPr>
          <p:nvPr/>
        </p:nvSpPr>
        <p:spPr bwMode="auto">
          <a:xfrm>
            <a:off x="260350" y="1422400"/>
            <a:ext cx="8632825"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3000" b="1" dirty="0">
                <a:solidFill>
                  <a:srgbClr val="FF0000"/>
                </a:solidFill>
                <a:latin typeface="宋体" pitchFamily="2" charset="-122"/>
              </a:rPr>
              <a:t>   “笑声”</a:t>
            </a:r>
            <a:r>
              <a:rPr lang="zh-CN" altLang="en-US" sz="3000" b="1" dirty="0">
                <a:solidFill>
                  <a:srgbClr val="00B050"/>
                </a:solidFill>
                <a:latin typeface="宋体" pitchFamily="2" charset="-122"/>
              </a:rPr>
              <a:t>贯穿</a:t>
            </a:r>
            <a:r>
              <a:rPr lang="zh-CN" altLang="en-US" sz="3000" b="1" dirty="0">
                <a:solidFill>
                  <a:srgbClr val="FF0000"/>
                </a:solidFill>
                <a:latin typeface="宋体" pitchFamily="2" charset="-122"/>
              </a:rPr>
              <a:t>全文，这阵阵笑声跟孔乙己的不幸遭遇形成了强烈的</a:t>
            </a:r>
            <a:r>
              <a:rPr lang="zh-CN" altLang="en-US" sz="3000" b="1" dirty="0" smtClean="0">
                <a:solidFill>
                  <a:srgbClr val="00B050"/>
                </a:solidFill>
                <a:latin typeface="宋体" pitchFamily="2" charset="-122"/>
              </a:rPr>
              <a:t>对比</a:t>
            </a:r>
            <a:r>
              <a:rPr lang="zh-CN" altLang="en-US" sz="3000" b="1" dirty="0" smtClean="0">
                <a:solidFill>
                  <a:srgbClr val="FF0000"/>
                </a:solidFill>
                <a:latin typeface="宋体" pitchFamily="2" charset="-122"/>
              </a:rPr>
              <a:t>，</a:t>
            </a:r>
            <a:r>
              <a:rPr lang="zh-CN" altLang="en-US" sz="3000" b="1" dirty="0">
                <a:solidFill>
                  <a:srgbClr val="FF0000"/>
                </a:solidFill>
                <a:latin typeface="宋体" pitchFamily="2" charset="-122"/>
              </a:rPr>
              <a:t>它深刻地</a:t>
            </a:r>
            <a:r>
              <a:rPr lang="zh-CN" altLang="en-US" sz="3000" b="1" dirty="0">
                <a:solidFill>
                  <a:srgbClr val="00B050"/>
                </a:solidFill>
                <a:latin typeface="宋体" pitchFamily="2" charset="-122"/>
              </a:rPr>
              <a:t>揭露</a:t>
            </a:r>
            <a:r>
              <a:rPr lang="zh-CN" altLang="en-US" sz="3000" b="1" dirty="0">
                <a:solidFill>
                  <a:srgbClr val="FF0000"/>
                </a:solidFill>
                <a:latin typeface="宋体" pitchFamily="2" charset="-122"/>
              </a:rPr>
              <a:t>了封建社会</a:t>
            </a:r>
            <a:r>
              <a:rPr lang="zh-CN" altLang="en-US" sz="3000" b="1" dirty="0" smtClean="0">
                <a:solidFill>
                  <a:srgbClr val="FF0000"/>
                </a:solidFill>
                <a:latin typeface="宋体" pitchFamily="2" charset="-122"/>
              </a:rPr>
              <a:t>的</a:t>
            </a:r>
            <a:r>
              <a:rPr lang="zh-CN" altLang="en-US" sz="3000" b="1" dirty="0" smtClean="0">
                <a:solidFill>
                  <a:srgbClr val="0070C0"/>
                </a:solidFill>
                <a:latin typeface="宋体" pitchFamily="2" charset="-122"/>
              </a:rPr>
              <a:t>腐朽与</a:t>
            </a:r>
            <a:r>
              <a:rPr lang="zh-CN" altLang="en-US" sz="3000" b="1" dirty="0" smtClean="0">
                <a:solidFill>
                  <a:srgbClr val="0070C0"/>
                </a:solidFill>
                <a:latin typeface="宋体" pitchFamily="2" charset="-122"/>
              </a:rPr>
              <a:t>冷酷、世态炎凉</a:t>
            </a:r>
            <a:r>
              <a:rPr lang="zh-CN" altLang="en-US" sz="3000" b="1" dirty="0" smtClean="0">
                <a:solidFill>
                  <a:srgbClr val="FF0000"/>
                </a:solidFill>
                <a:latin typeface="宋体" pitchFamily="2" charset="-122"/>
              </a:rPr>
              <a:t>，</a:t>
            </a:r>
            <a:r>
              <a:rPr lang="zh-CN" altLang="en-US" sz="3000" b="1" dirty="0">
                <a:solidFill>
                  <a:srgbClr val="FF0000"/>
                </a:solidFill>
                <a:latin typeface="宋体" pitchFamily="2" charset="-122"/>
              </a:rPr>
              <a:t>同时</a:t>
            </a:r>
            <a:r>
              <a:rPr lang="zh-CN" altLang="en-US" sz="3000" b="1" dirty="0">
                <a:solidFill>
                  <a:srgbClr val="00B050"/>
                </a:solidFill>
                <a:latin typeface="宋体" pitchFamily="2" charset="-122"/>
              </a:rPr>
              <a:t>批判</a:t>
            </a:r>
            <a:r>
              <a:rPr lang="zh-CN" altLang="en-US" sz="3000" b="1" dirty="0" smtClean="0">
                <a:solidFill>
                  <a:srgbClr val="FF0000"/>
                </a:solidFill>
                <a:latin typeface="宋体" pitchFamily="2" charset="-122"/>
              </a:rPr>
              <a:t>了当时国人的</a:t>
            </a:r>
            <a:r>
              <a:rPr lang="zh-CN" altLang="en-US" sz="3000" b="1" dirty="0" smtClean="0">
                <a:solidFill>
                  <a:srgbClr val="0070C0"/>
                </a:solidFill>
                <a:latin typeface="宋体" pitchFamily="2" charset="-122"/>
              </a:rPr>
              <a:t>麻木、冷漠无情</a:t>
            </a:r>
            <a:r>
              <a:rPr lang="zh-CN" altLang="en-US" sz="3000" b="1" dirty="0" smtClean="0">
                <a:solidFill>
                  <a:srgbClr val="FF0000"/>
                </a:solidFill>
                <a:latin typeface="宋体" pitchFamily="2" charset="-122"/>
              </a:rPr>
              <a:t>。</a:t>
            </a:r>
            <a:endParaRPr lang="zh-CN" altLang="en-US" sz="3000" b="1" dirty="0">
              <a:solidFill>
                <a:srgbClr val="FF0000"/>
              </a:solidFill>
              <a:latin typeface="宋体" pitchFamily="2" charset="-122"/>
            </a:endParaRPr>
          </a:p>
        </p:txBody>
      </p:sp>
      <p:pic>
        <p:nvPicPr>
          <p:cNvPr id="58371" name="Picture 4" descr="http://p1.so.qhimgs1.com/bdr/_240_/t01ae26ff714dd439bd.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6372225" y="4986338"/>
            <a:ext cx="2508250" cy="12493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barn(inVertical)">
                                      <p:cBhvr>
                                        <p:cTn id="7" dur="5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endParaRPr lang="zh-CN" altLang="en-US"/>
          </a:p>
        </p:txBody>
      </p:sp>
      <p:sp>
        <p:nvSpPr>
          <p:cNvPr id="32771" name="Rectangle 3"/>
          <p:cNvSpPr>
            <a:spLocks noGrp="1" noChangeArrowheads="1"/>
          </p:cNvSpPr>
          <p:nvPr>
            <p:ph type="body" idx="1"/>
          </p:nvPr>
        </p:nvSpPr>
        <p:spPr/>
        <p:txBody>
          <a:bodyPr/>
          <a:lstStyle/>
          <a:p>
            <a:endParaRPr lang="zh-CN" altLang="en-US"/>
          </a:p>
        </p:txBody>
      </p:sp>
      <p:pic>
        <p:nvPicPr>
          <p:cNvPr id="32772" name="Picture 4" descr="ae5b8748673d347208f7ef03"/>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3" name="Text Box 5"/>
          <p:cNvSpPr txBox="1">
            <a:spLocks noChangeArrowheads="1"/>
          </p:cNvSpPr>
          <p:nvPr/>
        </p:nvSpPr>
        <p:spPr bwMode="auto">
          <a:xfrm>
            <a:off x="1066800" y="304800"/>
            <a:ext cx="6934200" cy="60016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2400" b="1" dirty="0">
                <a:solidFill>
                  <a:srgbClr val="FF0000"/>
                </a:solidFill>
              </a:rPr>
              <a:t>怎样理解这篇小说中的“笑”？为什么那些人对不幸者没有同情，没有帮助，却一味哄笑取乐？</a:t>
            </a:r>
          </a:p>
          <a:p>
            <a:r>
              <a:rPr lang="zh-CN" altLang="en-US" sz="2400" b="1" dirty="0">
                <a:solidFill>
                  <a:srgbClr val="3333CC"/>
                </a:solidFill>
              </a:rPr>
              <a:t>答：</a:t>
            </a:r>
            <a:r>
              <a:rPr lang="en-US" altLang="zh-CN" sz="2400" b="1" dirty="0">
                <a:solidFill>
                  <a:srgbClr val="3333CC"/>
                </a:solidFill>
              </a:rPr>
              <a:t>(1)</a:t>
            </a:r>
            <a:r>
              <a:rPr lang="zh-CN" altLang="en-US" sz="2400" b="1" dirty="0">
                <a:solidFill>
                  <a:srgbClr val="00B050"/>
                </a:solidFill>
              </a:rPr>
              <a:t>首先是孔乙己“可笑”</a:t>
            </a:r>
            <a:r>
              <a:rPr lang="zh-CN" altLang="en-US" sz="2400" b="1" dirty="0">
                <a:solidFill>
                  <a:srgbClr val="3333CC"/>
                </a:solidFill>
              </a:rPr>
              <a:t>。他受封建教育毒害，被科举制度摧残，不会营生，迂腐麻木，假斯文，他的像貌、行动、言语是可笑的，写孔乙己的可笑，实质上是</a:t>
            </a:r>
            <a:r>
              <a:rPr lang="zh-CN" altLang="en-US" sz="2400" b="1" dirty="0">
                <a:solidFill>
                  <a:srgbClr val="00B050"/>
                </a:solidFill>
              </a:rPr>
              <a:t>对封建文化和科举制度的尖锐嘲笑和讽刺。</a:t>
            </a:r>
          </a:p>
          <a:p>
            <a:r>
              <a:rPr lang="zh-CN" altLang="en-US" sz="2400" b="1" dirty="0">
                <a:solidFill>
                  <a:srgbClr val="00B050"/>
                </a:solidFill>
              </a:rPr>
              <a:t>其次是别人对孔乙己的取笑</a:t>
            </a:r>
            <a:r>
              <a:rPr lang="zh-CN" altLang="en-US" sz="2400" b="1" dirty="0">
                <a:solidFill>
                  <a:srgbClr val="3333CC"/>
                </a:solidFill>
              </a:rPr>
              <a:t>。掌柜是剥削阶级人物，他对孔乙己的取笑，是对受苦人的玩弄和欺凌。取笑孔乙己的人大多是短衣帮的劳苦大众，按理说应对孔乙己同情，他们的取笑是</a:t>
            </a:r>
            <a:r>
              <a:rPr lang="zh-CN" altLang="en-US" sz="2400" b="1" dirty="0">
                <a:solidFill>
                  <a:srgbClr val="00B050"/>
                </a:solidFill>
              </a:rPr>
              <a:t>病态社会的病态心理的反映。</a:t>
            </a:r>
          </a:p>
          <a:p>
            <a:endParaRPr lang="zh-CN" altLang="en-US" sz="2400" b="1" dirty="0">
              <a:solidFill>
                <a:srgbClr val="3333CC"/>
              </a:solidFill>
            </a:endParaRPr>
          </a:p>
          <a:p>
            <a:r>
              <a:rPr lang="en-US" altLang="zh-CN" sz="2400" b="1" dirty="0">
                <a:solidFill>
                  <a:srgbClr val="3333CC"/>
                </a:solidFill>
              </a:rPr>
              <a:t>(2)</a:t>
            </a:r>
            <a:r>
              <a:rPr lang="zh-CN" altLang="en-US" sz="2400" b="1" dirty="0">
                <a:solidFill>
                  <a:srgbClr val="3333CC"/>
                </a:solidFill>
              </a:rPr>
              <a:t>在封建制度的压迫剥削和毒害下，</a:t>
            </a:r>
            <a:r>
              <a:rPr lang="zh-CN" altLang="en-US" sz="2400" b="1" dirty="0">
                <a:solidFill>
                  <a:srgbClr val="FF0000"/>
                </a:solidFill>
              </a:rPr>
              <a:t>被压迫者人民，形成了隔膜冷漠</a:t>
            </a:r>
            <a:r>
              <a:rPr lang="zh-CN" altLang="en-US" sz="2400" b="1" dirty="0" smtClean="0">
                <a:solidFill>
                  <a:srgbClr val="FF0000"/>
                </a:solidFill>
              </a:rPr>
              <a:t>心理、麻木</a:t>
            </a:r>
            <a:r>
              <a:rPr lang="zh-CN" altLang="en-US" sz="2400" dirty="0">
                <a:solidFill>
                  <a:srgbClr val="FF0000"/>
                </a:solidFill>
              </a:rPr>
              <a:t>、</a:t>
            </a:r>
            <a:r>
              <a:rPr lang="zh-CN" altLang="en-US" sz="2400" b="1" dirty="0" smtClean="0">
                <a:solidFill>
                  <a:srgbClr val="FF0000"/>
                </a:solidFill>
              </a:rPr>
              <a:t>不</a:t>
            </a:r>
            <a:r>
              <a:rPr lang="zh-CN" altLang="en-US" sz="2400" b="1" dirty="0">
                <a:solidFill>
                  <a:srgbClr val="FF0000"/>
                </a:solidFill>
              </a:rPr>
              <a:t>觉悟，丧失同情心，</a:t>
            </a:r>
            <a:r>
              <a:rPr lang="zh-CN" altLang="en-US" sz="2400" b="1" dirty="0">
                <a:solidFill>
                  <a:srgbClr val="3333CC"/>
                </a:solidFill>
              </a:rPr>
              <a:t>这一切都是封建制度造成的</a:t>
            </a:r>
            <a:r>
              <a:rPr lang="zh-CN" altLang="en-US" sz="2400" b="1" dirty="0" smtClean="0">
                <a:solidFill>
                  <a:srgbClr val="3333CC"/>
                </a:solidFill>
              </a:rPr>
              <a:t>。</a:t>
            </a:r>
            <a:endParaRPr lang="zh-CN" altLang="en-US" sz="2400" b="1" dirty="0">
              <a:solidFill>
                <a:srgbClr val="3333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2773">
                                            <p:txEl>
                                              <p:pRg st="1" end="1"/>
                                            </p:txEl>
                                          </p:spTgt>
                                        </p:tgtEl>
                                        <p:attrNameLst>
                                          <p:attrName>style.visibility</p:attrName>
                                        </p:attrNameLst>
                                      </p:cBhvr>
                                      <p:to>
                                        <p:strVal val="visible"/>
                                      </p:to>
                                    </p:set>
                                    <p:animEffect transition="in" filter="checkerboard(across)">
                                      <p:cBhvr>
                                        <p:cTn id="7" dur="500"/>
                                        <p:tgtEl>
                                          <p:spTgt spid="3277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2773">
                                            <p:txEl>
                                              <p:pRg st="2" end="2"/>
                                            </p:txEl>
                                          </p:spTgt>
                                        </p:tgtEl>
                                        <p:attrNameLst>
                                          <p:attrName>style.visibility</p:attrName>
                                        </p:attrNameLst>
                                      </p:cBhvr>
                                      <p:to>
                                        <p:strVal val="visible"/>
                                      </p:to>
                                    </p:set>
                                    <p:animEffect transition="in" filter="checkerboard(across)">
                                      <p:cBhvr>
                                        <p:cTn id="10" dur="500"/>
                                        <p:tgtEl>
                                          <p:spTgt spid="32773">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32773">
                                            <p:txEl>
                                              <p:pRg st="4" end="4"/>
                                            </p:txEl>
                                          </p:spTgt>
                                        </p:tgtEl>
                                        <p:attrNameLst>
                                          <p:attrName>style.visibility</p:attrName>
                                        </p:attrNameLst>
                                      </p:cBhvr>
                                      <p:to>
                                        <p:strVal val="visible"/>
                                      </p:to>
                                    </p:set>
                                    <p:animEffect transition="in" filter="checkerboard(across)">
                                      <p:cBhvr>
                                        <p:cTn id="15" dur="500"/>
                                        <p:tgtEl>
                                          <p:spTgt spid="327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WordArt 2"/>
          <p:cNvSpPr>
            <a:spLocks noChangeArrowheads="1" noChangeShapeType="1" noTextEdit="1"/>
          </p:cNvSpPr>
          <p:nvPr/>
        </p:nvSpPr>
        <p:spPr bwMode="auto">
          <a:xfrm>
            <a:off x="179512" y="476672"/>
            <a:ext cx="8629650" cy="2079823"/>
          </a:xfrm>
          <a:prstGeom prst="rect">
            <a:avLst/>
          </a:prstGeom>
        </p:spPr>
        <p:txBody>
          <a:bodyPr wrap="none" fromWordArt="1">
            <a:prstTxWarp prst="textPlain">
              <a:avLst>
                <a:gd name="adj" fmla="val 50668"/>
              </a:avLst>
            </a:prstTxWarp>
          </a:bodyPr>
          <a:lstStyle/>
          <a:p>
            <a:pPr algn="ctr"/>
            <a:r>
              <a:rPr lang="zh-CN" altLang="en-US" sz="2800" b="1" i="1" kern="10" dirty="0">
                <a:ln w="12700">
                  <a:solidFill>
                    <a:srgbClr val="EAEAEA"/>
                  </a:solidFill>
                  <a:round/>
                  <a:headEnd/>
                  <a:tailEnd/>
                </a:ln>
                <a:solidFill>
                  <a:srgbClr val="FF0000"/>
                </a:solidFill>
                <a:latin typeface="黑体"/>
                <a:ea typeface="黑体"/>
              </a:rPr>
              <a:t>以乐景写哀，以哀景写乐，倍增其哀乐。</a:t>
            </a:r>
          </a:p>
        </p:txBody>
      </p:sp>
      <p:sp>
        <p:nvSpPr>
          <p:cNvPr id="3" name="WordArt 3"/>
          <p:cNvSpPr>
            <a:spLocks noChangeArrowheads="1" noChangeShapeType="1" noTextEdit="1"/>
          </p:cNvSpPr>
          <p:nvPr/>
        </p:nvSpPr>
        <p:spPr bwMode="auto">
          <a:xfrm>
            <a:off x="5776913" y="2276475"/>
            <a:ext cx="3106737" cy="504825"/>
          </a:xfrm>
          <a:prstGeom prst="rect">
            <a:avLst/>
          </a:prstGeom>
        </p:spPr>
        <p:txBody>
          <a:bodyPr wrap="none" fromWordArt="1">
            <a:prstTxWarp prst="textPlain">
              <a:avLst>
                <a:gd name="adj" fmla="val 50000"/>
              </a:avLst>
            </a:prstTxWarp>
          </a:bodyPr>
          <a:lstStyle/>
          <a:p>
            <a:pPr algn="ctr">
              <a:defRPr/>
            </a:pPr>
            <a:r>
              <a:rPr lang="en-US" altLang="zh-CN" sz="3600" b="1" kern="10" dirty="0">
                <a:ln w="12700">
                  <a:solidFill>
                    <a:srgbClr val="EAEAEA"/>
                  </a:solidFill>
                  <a:round/>
                  <a:headEnd/>
                  <a:tailEnd/>
                </a:ln>
                <a:solidFill>
                  <a:srgbClr val="0000FF"/>
                </a:solidFill>
                <a:effectLst>
                  <a:outerShdw dist="35921" dir="2700000" sy="50000" kx="2115830" algn="bl" rotWithShape="0">
                    <a:srgbClr val="C0C0C0">
                      <a:alpha val="79999"/>
                    </a:srgbClr>
                  </a:outerShdw>
                </a:effectLst>
                <a:latin typeface="黑体"/>
                <a:ea typeface="黑体"/>
              </a:rPr>
              <a:t>——</a:t>
            </a:r>
            <a:r>
              <a:rPr lang="zh-CN" altLang="en-US" sz="3600" b="1" kern="10" dirty="0">
                <a:ln w="12700">
                  <a:solidFill>
                    <a:srgbClr val="EAEAEA"/>
                  </a:solidFill>
                  <a:round/>
                  <a:headEnd/>
                  <a:tailEnd/>
                </a:ln>
                <a:solidFill>
                  <a:srgbClr val="0000FF"/>
                </a:solidFill>
                <a:effectLst>
                  <a:outerShdw dist="35921" dir="2700000" sy="50000" kx="2115830" algn="bl" rotWithShape="0">
                    <a:srgbClr val="C0C0C0">
                      <a:alpha val="79999"/>
                    </a:srgbClr>
                  </a:outerShdw>
                </a:effectLst>
                <a:latin typeface="黑体"/>
                <a:ea typeface="黑体"/>
              </a:rPr>
              <a:t>王夫之</a:t>
            </a:r>
            <a:r>
              <a:rPr lang="en-US" altLang="zh-CN" sz="3600" b="1" kern="10" dirty="0">
                <a:ln w="12700">
                  <a:solidFill>
                    <a:srgbClr val="EAEAEA"/>
                  </a:solidFill>
                  <a:round/>
                  <a:headEnd/>
                  <a:tailEnd/>
                </a:ln>
                <a:solidFill>
                  <a:srgbClr val="0000FF"/>
                </a:solidFill>
                <a:effectLst>
                  <a:outerShdw dist="35921" dir="2700000" sy="50000" kx="2115830" algn="bl" rotWithShape="0">
                    <a:srgbClr val="C0C0C0">
                      <a:alpha val="79999"/>
                    </a:srgbClr>
                  </a:outerShdw>
                </a:effectLst>
                <a:latin typeface="黑体"/>
                <a:ea typeface="黑体"/>
              </a:rPr>
              <a:t>《</a:t>
            </a:r>
            <a:r>
              <a:rPr lang="zh-CN" altLang="en-US" sz="3600" b="1" kern="10" dirty="0">
                <a:ln w="12700">
                  <a:solidFill>
                    <a:srgbClr val="EAEAEA"/>
                  </a:solidFill>
                  <a:round/>
                  <a:headEnd/>
                  <a:tailEnd/>
                </a:ln>
                <a:solidFill>
                  <a:srgbClr val="0000FF"/>
                </a:solidFill>
                <a:effectLst>
                  <a:outerShdw dist="35921" dir="2700000" sy="50000" kx="2115830" algn="bl" rotWithShape="0">
                    <a:srgbClr val="C0C0C0">
                      <a:alpha val="79999"/>
                    </a:srgbClr>
                  </a:outerShdw>
                </a:effectLst>
                <a:latin typeface="黑体"/>
                <a:ea typeface="黑体"/>
              </a:rPr>
              <a:t>姜斋诗话</a:t>
            </a:r>
            <a:r>
              <a:rPr lang="en-US" altLang="zh-CN" sz="3600" b="1" kern="10" dirty="0">
                <a:ln w="12700">
                  <a:solidFill>
                    <a:srgbClr val="EAEAEA"/>
                  </a:solidFill>
                  <a:round/>
                  <a:headEnd/>
                  <a:tailEnd/>
                </a:ln>
                <a:solidFill>
                  <a:srgbClr val="0000FF"/>
                </a:solidFill>
                <a:effectLst>
                  <a:outerShdw dist="35921" dir="2700000" sy="50000" kx="2115830" algn="bl" rotWithShape="0">
                    <a:srgbClr val="C0C0C0">
                      <a:alpha val="79999"/>
                    </a:srgbClr>
                  </a:outerShdw>
                </a:effectLst>
                <a:latin typeface="黑体"/>
                <a:ea typeface="黑体"/>
              </a:rPr>
              <a:t>》</a:t>
            </a:r>
            <a:endParaRPr lang="zh-CN" altLang="en-US" sz="3600" b="1" kern="10" dirty="0">
              <a:ln w="12700">
                <a:solidFill>
                  <a:srgbClr val="EAEAEA"/>
                </a:solidFill>
                <a:round/>
                <a:headEnd/>
                <a:tailEnd/>
              </a:ln>
              <a:solidFill>
                <a:srgbClr val="0000FF"/>
              </a:solidFill>
              <a:effectLst>
                <a:outerShdw dist="35921" dir="2700000" sy="50000" kx="2115830" algn="bl" rotWithShape="0">
                  <a:srgbClr val="C0C0C0">
                    <a:alpha val="79999"/>
                  </a:srgbClr>
                </a:outerShdw>
              </a:effectLst>
              <a:latin typeface="黑体"/>
              <a:ea typeface="黑体"/>
            </a:endParaRPr>
          </a:p>
        </p:txBody>
      </p:sp>
      <p:grpSp>
        <p:nvGrpSpPr>
          <p:cNvPr id="2" name="组合 3"/>
          <p:cNvGrpSpPr>
            <a:grpSpLocks/>
          </p:cNvGrpSpPr>
          <p:nvPr/>
        </p:nvGrpSpPr>
        <p:grpSpPr bwMode="auto">
          <a:xfrm>
            <a:off x="250825" y="2906713"/>
            <a:ext cx="8629650" cy="2881312"/>
            <a:chOff x="158" y="1933"/>
            <a:chExt cx="5436" cy="1815"/>
          </a:xfrm>
        </p:grpSpPr>
        <p:sp>
          <p:nvSpPr>
            <p:cNvPr id="5" name="AutoShape 5"/>
            <p:cNvSpPr>
              <a:spLocks noChangeArrowheads="1"/>
            </p:cNvSpPr>
            <p:nvPr/>
          </p:nvSpPr>
          <p:spPr bwMode="auto">
            <a:xfrm>
              <a:off x="158" y="1933"/>
              <a:ext cx="5436" cy="1815"/>
            </a:xfrm>
            <a:prstGeom prst="upArrowCallout">
              <a:avLst>
                <a:gd name="adj1" fmla="val 17494"/>
                <a:gd name="adj2" fmla="val 17231"/>
                <a:gd name="adj3" fmla="val 19926"/>
                <a:gd name="adj4" fmla="val 67370"/>
              </a:avLst>
            </a:prstGeom>
            <a:solidFill>
              <a:schemeClr val="accent3">
                <a:lumMod val="20000"/>
                <a:lumOff val="80000"/>
              </a:schemeClr>
            </a:solidFill>
            <a:ln w="9525" algn="ctr">
              <a:solidFill>
                <a:schemeClr val="tx1"/>
              </a:solidFill>
              <a:miter lim="800000"/>
            </a:ln>
            <a:effectLst/>
          </p:spPr>
          <p:txBody>
            <a:bodyPr wrap="none" anchor="ctr"/>
            <a:lstStyle/>
            <a:p>
              <a:pPr>
                <a:buFontTx/>
                <a:buNone/>
                <a:defRPr/>
              </a:pPr>
              <a:endParaRPr lang="zh-CN" altLang="en-US"/>
            </a:p>
          </p:txBody>
        </p:sp>
        <p:sp>
          <p:nvSpPr>
            <p:cNvPr id="63494" name="Text Box 6"/>
            <p:cNvSpPr txBox="1">
              <a:spLocks noChangeArrowheads="1"/>
            </p:cNvSpPr>
            <p:nvPr/>
          </p:nvSpPr>
          <p:spPr bwMode="auto">
            <a:xfrm>
              <a:off x="204" y="2614"/>
              <a:ext cx="5307" cy="9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spcBef>
                  <a:spcPct val="50000"/>
                </a:spcBef>
                <a:buClr>
                  <a:schemeClr val="tx1"/>
                </a:buClr>
                <a:buFont typeface="Monotype Sorts" pitchFamily="2" charset="2"/>
                <a:buNone/>
              </a:pPr>
              <a:r>
                <a:rPr lang="zh-CN" altLang="en-US" dirty="0" smtClean="0">
                  <a:solidFill>
                    <a:srgbClr val="FF0000"/>
                  </a:solidFill>
                  <a:latin typeface="黑体" pitchFamily="49" charset="-122"/>
                  <a:ea typeface="黑体" pitchFamily="49" charset="-122"/>
                </a:rPr>
                <a:t>写作手法赏析：</a:t>
              </a:r>
              <a:r>
                <a:rPr lang="zh-CN" altLang="en-US" sz="3200" b="1" dirty="0" smtClean="0">
                  <a:solidFill>
                    <a:srgbClr val="000000"/>
                  </a:solidFill>
                  <a:latin typeface="黑体" pitchFamily="49" charset="-122"/>
                  <a:ea typeface="黑体" pitchFamily="49" charset="-122"/>
                </a:rPr>
                <a:t>使</a:t>
              </a:r>
              <a:r>
                <a:rPr lang="zh-CN" altLang="en-US" sz="3200" b="1" dirty="0">
                  <a:solidFill>
                    <a:srgbClr val="000000"/>
                  </a:solidFill>
                  <a:latin typeface="黑体" pitchFamily="49" charset="-122"/>
                  <a:ea typeface="黑体" pitchFamily="49" charset="-122"/>
                </a:rPr>
                <a:t>小说超越了个人悲剧的范畴，揭示出更广泛的社会悲剧意义。</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2466"/>
                                        </p:tgtEl>
                                        <p:attrNameLst>
                                          <p:attrName>style.visibility</p:attrName>
                                        </p:attrNameLst>
                                      </p:cBhvr>
                                      <p:to>
                                        <p:strVal val="visible"/>
                                      </p:to>
                                    </p:set>
                                    <p:anim calcmode="lin" valueType="num">
                                      <p:cBhvr>
                                        <p:cTn id="7" dur="1000" fill="hold"/>
                                        <p:tgtEl>
                                          <p:spTgt spid="62466"/>
                                        </p:tgtEl>
                                        <p:attrNameLst>
                                          <p:attrName>ppt_w</p:attrName>
                                        </p:attrNameLst>
                                      </p:cBhvr>
                                      <p:tavLst>
                                        <p:tav tm="0">
                                          <p:val>
                                            <p:fltVal val="0"/>
                                          </p:val>
                                        </p:tav>
                                        <p:tav tm="100000">
                                          <p:val>
                                            <p:strVal val="#ppt_w"/>
                                          </p:val>
                                        </p:tav>
                                      </p:tavLst>
                                    </p:anim>
                                    <p:anim calcmode="lin" valueType="num">
                                      <p:cBhvr>
                                        <p:cTn id="8" dur="1000" fill="hold"/>
                                        <p:tgtEl>
                                          <p:spTgt spid="62466"/>
                                        </p:tgtEl>
                                        <p:attrNameLst>
                                          <p:attrName>ppt_h</p:attrName>
                                        </p:attrNameLst>
                                      </p:cBhvr>
                                      <p:tavLst>
                                        <p:tav tm="0">
                                          <p:val>
                                            <p:fltVal val="0"/>
                                          </p:val>
                                        </p:tav>
                                        <p:tav tm="100000">
                                          <p:val>
                                            <p:strVal val="#ppt_h"/>
                                          </p:val>
                                        </p:tav>
                                      </p:tavLst>
                                    </p:anim>
                                    <p:anim calcmode="lin" valueType="num">
                                      <p:cBhvr>
                                        <p:cTn id="9" dur="1000" fill="hold"/>
                                        <p:tgtEl>
                                          <p:spTgt spid="62466"/>
                                        </p:tgtEl>
                                        <p:attrNameLst>
                                          <p:attrName>style.rotation</p:attrName>
                                        </p:attrNameLst>
                                      </p:cBhvr>
                                      <p:tavLst>
                                        <p:tav tm="0">
                                          <p:val>
                                            <p:fltVal val="90"/>
                                          </p:val>
                                        </p:tav>
                                        <p:tav tm="100000">
                                          <p:val>
                                            <p:fltVal val="0"/>
                                          </p:val>
                                        </p:tav>
                                      </p:tavLst>
                                    </p:anim>
                                    <p:animEffect transition="in" filter="fade">
                                      <p:cBhvr>
                                        <p:cTn id="10" dur="1000"/>
                                        <p:tgtEl>
                                          <p:spTgt spid="62466"/>
                                        </p:tgtEl>
                                      </p:cBhvr>
                                    </p:animEffect>
                                  </p:childTnLst>
                                </p:cTn>
                              </p:par>
                            </p:childTnLst>
                          </p:cTn>
                        </p:par>
                        <p:par>
                          <p:cTn id="11" fill="hold" nodeType="afterGroup">
                            <p:stCondLst>
                              <p:cond delay="1000"/>
                            </p:stCondLst>
                            <p:childTnLst>
                              <p:par>
                                <p:cTn id="12" presetID="34"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from="(-#ppt_w/2)" to="(#ppt_x)" calcmode="lin" valueType="num">
                                      <p:cBhvr>
                                        <p:cTn id="14" dur="600" fill="hold">
                                          <p:stCondLst>
                                            <p:cond delay="0"/>
                                          </p:stCondLst>
                                        </p:cTn>
                                        <p:tgtEl>
                                          <p:spTgt spid="3"/>
                                        </p:tgtEl>
                                        <p:attrNameLst>
                                          <p:attrName>ppt_x</p:attrName>
                                        </p:attrNameLst>
                                      </p:cBhvr>
                                    </p:anim>
                                    <p:anim from="0" to="-1.0" calcmode="lin" valueType="num">
                                      <p:cBhvr>
                                        <p:cTn id="15" dur="200" decel="50000" autoRev="1" fill="hold">
                                          <p:stCondLst>
                                            <p:cond delay="600"/>
                                          </p:stCondLst>
                                        </p:cTn>
                                        <p:tgtEl>
                                          <p:spTgt spid="3"/>
                                        </p:tgtEl>
                                        <p:attrNameLst>
                                          <p:attrName>xshear</p:attrName>
                                        </p:attrNameLst>
                                      </p:cBhvr>
                                    </p:anim>
                                    <p:animScale>
                                      <p:cBhvr>
                                        <p:cTn id="16" dur="200" decel="100000" autoRev="1" fill="hold">
                                          <p:stCondLst>
                                            <p:cond delay="600"/>
                                          </p:stCondLst>
                                        </p:cTn>
                                        <p:tgtEl>
                                          <p:spTgt spid="3"/>
                                        </p:tgtEl>
                                      </p:cBhvr>
                                      <p:from x="100000" y="100000"/>
                                      <p:to x="80000" y="100000"/>
                                    </p:animScale>
                                    <p:anim by="(#ppt_h/3+#ppt_w*0.1)" calcmode="lin" valueType="num">
                                      <p:cBhvr>
                                        <p:cTn id="17" dur="200" decel="100000" autoRev="1" fill="hold">
                                          <p:stCondLst>
                                            <p:cond delay="600"/>
                                          </p:stCondLst>
                                        </p:cTn>
                                        <p:tgtEl>
                                          <p:spTgt spid="3"/>
                                        </p:tgtEl>
                                        <p:attrNameLst>
                                          <p:attrName>ppt_x</p:attrName>
                                        </p:attrNameLst>
                                      </p:cBhvr>
                                    </p:anim>
                                  </p:childTnLst>
                                </p:cTn>
                              </p:par>
                            </p:childTnLst>
                          </p:cTn>
                        </p:par>
                        <p:par>
                          <p:cTn id="18" fill="hold" nodeType="afterGroup">
                            <p:stCondLst>
                              <p:cond delay="2000"/>
                            </p:stCondLst>
                            <p:childTnLst>
                              <p:par>
                                <p:cTn id="19" presetID="17"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2000" fill="hold"/>
                                        <p:tgtEl>
                                          <p:spTgt spid="2"/>
                                        </p:tgtEl>
                                        <p:attrNameLst>
                                          <p:attrName>ppt_w</p:attrName>
                                        </p:attrNameLst>
                                      </p:cBhvr>
                                      <p:tavLst>
                                        <p:tav tm="0">
                                          <p:val>
                                            <p:fltVal val="0"/>
                                          </p:val>
                                        </p:tav>
                                        <p:tav tm="100000">
                                          <p:val>
                                            <p:strVal val="#ppt_w"/>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258763" y="1125538"/>
            <a:ext cx="8615362" cy="1195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457200" indent="-457200">
              <a:lnSpc>
                <a:spcPct val="120000"/>
              </a:lnSpc>
              <a:buFont typeface="Wingdings" pitchFamily="2" charset="2"/>
              <a:buChar char="l"/>
            </a:pPr>
            <a:r>
              <a:rPr lang="zh-CN" altLang="en-US" sz="3200" dirty="0">
                <a:solidFill>
                  <a:srgbClr val="FF0000"/>
                </a:solidFill>
                <a:latin typeface="黑体" pitchFamily="49" charset="-122"/>
                <a:ea typeface="黑体" pitchFamily="49" charset="-122"/>
              </a:rPr>
              <a:t>以哄笑声来写孔乙己的悲剧，有什么特殊的艺术效果</a:t>
            </a:r>
            <a:r>
              <a:rPr lang="zh-CN" altLang="en-US" sz="3200" dirty="0" smtClean="0">
                <a:solidFill>
                  <a:srgbClr val="FF0000"/>
                </a:solidFill>
                <a:latin typeface="黑体" pitchFamily="49" charset="-122"/>
                <a:ea typeface="黑体" pitchFamily="49" charset="-122"/>
              </a:rPr>
              <a:t>？</a:t>
            </a:r>
            <a:r>
              <a:rPr lang="zh-CN" altLang="en-US" sz="3200" dirty="0" smtClean="0">
                <a:solidFill>
                  <a:srgbClr val="333300"/>
                </a:solidFill>
                <a:latin typeface="黑体" pitchFamily="49" charset="-122"/>
                <a:ea typeface="黑体" pitchFamily="49" charset="-122"/>
              </a:rPr>
              <a:t>第</a:t>
            </a:r>
            <a:r>
              <a:rPr lang="en-US" altLang="zh-CN" sz="3200" dirty="0" smtClean="0">
                <a:solidFill>
                  <a:srgbClr val="333300"/>
                </a:solidFill>
                <a:latin typeface="黑体" pitchFamily="49" charset="-122"/>
                <a:ea typeface="黑体" pitchFamily="49" charset="-122"/>
              </a:rPr>
              <a:t>20</a:t>
            </a:r>
            <a:r>
              <a:rPr lang="zh-CN" altLang="en-US" dirty="0" smtClean="0">
                <a:solidFill>
                  <a:srgbClr val="333300"/>
                </a:solidFill>
                <a:latin typeface="黑体" pitchFamily="49" charset="-122"/>
              </a:rPr>
              <a:t>页</a:t>
            </a:r>
            <a:r>
              <a:rPr lang="zh-CN" altLang="en-US" sz="3200" dirty="0" smtClean="0">
                <a:solidFill>
                  <a:srgbClr val="333300"/>
                </a:solidFill>
                <a:latin typeface="黑体" pitchFamily="49" charset="-122"/>
                <a:ea typeface="黑体" pitchFamily="49" charset="-122"/>
              </a:rPr>
              <a:t> </a:t>
            </a:r>
            <a:endParaRPr lang="zh-CN" altLang="en-US" sz="3200" dirty="0">
              <a:solidFill>
                <a:srgbClr val="333300"/>
              </a:solidFill>
              <a:latin typeface="黑体" pitchFamily="49" charset="-122"/>
              <a:ea typeface="黑体" pitchFamily="49" charset="-122"/>
            </a:endParaRPr>
          </a:p>
        </p:txBody>
      </p:sp>
      <p:sp>
        <p:nvSpPr>
          <p:cNvPr id="3" name="Text Box 3"/>
          <p:cNvSpPr txBox="1">
            <a:spLocks noChangeArrowheads="1"/>
          </p:cNvSpPr>
          <p:nvPr/>
        </p:nvSpPr>
        <p:spPr bwMode="auto">
          <a:xfrm>
            <a:off x="1979613" y="2905125"/>
            <a:ext cx="5059362"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61950" indent="-36195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spcBef>
                <a:spcPct val="50000"/>
              </a:spcBef>
              <a:buClr>
                <a:srgbClr val="FF0000"/>
              </a:buClr>
              <a:buFont typeface="Wingdings" pitchFamily="2" charset="2"/>
              <a:buChar char="Ø"/>
            </a:pPr>
            <a:r>
              <a:rPr lang="zh-CN" altLang="en-US" sz="3200" b="1" dirty="0">
                <a:solidFill>
                  <a:srgbClr val="00B050"/>
                </a:solidFill>
                <a:latin typeface="宋体" pitchFamily="2" charset="-122"/>
              </a:rPr>
              <a:t>揭露世人的冷漠与麻木</a:t>
            </a:r>
            <a:r>
              <a:rPr lang="zh-CN" altLang="en-US" sz="3200" b="1" dirty="0">
                <a:latin typeface="宋体" pitchFamily="2" charset="-122"/>
              </a:rPr>
              <a:t>；</a:t>
            </a:r>
          </a:p>
          <a:p>
            <a:pPr eaLnBrk="1" hangingPunct="1">
              <a:lnSpc>
                <a:spcPct val="150000"/>
              </a:lnSpc>
              <a:spcBef>
                <a:spcPct val="50000"/>
              </a:spcBef>
              <a:buClr>
                <a:srgbClr val="FF0000"/>
              </a:buClr>
              <a:buFont typeface="Wingdings" pitchFamily="2" charset="2"/>
              <a:buChar char="Ø"/>
            </a:pPr>
            <a:r>
              <a:rPr lang="zh-CN" altLang="en-US" dirty="0" smtClean="0">
                <a:solidFill>
                  <a:srgbClr val="FFFF00"/>
                </a:solidFill>
                <a:ea typeface="华文中宋" pitchFamily="2" charset="-122"/>
              </a:rPr>
              <a:t>以乐衬哀，更增加了</a:t>
            </a:r>
            <a:r>
              <a:rPr lang="zh-CN" altLang="en-US" sz="3200" b="1" dirty="0" smtClean="0">
                <a:solidFill>
                  <a:srgbClr val="FFFF00"/>
                </a:solidFill>
                <a:latin typeface="宋体" pitchFamily="2" charset="-122"/>
              </a:rPr>
              <a:t>衬托</a:t>
            </a:r>
            <a:r>
              <a:rPr lang="zh-CN" altLang="en-US" sz="3200" b="1" dirty="0">
                <a:solidFill>
                  <a:srgbClr val="FFFF00"/>
                </a:solidFill>
                <a:latin typeface="宋体" pitchFamily="2" charset="-122"/>
              </a:rPr>
              <a:t>孔乙己的</a:t>
            </a:r>
            <a:r>
              <a:rPr lang="zh-CN" altLang="en-US" sz="3200" b="1" dirty="0" smtClean="0">
                <a:solidFill>
                  <a:srgbClr val="FFFF00"/>
                </a:solidFill>
                <a:latin typeface="宋体" pitchFamily="2" charset="-122"/>
              </a:rPr>
              <a:t>悲剧效果</a:t>
            </a:r>
            <a:r>
              <a:rPr lang="zh-CN" altLang="en-US" sz="3200" b="1" dirty="0" smtClean="0">
                <a:latin typeface="宋体" pitchFamily="2" charset="-122"/>
              </a:rPr>
              <a:t>。   </a:t>
            </a:r>
            <a:endParaRPr lang="zh-CN" altLang="en-US" sz="3200" b="1" dirty="0">
              <a:latin typeface="宋体" pitchFamily="2" charset="-122"/>
            </a:endParaRPr>
          </a:p>
        </p:txBody>
      </p:sp>
      <p:pic>
        <p:nvPicPr>
          <p:cNvPr id="61444" name="Picture 4" descr="http://p1.so.qhimgs1.com/bdr/_240_/t01ae26ff714dd439bd.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6372225" y="4986338"/>
            <a:ext cx="2508250" cy="12493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263525" y="881063"/>
            <a:ext cx="4600575"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dirty="0" smtClean="0">
                <a:solidFill>
                  <a:srgbClr val="FF0000"/>
                </a:solidFill>
                <a:latin typeface="黑体" pitchFamily="49" charset="-122"/>
                <a:ea typeface="黑体" pitchFamily="49" charset="-122"/>
              </a:rPr>
              <a:t>孔乙</a:t>
            </a:r>
            <a:r>
              <a:rPr lang="zh-CN" altLang="en-US" sz="3200" dirty="0">
                <a:solidFill>
                  <a:srgbClr val="FF0000"/>
                </a:solidFill>
                <a:latin typeface="黑体" pitchFamily="49" charset="-122"/>
                <a:ea typeface="黑体" pitchFamily="49" charset="-122"/>
              </a:rPr>
              <a:t>己使哪些人快活？</a:t>
            </a:r>
          </a:p>
        </p:txBody>
      </p:sp>
      <p:sp>
        <p:nvSpPr>
          <p:cNvPr id="3" name="Text Box 5"/>
          <p:cNvSpPr txBox="1">
            <a:spLocks noChangeArrowheads="1"/>
          </p:cNvSpPr>
          <p:nvPr/>
        </p:nvSpPr>
        <p:spPr bwMode="auto">
          <a:xfrm>
            <a:off x="1682750" y="1897063"/>
            <a:ext cx="4819650"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3000" b="1">
                <a:latin typeface="宋体" pitchFamily="2" charset="-122"/>
              </a:rPr>
              <a:t>酒客、掌柜、孩子、“我”</a:t>
            </a:r>
          </a:p>
        </p:txBody>
      </p:sp>
      <p:sp>
        <p:nvSpPr>
          <p:cNvPr id="48132" name="Rectangle 2"/>
          <p:cNvSpPr>
            <a:spLocks noChangeArrowheads="1"/>
          </p:cNvSpPr>
          <p:nvPr/>
        </p:nvSpPr>
        <p:spPr bwMode="auto">
          <a:xfrm>
            <a:off x="258763" y="3063875"/>
            <a:ext cx="5756275" cy="585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dirty="0" smtClean="0">
                <a:solidFill>
                  <a:srgbClr val="FF0000"/>
                </a:solidFill>
                <a:latin typeface="黑体" pitchFamily="49" charset="-122"/>
                <a:ea typeface="黑体" pitchFamily="49" charset="-122"/>
              </a:rPr>
              <a:t>孔乙</a:t>
            </a:r>
            <a:r>
              <a:rPr lang="zh-CN" altLang="en-US" sz="3200" dirty="0">
                <a:solidFill>
                  <a:srgbClr val="FF0000"/>
                </a:solidFill>
                <a:latin typeface="黑体" pitchFamily="49" charset="-122"/>
                <a:ea typeface="黑体" pitchFamily="49" charset="-122"/>
              </a:rPr>
              <a:t>己的哪些方面使人快活？ </a:t>
            </a:r>
          </a:p>
        </p:txBody>
      </p:sp>
      <p:sp>
        <p:nvSpPr>
          <p:cNvPr id="5" name="Text Box 5"/>
          <p:cNvSpPr txBox="1">
            <a:spLocks noChangeArrowheads="1"/>
          </p:cNvSpPr>
          <p:nvPr/>
        </p:nvSpPr>
        <p:spPr bwMode="auto">
          <a:xfrm>
            <a:off x="254000" y="4067175"/>
            <a:ext cx="8620125" cy="1292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spcBef>
                <a:spcPct val="50000"/>
              </a:spcBef>
            </a:pPr>
            <a:r>
              <a:rPr lang="zh-CN" altLang="en-US" sz="3000" b="1">
                <a:latin typeface="宋体" pitchFamily="2" charset="-122"/>
              </a:rPr>
              <a:t>    语言被嘲笑；行为被嘲笑；外貌神态衣着被嘲笑；遭遇被嘲笑。</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3"/>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a:grpSpLocks/>
          </p:cNvGrpSpPr>
          <p:nvPr/>
        </p:nvGrpSpPr>
        <p:grpSpPr bwMode="auto">
          <a:xfrm>
            <a:off x="3203575" y="620713"/>
            <a:ext cx="2665413" cy="2665412"/>
            <a:chOff x="3152" y="1525"/>
            <a:chExt cx="1679" cy="1679"/>
          </a:xfrm>
        </p:grpSpPr>
        <p:sp>
          <p:nvSpPr>
            <p:cNvPr id="28705" name="Oval 21"/>
            <p:cNvSpPr>
              <a:spLocks noChangeArrowheads="1"/>
            </p:cNvSpPr>
            <p:nvPr/>
          </p:nvSpPr>
          <p:spPr bwMode="auto">
            <a:xfrm>
              <a:off x="3152" y="1525"/>
              <a:ext cx="1679" cy="1679"/>
            </a:xfrm>
            <a:prstGeom prst="ellipse">
              <a:avLst/>
            </a:prstGeom>
            <a:gradFill rotWithShape="1">
              <a:gsLst>
                <a:gs pos="0">
                  <a:srgbClr val="FFFFFF"/>
                </a:gs>
                <a:gs pos="100000">
                  <a:srgbClr val="7DDF7D"/>
                </a:gs>
              </a:gsLst>
              <a:path path="shape">
                <a:fillToRect l="50000" t="50000" r="50000" b="50000"/>
              </a:path>
            </a:gradFill>
            <a:ln w="9525" algn="ctr">
              <a:solidFill>
                <a:schemeClr val="tx1"/>
              </a:solidFill>
              <a:round/>
              <a:headEnd/>
              <a:tailEnd/>
            </a:ln>
          </p:spPr>
          <p:txBody>
            <a:bodyPr wrap="none" anchor="ctr"/>
            <a:lstStyle/>
            <a:p>
              <a:endParaRPr kumimoji="0" lang="zh-CN" altLang="zh-CN" sz="1800" b="0">
                <a:solidFill>
                  <a:schemeClr val="tx1"/>
                </a:solidFill>
                <a:latin typeface="Arial" pitchFamily="34" charset="0"/>
                <a:ea typeface="宋体" pitchFamily="2" charset="-122"/>
              </a:endParaRPr>
            </a:p>
          </p:txBody>
        </p:sp>
        <p:sp>
          <p:nvSpPr>
            <p:cNvPr id="28706" name="WordArt 22"/>
            <p:cNvSpPr>
              <a:spLocks noChangeArrowheads="1" noChangeShapeType="1" noTextEdit="1"/>
            </p:cNvSpPr>
            <p:nvPr/>
          </p:nvSpPr>
          <p:spPr bwMode="auto">
            <a:xfrm>
              <a:off x="3424" y="1752"/>
              <a:ext cx="1134" cy="1270"/>
            </a:xfrm>
            <a:prstGeom prst="rect">
              <a:avLst/>
            </a:prstGeom>
          </p:spPr>
          <p:txBody>
            <a:bodyPr wrap="none" fromWordArt="1">
              <a:prstTxWarp prst="textStop">
                <a:avLst>
                  <a:gd name="adj" fmla="val 22222"/>
                </a:avLst>
              </a:prstTxWarp>
            </a:bodyPr>
            <a:lstStyle/>
            <a:p>
              <a:pPr algn="ctr"/>
              <a:r>
                <a:rPr lang="zh-CN" altLang="en-US" sz="3600" kern="10">
                  <a:ln w="9525">
                    <a:solidFill>
                      <a:srgbClr val="333399"/>
                    </a:solidFill>
                    <a:round/>
                    <a:headEnd/>
                    <a:tailEnd/>
                  </a:ln>
                  <a:gradFill rotWithShape="1">
                    <a:gsLst>
                      <a:gs pos="0">
                        <a:srgbClr val="FF0000"/>
                      </a:gs>
                      <a:gs pos="100000">
                        <a:srgbClr val="FF9E87"/>
                      </a:gs>
                    </a:gsLst>
                    <a:lin ang="5400000" scaled="1"/>
                  </a:gradFill>
                  <a:latin typeface="隶书"/>
                  <a:ea typeface="隶书"/>
                </a:rPr>
                <a:t>笑</a:t>
              </a:r>
            </a:p>
          </p:txBody>
        </p:sp>
      </p:grpSp>
      <p:grpSp>
        <p:nvGrpSpPr>
          <p:cNvPr id="3" name="Group 8"/>
          <p:cNvGrpSpPr>
            <a:grpSpLocks/>
          </p:cNvGrpSpPr>
          <p:nvPr/>
        </p:nvGrpSpPr>
        <p:grpSpPr bwMode="auto">
          <a:xfrm>
            <a:off x="468313" y="692150"/>
            <a:ext cx="2520950" cy="792163"/>
            <a:chOff x="567" y="1661"/>
            <a:chExt cx="1588" cy="499"/>
          </a:xfrm>
        </p:grpSpPr>
        <p:sp>
          <p:nvSpPr>
            <p:cNvPr id="28703" name="Rectangle 9"/>
            <p:cNvSpPr>
              <a:spLocks noChangeArrowheads="1"/>
            </p:cNvSpPr>
            <p:nvPr/>
          </p:nvSpPr>
          <p:spPr bwMode="auto">
            <a:xfrm>
              <a:off x="567" y="1661"/>
              <a:ext cx="1588" cy="499"/>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chemeClr val="tx1"/>
                </a:solidFill>
                <a:latin typeface="Arial" pitchFamily="34" charset="0"/>
              </a:endParaRPr>
            </a:p>
          </p:txBody>
        </p:sp>
        <p:sp>
          <p:nvSpPr>
            <p:cNvPr id="28704" name="Rectangle 10"/>
            <p:cNvSpPr>
              <a:spLocks noChangeArrowheads="1"/>
            </p:cNvSpPr>
            <p:nvPr/>
          </p:nvSpPr>
          <p:spPr bwMode="auto">
            <a:xfrm>
              <a:off x="975" y="1661"/>
              <a:ext cx="758" cy="4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spcBef>
                  <a:spcPct val="20000"/>
                </a:spcBef>
                <a:buClr>
                  <a:schemeClr val="tx1"/>
                </a:buClr>
                <a:buFont typeface="Monotype Sorts" pitchFamily="2" charset="2"/>
                <a:buNone/>
              </a:pPr>
              <a:r>
                <a:rPr lang="zh-CN" altLang="en-US" sz="4000">
                  <a:solidFill>
                    <a:srgbClr val="FF3300"/>
                  </a:solidFill>
                </a:rPr>
                <a:t>掌柜</a:t>
              </a:r>
            </a:p>
          </p:txBody>
        </p:sp>
      </p:grpSp>
      <p:grpSp>
        <p:nvGrpSpPr>
          <p:cNvPr id="4" name="Group 11"/>
          <p:cNvGrpSpPr>
            <a:grpSpLocks/>
          </p:cNvGrpSpPr>
          <p:nvPr/>
        </p:nvGrpSpPr>
        <p:grpSpPr bwMode="auto">
          <a:xfrm>
            <a:off x="468313" y="1557338"/>
            <a:ext cx="2520950" cy="792162"/>
            <a:chOff x="567" y="2205"/>
            <a:chExt cx="1588" cy="499"/>
          </a:xfrm>
        </p:grpSpPr>
        <p:sp>
          <p:nvSpPr>
            <p:cNvPr id="28701" name="Rectangle 12"/>
            <p:cNvSpPr>
              <a:spLocks noChangeArrowheads="1"/>
            </p:cNvSpPr>
            <p:nvPr/>
          </p:nvSpPr>
          <p:spPr bwMode="auto">
            <a:xfrm>
              <a:off x="567" y="2205"/>
              <a:ext cx="1588" cy="499"/>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chemeClr val="tx1"/>
                </a:solidFill>
                <a:latin typeface="Arial" pitchFamily="34" charset="0"/>
              </a:endParaRPr>
            </a:p>
          </p:txBody>
        </p:sp>
        <p:sp>
          <p:nvSpPr>
            <p:cNvPr id="28702" name="Rectangle 13"/>
            <p:cNvSpPr>
              <a:spLocks noChangeArrowheads="1"/>
            </p:cNvSpPr>
            <p:nvPr/>
          </p:nvSpPr>
          <p:spPr bwMode="auto">
            <a:xfrm>
              <a:off x="793" y="2205"/>
              <a:ext cx="1079" cy="4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spcBef>
                  <a:spcPct val="20000"/>
                </a:spcBef>
                <a:buClr>
                  <a:schemeClr val="tx1"/>
                </a:buClr>
                <a:buFont typeface="Monotype Sorts" pitchFamily="2" charset="2"/>
                <a:buNone/>
              </a:pPr>
              <a:r>
                <a:rPr lang="zh-CN" altLang="en-US" sz="4000">
                  <a:solidFill>
                    <a:srgbClr val="FF3300"/>
                  </a:solidFill>
                </a:rPr>
                <a:t>短衣帮</a:t>
              </a:r>
            </a:p>
          </p:txBody>
        </p:sp>
      </p:grpSp>
      <p:grpSp>
        <p:nvGrpSpPr>
          <p:cNvPr id="5" name="Group 14"/>
          <p:cNvGrpSpPr>
            <a:grpSpLocks/>
          </p:cNvGrpSpPr>
          <p:nvPr/>
        </p:nvGrpSpPr>
        <p:grpSpPr bwMode="auto">
          <a:xfrm>
            <a:off x="468313" y="2492375"/>
            <a:ext cx="2520950" cy="792163"/>
            <a:chOff x="567" y="2750"/>
            <a:chExt cx="1588" cy="499"/>
          </a:xfrm>
        </p:grpSpPr>
        <p:sp>
          <p:nvSpPr>
            <p:cNvPr id="28699" name="Rectangle 15"/>
            <p:cNvSpPr>
              <a:spLocks noChangeArrowheads="1"/>
            </p:cNvSpPr>
            <p:nvPr/>
          </p:nvSpPr>
          <p:spPr bwMode="auto">
            <a:xfrm>
              <a:off x="567" y="2750"/>
              <a:ext cx="1588" cy="499"/>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chemeClr val="tx1"/>
                </a:solidFill>
                <a:latin typeface="Arial" pitchFamily="34" charset="0"/>
              </a:endParaRPr>
            </a:p>
          </p:txBody>
        </p:sp>
        <p:sp>
          <p:nvSpPr>
            <p:cNvPr id="28700" name="Rectangle 16"/>
            <p:cNvSpPr>
              <a:spLocks noChangeArrowheads="1"/>
            </p:cNvSpPr>
            <p:nvPr/>
          </p:nvSpPr>
          <p:spPr bwMode="auto">
            <a:xfrm>
              <a:off x="793" y="2750"/>
              <a:ext cx="1079" cy="4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spcBef>
                  <a:spcPct val="20000"/>
                </a:spcBef>
                <a:buClr>
                  <a:schemeClr val="tx1"/>
                </a:buClr>
                <a:buFont typeface="Monotype Sorts" pitchFamily="2" charset="2"/>
                <a:buNone/>
              </a:pPr>
              <a:r>
                <a:rPr lang="zh-CN" altLang="en-US" sz="4000">
                  <a:solidFill>
                    <a:srgbClr val="FF3300"/>
                  </a:solidFill>
                </a:rPr>
                <a:t>小伙计</a:t>
              </a:r>
            </a:p>
          </p:txBody>
        </p:sp>
      </p:grpSp>
      <p:grpSp>
        <p:nvGrpSpPr>
          <p:cNvPr id="6" name="Group 17"/>
          <p:cNvGrpSpPr>
            <a:grpSpLocks/>
          </p:cNvGrpSpPr>
          <p:nvPr/>
        </p:nvGrpSpPr>
        <p:grpSpPr bwMode="auto">
          <a:xfrm>
            <a:off x="468313" y="3357563"/>
            <a:ext cx="2520950" cy="792162"/>
            <a:chOff x="567" y="3339"/>
            <a:chExt cx="1588" cy="499"/>
          </a:xfrm>
        </p:grpSpPr>
        <p:sp>
          <p:nvSpPr>
            <p:cNvPr id="28697" name="Rectangle 18"/>
            <p:cNvSpPr>
              <a:spLocks noChangeArrowheads="1"/>
            </p:cNvSpPr>
            <p:nvPr/>
          </p:nvSpPr>
          <p:spPr bwMode="auto">
            <a:xfrm>
              <a:off x="567" y="3339"/>
              <a:ext cx="1588" cy="499"/>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chemeClr val="tx1"/>
                </a:solidFill>
                <a:latin typeface="Arial" pitchFamily="34" charset="0"/>
              </a:endParaRPr>
            </a:p>
          </p:txBody>
        </p:sp>
        <p:sp>
          <p:nvSpPr>
            <p:cNvPr id="28698" name="Rectangle 19"/>
            <p:cNvSpPr>
              <a:spLocks noChangeArrowheads="1"/>
            </p:cNvSpPr>
            <p:nvPr/>
          </p:nvSpPr>
          <p:spPr bwMode="auto">
            <a:xfrm>
              <a:off x="793" y="3339"/>
              <a:ext cx="1079" cy="4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0" hangingPunct="0">
                <a:spcBef>
                  <a:spcPct val="20000"/>
                </a:spcBef>
                <a:buClr>
                  <a:schemeClr val="tx1"/>
                </a:buClr>
                <a:buFont typeface="Monotype Sorts" pitchFamily="2" charset="2"/>
                <a:buNone/>
              </a:pPr>
              <a:r>
                <a:rPr lang="zh-CN" altLang="en-US" sz="4000">
                  <a:solidFill>
                    <a:srgbClr val="FF3300"/>
                  </a:solidFill>
                </a:rPr>
                <a:t>孩子们</a:t>
              </a:r>
            </a:p>
          </p:txBody>
        </p:sp>
      </p:grpSp>
      <p:sp>
        <p:nvSpPr>
          <p:cNvPr id="349208" name="Line 24"/>
          <p:cNvSpPr>
            <a:spLocks noChangeShapeType="1"/>
          </p:cNvSpPr>
          <p:nvPr/>
        </p:nvSpPr>
        <p:spPr bwMode="auto">
          <a:xfrm flipV="1">
            <a:off x="2987675" y="1125538"/>
            <a:ext cx="3024188" cy="0"/>
          </a:xfrm>
          <a:prstGeom prst="line">
            <a:avLst/>
          </a:prstGeom>
          <a:noFill/>
          <a:ln w="571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a:p>
        </p:txBody>
      </p:sp>
      <p:sp>
        <p:nvSpPr>
          <p:cNvPr id="349209" name="Line 25"/>
          <p:cNvSpPr>
            <a:spLocks noChangeShapeType="1"/>
          </p:cNvSpPr>
          <p:nvPr/>
        </p:nvSpPr>
        <p:spPr bwMode="auto">
          <a:xfrm flipV="1">
            <a:off x="3059113" y="1844675"/>
            <a:ext cx="2879725" cy="71438"/>
          </a:xfrm>
          <a:prstGeom prst="line">
            <a:avLst/>
          </a:prstGeom>
          <a:noFill/>
          <a:ln w="571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a:p>
        </p:txBody>
      </p:sp>
      <p:sp>
        <p:nvSpPr>
          <p:cNvPr id="349210" name="Line 26"/>
          <p:cNvSpPr>
            <a:spLocks noChangeShapeType="1"/>
          </p:cNvSpPr>
          <p:nvPr/>
        </p:nvSpPr>
        <p:spPr bwMode="auto">
          <a:xfrm flipV="1">
            <a:off x="3059113" y="2781300"/>
            <a:ext cx="2879725" cy="0"/>
          </a:xfrm>
          <a:prstGeom prst="line">
            <a:avLst/>
          </a:prstGeom>
          <a:noFill/>
          <a:ln w="571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a:p>
        </p:txBody>
      </p:sp>
      <p:sp>
        <p:nvSpPr>
          <p:cNvPr id="349211" name="Line 27"/>
          <p:cNvSpPr>
            <a:spLocks noChangeShapeType="1"/>
          </p:cNvSpPr>
          <p:nvPr/>
        </p:nvSpPr>
        <p:spPr bwMode="auto">
          <a:xfrm>
            <a:off x="3059113" y="3716338"/>
            <a:ext cx="2879725" cy="0"/>
          </a:xfrm>
          <a:prstGeom prst="line">
            <a:avLst/>
          </a:prstGeom>
          <a:noFill/>
          <a:ln w="5715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zh-CN" altLang="en-US"/>
          </a:p>
        </p:txBody>
      </p:sp>
      <p:sp>
        <p:nvSpPr>
          <p:cNvPr id="28683" name="Rectangle 3"/>
          <p:cNvSpPr>
            <a:spLocks noChangeArrowheads="1"/>
          </p:cNvSpPr>
          <p:nvPr/>
        </p:nvSpPr>
        <p:spPr bwMode="auto">
          <a:xfrm>
            <a:off x="0" y="0"/>
            <a:ext cx="3635375" cy="519113"/>
          </a:xfrm>
          <a:prstGeom prst="rect">
            <a:avLst/>
          </a:prstGeom>
          <a:gradFill rotWithShape="0">
            <a:gsLst>
              <a:gs pos="0">
                <a:srgbClr val="000082"/>
              </a:gs>
              <a:gs pos="30000">
                <a:srgbClr val="66008F"/>
              </a:gs>
              <a:gs pos="64999">
                <a:srgbClr val="BA0066"/>
              </a:gs>
              <a:gs pos="89999">
                <a:srgbClr val="FF0000"/>
              </a:gs>
              <a:gs pos="100000">
                <a:srgbClr val="FF8200"/>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FFFF00"/>
                </a:solidFill>
              </a:rPr>
              <a:t>孔乙己</a:t>
            </a:r>
            <a:r>
              <a:rPr lang="en-US" altLang="zh-CN" sz="2800" dirty="0">
                <a:solidFill>
                  <a:srgbClr val="FFFF00"/>
                </a:solidFill>
              </a:rPr>
              <a:t>——</a:t>
            </a:r>
            <a:r>
              <a:rPr lang="zh-CN" altLang="en-US" sz="2800" dirty="0">
                <a:solidFill>
                  <a:srgbClr val="FFFF00"/>
                </a:solidFill>
              </a:rPr>
              <a:t>主题</a:t>
            </a:r>
            <a:r>
              <a:rPr lang="zh-CN" altLang="en-US" sz="2800" dirty="0" smtClean="0">
                <a:solidFill>
                  <a:srgbClr val="FFFF00"/>
                </a:solidFill>
              </a:rPr>
              <a:t>篇三</a:t>
            </a:r>
            <a:endParaRPr lang="zh-CN" altLang="en-US" sz="2800" dirty="0">
              <a:solidFill>
                <a:srgbClr val="FFFF00"/>
              </a:solidFill>
            </a:endParaRPr>
          </a:p>
        </p:txBody>
      </p:sp>
      <p:grpSp>
        <p:nvGrpSpPr>
          <p:cNvPr id="7" name="Group 5"/>
          <p:cNvGrpSpPr>
            <a:grpSpLocks/>
          </p:cNvGrpSpPr>
          <p:nvPr/>
        </p:nvGrpSpPr>
        <p:grpSpPr bwMode="auto">
          <a:xfrm>
            <a:off x="6011863" y="549275"/>
            <a:ext cx="2736850" cy="1060450"/>
            <a:chOff x="567" y="1026"/>
            <a:chExt cx="1588" cy="590"/>
          </a:xfrm>
        </p:grpSpPr>
        <p:sp>
          <p:nvSpPr>
            <p:cNvPr id="28695" name="Rectangle 6"/>
            <p:cNvSpPr>
              <a:spLocks noChangeArrowheads="1"/>
            </p:cNvSpPr>
            <p:nvPr/>
          </p:nvSpPr>
          <p:spPr bwMode="auto">
            <a:xfrm>
              <a:off x="567" y="1026"/>
              <a:ext cx="1588" cy="590"/>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rgbClr val="000000"/>
                </a:solidFill>
                <a:latin typeface="Arial" pitchFamily="34" charset="0"/>
              </a:endParaRPr>
            </a:p>
          </p:txBody>
        </p:sp>
        <p:sp>
          <p:nvSpPr>
            <p:cNvPr id="28696" name="Rectangle 7"/>
            <p:cNvSpPr>
              <a:spLocks noChangeArrowheads="1"/>
            </p:cNvSpPr>
            <p:nvPr/>
          </p:nvSpPr>
          <p:spPr bwMode="auto">
            <a:xfrm>
              <a:off x="612" y="1071"/>
              <a:ext cx="1396" cy="5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spcBef>
                  <a:spcPct val="20000"/>
                </a:spcBef>
                <a:buClr>
                  <a:schemeClr val="tx1"/>
                </a:buClr>
                <a:buFont typeface="Monotype Sorts" pitchFamily="2" charset="2"/>
                <a:buNone/>
              </a:pPr>
              <a:r>
                <a:rPr lang="zh-CN" altLang="en-US" sz="2800">
                  <a:solidFill>
                    <a:srgbClr val="000000"/>
                  </a:solidFill>
                </a:rPr>
                <a:t>没有人性自私卑劣的笑</a:t>
              </a:r>
            </a:p>
          </p:txBody>
        </p:sp>
      </p:grpSp>
      <p:grpSp>
        <p:nvGrpSpPr>
          <p:cNvPr id="8" name="Group 5"/>
          <p:cNvGrpSpPr>
            <a:grpSpLocks/>
          </p:cNvGrpSpPr>
          <p:nvPr/>
        </p:nvGrpSpPr>
        <p:grpSpPr bwMode="auto">
          <a:xfrm>
            <a:off x="6011863" y="3284538"/>
            <a:ext cx="2736850" cy="792162"/>
            <a:chOff x="567" y="1026"/>
            <a:chExt cx="1588" cy="590"/>
          </a:xfrm>
        </p:grpSpPr>
        <p:sp>
          <p:nvSpPr>
            <p:cNvPr id="28693" name="Rectangle 6"/>
            <p:cNvSpPr>
              <a:spLocks noChangeArrowheads="1"/>
            </p:cNvSpPr>
            <p:nvPr/>
          </p:nvSpPr>
          <p:spPr bwMode="auto">
            <a:xfrm>
              <a:off x="567" y="1026"/>
              <a:ext cx="1588" cy="590"/>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rgbClr val="000000"/>
                </a:solidFill>
                <a:latin typeface="Arial" pitchFamily="34" charset="0"/>
              </a:endParaRPr>
            </a:p>
          </p:txBody>
        </p:sp>
        <p:sp>
          <p:nvSpPr>
            <p:cNvPr id="28694" name="Rectangle 7"/>
            <p:cNvSpPr>
              <a:spLocks noChangeArrowheads="1"/>
            </p:cNvSpPr>
            <p:nvPr/>
          </p:nvSpPr>
          <p:spPr bwMode="auto">
            <a:xfrm>
              <a:off x="612" y="1072"/>
              <a:ext cx="1396" cy="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0" hangingPunct="0">
                <a:spcBef>
                  <a:spcPct val="20000"/>
                </a:spcBef>
                <a:buClr>
                  <a:schemeClr val="tx1"/>
                </a:buClr>
                <a:buFont typeface="Monotype Sorts" pitchFamily="2" charset="2"/>
                <a:buNone/>
              </a:pPr>
              <a:r>
                <a:rPr lang="zh-CN" altLang="en-US" sz="2800" dirty="0" smtClean="0">
                  <a:solidFill>
                    <a:srgbClr val="000000"/>
                  </a:solidFill>
                </a:rPr>
                <a:t>天真无邪的</a:t>
              </a:r>
              <a:r>
                <a:rPr lang="zh-CN" altLang="en-US" sz="2800" dirty="0">
                  <a:solidFill>
                    <a:srgbClr val="000000"/>
                  </a:solidFill>
                </a:rPr>
                <a:t>笑</a:t>
              </a:r>
            </a:p>
          </p:txBody>
        </p:sp>
      </p:grpSp>
      <p:grpSp>
        <p:nvGrpSpPr>
          <p:cNvPr id="9" name="Group 5"/>
          <p:cNvGrpSpPr>
            <a:grpSpLocks/>
          </p:cNvGrpSpPr>
          <p:nvPr/>
        </p:nvGrpSpPr>
        <p:grpSpPr bwMode="auto">
          <a:xfrm>
            <a:off x="6011863" y="2349500"/>
            <a:ext cx="2736850" cy="865188"/>
            <a:chOff x="567" y="1026"/>
            <a:chExt cx="1588" cy="590"/>
          </a:xfrm>
        </p:grpSpPr>
        <p:sp>
          <p:nvSpPr>
            <p:cNvPr id="28691" name="Rectangle 6"/>
            <p:cNvSpPr>
              <a:spLocks noChangeArrowheads="1"/>
            </p:cNvSpPr>
            <p:nvPr/>
          </p:nvSpPr>
          <p:spPr bwMode="auto">
            <a:xfrm>
              <a:off x="567" y="1026"/>
              <a:ext cx="1588" cy="590"/>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rgbClr val="000000"/>
                </a:solidFill>
                <a:latin typeface="Arial" pitchFamily="34" charset="0"/>
              </a:endParaRPr>
            </a:p>
          </p:txBody>
        </p:sp>
        <p:sp>
          <p:nvSpPr>
            <p:cNvPr id="28692" name="Rectangle 7"/>
            <p:cNvSpPr>
              <a:spLocks noChangeArrowheads="1"/>
            </p:cNvSpPr>
            <p:nvPr/>
          </p:nvSpPr>
          <p:spPr bwMode="auto">
            <a:xfrm>
              <a:off x="612" y="1071"/>
              <a:ext cx="1396" cy="3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0" hangingPunct="0">
                <a:spcBef>
                  <a:spcPct val="20000"/>
                </a:spcBef>
                <a:buClr>
                  <a:schemeClr val="tx1"/>
                </a:buClr>
                <a:buFont typeface="Monotype Sorts" pitchFamily="2" charset="2"/>
                <a:buNone/>
              </a:pPr>
              <a:r>
                <a:rPr lang="zh-CN" altLang="en-US" b="0">
                  <a:solidFill>
                    <a:srgbClr val="000000"/>
                  </a:solidFill>
                </a:rPr>
                <a:t>解脱的笑</a:t>
              </a:r>
            </a:p>
          </p:txBody>
        </p:sp>
      </p:grpSp>
      <p:grpSp>
        <p:nvGrpSpPr>
          <p:cNvPr id="10" name="Group 5"/>
          <p:cNvGrpSpPr>
            <a:grpSpLocks/>
          </p:cNvGrpSpPr>
          <p:nvPr/>
        </p:nvGrpSpPr>
        <p:grpSpPr bwMode="auto">
          <a:xfrm>
            <a:off x="6011863" y="1628775"/>
            <a:ext cx="2736850" cy="647700"/>
            <a:chOff x="567" y="1026"/>
            <a:chExt cx="1588" cy="590"/>
          </a:xfrm>
        </p:grpSpPr>
        <p:sp>
          <p:nvSpPr>
            <p:cNvPr id="28689" name="Rectangle 6"/>
            <p:cNvSpPr>
              <a:spLocks noChangeArrowheads="1"/>
            </p:cNvSpPr>
            <p:nvPr/>
          </p:nvSpPr>
          <p:spPr bwMode="auto">
            <a:xfrm>
              <a:off x="567" y="1026"/>
              <a:ext cx="1588" cy="590"/>
            </a:xfrm>
            <a:prstGeom prst="rect">
              <a:avLst/>
            </a:prstGeom>
            <a:gradFill rotWithShape="1">
              <a:gsLst>
                <a:gs pos="0">
                  <a:srgbClr val="FFFFFF"/>
                </a:gs>
                <a:gs pos="100000">
                  <a:srgbClr val="00CCFF"/>
                </a:gs>
              </a:gsLst>
              <a:path path="shape">
                <a:fillToRect l="50000" t="50000" r="50000" b="50000"/>
              </a:path>
            </a:gradFill>
            <a:ln w="9525" algn="ctr">
              <a:solidFill>
                <a:schemeClr val="tx1"/>
              </a:solidFill>
              <a:miter lim="800000"/>
              <a:headEnd/>
              <a:tailEnd/>
            </a:ln>
          </p:spPr>
          <p:txBody>
            <a:bodyPr wrap="none" anchor="ctr"/>
            <a:lstStyle/>
            <a:p>
              <a:endParaRPr kumimoji="0" lang="zh-CN" altLang="zh-CN" sz="1800">
                <a:solidFill>
                  <a:srgbClr val="000000"/>
                </a:solidFill>
                <a:latin typeface="Arial" pitchFamily="34" charset="0"/>
              </a:endParaRPr>
            </a:p>
          </p:txBody>
        </p:sp>
        <p:sp>
          <p:nvSpPr>
            <p:cNvPr id="28690" name="Rectangle 7"/>
            <p:cNvSpPr>
              <a:spLocks noChangeArrowheads="1"/>
            </p:cNvSpPr>
            <p:nvPr/>
          </p:nvSpPr>
          <p:spPr bwMode="auto">
            <a:xfrm>
              <a:off x="612" y="1071"/>
              <a:ext cx="1396" cy="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eaLnBrk="0" hangingPunct="0">
                <a:spcBef>
                  <a:spcPct val="20000"/>
                </a:spcBef>
                <a:buClr>
                  <a:schemeClr val="tx1"/>
                </a:buClr>
                <a:buFont typeface="Monotype Sorts" pitchFamily="2" charset="2"/>
                <a:buNone/>
              </a:pPr>
              <a:r>
                <a:rPr lang="zh-CN" altLang="en-US" sz="2400">
                  <a:solidFill>
                    <a:srgbClr val="000000"/>
                  </a:solidFill>
                </a:rPr>
                <a:t>麻木不仁的笑</a:t>
              </a:r>
            </a:p>
          </p:txBody>
        </p:sp>
      </p:grpSp>
      <p:sp>
        <p:nvSpPr>
          <p:cNvPr id="111667" name="Rectangle 51"/>
          <p:cNvSpPr>
            <a:spLocks noChangeArrowheads="1"/>
          </p:cNvSpPr>
          <p:nvPr/>
        </p:nvSpPr>
        <p:spPr bwMode="auto">
          <a:xfrm>
            <a:off x="179388" y="4293096"/>
            <a:ext cx="8964612" cy="2246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p>
            <a:r>
              <a:rPr kumimoji="0" lang="zh-CN" altLang="en-US" sz="2800" dirty="0" smtClean="0">
                <a:solidFill>
                  <a:srgbClr val="000000"/>
                </a:solidFill>
                <a:latin typeface="黑体" pitchFamily="49" charset="-122"/>
              </a:rPr>
              <a:t>孔</a:t>
            </a:r>
            <a:r>
              <a:rPr kumimoji="0" lang="zh-CN" altLang="en-US" sz="2800" dirty="0">
                <a:solidFill>
                  <a:srgbClr val="000000"/>
                </a:solidFill>
                <a:latin typeface="黑体" pitchFamily="49" charset="-122"/>
              </a:rPr>
              <a:t>乙己在笑声中出场，在笑声中活动，在笑声中走向死亡。一面是悲惨的遭遇和伤痛，另一面不是同情和眼泪，而是无聊的逗笑和取乐。这样让悲剧在喜剧的气氛中进行，</a:t>
            </a:r>
            <a:r>
              <a:rPr kumimoji="0" lang="zh-CN" altLang="en-US" sz="2800" dirty="0">
                <a:solidFill>
                  <a:schemeClr val="accent1"/>
                </a:solidFill>
                <a:latin typeface="黑体" pitchFamily="49" charset="-122"/>
              </a:rPr>
              <a:t>以</a:t>
            </a:r>
            <a:r>
              <a:rPr kumimoji="0" lang="zh-CN" altLang="en-US" sz="2800" dirty="0">
                <a:solidFill>
                  <a:schemeClr val="accent1"/>
                </a:solidFill>
                <a:latin typeface="华文中宋" pitchFamily="2" charset="-122"/>
              </a:rPr>
              <a:t>“</a:t>
            </a:r>
            <a:r>
              <a:rPr kumimoji="0" lang="zh-CN" altLang="en-US" sz="2800" dirty="0">
                <a:solidFill>
                  <a:schemeClr val="accent1"/>
                </a:solidFill>
                <a:latin typeface="黑体" pitchFamily="49" charset="-122"/>
              </a:rPr>
              <a:t>喜</a:t>
            </a:r>
            <a:r>
              <a:rPr kumimoji="0" lang="zh-CN" altLang="en-US" sz="2800" dirty="0">
                <a:solidFill>
                  <a:schemeClr val="accent1"/>
                </a:solidFill>
                <a:latin typeface="华文中宋" pitchFamily="2" charset="-122"/>
              </a:rPr>
              <a:t>”</a:t>
            </a:r>
            <a:r>
              <a:rPr kumimoji="0" lang="zh-CN" altLang="en-US" sz="2800" dirty="0">
                <a:solidFill>
                  <a:schemeClr val="accent1"/>
                </a:solidFill>
                <a:latin typeface="黑体" pitchFamily="49" charset="-122"/>
              </a:rPr>
              <a:t>衬</a:t>
            </a:r>
            <a:r>
              <a:rPr kumimoji="0" lang="zh-CN" altLang="en-US" sz="2800" dirty="0">
                <a:solidFill>
                  <a:schemeClr val="accent1"/>
                </a:solidFill>
                <a:latin typeface="华文中宋" pitchFamily="2" charset="-122"/>
              </a:rPr>
              <a:t>“</a:t>
            </a:r>
            <a:r>
              <a:rPr kumimoji="0" lang="zh-CN" altLang="en-US" sz="2800" dirty="0">
                <a:solidFill>
                  <a:schemeClr val="accent1"/>
                </a:solidFill>
                <a:latin typeface="黑体" pitchFamily="49" charset="-122"/>
              </a:rPr>
              <a:t>悲</a:t>
            </a:r>
            <a:r>
              <a:rPr kumimoji="0" lang="zh-CN" altLang="en-US" sz="2800" dirty="0">
                <a:solidFill>
                  <a:schemeClr val="accent1"/>
                </a:solidFill>
                <a:latin typeface="华文中宋" pitchFamily="2" charset="-122"/>
              </a:rPr>
              <a:t>”</a:t>
            </a:r>
            <a:r>
              <a:rPr kumimoji="0" lang="zh-CN" altLang="en-US" sz="2800" dirty="0">
                <a:solidFill>
                  <a:srgbClr val="000000"/>
                </a:solidFill>
                <a:latin typeface="黑体" pitchFamily="49" charset="-122"/>
              </a:rPr>
              <a:t>，增强了小说的悲剧效果。表示孔乙己的悲剧不是个人的悲剧，而是社会的悲剧。</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nodeType="withEffect">
                                  <p:stCondLst>
                                    <p:cond delay="0"/>
                                  </p:stCondLst>
                                  <p:iterate type="lt">
                                    <p:tmPct val="5000"/>
                                  </p:iterate>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iterate type="lt">
                                    <p:tmPct val="5000"/>
                                  </p:iterate>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par>
                                <p:cTn id="41" presetID="31" presetClass="entr" presetSubtype="0" fill="hold" nodeType="withEffect">
                                  <p:stCondLst>
                                    <p:cond delay="0"/>
                                  </p:stCondLst>
                                  <p:iterate type="lt">
                                    <p:tmPct val="5000"/>
                                  </p:iterate>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 calcmode="lin" valueType="num">
                                      <p:cBhvr>
                                        <p:cTn id="45" dur="1000" fill="hold"/>
                                        <p:tgtEl>
                                          <p:spTgt spid="6"/>
                                        </p:tgtEl>
                                        <p:attrNameLst>
                                          <p:attrName>style.rotation</p:attrName>
                                        </p:attrNameLst>
                                      </p:cBhvr>
                                      <p:tavLst>
                                        <p:tav tm="0">
                                          <p:val>
                                            <p:fltVal val="90"/>
                                          </p:val>
                                        </p:tav>
                                        <p:tav tm="100000">
                                          <p:val>
                                            <p:fltVal val="0"/>
                                          </p:val>
                                        </p:tav>
                                      </p:tavLst>
                                    </p:anim>
                                    <p:animEffect transition="in" filter="fade">
                                      <p:cBhvr>
                                        <p:cTn id="46" dur="1000"/>
                                        <p:tgtEl>
                                          <p:spTgt spid="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3" presetClass="entr" presetSubtype="0" fill="hold" grpId="0" nodeType="clickEffect">
                                  <p:stCondLst>
                                    <p:cond delay="0"/>
                                  </p:stCondLst>
                                  <p:childTnLst>
                                    <p:set>
                                      <p:cBhvr>
                                        <p:cTn id="50" dur="1" fill="hold">
                                          <p:stCondLst>
                                            <p:cond delay="0"/>
                                          </p:stCondLst>
                                        </p:cTn>
                                        <p:tgtEl>
                                          <p:spTgt spid="349208"/>
                                        </p:tgtEl>
                                        <p:attrNameLst>
                                          <p:attrName>style.visibility</p:attrName>
                                        </p:attrNameLst>
                                      </p:cBhvr>
                                      <p:to>
                                        <p:strVal val="visible"/>
                                      </p:to>
                                    </p:set>
                                    <p:anim calcmode="lin" valueType="num">
                                      <p:cBhvr>
                                        <p:cTn id="51" dur="500" fill="hold"/>
                                        <p:tgtEl>
                                          <p:spTgt spid="349208"/>
                                        </p:tgtEl>
                                        <p:attrNameLst>
                                          <p:attrName>ppt_w</p:attrName>
                                        </p:attrNameLst>
                                      </p:cBhvr>
                                      <p:tavLst>
                                        <p:tav tm="0">
                                          <p:val>
                                            <p:fltVal val="0"/>
                                          </p:val>
                                        </p:tav>
                                        <p:tav tm="100000">
                                          <p:val>
                                            <p:strVal val="#ppt_w"/>
                                          </p:val>
                                        </p:tav>
                                      </p:tavLst>
                                    </p:anim>
                                    <p:anim calcmode="lin" valueType="num">
                                      <p:cBhvr>
                                        <p:cTn id="52" dur="500" fill="hold"/>
                                        <p:tgtEl>
                                          <p:spTgt spid="349208"/>
                                        </p:tgtEl>
                                        <p:attrNameLst>
                                          <p:attrName>ppt_h</p:attrName>
                                        </p:attrNameLst>
                                      </p:cBhvr>
                                      <p:tavLst>
                                        <p:tav tm="0">
                                          <p:val>
                                            <p:fltVal val="0"/>
                                          </p:val>
                                        </p:tav>
                                        <p:tav tm="100000">
                                          <p:val>
                                            <p:strVal val="#ppt_h"/>
                                          </p:val>
                                        </p:tav>
                                      </p:tavLst>
                                    </p:anim>
                                    <p:animEffect transition="in" filter="fade">
                                      <p:cBhvr>
                                        <p:cTn id="53" dur="500"/>
                                        <p:tgtEl>
                                          <p:spTgt spid="349208"/>
                                        </p:tgtEl>
                                      </p:cBhvr>
                                    </p:animEffect>
                                  </p:childTnLst>
                                </p:cTn>
                              </p:par>
                              <p:par>
                                <p:cTn id="54" presetID="53"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par>
                                <p:cTn id="59" presetID="53" presetClass="entr" presetSubtype="0" fill="hold" grpId="0" nodeType="withEffect">
                                  <p:stCondLst>
                                    <p:cond delay="0"/>
                                  </p:stCondLst>
                                  <p:childTnLst>
                                    <p:set>
                                      <p:cBhvr>
                                        <p:cTn id="60" dur="1" fill="hold">
                                          <p:stCondLst>
                                            <p:cond delay="0"/>
                                          </p:stCondLst>
                                        </p:cTn>
                                        <p:tgtEl>
                                          <p:spTgt spid="349209"/>
                                        </p:tgtEl>
                                        <p:attrNameLst>
                                          <p:attrName>style.visibility</p:attrName>
                                        </p:attrNameLst>
                                      </p:cBhvr>
                                      <p:to>
                                        <p:strVal val="visible"/>
                                      </p:to>
                                    </p:set>
                                    <p:anim calcmode="lin" valueType="num">
                                      <p:cBhvr>
                                        <p:cTn id="61" dur="500" fill="hold"/>
                                        <p:tgtEl>
                                          <p:spTgt spid="349209"/>
                                        </p:tgtEl>
                                        <p:attrNameLst>
                                          <p:attrName>ppt_w</p:attrName>
                                        </p:attrNameLst>
                                      </p:cBhvr>
                                      <p:tavLst>
                                        <p:tav tm="0">
                                          <p:val>
                                            <p:fltVal val="0"/>
                                          </p:val>
                                        </p:tav>
                                        <p:tav tm="100000">
                                          <p:val>
                                            <p:strVal val="#ppt_w"/>
                                          </p:val>
                                        </p:tav>
                                      </p:tavLst>
                                    </p:anim>
                                    <p:anim calcmode="lin" valueType="num">
                                      <p:cBhvr>
                                        <p:cTn id="62" dur="500" fill="hold"/>
                                        <p:tgtEl>
                                          <p:spTgt spid="349209"/>
                                        </p:tgtEl>
                                        <p:attrNameLst>
                                          <p:attrName>ppt_h</p:attrName>
                                        </p:attrNameLst>
                                      </p:cBhvr>
                                      <p:tavLst>
                                        <p:tav tm="0">
                                          <p:val>
                                            <p:fltVal val="0"/>
                                          </p:val>
                                        </p:tav>
                                        <p:tav tm="100000">
                                          <p:val>
                                            <p:strVal val="#ppt_h"/>
                                          </p:val>
                                        </p:tav>
                                      </p:tavLst>
                                    </p:anim>
                                    <p:animEffect transition="in" filter="fade">
                                      <p:cBhvr>
                                        <p:cTn id="63" dur="500"/>
                                        <p:tgtEl>
                                          <p:spTgt spid="349209"/>
                                        </p:tgtEl>
                                      </p:cBhvr>
                                    </p:animEffect>
                                  </p:childTnLst>
                                </p:cTn>
                              </p:par>
                              <p:par>
                                <p:cTn id="64" presetID="53" presetClass="entr" presetSubtype="0" fill="hold"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ppt_w</p:attrName>
                                        </p:attrNameLst>
                                      </p:cBhvr>
                                      <p:tavLst>
                                        <p:tav tm="0">
                                          <p:val>
                                            <p:fltVal val="0"/>
                                          </p:val>
                                        </p:tav>
                                        <p:tav tm="100000">
                                          <p:val>
                                            <p:strVal val="#ppt_w"/>
                                          </p:val>
                                        </p:tav>
                                      </p:tavLst>
                                    </p:anim>
                                    <p:anim calcmode="lin" valueType="num">
                                      <p:cBhvr>
                                        <p:cTn id="67" dur="500" fill="hold"/>
                                        <p:tgtEl>
                                          <p:spTgt spid="10"/>
                                        </p:tgtEl>
                                        <p:attrNameLst>
                                          <p:attrName>ppt_h</p:attrName>
                                        </p:attrNameLst>
                                      </p:cBhvr>
                                      <p:tavLst>
                                        <p:tav tm="0">
                                          <p:val>
                                            <p:fltVal val="0"/>
                                          </p:val>
                                        </p:tav>
                                        <p:tav tm="100000">
                                          <p:val>
                                            <p:strVal val="#ppt_h"/>
                                          </p:val>
                                        </p:tav>
                                      </p:tavLst>
                                    </p:anim>
                                    <p:animEffect transition="in" filter="fade">
                                      <p:cBhvr>
                                        <p:cTn id="68" dur="500"/>
                                        <p:tgtEl>
                                          <p:spTgt spid="10"/>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349210"/>
                                        </p:tgtEl>
                                        <p:attrNameLst>
                                          <p:attrName>style.visibility</p:attrName>
                                        </p:attrNameLst>
                                      </p:cBhvr>
                                      <p:to>
                                        <p:strVal val="visible"/>
                                      </p:to>
                                    </p:set>
                                    <p:anim calcmode="lin" valueType="num">
                                      <p:cBhvr>
                                        <p:cTn id="71" dur="500" fill="hold"/>
                                        <p:tgtEl>
                                          <p:spTgt spid="349210"/>
                                        </p:tgtEl>
                                        <p:attrNameLst>
                                          <p:attrName>ppt_w</p:attrName>
                                        </p:attrNameLst>
                                      </p:cBhvr>
                                      <p:tavLst>
                                        <p:tav tm="0">
                                          <p:val>
                                            <p:fltVal val="0"/>
                                          </p:val>
                                        </p:tav>
                                        <p:tav tm="100000">
                                          <p:val>
                                            <p:strVal val="#ppt_w"/>
                                          </p:val>
                                        </p:tav>
                                      </p:tavLst>
                                    </p:anim>
                                    <p:anim calcmode="lin" valueType="num">
                                      <p:cBhvr>
                                        <p:cTn id="72" dur="500" fill="hold"/>
                                        <p:tgtEl>
                                          <p:spTgt spid="349210"/>
                                        </p:tgtEl>
                                        <p:attrNameLst>
                                          <p:attrName>ppt_h</p:attrName>
                                        </p:attrNameLst>
                                      </p:cBhvr>
                                      <p:tavLst>
                                        <p:tav tm="0">
                                          <p:val>
                                            <p:fltVal val="0"/>
                                          </p:val>
                                        </p:tav>
                                        <p:tav tm="100000">
                                          <p:val>
                                            <p:strVal val="#ppt_h"/>
                                          </p:val>
                                        </p:tav>
                                      </p:tavLst>
                                    </p:anim>
                                    <p:animEffect transition="in" filter="fade">
                                      <p:cBhvr>
                                        <p:cTn id="73" dur="500"/>
                                        <p:tgtEl>
                                          <p:spTgt spid="349210"/>
                                        </p:tgtEl>
                                      </p:cBhvr>
                                    </p:animEffect>
                                  </p:childTnLst>
                                </p:cTn>
                              </p:par>
                              <p:par>
                                <p:cTn id="74" presetID="53" presetClass="entr" presetSubtype="0" fill="hold" nodeType="with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p:cTn id="76" dur="500" fill="hold"/>
                                        <p:tgtEl>
                                          <p:spTgt spid="9"/>
                                        </p:tgtEl>
                                        <p:attrNameLst>
                                          <p:attrName>ppt_w</p:attrName>
                                        </p:attrNameLst>
                                      </p:cBhvr>
                                      <p:tavLst>
                                        <p:tav tm="0">
                                          <p:val>
                                            <p:fltVal val="0"/>
                                          </p:val>
                                        </p:tav>
                                        <p:tav tm="100000">
                                          <p:val>
                                            <p:strVal val="#ppt_w"/>
                                          </p:val>
                                        </p:tav>
                                      </p:tavLst>
                                    </p:anim>
                                    <p:anim calcmode="lin" valueType="num">
                                      <p:cBhvr>
                                        <p:cTn id="77" dur="500" fill="hold"/>
                                        <p:tgtEl>
                                          <p:spTgt spid="9"/>
                                        </p:tgtEl>
                                        <p:attrNameLst>
                                          <p:attrName>ppt_h</p:attrName>
                                        </p:attrNameLst>
                                      </p:cBhvr>
                                      <p:tavLst>
                                        <p:tav tm="0">
                                          <p:val>
                                            <p:fltVal val="0"/>
                                          </p:val>
                                        </p:tav>
                                        <p:tav tm="100000">
                                          <p:val>
                                            <p:strVal val="#ppt_h"/>
                                          </p:val>
                                        </p:tav>
                                      </p:tavLst>
                                    </p:anim>
                                    <p:animEffect transition="in" filter="fade">
                                      <p:cBhvr>
                                        <p:cTn id="78" dur="500"/>
                                        <p:tgtEl>
                                          <p:spTgt spid="9"/>
                                        </p:tgtEl>
                                      </p:cBhvr>
                                    </p:animEffect>
                                  </p:childTnLst>
                                </p:cTn>
                              </p:par>
                              <p:par>
                                <p:cTn id="79" presetID="53" presetClass="entr" presetSubtype="0" fill="hold" grpId="0" nodeType="withEffect">
                                  <p:stCondLst>
                                    <p:cond delay="0"/>
                                  </p:stCondLst>
                                  <p:childTnLst>
                                    <p:set>
                                      <p:cBhvr>
                                        <p:cTn id="80" dur="1" fill="hold">
                                          <p:stCondLst>
                                            <p:cond delay="0"/>
                                          </p:stCondLst>
                                        </p:cTn>
                                        <p:tgtEl>
                                          <p:spTgt spid="349211"/>
                                        </p:tgtEl>
                                        <p:attrNameLst>
                                          <p:attrName>style.visibility</p:attrName>
                                        </p:attrNameLst>
                                      </p:cBhvr>
                                      <p:to>
                                        <p:strVal val="visible"/>
                                      </p:to>
                                    </p:set>
                                    <p:anim calcmode="lin" valueType="num">
                                      <p:cBhvr>
                                        <p:cTn id="81" dur="500" fill="hold"/>
                                        <p:tgtEl>
                                          <p:spTgt spid="349211"/>
                                        </p:tgtEl>
                                        <p:attrNameLst>
                                          <p:attrName>ppt_w</p:attrName>
                                        </p:attrNameLst>
                                      </p:cBhvr>
                                      <p:tavLst>
                                        <p:tav tm="0">
                                          <p:val>
                                            <p:fltVal val="0"/>
                                          </p:val>
                                        </p:tav>
                                        <p:tav tm="100000">
                                          <p:val>
                                            <p:strVal val="#ppt_w"/>
                                          </p:val>
                                        </p:tav>
                                      </p:tavLst>
                                    </p:anim>
                                    <p:anim calcmode="lin" valueType="num">
                                      <p:cBhvr>
                                        <p:cTn id="82" dur="500" fill="hold"/>
                                        <p:tgtEl>
                                          <p:spTgt spid="349211"/>
                                        </p:tgtEl>
                                        <p:attrNameLst>
                                          <p:attrName>ppt_h</p:attrName>
                                        </p:attrNameLst>
                                      </p:cBhvr>
                                      <p:tavLst>
                                        <p:tav tm="0">
                                          <p:val>
                                            <p:fltVal val="0"/>
                                          </p:val>
                                        </p:tav>
                                        <p:tav tm="100000">
                                          <p:val>
                                            <p:strVal val="#ppt_h"/>
                                          </p:val>
                                        </p:tav>
                                      </p:tavLst>
                                    </p:anim>
                                    <p:animEffect transition="in" filter="fade">
                                      <p:cBhvr>
                                        <p:cTn id="83" dur="500"/>
                                        <p:tgtEl>
                                          <p:spTgt spid="349211"/>
                                        </p:tgtEl>
                                      </p:cBhvr>
                                    </p:animEffect>
                                  </p:childTnLst>
                                </p:cTn>
                              </p:par>
                              <p:par>
                                <p:cTn id="84" presetID="53"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 calcmode="lin" valueType="num">
                                      <p:cBhvr>
                                        <p:cTn id="86" dur="500" fill="hold"/>
                                        <p:tgtEl>
                                          <p:spTgt spid="8"/>
                                        </p:tgtEl>
                                        <p:attrNameLst>
                                          <p:attrName>ppt_w</p:attrName>
                                        </p:attrNameLst>
                                      </p:cBhvr>
                                      <p:tavLst>
                                        <p:tav tm="0">
                                          <p:val>
                                            <p:fltVal val="0"/>
                                          </p:val>
                                        </p:tav>
                                        <p:tav tm="100000">
                                          <p:val>
                                            <p:strVal val="#ppt_w"/>
                                          </p:val>
                                        </p:tav>
                                      </p:tavLst>
                                    </p:anim>
                                    <p:anim calcmode="lin" valueType="num">
                                      <p:cBhvr>
                                        <p:cTn id="87" dur="500" fill="hold"/>
                                        <p:tgtEl>
                                          <p:spTgt spid="8"/>
                                        </p:tgtEl>
                                        <p:attrNameLst>
                                          <p:attrName>ppt_h</p:attrName>
                                        </p:attrNameLst>
                                      </p:cBhvr>
                                      <p:tavLst>
                                        <p:tav tm="0">
                                          <p:val>
                                            <p:fltVal val="0"/>
                                          </p:val>
                                        </p:tav>
                                        <p:tav tm="100000">
                                          <p:val>
                                            <p:strVal val="#ppt_h"/>
                                          </p:val>
                                        </p:tav>
                                      </p:tavLst>
                                    </p:anim>
                                    <p:animEffect transition="in" filter="fade">
                                      <p:cBhvr>
                                        <p:cTn id="88" dur="500"/>
                                        <p:tgtEl>
                                          <p:spTgt spid="8"/>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111667"/>
                                        </p:tgtEl>
                                        <p:attrNameLst>
                                          <p:attrName>style.visibility</p:attrName>
                                        </p:attrNameLst>
                                      </p:cBhvr>
                                      <p:to>
                                        <p:strVal val="visible"/>
                                      </p:to>
                                    </p:set>
                                    <p:animEffect transition="in" filter="box(in)">
                                      <p:cBhvr>
                                        <p:cTn id="93" dur="500"/>
                                        <p:tgtEl>
                                          <p:spTgt spid="111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208" grpId="0" animBg="1"/>
      <p:bldP spid="349209" grpId="0" animBg="1"/>
      <p:bldP spid="349210" grpId="0" animBg="1"/>
      <p:bldP spid="349211" grpId="0" animBg="1"/>
      <p:bldP spid="11166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孔乙己"/>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0" y="762000"/>
            <a:ext cx="4267200" cy="609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9205" name="Rectangle 5"/>
          <p:cNvSpPr>
            <a:spLocks noGrp="1" noChangeArrowheads="1"/>
          </p:cNvSpPr>
          <p:nvPr>
            <p:ph type="body" idx="4294967295"/>
          </p:nvPr>
        </p:nvSpPr>
        <p:spPr>
          <a:xfrm>
            <a:off x="4356100" y="2636913"/>
            <a:ext cx="4476750" cy="3672408"/>
          </a:xfrm>
          <a:ln w="19050">
            <a:solidFill>
              <a:srgbClr val="000000"/>
            </a:solidFill>
            <a:miter lim="800000"/>
            <a:headEnd/>
            <a:tailEnd/>
          </a:ln>
        </p:spPr>
        <p:txBody>
          <a:bodyPr/>
          <a:lstStyle/>
          <a:p>
            <a:r>
              <a:rPr kumimoji="1" lang="en-US" altLang="zh-CN" sz="2600" b="1" dirty="0" smtClean="0">
                <a:solidFill>
                  <a:srgbClr val="000000"/>
                </a:solidFill>
                <a:latin typeface="黑体" pitchFamily="49" charset="-122"/>
                <a:ea typeface="黑体" pitchFamily="49" charset="-122"/>
              </a:rPr>
              <a:t>  </a:t>
            </a:r>
            <a:r>
              <a:rPr kumimoji="1" lang="en-US" altLang="zh-CN" sz="2600" b="1" dirty="0" smtClean="0">
                <a:solidFill>
                  <a:srgbClr val="000000"/>
                </a:solidFill>
                <a:ea typeface="黑体" pitchFamily="49" charset="-122"/>
              </a:rPr>
              <a:t>“</a:t>
            </a:r>
            <a:r>
              <a:rPr kumimoji="1" lang="zh-CN" altLang="en-US" sz="2600" b="1" dirty="0" smtClean="0">
                <a:solidFill>
                  <a:srgbClr val="000000"/>
                </a:solidFill>
                <a:latin typeface="黑体" pitchFamily="49" charset="-122"/>
                <a:ea typeface="黑体" pitchFamily="49" charset="-122"/>
              </a:rPr>
              <a:t>大约</a:t>
            </a:r>
            <a:r>
              <a:rPr kumimoji="1" lang="zh-CN" altLang="en-US" sz="2600" b="1" dirty="0" smtClean="0">
                <a:solidFill>
                  <a:srgbClr val="000000"/>
                </a:solidFill>
                <a:ea typeface="黑体" pitchFamily="49" charset="-122"/>
              </a:rPr>
              <a:t>”</a:t>
            </a:r>
            <a:r>
              <a:rPr kumimoji="1" lang="zh-CN" altLang="en-US" sz="2600" b="1" dirty="0" smtClean="0">
                <a:solidFill>
                  <a:srgbClr val="000000"/>
                </a:solidFill>
                <a:latin typeface="黑体" pitchFamily="49" charset="-122"/>
                <a:ea typeface="黑体" pitchFamily="49" charset="-122"/>
              </a:rPr>
              <a:t>表示估计和猜测，</a:t>
            </a:r>
            <a:r>
              <a:rPr lang="zh-CN" altLang="en-US" sz="2000" b="1" dirty="0" smtClean="0">
                <a:solidFill>
                  <a:srgbClr val="00B050"/>
                </a:solidFill>
              </a:rPr>
              <a:t>说“大约”，是因为事隔</a:t>
            </a:r>
            <a:r>
              <a:rPr lang="en-US" altLang="zh-CN" sz="2000" b="1" dirty="0" smtClean="0">
                <a:solidFill>
                  <a:srgbClr val="00B050"/>
                </a:solidFill>
              </a:rPr>
              <a:t>20</a:t>
            </a:r>
            <a:r>
              <a:rPr lang="zh-CN" altLang="en-US" sz="2000" b="1" dirty="0" smtClean="0">
                <a:solidFill>
                  <a:srgbClr val="00B050"/>
                </a:solidFill>
              </a:rPr>
              <a:t>多年，大家没有听到确实可靠的关于孔乙己已死的消息，所以只能推测。说“的确”，因为从孔乙己的社会处境和不幸遭遇来看，死亡是必然的。</a:t>
            </a:r>
            <a:endParaRPr kumimoji="1" lang="zh-CN" altLang="en-US" sz="2000" b="1" dirty="0" smtClean="0">
              <a:solidFill>
                <a:srgbClr val="00B050"/>
              </a:solidFill>
              <a:latin typeface="黑体" pitchFamily="49" charset="-122"/>
              <a:ea typeface="黑体" pitchFamily="49" charset="-122"/>
            </a:endParaRPr>
          </a:p>
        </p:txBody>
      </p:sp>
      <p:sp>
        <p:nvSpPr>
          <p:cNvPr id="30724" name="Text Box 7"/>
          <p:cNvSpPr txBox="1">
            <a:spLocks noChangeArrowheads="1"/>
          </p:cNvSpPr>
          <p:nvPr/>
        </p:nvSpPr>
        <p:spPr bwMode="auto">
          <a:xfrm>
            <a:off x="4356100" y="692150"/>
            <a:ext cx="4476750" cy="1758950"/>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3600">
                <a:solidFill>
                  <a:srgbClr val="FF0000"/>
                </a:solidFill>
                <a:latin typeface="Arial" pitchFamily="34" charset="0"/>
                <a:ea typeface="宋体" pitchFamily="2" charset="-122"/>
              </a:rPr>
              <a:t>如何理解“我到现在终于没有见</a:t>
            </a:r>
            <a:r>
              <a:rPr lang="en-US" altLang="zh-CN" sz="3600">
                <a:solidFill>
                  <a:srgbClr val="FF0000"/>
                </a:solidFill>
                <a:latin typeface="Arial" pitchFamily="34" charset="0"/>
                <a:ea typeface="宋体" pitchFamily="2" charset="-122"/>
              </a:rPr>
              <a:t>——</a:t>
            </a:r>
            <a:r>
              <a:rPr lang="zh-CN" altLang="en-US" sz="3600">
                <a:solidFill>
                  <a:srgbClr val="FF0000"/>
                </a:solidFill>
                <a:latin typeface="Arial" pitchFamily="34" charset="0"/>
                <a:ea typeface="宋体" pitchFamily="2" charset="-122"/>
              </a:rPr>
              <a:t>大约孔乙己的确死了。”</a:t>
            </a:r>
          </a:p>
        </p:txBody>
      </p:sp>
      <p:sp>
        <p:nvSpPr>
          <p:cNvPr id="30725" name="Rectangle 3"/>
          <p:cNvSpPr>
            <a:spLocks noChangeArrowheads="1"/>
          </p:cNvSpPr>
          <p:nvPr/>
        </p:nvSpPr>
        <p:spPr bwMode="auto">
          <a:xfrm>
            <a:off x="0" y="0"/>
            <a:ext cx="4211638" cy="519113"/>
          </a:xfrm>
          <a:prstGeom prst="rect">
            <a:avLst/>
          </a:prstGeom>
          <a:gradFill rotWithShape="0">
            <a:gsLst>
              <a:gs pos="0">
                <a:srgbClr val="000082"/>
              </a:gs>
              <a:gs pos="30000">
                <a:srgbClr val="66008F"/>
              </a:gs>
              <a:gs pos="64999">
                <a:srgbClr val="BA0066"/>
              </a:gs>
              <a:gs pos="89999">
                <a:srgbClr val="FF0000"/>
              </a:gs>
              <a:gs pos="100000">
                <a:srgbClr val="FF8200"/>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FFFF00"/>
                </a:solidFill>
              </a:rPr>
              <a:t>孔乙己的</a:t>
            </a:r>
            <a:r>
              <a:rPr lang="en-US" altLang="zh-CN" sz="2800" dirty="0">
                <a:solidFill>
                  <a:srgbClr val="FFFF00"/>
                </a:solidFill>
              </a:rPr>
              <a:t>——</a:t>
            </a:r>
            <a:r>
              <a:rPr lang="zh-CN" altLang="en-US" sz="2800" dirty="0" smtClean="0">
                <a:solidFill>
                  <a:srgbClr val="FFFF00"/>
                </a:solidFill>
              </a:rPr>
              <a:t>主题三     </a:t>
            </a:r>
            <a:endParaRPr lang="zh-CN" altLang="en-US" sz="2800" dirty="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79205">
                                            <p:bg/>
                                          </p:spTgt>
                                        </p:tgtEl>
                                        <p:attrNameLst>
                                          <p:attrName>style.visibility</p:attrName>
                                        </p:attrNameLst>
                                      </p:cBhvr>
                                      <p:to>
                                        <p:strVal val="visible"/>
                                      </p:to>
                                    </p:set>
                                    <p:anim by="(-#ppt_w*2)" calcmode="lin" valueType="num">
                                      <p:cBhvr rctx="PPT">
                                        <p:cTn id="7" dur="500" autoRev="1" fill="hold">
                                          <p:stCondLst>
                                            <p:cond delay="0"/>
                                          </p:stCondLst>
                                        </p:cTn>
                                        <p:tgtEl>
                                          <p:spTgt spid="179205">
                                            <p:bg/>
                                          </p:spTgt>
                                        </p:tgtEl>
                                        <p:attrNameLst>
                                          <p:attrName>ppt_w</p:attrName>
                                        </p:attrNameLst>
                                      </p:cBhvr>
                                    </p:anim>
                                    <p:anim by="(#ppt_w*0.50)" calcmode="lin" valueType="num">
                                      <p:cBhvr>
                                        <p:cTn id="8" dur="500" decel="50000" autoRev="1" fill="hold">
                                          <p:stCondLst>
                                            <p:cond delay="0"/>
                                          </p:stCondLst>
                                        </p:cTn>
                                        <p:tgtEl>
                                          <p:spTgt spid="179205">
                                            <p:bg/>
                                          </p:spTgt>
                                        </p:tgtEl>
                                        <p:attrNameLst>
                                          <p:attrName>ppt_x</p:attrName>
                                        </p:attrNameLst>
                                      </p:cBhvr>
                                    </p:anim>
                                    <p:anim from="(-#ppt_h/2)" to="(#ppt_y)" calcmode="lin" valueType="num">
                                      <p:cBhvr>
                                        <p:cTn id="9" dur="1000" fill="hold">
                                          <p:stCondLst>
                                            <p:cond delay="0"/>
                                          </p:stCondLst>
                                        </p:cTn>
                                        <p:tgtEl>
                                          <p:spTgt spid="179205">
                                            <p:bg/>
                                          </p:spTgt>
                                        </p:tgtEl>
                                        <p:attrNameLst>
                                          <p:attrName>ppt_y</p:attrName>
                                        </p:attrNameLst>
                                      </p:cBhvr>
                                    </p:anim>
                                    <p:animRot by="21600000">
                                      <p:cBhvr>
                                        <p:cTn id="10" dur="1000" fill="hold">
                                          <p:stCondLst>
                                            <p:cond delay="0"/>
                                          </p:stCondLst>
                                        </p:cTn>
                                        <p:tgtEl>
                                          <p:spTgt spid="179205">
                                            <p:bg/>
                                          </p:spTgt>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9205">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179205">
                                            <p:txEl>
                                              <p:pRg st="0" end="0"/>
                                            </p:txEl>
                                          </p:spTgt>
                                        </p:tgtEl>
                                        <p:attrNameLst>
                                          <p:attrName>ppt_w</p:attrName>
                                        </p:attrNameLst>
                                      </p:cBhvr>
                                    </p:anim>
                                    <p:anim by="(#ppt_w*0.50)" calcmode="lin" valueType="num">
                                      <p:cBhvr>
                                        <p:cTn id="14" dur="500" decel="50000" autoRev="1" fill="hold">
                                          <p:stCondLst>
                                            <p:cond delay="0"/>
                                          </p:stCondLst>
                                        </p:cTn>
                                        <p:tgtEl>
                                          <p:spTgt spid="179205">
                                            <p:txEl>
                                              <p:pRg st="0" end="0"/>
                                            </p:txEl>
                                          </p:spTgt>
                                        </p:tgtEl>
                                        <p:attrNameLst>
                                          <p:attrName>ppt_x</p:attrName>
                                        </p:attrNameLst>
                                      </p:cBhvr>
                                    </p:anim>
                                    <p:anim from="(-#ppt_h/2)" to="(#ppt_y)" calcmode="lin" valueType="num">
                                      <p:cBhvr>
                                        <p:cTn id="15" dur="1000" fill="hold">
                                          <p:stCondLst>
                                            <p:cond delay="0"/>
                                          </p:stCondLst>
                                        </p:cTn>
                                        <p:tgtEl>
                                          <p:spTgt spid="179205">
                                            <p:txEl>
                                              <p:pRg st="0" end="0"/>
                                            </p:txEl>
                                          </p:spTgt>
                                        </p:tgtEl>
                                        <p:attrNameLst>
                                          <p:attrName>ppt_y</p:attrName>
                                        </p:attrNameLst>
                                      </p:cBhvr>
                                    </p:anim>
                                    <p:animRot by="21600000">
                                      <p:cBhvr>
                                        <p:cTn id="16" dur="1000" fill="hold">
                                          <p:stCondLst>
                                            <p:cond delay="0"/>
                                          </p:stCondLst>
                                        </p:cTn>
                                        <p:tgtEl>
                                          <p:spTgt spid="17920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5"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1355725" y="1393825"/>
            <a:ext cx="1841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endParaRPr kumimoji="0" lang="zh-CN" altLang="zh-CN" sz="1800" b="0">
              <a:solidFill>
                <a:schemeClr val="tx1"/>
              </a:solidFill>
              <a:latin typeface="Arial" pitchFamily="34" charset="0"/>
              <a:ea typeface="宋体" pitchFamily="2" charset="-122"/>
            </a:endParaRPr>
          </a:p>
        </p:txBody>
      </p:sp>
      <p:sp>
        <p:nvSpPr>
          <p:cNvPr id="197635" name="Text Box 3"/>
          <p:cNvSpPr txBox="1">
            <a:spLocks noChangeArrowheads="1"/>
          </p:cNvSpPr>
          <p:nvPr/>
        </p:nvSpPr>
        <p:spPr bwMode="auto">
          <a:xfrm>
            <a:off x="-9500" y="999470"/>
            <a:ext cx="915350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algn="ctr" eaLnBrk="1" hangingPunct="1"/>
            <a:r>
              <a:rPr kumimoji="0" lang="zh-CN" altLang="en-US" sz="2800" dirty="0">
                <a:solidFill>
                  <a:srgbClr val="FF6600"/>
                </a:solidFill>
                <a:latin typeface="Arial" pitchFamily="34" charset="0"/>
                <a:ea typeface="华文中宋" pitchFamily="2" charset="-122"/>
              </a:rPr>
              <a:t>还有一个人也在笑，是谁呢</a:t>
            </a:r>
            <a:r>
              <a:rPr kumimoji="0" lang="en-US" altLang="zh-CN" sz="2800" dirty="0">
                <a:solidFill>
                  <a:srgbClr val="FF6600"/>
                </a:solidFill>
                <a:latin typeface="Arial" pitchFamily="34" charset="0"/>
                <a:ea typeface="华文中宋" pitchFamily="2" charset="-122"/>
              </a:rPr>
              <a:t>——</a:t>
            </a:r>
            <a:r>
              <a:rPr kumimoji="0" lang="zh-CN" altLang="en-US" sz="2800" dirty="0">
                <a:solidFill>
                  <a:srgbClr val="FF6600"/>
                </a:solidFill>
                <a:latin typeface="Arial" pitchFamily="34" charset="0"/>
                <a:ea typeface="华文中宋" pitchFamily="2" charset="-122"/>
              </a:rPr>
              <a:t>作者，作者笑他什么呢？</a:t>
            </a:r>
          </a:p>
        </p:txBody>
      </p:sp>
      <p:sp>
        <p:nvSpPr>
          <p:cNvPr id="184323" name="Rectangle 3"/>
          <p:cNvSpPr>
            <a:spLocks noChangeArrowheads="1"/>
          </p:cNvSpPr>
          <p:nvPr/>
        </p:nvSpPr>
        <p:spPr bwMode="auto">
          <a:xfrm>
            <a:off x="0" y="0"/>
            <a:ext cx="4356100" cy="519113"/>
          </a:xfrm>
          <a:prstGeom prst="rect">
            <a:avLst/>
          </a:prstGeom>
          <a:gradFill rotWithShape="0">
            <a:gsLst>
              <a:gs pos="0">
                <a:srgbClr val="000082"/>
              </a:gs>
              <a:gs pos="30000">
                <a:srgbClr val="66008F"/>
              </a:gs>
              <a:gs pos="64999">
                <a:srgbClr val="BA0066"/>
              </a:gs>
              <a:gs pos="89999">
                <a:srgbClr val="FF0000"/>
              </a:gs>
              <a:gs pos="100000">
                <a:srgbClr val="FF8200"/>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zh-CN" altLang="en-US" sz="2800" dirty="0">
                <a:solidFill>
                  <a:srgbClr val="FFFF00"/>
                </a:solidFill>
              </a:rPr>
              <a:t>孔乙己</a:t>
            </a:r>
            <a:r>
              <a:rPr lang="en-US" altLang="zh-CN" sz="2800" dirty="0">
                <a:solidFill>
                  <a:srgbClr val="FFFF00"/>
                </a:solidFill>
              </a:rPr>
              <a:t>——</a:t>
            </a:r>
            <a:r>
              <a:rPr lang="zh-CN" altLang="en-US" sz="2800" dirty="0">
                <a:solidFill>
                  <a:srgbClr val="FFFF00"/>
                </a:solidFill>
              </a:rPr>
              <a:t>主题</a:t>
            </a:r>
            <a:r>
              <a:rPr lang="zh-CN" altLang="en-US" sz="2800" dirty="0" smtClean="0">
                <a:solidFill>
                  <a:srgbClr val="FFFF00"/>
                </a:solidFill>
              </a:rPr>
              <a:t>篇四</a:t>
            </a:r>
            <a:endParaRPr lang="zh-CN" altLang="en-US" sz="2800" dirty="0">
              <a:solidFill>
                <a:srgbClr val="FFFF00"/>
              </a:solidFill>
            </a:endParaRPr>
          </a:p>
        </p:txBody>
      </p:sp>
      <p:sp>
        <p:nvSpPr>
          <p:cNvPr id="115719" name="Text Box 2"/>
          <p:cNvSpPr txBox="1">
            <a:spLocks noChangeArrowheads="1"/>
          </p:cNvSpPr>
          <p:nvPr/>
        </p:nvSpPr>
        <p:spPr bwMode="auto">
          <a:xfrm>
            <a:off x="323850" y="2204864"/>
            <a:ext cx="8382000" cy="3847207"/>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en-US" altLang="zh-CN" sz="2800" dirty="0">
                <a:solidFill>
                  <a:srgbClr val="000000"/>
                </a:solidFill>
                <a:latin typeface="黑体" pitchFamily="49" charset="-122"/>
              </a:rPr>
              <a:t>    </a:t>
            </a:r>
            <a:r>
              <a:rPr lang="zh-CN" altLang="en-US" sz="2400" dirty="0">
                <a:solidFill>
                  <a:srgbClr val="000000"/>
                </a:solidFill>
                <a:latin typeface="黑体" pitchFamily="49" charset="-122"/>
              </a:rPr>
              <a:t>这种</a:t>
            </a:r>
            <a:r>
              <a:rPr lang="zh-CN" altLang="en-US" sz="2400" dirty="0" smtClean="0">
                <a:solidFill>
                  <a:srgbClr val="FF0000"/>
                </a:solidFill>
                <a:latin typeface="黑体" pitchFamily="49" charset="-122"/>
              </a:rPr>
              <a:t>麻木、冷漠、自私</a:t>
            </a:r>
            <a:r>
              <a:rPr lang="zh-CN" altLang="en-US" sz="2400" dirty="0" smtClean="0">
                <a:solidFill>
                  <a:srgbClr val="000000"/>
                </a:solidFill>
                <a:latin typeface="黑体" pitchFamily="49" charset="-122"/>
              </a:rPr>
              <a:t>，</a:t>
            </a:r>
            <a:r>
              <a:rPr lang="zh-CN" altLang="en-US" sz="2400" dirty="0">
                <a:solidFill>
                  <a:srgbClr val="000000"/>
                </a:solidFill>
                <a:latin typeface="黑体" pitchFamily="49" charset="-122"/>
              </a:rPr>
              <a:t>以揭别人的隐私，戳别人的疮疤为快乐的行为，也是一种</a:t>
            </a:r>
            <a:r>
              <a:rPr lang="zh-CN" altLang="en-US" sz="2400" dirty="0">
                <a:solidFill>
                  <a:srgbClr val="000000"/>
                </a:solidFill>
              </a:rPr>
              <a:t>“</a:t>
            </a:r>
            <a:r>
              <a:rPr lang="zh-CN" altLang="en-US" sz="2400" dirty="0">
                <a:solidFill>
                  <a:srgbClr val="FF3300"/>
                </a:solidFill>
                <a:latin typeface="黑体" pitchFamily="49" charset="-122"/>
              </a:rPr>
              <a:t>国民劣根性</a:t>
            </a:r>
            <a:r>
              <a:rPr lang="zh-CN" altLang="en-US" sz="2400" dirty="0">
                <a:solidFill>
                  <a:srgbClr val="000000"/>
                </a:solidFill>
              </a:rPr>
              <a:t>”</a:t>
            </a:r>
            <a:r>
              <a:rPr lang="zh-CN" altLang="en-US" sz="2400" dirty="0">
                <a:solidFill>
                  <a:srgbClr val="000000"/>
                </a:solidFill>
                <a:latin typeface="黑体" pitchFamily="49" charset="-122"/>
              </a:rPr>
              <a:t>（作为</a:t>
            </a:r>
            <a:r>
              <a:rPr lang="zh-CN" altLang="en-US" sz="2400" dirty="0">
                <a:solidFill>
                  <a:srgbClr val="000000"/>
                </a:solidFill>
              </a:rPr>
              <a:t>“</a:t>
            </a:r>
            <a:r>
              <a:rPr lang="zh-CN" altLang="en-US" sz="2400" dirty="0">
                <a:solidFill>
                  <a:srgbClr val="000000"/>
                </a:solidFill>
                <a:latin typeface="黑体" pitchFamily="49" charset="-122"/>
              </a:rPr>
              <a:t>国民劣根性</a:t>
            </a:r>
            <a:r>
              <a:rPr lang="zh-CN" altLang="en-US" sz="2400" dirty="0">
                <a:solidFill>
                  <a:srgbClr val="000000"/>
                </a:solidFill>
              </a:rPr>
              <a:t>”</a:t>
            </a:r>
            <a:r>
              <a:rPr lang="zh-CN" altLang="en-US" sz="2400" dirty="0">
                <a:solidFill>
                  <a:srgbClr val="000000"/>
                </a:solidFill>
                <a:latin typeface="黑体" pitchFamily="49" charset="-122"/>
              </a:rPr>
              <a:t>代表的阿</a:t>
            </a:r>
            <a:r>
              <a:rPr lang="en-US" altLang="zh-CN" sz="2400" dirty="0">
                <a:solidFill>
                  <a:srgbClr val="000000"/>
                </a:solidFill>
                <a:latin typeface="黑体" pitchFamily="49" charset="-122"/>
              </a:rPr>
              <a:t>Q</a:t>
            </a:r>
            <a:r>
              <a:rPr lang="zh-CN" altLang="en-US" sz="2400" dirty="0">
                <a:solidFill>
                  <a:srgbClr val="000000"/>
                </a:solidFill>
                <a:latin typeface="黑体" pitchFamily="49" charset="-122"/>
              </a:rPr>
              <a:t>，也是以欺负比自己更弱小的小尼姑、小</a:t>
            </a:r>
            <a:r>
              <a:rPr lang="en-US" altLang="zh-CN" sz="2400" dirty="0">
                <a:solidFill>
                  <a:srgbClr val="000000"/>
                </a:solidFill>
                <a:latin typeface="黑体" pitchFamily="49" charset="-122"/>
              </a:rPr>
              <a:t>D</a:t>
            </a:r>
            <a:r>
              <a:rPr lang="zh-CN" altLang="en-US" sz="2400" dirty="0">
                <a:solidFill>
                  <a:srgbClr val="000000"/>
                </a:solidFill>
                <a:latin typeface="黑体" pitchFamily="49" charset="-122"/>
              </a:rPr>
              <a:t>为快乐）</a:t>
            </a:r>
            <a:r>
              <a:rPr lang="zh-CN" altLang="en-US" sz="2400" dirty="0" smtClean="0">
                <a:solidFill>
                  <a:srgbClr val="000000"/>
                </a:solidFill>
                <a:latin typeface="黑体" pitchFamily="49" charset="-122"/>
              </a:rPr>
              <a:t>。</a:t>
            </a:r>
            <a:endParaRPr lang="en-US" altLang="zh-CN" sz="2400" dirty="0" smtClean="0">
              <a:solidFill>
                <a:srgbClr val="000000"/>
              </a:solidFill>
              <a:latin typeface="黑体" pitchFamily="49" charset="-122"/>
            </a:endParaRPr>
          </a:p>
          <a:p>
            <a:pPr eaLnBrk="1" hangingPunct="1">
              <a:spcBef>
                <a:spcPct val="50000"/>
              </a:spcBef>
            </a:pPr>
            <a:r>
              <a:rPr lang="en-US" altLang="zh-CN" sz="2400" dirty="0" smtClean="0">
                <a:solidFill>
                  <a:srgbClr val="000000"/>
                </a:solidFill>
                <a:latin typeface="黑体" pitchFamily="49" charset="-122"/>
              </a:rPr>
              <a:t>    </a:t>
            </a:r>
            <a:r>
              <a:rPr lang="zh-CN" altLang="en-US" sz="2400" dirty="0" smtClean="0">
                <a:solidFill>
                  <a:srgbClr val="000000"/>
                </a:solidFill>
                <a:latin typeface="黑体" pitchFamily="49" charset="-122"/>
              </a:rPr>
              <a:t>国民劣根性突出表现为</a:t>
            </a:r>
            <a:r>
              <a:rPr lang="zh-CN" altLang="en-US" sz="2400" dirty="0" smtClean="0">
                <a:solidFill>
                  <a:srgbClr val="FF0000"/>
                </a:solidFill>
                <a:latin typeface="黑体" pitchFamily="49" charset="-122"/>
              </a:rPr>
              <a:t>“看客心理”</a:t>
            </a:r>
            <a:r>
              <a:rPr lang="zh-CN" altLang="en-US" sz="2400" dirty="0" smtClean="0">
                <a:solidFill>
                  <a:srgbClr val="000000"/>
                </a:solidFill>
                <a:latin typeface="黑体" pitchFamily="49" charset="-122"/>
              </a:rPr>
              <a:t>。</a:t>
            </a:r>
            <a:endParaRPr lang="zh-CN" altLang="en-US" sz="2400" dirty="0">
              <a:solidFill>
                <a:srgbClr val="000000"/>
              </a:solidFill>
              <a:latin typeface="黑体" pitchFamily="49" charset="-122"/>
            </a:endParaRPr>
          </a:p>
          <a:p>
            <a:pPr eaLnBrk="1" hangingPunct="1">
              <a:spcBef>
                <a:spcPct val="50000"/>
              </a:spcBef>
            </a:pPr>
            <a:r>
              <a:rPr lang="zh-CN" altLang="en-US" sz="2400" dirty="0">
                <a:solidFill>
                  <a:srgbClr val="000000"/>
                </a:solidFill>
                <a:latin typeface="黑体" pitchFamily="49" charset="-122"/>
              </a:rPr>
              <a:t>　　鲁迅不仅是伟大的文学家，而且是伟大的思想家！他的伟大就在于他认识到这一点，并把它写进</a:t>
            </a:r>
            <a:r>
              <a:rPr lang="en-US" altLang="zh-CN" sz="2400" dirty="0">
                <a:solidFill>
                  <a:srgbClr val="000000"/>
                </a:solidFill>
                <a:latin typeface="黑体" pitchFamily="49" charset="-122"/>
              </a:rPr>
              <a:t>《</a:t>
            </a:r>
            <a:r>
              <a:rPr lang="zh-CN" altLang="en-US" sz="2400" dirty="0">
                <a:solidFill>
                  <a:srgbClr val="000000"/>
                </a:solidFill>
                <a:latin typeface="黑体" pitchFamily="49" charset="-122"/>
              </a:rPr>
              <a:t>孔乙己</a:t>
            </a:r>
            <a:r>
              <a:rPr lang="en-US" altLang="zh-CN" sz="2400" dirty="0" smtClean="0">
                <a:solidFill>
                  <a:srgbClr val="000000"/>
                </a:solidFill>
                <a:latin typeface="黑体" pitchFamily="49" charset="-122"/>
              </a:rPr>
              <a:t>》</a:t>
            </a:r>
            <a:r>
              <a:rPr lang="zh-CN" altLang="en-US" sz="2400" dirty="0" smtClean="0">
                <a:solidFill>
                  <a:srgbClr val="000000"/>
                </a:solidFill>
                <a:latin typeface="黑体" pitchFamily="49" charset="-122"/>
              </a:rPr>
              <a:t>（</a:t>
            </a:r>
            <a:r>
              <a:rPr lang="en-US" altLang="zh-CN" sz="2400" dirty="0" smtClean="0">
                <a:solidFill>
                  <a:srgbClr val="FF0000"/>
                </a:solidFill>
                <a:latin typeface="黑体" pitchFamily="49" charset="-122"/>
              </a:rPr>
              <a:t>《</a:t>
            </a:r>
            <a:r>
              <a:rPr lang="zh-CN" altLang="en-US" sz="2400" dirty="0" smtClean="0">
                <a:solidFill>
                  <a:srgbClr val="FF0000"/>
                </a:solidFill>
                <a:latin typeface="黑体" pitchFamily="49" charset="-122"/>
              </a:rPr>
              <a:t>藤野先生</a:t>
            </a:r>
            <a:r>
              <a:rPr lang="en-US" altLang="zh-CN" sz="2400" dirty="0" smtClean="0">
                <a:solidFill>
                  <a:srgbClr val="FF0000"/>
                </a:solidFill>
                <a:latin typeface="黑体" pitchFamily="49" charset="-122"/>
              </a:rPr>
              <a:t>》</a:t>
            </a:r>
            <a:r>
              <a:rPr lang="zh-CN" altLang="en-US" sz="2400" dirty="0" smtClean="0">
                <a:solidFill>
                  <a:srgbClr val="FF0000"/>
                </a:solidFill>
                <a:latin typeface="黑体" pitchFamily="49" charset="-122"/>
              </a:rPr>
              <a:t>写到鲁迅先生弃医从文的直接原因</a:t>
            </a:r>
            <a:r>
              <a:rPr lang="zh-CN" altLang="en-US" sz="2400" dirty="0" smtClean="0">
                <a:solidFill>
                  <a:srgbClr val="000000"/>
                </a:solidFill>
                <a:latin typeface="黑体" pitchFamily="49" charset="-122"/>
              </a:rPr>
              <a:t>）。</a:t>
            </a:r>
            <a:r>
              <a:rPr lang="zh-CN" altLang="en-US" sz="2400" dirty="0">
                <a:solidFill>
                  <a:srgbClr val="000000"/>
                </a:solidFill>
                <a:latin typeface="黑体" pitchFamily="49" charset="-122"/>
              </a:rPr>
              <a:t>因此</a:t>
            </a:r>
            <a:r>
              <a:rPr lang="en-US" altLang="zh-CN" sz="2400" dirty="0">
                <a:solidFill>
                  <a:srgbClr val="000000"/>
                </a:solidFill>
                <a:latin typeface="黑体" pitchFamily="49" charset="-122"/>
              </a:rPr>
              <a:t>《</a:t>
            </a:r>
            <a:r>
              <a:rPr lang="zh-CN" altLang="en-US" sz="2400" dirty="0">
                <a:solidFill>
                  <a:srgbClr val="000000"/>
                </a:solidFill>
                <a:latin typeface="黑体" pitchFamily="49" charset="-122"/>
              </a:rPr>
              <a:t>孔乙己</a:t>
            </a:r>
            <a:r>
              <a:rPr lang="en-US" altLang="zh-CN" sz="2400" dirty="0">
                <a:solidFill>
                  <a:srgbClr val="000000"/>
                </a:solidFill>
                <a:latin typeface="黑体" pitchFamily="49" charset="-122"/>
              </a:rPr>
              <a:t>》</a:t>
            </a:r>
            <a:r>
              <a:rPr lang="zh-CN" altLang="en-US" sz="2400" dirty="0">
                <a:solidFill>
                  <a:srgbClr val="000000"/>
                </a:solidFill>
                <a:latin typeface="黑体" pitchFamily="49" charset="-122"/>
              </a:rPr>
              <a:t>有其极高、极深刻的思想价值和社会意义！</a:t>
            </a:r>
          </a:p>
        </p:txBody>
      </p:sp>
      <p:sp>
        <p:nvSpPr>
          <p:cNvPr id="115720" name="Rectangle 8"/>
          <p:cNvSpPr>
            <a:spLocks noChangeArrowheads="1"/>
          </p:cNvSpPr>
          <p:nvPr/>
        </p:nvSpPr>
        <p:spPr bwMode="auto">
          <a:xfrm>
            <a:off x="323850" y="1700213"/>
            <a:ext cx="8351838" cy="57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lnSpc>
                <a:spcPct val="80000"/>
              </a:lnSpc>
              <a:spcBef>
                <a:spcPct val="50000"/>
              </a:spcBef>
              <a:buClr>
                <a:schemeClr val="hlink"/>
              </a:buClr>
              <a:buSzPct val="75000"/>
              <a:buFont typeface="Wingdings" pitchFamily="2" charset="2"/>
              <a:buNone/>
            </a:pPr>
            <a:r>
              <a:rPr kumimoji="0" lang="zh-CN" altLang="en-US" sz="3600" dirty="0">
                <a:solidFill>
                  <a:srgbClr val="00B050"/>
                </a:solidFill>
                <a:latin typeface="Arial" pitchFamily="34" charset="0"/>
              </a:rPr>
              <a:t>哀其不幸，怒其不争。（</a:t>
            </a:r>
            <a:r>
              <a:rPr kumimoji="0" lang="zh-CN" altLang="en-US" sz="3600" dirty="0">
                <a:solidFill>
                  <a:srgbClr val="00B050"/>
                </a:solidFill>
                <a:latin typeface="Arial" pitchFamily="34" charset="0"/>
                <a:ea typeface="宋体" pitchFamily="2" charset="-122"/>
              </a:rPr>
              <a:t>同情兼有批判</a:t>
            </a:r>
            <a:r>
              <a:rPr kumimoji="0" lang="zh-CN" altLang="en-US" sz="3600" b="0" dirty="0">
                <a:solidFill>
                  <a:srgbClr val="00B050"/>
                </a:solidFill>
                <a:latin typeface="Arial" pitchFamily="34" charset="0"/>
                <a:ea typeface="宋体" pitchFamily="2" charset="-122"/>
              </a:rPr>
              <a:t> </a:t>
            </a:r>
            <a:r>
              <a:rPr kumimoji="0" lang="zh-CN" altLang="en-US" sz="3600" dirty="0">
                <a:solidFill>
                  <a:schemeClr val="accent2"/>
                </a:solidFill>
                <a:latin typeface="Arial"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184323"/>
                                        </p:tgtEl>
                                        <p:attrNameLst>
                                          <p:attrName>style.visibility</p:attrName>
                                        </p:attrNameLst>
                                      </p:cBhvr>
                                      <p:to>
                                        <p:strVal val="visible"/>
                                      </p:to>
                                    </p:set>
                                    <p:animEffect transition="in" filter="plus(in)">
                                      <p:cBhvr>
                                        <p:cTn id="7" dur="500"/>
                                        <p:tgtEl>
                                          <p:spTgt spid="184323"/>
                                        </p:tgtEl>
                                      </p:cBhvr>
                                    </p:animEffect>
                                  </p:childTnLst>
                                </p:cTn>
                              </p:par>
                              <p:par>
                                <p:cTn id="8" presetID="31" presetClass="entr" presetSubtype="0" fill="hold" grpId="0" nodeType="withEffect">
                                  <p:stCondLst>
                                    <p:cond delay="0"/>
                                  </p:stCondLst>
                                  <p:iterate type="lt">
                                    <p:tmPct val="5000"/>
                                  </p:iterate>
                                  <p:childTnLst>
                                    <p:set>
                                      <p:cBhvr>
                                        <p:cTn id="9" dur="1" fill="hold">
                                          <p:stCondLst>
                                            <p:cond delay="0"/>
                                          </p:stCondLst>
                                        </p:cTn>
                                        <p:tgtEl>
                                          <p:spTgt spid="197635"/>
                                        </p:tgtEl>
                                        <p:attrNameLst>
                                          <p:attrName>style.visibility</p:attrName>
                                        </p:attrNameLst>
                                      </p:cBhvr>
                                      <p:to>
                                        <p:strVal val="visible"/>
                                      </p:to>
                                    </p:set>
                                    <p:anim calcmode="lin" valueType="num">
                                      <p:cBhvr>
                                        <p:cTn id="10" dur="1000" fill="hold"/>
                                        <p:tgtEl>
                                          <p:spTgt spid="197635"/>
                                        </p:tgtEl>
                                        <p:attrNameLst>
                                          <p:attrName>ppt_w</p:attrName>
                                        </p:attrNameLst>
                                      </p:cBhvr>
                                      <p:tavLst>
                                        <p:tav tm="0">
                                          <p:val>
                                            <p:fltVal val="0"/>
                                          </p:val>
                                        </p:tav>
                                        <p:tav tm="100000">
                                          <p:val>
                                            <p:strVal val="#ppt_w"/>
                                          </p:val>
                                        </p:tav>
                                      </p:tavLst>
                                    </p:anim>
                                    <p:anim calcmode="lin" valueType="num">
                                      <p:cBhvr>
                                        <p:cTn id="11" dur="1000" fill="hold"/>
                                        <p:tgtEl>
                                          <p:spTgt spid="197635"/>
                                        </p:tgtEl>
                                        <p:attrNameLst>
                                          <p:attrName>ppt_h</p:attrName>
                                        </p:attrNameLst>
                                      </p:cBhvr>
                                      <p:tavLst>
                                        <p:tav tm="0">
                                          <p:val>
                                            <p:fltVal val="0"/>
                                          </p:val>
                                        </p:tav>
                                        <p:tav tm="100000">
                                          <p:val>
                                            <p:strVal val="#ppt_h"/>
                                          </p:val>
                                        </p:tav>
                                      </p:tavLst>
                                    </p:anim>
                                    <p:anim calcmode="lin" valueType="num">
                                      <p:cBhvr>
                                        <p:cTn id="12" dur="1000" fill="hold"/>
                                        <p:tgtEl>
                                          <p:spTgt spid="197635"/>
                                        </p:tgtEl>
                                        <p:attrNameLst>
                                          <p:attrName>style.rotation</p:attrName>
                                        </p:attrNameLst>
                                      </p:cBhvr>
                                      <p:tavLst>
                                        <p:tav tm="0">
                                          <p:val>
                                            <p:fltVal val="90"/>
                                          </p:val>
                                        </p:tav>
                                        <p:tav tm="100000">
                                          <p:val>
                                            <p:fltVal val="0"/>
                                          </p:val>
                                        </p:tav>
                                      </p:tavLst>
                                    </p:anim>
                                    <p:animEffect transition="in" filter="fade">
                                      <p:cBhvr>
                                        <p:cTn id="13" dur="1000"/>
                                        <p:tgtEl>
                                          <p:spTgt spid="19763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115720"/>
                                        </p:tgtEl>
                                        <p:attrNameLst>
                                          <p:attrName>style.visibility</p:attrName>
                                        </p:attrNameLst>
                                      </p:cBhvr>
                                      <p:to>
                                        <p:strVal val="visible"/>
                                      </p:to>
                                    </p:set>
                                    <p:animEffect transition="in" filter="fade">
                                      <p:cBhvr>
                                        <p:cTn id="18" dur="1000"/>
                                        <p:tgtEl>
                                          <p:spTgt spid="115720"/>
                                        </p:tgtEl>
                                      </p:cBhvr>
                                    </p:animEffect>
                                    <p:anim calcmode="lin" valueType="num">
                                      <p:cBhvr>
                                        <p:cTn id="19" dur="1000" fill="hold"/>
                                        <p:tgtEl>
                                          <p:spTgt spid="115720"/>
                                        </p:tgtEl>
                                        <p:attrNameLst>
                                          <p:attrName>ppt_x</p:attrName>
                                        </p:attrNameLst>
                                      </p:cBhvr>
                                      <p:tavLst>
                                        <p:tav tm="0">
                                          <p:val>
                                            <p:strVal val="#ppt_x"/>
                                          </p:val>
                                        </p:tav>
                                        <p:tav tm="100000">
                                          <p:val>
                                            <p:strVal val="#ppt_x"/>
                                          </p:val>
                                        </p:tav>
                                      </p:tavLst>
                                    </p:anim>
                                    <p:anim calcmode="lin" valueType="num">
                                      <p:cBhvr>
                                        <p:cTn id="20" dur="900" decel="100000" fill="hold"/>
                                        <p:tgtEl>
                                          <p:spTgt spid="11572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15720"/>
                                        </p:tgtEl>
                                        <p:attrNameLst>
                                          <p:attrName>ppt_y</p:attrName>
                                        </p:attrNameLst>
                                      </p:cBhvr>
                                      <p:tavLst>
                                        <p:tav tm="0">
                                          <p:val>
                                            <p:strVal val="#ppt_y-.03"/>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15719"/>
                                        </p:tgtEl>
                                        <p:attrNameLst>
                                          <p:attrName>style.visibility</p:attrName>
                                        </p:attrNameLst>
                                      </p:cBhvr>
                                      <p:to>
                                        <p:strVal val="visible"/>
                                      </p:to>
                                    </p:set>
                                    <p:animEffect transition="in" filter="circle(in)">
                                      <p:cBhvr>
                                        <p:cTn id="26" dur="2000"/>
                                        <p:tgtEl>
                                          <p:spTgt spid="115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P spid="184323" grpId="0" animBg="1"/>
      <p:bldP spid="115719" grpId="0" animBg="1"/>
      <p:bldP spid="1157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69875" y="557213"/>
            <a:ext cx="5030788" cy="585787"/>
          </a:xfrm>
          <a:prstGeom prst="rect">
            <a:avLst/>
          </a:prstGeom>
          <a:gradFill flip="none" rotWithShape="1">
            <a:gsLst>
              <a:gs pos="0">
                <a:srgbClr val="DDEBCF"/>
              </a:gs>
              <a:gs pos="50000">
                <a:srgbClr val="9CB86E"/>
              </a:gs>
              <a:gs pos="100000">
                <a:srgbClr val="156B13"/>
              </a:gs>
            </a:gsLst>
            <a:lin ang="5400000" scaled="0"/>
            <a:tileRect r="-100000" b="-100000"/>
          </a:gradFill>
          <a:ln w="12700">
            <a:solidFill>
              <a:schemeClr val="accent3">
                <a:lumMod val="75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dirty="0" smtClean="0">
                <a:latin typeface="黑体" panose="02010600030101010101" pitchFamily="49" charset="-122"/>
                <a:ea typeface="黑体" panose="02010600030101010101" pitchFamily="49" charset="-122"/>
              </a:rPr>
              <a:t>课堂拓展与归纳</a:t>
            </a:r>
            <a:endParaRPr lang="zh-CN" altLang="en-US" sz="3200" b="1" dirty="0" smtClean="0">
              <a:latin typeface="黑体" panose="02010600030101010101" pitchFamily="49" charset="-122"/>
              <a:ea typeface="黑体" panose="02010600030101010101" pitchFamily="49" charset="-122"/>
            </a:endParaRPr>
          </a:p>
        </p:txBody>
      </p:sp>
      <p:sp>
        <p:nvSpPr>
          <p:cNvPr id="6" name="矩形 5"/>
          <p:cNvSpPr>
            <a:spLocks noChangeArrowheads="1"/>
          </p:cNvSpPr>
          <p:nvPr/>
        </p:nvSpPr>
        <p:spPr bwMode="auto">
          <a:xfrm>
            <a:off x="260350" y="1196753"/>
            <a:ext cx="8632825" cy="52937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457200" indent="-457200">
              <a:lnSpc>
                <a:spcPct val="130000"/>
              </a:lnSpc>
              <a:buClr>
                <a:srgbClr val="FF0000"/>
              </a:buClr>
            </a:pPr>
            <a:r>
              <a:rPr lang="zh-CN" altLang="en-US" sz="2600" b="1" dirty="0" smtClean="0">
                <a:latin typeface="宋体" pitchFamily="2" charset="-122"/>
              </a:rPr>
              <a:t> </a:t>
            </a:r>
            <a:r>
              <a:rPr lang="zh-CN" altLang="en-US" sz="2600" i="1" dirty="0" smtClean="0">
                <a:latin typeface="宋体" pitchFamily="2" charset="-122"/>
              </a:rPr>
              <a:t>一、文学作品和现实中的</a:t>
            </a:r>
            <a:r>
              <a:rPr lang="zh-CN" altLang="en-US" sz="2600" i="1" dirty="0" smtClean="0">
                <a:solidFill>
                  <a:srgbClr val="00B050"/>
                </a:solidFill>
                <a:latin typeface="宋体" pitchFamily="2" charset="-122"/>
              </a:rPr>
              <a:t>看客</a:t>
            </a:r>
            <a:r>
              <a:rPr lang="zh-CN" altLang="en-US" sz="2600" i="1" dirty="0" smtClean="0">
                <a:latin typeface="宋体" pitchFamily="2" charset="-122"/>
              </a:rPr>
              <a:t>：</a:t>
            </a:r>
            <a:endParaRPr lang="en-US" altLang="zh-CN" sz="2600" i="1"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zh-CN" altLang="en-US" sz="2600" dirty="0" smtClean="0">
                <a:latin typeface="宋体" pitchFamily="2" charset="-122"/>
              </a:rPr>
              <a:t>事不关己，高高挂起，甚至落井下石。</a:t>
            </a:r>
            <a:endParaRPr lang="en-US" altLang="zh-CN" sz="2600"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en-US" altLang="zh-CN" sz="2600" dirty="0" smtClean="0">
                <a:solidFill>
                  <a:srgbClr val="FF0000"/>
                </a:solidFill>
                <a:latin typeface="宋体" pitchFamily="2" charset="-122"/>
              </a:rPr>
              <a:t>==》</a:t>
            </a:r>
            <a:r>
              <a:rPr lang="zh-CN" altLang="en-US" sz="2600" dirty="0" smtClean="0">
                <a:solidFill>
                  <a:srgbClr val="FF0000"/>
                </a:solidFill>
                <a:latin typeface="宋体" pitchFamily="2" charset="-122"/>
              </a:rPr>
              <a:t>自私冷漠、</a:t>
            </a:r>
            <a:r>
              <a:rPr lang="zh-CN" altLang="en-US" sz="2600" dirty="0" smtClean="0">
                <a:solidFill>
                  <a:srgbClr val="FF0000"/>
                </a:solidFill>
                <a:latin typeface="宋体" pitchFamily="2" charset="-122"/>
              </a:rPr>
              <a:t>麻木不仁、不觉醒</a:t>
            </a:r>
            <a:r>
              <a:rPr lang="zh-CN" altLang="en-US" sz="2600" dirty="0" smtClean="0">
                <a:latin typeface="宋体" pitchFamily="2" charset="-122"/>
              </a:rPr>
              <a:t>。</a:t>
            </a:r>
            <a:endParaRPr lang="en-US" altLang="zh-CN" sz="2600"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zh-CN" altLang="en-US" sz="2600" dirty="0" smtClean="0">
                <a:latin typeface="宋体" pitchFamily="2" charset="-122"/>
              </a:rPr>
              <a:t>二、文学作品中的</a:t>
            </a:r>
            <a:r>
              <a:rPr lang="zh-CN" altLang="en-US" sz="2600" dirty="0" smtClean="0">
                <a:solidFill>
                  <a:srgbClr val="00B050"/>
                </a:solidFill>
                <a:latin typeface="宋体" pitchFamily="2" charset="-122"/>
              </a:rPr>
              <a:t>侠客</a:t>
            </a:r>
            <a:r>
              <a:rPr lang="zh-CN" altLang="en-US" sz="2600" dirty="0" smtClean="0">
                <a:latin typeface="宋体" pitchFamily="2" charset="-122"/>
              </a:rPr>
              <a:t>形象（</a:t>
            </a:r>
            <a:r>
              <a:rPr lang="en-US" altLang="zh-CN" sz="2600" dirty="0" smtClean="0">
                <a:latin typeface="宋体" pitchFamily="2" charset="-122"/>
              </a:rPr>
              <a:t>《</a:t>
            </a:r>
            <a:r>
              <a:rPr lang="zh-CN" altLang="en-US" sz="2600" dirty="0" smtClean="0">
                <a:latin typeface="宋体" pitchFamily="2" charset="-122"/>
              </a:rPr>
              <a:t>唐雎不辱使命</a:t>
            </a:r>
            <a:r>
              <a:rPr lang="en-US" altLang="zh-CN" sz="2600" dirty="0" smtClean="0">
                <a:latin typeface="宋体" pitchFamily="2" charset="-122"/>
              </a:rPr>
              <a:t>》</a:t>
            </a:r>
            <a:r>
              <a:rPr lang="zh-CN" altLang="en-US" sz="2600" dirty="0" smtClean="0">
                <a:latin typeface="宋体" pitchFamily="2" charset="-122"/>
              </a:rPr>
              <a:t>中写到的“古代四大侠客”中的专诸、聂政</a:t>
            </a:r>
            <a:r>
              <a:rPr lang="en-US" altLang="zh-CN" sz="2600" dirty="0" smtClean="0">
                <a:latin typeface="宋体" pitchFamily="2" charset="-122"/>
              </a:rPr>
              <a:t>,</a:t>
            </a:r>
            <a:r>
              <a:rPr lang="zh-CN" altLang="en-US" sz="2600" dirty="0" smtClean="0">
                <a:latin typeface="宋体" pitchFamily="2" charset="-122"/>
              </a:rPr>
              <a:t>课本第</a:t>
            </a:r>
            <a:r>
              <a:rPr lang="en-US" altLang="zh-CN" sz="2600" dirty="0" smtClean="0">
                <a:latin typeface="宋体" pitchFamily="2" charset="-122"/>
              </a:rPr>
              <a:t>50</a:t>
            </a:r>
            <a:r>
              <a:rPr lang="zh-CN" altLang="en-US" sz="2600" dirty="0" smtClean="0">
                <a:latin typeface="宋体" pitchFamily="2" charset="-122"/>
              </a:rPr>
              <a:t>页）：</a:t>
            </a:r>
            <a:endParaRPr lang="en-US" altLang="zh-CN" sz="2600"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zh-CN" altLang="en-US" sz="2600" dirty="0" smtClean="0">
                <a:latin typeface="宋体" pitchFamily="2" charset="-122"/>
              </a:rPr>
              <a:t>路见不平，拔刀相助；侠之大者，为国为民也。</a:t>
            </a:r>
            <a:endParaRPr lang="en-US" altLang="zh-CN" sz="2600" dirty="0" smtClean="0">
              <a:latin typeface="宋体" pitchFamily="2" charset="-122"/>
            </a:endParaRPr>
          </a:p>
          <a:p>
            <a:pPr marL="457200" indent="-457200">
              <a:lnSpc>
                <a:spcPct val="130000"/>
              </a:lnSpc>
              <a:buClr>
                <a:srgbClr val="FF0000"/>
              </a:buClr>
            </a:pPr>
            <a:r>
              <a:rPr lang="en-US" altLang="zh-CN" sz="2600" dirty="0" smtClean="0">
                <a:latin typeface="宋体" pitchFamily="2" charset="-122"/>
              </a:rPr>
              <a:t>        </a:t>
            </a:r>
            <a:r>
              <a:rPr lang="en-US" altLang="zh-CN" sz="2600" dirty="0" smtClean="0">
                <a:solidFill>
                  <a:srgbClr val="FF0000"/>
                </a:solidFill>
                <a:latin typeface="宋体" pitchFamily="2" charset="-122"/>
              </a:rPr>
              <a:t>==》</a:t>
            </a:r>
            <a:r>
              <a:rPr lang="zh-CN" altLang="en-US" sz="2600" dirty="0" smtClean="0">
                <a:solidFill>
                  <a:srgbClr val="FF0000"/>
                </a:solidFill>
                <a:latin typeface="宋体" pitchFamily="2" charset="-122"/>
              </a:rPr>
              <a:t>敢于担当、扶危济困、热情善良。</a:t>
            </a:r>
            <a:endParaRPr lang="en-US" altLang="zh-CN" sz="2600" dirty="0" smtClean="0">
              <a:solidFill>
                <a:srgbClr val="FF0000"/>
              </a:solidFill>
              <a:latin typeface="宋体" pitchFamily="2" charset="-122"/>
            </a:endParaRPr>
          </a:p>
          <a:p>
            <a:pPr marL="457200" indent="-457200">
              <a:lnSpc>
                <a:spcPct val="130000"/>
              </a:lnSpc>
              <a:buClr>
                <a:srgbClr val="FF0000"/>
              </a:buClr>
            </a:pPr>
            <a:r>
              <a:rPr lang="en-US" altLang="zh-CN" sz="2600" dirty="0" smtClean="0">
                <a:solidFill>
                  <a:srgbClr val="FF0000"/>
                </a:solidFill>
                <a:latin typeface="宋体" pitchFamily="2" charset="-122"/>
              </a:rPr>
              <a:t>        </a:t>
            </a:r>
            <a:r>
              <a:rPr lang="en-US" altLang="zh-CN" sz="2600" dirty="0" smtClean="0">
                <a:solidFill>
                  <a:srgbClr val="333300"/>
                </a:solidFill>
                <a:latin typeface="宋体" pitchFamily="2" charset="-122"/>
              </a:rPr>
              <a:t>(</a:t>
            </a:r>
            <a:r>
              <a:rPr lang="zh-CN" altLang="en-US" sz="2600" dirty="0" smtClean="0">
                <a:solidFill>
                  <a:srgbClr val="333300"/>
                </a:solidFill>
                <a:latin typeface="宋体" pitchFamily="2" charset="-122"/>
              </a:rPr>
              <a:t>漫威电影</a:t>
            </a:r>
            <a:r>
              <a:rPr lang="en-US" altLang="zh-CN" sz="2600" dirty="0" smtClean="0">
                <a:solidFill>
                  <a:srgbClr val="333300"/>
                </a:solidFill>
                <a:latin typeface="宋体" pitchFamily="2" charset="-122"/>
              </a:rPr>
              <a:t>《</a:t>
            </a:r>
            <a:r>
              <a:rPr lang="zh-CN" altLang="en-US" sz="2600" dirty="0" smtClean="0">
                <a:solidFill>
                  <a:srgbClr val="333300"/>
                </a:solidFill>
                <a:latin typeface="宋体" pitchFamily="2" charset="-122"/>
              </a:rPr>
              <a:t>蜘蛛侠</a:t>
            </a:r>
            <a:r>
              <a:rPr lang="en-US" altLang="zh-CN" sz="2600" dirty="0" smtClean="0">
                <a:solidFill>
                  <a:srgbClr val="333300"/>
                </a:solidFill>
                <a:latin typeface="宋体" pitchFamily="2" charset="-122"/>
              </a:rPr>
              <a:t>》)</a:t>
            </a:r>
          </a:p>
          <a:p>
            <a:pPr marL="457200" indent="-457200">
              <a:lnSpc>
                <a:spcPct val="130000"/>
              </a:lnSpc>
              <a:buClr>
                <a:srgbClr val="FF0000"/>
              </a:buClr>
            </a:pPr>
            <a:r>
              <a:rPr lang="en-US" altLang="zh-CN" sz="2600" dirty="0" smtClean="0">
                <a:latin typeface="宋体" pitchFamily="2" charset="-122"/>
              </a:rPr>
              <a:t>       </a:t>
            </a:r>
            <a:r>
              <a:rPr lang="zh-CN" altLang="en-US" sz="2600" dirty="0" smtClean="0">
                <a:latin typeface="宋体" pitchFamily="2" charset="-122"/>
              </a:rPr>
              <a:t>小结：同学们要学会去关注社会，学会去承担责任，同情弱者。</a:t>
            </a:r>
            <a:endParaRPr lang="en-US" altLang="zh-CN" sz="2600" dirty="0" smtClean="0">
              <a:latin typeface="宋体"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15"/>
          <p:cNvSpPr>
            <a:spLocks noChangeArrowheads="1"/>
          </p:cNvSpPr>
          <p:nvPr/>
        </p:nvSpPr>
        <p:spPr bwMode="auto">
          <a:xfrm>
            <a:off x="250825" y="1700213"/>
            <a:ext cx="8642350" cy="2862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000" b="1" dirty="0">
                <a:latin typeface="宋体" pitchFamily="2" charset="-122"/>
              </a:rPr>
              <a:t>    小说通过对孔乙己的悲惨遭遇的描写，反映了封建文化和</a:t>
            </a:r>
            <a:r>
              <a:rPr lang="zh-CN" altLang="en-US" sz="3000" b="1" dirty="0">
                <a:solidFill>
                  <a:srgbClr val="00B050"/>
                </a:solidFill>
                <a:latin typeface="宋体" pitchFamily="2" charset="-122"/>
              </a:rPr>
              <a:t>封建科举制度</a:t>
            </a:r>
            <a:r>
              <a:rPr lang="zh-CN" altLang="en-US" sz="3000" b="1" dirty="0">
                <a:latin typeface="宋体" pitchFamily="2" charset="-122"/>
              </a:rPr>
              <a:t>对读书人的毒害，有力地控诉了科举制度的罪恶。小说也揭露和批判了封建</a:t>
            </a:r>
            <a:r>
              <a:rPr lang="zh-CN" altLang="en-US" sz="3000" b="1" dirty="0">
                <a:solidFill>
                  <a:srgbClr val="00B050"/>
                </a:solidFill>
                <a:latin typeface="宋体" pitchFamily="2" charset="-122"/>
              </a:rPr>
              <a:t>社会</a:t>
            </a:r>
            <a:r>
              <a:rPr lang="zh-CN" altLang="en-US" sz="3000" b="1" dirty="0">
                <a:latin typeface="宋体" pitchFamily="2" charset="-122"/>
              </a:rPr>
              <a:t>的世态炎凉，</a:t>
            </a:r>
            <a:r>
              <a:rPr lang="zh-CN" altLang="en-US" sz="3000" b="1" dirty="0">
                <a:solidFill>
                  <a:srgbClr val="00B050"/>
                </a:solidFill>
                <a:latin typeface="宋体" pitchFamily="2" charset="-122"/>
              </a:rPr>
              <a:t>人们</a:t>
            </a:r>
            <a:r>
              <a:rPr lang="zh-CN" altLang="en-US" sz="3000" b="1" dirty="0">
                <a:latin typeface="宋体" pitchFamily="2" charset="-122"/>
              </a:rPr>
              <a:t>精神的麻木。</a:t>
            </a:r>
          </a:p>
        </p:txBody>
      </p:sp>
      <p:grpSp>
        <p:nvGrpSpPr>
          <p:cNvPr id="2" name="Group 6"/>
          <p:cNvGrpSpPr>
            <a:grpSpLocks/>
          </p:cNvGrpSpPr>
          <p:nvPr/>
        </p:nvGrpSpPr>
        <p:grpSpPr bwMode="auto">
          <a:xfrm>
            <a:off x="128588" y="404813"/>
            <a:ext cx="2319337" cy="700087"/>
            <a:chOff x="138" y="461"/>
            <a:chExt cx="1461" cy="441"/>
          </a:xfrm>
        </p:grpSpPr>
        <p:pic>
          <p:nvPicPr>
            <p:cNvPr id="72709" name="Picture 7" descr="未标题-1"/>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38" y="461"/>
              <a:ext cx="1461" cy="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710" name="文本框 2"/>
            <p:cNvSpPr txBox="1">
              <a:spLocks noChangeArrowheads="1"/>
            </p:cNvSpPr>
            <p:nvPr/>
          </p:nvSpPr>
          <p:spPr bwMode="auto">
            <a:xfrm>
              <a:off x="476" y="509"/>
              <a:ext cx="1080" cy="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dirty="0" smtClean="0">
                  <a:solidFill>
                    <a:srgbClr val="0099CC"/>
                  </a:solidFill>
                  <a:latin typeface="黑体" pitchFamily="49" charset="-122"/>
                  <a:ea typeface="黑体" pitchFamily="49" charset="-122"/>
                </a:rPr>
                <a:t>主题</a:t>
              </a:r>
              <a:r>
                <a:rPr lang="zh-CN" altLang="en-US" sz="2800" b="1" dirty="0" smtClean="0">
                  <a:solidFill>
                    <a:srgbClr val="0099CC"/>
                  </a:solidFill>
                  <a:latin typeface="黑体" pitchFamily="49" charset="-122"/>
                  <a:ea typeface="黑体" pitchFamily="49" charset="-122"/>
                </a:rPr>
                <a:t>小结</a:t>
              </a:r>
              <a:endParaRPr lang="zh-CN" altLang="en-US" sz="2800" b="1" dirty="0">
                <a:solidFill>
                  <a:srgbClr val="0099CC"/>
                </a:solidFill>
                <a:latin typeface="黑体" pitchFamily="49" charset="-122"/>
                <a:ea typeface="黑体" pitchFamily="49" charset="-122"/>
              </a:endParaRPr>
            </a:p>
          </p:txBody>
        </p:sp>
      </p:grpSp>
      <p:pic>
        <p:nvPicPr>
          <p:cNvPr id="72708" name="Picture 2" descr="http://p0.so.qhmsg.com/bdr/_240_/t0116ee690449e411ff.jp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134225" y="4941888"/>
            <a:ext cx="1679575" cy="1517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ChangeArrowheads="1"/>
          </p:cNvSpPr>
          <p:nvPr/>
        </p:nvSpPr>
        <p:spPr bwMode="auto">
          <a:xfrm>
            <a:off x="251520" y="0"/>
            <a:ext cx="8496300" cy="2308324"/>
          </a:xfrm>
          <a:prstGeom prst="rect">
            <a:avLst/>
          </a:prstGeom>
          <a:noFill/>
          <a:ln w="19050">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pPr algn="just">
              <a:lnSpc>
                <a:spcPct val="150000"/>
              </a:lnSpc>
            </a:pPr>
            <a:r>
              <a:rPr lang="zh-CN" altLang="en-US" sz="2400" dirty="0" smtClean="0">
                <a:solidFill>
                  <a:srgbClr val="000000"/>
                </a:solidFill>
                <a:latin typeface="黑体" pitchFamily="49" charset="-122"/>
              </a:rPr>
              <a:t>封建</a:t>
            </a:r>
            <a:r>
              <a:rPr lang="zh-CN" altLang="en-US" sz="2400" b="0" dirty="0" smtClean="0"/>
              <a:t>科举制度，它是从隋炀帝大业元年</a:t>
            </a:r>
            <a:r>
              <a:rPr lang="zh-CN" altLang="en-US" sz="2400" b="0" dirty="0" smtClean="0">
                <a:solidFill>
                  <a:srgbClr val="FF0000"/>
                </a:solidFill>
              </a:rPr>
              <a:t>（</a:t>
            </a:r>
            <a:r>
              <a:rPr lang="en-US" altLang="zh-CN" sz="2400" b="0" dirty="0" smtClean="0">
                <a:solidFill>
                  <a:srgbClr val="FF0000"/>
                </a:solidFill>
              </a:rPr>
              <a:t>605</a:t>
            </a:r>
            <a:r>
              <a:rPr lang="zh-CN" altLang="en-US" sz="2400" b="0" dirty="0" smtClean="0">
                <a:solidFill>
                  <a:srgbClr val="FF0000"/>
                </a:solidFill>
              </a:rPr>
              <a:t>）</a:t>
            </a:r>
            <a:r>
              <a:rPr lang="zh-CN" altLang="en-US" sz="2400" b="0" dirty="0" smtClean="0"/>
              <a:t>开始，在</a:t>
            </a:r>
            <a:r>
              <a:rPr lang="en-US" altLang="zh-CN" sz="2400" b="0" dirty="0" smtClean="0">
                <a:solidFill>
                  <a:srgbClr val="FF0000"/>
                </a:solidFill>
              </a:rPr>
              <a:t>1905</a:t>
            </a:r>
            <a:r>
              <a:rPr lang="zh-CN" altLang="en-US" sz="2400" b="0" dirty="0" smtClean="0"/>
              <a:t>年清政府推行新政的过程中废除的。科举制度在中国历史上整整持续了</a:t>
            </a:r>
            <a:r>
              <a:rPr lang="en-US" altLang="zh-CN" sz="2400" b="0" dirty="0" smtClean="0">
                <a:solidFill>
                  <a:srgbClr val="FF0000"/>
                </a:solidFill>
              </a:rPr>
              <a:t>1300</a:t>
            </a:r>
            <a:r>
              <a:rPr lang="zh-CN" altLang="en-US" sz="2400" b="0" dirty="0" smtClean="0">
                <a:solidFill>
                  <a:srgbClr val="FF0000"/>
                </a:solidFill>
              </a:rPr>
              <a:t>年</a:t>
            </a:r>
            <a:r>
              <a:rPr lang="zh-CN" altLang="en-US" sz="2400" b="0" dirty="0" smtClean="0">
                <a:solidFill>
                  <a:srgbClr val="00B050"/>
                </a:solidFill>
              </a:rPr>
              <a:t>的时间共产生了近</a:t>
            </a:r>
            <a:r>
              <a:rPr lang="en-US" altLang="zh-CN" sz="2400" b="0" dirty="0" smtClean="0">
                <a:solidFill>
                  <a:srgbClr val="00B050"/>
                </a:solidFill>
              </a:rPr>
              <a:t>11</a:t>
            </a:r>
            <a:r>
              <a:rPr lang="zh-CN" altLang="en-US" sz="2400" b="0" dirty="0" smtClean="0">
                <a:solidFill>
                  <a:srgbClr val="00B050"/>
                </a:solidFill>
              </a:rPr>
              <a:t>万名进士</a:t>
            </a:r>
            <a:r>
              <a:rPr lang="zh-CN" altLang="en-US" sz="2400" b="0" dirty="0" smtClean="0"/>
              <a:t>，数百万举人。</a:t>
            </a:r>
            <a:endParaRPr lang="en-US" altLang="zh-CN" sz="2400" b="0" dirty="0" smtClean="0"/>
          </a:p>
          <a:p>
            <a:pPr algn="just">
              <a:lnSpc>
                <a:spcPct val="150000"/>
              </a:lnSpc>
            </a:pPr>
            <a:r>
              <a:rPr lang="zh-CN" altLang="en-US" sz="2400" b="0" dirty="0" smtClean="0"/>
              <a:t>其中最有名的是被誉为“千年科举第一榜”的</a:t>
            </a:r>
            <a:r>
              <a:rPr lang="zh-CN" altLang="en-US" sz="2400" b="0" dirty="0" smtClean="0">
                <a:solidFill>
                  <a:srgbClr val="FF0000"/>
                </a:solidFill>
              </a:rPr>
              <a:t>北宋嘉佑二年</a:t>
            </a:r>
            <a:r>
              <a:rPr lang="zh-CN" altLang="en-US" sz="2400" b="0" dirty="0" smtClean="0"/>
              <a:t>榜。 </a:t>
            </a:r>
            <a:endParaRPr lang="zh-CN" altLang="en-US" sz="1400" dirty="0">
              <a:solidFill>
                <a:srgbClr val="000000"/>
              </a:solidFill>
              <a:latin typeface="华文中宋" pitchFamily="2" charset="-122"/>
              <a:ea typeface="华文中宋" pitchFamily="2" charset="-122"/>
            </a:endParaRPr>
          </a:p>
        </p:txBody>
      </p:sp>
      <p:pic>
        <p:nvPicPr>
          <p:cNvPr id="149508" name="Picture 4" descr="宠物005"/>
          <p:cNvPicPr>
            <a:picLocks noChangeAspect="1" noChangeArrowheads="1" noCrop="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6156325" y="188913"/>
            <a:ext cx="1116013" cy="1025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9509" name="WordArt 5"/>
          <p:cNvSpPr>
            <a:spLocks noChangeArrowheads="1" noChangeShapeType="1" noTextEdit="1"/>
          </p:cNvSpPr>
          <p:nvPr/>
        </p:nvSpPr>
        <p:spPr bwMode="auto">
          <a:xfrm>
            <a:off x="1116013" y="404813"/>
            <a:ext cx="2735262" cy="503237"/>
          </a:xfrm>
          <a:prstGeom prst="rect">
            <a:avLst/>
          </a:prstGeom>
          <a:extLst>
            <a:ext uri="{91240B29-F687-4F45-9708-019B960494DF}">
              <a14:hiddenLine xmlns="" xmlns:a14="http://schemas.microsoft.com/office/drawing/2010/main" w="25400">
                <a:solidFill>
                  <a:srgbClr val="000000"/>
                </a:solidFill>
                <a:round/>
                <a:headEnd/>
                <a:tailEnd/>
              </a14:hiddenLine>
            </a:ext>
          </a:extLst>
        </p:spPr>
        <p:txBody>
          <a:bodyPr wrap="none" fromWordArt="1">
            <a:prstTxWarp prst="textPlain">
              <a:avLst>
                <a:gd name="adj" fmla="val 50000"/>
              </a:avLst>
            </a:prstTxWarp>
          </a:bodyPr>
          <a:lstStyle/>
          <a:p>
            <a:pPr algn="ctr"/>
            <a:endParaRPr lang="zh-CN" altLang="en-US" kern="10" dirty="0">
              <a:solidFill>
                <a:srgbClr val="FF0000"/>
              </a:solidFill>
              <a:latin typeface="黑体"/>
              <a:ea typeface="黑体"/>
            </a:endParaRPr>
          </a:p>
        </p:txBody>
      </p:sp>
      <p:pic>
        <p:nvPicPr>
          <p:cNvPr id="5" name="图片 4" descr="u=235039685,1454613677&amp;fm=173&amp;app=25&amp;f=JPEG.jpg"/>
          <p:cNvPicPr>
            <a:picLocks noChangeAspect="1"/>
          </p:cNvPicPr>
          <p:nvPr/>
        </p:nvPicPr>
        <p:blipFill>
          <a:blip r:embed="rId3" cstate="print"/>
          <a:stretch>
            <a:fillRect/>
          </a:stretch>
        </p:blipFill>
        <p:spPr>
          <a:xfrm>
            <a:off x="1547664" y="2348880"/>
            <a:ext cx="6350000" cy="433045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nodeType="withEffect">
                                  <p:stCondLst>
                                    <p:cond delay="0"/>
                                  </p:stCondLst>
                                  <p:childTnLst>
                                    <p:set>
                                      <p:cBhvr>
                                        <p:cTn id="6" dur="1" fill="hold">
                                          <p:stCondLst>
                                            <p:cond delay="0"/>
                                          </p:stCondLst>
                                        </p:cTn>
                                        <p:tgtEl>
                                          <p:spTgt spid="149508"/>
                                        </p:tgtEl>
                                        <p:attrNameLst>
                                          <p:attrName>style.visibility</p:attrName>
                                        </p:attrNameLst>
                                      </p:cBhvr>
                                      <p:to>
                                        <p:strVal val="visible"/>
                                      </p:to>
                                    </p:set>
                                    <p:animEffect transition="in" filter="plus(in)">
                                      <p:cBhvr>
                                        <p:cTn id="7" dur="2000"/>
                                        <p:tgtEl>
                                          <p:spTgt spid="149508"/>
                                        </p:tgtEl>
                                      </p:cBhvr>
                                    </p:animEffect>
                                  </p:childTnLst>
                                </p:cTn>
                              </p:par>
                              <p:par>
                                <p:cTn id="8" presetID="25" presetClass="entr" presetSubtype="0" fill="hold" grpId="0" nodeType="withEffect" nodePh="1">
                                  <p:stCondLst>
                                    <p:cond delay="0"/>
                                  </p:stCondLst>
                                  <p:endCondLst>
                                    <p:cond evt="begin" delay="0">
                                      <p:tn val="8"/>
                                    </p:cond>
                                  </p:endCondLst>
                                  <p:childTnLst>
                                    <p:set>
                                      <p:cBhvr>
                                        <p:cTn id="9" dur="1" fill="hold">
                                          <p:stCondLst>
                                            <p:cond delay="0"/>
                                          </p:stCondLst>
                                        </p:cTn>
                                        <p:tgtEl>
                                          <p:spTgt spid="149509"/>
                                        </p:tgtEl>
                                        <p:attrNameLst>
                                          <p:attrName>style.visibility</p:attrName>
                                        </p:attrNameLst>
                                      </p:cBhvr>
                                      <p:to>
                                        <p:strVal val="visible"/>
                                      </p:to>
                                    </p:set>
                                    <p:anim calcmode="lin" valueType="num">
                                      <p:cBhvr>
                                        <p:cTn id="10" dur="500" decel="50000" fill="hold">
                                          <p:stCondLst>
                                            <p:cond delay="0"/>
                                          </p:stCondLst>
                                        </p:cTn>
                                        <p:tgtEl>
                                          <p:spTgt spid="149509"/>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149509"/>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149509"/>
                                        </p:tgtEl>
                                        <p:attrNameLst>
                                          <p:attrName>ppt_w</p:attrName>
                                        </p:attrNameLst>
                                      </p:cBhvr>
                                      <p:tavLst>
                                        <p:tav tm="0">
                                          <p:val>
                                            <p:strVal val="#ppt_w*.05"/>
                                          </p:val>
                                        </p:tav>
                                        <p:tav tm="100000">
                                          <p:val>
                                            <p:strVal val="#ppt_w"/>
                                          </p:val>
                                        </p:tav>
                                      </p:tavLst>
                                    </p:anim>
                                    <p:anim calcmode="lin" valueType="num">
                                      <p:cBhvr>
                                        <p:cTn id="13" dur="1000" fill="hold"/>
                                        <p:tgtEl>
                                          <p:spTgt spid="149509"/>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149509"/>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149509"/>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149509"/>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149509"/>
                                        </p:tgtEl>
                                      </p:cBhvr>
                                    </p:animEffect>
                                  </p:childTnLst>
                                </p:cTn>
                              </p:par>
                            </p:childTnLst>
                          </p:cTn>
                        </p:par>
                        <p:par>
                          <p:cTn id="18" fill="hold" nodeType="afterGroup">
                            <p:stCondLst>
                              <p:cond delay="2000"/>
                            </p:stCondLst>
                            <p:childTnLst>
                              <p:par>
                                <p:cTn id="19" presetID="54" presetClass="entr" presetSubtype="0" accel="100000" fill="hold" grpId="0" nodeType="afterEffect">
                                  <p:stCondLst>
                                    <p:cond delay="0"/>
                                  </p:stCondLst>
                                  <p:childTnLst>
                                    <p:set>
                                      <p:cBhvr>
                                        <p:cTn id="20" dur="1" fill="hold">
                                          <p:stCondLst>
                                            <p:cond delay="0"/>
                                          </p:stCondLst>
                                        </p:cTn>
                                        <p:tgtEl>
                                          <p:spTgt spid="149507"/>
                                        </p:tgtEl>
                                        <p:attrNameLst>
                                          <p:attrName>style.visibility</p:attrName>
                                        </p:attrNameLst>
                                      </p:cBhvr>
                                      <p:to>
                                        <p:strVal val="visible"/>
                                      </p:to>
                                    </p:set>
                                    <p:anim calcmode="lin" valueType="num">
                                      <p:cBhvr>
                                        <p:cTn id="21" dur="500" fill="hold"/>
                                        <p:tgtEl>
                                          <p:spTgt spid="149507"/>
                                        </p:tgtEl>
                                        <p:attrNameLst>
                                          <p:attrName>ppt_w</p:attrName>
                                        </p:attrNameLst>
                                      </p:cBhvr>
                                      <p:tavLst>
                                        <p:tav tm="0">
                                          <p:val>
                                            <p:strVal val="#ppt_w*0.05"/>
                                          </p:val>
                                        </p:tav>
                                        <p:tav tm="100000">
                                          <p:val>
                                            <p:strVal val="#ppt_w"/>
                                          </p:val>
                                        </p:tav>
                                      </p:tavLst>
                                    </p:anim>
                                    <p:anim calcmode="lin" valueType="num">
                                      <p:cBhvr>
                                        <p:cTn id="22" dur="500" fill="hold"/>
                                        <p:tgtEl>
                                          <p:spTgt spid="149507"/>
                                        </p:tgtEl>
                                        <p:attrNameLst>
                                          <p:attrName>ppt_h</p:attrName>
                                        </p:attrNameLst>
                                      </p:cBhvr>
                                      <p:tavLst>
                                        <p:tav tm="0">
                                          <p:val>
                                            <p:strVal val="#ppt_h"/>
                                          </p:val>
                                        </p:tav>
                                        <p:tav tm="100000">
                                          <p:val>
                                            <p:strVal val="#ppt_h"/>
                                          </p:val>
                                        </p:tav>
                                      </p:tavLst>
                                    </p:anim>
                                    <p:anim calcmode="lin" valueType="num">
                                      <p:cBhvr>
                                        <p:cTn id="23" dur="500" fill="hold"/>
                                        <p:tgtEl>
                                          <p:spTgt spid="149507"/>
                                        </p:tgtEl>
                                        <p:attrNameLst>
                                          <p:attrName>ppt_x</p:attrName>
                                        </p:attrNameLst>
                                      </p:cBhvr>
                                      <p:tavLst>
                                        <p:tav tm="0">
                                          <p:val>
                                            <p:strVal val="#ppt_x-.2"/>
                                          </p:val>
                                        </p:tav>
                                        <p:tav tm="100000">
                                          <p:val>
                                            <p:strVal val="#ppt_x"/>
                                          </p:val>
                                        </p:tav>
                                      </p:tavLst>
                                    </p:anim>
                                    <p:anim calcmode="lin" valueType="num">
                                      <p:cBhvr>
                                        <p:cTn id="24" dur="500" fill="hold"/>
                                        <p:tgtEl>
                                          <p:spTgt spid="149507"/>
                                        </p:tgtEl>
                                        <p:attrNameLst>
                                          <p:attrName>ppt_y</p:attrName>
                                        </p:attrNameLst>
                                      </p:cBhvr>
                                      <p:tavLst>
                                        <p:tav tm="0">
                                          <p:val>
                                            <p:strVal val="#ppt_y"/>
                                          </p:val>
                                        </p:tav>
                                        <p:tav tm="100000">
                                          <p:val>
                                            <p:strVal val="#ppt_y"/>
                                          </p:val>
                                        </p:tav>
                                      </p:tavLst>
                                    </p:anim>
                                    <p:animEffect transition="in" filter="fade">
                                      <p:cBhvr>
                                        <p:cTn id="25" dur="5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nimBg="1"/>
      <p:bldP spid="14950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0" name="Picture 2" descr="孔乙己"/>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333375"/>
            <a:ext cx="4554538" cy="6507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2260" name="Text Box 4"/>
          <p:cNvSpPr txBox="1">
            <a:spLocks noChangeArrowheads="1"/>
          </p:cNvSpPr>
          <p:nvPr/>
        </p:nvSpPr>
        <p:spPr bwMode="auto">
          <a:xfrm>
            <a:off x="4859338" y="549275"/>
            <a:ext cx="4033837" cy="2838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zh-CN" altLang="en-US" sz="3600" dirty="0">
                <a:solidFill>
                  <a:srgbClr val="030305"/>
                </a:solidFill>
                <a:latin typeface="黑体" pitchFamily="49" charset="-122"/>
              </a:rPr>
              <a:t>根据文中孔乙己外貌、语言、动作等描写为鲁镇派出所制作失踪人口孔乙己小档案</a:t>
            </a:r>
            <a:r>
              <a:rPr lang="zh-CN" altLang="en-US" sz="3600" dirty="0" smtClean="0">
                <a:solidFill>
                  <a:srgbClr val="030305"/>
                </a:solidFill>
                <a:latin typeface="黑体" pitchFamily="49" charset="-122"/>
              </a:rPr>
              <a:t>。 </a:t>
            </a:r>
            <a:endParaRPr lang="zh-CN" altLang="en-US" sz="3600" dirty="0">
              <a:solidFill>
                <a:srgbClr val="030305"/>
              </a:solidFill>
              <a:latin typeface="黑体" pitchFamily="49" charset="-122"/>
            </a:endParaRPr>
          </a:p>
        </p:txBody>
      </p:sp>
      <p:grpSp>
        <p:nvGrpSpPr>
          <p:cNvPr id="2" name="Group 6"/>
          <p:cNvGrpSpPr>
            <a:grpSpLocks/>
          </p:cNvGrpSpPr>
          <p:nvPr/>
        </p:nvGrpSpPr>
        <p:grpSpPr bwMode="auto">
          <a:xfrm>
            <a:off x="0" y="0"/>
            <a:ext cx="1259632" cy="836613"/>
            <a:chOff x="975" y="0"/>
            <a:chExt cx="1268" cy="527"/>
          </a:xfrm>
        </p:grpSpPr>
        <p:graphicFrame>
          <p:nvGraphicFramePr>
            <p:cNvPr id="5122" name="Object 7"/>
            <p:cNvGraphicFramePr>
              <a:graphicFrameLocks noChangeAspect="1"/>
            </p:cNvGraphicFramePr>
            <p:nvPr/>
          </p:nvGraphicFramePr>
          <p:xfrm>
            <a:off x="1111" y="119"/>
            <a:ext cx="1089" cy="408"/>
          </p:xfrm>
          <a:graphic>
            <a:graphicData uri="http://schemas.openxmlformats.org/presentationml/2006/ole">
              <p:oleObj spid="_x0000_s5128" name="剪辑" r:id="rId4" imgW="4960938" imgH="2811463" progId="">
                <p:embed/>
              </p:oleObj>
            </a:graphicData>
          </a:graphic>
        </p:graphicFrame>
        <p:sp>
          <p:nvSpPr>
            <p:cNvPr id="5126" name="Text Box 8"/>
            <p:cNvSpPr txBox="1">
              <a:spLocks noChangeArrowheads="1"/>
            </p:cNvSpPr>
            <p:nvPr/>
          </p:nvSpPr>
          <p:spPr bwMode="auto">
            <a:xfrm>
              <a:off x="975" y="0"/>
              <a:ext cx="1268" cy="4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kumimoji="0" lang="zh-CN" altLang="en-US" sz="3600" dirty="0">
                  <a:solidFill>
                    <a:srgbClr val="FF0000"/>
                  </a:solidFill>
                  <a:latin typeface="Arial" pitchFamily="34" charset="0"/>
                  <a:ea typeface="华文中宋" pitchFamily="2" charset="-122"/>
                </a:rPr>
                <a:t>拓展延伸</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204810"/>
                                        </p:tgtEl>
                                        <p:attrNameLst>
                                          <p:attrName>style.visibility</p:attrName>
                                        </p:attrNameLst>
                                      </p:cBhvr>
                                      <p:to>
                                        <p:strVal val="visible"/>
                                      </p:to>
                                    </p:set>
                                    <p:anim calcmode="lin" valueType="num">
                                      <p:cBhvr>
                                        <p:cTn id="11" dur="1000" fill="hold"/>
                                        <p:tgtEl>
                                          <p:spTgt spid="204810"/>
                                        </p:tgtEl>
                                        <p:attrNameLst>
                                          <p:attrName>ppt_x</p:attrName>
                                        </p:attrNameLst>
                                      </p:cBhvr>
                                      <p:tavLst>
                                        <p:tav tm="0">
                                          <p:val>
                                            <p:strVal val="#ppt_x-.2"/>
                                          </p:val>
                                        </p:tav>
                                        <p:tav tm="100000">
                                          <p:val>
                                            <p:strVal val="#ppt_x"/>
                                          </p:val>
                                        </p:tav>
                                      </p:tavLst>
                                    </p:anim>
                                    <p:anim calcmode="lin" valueType="num">
                                      <p:cBhvr>
                                        <p:cTn id="12" dur="1000" fill="hold"/>
                                        <p:tgtEl>
                                          <p:spTgt spid="204810"/>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04810"/>
                                        </p:tgtEl>
                                      </p:cBhvr>
                                    </p:animEffect>
                                  </p:childTnLst>
                                </p:cTn>
                              </p:par>
                            </p:childTnLst>
                          </p:cTn>
                        </p:par>
                        <p:par>
                          <p:cTn id="14" fill="hold" nodeType="afterGroup">
                            <p:stCondLst>
                              <p:cond delay="1500"/>
                            </p:stCondLst>
                            <p:childTnLst>
                              <p:par>
                                <p:cTn id="15" presetID="17" presetClass="entr" presetSubtype="10" fill="hold" grpId="0" nodeType="afterEffect">
                                  <p:stCondLst>
                                    <p:cond delay="0"/>
                                  </p:stCondLst>
                                  <p:childTnLst>
                                    <p:set>
                                      <p:cBhvr>
                                        <p:cTn id="16" dur="1" fill="hold">
                                          <p:stCondLst>
                                            <p:cond delay="0"/>
                                          </p:stCondLst>
                                        </p:cTn>
                                        <p:tgtEl>
                                          <p:spTgt spid="352260"/>
                                        </p:tgtEl>
                                        <p:attrNameLst>
                                          <p:attrName>style.visibility</p:attrName>
                                        </p:attrNameLst>
                                      </p:cBhvr>
                                      <p:to>
                                        <p:strVal val="visible"/>
                                      </p:to>
                                    </p:set>
                                    <p:anim calcmode="lin" valueType="num">
                                      <p:cBhvr>
                                        <p:cTn id="17" dur="500" fill="hold"/>
                                        <p:tgtEl>
                                          <p:spTgt spid="352260"/>
                                        </p:tgtEl>
                                        <p:attrNameLst>
                                          <p:attrName>ppt_w</p:attrName>
                                        </p:attrNameLst>
                                      </p:cBhvr>
                                      <p:tavLst>
                                        <p:tav tm="0">
                                          <p:val>
                                            <p:fltVal val="0"/>
                                          </p:val>
                                        </p:tav>
                                        <p:tav tm="100000">
                                          <p:val>
                                            <p:strVal val="#ppt_w"/>
                                          </p:val>
                                        </p:tav>
                                      </p:tavLst>
                                    </p:anim>
                                    <p:anim calcmode="lin" valueType="num">
                                      <p:cBhvr>
                                        <p:cTn id="18" dur="500" fill="hold"/>
                                        <p:tgtEl>
                                          <p:spTgt spid="3522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6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3"/>
          <p:cNvSpPr>
            <a:spLocks noChangeArrowheads="1"/>
          </p:cNvSpPr>
          <p:nvPr/>
        </p:nvSpPr>
        <p:spPr bwMode="auto">
          <a:xfrm>
            <a:off x="1124945" y="116632"/>
            <a:ext cx="6409127"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kumimoji="0" lang="zh-CN" altLang="en-US" sz="4400" dirty="0">
                <a:solidFill>
                  <a:srgbClr val="FF3300"/>
                </a:solidFill>
                <a:latin typeface="Arial" pitchFamily="34" charset="0"/>
                <a:ea typeface="宋体" pitchFamily="2" charset="-122"/>
              </a:rPr>
              <a:t>鲁镇派出所失踪人口档案</a:t>
            </a:r>
          </a:p>
        </p:txBody>
      </p:sp>
      <p:graphicFrame>
        <p:nvGraphicFramePr>
          <p:cNvPr id="202967" name="Group 215"/>
          <p:cNvGraphicFramePr>
            <a:graphicFrameLocks noGrp="1"/>
          </p:cNvGraphicFramePr>
          <p:nvPr/>
        </p:nvGraphicFramePr>
        <p:xfrm>
          <a:off x="323850" y="1196975"/>
          <a:ext cx="8424863" cy="5111750"/>
        </p:xfrm>
        <a:graphic>
          <a:graphicData uri="http://schemas.openxmlformats.org/drawingml/2006/table">
            <a:tbl>
              <a:tblPr/>
              <a:tblGrid>
                <a:gridCol w="1800225"/>
                <a:gridCol w="6624638"/>
              </a:tblGrid>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4000" b="1" i="0" u="none" strike="noStrike" cap="none" normalizeH="0" baseline="0" dirty="0" smtClean="0">
                          <a:ln>
                            <a:noFill/>
                          </a:ln>
                          <a:solidFill>
                            <a:srgbClr val="000000"/>
                          </a:solidFill>
                          <a:effectLst/>
                          <a:latin typeface="Arial" pitchFamily="34" charset="0"/>
                          <a:ea typeface="黑体" pitchFamily="49" charset="-122"/>
                        </a:rPr>
                        <a:t>项目</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600" b="0" i="0" u="none" strike="noStrike" cap="none" normalizeH="0" baseline="0" smtClean="0">
                          <a:ln>
                            <a:noFill/>
                          </a:ln>
                          <a:solidFill>
                            <a:srgbClr val="000000"/>
                          </a:solidFill>
                          <a:effectLst/>
                          <a:latin typeface="Arial" pitchFamily="34" charset="0"/>
                          <a:ea typeface="华文中宋" pitchFamily="2" charset="-122"/>
                        </a:rPr>
                        <a:t>内        容</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姓名</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曾用名</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eaLnBrk="1" hangingPunct="1">
                        <a:spcBef>
                          <a:spcPct val="50000"/>
                        </a:spcBef>
                      </a:pPr>
                      <a:r>
                        <a:rPr kumimoji="0" lang="zh-CN" altLang="en-US" sz="2800" dirty="0" smtClean="0">
                          <a:solidFill>
                            <a:srgbClr val="000000"/>
                          </a:solidFill>
                          <a:latin typeface="华文中宋" pitchFamily="2" charset="-122"/>
                          <a:ea typeface="华文中宋" pitchFamily="2" charset="-122"/>
                        </a:rPr>
                        <a:t>绰号孔乙己</a:t>
                      </a:r>
                      <a:endParaRPr kumimoji="0" lang="zh-CN" altLang="en-US" sz="2800" dirty="0">
                        <a:solidFill>
                          <a:srgbClr val="000000"/>
                        </a:solidFill>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性别 </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年龄</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籍贯</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绍兴</a:t>
                      </a:r>
                      <a:endParaRPr kumimoji="0" lang="zh-CN" altLang="zh-CN" sz="28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黑体" pitchFamily="49" charset="-122"/>
                        </a:rPr>
                        <a:t>住址</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59753" name="Text Box 9"/>
          <p:cNvSpPr txBox="1">
            <a:spLocks noChangeArrowheads="1"/>
          </p:cNvSpPr>
          <p:nvPr/>
        </p:nvSpPr>
        <p:spPr bwMode="auto">
          <a:xfrm>
            <a:off x="2411413" y="5661025"/>
            <a:ext cx="5545137"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zh-CN" altLang="en-US" sz="2800" dirty="0" smtClean="0">
                <a:solidFill>
                  <a:srgbClr val="000000"/>
                </a:solidFill>
                <a:latin typeface="华文中宋" pitchFamily="2" charset="-122"/>
                <a:ea typeface="华文中宋" pitchFamily="2" charset="-122"/>
              </a:rPr>
              <a:t>鲁镇，具体无法</a:t>
            </a:r>
            <a:r>
              <a:rPr kumimoji="0" lang="zh-CN" altLang="en-US" sz="2800" dirty="0" smtClean="0">
                <a:solidFill>
                  <a:srgbClr val="000000"/>
                </a:solidFill>
                <a:latin typeface="华文中宋" pitchFamily="2" charset="-122"/>
                <a:ea typeface="华文中宋" pitchFamily="2" charset="-122"/>
              </a:rPr>
              <a:t>考证</a:t>
            </a:r>
            <a:endParaRPr kumimoji="0" lang="zh-CN" altLang="en-US" sz="2800" dirty="0">
              <a:solidFill>
                <a:srgbClr val="000000"/>
              </a:solidFill>
              <a:latin typeface="华文中宋" pitchFamily="2" charset="-122"/>
              <a:ea typeface="华文中宋" pitchFamily="2" charset="-122"/>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9747"/>
                                        </p:tgtEl>
                                        <p:attrNameLst>
                                          <p:attrName>style.visibility</p:attrName>
                                        </p:attrNameLst>
                                      </p:cBhvr>
                                      <p:to>
                                        <p:strVal val="visible"/>
                                      </p:to>
                                    </p:set>
                                    <p:anim calcmode="lin" valueType="num">
                                      <p:cBhvr>
                                        <p:cTn id="7" dur="1000" fill="hold"/>
                                        <p:tgtEl>
                                          <p:spTgt spid="159747"/>
                                        </p:tgtEl>
                                        <p:attrNameLst>
                                          <p:attrName>ppt_w</p:attrName>
                                        </p:attrNameLst>
                                      </p:cBhvr>
                                      <p:tavLst>
                                        <p:tav tm="0">
                                          <p:val>
                                            <p:fltVal val="0"/>
                                          </p:val>
                                        </p:tav>
                                        <p:tav tm="100000">
                                          <p:val>
                                            <p:strVal val="#ppt_w"/>
                                          </p:val>
                                        </p:tav>
                                      </p:tavLst>
                                    </p:anim>
                                    <p:anim calcmode="lin" valueType="num">
                                      <p:cBhvr>
                                        <p:cTn id="8" dur="1000" fill="hold"/>
                                        <p:tgtEl>
                                          <p:spTgt spid="159747"/>
                                        </p:tgtEl>
                                        <p:attrNameLst>
                                          <p:attrName>ppt_h</p:attrName>
                                        </p:attrNameLst>
                                      </p:cBhvr>
                                      <p:tavLst>
                                        <p:tav tm="0">
                                          <p:val>
                                            <p:fltVal val="0"/>
                                          </p:val>
                                        </p:tav>
                                        <p:tav tm="100000">
                                          <p:val>
                                            <p:strVal val="#ppt_h"/>
                                          </p:val>
                                        </p:tav>
                                      </p:tavLst>
                                    </p:anim>
                                    <p:anim calcmode="lin" valueType="num">
                                      <p:cBhvr>
                                        <p:cTn id="9" dur="1000" fill="hold"/>
                                        <p:tgtEl>
                                          <p:spTgt spid="159747"/>
                                        </p:tgtEl>
                                        <p:attrNameLst>
                                          <p:attrName>style.rotation</p:attrName>
                                        </p:attrNameLst>
                                      </p:cBhvr>
                                      <p:tavLst>
                                        <p:tav tm="0">
                                          <p:val>
                                            <p:fltVal val="90"/>
                                          </p:val>
                                        </p:tav>
                                        <p:tav tm="100000">
                                          <p:val>
                                            <p:fltVal val="0"/>
                                          </p:val>
                                        </p:tav>
                                      </p:tavLst>
                                    </p:anim>
                                    <p:animEffect transition="in" filter="fade">
                                      <p:cBhvr>
                                        <p:cTn id="10" dur="1000"/>
                                        <p:tgtEl>
                                          <p:spTgt spid="159747"/>
                                        </p:tgtEl>
                                      </p:cBhvr>
                                    </p:animEffect>
                                  </p:childTnLst>
                                </p:cTn>
                              </p:par>
                            </p:childTnLst>
                          </p:cTn>
                        </p:par>
                        <p:par>
                          <p:cTn id="11" fill="hold" nodeType="afterGroup">
                            <p:stCondLst>
                              <p:cond delay="1500"/>
                            </p:stCondLst>
                            <p:childTnLst>
                              <p:par>
                                <p:cTn id="12" presetID="20" presetClass="entr" presetSubtype="0" fill="hold" nodeType="afterEffect">
                                  <p:stCondLst>
                                    <p:cond delay="0"/>
                                  </p:stCondLst>
                                  <p:childTnLst>
                                    <p:set>
                                      <p:cBhvr>
                                        <p:cTn id="13" dur="1" fill="hold">
                                          <p:stCondLst>
                                            <p:cond delay="0"/>
                                          </p:stCondLst>
                                        </p:cTn>
                                        <p:tgtEl>
                                          <p:spTgt spid="202967"/>
                                        </p:tgtEl>
                                        <p:attrNameLst>
                                          <p:attrName>style.visibility</p:attrName>
                                        </p:attrNameLst>
                                      </p:cBhvr>
                                      <p:to>
                                        <p:strVal val="visible"/>
                                      </p:to>
                                    </p:set>
                                    <p:animEffect transition="in" filter="wedge">
                                      <p:cBhvr>
                                        <p:cTn id="14" dur="2000"/>
                                        <p:tgtEl>
                                          <p:spTgt spid="20296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159753"/>
                                        </p:tgtEl>
                                        <p:attrNameLst>
                                          <p:attrName>style.visibility</p:attrName>
                                        </p:attrNameLst>
                                      </p:cBhvr>
                                      <p:to>
                                        <p:strVal val="visible"/>
                                      </p:to>
                                    </p:set>
                                    <p:animEffect transition="in" filter="fade">
                                      <p:cBhvr>
                                        <p:cTn id="19" dur="800" decel="100000"/>
                                        <p:tgtEl>
                                          <p:spTgt spid="159753"/>
                                        </p:tgtEl>
                                      </p:cBhvr>
                                    </p:animEffect>
                                    <p:anim calcmode="lin" valueType="num">
                                      <p:cBhvr>
                                        <p:cTn id="20" dur="800" decel="100000" fill="hold"/>
                                        <p:tgtEl>
                                          <p:spTgt spid="159753"/>
                                        </p:tgtEl>
                                        <p:attrNameLst>
                                          <p:attrName>style.rotation</p:attrName>
                                        </p:attrNameLst>
                                      </p:cBhvr>
                                      <p:tavLst>
                                        <p:tav tm="0">
                                          <p:val>
                                            <p:fltVal val="-90"/>
                                          </p:val>
                                        </p:tav>
                                        <p:tav tm="100000">
                                          <p:val>
                                            <p:fltVal val="0"/>
                                          </p:val>
                                        </p:tav>
                                      </p:tavLst>
                                    </p:anim>
                                    <p:anim calcmode="lin" valueType="num">
                                      <p:cBhvr>
                                        <p:cTn id="21" dur="800" decel="100000" fill="hold"/>
                                        <p:tgtEl>
                                          <p:spTgt spid="159753"/>
                                        </p:tgtEl>
                                        <p:attrNameLst>
                                          <p:attrName>ppt_x</p:attrName>
                                        </p:attrNameLst>
                                      </p:cBhvr>
                                      <p:tavLst>
                                        <p:tav tm="0">
                                          <p:val>
                                            <p:strVal val="#ppt_x+0.4"/>
                                          </p:val>
                                        </p:tav>
                                        <p:tav tm="100000">
                                          <p:val>
                                            <p:strVal val="#ppt_x-0.05"/>
                                          </p:val>
                                        </p:tav>
                                      </p:tavLst>
                                    </p:anim>
                                    <p:anim calcmode="lin" valueType="num">
                                      <p:cBhvr>
                                        <p:cTn id="22" dur="800" decel="100000" fill="hold"/>
                                        <p:tgtEl>
                                          <p:spTgt spid="159753"/>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59753"/>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5975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P spid="15975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3814" name="Group 38"/>
          <p:cNvGraphicFramePr>
            <a:graphicFrameLocks noGrp="1"/>
          </p:cNvGraphicFramePr>
          <p:nvPr/>
        </p:nvGraphicFramePr>
        <p:xfrm>
          <a:off x="395288" y="836613"/>
          <a:ext cx="8424862" cy="5111750"/>
        </p:xfrm>
        <a:graphic>
          <a:graphicData uri="http://schemas.openxmlformats.org/drawingml/2006/table">
            <a:tbl>
              <a:tblPr/>
              <a:tblGrid>
                <a:gridCol w="2447925"/>
                <a:gridCol w="5976937"/>
              </a:tblGrid>
              <a:tr h="730250">
                <a:tc>
                  <a:txBody>
                    <a:bodyPr/>
                    <a:lstStyle/>
                    <a:p>
                      <a:pPr marL="0" marR="0" lvl="0" indent="0" algn="ctr" defTabSz="914400" rtl="0" eaLnBrk="1" fontAlgn="base" latinLnBrk="0" hangingPunct="1">
                        <a:lnSpc>
                          <a:spcPct val="100000"/>
                        </a:lnSpc>
                        <a:spcBef>
                          <a:spcPct val="0"/>
                        </a:spcBef>
                        <a:spcAft>
                          <a:spcPct val="0"/>
                        </a:spcAft>
                        <a:buClr>
                          <a:schemeClr val="bg1"/>
                        </a:buClr>
                        <a:buSzPct val="75000"/>
                        <a:buFontTx/>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职业</a:t>
                      </a: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及特长</a:t>
                      </a:r>
                      <a:endParaRPr kumimoji="0" lang="zh-CN" altLang="en-US" sz="2400" b="1" i="0" u="none" strike="noStrike" cap="none" normalizeH="0" baseline="0" dirty="0" smtClean="0">
                        <a:ln>
                          <a:noFill/>
                        </a:ln>
                        <a:solidFill>
                          <a:srgbClr val="FF3300"/>
                        </a:solidFill>
                        <a:effectLst/>
                        <a:latin typeface="Arial" pitchFamily="34" charset="0"/>
                        <a:ea typeface="黑体" pitchFamily="49" charset="-122"/>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外貌特征</a:t>
                      </a:r>
                      <a:endParaRPr kumimoji="0" lang="zh-CN" altLang="en-US" sz="2400" b="1" i="0" u="none" strike="noStrike" cap="none" normalizeH="0" baseline="0" smtClean="0">
                        <a:ln>
                          <a:noFill/>
                        </a:ln>
                        <a:solidFill>
                          <a:srgbClr val="FF3300"/>
                        </a:solidFill>
                        <a:effectLst/>
                        <a:latin typeface="Arial" pitchFamily="34" charset="0"/>
                        <a:ea typeface="黑体" pitchFamily="49" charset="-122"/>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语言特征</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性格行为特征</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0"/>
                        </a:spcBef>
                        <a:spcAft>
                          <a:spcPct val="0"/>
                        </a:spcAft>
                        <a:buClr>
                          <a:schemeClr val="bg1"/>
                        </a:buClr>
                        <a:buSzPct val="75000"/>
                        <a:buFontTx/>
                        <a:buNone/>
                        <a:tabLst/>
                      </a:pPr>
                      <a:r>
                        <a:rPr kumimoji="1" lang="zh-CN" altLang="en-US" sz="2400" b="1" i="0" u="none" strike="noStrike" cap="none" normalizeH="0" baseline="0" smtClean="0">
                          <a:ln>
                            <a:noFill/>
                          </a:ln>
                          <a:solidFill>
                            <a:srgbClr val="FF3300"/>
                          </a:solidFill>
                          <a:effectLst/>
                          <a:latin typeface="Arial" pitchFamily="34" charset="0"/>
                          <a:ea typeface="黑体" pitchFamily="49" charset="-122"/>
                        </a:rPr>
                        <a:t>最后露面时情况</a:t>
                      </a:r>
                      <a:endParaRPr kumimoji="0" lang="zh-CN" altLang="en-US" sz="2400" b="1" i="0" u="none" strike="noStrike" cap="none" normalizeH="0" baseline="0" smtClean="0">
                        <a:ln>
                          <a:noFill/>
                        </a:ln>
                        <a:solidFill>
                          <a:srgbClr val="FF3300"/>
                        </a:solidFill>
                        <a:effectLst/>
                        <a:latin typeface="Arial" pitchFamily="34" charset="0"/>
                        <a:ea typeface="黑体" pitchFamily="49" charset="-122"/>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1" lang="zh-CN" altLang="en-US" sz="2400" b="1" i="0" u="none" strike="noStrike" cap="none" normalizeH="0" baseline="0" smtClean="0">
                          <a:ln>
                            <a:noFill/>
                          </a:ln>
                          <a:solidFill>
                            <a:srgbClr val="FF3300"/>
                          </a:solidFill>
                          <a:effectLst/>
                          <a:latin typeface="Arial" pitchFamily="34" charset="0"/>
                          <a:ea typeface="黑体" pitchFamily="49" charset="-122"/>
                        </a:rPr>
                        <a:t>见证人</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dirty="0" smtClean="0">
                          <a:ln>
                            <a:noFill/>
                          </a:ln>
                          <a:solidFill>
                            <a:srgbClr val="FF3300"/>
                          </a:solidFill>
                          <a:effectLst/>
                          <a:latin typeface="黑体" pitchFamily="49" charset="-122"/>
                          <a:ea typeface="黑体" pitchFamily="49" charset="-122"/>
                        </a:rPr>
                        <a:t>推测下落</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3823" name="Rectangle 5"/>
          <p:cNvSpPr>
            <a:spLocks noChangeArrowheads="1"/>
          </p:cNvSpPr>
          <p:nvPr/>
        </p:nvSpPr>
        <p:spPr bwMode="auto">
          <a:xfrm>
            <a:off x="5795963" y="5661025"/>
            <a:ext cx="2216150"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altLang="zh-CN" sz="4000">
                <a:solidFill>
                  <a:schemeClr val="tx1"/>
                </a:solidFill>
                <a:ea typeface="宋体" pitchFamily="2" charset="-122"/>
              </a:rPr>
              <a:t> </a:t>
            </a:r>
            <a:r>
              <a:rPr lang="zh-CN" altLang="en-US" sz="2800">
                <a:solidFill>
                  <a:srgbClr val="FF3300"/>
                </a:solidFill>
                <a:ea typeface="宋体" pitchFamily="2" charset="-122"/>
              </a:rPr>
              <a:t>档案填写人</a:t>
            </a:r>
            <a:r>
              <a:rPr lang="en-US" altLang="zh-CN" sz="2800">
                <a:solidFill>
                  <a:srgbClr val="FF3300"/>
                </a:solidFill>
                <a:ea typeface="宋体" pitchFamily="2" charset="-122"/>
              </a:rPr>
              <a:t>:</a:t>
            </a:r>
          </a:p>
        </p:txBody>
      </p:sp>
      <p:sp>
        <p:nvSpPr>
          <p:cNvPr id="203824" name="Rectangle 5"/>
          <p:cNvSpPr>
            <a:spLocks noChangeArrowheads="1"/>
          </p:cNvSpPr>
          <p:nvPr/>
        </p:nvSpPr>
        <p:spPr bwMode="auto">
          <a:xfrm>
            <a:off x="5867400" y="6156325"/>
            <a:ext cx="2274888"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FF3300"/>
                </a:solidFill>
                <a:ea typeface="宋体" pitchFamily="2" charset="-122"/>
              </a:rPr>
              <a:t>年 　月 　日</a:t>
            </a:r>
            <a:r>
              <a:rPr lang="zh-CN" altLang="en-US" sz="4000" dirty="0">
                <a:solidFill>
                  <a:schemeClr val="tx1"/>
                </a:solidFill>
                <a:ea typeface="宋体" pitchFamily="2" charset="-122"/>
              </a:rPr>
              <a:t> </a:t>
            </a:r>
          </a:p>
        </p:txBody>
      </p:sp>
      <p:sp>
        <p:nvSpPr>
          <p:cNvPr id="159747" name="Rectangle 3"/>
          <p:cNvSpPr>
            <a:spLocks noChangeArrowheads="1"/>
          </p:cNvSpPr>
          <p:nvPr/>
        </p:nvSpPr>
        <p:spPr bwMode="auto">
          <a:xfrm>
            <a:off x="-18653" y="-2084"/>
            <a:ext cx="9144000"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kumimoji="0" lang="zh-CN" altLang="en-US" sz="4400" dirty="0">
                <a:solidFill>
                  <a:srgbClr val="FF3300"/>
                </a:solidFill>
                <a:latin typeface="Arial" pitchFamily="34" charset="0"/>
                <a:ea typeface="宋体" pitchFamily="2" charset="-122"/>
              </a:rPr>
              <a:t>鲁镇派出所失踪人口档案</a:t>
            </a: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9747"/>
                                        </p:tgtEl>
                                        <p:attrNameLst>
                                          <p:attrName>style.visibility</p:attrName>
                                        </p:attrNameLst>
                                      </p:cBhvr>
                                      <p:to>
                                        <p:strVal val="visible"/>
                                      </p:to>
                                    </p:set>
                                    <p:anim calcmode="lin" valueType="num">
                                      <p:cBhvr>
                                        <p:cTn id="7" dur="1000" fill="hold"/>
                                        <p:tgtEl>
                                          <p:spTgt spid="159747"/>
                                        </p:tgtEl>
                                        <p:attrNameLst>
                                          <p:attrName>ppt_w</p:attrName>
                                        </p:attrNameLst>
                                      </p:cBhvr>
                                      <p:tavLst>
                                        <p:tav tm="0">
                                          <p:val>
                                            <p:fltVal val="0"/>
                                          </p:val>
                                        </p:tav>
                                        <p:tav tm="100000">
                                          <p:val>
                                            <p:strVal val="#ppt_w"/>
                                          </p:val>
                                        </p:tav>
                                      </p:tavLst>
                                    </p:anim>
                                    <p:anim calcmode="lin" valueType="num">
                                      <p:cBhvr>
                                        <p:cTn id="8" dur="1000" fill="hold"/>
                                        <p:tgtEl>
                                          <p:spTgt spid="159747"/>
                                        </p:tgtEl>
                                        <p:attrNameLst>
                                          <p:attrName>ppt_h</p:attrName>
                                        </p:attrNameLst>
                                      </p:cBhvr>
                                      <p:tavLst>
                                        <p:tav tm="0">
                                          <p:val>
                                            <p:fltVal val="0"/>
                                          </p:val>
                                        </p:tav>
                                        <p:tav tm="100000">
                                          <p:val>
                                            <p:strVal val="#ppt_h"/>
                                          </p:val>
                                        </p:tav>
                                      </p:tavLst>
                                    </p:anim>
                                    <p:anim calcmode="lin" valueType="num">
                                      <p:cBhvr>
                                        <p:cTn id="9" dur="1000" fill="hold"/>
                                        <p:tgtEl>
                                          <p:spTgt spid="159747"/>
                                        </p:tgtEl>
                                        <p:attrNameLst>
                                          <p:attrName>style.rotation</p:attrName>
                                        </p:attrNameLst>
                                      </p:cBhvr>
                                      <p:tavLst>
                                        <p:tav tm="0">
                                          <p:val>
                                            <p:fltVal val="90"/>
                                          </p:val>
                                        </p:tav>
                                        <p:tav tm="100000">
                                          <p:val>
                                            <p:fltVal val="0"/>
                                          </p:val>
                                        </p:tav>
                                      </p:tavLst>
                                    </p:anim>
                                    <p:animEffect transition="in" filter="fade">
                                      <p:cBhvr>
                                        <p:cTn id="10" dur="1000"/>
                                        <p:tgtEl>
                                          <p:spTgt spid="159747"/>
                                        </p:tgtEl>
                                      </p:cBhvr>
                                    </p:animEffect>
                                  </p:childTnLst>
                                </p:cTn>
                              </p:par>
                            </p:childTnLst>
                          </p:cTn>
                        </p:par>
                        <p:par>
                          <p:cTn id="11" fill="hold" nodeType="afterGroup">
                            <p:stCondLst>
                              <p:cond delay="1500"/>
                            </p:stCondLst>
                            <p:childTnLst>
                              <p:par>
                                <p:cTn id="12" presetID="20" presetClass="entr" presetSubtype="0" fill="hold" nodeType="afterEffect">
                                  <p:stCondLst>
                                    <p:cond delay="0"/>
                                  </p:stCondLst>
                                  <p:childTnLst>
                                    <p:set>
                                      <p:cBhvr>
                                        <p:cTn id="13" dur="1" fill="hold">
                                          <p:stCondLst>
                                            <p:cond delay="0"/>
                                          </p:stCondLst>
                                        </p:cTn>
                                        <p:tgtEl>
                                          <p:spTgt spid="203814"/>
                                        </p:tgtEl>
                                        <p:attrNameLst>
                                          <p:attrName>style.visibility</p:attrName>
                                        </p:attrNameLst>
                                      </p:cBhvr>
                                      <p:to>
                                        <p:strVal val="visible"/>
                                      </p:to>
                                    </p:set>
                                    <p:animEffect transition="in" filter="wedge">
                                      <p:cBhvr>
                                        <p:cTn id="14" dur="2000"/>
                                        <p:tgtEl>
                                          <p:spTgt spid="203814"/>
                                        </p:tgtEl>
                                      </p:cBhvr>
                                    </p:animEffect>
                                  </p:childTnLst>
                                </p:cTn>
                              </p:par>
                            </p:childTnLst>
                          </p:cTn>
                        </p:par>
                        <p:par>
                          <p:cTn id="15" fill="hold" nodeType="afterGroup">
                            <p:stCondLst>
                              <p:cond delay="3500"/>
                            </p:stCondLst>
                            <p:childTnLst>
                              <p:par>
                                <p:cTn id="16" presetID="29" presetClass="entr" presetSubtype="0" fill="hold" grpId="0" nodeType="afterEffect">
                                  <p:stCondLst>
                                    <p:cond delay="0"/>
                                  </p:stCondLst>
                                  <p:childTnLst>
                                    <p:set>
                                      <p:cBhvr>
                                        <p:cTn id="17" dur="1" fill="hold">
                                          <p:stCondLst>
                                            <p:cond delay="0"/>
                                          </p:stCondLst>
                                        </p:cTn>
                                        <p:tgtEl>
                                          <p:spTgt spid="203823"/>
                                        </p:tgtEl>
                                        <p:attrNameLst>
                                          <p:attrName>style.visibility</p:attrName>
                                        </p:attrNameLst>
                                      </p:cBhvr>
                                      <p:to>
                                        <p:strVal val="visible"/>
                                      </p:to>
                                    </p:set>
                                    <p:anim calcmode="lin" valueType="num">
                                      <p:cBhvr>
                                        <p:cTn id="18" dur="1000" fill="hold"/>
                                        <p:tgtEl>
                                          <p:spTgt spid="203823"/>
                                        </p:tgtEl>
                                        <p:attrNameLst>
                                          <p:attrName>ppt_x</p:attrName>
                                        </p:attrNameLst>
                                      </p:cBhvr>
                                      <p:tavLst>
                                        <p:tav tm="0">
                                          <p:val>
                                            <p:strVal val="#ppt_x-.2"/>
                                          </p:val>
                                        </p:tav>
                                        <p:tav tm="100000">
                                          <p:val>
                                            <p:strVal val="#ppt_x"/>
                                          </p:val>
                                        </p:tav>
                                      </p:tavLst>
                                    </p:anim>
                                    <p:anim calcmode="lin" valueType="num">
                                      <p:cBhvr>
                                        <p:cTn id="19" dur="1000" fill="hold"/>
                                        <p:tgtEl>
                                          <p:spTgt spid="20382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03823"/>
                                        </p:tgtEl>
                                      </p:cBhvr>
                                    </p:animEffect>
                                  </p:childTnLst>
                                </p:cTn>
                              </p:par>
                            </p:childTnLst>
                          </p:cTn>
                        </p:par>
                        <p:par>
                          <p:cTn id="21" fill="hold" nodeType="afterGroup">
                            <p:stCondLst>
                              <p:cond delay="4500"/>
                            </p:stCondLst>
                            <p:childTnLst>
                              <p:par>
                                <p:cTn id="22" presetID="29" presetClass="entr" presetSubtype="0" fill="hold" grpId="0" nodeType="afterEffect">
                                  <p:stCondLst>
                                    <p:cond delay="0"/>
                                  </p:stCondLst>
                                  <p:childTnLst>
                                    <p:set>
                                      <p:cBhvr>
                                        <p:cTn id="23" dur="1" fill="hold">
                                          <p:stCondLst>
                                            <p:cond delay="0"/>
                                          </p:stCondLst>
                                        </p:cTn>
                                        <p:tgtEl>
                                          <p:spTgt spid="203824"/>
                                        </p:tgtEl>
                                        <p:attrNameLst>
                                          <p:attrName>style.visibility</p:attrName>
                                        </p:attrNameLst>
                                      </p:cBhvr>
                                      <p:to>
                                        <p:strVal val="visible"/>
                                      </p:to>
                                    </p:set>
                                    <p:anim calcmode="lin" valueType="num">
                                      <p:cBhvr>
                                        <p:cTn id="24" dur="1000" fill="hold"/>
                                        <p:tgtEl>
                                          <p:spTgt spid="203824"/>
                                        </p:tgtEl>
                                        <p:attrNameLst>
                                          <p:attrName>ppt_x</p:attrName>
                                        </p:attrNameLst>
                                      </p:cBhvr>
                                      <p:tavLst>
                                        <p:tav tm="0">
                                          <p:val>
                                            <p:strVal val="#ppt_x-.2"/>
                                          </p:val>
                                        </p:tav>
                                        <p:tav tm="100000">
                                          <p:val>
                                            <p:strVal val="#ppt_x"/>
                                          </p:val>
                                        </p:tav>
                                      </p:tavLst>
                                    </p:anim>
                                    <p:anim calcmode="lin" valueType="num">
                                      <p:cBhvr>
                                        <p:cTn id="25" dur="1000" fill="hold"/>
                                        <p:tgtEl>
                                          <p:spTgt spid="20382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03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823" grpId="0"/>
      <p:bldP spid="203824" grpId="0"/>
      <p:bldP spid="15974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3"/>
          <p:cNvSpPr>
            <a:spLocks noChangeArrowheads="1"/>
          </p:cNvSpPr>
          <p:nvPr/>
        </p:nvSpPr>
        <p:spPr bwMode="auto">
          <a:xfrm>
            <a:off x="1124945" y="116632"/>
            <a:ext cx="6409127"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r>
              <a:rPr kumimoji="0" lang="zh-CN" altLang="en-US" sz="4400" dirty="0">
                <a:solidFill>
                  <a:srgbClr val="FF3300"/>
                </a:solidFill>
                <a:latin typeface="Arial" pitchFamily="34" charset="0"/>
                <a:ea typeface="宋体" pitchFamily="2" charset="-122"/>
              </a:rPr>
              <a:t>鲁镇派出所失踪人口档案</a:t>
            </a:r>
          </a:p>
        </p:txBody>
      </p:sp>
      <p:graphicFrame>
        <p:nvGraphicFramePr>
          <p:cNvPr id="202967" name="Group 215"/>
          <p:cNvGraphicFramePr>
            <a:graphicFrameLocks noGrp="1"/>
          </p:cNvGraphicFramePr>
          <p:nvPr/>
        </p:nvGraphicFramePr>
        <p:xfrm>
          <a:off x="323850" y="1196975"/>
          <a:ext cx="8424863" cy="5111750"/>
        </p:xfrm>
        <a:graphic>
          <a:graphicData uri="http://schemas.openxmlformats.org/drawingml/2006/table">
            <a:tbl>
              <a:tblPr/>
              <a:tblGrid>
                <a:gridCol w="1800225"/>
                <a:gridCol w="6624638"/>
              </a:tblGrid>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4000" b="1" i="0" u="none" strike="noStrike" cap="none" normalizeH="0" baseline="0" dirty="0" smtClean="0">
                          <a:ln>
                            <a:noFill/>
                          </a:ln>
                          <a:solidFill>
                            <a:srgbClr val="000000"/>
                          </a:solidFill>
                          <a:effectLst/>
                          <a:latin typeface="Arial" pitchFamily="34" charset="0"/>
                          <a:ea typeface="黑体" pitchFamily="49" charset="-122"/>
                        </a:rPr>
                        <a:t>项目</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600" b="0" i="0" u="none" strike="noStrike" cap="none" normalizeH="0" baseline="0" smtClean="0">
                          <a:ln>
                            <a:noFill/>
                          </a:ln>
                          <a:solidFill>
                            <a:srgbClr val="000000"/>
                          </a:solidFill>
                          <a:effectLst/>
                          <a:latin typeface="Arial" pitchFamily="34" charset="0"/>
                          <a:ea typeface="华文中宋" pitchFamily="2" charset="-122"/>
                        </a:rPr>
                        <a:t>内        容</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姓名</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黑体" pitchFamily="49" charset="-122"/>
                        </a:rPr>
                        <a:t>曾用名</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性别 </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年龄</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smtClean="0">
                          <a:ln>
                            <a:noFill/>
                          </a:ln>
                          <a:solidFill>
                            <a:srgbClr val="FF3300"/>
                          </a:solidFill>
                          <a:effectLst/>
                          <a:latin typeface="Arial" pitchFamily="34" charset="0"/>
                          <a:ea typeface="黑体" pitchFamily="49" charset="-122"/>
                        </a:rPr>
                        <a:t>籍贯</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黑体" pitchFamily="49" charset="-122"/>
                        </a:rPr>
                        <a:t>现住</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800" b="0" i="0" u="none" strike="noStrike" cap="none" normalizeH="0" baseline="0" dirty="0" smtClean="0">
                          <a:ln>
                            <a:noFill/>
                          </a:ln>
                          <a:solidFill>
                            <a:schemeClr val="tx1"/>
                          </a:solidFill>
                          <a:effectLst/>
                          <a:latin typeface="Arial" pitchFamily="34" charset="0"/>
                          <a:ea typeface="宋体" pitchFamily="2" charset="-122"/>
                        </a:rPr>
                        <a:t>鲁镇</a:t>
                      </a: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59748" name="Text Box 4"/>
          <p:cNvSpPr txBox="1">
            <a:spLocks noChangeArrowheads="1"/>
          </p:cNvSpPr>
          <p:nvPr/>
        </p:nvSpPr>
        <p:spPr bwMode="auto">
          <a:xfrm>
            <a:off x="2339975" y="1989138"/>
            <a:ext cx="269817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kumimoji="0" lang="zh-CN" altLang="en-US" sz="2800" dirty="0" smtClean="0">
                <a:solidFill>
                  <a:srgbClr val="000000"/>
                </a:solidFill>
                <a:latin typeface="华文中宋" pitchFamily="2" charset="-122"/>
                <a:ea typeface="华文中宋" pitchFamily="2" charset="-122"/>
              </a:rPr>
              <a:t>姓孔，名字不详</a:t>
            </a:r>
            <a:endParaRPr kumimoji="0" lang="zh-CN" altLang="en-US" sz="2800" dirty="0">
              <a:solidFill>
                <a:srgbClr val="000000"/>
              </a:solidFill>
              <a:latin typeface="华文中宋" pitchFamily="2" charset="-122"/>
              <a:ea typeface="华文中宋" pitchFamily="2" charset="-122"/>
            </a:endParaRPr>
          </a:p>
        </p:txBody>
      </p:sp>
      <p:sp>
        <p:nvSpPr>
          <p:cNvPr id="159749" name="Text Box 5"/>
          <p:cNvSpPr txBox="1">
            <a:spLocks noChangeArrowheads="1"/>
          </p:cNvSpPr>
          <p:nvPr/>
        </p:nvSpPr>
        <p:spPr bwMode="auto">
          <a:xfrm>
            <a:off x="2339975" y="2781300"/>
            <a:ext cx="381635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zh-CN" altLang="en-US" sz="2800" dirty="0" smtClean="0">
                <a:solidFill>
                  <a:srgbClr val="000000"/>
                </a:solidFill>
                <a:latin typeface="华文中宋" pitchFamily="2" charset="-122"/>
                <a:ea typeface="华文中宋" pitchFamily="2" charset="-122"/>
              </a:rPr>
              <a:t>绰号孔乙</a:t>
            </a:r>
            <a:r>
              <a:rPr kumimoji="0" lang="zh-CN" altLang="en-US" sz="2800" dirty="0">
                <a:solidFill>
                  <a:srgbClr val="000000"/>
                </a:solidFill>
                <a:latin typeface="华文中宋" pitchFamily="2" charset="-122"/>
                <a:ea typeface="华文中宋" pitchFamily="2" charset="-122"/>
              </a:rPr>
              <a:t>己</a:t>
            </a:r>
          </a:p>
        </p:txBody>
      </p:sp>
      <p:sp>
        <p:nvSpPr>
          <p:cNvPr id="159750" name="Text Box 6"/>
          <p:cNvSpPr txBox="1">
            <a:spLocks noChangeArrowheads="1"/>
          </p:cNvSpPr>
          <p:nvPr/>
        </p:nvSpPr>
        <p:spPr bwMode="auto">
          <a:xfrm>
            <a:off x="2339975" y="3500438"/>
            <a:ext cx="792163"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zh-CN" altLang="en-US" sz="2800">
                <a:solidFill>
                  <a:srgbClr val="000000"/>
                </a:solidFill>
                <a:latin typeface="华文中宋" pitchFamily="2" charset="-122"/>
                <a:ea typeface="华文中宋" pitchFamily="2" charset="-122"/>
              </a:rPr>
              <a:t>男</a:t>
            </a:r>
          </a:p>
        </p:txBody>
      </p:sp>
      <p:sp>
        <p:nvSpPr>
          <p:cNvPr id="159751" name="Text Box 7"/>
          <p:cNvSpPr txBox="1">
            <a:spLocks noChangeArrowheads="1"/>
          </p:cNvSpPr>
          <p:nvPr/>
        </p:nvSpPr>
        <p:spPr bwMode="auto">
          <a:xfrm>
            <a:off x="2268538" y="4221163"/>
            <a:ext cx="3024187"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en-US" altLang="zh-CN" sz="2800">
                <a:solidFill>
                  <a:srgbClr val="000000"/>
                </a:solidFill>
                <a:latin typeface="华文中宋" pitchFamily="2" charset="-122"/>
                <a:ea typeface="华文中宋" pitchFamily="2" charset="-122"/>
              </a:rPr>
              <a:t>50</a:t>
            </a:r>
            <a:r>
              <a:rPr kumimoji="0" lang="zh-CN" altLang="en-US" sz="2800">
                <a:solidFill>
                  <a:srgbClr val="000000"/>
                </a:solidFill>
                <a:latin typeface="华文中宋" pitchFamily="2" charset="-122"/>
                <a:ea typeface="华文中宋" pitchFamily="2" charset="-122"/>
              </a:rPr>
              <a:t>岁上下</a:t>
            </a:r>
          </a:p>
        </p:txBody>
      </p:sp>
      <p:sp>
        <p:nvSpPr>
          <p:cNvPr id="159752" name="Text Box 8"/>
          <p:cNvSpPr txBox="1">
            <a:spLocks noChangeArrowheads="1"/>
          </p:cNvSpPr>
          <p:nvPr/>
        </p:nvSpPr>
        <p:spPr bwMode="auto">
          <a:xfrm>
            <a:off x="2411413" y="4941888"/>
            <a:ext cx="1800225"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kumimoji="0" lang="zh-CN" altLang="en-US" sz="2800" dirty="0" smtClean="0">
                <a:solidFill>
                  <a:srgbClr val="000000"/>
                </a:solidFill>
                <a:latin typeface="华文中宋" pitchFamily="2" charset="-122"/>
                <a:ea typeface="华文中宋" pitchFamily="2" charset="-122"/>
              </a:rPr>
              <a:t>绍兴</a:t>
            </a:r>
            <a:endParaRPr kumimoji="0" lang="zh-CN" altLang="en-US" sz="2800" dirty="0">
              <a:solidFill>
                <a:srgbClr val="000000"/>
              </a:solidFill>
              <a:latin typeface="华文中宋" pitchFamily="2" charset="-122"/>
              <a:ea typeface="华文中宋" pitchFamily="2" charset="-122"/>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9747"/>
                                        </p:tgtEl>
                                        <p:attrNameLst>
                                          <p:attrName>style.visibility</p:attrName>
                                        </p:attrNameLst>
                                      </p:cBhvr>
                                      <p:to>
                                        <p:strVal val="visible"/>
                                      </p:to>
                                    </p:set>
                                    <p:anim calcmode="lin" valueType="num">
                                      <p:cBhvr>
                                        <p:cTn id="7" dur="1000" fill="hold"/>
                                        <p:tgtEl>
                                          <p:spTgt spid="159747"/>
                                        </p:tgtEl>
                                        <p:attrNameLst>
                                          <p:attrName>ppt_w</p:attrName>
                                        </p:attrNameLst>
                                      </p:cBhvr>
                                      <p:tavLst>
                                        <p:tav tm="0">
                                          <p:val>
                                            <p:fltVal val="0"/>
                                          </p:val>
                                        </p:tav>
                                        <p:tav tm="100000">
                                          <p:val>
                                            <p:strVal val="#ppt_w"/>
                                          </p:val>
                                        </p:tav>
                                      </p:tavLst>
                                    </p:anim>
                                    <p:anim calcmode="lin" valueType="num">
                                      <p:cBhvr>
                                        <p:cTn id="8" dur="1000" fill="hold"/>
                                        <p:tgtEl>
                                          <p:spTgt spid="159747"/>
                                        </p:tgtEl>
                                        <p:attrNameLst>
                                          <p:attrName>ppt_h</p:attrName>
                                        </p:attrNameLst>
                                      </p:cBhvr>
                                      <p:tavLst>
                                        <p:tav tm="0">
                                          <p:val>
                                            <p:fltVal val="0"/>
                                          </p:val>
                                        </p:tav>
                                        <p:tav tm="100000">
                                          <p:val>
                                            <p:strVal val="#ppt_h"/>
                                          </p:val>
                                        </p:tav>
                                      </p:tavLst>
                                    </p:anim>
                                    <p:anim calcmode="lin" valueType="num">
                                      <p:cBhvr>
                                        <p:cTn id="9" dur="1000" fill="hold"/>
                                        <p:tgtEl>
                                          <p:spTgt spid="159747"/>
                                        </p:tgtEl>
                                        <p:attrNameLst>
                                          <p:attrName>style.rotation</p:attrName>
                                        </p:attrNameLst>
                                      </p:cBhvr>
                                      <p:tavLst>
                                        <p:tav tm="0">
                                          <p:val>
                                            <p:fltVal val="90"/>
                                          </p:val>
                                        </p:tav>
                                        <p:tav tm="100000">
                                          <p:val>
                                            <p:fltVal val="0"/>
                                          </p:val>
                                        </p:tav>
                                      </p:tavLst>
                                    </p:anim>
                                    <p:animEffect transition="in" filter="fade">
                                      <p:cBhvr>
                                        <p:cTn id="10" dur="1000"/>
                                        <p:tgtEl>
                                          <p:spTgt spid="159747"/>
                                        </p:tgtEl>
                                      </p:cBhvr>
                                    </p:animEffect>
                                  </p:childTnLst>
                                </p:cTn>
                              </p:par>
                            </p:childTnLst>
                          </p:cTn>
                        </p:par>
                        <p:par>
                          <p:cTn id="11" fill="hold" nodeType="afterGroup">
                            <p:stCondLst>
                              <p:cond delay="1500"/>
                            </p:stCondLst>
                            <p:childTnLst>
                              <p:par>
                                <p:cTn id="12" presetID="20" presetClass="entr" presetSubtype="0" fill="hold" nodeType="afterEffect">
                                  <p:stCondLst>
                                    <p:cond delay="0"/>
                                  </p:stCondLst>
                                  <p:childTnLst>
                                    <p:set>
                                      <p:cBhvr>
                                        <p:cTn id="13" dur="1" fill="hold">
                                          <p:stCondLst>
                                            <p:cond delay="0"/>
                                          </p:stCondLst>
                                        </p:cTn>
                                        <p:tgtEl>
                                          <p:spTgt spid="202967"/>
                                        </p:tgtEl>
                                        <p:attrNameLst>
                                          <p:attrName>style.visibility</p:attrName>
                                        </p:attrNameLst>
                                      </p:cBhvr>
                                      <p:to>
                                        <p:strVal val="visible"/>
                                      </p:to>
                                    </p:set>
                                    <p:animEffect transition="in" filter="wedge">
                                      <p:cBhvr>
                                        <p:cTn id="14" dur="2000"/>
                                        <p:tgtEl>
                                          <p:spTgt spid="20296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159748"/>
                                        </p:tgtEl>
                                        <p:attrNameLst>
                                          <p:attrName>style.visibility</p:attrName>
                                        </p:attrNameLst>
                                      </p:cBhvr>
                                      <p:to>
                                        <p:strVal val="visible"/>
                                      </p:to>
                                    </p:set>
                                    <p:animEffect transition="in" filter="fade">
                                      <p:cBhvr>
                                        <p:cTn id="19" dur="800" decel="100000"/>
                                        <p:tgtEl>
                                          <p:spTgt spid="159748"/>
                                        </p:tgtEl>
                                      </p:cBhvr>
                                    </p:animEffect>
                                    <p:anim calcmode="lin" valueType="num">
                                      <p:cBhvr>
                                        <p:cTn id="20" dur="800" decel="100000" fill="hold"/>
                                        <p:tgtEl>
                                          <p:spTgt spid="159748"/>
                                        </p:tgtEl>
                                        <p:attrNameLst>
                                          <p:attrName>style.rotation</p:attrName>
                                        </p:attrNameLst>
                                      </p:cBhvr>
                                      <p:tavLst>
                                        <p:tav tm="0">
                                          <p:val>
                                            <p:fltVal val="-90"/>
                                          </p:val>
                                        </p:tav>
                                        <p:tav tm="100000">
                                          <p:val>
                                            <p:fltVal val="0"/>
                                          </p:val>
                                        </p:tav>
                                      </p:tavLst>
                                    </p:anim>
                                    <p:anim calcmode="lin" valueType="num">
                                      <p:cBhvr>
                                        <p:cTn id="21" dur="800" decel="100000" fill="hold"/>
                                        <p:tgtEl>
                                          <p:spTgt spid="159748"/>
                                        </p:tgtEl>
                                        <p:attrNameLst>
                                          <p:attrName>ppt_x</p:attrName>
                                        </p:attrNameLst>
                                      </p:cBhvr>
                                      <p:tavLst>
                                        <p:tav tm="0">
                                          <p:val>
                                            <p:strVal val="#ppt_x+0.4"/>
                                          </p:val>
                                        </p:tav>
                                        <p:tav tm="100000">
                                          <p:val>
                                            <p:strVal val="#ppt_x-0.05"/>
                                          </p:val>
                                        </p:tav>
                                      </p:tavLst>
                                    </p:anim>
                                    <p:anim calcmode="lin" valueType="num">
                                      <p:cBhvr>
                                        <p:cTn id="22" dur="800" decel="100000" fill="hold"/>
                                        <p:tgtEl>
                                          <p:spTgt spid="159748"/>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59748"/>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59748"/>
                                        </p:tgtEl>
                                        <p:attrNameLst>
                                          <p:attrName>ppt_y</p:attrName>
                                        </p:attrNameLst>
                                      </p:cBhvr>
                                      <p:tavLst>
                                        <p:tav tm="0">
                                          <p:val>
                                            <p:strVal val="#ppt_y+0.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159749"/>
                                        </p:tgtEl>
                                        <p:attrNameLst>
                                          <p:attrName>style.visibility</p:attrName>
                                        </p:attrNameLst>
                                      </p:cBhvr>
                                      <p:to>
                                        <p:strVal val="visible"/>
                                      </p:to>
                                    </p:set>
                                    <p:animEffect transition="in" filter="fade">
                                      <p:cBhvr>
                                        <p:cTn id="29" dur="800" decel="100000"/>
                                        <p:tgtEl>
                                          <p:spTgt spid="159749"/>
                                        </p:tgtEl>
                                      </p:cBhvr>
                                    </p:animEffect>
                                    <p:anim calcmode="lin" valueType="num">
                                      <p:cBhvr>
                                        <p:cTn id="30" dur="800" decel="100000" fill="hold"/>
                                        <p:tgtEl>
                                          <p:spTgt spid="159749"/>
                                        </p:tgtEl>
                                        <p:attrNameLst>
                                          <p:attrName>style.rotation</p:attrName>
                                        </p:attrNameLst>
                                      </p:cBhvr>
                                      <p:tavLst>
                                        <p:tav tm="0">
                                          <p:val>
                                            <p:fltVal val="-90"/>
                                          </p:val>
                                        </p:tav>
                                        <p:tav tm="100000">
                                          <p:val>
                                            <p:fltVal val="0"/>
                                          </p:val>
                                        </p:tav>
                                      </p:tavLst>
                                    </p:anim>
                                    <p:anim calcmode="lin" valueType="num">
                                      <p:cBhvr>
                                        <p:cTn id="31" dur="800" decel="100000" fill="hold"/>
                                        <p:tgtEl>
                                          <p:spTgt spid="159749"/>
                                        </p:tgtEl>
                                        <p:attrNameLst>
                                          <p:attrName>ppt_x</p:attrName>
                                        </p:attrNameLst>
                                      </p:cBhvr>
                                      <p:tavLst>
                                        <p:tav tm="0">
                                          <p:val>
                                            <p:strVal val="#ppt_x+0.4"/>
                                          </p:val>
                                        </p:tav>
                                        <p:tav tm="100000">
                                          <p:val>
                                            <p:strVal val="#ppt_x-0.05"/>
                                          </p:val>
                                        </p:tav>
                                      </p:tavLst>
                                    </p:anim>
                                    <p:anim calcmode="lin" valueType="num">
                                      <p:cBhvr>
                                        <p:cTn id="32" dur="800" decel="100000" fill="hold"/>
                                        <p:tgtEl>
                                          <p:spTgt spid="15974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5974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59749"/>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0" presetClass="entr" presetSubtype="0" fill="hold" grpId="0" nodeType="clickEffect">
                                  <p:stCondLst>
                                    <p:cond delay="0"/>
                                  </p:stCondLst>
                                  <p:childTnLst>
                                    <p:set>
                                      <p:cBhvr>
                                        <p:cTn id="38" dur="1" fill="hold">
                                          <p:stCondLst>
                                            <p:cond delay="0"/>
                                          </p:stCondLst>
                                        </p:cTn>
                                        <p:tgtEl>
                                          <p:spTgt spid="159750"/>
                                        </p:tgtEl>
                                        <p:attrNameLst>
                                          <p:attrName>style.visibility</p:attrName>
                                        </p:attrNameLst>
                                      </p:cBhvr>
                                      <p:to>
                                        <p:strVal val="visible"/>
                                      </p:to>
                                    </p:set>
                                    <p:animEffect transition="in" filter="fade">
                                      <p:cBhvr>
                                        <p:cTn id="39" dur="800" decel="100000"/>
                                        <p:tgtEl>
                                          <p:spTgt spid="159750"/>
                                        </p:tgtEl>
                                      </p:cBhvr>
                                    </p:animEffect>
                                    <p:anim calcmode="lin" valueType="num">
                                      <p:cBhvr>
                                        <p:cTn id="40" dur="800" decel="100000" fill="hold"/>
                                        <p:tgtEl>
                                          <p:spTgt spid="159750"/>
                                        </p:tgtEl>
                                        <p:attrNameLst>
                                          <p:attrName>style.rotation</p:attrName>
                                        </p:attrNameLst>
                                      </p:cBhvr>
                                      <p:tavLst>
                                        <p:tav tm="0">
                                          <p:val>
                                            <p:fltVal val="-90"/>
                                          </p:val>
                                        </p:tav>
                                        <p:tav tm="100000">
                                          <p:val>
                                            <p:fltVal val="0"/>
                                          </p:val>
                                        </p:tav>
                                      </p:tavLst>
                                    </p:anim>
                                    <p:anim calcmode="lin" valueType="num">
                                      <p:cBhvr>
                                        <p:cTn id="41" dur="800" decel="100000" fill="hold"/>
                                        <p:tgtEl>
                                          <p:spTgt spid="159750"/>
                                        </p:tgtEl>
                                        <p:attrNameLst>
                                          <p:attrName>ppt_x</p:attrName>
                                        </p:attrNameLst>
                                      </p:cBhvr>
                                      <p:tavLst>
                                        <p:tav tm="0">
                                          <p:val>
                                            <p:strVal val="#ppt_x+0.4"/>
                                          </p:val>
                                        </p:tav>
                                        <p:tav tm="100000">
                                          <p:val>
                                            <p:strVal val="#ppt_x-0.05"/>
                                          </p:val>
                                        </p:tav>
                                      </p:tavLst>
                                    </p:anim>
                                    <p:anim calcmode="lin" valueType="num">
                                      <p:cBhvr>
                                        <p:cTn id="42" dur="800" decel="100000" fill="hold"/>
                                        <p:tgtEl>
                                          <p:spTgt spid="159750"/>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159750"/>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159750"/>
                                        </p:tgtEl>
                                        <p:attrNameLst>
                                          <p:attrName>ppt_y</p:attrName>
                                        </p:attrNameLst>
                                      </p:cBhvr>
                                      <p:tavLst>
                                        <p:tav tm="0">
                                          <p:val>
                                            <p:strVal val="#ppt_y+0.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30" presetClass="entr" presetSubtype="0" fill="hold" grpId="0" nodeType="clickEffect">
                                  <p:stCondLst>
                                    <p:cond delay="0"/>
                                  </p:stCondLst>
                                  <p:childTnLst>
                                    <p:set>
                                      <p:cBhvr>
                                        <p:cTn id="48" dur="1" fill="hold">
                                          <p:stCondLst>
                                            <p:cond delay="0"/>
                                          </p:stCondLst>
                                        </p:cTn>
                                        <p:tgtEl>
                                          <p:spTgt spid="159751"/>
                                        </p:tgtEl>
                                        <p:attrNameLst>
                                          <p:attrName>style.visibility</p:attrName>
                                        </p:attrNameLst>
                                      </p:cBhvr>
                                      <p:to>
                                        <p:strVal val="visible"/>
                                      </p:to>
                                    </p:set>
                                    <p:animEffect transition="in" filter="fade">
                                      <p:cBhvr>
                                        <p:cTn id="49" dur="800" decel="100000"/>
                                        <p:tgtEl>
                                          <p:spTgt spid="159751"/>
                                        </p:tgtEl>
                                      </p:cBhvr>
                                    </p:animEffect>
                                    <p:anim calcmode="lin" valueType="num">
                                      <p:cBhvr>
                                        <p:cTn id="50" dur="800" decel="100000" fill="hold"/>
                                        <p:tgtEl>
                                          <p:spTgt spid="159751"/>
                                        </p:tgtEl>
                                        <p:attrNameLst>
                                          <p:attrName>style.rotation</p:attrName>
                                        </p:attrNameLst>
                                      </p:cBhvr>
                                      <p:tavLst>
                                        <p:tav tm="0">
                                          <p:val>
                                            <p:fltVal val="-90"/>
                                          </p:val>
                                        </p:tav>
                                        <p:tav tm="100000">
                                          <p:val>
                                            <p:fltVal val="0"/>
                                          </p:val>
                                        </p:tav>
                                      </p:tavLst>
                                    </p:anim>
                                    <p:anim calcmode="lin" valueType="num">
                                      <p:cBhvr>
                                        <p:cTn id="51" dur="800" decel="100000" fill="hold"/>
                                        <p:tgtEl>
                                          <p:spTgt spid="159751"/>
                                        </p:tgtEl>
                                        <p:attrNameLst>
                                          <p:attrName>ppt_x</p:attrName>
                                        </p:attrNameLst>
                                      </p:cBhvr>
                                      <p:tavLst>
                                        <p:tav tm="0">
                                          <p:val>
                                            <p:strVal val="#ppt_x+0.4"/>
                                          </p:val>
                                        </p:tav>
                                        <p:tav tm="100000">
                                          <p:val>
                                            <p:strVal val="#ppt_x-0.05"/>
                                          </p:val>
                                        </p:tav>
                                      </p:tavLst>
                                    </p:anim>
                                    <p:anim calcmode="lin" valueType="num">
                                      <p:cBhvr>
                                        <p:cTn id="52" dur="800" decel="100000" fill="hold"/>
                                        <p:tgtEl>
                                          <p:spTgt spid="159751"/>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159751"/>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159751"/>
                                        </p:tgtEl>
                                        <p:attrNameLst>
                                          <p:attrName>ppt_y</p:attrName>
                                        </p:attrNameLst>
                                      </p:cBhvr>
                                      <p:tavLst>
                                        <p:tav tm="0">
                                          <p:val>
                                            <p:strVal val="#ppt_y+0.1"/>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30" presetClass="entr" presetSubtype="0" fill="hold" grpId="0" nodeType="clickEffect">
                                  <p:stCondLst>
                                    <p:cond delay="0"/>
                                  </p:stCondLst>
                                  <p:childTnLst>
                                    <p:set>
                                      <p:cBhvr>
                                        <p:cTn id="58" dur="1" fill="hold">
                                          <p:stCondLst>
                                            <p:cond delay="0"/>
                                          </p:stCondLst>
                                        </p:cTn>
                                        <p:tgtEl>
                                          <p:spTgt spid="159752"/>
                                        </p:tgtEl>
                                        <p:attrNameLst>
                                          <p:attrName>style.visibility</p:attrName>
                                        </p:attrNameLst>
                                      </p:cBhvr>
                                      <p:to>
                                        <p:strVal val="visible"/>
                                      </p:to>
                                    </p:set>
                                    <p:animEffect transition="in" filter="fade">
                                      <p:cBhvr>
                                        <p:cTn id="59" dur="800" decel="100000"/>
                                        <p:tgtEl>
                                          <p:spTgt spid="159752"/>
                                        </p:tgtEl>
                                      </p:cBhvr>
                                    </p:animEffect>
                                    <p:anim calcmode="lin" valueType="num">
                                      <p:cBhvr>
                                        <p:cTn id="60" dur="800" decel="100000" fill="hold"/>
                                        <p:tgtEl>
                                          <p:spTgt spid="159752"/>
                                        </p:tgtEl>
                                        <p:attrNameLst>
                                          <p:attrName>style.rotation</p:attrName>
                                        </p:attrNameLst>
                                      </p:cBhvr>
                                      <p:tavLst>
                                        <p:tav tm="0">
                                          <p:val>
                                            <p:fltVal val="-90"/>
                                          </p:val>
                                        </p:tav>
                                        <p:tav tm="100000">
                                          <p:val>
                                            <p:fltVal val="0"/>
                                          </p:val>
                                        </p:tav>
                                      </p:tavLst>
                                    </p:anim>
                                    <p:anim calcmode="lin" valueType="num">
                                      <p:cBhvr>
                                        <p:cTn id="61" dur="800" decel="100000" fill="hold"/>
                                        <p:tgtEl>
                                          <p:spTgt spid="159752"/>
                                        </p:tgtEl>
                                        <p:attrNameLst>
                                          <p:attrName>ppt_x</p:attrName>
                                        </p:attrNameLst>
                                      </p:cBhvr>
                                      <p:tavLst>
                                        <p:tav tm="0">
                                          <p:val>
                                            <p:strVal val="#ppt_x+0.4"/>
                                          </p:val>
                                        </p:tav>
                                        <p:tav tm="100000">
                                          <p:val>
                                            <p:strVal val="#ppt_x-0.05"/>
                                          </p:val>
                                        </p:tav>
                                      </p:tavLst>
                                    </p:anim>
                                    <p:anim calcmode="lin" valueType="num">
                                      <p:cBhvr>
                                        <p:cTn id="62" dur="800" decel="100000" fill="hold"/>
                                        <p:tgtEl>
                                          <p:spTgt spid="159752"/>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159752"/>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15975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P spid="159748" grpId="0"/>
      <p:bldP spid="159749" grpId="0"/>
      <p:bldP spid="159750" grpId="0"/>
      <p:bldP spid="159751" grpId="0"/>
      <p:bldP spid="15975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3814" name="Group 38"/>
          <p:cNvGraphicFramePr>
            <a:graphicFrameLocks noGrp="1"/>
          </p:cNvGraphicFramePr>
          <p:nvPr/>
        </p:nvGraphicFramePr>
        <p:xfrm>
          <a:off x="395288" y="836613"/>
          <a:ext cx="8424862" cy="5111750"/>
        </p:xfrm>
        <a:graphic>
          <a:graphicData uri="http://schemas.openxmlformats.org/drawingml/2006/table">
            <a:tbl>
              <a:tblPr/>
              <a:tblGrid>
                <a:gridCol w="2447925"/>
                <a:gridCol w="5976937"/>
              </a:tblGrid>
              <a:tr h="730250">
                <a:tc>
                  <a:txBody>
                    <a:bodyPr/>
                    <a:lstStyle/>
                    <a:p>
                      <a:pPr marL="0" marR="0" lvl="0" indent="0" algn="ctr" defTabSz="914400" rtl="0" eaLnBrk="1" fontAlgn="base" latinLnBrk="0" hangingPunct="1">
                        <a:lnSpc>
                          <a:spcPct val="100000"/>
                        </a:lnSpc>
                        <a:spcBef>
                          <a:spcPct val="0"/>
                        </a:spcBef>
                        <a:spcAft>
                          <a:spcPct val="0"/>
                        </a:spcAft>
                        <a:buClr>
                          <a:schemeClr val="bg1"/>
                        </a:buClr>
                        <a:buSzPct val="75000"/>
                        <a:buFontTx/>
                        <a:buNone/>
                        <a:tabLst/>
                      </a:pPr>
                      <a:r>
                        <a:rPr kumimoji="0" lang="zh-CN" altLang="en-US" sz="2400" b="1" i="0" u="none" strike="noStrike" cap="none" normalizeH="0" baseline="0" dirty="0" smtClean="0">
                          <a:ln>
                            <a:noFill/>
                          </a:ln>
                          <a:solidFill>
                            <a:srgbClr val="FF3300"/>
                          </a:solidFill>
                          <a:effectLst/>
                          <a:latin typeface="黑体" pitchFamily="49" charset="-122"/>
                          <a:ea typeface="黑体" pitchFamily="49" charset="-122"/>
                        </a:rPr>
                        <a:t>职业及工作单位</a:t>
                      </a:r>
                      <a:endParaRPr kumimoji="0" lang="zh-CN" altLang="en-US" sz="2400" b="1" i="0" u="none" strike="noStrike" cap="none" normalizeH="0" baseline="0" dirty="0" smtClean="0">
                        <a:ln>
                          <a:noFill/>
                        </a:ln>
                        <a:solidFill>
                          <a:srgbClr val="FF3300"/>
                        </a:solidFill>
                        <a:effectLst/>
                        <a:latin typeface="Arial" pitchFamily="34" charset="0"/>
                        <a:ea typeface="黑体" pitchFamily="49" charset="-122"/>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外貌特征</a:t>
                      </a:r>
                      <a:endParaRPr kumimoji="0" lang="zh-CN" altLang="en-US" sz="2400" b="1" i="0" u="none" strike="noStrike" cap="none" normalizeH="0" baseline="0" smtClean="0">
                        <a:ln>
                          <a:noFill/>
                        </a:ln>
                        <a:solidFill>
                          <a:srgbClr val="FF3300"/>
                        </a:solidFill>
                        <a:effectLst/>
                        <a:latin typeface="Arial" pitchFamily="34" charset="0"/>
                        <a:ea typeface="黑体" pitchFamily="49" charset="-122"/>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语言特征</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smtClean="0">
                          <a:ln>
                            <a:noFill/>
                          </a:ln>
                          <a:solidFill>
                            <a:srgbClr val="FF3300"/>
                          </a:solidFill>
                          <a:effectLst/>
                          <a:latin typeface="黑体" pitchFamily="49" charset="-122"/>
                          <a:ea typeface="黑体" pitchFamily="49" charset="-122"/>
                        </a:rPr>
                        <a:t>性格行为特征</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0"/>
                        </a:spcBef>
                        <a:spcAft>
                          <a:spcPct val="0"/>
                        </a:spcAft>
                        <a:buClr>
                          <a:schemeClr val="bg1"/>
                        </a:buClr>
                        <a:buSzPct val="75000"/>
                        <a:buFontTx/>
                        <a:buNone/>
                        <a:tabLst/>
                      </a:pPr>
                      <a:r>
                        <a:rPr kumimoji="1" lang="zh-CN" altLang="en-US" sz="2400" b="1" i="0" u="none" strike="noStrike" cap="none" normalizeH="0" baseline="0" smtClean="0">
                          <a:ln>
                            <a:noFill/>
                          </a:ln>
                          <a:solidFill>
                            <a:srgbClr val="FF3300"/>
                          </a:solidFill>
                          <a:effectLst/>
                          <a:latin typeface="Arial" pitchFamily="34" charset="0"/>
                          <a:ea typeface="黑体" pitchFamily="49" charset="-122"/>
                        </a:rPr>
                        <a:t>最后露面时情况</a:t>
                      </a:r>
                      <a:endParaRPr kumimoji="0" lang="zh-CN" altLang="en-US" sz="2400" b="1" i="0" u="none" strike="noStrike" cap="none" normalizeH="0" baseline="0" smtClean="0">
                        <a:ln>
                          <a:noFill/>
                        </a:ln>
                        <a:solidFill>
                          <a:srgbClr val="FF3300"/>
                        </a:solidFill>
                        <a:effectLst/>
                        <a:latin typeface="Arial" pitchFamily="34" charset="0"/>
                        <a:ea typeface="黑体" pitchFamily="49" charset="-122"/>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1" lang="zh-CN" altLang="en-US" sz="2400" b="1" i="0" u="none" strike="noStrike" cap="none" normalizeH="0" baseline="0" smtClean="0">
                          <a:ln>
                            <a:noFill/>
                          </a:ln>
                          <a:solidFill>
                            <a:srgbClr val="FF3300"/>
                          </a:solidFill>
                          <a:effectLst/>
                          <a:latin typeface="Arial" pitchFamily="34" charset="0"/>
                          <a:ea typeface="黑体" pitchFamily="49" charset="-122"/>
                        </a:rPr>
                        <a:t>见证人</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400" b="1" i="0" u="none" strike="noStrike" cap="none" normalizeH="0" baseline="0" dirty="0" smtClean="0">
                          <a:ln>
                            <a:noFill/>
                          </a:ln>
                          <a:solidFill>
                            <a:srgbClr val="FF3300"/>
                          </a:solidFill>
                          <a:effectLst/>
                          <a:latin typeface="黑体" pitchFamily="49" charset="-122"/>
                          <a:ea typeface="黑体" pitchFamily="49" charset="-122"/>
                        </a:rPr>
                        <a:t>推测下落</a:t>
                      </a: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01065" name="Text Box 9"/>
          <p:cNvSpPr txBox="1">
            <a:spLocks noChangeArrowheads="1"/>
          </p:cNvSpPr>
          <p:nvPr/>
        </p:nvSpPr>
        <p:spPr bwMode="auto">
          <a:xfrm>
            <a:off x="2914650" y="908050"/>
            <a:ext cx="447040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2800">
                <a:solidFill>
                  <a:srgbClr val="000000"/>
                </a:solidFill>
                <a:latin typeface="黑体" pitchFamily="49" charset="-122"/>
              </a:rPr>
              <a:t>无固定职业，有时替人钞书</a:t>
            </a:r>
          </a:p>
        </p:txBody>
      </p:sp>
      <p:sp>
        <p:nvSpPr>
          <p:cNvPr id="2" name="Text Box 9"/>
          <p:cNvSpPr txBox="1">
            <a:spLocks noChangeArrowheads="1"/>
          </p:cNvSpPr>
          <p:nvPr/>
        </p:nvSpPr>
        <p:spPr bwMode="auto">
          <a:xfrm>
            <a:off x="2987675" y="1628775"/>
            <a:ext cx="4827588"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2800">
                <a:solidFill>
                  <a:srgbClr val="000000"/>
                </a:solidFill>
                <a:latin typeface="黑体" pitchFamily="49" charset="-122"/>
              </a:rPr>
              <a:t>身材高大，穿长衫，又脏又破</a:t>
            </a:r>
          </a:p>
        </p:txBody>
      </p:sp>
      <p:sp>
        <p:nvSpPr>
          <p:cNvPr id="301064" name="Rectangle 8"/>
          <p:cNvSpPr>
            <a:spLocks noChangeArrowheads="1"/>
          </p:cNvSpPr>
          <p:nvPr/>
        </p:nvSpPr>
        <p:spPr bwMode="auto">
          <a:xfrm>
            <a:off x="2987675" y="2347913"/>
            <a:ext cx="4827588"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a:solidFill>
                  <a:srgbClr val="000000"/>
                </a:solidFill>
                <a:latin typeface="黑体" pitchFamily="49" charset="-122"/>
              </a:rPr>
              <a:t>满口之乎者也，叫人半懂不懂</a:t>
            </a:r>
          </a:p>
        </p:txBody>
      </p:sp>
      <p:sp>
        <p:nvSpPr>
          <p:cNvPr id="301066" name="Text Box 10"/>
          <p:cNvSpPr txBox="1">
            <a:spLocks noChangeArrowheads="1"/>
          </p:cNvSpPr>
          <p:nvPr/>
        </p:nvSpPr>
        <p:spPr bwMode="auto">
          <a:xfrm>
            <a:off x="2914650" y="3213100"/>
            <a:ext cx="597535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2000" dirty="0">
                <a:solidFill>
                  <a:srgbClr val="000000"/>
                </a:solidFill>
                <a:latin typeface="黑体" pitchFamily="49" charset="-122"/>
              </a:rPr>
              <a:t>自命清高，好喝懒做，不会</a:t>
            </a:r>
            <a:r>
              <a:rPr lang="zh-CN" altLang="en-US" sz="2000" dirty="0" smtClean="0">
                <a:solidFill>
                  <a:srgbClr val="000000"/>
                </a:solidFill>
                <a:latin typeface="黑体" pitchFamily="49" charset="-122"/>
              </a:rPr>
              <a:t>营生；偶尔</a:t>
            </a:r>
            <a:r>
              <a:rPr lang="zh-CN" altLang="en-US" sz="2000" dirty="0">
                <a:solidFill>
                  <a:srgbClr val="000000"/>
                </a:solidFill>
                <a:latin typeface="黑体" pitchFamily="49" charset="-122"/>
              </a:rPr>
              <a:t>偷窃，善良</a:t>
            </a:r>
          </a:p>
        </p:txBody>
      </p:sp>
      <p:sp>
        <p:nvSpPr>
          <p:cNvPr id="302090" name="Text Box 10"/>
          <p:cNvSpPr txBox="1">
            <a:spLocks noChangeArrowheads="1"/>
          </p:cNvSpPr>
          <p:nvPr/>
        </p:nvSpPr>
        <p:spPr bwMode="auto">
          <a:xfrm>
            <a:off x="2987675" y="4581525"/>
            <a:ext cx="678180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2800">
                <a:solidFill>
                  <a:srgbClr val="000000"/>
                </a:solidFill>
                <a:latin typeface="黑体" pitchFamily="49" charset="-122"/>
              </a:rPr>
              <a:t>咸亨酒店老板，小伙计和几个酒客</a:t>
            </a:r>
          </a:p>
        </p:txBody>
      </p:sp>
      <p:sp>
        <p:nvSpPr>
          <p:cNvPr id="302091" name="Text Box 11"/>
          <p:cNvSpPr txBox="1">
            <a:spLocks noChangeArrowheads="1"/>
          </p:cNvSpPr>
          <p:nvPr/>
        </p:nvSpPr>
        <p:spPr bwMode="auto">
          <a:xfrm>
            <a:off x="3059113" y="5300663"/>
            <a:ext cx="2327275"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2800">
                <a:solidFill>
                  <a:srgbClr val="000000"/>
                </a:solidFill>
                <a:latin typeface="黑体" pitchFamily="49" charset="-122"/>
              </a:rPr>
              <a:t>大约的确死了</a:t>
            </a:r>
          </a:p>
        </p:txBody>
      </p:sp>
      <p:sp>
        <p:nvSpPr>
          <p:cNvPr id="302086" name="Text Box 6"/>
          <p:cNvSpPr txBox="1">
            <a:spLocks noChangeArrowheads="1"/>
          </p:cNvSpPr>
          <p:nvPr/>
        </p:nvSpPr>
        <p:spPr bwMode="auto">
          <a:xfrm>
            <a:off x="2987675" y="3860800"/>
            <a:ext cx="447040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r>
              <a:rPr lang="zh-CN" altLang="en-US" sz="2800" dirty="0">
                <a:solidFill>
                  <a:srgbClr val="000000"/>
                </a:solidFill>
                <a:latin typeface="黑体" pitchFamily="49" charset="-122"/>
              </a:rPr>
              <a:t>将近初冬，咸亨酒店，喝酒</a:t>
            </a:r>
          </a:p>
        </p:txBody>
      </p:sp>
      <p:sp>
        <p:nvSpPr>
          <p:cNvPr id="203823" name="Rectangle 5"/>
          <p:cNvSpPr>
            <a:spLocks noChangeArrowheads="1"/>
          </p:cNvSpPr>
          <p:nvPr/>
        </p:nvSpPr>
        <p:spPr bwMode="auto">
          <a:xfrm>
            <a:off x="5795963" y="5661025"/>
            <a:ext cx="2216150"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altLang="zh-CN" sz="4000">
                <a:solidFill>
                  <a:schemeClr val="tx1"/>
                </a:solidFill>
                <a:ea typeface="宋体" pitchFamily="2" charset="-122"/>
              </a:rPr>
              <a:t> </a:t>
            </a:r>
            <a:r>
              <a:rPr lang="zh-CN" altLang="en-US" sz="2800">
                <a:solidFill>
                  <a:srgbClr val="FF3300"/>
                </a:solidFill>
                <a:ea typeface="宋体" pitchFamily="2" charset="-122"/>
              </a:rPr>
              <a:t>档案填写人</a:t>
            </a:r>
            <a:r>
              <a:rPr lang="en-US" altLang="zh-CN" sz="2800">
                <a:solidFill>
                  <a:srgbClr val="FF3300"/>
                </a:solidFill>
                <a:ea typeface="宋体" pitchFamily="2" charset="-122"/>
              </a:rPr>
              <a:t>:</a:t>
            </a:r>
          </a:p>
        </p:txBody>
      </p:sp>
      <p:sp>
        <p:nvSpPr>
          <p:cNvPr id="203824" name="Rectangle 5"/>
          <p:cNvSpPr>
            <a:spLocks noChangeArrowheads="1"/>
          </p:cNvSpPr>
          <p:nvPr/>
        </p:nvSpPr>
        <p:spPr bwMode="auto">
          <a:xfrm>
            <a:off x="5867400" y="6156325"/>
            <a:ext cx="2274888"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FF3300"/>
                </a:solidFill>
                <a:ea typeface="宋体" pitchFamily="2" charset="-122"/>
              </a:rPr>
              <a:t>年 　月 　日</a:t>
            </a:r>
            <a:r>
              <a:rPr lang="zh-CN" altLang="en-US" sz="4000" dirty="0">
                <a:solidFill>
                  <a:schemeClr val="tx1"/>
                </a:solidFill>
                <a:ea typeface="宋体" pitchFamily="2" charset="-122"/>
              </a:rPr>
              <a:t> </a:t>
            </a:r>
          </a:p>
        </p:txBody>
      </p:sp>
      <p:sp>
        <p:nvSpPr>
          <p:cNvPr id="159747" name="Rectangle 3"/>
          <p:cNvSpPr>
            <a:spLocks noChangeArrowheads="1"/>
          </p:cNvSpPr>
          <p:nvPr/>
        </p:nvSpPr>
        <p:spPr bwMode="auto">
          <a:xfrm>
            <a:off x="-18653" y="-2084"/>
            <a:ext cx="9144000"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kumimoji="0" lang="zh-CN" altLang="en-US" sz="4400" dirty="0">
                <a:solidFill>
                  <a:srgbClr val="FF3300"/>
                </a:solidFill>
                <a:latin typeface="Arial" pitchFamily="34" charset="0"/>
                <a:ea typeface="宋体" pitchFamily="2" charset="-122"/>
              </a:rPr>
              <a:t>鲁镇派出所失踪人口档案</a:t>
            </a: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159747"/>
                                        </p:tgtEl>
                                        <p:attrNameLst>
                                          <p:attrName>style.visibility</p:attrName>
                                        </p:attrNameLst>
                                      </p:cBhvr>
                                      <p:to>
                                        <p:strVal val="visible"/>
                                      </p:to>
                                    </p:set>
                                    <p:anim calcmode="lin" valueType="num">
                                      <p:cBhvr>
                                        <p:cTn id="7" dur="1000" fill="hold"/>
                                        <p:tgtEl>
                                          <p:spTgt spid="159747"/>
                                        </p:tgtEl>
                                        <p:attrNameLst>
                                          <p:attrName>ppt_w</p:attrName>
                                        </p:attrNameLst>
                                      </p:cBhvr>
                                      <p:tavLst>
                                        <p:tav tm="0">
                                          <p:val>
                                            <p:fltVal val="0"/>
                                          </p:val>
                                        </p:tav>
                                        <p:tav tm="100000">
                                          <p:val>
                                            <p:strVal val="#ppt_w"/>
                                          </p:val>
                                        </p:tav>
                                      </p:tavLst>
                                    </p:anim>
                                    <p:anim calcmode="lin" valueType="num">
                                      <p:cBhvr>
                                        <p:cTn id="8" dur="1000" fill="hold"/>
                                        <p:tgtEl>
                                          <p:spTgt spid="159747"/>
                                        </p:tgtEl>
                                        <p:attrNameLst>
                                          <p:attrName>ppt_h</p:attrName>
                                        </p:attrNameLst>
                                      </p:cBhvr>
                                      <p:tavLst>
                                        <p:tav tm="0">
                                          <p:val>
                                            <p:fltVal val="0"/>
                                          </p:val>
                                        </p:tav>
                                        <p:tav tm="100000">
                                          <p:val>
                                            <p:strVal val="#ppt_h"/>
                                          </p:val>
                                        </p:tav>
                                      </p:tavLst>
                                    </p:anim>
                                    <p:anim calcmode="lin" valueType="num">
                                      <p:cBhvr>
                                        <p:cTn id="9" dur="1000" fill="hold"/>
                                        <p:tgtEl>
                                          <p:spTgt spid="159747"/>
                                        </p:tgtEl>
                                        <p:attrNameLst>
                                          <p:attrName>style.rotation</p:attrName>
                                        </p:attrNameLst>
                                      </p:cBhvr>
                                      <p:tavLst>
                                        <p:tav tm="0">
                                          <p:val>
                                            <p:fltVal val="90"/>
                                          </p:val>
                                        </p:tav>
                                        <p:tav tm="100000">
                                          <p:val>
                                            <p:fltVal val="0"/>
                                          </p:val>
                                        </p:tav>
                                      </p:tavLst>
                                    </p:anim>
                                    <p:animEffect transition="in" filter="fade">
                                      <p:cBhvr>
                                        <p:cTn id="10" dur="1000"/>
                                        <p:tgtEl>
                                          <p:spTgt spid="159747"/>
                                        </p:tgtEl>
                                      </p:cBhvr>
                                    </p:animEffect>
                                  </p:childTnLst>
                                </p:cTn>
                              </p:par>
                            </p:childTnLst>
                          </p:cTn>
                        </p:par>
                        <p:par>
                          <p:cTn id="11" fill="hold" nodeType="afterGroup">
                            <p:stCondLst>
                              <p:cond delay="1500"/>
                            </p:stCondLst>
                            <p:childTnLst>
                              <p:par>
                                <p:cTn id="12" presetID="20" presetClass="entr" presetSubtype="0" fill="hold" nodeType="afterEffect">
                                  <p:stCondLst>
                                    <p:cond delay="0"/>
                                  </p:stCondLst>
                                  <p:childTnLst>
                                    <p:set>
                                      <p:cBhvr>
                                        <p:cTn id="13" dur="1" fill="hold">
                                          <p:stCondLst>
                                            <p:cond delay="0"/>
                                          </p:stCondLst>
                                        </p:cTn>
                                        <p:tgtEl>
                                          <p:spTgt spid="203814"/>
                                        </p:tgtEl>
                                        <p:attrNameLst>
                                          <p:attrName>style.visibility</p:attrName>
                                        </p:attrNameLst>
                                      </p:cBhvr>
                                      <p:to>
                                        <p:strVal val="visible"/>
                                      </p:to>
                                    </p:set>
                                    <p:animEffect transition="in" filter="wedge">
                                      <p:cBhvr>
                                        <p:cTn id="14" dur="2000"/>
                                        <p:tgtEl>
                                          <p:spTgt spid="203814"/>
                                        </p:tgtEl>
                                      </p:cBhvr>
                                    </p:animEffect>
                                  </p:childTnLst>
                                </p:cTn>
                              </p:par>
                            </p:childTnLst>
                          </p:cTn>
                        </p:par>
                        <p:par>
                          <p:cTn id="15" fill="hold" nodeType="afterGroup">
                            <p:stCondLst>
                              <p:cond delay="3500"/>
                            </p:stCondLst>
                            <p:childTnLst>
                              <p:par>
                                <p:cTn id="16" presetID="29" presetClass="entr" presetSubtype="0" fill="hold" grpId="0" nodeType="afterEffect">
                                  <p:stCondLst>
                                    <p:cond delay="0"/>
                                  </p:stCondLst>
                                  <p:childTnLst>
                                    <p:set>
                                      <p:cBhvr>
                                        <p:cTn id="17" dur="1" fill="hold">
                                          <p:stCondLst>
                                            <p:cond delay="0"/>
                                          </p:stCondLst>
                                        </p:cTn>
                                        <p:tgtEl>
                                          <p:spTgt spid="203823"/>
                                        </p:tgtEl>
                                        <p:attrNameLst>
                                          <p:attrName>style.visibility</p:attrName>
                                        </p:attrNameLst>
                                      </p:cBhvr>
                                      <p:to>
                                        <p:strVal val="visible"/>
                                      </p:to>
                                    </p:set>
                                    <p:anim calcmode="lin" valueType="num">
                                      <p:cBhvr>
                                        <p:cTn id="18" dur="1000" fill="hold"/>
                                        <p:tgtEl>
                                          <p:spTgt spid="203823"/>
                                        </p:tgtEl>
                                        <p:attrNameLst>
                                          <p:attrName>ppt_x</p:attrName>
                                        </p:attrNameLst>
                                      </p:cBhvr>
                                      <p:tavLst>
                                        <p:tav tm="0">
                                          <p:val>
                                            <p:strVal val="#ppt_x-.2"/>
                                          </p:val>
                                        </p:tav>
                                        <p:tav tm="100000">
                                          <p:val>
                                            <p:strVal val="#ppt_x"/>
                                          </p:val>
                                        </p:tav>
                                      </p:tavLst>
                                    </p:anim>
                                    <p:anim calcmode="lin" valueType="num">
                                      <p:cBhvr>
                                        <p:cTn id="19" dur="1000" fill="hold"/>
                                        <p:tgtEl>
                                          <p:spTgt spid="20382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03823"/>
                                        </p:tgtEl>
                                      </p:cBhvr>
                                    </p:animEffect>
                                  </p:childTnLst>
                                </p:cTn>
                              </p:par>
                            </p:childTnLst>
                          </p:cTn>
                        </p:par>
                        <p:par>
                          <p:cTn id="21" fill="hold" nodeType="afterGroup">
                            <p:stCondLst>
                              <p:cond delay="4500"/>
                            </p:stCondLst>
                            <p:childTnLst>
                              <p:par>
                                <p:cTn id="22" presetID="29" presetClass="entr" presetSubtype="0" fill="hold" grpId="0" nodeType="afterEffect">
                                  <p:stCondLst>
                                    <p:cond delay="0"/>
                                  </p:stCondLst>
                                  <p:childTnLst>
                                    <p:set>
                                      <p:cBhvr>
                                        <p:cTn id="23" dur="1" fill="hold">
                                          <p:stCondLst>
                                            <p:cond delay="0"/>
                                          </p:stCondLst>
                                        </p:cTn>
                                        <p:tgtEl>
                                          <p:spTgt spid="203824"/>
                                        </p:tgtEl>
                                        <p:attrNameLst>
                                          <p:attrName>style.visibility</p:attrName>
                                        </p:attrNameLst>
                                      </p:cBhvr>
                                      <p:to>
                                        <p:strVal val="visible"/>
                                      </p:to>
                                    </p:set>
                                    <p:anim calcmode="lin" valueType="num">
                                      <p:cBhvr>
                                        <p:cTn id="24" dur="1000" fill="hold"/>
                                        <p:tgtEl>
                                          <p:spTgt spid="203824"/>
                                        </p:tgtEl>
                                        <p:attrNameLst>
                                          <p:attrName>ppt_x</p:attrName>
                                        </p:attrNameLst>
                                      </p:cBhvr>
                                      <p:tavLst>
                                        <p:tav tm="0">
                                          <p:val>
                                            <p:strVal val="#ppt_x-.2"/>
                                          </p:val>
                                        </p:tav>
                                        <p:tav tm="100000">
                                          <p:val>
                                            <p:strVal val="#ppt_x"/>
                                          </p:val>
                                        </p:tav>
                                      </p:tavLst>
                                    </p:anim>
                                    <p:anim calcmode="lin" valueType="num">
                                      <p:cBhvr>
                                        <p:cTn id="25" dur="1000" fill="hold"/>
                                        <p:tgtEl>
                                          <p:spTgt spid="20382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0382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0" presetClass="entr" presetSubtype="0" fill="hold" grpId="0" nodeType="clickEffect">
                                  <p:stCondLst>
                                    <p:cond delay="0"/>
                                  </p:stCondLst>
                                  <p:childTnLst>
                                    <p:set>
                                      <p:cBhvr>
                                        <p:cTn id="30" dur="1" fill="hold">
                                          <p:stCondLst>
                                            <p:cond delay="0"/>
                                          </p:stCondLst>
                                        </p:cTn>
                                        <p:tgtEl>
                                          <p:spTgt spid="301065"/>
                                        </p:tgtEl>
                                        <p:attrNameLst>
                                          <p:attrName>style.visibility</p:attrName>
                                        </p:attrNameLst>
                                      </p:cBhvr>
                                      <p:to>
                                        <p:strVal val="visible"/>
                                      </p:to>
                                    </p:set>
                                    <p:animEffect transition="in" filter="fade">
                                      <p:cBhvr>
                                        <p:cTn id="31" dur="800" decel="100000"/>
                                        <p:tgtEl>
                                          <p:spTgt spid="301065"/>
                                        </p:tgtEl>
                                      </p:cBhvr>
                                    </p:animEffect>
                                    <p:anim calcmode="lin" valueType="num">
                                      <p:cBhvr>
                                        <p:cTn id="32" dur="800" decel="100000" fill="hold"/>
                                        <p:tgtEl>
                                          <p:spTgt spid="301065"/>
                                        </p:tgtEl>
                                        <p:attrNameLst>
                                          <p:attrName>style.rotation</p:attrName>
                                        </p:attrNameLst>
                                      </p:cBhvr>
                                      <p:tavLst>
                                        <p:tav tm="0">
                                          <p:val>
                                            <p:fltVal val="-90"/>
                                          </p:val>
                                        </p:tav>
                                        <p:tav tm="100000">
                                          <p:val>
                                            <p:fltVal val="0"/>
                                          </p:val>
                                        </p:tav>
                                      </p:tavLst>
                                    </p:anim>
                                    <p:anim calcmode="lin" valueType="num">
                                      <p:cBhvr>
                                        <p:cTn id="33" dur="800" decel="100000" fill="hold"/>
                                        <p:tgtEl>
                                          <p:spTgt spid="301065"/>
                                        </p:tgtEl>
                                        <p:attrNameLst>
                                          <p:attrName>ppt_x</p:attrName>
                                        </p:attrNameLst>
                                      </p:cBhvr>
                                      <p:tavLst>
                                        <p:tav tm="0">
                                          <p:val>
                                            <p:strVal val="#ppt_x+0.4"/>
                                          </p:val>
                                        </p:tav>
                                        <p:tav tm="100000">
                                          <p:val>
                                            <p:strVal val="#ppt_x-0.05"/>
                                          </p:val>
                                        </p:tav>
                                      </p:tavLst>
                                    </p:anim>
                                    <p:anim calcmode="lin" valueType="num">
                                      <p:cBhvr>
                                        <p:cTn id="34" dur="800" decel="100000" fill="hold"/>
                                        <p:tgtEl>
                                          <p:spTgt spid="301065"/>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301065"/>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301065"/>
                                        </p:tgtEl>
                                        <p:attrNameLst>
                                          <p:attrName>ppt_y</p:attrName>
                                        </p:attrNameLst>
                                      </p:cBhvr>
                                      <p:tavLst>
                                        <p:tav tm="0">
                                          <p:val>
                                            <p:strVal val="#ppt_y+0.1"/>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800" decel="100000"/>
                                        <p:tgtEl>
                                          <p:spTgt spid="2"/>
                                        </p:tgtEl>
                                      </p:cBhvr>
                                    </p:animEffect>
                                    <p:anim calcmode="lin" valueType="num">
                                      <p:cBhvr>
                                        <p:cTn id="42" dur="800" decel="100000" fill="hold"/>
                                        <p:tgtEl>
                                          <p:spTgt spid="2"/>
                                        </p:tgtEl>
                                        <p:attrNameLst>
                                          <p:attrName>style.rotation</p:attrName>
                                        </p:attrNameLst>
                                      </p:cBhvr>
                                      <p:tavLst>
                                        <p:tav tm="0">
                                          <p:val>
                                            <p:fltVal val="-90"/>
                                          </p:val>
                                        </p:tav>
                                        <p:tav tm="100000">
                                          <p:val>
                                            <p:fltVal val="0"/>
                                          </p:val>
                                        </p:tav>
                                      </p:tavLst>
                                    </p:anim>
                                    <p:anim calcmode="lin" valueType="num">
                                      <p:cBhvr>
                                        <p:cTn id="43" dur="800" decel="100000" fill="hold"/>
                                        <p:tgtEl>
                                          <p:spTgt spid="2"/>
                                        </p:tgtEl>
                                        <p:attrNameLst>
                                          <p:attrName>ppt_x</p:attrName>
                                        </p:attrNameLst>
                                      </p:cBhvr>
                                      <p:tavLst>
                                        <p:tav tm="0">
                                          <p:val>
                                            <p:strVal val="#ppt_x+0.4"/>
                                          </p:val>
                                        </p:tav>
                                        <p:tav tm="100000">
                                          <p:val>
                                            <p:strVal val="#ppt_x-0.05"/>
                                          </p:val>
                                        </p:tav>
                                      </p:tavLst>
                                    </p:anim>
                                    <p:anim calcmode="lin" valueType="num">
                                      <p:cBhvr>
                                        <p:cTn id="44" dur="800" decel="100000" fill="hold"/>
                                        <p:tgtEl>
                                          <p:spTgt spid="2"/>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30" presetClass="entr" presetSubtype="0" fill="hold" grpId="0" nodeType="clickEffect">
                                  <p:stCondLst>
                                    <p:cond delay="0"/>
                                  </p:stCondLst>
                                  <p:childTnLst>
                                    <p:set>
                                      <p:cBhvr>
                                        <p:cTn id="50" dur="1" fill="hold">
                                          <p:stCondLst>
                                            <p:cond delay="0"/>
                                          </p:stCondLst>
                                        </p:cTn>
                                        <p:tgtEl>
                                          <p:spTgt spid="301064"/>
                                        </p:tgtEl>
                                        <p:attrNameLst>
                                          <p:attrName>style.visibility</p:attrName>
                                        </p:attrNameLst>
                                      </p:cBhvr>
                                      <p:to>
                                        <p:strVal val="visible"/>
                                      </p:to>
                                    </p:set>
                                    <p:animEffect transition="in" filter="fade">
                                      <p:cBhvr>
                                        <p:cTn id="51" dur="800" decel="100000"/>
                                        <p:tgtEl>
                                          <p:spTgt spid="301064"/>
                                        </p:tgtEl>
                                      </p:cBhvr>
                                    </p:animEffect>
                                    <p:anim calcmode="lin" valueType="num">
                                      <p:cBhvr>
                                        <p:cTn id="52" dur="800" decel="100000" fill="hold"/>
                                        <p:tgtEl>
                                          <p:spTgt spid="301064"/>
                                        </p:tgtEl>
                                        <p:attrNameLst>
                                          <p:attrName>style.rotation</p:attrName>
                                        </p:attrNameLst>
                                      </p:cBhvr>
                                      <p:tavLst>
                                        <p:tav tm="0">
                                          <p:val>
                                            <p:fltVal val="-90"/>
                                          </p:val>
                                        </p:tav>
                                        <p:tav tm="100000">
                                          <p:val>
                                            <p:fltVal val="0"/>
                                          </p:val>
                                        </p:tav>
                                      </p:tavLst>
                                    </p:anim>
                                    <p:anim calcmode="lin" valueType="num">
                                      <p:cBhvr>
                                        <p:cTn id="53" dur="800" decel="100000" fill="hold"/>
                                        <p:tgtEl>
                                          <p:spTgt spid="301064"/>
                                        </p:tgtEl>
                                        <p:attrNameLst>
                                          <p:attrName>ppt_x</p:attrName>
                                        </p:attrNameLst>
                                      </p:cBhvr>
                                      <p:tavLst>
                                        <p:tav tm="0">
                                          <p:val>
                                            <p:strVal val="#ppt_x+0.4"/>
                                          </p:val>
                                        </p:tav>
                                        <p:tav tm="100000">
                                          <p:val>
                                            <p:strVal val="#ppt_x-0.05"/>
                                          </p:val>
                                        </p:tav>
                                      </p:tavLst>
                                    </p:anim>
                                    <p:anim calcmode="lin" valueType="num">
                                      <p:cBhvr>
                                        <p:cTn id="54" dur="800" decel="100000" fill="hold"/>
                                        <p:tgtEl>
                                          <p:spTgt spid="301064"/>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301064"/>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301064"/>
                                        </p:tgtEl>
                                        <p:attrNameLst>
                                          <p:attrName>ppt_y</p:attrName>
                                        </p:attrNameLst>
                                      </p:cBhvr>
                                      <p:tavLst>
                                        <p:tav tm="0">
                                          <p:val>
                                            <p:strVal val="#ppt_y+0.1"/>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301066"/>
                                        </p:tgtEl>
                                        <p:attrNameLst>
                                          <p:attrName>style.visibility</p:attrName>
                                        </p:attrNameLst>
                                      </p:cBhvr>
                                      <p:to>
                                        <p:strVal val="visible"/>
                                      </p:to>
                                    </p:set>
                                    <p:animEffect transition="in" filter="fade">
                                      <p:cBhvr>
                                        <p:cTn id="61" dur="800" decel="100000"/>
                                        <p:tgtEl>
                                          <p:spTgt spid="301066"/>
                                        </p:tgtEl>
                                      </p:cBhvr>
                                    </p:animEffect>
                                    <p:anim calcmode="lin" valueType="num">
                                      <p:cBhvr>
                                        <p:cTn id="62" dur="800" decel="100000" fill="hold"/>
                                        <p:tgtEl>
                                          <p:spTgt spid="301066"/>
                                        </p:tgtEl>
                                        <p:attrNameLst>
                                          <p:attrName>style.rotation</p:attrName>
                                        </p:attrNameLst>
                                      </p:cBhvr>
                                      <p:tavLst>
                                        <p:tav tm="0">
                                          <p:val>
                                            <p:fltVal val="-90"/>
                                          </p:val>
                                        </p:tav>
                                        <p:tav tm="100000">
                                          <p:val>
                                            <p:fltVal val="0"/>
                                          </p:val>
                                        </p:tav>
                                      </p:tavLst>
                                    </p:anim>
                                    <p:anim calcmode="lin" valueType="num">
                                      <p:cBhvr>
                                        <p:cTn id="63" dur="800" decel="100000" fill="hold"/>
                                        <p:tgtEl>
                                          <p:spTgt spid="301066"/>
                                        </p:tgtEl>
                                        <p:attrNameLst>
                                          <p:attrName>ppt_x</p:attrName>
                                        </p:attrNameLst>
                                      </p:cBhvr>
                                      <p:tavLst>
                                        <p:tav tm="0">
                                          <p:val>
                                            <p:strVal val="#ppt_x+0.4"/>
                                          </p:val>
                                        </p:tav>
                                        <p:tav tm="100000">
                                          <p:val>
                                            <p:strVal val="#ppt_x-0.05"/>
                                          </p:val>
                                        </p:tav>
                                      </p:tavLst>
                                    </p:anim>
                                    <p:anim calcmode="lin" valueType="num">
                                      <p:cBhvr>
                                        <p:cTn id="64" dur="800" decel="100000" fill="hold"/>
                                        <p:tgtEl>
                                          <p:spTgt spid="30106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30106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301066"/>
                                        </p:tgtEl>
                                        <p:attrNameLst>
                                          <p:attrName>ppt_y</p:attrName>
                                        </p:attrNameLst>
                                      </p:cBhvr>
                                      <p:tavLst>
                                        <p:tav tm="0">
                                          <p:val>
                                            <p:strVal val="#ppt_y+0.1"/>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0" presetClass="entr" presetSubtype="0" fill="hold" grpId="0" nodeType="clickEffect">
                                  <p:stCondLst>
                                    <p:cond delay="0"/>
                                  </p:stCondLst>
                                  <p:childTnLst>
                                    <p:set>
                                      <p:cBhvr>
                                        <p:cTn id="70" dur="1" fill="hold">
                                          <p:stCondLst>
                                            <p:cond delay="0"/>
                                          </p:stCondLst>
                                        </p:cTn>
                                        <p:tgtEl>
                                          <p:spTgt spid="302086"/>
                                        </p:tgtEl>
                                        <p:attrNameLst>
                                          <p:attrName>style.visibility</p:attrName>
                                        </p:attrNameLst>
                                      </p:cBhvr>
                                      <p:to>
                                        <p:strVal val="visible"/>
                                      </p:to>
                                    </p:set>
                                    <p:animEffect transition="in" filter="fade">
                                      <p:cBhvr>
                                        <p:cTn id="71" dur="800" decel="100000"/>
                                        <p:tgtEl>
                                          <p:spTgt spid="302086"/>
                                        </p:tgtEl>
                                      </p:cBhvr>
                                    </p:animEffect>
                                    <p:anim calcmode="lin" valueType="num">
                                      <p:cBhvr>
                                        <p:cTn id="72" dur="800" decel="100000" fill="hold"/>
                                        <p:tgtEl>
                                          <p:spTgt spid="302086"/>
                                        </p:tgtEl>
                                        <p:attrNameLst>
                                          <p:attrName>style.rotation</p:attrName>
                                        </p:attrNameLst>
                                      </p:cBhvr>
                                      <p:tavLst>
                                        <p:tav tm="0">
                                          <p:val>
                                            <p:fltVal val="-90"/>
                                          </p:val>
                                        </p:tav>
                                        <p:tav tm="100000">
                                          <p:val>
                                            <p:fltVal val="0"/>
                                          </p:val>
                                        </p:tav>
                                      </p:tavLst>
                                    </p:anim>
                                    <p:anim calcmode="lin" valueType="num">
                                      <p:cBhvr>
                                        <p:cTn id="73" dur="800" decel="100000" fill="hold"/>
                                        <p:tgtEl>
                                          <p:spTgt spid="302086"/>
                                        </p:tgtEl>
                                        <p:attrNameLst>
                                          <p:attrName>ppt_x</p:attrName>
                                        </p:attrNameLst>
                                      </p:cBhvr>
                                      <p:tavLst>
                                        <p:tav tm="0">
                                          <p:val>
                                            <p:strVal val="#ppt_x+0.4"/>
                                          </p:val>
                                        </p:tav>
                                        <p:tav tm="100000">
                                          <p:val>
                                            <p:strVal val="#ppt_x-0.05"/>
                                          </p:val>
                                        </p:tav>
                                      </p:tavLst>
                                    </p:anim>
                                    <p:anim calcmode="lin" valueType="num">
                                      <p:cBhvr>
                                        <p:cTn id="74" dur="800" decel="100000" fill="hold"/>
                                        <p:tgtEl>
                                          <p:spTgt spid="302086"/>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302086"/>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302086"/>
                                        </p:tgtEl>
                                        <p:attrNameLst>
                                          <p:attrName>ppt_y</p:attrName>
                                        </p:attrNameLst>
                                      </p:cBhvr>
                                      <p:tavLst>
                                        <p:tav tm="0">
                                          <p:val>
                                            <p:strVal val="#ppt_y+0.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30" presetClass="entr" presetSubtype="0" fill="hold" grpId="0" nodeType="clickEffect">
                                  <p:stCondLst>
                                    <p:cond delay="0"/>
                                  </p:stCondLst>
                                  <p:childTnLst>
                                    <p:set>
                                      <p:cBhvr>
                                        <p:cTn id="80" dur="1" fill="hold">
                                          <p:stCondLst>
                                            <p:cond delay="0"/>
                                          </p:stCondLst>
                                        </p:cTn>
                                        <p:tgtEl>
                                          <p:spTgt spid="302090"/>
                                        </p:tgtEl>
                                        <p:attrNameLst>
                                          <p:attrName>style.visibility</p:attrName>
                                        </p:attrNameLst>
                                      </p:cBhvr>
                                      <p:to>
                                        <p:strVal val="visible"/>
                                      </p:to>
                                    </p:set>
                                    <p:animEffect transition="in" filter="fade">
                                      <p:cBhvr>
                                        <p:cTn id="81" dur="800" decel="100000"/>
                                        <p:tgtEl>
                                          <p:spTgt spid="302090"/>
                                        </p:tgtEl>
                                      </p:cBhvr>
                                    </p:animEffect>
                                    <p:anim calcmode="lin" valueType="num">
                                      <p:cBhvr>
                                        <p:cTn id="82" dur="800" decel="100000" fill="hold"/>
                                        <p:tgtEl>
                                          <p:spTgt spid="302090"/>
                                        </p:tgtEl>
                                        <p:attrNameLst>
                                          <p:attrName>style.rotation</p:attrName>
                                        </p:attrNameLst>
                                      </p:cBhvr>
                                      <p:tavLst>
                                        <p:tav tm="0">
                                          <p:val>
                                            <p:fltVal val="-90"/>
                                          </p:val>
                                        </p:tav>
                                        <p:tav tm="100000">
                                          <p:val>
                                            <p:fltVal val="0"/>
                                          </p:val>
                                        </p:tav>
                                      </p:tavLst>
                                    </p:anim>
                                    <p:anim calcmode="lin" valueType="num">
                                      <p:cBhvr>
                                        <p:cTn id="83" dur="800" decel="100000" fill="hold"/>
                                        <p:tgtEl>
                                          <p:spTgt spid="302090"/>
                                        </p:tgtEl>
                                        <p:attrNameLst>
                                          <p:attrName>ppt_x</p:attrName>
                                        </p:attrNameLst>
                                      </p:cBhvr>
                                      <p:tavLst>
                                        <p:tav tm="0">
                                          <p:val>
                                            <p:strVal val="#ppt_x+0.4"/>
                                          </p:val>
                                        </p:tav>
                                        <p:tav tm="100000">
                                          <p:val>
                                            <p:strVal val="#ppt_x-0.05"/>
                                          </p:val>
                                        </p:tav>
                                      </p:tavLst>
                                    </p:anim>
                                    <p:anim calcmode="lin" valueType="num">
                                      <p:cBhvr>
                                        <p:cTn id="84" dur="800" decel="100000" fill="hold"/>
                                        <p:tgtEl>
                                          <p:spTgt spid="302090"/>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302090"/>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302090"/>
                                        </p:tgtEl>
                                        <p:attrNameLst>
                                          <p:attrName>ppt_y</p:attrName>
                                        </p:attrNameLst>
                                      </p:cBhvr>
                                      <p:tavLst>
                                        <p:tav tm="0">
                                          <p:val>
                                            <p:strVal val="#ppt_y+0.1"/>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30" presetClass="entr" presetSubtype="0" fill="hold" grpId="0" nodeType="clickEffect">
                                  <p:stCondLst>
                                    <p:cond delay="0"/>
                                  </p:stCondLst>
                                  <p:childTnLst>
                                    <p:set>
                                      <p:cBhvr>
                                        <p:cTn id="90" dur="1" fill="hold">
                                          <p:stCondLst>
                                            <p:cond delay="0"/>
                                          </p:stCondLst>
                                        </p:cTn>
                                        <p:tgtEl>
                                          <p:spTgt spid="302091"/>
                                        </p:tgtEl>
                                        <p:attrNameLst>
                                          <p:attrName>style.visibility</p:attrName>
                                        </p:attrNameLst>
                                      </p:cBhvr>
                                      <p:to>
                                        <p:strVal val="visible"/>
                                      </p:to>
                                    </p:set>
                                    <p:animEffect transition="in" filter="fade">
                                      <p:cBhvr>
                                        <p:cTn id="91" dur="800" decel="100000"/>
                                        <p:tgtEl>
                                          <p:spTgt spid="302091"/>
                                        </p:tgtEl>
                                      </p:cBhvr>
                                    </p:animEffect>
                                    <p:anim calcmode="lin" valueType="num">
                                      <p:cBhvr>
                                        <p:cTn id="92" dur="800" decel="100000" fill="hold"/>
                                        <p:tgtEl>
                                          <p:spTgt spid="302091"/>
                                        </p:tgtEl>
                                        <p:attrNameLst>
                                          <p:attrName>style.rotation</p:attrName>
                                        </p:attrNameLst>
                                      </p:cBhvr>
                                      <p:tavLst>
                                        <p:tav tm="0">
                                          <p:val>
                                            <p:fltVal val="-90"/>
                                          </p:val>
                                        </p:tav>
                                        <p:tav tm="100000">
                                          <p:val>
                                            <p:fltVal val="0"/>
                                          </p:val>
                                        </p:tav>
                                      </p:tavLst>
                                    </p:anim>
                                    <p:anim calcmode="lin" valueType="num">
                                      <p:cBhvr>
                                        <p:cTn id="93" dur="800" decel="100000" fill="hold"/>
                                        <p:tgtEl>
                                          <p:spTgt spid="302091"/>
                                        </p:tgtEl>
                                        <p:attrNameLst>
                                          <p:attrName>ppt_x</p:attrName>
                                        </p:attrNameLst>
                                      </p:cBhvr>
                                      <p:tavLst>
                                        <p:tav tm="0">
                                          <p:val>
                                            <p:strVal val="#ppt_x+0.4"/>
                                          </p:val>
                                        </p:tav>
                                        <p:tav tm="100000">
                                          <p:val>
                                            <p:strVal val="#ppt_x-0.05"/>
                                          </p:val>
                                        </p:tav>
                                      </p:tavLst>
                                    </p:anim>
                                    <p:anim calcmode="lin" valueType="num">
                                      <p:cBhvr>
                                        <p:cTn id="94" dur="800" decel="100000" fill="hold"/>
                                        <p:tgtEl>
                                          <p:spTgt spid="302091"/>
                                        </p:tgtEl>
                                        <p:attrNameLst>
                                          <p:attrName>ppt_y</p:attrName>
                                        </p:attrNameLst>
                                      </p:cBhvr>
                                      <p:tavLst>
                                        <p:tav tm="0">
                                          <p:val>
                                            <p:strVal val="#ppt_y-0.4"/>
                                          </p:val>
                                        </p:tav>
                                        <p:tav tm="100000">
                                          <p:val>
                                            <p:strVal val="#ppt_y+0.1"/>
                                          </p:val>
                                        </p:tav>
                                      </p:tavLst>
                                    </p:anim>
                                    <p:anim calcmode="lin" valueType="num">
                                      <p:cBhvr>
                                        <p:cTn id="95" dur="200" accel="100000" fill="hold">
                                          <p:stCondLst>
                                            <p:cond delay="800"/>
                                          </p:stCondLst>
                                        </p:cTn>
                                        <p:tgtEl>
                                          <p:spTgt spid="302091"/>
                                        </p:tgtEl>
                                        <p:attrNameLst>
                                          <p:attrName>ppt_x</p:attrName>
                                        </p:attrNameLst>
                                      </p:cBhvr>
                                      <p:tavLst>
                                        <p:tav tm="0">
                                          <p:val>
                                            <p:strVal val="#ppt_x-0.05"/>
                                          </p:val>
                                        </p:tav>
                                        <p:tav tm="100000">
                                          <p:val>
                                            <p:strVal val="#ppt_x"/>
                                          </p:val>
                                        </p:tav>
                                      </p:tavLst>
                                    </p:anim>
                                    <p:anim calcmode="lin" valueType="num">
                                      <p:cBhvr>
                                        <p:cTn id="96" dur="200" accel="100000" fill="hold">
                                          <p:stCondLst>
                                            <p:cond delay="800"/>
                                          </p:stCondLst>
                                        </p:cTn>
                                        <p:tgtEl>
                                          <p:spTgt spid="30209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5" grpId="0"/>
      <p:bldP spid="2" grpId="0"/>
      <p:bldP spid="301064" grpId="0"/>
      <p:bldP spid="301066" grpId="0"/>
      <p:bldP spid="302090" grpId="0"/>
      <p:bldP spid="302091" grpId="0"/>
      <p:bldP spid="302086" grpId="0"/>
      <p:bldP spid="203823" grpId="0"/>
      <p:bldP spid="203824" grpId="0"/>
      <p:bldP spid="15974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9" name="Picture 3" descr="e"/>
          <p:cNvPicPr>
            <a:picLocks noChangeAspect="1" noChangeArrowheads="1" noCrop="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3276600" y="2205038"/>
            <a:ext cx="81915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460" name="Picture 4" descr="t"/>
          <p:cNvPicPr>
            <a:picLocks noChangeAspect="1" noChangeArrowheads="1" noCrop="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390650" y="2205038"/>
            <a:ext cx="733425"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461" name="Picture 5" descr="h"/>
          <p:cNvPicPr>
            <a:picLocks noChangeAspect="1" noChangeArrowheads="1" noCrop="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2268538" y="2205038"/>
            <a:ext cx="8763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462" name="Picture 6" descr="e"/>
          <p:cNvPicPr>
            <a:picLocks noChangeAspect="1" noChangeArrowheads="1" noCrop="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4832350" y="2205038"/>
            <a:ext cx="81915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463" name="Picture 7" descr="n"/>
          <p:cNvPicPr>
            <a:picLocks noChangeAspect="1" noChangeArrowheads="1" noCrop="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5927725" y="2205038"/>
            <a:ext cx="8763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464" name="Picture 8" descr="d"/>
          <p:cNvPicPr>
            <a:picLocks noChangeAspect="1" noChangeArrowheads="1" noCrop="1"/>
          </p:cNvPicPr>
          <p:nvPr/>
        </p:nvPicPr>
        <p:blipFill>
          <a:blip r:embed="rId6" cstate="print">
            <a:extLst>
              <a:ext uri="{28A0092B-C50C-407E-A947-70E740481C1C}">
                <a14:useLocalDpi xmlns="" xmlns:a14="http://schemas.microsoft.com/office/drawing/2010/main"/>
              </a:ext>
            </a:extLst>
          </a:blip>
          <a:srcRect/>
          <a:stretch>
            <a:fillRect/>
          </a:stretch>
        </p:blipFill>
        <p:spPr bwMode="auto">
          <a:xfrm>
            <a:off x="7018338" y="2205038"/>
            <a:ext cx="866775"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6873" name="Group 9"/>
          <p:cNvGrpSpPr>
            <a:grpSpLocks/>
          </p:cNvGrpSpPr>
          <p:nvPr/>
        </p:nvGrpSpPr>
        <p:grpSpPr bwMode="auto">
          <a:xfrm>
            <a:off x="6262688" y="6581775"/>
            <a:ext cx="2881312" cy="276225"/>
            <a:chOff x="3087" y="3929"/>
            <a:chExt cx="2579" cy="248"/>
          </a:xfrm>
        </p:grpSpPr>
        <p:pic>
          <p:nvPicPr>
            <p:cNvPr id="36874" name="Picture 10" descr="按扭1">
              <a:hlinkClick r:id="rId7" action="ppaction://hlinkpres?slideindex=1&amp;slidetitle="/>
            </p:cNvPr>
            <p:cNvPicPr>
              <a:picLocks noChangeAspect="1" noChangeArrowheads="1"/>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3087" y="3929"/>
              <a:ext cx="609" cy="2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75" name="Picture 11" descr="按扭2">
              <a:hlinkClick r:id="" action="ppaction://hlinkshowjump?jump=previousslide"/>
            </p:cNvPr>
            <p:cNvPicPr>
              <a:picLocks noChangeAspect="1" noChangeArrowheads="1"/>
            </p:cNvPicPr>
            <p:nvPr/>
          </p:nvPicPr>
          <p:blipFill>
            <a:blip r:embed="rId9" cstate="email">
              <a:extLst>
                <a:ext uri="{28A0092B-C50C-407E-A947-70E740481C1C}">
                  <a14:useLocalDpi xmlns="" xmlns:a14="http://schemas.microsoft.com/office/drawing/2010/main"/>
                </a:ext>
              </a:extLst>
            </a:blip>
            <a:srcRect/>
            <a:stretch>
              <a:fillRect/>
            </a:stretch>
          </p:blipFill>
          <p:spPr bwMode="auto">
            <a:xfrm>
              <a:off x="3742" y="3929"/>
              <a:ext cx="609" cy="2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76" name="Picture 12" descr="按扭3">
              <a:hlinkClick r:id="" action="ppaction://hlinkshowjump?jump=nextslide"/>
            </p:cNvPr>
            <p:cNvPicPr>
              <a:picLocks noChangeAspect="1" noChangeArrowheads="1"/>
            </p:cNvPicPr>
            <p:nvPr/>
          </p:nvPicPr>
          <p:blipFill>
            <a:blip r:embed="rId10" cstate="email">
              <a:extLst>
                <a:ext uri="{28A0092B-C50C-407E-A947-70E740481C1C}">
                  <a14:useLocalDpi xmlns="" xmlns:a14="http://schemas.microsoft.com/office/drawing/2010/main"/>
                </a:ext>
              </a:extLst>
            </a:blip>
            <a:srcRect/>
            <a:stretch>
              <a:fillRect/>
            </a:stretch>
          </p:blipFill>
          <p:spPr bwMode="auto">
            <a:xfrm>
              <a:off x="4403" y="3929"/>
              <a:ext cx="609" cy="2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77" name="Picture 13" descr="按扭5">
              <a:hlinkClick r:id="" action="ppaction://hlinkshowjump?jump=endshow"/>
            </p:cNvPr>
            <p:cNvPicPr>
              <a:picLocks noChangeAspect="1" noChangeArrowheads="1"/>
            </p:cNvPicPr>
            <p:nvPr/>
          </p:nvPicPr>
          <p:blipFill>
            <a:blip r:embed="rId11" cstate="email">
              <a:extLst>
                <a:ext uri="{28A0092B-C50C-407E-A947-70E740481C1C}">
                  <a14:useLocalDpi xmlns="" xmlns:a14="http://schemas.microsoft.com/office/drawing/2010/main"/>
                </a:ext>
              </a:extLst>
            </a:blip>
            <a:srcRect/>
            <a:stretch>
              <a:fillRect/>
            </a:stretch>
          </p:blipFill>
          <p:spPr bwMode="auto">
            <a:xfrm>
              <a:off x="5057" y="3929"/>
              <a:ext cx="609" cy="2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147460"/>
                                        </p:tgtEl>
                                        <p:attrNameLst>
                                          <p:attrName>style.visibility</p:attrName>
                                        </p:attrNameLst>
                                      </p:cBhvr>
                                      <p:to>
                                        <p:strVal val="visible"/>
                                      </p:to>
                                    </p:set>
                                    <p:animEffect transition="in" filter="barn(inHorizontal)">
                                      <p:cBhvr>
                                        <p:cTn id="7" dur="500"/>
                                        <p:tgtEl>
                                          <p:spTgt spid="147460"/>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147461"/>
                                        </p:tgtEl>
                                        <p:attrNameLst>
                                          <p:attrName>style.visibility</p:attrName>
                                        </p:attrNameLst>
                                      </p:cBhvr>
                                      <p:to>
                                        <p:strVal val="visible"/>
                                      </p:to>
                                    </p:set>
                                    <p:animEffect transition="in" filter="barn(inHorizontal)">
                                      <p:cBhvr>
                                        <p:cTn id="11" dur="500"/>
                                        <p:tgtEl>
                                          <p:spTgt spid="147461"/>
                                        </p:tgtEl>
                                      </p:cBhvr>
                                    </p:animEffect>
                                  </p:childTnLst>
                                </p:cTn>
                              </p:par>
                            </p:childTnLst>
                          </p:cTn>
                        </p:par>
                        <p:par>
                          <p:cTn id="12" fill="hold" nodeType="afterGroup">
                            <p:stCondLst>
                              <p:cond delay="1000"/>
                            </p:stCondLst>
                            <p:childTnLst>
                              <p:par>
                                <p:cTn id="13" presetID="16" presetClass="entr" presetSubtype="26" fill="hold" nodeType="afterEffect">
                                  <p:stCondLst>
                                    <p:cond delay="0"/>
                                  </p:stCondLst>
                                  <p:childTnLst>
                                    <p:set>
                                      <p:cBhvr>
                                        <p:cTn id="14" dur="1" fill="hold">
                                          <p:stCondLst>
                                            <p:cond delay="0"/>
                                          </p:stCondLst>
                                        </p:cTn>
                                        <p:tgtEl>
                                          <p:spTgt spid="147459"/>
                                        </p:tgtEl>
                                        <p:attrNameLst>
                                          <p:attrName>style.visibility</p:attrName>
                                        </p:attrNameLst>
                                      </p:cBhvr>
                                      <p:to>
                                        <p:strVal val="visible"/>
                                      </p:to>
                                    </p:set>
                                    <p:animEffect transition="in" filter="barn(inHorizontal)">
                                      <p:cBhvr>
                                        <p:cTn id="15" dur="500"/>
                                        <p:tgtEl>
                                          <p:spTgt spid="147459"/>
                                        </p:tgtEl>
                                      </p:cBhvr>
                                    </p:animEffect>
                                  </p:childTnLst>
                                </p:cTn>
                              </p:par>
                            </p:childTnLst>
                          </p:cTn>
                        </p:par>
                        <p:par>
                          <p:cTn id="16" fill="hold" nodeType="afterGroup">
                            <p:stCondLst>
                              <p:cond delay="1500"/>
                            </p:stCondLst>
                            <p:childTnLst>
                              <p:par>
                                <p:cTn id="17" presetID="16" presetClass="entr" presetSubtype="26" fill="hold" nodeType="afterEffect">
                                  <p:stCondLst>
                                    <p:cond delay="0"/>
                                  </p:stCondLst>
                                  <p:childTnLst>
                                    <p:set>
                                      <p:cBhvr>
                                        <p:cTn id="18" dur="1" fill="hold">
                                          <p:stCondLst>
                                            <p:cond delay="0"/>
                                          </p:stCondLst>
                                        </p:cTn>
                                        <p:tgtEl>
                                          <p:spTgt spid="147462"/>
                                        </p:tgtEl>
                                        <p:attrNameLst>
                                          <p:attrName>style.visibility</p:attrName>
                                        </p:attrNameLst>
                                      </p:cBhvr>
                                      <p:to>
                                        <p:strVal val="visible"/>
                                      </p:to>
                                    </p:set>
                                    <p:animEffect transition="in" filter="barn(inHorizontal)">
                                      <p:cBhvr>
                                        <p:cTn id="19" dur="500"/>
                                        <p:tgtEl>
                                          <p:spTgt spid="147462"/>
                                        </p:tgtEl>
                                      </p:cBhvr>
                                    </p:animEffect>
                                  </p:childTnLst>
                                </p:cTn>
                              </p:par>
                            </p:childTnLst>
                          </p:cTn>
                        </p:par>
                        <p:par>
                          <p:cTn id="20" fill="hold" nodeType="afterGroup">
                            <p:stCondLst>
                              <p:cond delay="2000"/>
                            </p:stCondLst>
                            <p:childTnLst>
                              <p:par>
                                <p:cTn id="21" presetID="16" presetClass="entr" presetSubtype="26" fill="hold" nodeType="afterEffect">
                                  <p:stCondLst>
                                    <p:cond delay="0"/>
                                  </p:stCondLst>
                                  <p:childTnLst>
                                    <p:set>
                                      <p:cBhvr>
                                        <p:cTn id="22" dur="1" fill="hold">
                                          <p:stCondLst>
                                            <p:cond delay="0"/>
                                          </p:stCondLst>
                                        </p:cTn>
                                        <p:tgtEl>
                                          <p:spTgt spid="147463"/>
                                        </p:tgtEl>
                                        <p:attrNameLst>
                                          <p:attrName>style.visibility</p:attrName>
                                        </p:attrNameLst>
                                      </p:cBhvr>
                                      <p:to>
                                        <p:strVal val="visible"/>
                                      </p:to>
                                    </p:set>
                                    <p:animEffect transition="in" filter="barn(inHorizontal)">
                                      <p:cBhvr>
                                        <p:cTn id="23" dur="500"/>
                                        <p:tgtEl>
                                          <p:spTgt spid="147463"/>
                                        </p:tgtEl>
                                      </p:cBhvr>
                                    </p:animEffect>
                                  </p:childTnLst>
                                </p:cTn>
                              </p:par>
                            </p:childTnLst>
                          </p:cTn>
                        </p:par>
                        <p:par>
                          <p:cTn id="24" fill="hold" nodeType="afterGroup">
                            <p:stCondLst>
                              <p:cond delay="2500"/>
                            </p:stCondLst>
                            <p:childTnLst>
                              <p:par>
                                <p:cTn id="25" presetID="16" presetClass="entr" presetSubtype="26" fill="hold" nodeType="afterEffect">
                                  <p:stCondLst>
                                    <p:cond delay="0"/>
                                  </p:stCondLst>
                                  <p:childTnLst>
                                    <p:set>
                                      <p:cBhvr>
                                        <p:cTn id="26" dur="1" fill="hold">
                                          <p:stCondLst>
                                            <p:cond delay="0"/>
                                          </p:stCondLst>
                                        </p:cTn>
                                        <p:tgtEl>
                                          <p:spTgt spid="147464"/>
                                        </p:tgtEl>
                                        <p:attrNameLst>
                                          <p:attrName>style.visibility</p:attrName>
                                        </p:attrNameLst>
                                      </p:cBhvr>
                                      <p:to>
                                        <p:strVal val="visible"/>
                                      </p:to>
                                    </p:set>
                                    <p:animEffect transition="in" filter="barn(inHorizontal)">
                                      <p:cBhvr>
                                        <p:cTn id="27" dur="500"/>
                                        <p:tgtEl>
                                          <p:spTgt spid="147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994403" y="1889130"/>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pic>
        <p:nvPicPr>
          <p:cNvPr id="68629" name="Picture 5" descr="毛笔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6985000" y="5346700"/>
            <a:ext cx="2159000" cy="1511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611" name="Rectangle 3"/>
          <p:cNvSpPr>
            <a:spLocks noChangeArrowheads="1"/>
          </p:cNvSpPr>
          <p:nvPr/>
        </p:nvSpPr>
        <p:spPr bwMode="auto">
          <a:xfrm>
            <a:off x="504825" y="908050"/>
            <a:ext cx="8208963" cy="5619750"/>
          </a:xfrm>
          <a:prstGeom prst="rect">
            <a:avLst/>
          </a:prstGeom>
          <a:noFill/>
          <a:ln w="28575" algn="ctr">
            <a:solidFill>
              <a:srgbClr val="000000"/>
            </a:solidFill>
            <a:miter lim="800000"/>
            <a:headEnd/>
            <a:tailEnd/>
          </a:ln>
          <a:extLst>
            <a:ext uri="{909E8E84-426E-40DD-AFC4-6F175D3DCCD1}">
              <a14:hiddenFill xmlns="" xmlns:a14="http://schemas.microsoft.com/office/drawing/2010/main">
                <a:solidFill>
                  <a:srgbClr val="FFFFFF"/>
                </a:solidFill>
              </a14:hiddenFill>
            </a:ext>
          </a:extLst>
        </p:spPr>
        <p:txBody>
          <a:bodyPr anchor="ctr">
            <a:spAutoFit/>
          </a:bodyPr>
          <a:lstStyle/>
          <a:p>
            <a:pPr>
              <a:lnSpc>
                <a:spcPct val="125000"/>
              </a:lnSpc>
            </a:pPr>
            <a:r>
              <a:rPr kumimoji="0" lang="zh-CN" altLang="en-US" sz="3600" dirty="0">
                <a:solidFill>
                  <a:srgbClr val="000000"/>
                </a:solidFill>
                <a:latin typeface="黑体" pitchFamily="49" charset="-122"/>
              </a:rPr>
              <a:t>附和（     ）   不屑（      ）置辩</a:t>
            </a:r>
          </a:p>
          <a:p>
            <a:pPr>
              <a:lnSpc>
                <a:spcPct val="125000"/>
              </a:lnSpc>
            </a:pPr>
            <a:r>
              <a:rPr kumimoji="0" lang="zh-CN" altLang="en-US" sz="3600" dirty="0">
                <a:solidFill>
                  <a:srgbClr val="000000"/>
                </a:solidFill>
                <a:latin typeface="黑体" pitchFamily="49" charset="-122"/>
              </a:rPr>
              <a:t>荤（     ）菜   咸亨（      ）酒店</a:t>
            </a:r>
          </a:p>
          <a:p>
            <a:pPr>
              <a:lnSpc>
                <a:spcPct val="125000"/>
              </a:lnSpc>
            </a:pPr>
            <a:r>
              <a:rPr kumimoji="0" lang="zh-CN" altLang="en-US" sz="3600" dirty="0">
                <a:solidFill>
                  <a:srgbClr val="000000"/>
                </a:solidFill>
                <a:latin typeface="黑体" pitchFamily="49" charset="-122"/>
              </a:rPr>
              <a:t>羼（      ）水  拭（     ）</a:t>
            </a:r>
          </a:p>
          <a:p>
            <a:pPr>
              <a:lnSpc>
                <a:spcPct val="125000"/>
              </a:lnSpc>
            </a:pPr>
            <a:r>
              <a:rPr kumimoji="0" lang="zh-CN" altLang="en-US" sz="3600" dirty="0">
                <a:solidFill>
                  <a:srgbClr val="000000"/>
                </a:solidFill>
                <a:latin typeface="黑体" pitchFamily="49" charset="-122"/>
              </a:rPr>
              <a:t>蘸（     ）     阔绰（       ）</a:t>
            </a:r>
          </a:p>
          <a:p>
            <a:pPr>
              <a:lnSpc>
                <a:spcPct val="125000"/>
              </a:lnSpc>
            </a:pPr>
            <a:r>
              <a:rPr kumimoji="0" lang="zh-CN" altLang="en-US" sz="3600" dirty="0">
                <a:solidFill>
                  <a:srgbClr val="000000"/>
                </a:solidFill>
                <a:latin typeface="黑体" pitchFamily="49" charset="-122"/>
              </a:rPr>
              <a:t>舀（     ）水   涨（      ）红</a:t>
            </a:r>
          </a:p>
          <a:p>
            <a:pPr>
              <a:lnSpc>
                <a:spcPct val="125000"/>
              </a:lnSpc>
            </a:pPr>
            <a:r>
              <a:rPr kumimoji="0" lang="zh-CN" altLang="en-US" sz="3600" dirty="0">
                <a:solidFill>
                  <a:srgbClr val="000000"/>
                </a:solidFill>
                <a:latin typeface="黑体" pitchFamily="49" charset="-122"/>
              </a:rPr>
              <a:t>绽（     ）出   </a:t>
            </a:r>
            <a:endParaRPr kumimoji="0" lang="zh-CN" altLang="en-US" sz="3600" dirty="0" smtClean="0">
              <a:solidFill>
                <a:srgbClr val="000000"/>
              </a:solidFill>
              <a:latin typeface="黑体" pitchFamily="49" charset="-122"/>
            </a:endParaRPr>
          </a:p>
          <a:p>
            <a:pPr>
              <a:lnSpc>
                <a:spcPct val="125000"/>
              </a:lnSpc>
            </a:pPr>
            <a:r>
              <a:rPr kumimoji="0" lang="zh-CN" altLang="en-US" sz="3600" dirty="0" smtClean="0">
                <a:solidFill>
                  <a:srgbClr val="000000"/>
                </a:solidFill>
                <a:latin typeface="黑体" pitchFamily="49" charset="-122"/>
              </a:rPr>
              <a:t>间（     ）或   着（      ）了慌</a:t>
            </a:r>
          </a:p>
          <a:p>
            <a:pPr>
              <a:lnSpc>
                <a:spcPct val="125000"/>
              </a:lnSpc>
            </a:pPr>
            <a:r>
              <a:rPr kumimoji="0" lang="zh-CN" altLang="en-US" sz="3600" dirty="0" smtClean="0">
                <a:solidFill>
                  <a:srgbClr val="000000"/>
                </a:solidFill>
                <a:latin typeface="黑体" pitchFamily="49" charset="-122"/>
              </a:rPr>
              <a:t>打折</a:t>
            </a:r>
            <a:r>
              <a:rPr kumimoji="0" lang="zh-CN" altLang="en-US" sz="3600" dirty="0">
                <a:solidFill>
                  <a:srgbClr val="000000"/>
                </a:solidFill>
                <a:latin typeface="黑体" pitchFamily="49" charset="-122"/>
              </a:rPr>
              <a:t>（    ）腿  门槛（      ） </a:t>
            </a:r>
          </a:p>
        </p:txBody>
      </p:sp>
      <p:sp>
        <p:nvSpPr>
          <p:cNvPr id="68612" name="Rectangle 4"/>
          <p:cNvSpPr>
            <a:spLocks noChangeArrowheads="1"/>
          </p:cNvSpPr>
          <p:nvPr/>
        </p:nvSpPr>
        <p:spPr bwMode="auto">
          <a:xfrm>
            <a:off x="2017713" y="1120775"/>
            <a:ext cx="973137" cy="641350"/>
          </a:xfrm>
          <a:prstGeom prst="rect">
            <a:avLst/>
          </a:prstGeom>
          <a:noFill/>
          <a:ln w="9525">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hè</a:t>
            </a:r>
          </a:p>
        </p:txBody>
      </p:sp>
      <p:sp>
        <p:nvSpPr>
          <p:cNvPr id="68613" name="Rectangle 5"/>
          <p:cNvSpPr>
            <a:spLocks noChangeArrowheads="1"/>
          </p:cNvSpPr>
          <p:nvPr/>
        </p:nvSpPr>
        <p:spPr bwMode="auto">
          <a:xfrm>
            <a:off x="5832475" y="1041400"/>
            <a:ext cx="1154113"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xiè</a:t>
            </a:r>
          </a:p>
        </p:txBody>
      </p:sp>
      <p:sp>
        <p:nvSpPr>
          <p:cNvPr id="68614" name="Rectangle 6"/>
          <p:cNvSpPr>
            <a:spLocks noChangeArrowheads="1"/>
          </p:cNvSpPr>
          <p:nvPr/>
        </p:nvSpPr>
        <p:spPr bwMode="auto">
          <a:xfrm>
            <a:off x="1585913" y="1762125"/>
            <a:ext cx="1223962"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hūn</a:t>
            </a:r>
          </a:p>
        </p:txBody>
      </p:sp>
      <p:sp>
        <p:nvSpPr>
          <p:cNvPr id="68615" name="Rectangle 7"/>
          <p:cNvSpPr>
            <a:spLocks noChangeArrowheads="1"/>
          </p:cNvSpPr>
          <p:nvPr/>
        </p:nvSpPr>
        <p:spPr bwMode="auto">
          <a:xfrm>
            <a:off x="5618163" y="1689100"/>
            <a:ext cx="1573212"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dirty="0" err="1">
                <a:solidFill>
                  <a:srgbClr val="0070C0"/>
                </a:solidFill>
                <a:latin typeface="Arial Black" pitchFamily="34" charset="0"/>
                <a:ea typeface="华文细黑" pitchFamily="2" charset="-122"/>
              </a:rPr>
              <a:t>hēng</a:t>
            </a:r>
            <a:endParaRPr kumimoji="0" lang="en-US" altLang="zh-CN" sz="3600" i="1" dirty="0">
              <a:solidFill>
                <a:srgbClr val="0070C0"/>
              </a:solidFill>
              <a:latin typeface="Arial Black" pitchFamily="34" charset="0"/>
              <a:ea typeface="华文细黑" pitchFamily="2" charset="-122"/>
            </a:endParaRPr>
          </a:p>
        </p:txBody>
      </p:sp>
      <p:sp>
        <p:nvSpPr>
          <p:cNvPr id="68616" name="Rectangle 8"/>
          <p:cNvSpPr>
            <a:spLocks noChangeArrowheads="1"/>
          </p:cNvSpPr>
          <p:nvPr/>
        </p:nvSpPr>
        <p:spPr bwMode="auto">
          <a:xfrm>
            <a:off x="1425575" y="2344738"/>
            <a:ext cx="1671638"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dirty="0" err="1">
                <a:solidFill>
                  <a:srgbClr val="0070C0"/>
                </a:solidFill>
                <a:latin typeface="Arial Black" pitchFamily="34" charset="0"/>
                <a:ea typeface="华文细黑" pitchFamily="2" charset="-122"/>
              </a:rPr>
              <a:t>chàn</a:t>
            </a:r>
            <a:endParaRPr kumimoji="0" lang="en-US" altLang="zh-CN" sz="3600" i="1" dirty="0">
              <a:solidFill>
                <a:srgbClr val="0070C0"/>
              </a:solidFill>
              <a:latin typeface="Arial Black" pitchFamily="34" charset="0"/>
              <a:ea typeface="华文细黑" pitchFamily="2" charset="-122"/>
            </a:endParaRPr>
          </a:p>
        </p:txBody>
      </p:sp>
      <p:sp>
        <p:nvSpPr>
          <p:cNvPr id="68617" name="Rectangle 9"/>
          <p:cNvSpPr>
            <a:spLocks noChangeArrowheads="1"/>
          </p:cNvSpPr>
          <p:nvPr/>
        </p:nvSpPr>
        <p:spPr bwMode="auto">
          <a:xfrm>
            <a:off x="5257800" y="2416175"/>
            <a:ext cx="1590675"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shì</a:t>
            </a:r>
          </a:p>
        </p:txBody>
      </p:sp>
      <p:sp>
        <p:nvSpPr>
          <p:cNvPr id="68618" name="Rectangle 10"/>
          <p:cNvSpPr>
            <a:spLocks noChangeArrowheads="1"/>
          </p:cNvSpPr>
          <p:nvPr/>
        </p:nvSpPr>
        <p:spPr bwMode="auto">
          <a:xfrm>
            <a:off x="1368425" y="3063875"/>
            <a:ext cx="1608138"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dirty="0" err="1">
                <a:solidFill>
                  <a:srgbClr val="0070C0"/>
                </a:solidFill>
                <a:latin typeface="Arial Black" pitchFamily="34" charset="0"/>
                <a:ea typeface="华文细黑" pitchFamily="2" charset="-122"/>
              </a:rPr>
              <a:t>zhàn</a:t>
            </a:r>
            <a:endParaRPr kumimoji="0" lang="en-US" altLang="zh-CN" sz="3600" i="1" dirty="0">
              <a:solidFill>
                <a:srgbClr val="0070C0"/>
              </a:solidFill>
              <a:latin typeface="Arial Black" pitchFamily="34" charset="0"/>
              <a:ea typeface="华文细黑" pitchFamily="2" charset="-122"/>
            </a:endParaRPr>
          </a:p>
        </p:txBody>
      </p:sp>
      <p:sp>
        <p:nvSpPr>
          <p:cNvPr id="68619" name="Rectangle 11"/>
          <p:cNvSpPr>
            <a:spLocks noChangeArrowheads="1"/>
          </p:cNvSpPr>
          <p:nvPr/>
        </p:nvSpPr>
        <p:spPr bwMode="auto">
          <a:xfrm>
            <a:off x="5619750" y="3128963"/>
            <a:ext cx="1725613"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chuò</a:t>
            </a:r>
          </a:p>
        </p:txBody>
      </p:sp>
      <p:sp>
        <p:nvSpPr>
          <p:cNvPr id="68620" name="Rectangle 12"/>
          <p:cNvSpPr>
            <a:spLocks noChangeArrowheads="1"/>
          </p:cNvSpPr>
          <p:nvPr/>
        </p:nvSpPr>
        <p:spPr bwMode="auto">
          <a:xfrm>
            <a:off x="5041900" y="3784600"/>
            <a:ext cx="1804988"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zhàng</a:t>
            </a:r>
          </a:p>
        </p:txBody>
      </p:sp>
      <p:sp>
        <p:nvSpPr>
          <p:cNvPr id="68622" name="Rectangle 14"/>
          <p:cNvSpPr>
            <a:spLocks noChangeArrowheads="1"/>
          </p:cNvSpPr>
          <p:nvPr/>
        </p:nvSpPr>
        <p:spPr bwMode="auto">
          <a:xfrm>
            <a:off x="5113338" y="5146675"/>
            <a:ext cx="1624012"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zháo</a:t>
            </a:r>
          </a:p>
        </p:txBody>
      </p:sp>
      <p:sp>
        <p:nvSpPr>
          <p:cNvPr id="68623" name="Rectangle 15"/>
          <p:cNvSpPr>
            <a:spLocks noChangeArrowheads="1"/>
          </p:cNvSpPr>
          <p:nvPr/>
        </p:nvSpPr>
        <p:spPr bwMode="auto">
          <a:xfrm>
            <a:off x="5761038" y="5865813"/>
            <a:ext cx="1201737"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kǎn</a:t>
            </a:r>
          </a:p>
        </p:txBody>
      </p:sp>
      <p:sp>
        <p:nvSpPr>
          <p:cNvPr id="68624" name="Rectangle 16"/>
          <p:cNvSpPr>
            <a:spLocks noChangeArrowheads="1"/>
          </p:cNvSpPr>
          <p:nvPr/>
        </p:nvSpPr>
        <p:spPr bwMode="auto">
          <a:xfrm>
            <a:off x="1873250" y="5865813"/>
            <a:ext cx="1585913"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dirty="0" err="1">
                <a:solidFill>
                  <a:srgbClr val="0070C0"/>
                </a:solidFill>
                <a:latin typeface="Arial Black" pitchFamily="34" charset="0"/>
                <a:ea typeface="华文细黑" pitchFamily="2" charset="-122"/>
              </a:rPr>
              <a:t>shé</a:t>
            </a:r>
            <a:endParaRPr kumimoji="0" lang="en-US" altLang="zh-CN" sz="3600" i="1" dirty="0">
              <a:solidFill>
                <a:srgbClr val="0070C0"/>
              </a:solidFill>
              <a:latin typeface="Arial Black" pitchFamily="34" charset="0"/>
              <a:ea typeface="华文细黑" pitchFamily="2" charset="-122"/>
            </a:endParaRPr>
          </a:p>
        </p:txBody>
      </p:sp>
      <p:sp>
        <p:nvSpPr>
          <p:cNvPr id="68625" name="Rectangle 17"/>
          <p:cNvSpPr>
            <a:spLocks noChangeArrowheads="1"/>
          </p:cNvSpPr>
          <p:nvPr/>
        </p:nvSpPr>
        <p:spPr bwMode="auto">
          <a:xfrm>
            <a:off x="1512888" y="5218113"/>
            <a:ext cx="1331912"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jiàn</a:t>
            </a:r>
          </a:p>
        </p:txBody>
      </p:sp>
      <p:sp>
        <p:nvSpPr>
          <p:cNvPr id="68626" name="Rectangle 18"/>
          <p:cNvSpPr>
            <a:spLocks noChangeArrowheads="1"/>
          </p:cNvSpPr>
          <p:nvPr/>
        </p:nvSpPr>
        <p:spPr bwMode="auto">
          <a:xfrm>
            <a:off x="1296988" y="4497388"/>
            <a:ext cx="1728787"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zhàn</a:t>
            </a:r>
          </a:p>
        </p:txBody>
      </p:sp>
      <p:sp>
        <p:nvSpPr>
          <p:cNvPr id="68627" name="Rectangle 19"/>
          <p:cNvSpPr>
            <a:spLocks noChangeArrowheads="1"/>
          </p:cNvSpPr>
          <p:nvPr/>
        </p:nvSpPr>
        <p:spPr bwMode="auto">
          <a:xfrm>
            <a:off x="1501775" y="3778250"/>
            <a:ext cx="1595438" cy="64135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defRPr/>
            </a:pPr>
            <a:r>
              <a:rPr kumimoji="0" lang="en-US" altLang="zh-CN" sz="3600" i="1">
                <a:solidFill>
                  <a:srgbClr val="FF0000"/>
                </a:solidFill>
                <a:latin typeface="Arial Black" pitchFamily="34" charset="0"/>
                <a:ea typeface="华文细黑" pitchFamily="2" charset="-122"/>
              </a:rPr>
              <a:t>yǎo</a:t>
            </a:r>
          </a:p>
        </p:txBody>
      </p:sp>
      <p:sp>
        <p:nvSpPr>
          <p:cNvPr id="68628" name="WordArt 20"/>
          <p:cNvSpPr>
            <a:spLocks noChangeArrowheads="1" noChangeShapeType="1" noTextEdit="1"/>
          </p:cNvSpPr>
          <p:nvPr/>
        </p:nvSpPr>
        <p:spPr bwMode="auto">
          <a:xfrm>
            <a:off x="2124074" y="188913"/>
            <a:ext cx="2735957" cy="611187"/>
          </a:xfrm>
          <a:prstGeom prst="rect">
            <a:avLst/>
          </a:prstGeom>
          <a:extLst>
            <a:ext uri="{91240B29-F687-4F45-9708-019B960494DF}">
              <a14:hiddenLine xmlns="" xmlns:a14="http://schemas.microsoft.com/office/drawing/2010/main" w="25400">
                <a:solidFill>
                  <a:srgbClr val="000000"/>
                </a:solidFill>
                <a:round/>
                <a:headEnd/>
                <a:tailEnd/>
              </a14:hiddenLine>
            </a:ext>
          </a:extLst>
        </p:spPr>
        <p:txBody>
          <a:bodyPr wrap="none" fromWordArt="1">
            <a:prstTxWarp prst="textPlain">
              <a:avLst>
                <a:gd name="adj" fmla="val 50000"/>
              </a:avLst>
            </a:prstTxWarp>
          </a:bodyPr>
          <a:lstStyle/>
          <a:p>
            <a:pPr algn="ctr"/>
            <a:r>
              <a:rPr lang="zh-CN" altLang="en-US" kern="10" dirty="0">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latin typeface="黑体"/>
                <a:ea typeface="黑体"/>
              </a:rPr>
              <a:t>读准字音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8628"/>
                                        </p:tgtEl>
                                        <p:attrNameLst>
                                          <p:attrName>style.visibility</p:attrName>
                                        </p:attrNameLst>
                                      </p:cBhvr>
                                      <p:to>
                                        <p:strVal val="visible"/>
                                      </p:to>
                                    </p:set>
                                    <p:anim calcmode="lin" valueType="num">
                                      <p:cBhvr>
                                        <p:cTn id="7" dur="500" decel="50000" fill="hold">
                                          <p:stCondLst>
                                            <p:cond delay="0"/>
                                          </p:stCondLst>
                                        </p:cTn>
                                        <p:tgtEl>
                                          <p:spTgt spid="6862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862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8628"/>
                                        </p:tgtEl>
                                        <p:attrNameLst>
                                          <p:attrName>ppt_w</p:attrName>
                                        </p:attrNameLst>
                                      </p:cBhvr>
                                      <p:tavLst>
                                        <p:tav tm="0">
                                          <p:val>
                                            <p:strVal val="#ppt_w*.05"/>
                                          </p:val>
                                        </p:tav>
                                        <p:tav tm="100000">
                                          <p:val>
                                            <p:strVal val="#ppt_w"/>
                                          </p:val>
                                        </p:tav>
                                      </p:tavLst>
                                    </p:anim>
                                    <p:anim calcmode="lin" valueType="num">
                                      <p:cBhvr>
                                        <p:cTn id="10" dur="1000" fill="hold"/>
                                        <p:tgtEl>
                                          <p:spTgt spid="6862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862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862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862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8628"/>
                                        </p:tgtEl>
                                      </p:cBhvr>
                                    </p:animEffect>
                                  </p:childTnLst>
                                </p:cTn>
                              </p:par>
                            </p:childTnLst>
                          </p:cTn>
                        </p:par>
                        <p:par>
                          <p:cTn id="15" fill="hold" nodeType="afterGroup">
                            <p:stCondLst>
                              <p:cond delay="1000"/>
                            </p:stCondLst>
                            <p:childTnLst>
                              <p:par>
                                <p:cTn id="16" presetID="34" presetClass="entr" presetSubtype="0" fill="hold" nodeType="afterEffect">
                                  <p:stCondLst>
                                    <p:cond delay="0"/>
                                  </p:stCondLst>
                                  <p:childTnLst>
                                    <p:set>
                                      <p:cBhvr>
                                        <p:cTn id="17" dur="1" fill="hold">
                                          <p:stCondLst>
                                            <p:cond delay="0"/>
                                          </p:stCondLst>
                                        </p:cTn>
                                        <p:tgtEl>
                                          <p:spTgt spid="68629"/>
                                        </p:tgtEl>
                                        <p:attrNameLst>
                                          <p:attrName>style.visibility</p:attrName>
                                        </p:attrNameLst>
                                      </p:cBhvr>
                                      <p:to>
                                        <p:strVal val="visible"/>
                                      </p:to>
                                    </p:set>
                                    <p:anim from="(-#ppt_w/2)" to="(#ppt_x)" calcmode="lin" valueType="num">
                                      <p:cBhvr>
                                        <p:cTn id="18" dur="600" fill="hold">
                                          <p:stCondLst>
                                            <p:cond delay="0"/>
                                          </p:stCondLst>
                                        </p:cTn>
                                        <p:tgtEl>
                                          <p:spTgt spid="68629"/>
                                        </p:tgtEl>
                                        <p:attrNameLst>
                                          <p:attrName>ppt_x</p:attrName>
                                        </p:attrNameLst>
                                      </p:cBhvr>
                                    </p:anim>
                                    <p:anim from="0" to="-1.0" calcmode="lin" valueType="num">
                                      <p:cBhvr>
                                        <p:cTn id="19" dur="200" decel="50000" autoRev="1" fill="hold">
                                          <p:stCondLst>
                                            <p:cond delay="600"/>
                                          </p:stCondLst>
                                        </p:cTn>
                                        <p:tgtEl>
                                          <p:spTgt spid="68629"/>
                                        </p:tgtEl>
                                        <p:attrNameLst>
                                          <p:attrName>xshear</p:attrName>
                                        </p:attrNameLst>
                                      </p:cBhvr>
                                    </p:anim>
                                    <p:animScale>
                                      <p:cBhvr>
                                        <p:cTn id="20" dur="200" decel="100000" autoRev="1" fill="hold">
                                          <p:stCondLst>
                                            <p:cond delay="600"/>
                                          </p:stCondLst>
                                        </p:cTn>
                                        <p:tgtEl>
                                          <p:spTgt spid="68629"/>
                                        </p:tgtEl>
                                      </p:cBhvr>
                                      <p:from x="100000" y="100000"/>
                                      <p:to x="80000" y="100000"/>
                                    </p:animScale>
                                    <p:anim by="(#ppt_h/3+#ppt_w*0.1)" calcmode="lin" valueType="num">
                                      <p:cBhvr additive="sum">
                                        <p:cTn id="21" dur="200" decel="100000" autoRev="1" fill="hold">
                                          <p:stCondLst>
                                            <p:cond delay="600"/>
                                          </p:stCondLst>
                                        </p:cTn>
                                        <p:tgtEl>
                                          <p:spTgt spid="68629"/>
                                        </p:tgtEl>
                                        <p:attrNameLst>
                                          <p:attrName>ppt_x</p:attrName>
                                        </p:attrNameLst>
                                      </p:cBhvr>
                                    </p:anim>
                                  </p:childTnLst>
                                </p:cTn>
                              </p:par>
                            </p:childTnLst>
                          </p:cTn>
                        </p:par>
                        <p:par>
                          <p:cTn id="22" fill="hold" nodeType="afterGroup">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68611"/>
                                        </p:tgtEl>
                                        <p:attrNameLst>
                                          <p:attrName>style.visibility</p:attrName>
                                        </p:attrNameLst>
                                      </p:cBhvr>
                                      <p:to>
                                        <p:strVal val="visible"/>
                                      </p:to>
                                    </p:set>
                                    <p:anim calcmode="discrete" valueType="clr">
                                      <p:cBhvr override="childStyle">
                                        <p:cTn id="25" dur="80"/>
                                        <p:tgtEl>
                                          <p:spTgt spid="68611"/>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8611"/>
                                        </p:tgtEl>
                                        <p:attrNameLst>
                                          <p:attrName>fillcolor</p:attrName>
                                        </p:attrNameLst>
                                      </p:cBhvr>
                                      <p:tavLst>
                                        <p:tav tm="0">
                                          <p:val>
                                            <p:clrVal>
                                              <a:schemeClr val="accent2"/>
                                            </p:clrVal>
                                          </p:val>
                                        </p:tav>
                                        <p:tav tm="50000">
                                          <p:val>
                                            <p:clrVal>
                                              <a:schemeClr val="hlink"/>
                                            </p:clrVal>
                                          </p:val>
                                        </p:tav>
                                      </p:tavLst>
                                    </p:anim>
                                    <p:set>
                                      <p:cBhvr>
                                        <p:cTn id="27" dur="80"/>
                                        <p:tgtEl>
                                          <p:spTgt spid="68611"/>
                                        </p:tgtEl>
                                        <p:attrNameLst>
                                          <p:attrName>fill.type</p:attrName>
                                        </p:attrNameLst>
                                      </p:cBhvr>
                                      <p:to>
                                        <p:strVal val="solid"/>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54" presetClass="entr" presetSubtype="0" accel="100000" fill="hold" grpId="0" nodeType="clickEffect">
                                  <p:stCondLst>
                                    <p:cond delay="0"/>
                                  </p:stCondLst>
                                  <p:childTnLst>
                                    <p:set>
                                      <p:cBhvr>
                                        <p:cTn id="31" dur="1" fill="hold">
                                          <p:stCondLst>
                                            <p:cond delay="0"/>
                                          </p:stCondLst>
                                        </p:cTn>
                                        <p:tgtEl>
                                          <p:spTgt spid="68612"/>
                                        </p:tgtEl>
                                        <p:attrNameLst>
                                          <p:attrName>style.visibility</p:attrName>
                                        </p:attrNameLst>
                                      </p:cBhvr>
                                      <p:to>
                                        <p:strVal val="visible"/>
                                      </p:to>
                                    </p:set>
                                    <p:anim calcmode="lin" valueType="num">
                                      <p:cBhvr>
                                        <p:cTn id="32" dur="500" fill="hold"/>
                                        <p:tgtEl>
                                          <p:spTgt spid="68612"/>
                                        </p:tgtEl>
                                        <p:attrNameLst>
                                          <p:attrName>ppt_w</p:attrName>
                                        </p:attrNameLst>
                                      </p:cBhvr>
                                      <p:tavLst>
                                        <p:tav tm="0">
                                          <p:val>
                                            <p:strVal val="#ppt_w*0.05"/>
                                          </p:val>
                                        </p:tav>
                                        <p:tav tm="100000">
                                          <p:val>
                                            <p:strVal val="#ppt_w"/>
                                          </p:val>
                                        </p:tav>
                                      </p:tavLst>
                                    </p:anim>
                                    <p:anim calcmode="lin" valueType="num">
                                      <p:cBhvr>
                                        <p:cTn id="33" dur="500" fill="hold"/>
                                        <p:tgtEl>
                                          <p:spTgt spid="68612"/>
                                        </p:tgtEl>
                                        <p:attrNameLst>
                                          <p:attrName>ppt_h</p:attrName>
                                        </p:attrNameLst>
                                      </p:cBhvr>
                                      <p:tavLst>
                                        <p:tav tm="0">
                                          <p:val>
                                            <p:strVal val="#ppt_h"/>
                                          </p:val>
                                        </p:tav>
                                        <p:tav tm="100000">
                                          <p:val>
                                            <p:strVal val="#ppt_h"/>
                                          </p:val>
                                        </p:tav>
                                      </p:tavLst>
                                    </p:anim>
                                    <p:anim calcmode="lin" valueType="num">
                                      <p:cBhvr>
                                        <p:cTn id="34" dur="500" fill="hold"/>
                                        <p:tgtEl>
                                          <p:spTgt spid="68612"/>
                                        </p:tgtEl>
                                        <p:attrNameLst>
                                          <p:attrName>ppt_x</p:attrName>
                                        </p:attrNameLst>
                                      </p:cBhvr>
                                      <p:tavLst>
                                        <p:tav tm="0">
                                          <p:val>
                                            <p:strVal val="#ppt_x-.2"/>
                                          </p:val>
                                        </p:tav>
                                        <p:tav tm="100000">
                                          <p:val>
                                            <p:strVal val="#ppt_x"/>
                                          </p:val>
                                        </p:tav>
                                      </p:tavLst>
                                    </p:anim>
                                    <p:anim calcmode="lin" valueType="num">
                                      <p:cBhvr>
                                        <p:cTn id="35" dur="500" fill="hold"/>
                                        <p:tgtEl>
                                          <p:spTgt spid="68612"/>
                                        </p:tgtEl>
                                        <p:attrNameLst>
                                          <p:attrName>ppt_y</p:attrName>
                                        </p:attrNameLst>
                                      </p:cBhvr>
                                      <p:tavLst>
                                        <p:tav tm="0">
                                          <p:val>
                                            <p:strVal val="#ppt_y"/>
                                          </p:val>
                                        </p:tav>
                                        <p:tav tm="100000">
                                          <p:val>
                                            <p:strVal val="#ppt_y"/>
                                          </p:val>
                                        </p:tav>
                                      </p:tavLst>
                                    </p:anim>
                                    <p:animEffect transition="in" filter="fade">
                                      <p:cBhvr>
                                        <p:cTn id="36" dur="500"/>
                                        <p:tgtEl>
                                          <p:spTgt spid="6861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4" presetClass="entr" presetSubtype="0" accel="100000" fill="hold" grpId="0" nodeType="clickEffect">
                                  <p:stCondLst>
                                    <p:cond delay="0"/>
                                  </p:stCondLst>
                                  <p:childTnLst>
                                    <p:set>
                                      <p:cBhvr>
                                        <p:cTn id="40" dur="1" fill="hold">
                                          <p:stCondLst>
                                            <p:cond delay="0"/>
                                          </p:stCondLst>
                                        </p:cTn>
                                        <p:tgtEl>
                                          <p:spTgt spid="68613"/>
                                        </p:tgtEl>
                                        <p:attrNameLst>
                                          <p:attrName>style.visibility</p:attrName>
                                        </p:attrNameLst>
                                      </p:cBhvr>
                                      <p:to>
                                        <p:strVal val="visible"/>
                                      </p:to>
                                    </p:set>
                                    <p:anim calcmode="lin" valueType="num">
                                      <p:cBhvr>
                                        <p:cTn id="41" dur="500" fill="hold"/>
                                        <p:tgtEl>
                                          <p:spTgt spid="68613"/>
                                        </p:tgtEl>
                                        <p:attrNameLst>
                                          <p:attrName>ppt_w</p:attrName>
                                        </p:attrNameLst>
                                      </p:cBhvr>
                                      <p:tavLst>
                                        <p:tav tm="0">
                                          <p:val>
                                            <p:strVal val="#ppt_w*0.05"/>
                                          </p:val>
                                        </p:tav>
                                        <p:tav tm="100000">
                                          <p:val>
                                            <p:strVal val="#ppt_w"/>
                                          </p:val>
                                        </p:tav>
                                      </p:tavLst>
                                    </p:anim>
                                    <p:anim calcmode="lin" valueType="num">
                                      <p:cBhvr>
                                        <p:cTn id="42" dur="500" fill="hold"/>
                                        <p:tgtEl>
                                          <p:spTgt spid="68613"/>
                                        </p:tgtEl>
                                        <p:attrNameLst>
                                          <p:attrName>ppt_h</p:attrName>
                                        </p:attrNameLst>
                                      </p:cBhvr>
                                      <p:tavLst>
                                        <p:tav tm="0">
                                          <p:val>
                                            <p:strVal val="#ppt_h"/>
                                          </p:val>
                                        </p:tav>
                                        <p:tav tm="100000">
                                          <p:val>
                                            <p:strVal val="#ppt_h"/>
                                          </p:val>
                                        </p:tav>
                                      </p:tavLst>
                                    </p:anim>
                                    <p:anim calcmode="lin" valueType="num">
                                      <p:cBhvr>
                                        <p:cTn id="43" dur="500" fill="hold"/>
                                        <p:tgtEl>
                                          <p:spTgt spid="68613"/>
                                        </p:tgtEl>
                                        <p:attrNameLst>
                                          <p:attrName>ppt_x</p:attrName>
                                        </p:attrNameLst>
                                      </p:cBhvr>
                                      <p:tavLst>
                                        <p:tav tm="0">
                                          <p:val>
                                            <p:strVal val="#ppt_x-.2"/>
                                          </p:val>
                                        </p:tav>
                                        <p:tav tm="100000">
                                          <p:val>
                                            <p:strVal val="#ppt_x"/>
                                          </p:val>
                                        </p:tav>
                                      </p:tavLst>
                                    </p:anim>
                                    <p:anim calcmode="lin" valueType="num">
                                      <p:cBhvr>
                                        <p:cTn id="44" dur="500" fill="hold"/>
                                        <p:tgtEl>
                                          <p:spTgt spid="68613"/>
                                        </p:tgtEl>
                                        <p:attrNameLst>
                                          <p:attrName>ppt_y</p:attrName>
                                        </p:attrNameLst>
                                      </p:cBhvr>
                                      <p:tavLst>
                                        <p:tav tm="0">
                                          <p:val>
                                            <p:strVal val="#ppt_y"/>
                                          </p:val>
                                        </p:tav>
                                        <p:tav tm="100000">
                                          <p:val>
                                            <p:strVal val="#ppt_y"/>
                                          </p:val>
                                        </p:tav>
                                      </p:tavLst>
                                    </p:anim>
                                    <p:animEffect transition="in" filter="fade">
                                      <p:cBhvr>
                                        <p:cTn id="45" dur="500"/>
                                        <p:tgtEl>
                                          <p:spTgt spid="6861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4" presetClass="entr" presetSubtype="0" accel="100000" fill="hold" grpId="0" nodeType="clickEffect">
                                  <p:stCondLst>
                                    <p:cond delay="0"/>
                                  </p:stCondLst>
                                  <p:childTnLst>
                                    <p:set>
                                      <p:cBhvr>
                                        <p:cTn id="49" dur="1" fill="hold">
                                          <p:stCondLst>
                                            <p:cond delay="0"/>
                                          </p:stCondLst>
                                        </p:cTn>
                                        <p:tgtEl>
                                          <p:spTgt spid="68614"/>
                                        </p:tgtEl>
                                        <p:attrNameLst>
                                          <p:attrName>style.visibility</p:attrName>
                                        </p:attrNameLst>
                                      </p:cBhvr>
                                      <p:to>
                                        <p:strVal val="visible"/>
                                      </p:to>
                                    </p:set>
                                    <p:anim calcmode="lin" valueType="num">
                                      <p:cBhvr>
                                        <p:cTn id="50" dur="500" fill="hold"/>
                                        <p:tgtEl>
                                          <p:spTgt spid="68614"/>
                                        </p:tgtEl>
                                        <p:attrNameLst>
                                          <p:attrName>ppt_w</p:attrName>
                                        </p:attrNameLst>
                                      </p:cBhvr>
                                      <p:tavLst>
                                        <p:tav tm="0">
                                          <p:val>
                                            <p:strVal val="#ppt_w*0.05"/>
                                          </p:val>
                                        </p:tav>
                                        <p:tav tm="100000">
                                          <p:val>
                                            <p:strVal val="#ppt_w"/>
                                          </p:val>
                                        </p:tav>
                                      </p:tavLst>
                                    </p:anim>
                                    <p:anim calcmode="lin" valueType="num">
                                      <p:cBhvr>
                                        <p:cTn id="51" dur="500" fill="hold"/>
                                        <p:tgtEl>
                                          <p:spTgt spid="68614"/>
                                        </p:tgtEl>
                                        <p:attrNameLst>
                                          <p:attrName>ppt_h</p:attrName>
                                        </p:attrNameLst>
                                      </p:cBhvr>
                                      <p:tavLst>
                                        <p:tav tm="0">
                                          <p:val>
                                            <p:strVal val="#ppt_h"/>
                                          </p:val>
                                        </p:tav>
                                        <p:tav tm="100000">
                                          <p:val>
                                            <p:strVal val="#ppt_h"/>
                                          </p:val>
                                        </p:tav>
                                      </p:tavLst>
                                    </p:anim>
                                    <p:anim calcmode="lin" valueType="num">
                                      <p:cBhvr>
                                        <p:cTn id="52" dur="500" fill="hold"/>
                                        <p:tgtEl>
                                          <p:spTgt spid="68614"/>
                                        </p:tgtEl>
                                        <p:attrNameLst>
                                          <p:attrName>ppt_x</p:attrName>
                                        </p:attrNameLst>
                                      </p:cBhvr>
                                      <p:tavLst>
                                        <p:tav tm="0">
                                          <p:val>
                                            <p:strVal val="#ppt_x-.2"/>
                                          </p:val>
                                        </p:tav>
                                        <p:tav tm="100000">
                                          <p:val>
                                            <p:strVal val="#ppt_x"/>
                                          </p:val>
                                        </p:tav>
                                      </p:tavLst>
                                    </p:anim>
                                    <p:anim calcmode="lin" valueType="num">
                                      <p:cBhvr>
                                        <p:cTn id="53" dur="500" fill="hold"/>
                                        <p:tgtEl>
                                          <p:spTgt spid="68614"/>
                                        </p:tgtEl>
                                        <p:attrNameLst>
                                          <p:attrName>ppt_y</p:attrName>
                                        </p:attrNameLst>
                                      </p:cBhvr>
                                      <p:tavLst>
                                        <p:tav tm="0">
                                          <p:val>
                                            <p:strVal val="#ppt_y"/>
                                          </p:val>
                                        </p:tav>
                                        <p:tav tm="100000">
                                          <p:val>
                                            <p:strVal val="#ppt_y"/>
                                          </p:val>
                                        </p:tav>
                                      </p:tavLst>
                                    </p:anim>
                                    <p:animEffect transition="in" filter="fade">
                                      <p:cBhvr>
                                        <p:cTn id="54" dur="500"/>
                                        <p:tgtEl>
                                          <p:spTgt spid="68614"/>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4" presetClass="entr" presetSubtype="0" accel="100000" fill="hold" grpId="0" nodeType="clickEffect">
                                  <p:stCondLst>
                                    <p:cond delay="0"/>
                                  </p:stCondLst>
                                  <p:childTnLst>
                                    <p:set>
                                      <p:cBhvr>
                                        <p:cTn id="58" dur="1" fill="hold">
                                          <p:stCondLst>
                                            <p:cond delay="0"/>
                                          </p:stCondLst>
                                        </p:cTn>
                                        <p:tgtEl>
                                          <p:spTgt spid="68615"/>
                                        </p:tgtEl>
                                        <p:attrNameLst>
                                          <p:attrName>style.visibility</p:attrName>
                                        </p:attrNameLst>
                                      </p:cBhvr>
                                      <p:to>
                                        <p:strVal val="visible"/>
                                      </p:to>
                                    </p:set>
                                    <p:anim calcmode="lin" valueType="num">
                                      <p:cBhvr>
                                        <p:cTn id="59" dur="500" fill="hold"/>
                                        <p:tgtEl>
                                          <p:spTgt spid="68615"/>
                                        </p:tgtEl>
                                        <p:attrNameLst>
                                          <p:attrName>ppt_w</p:attrName>
                                        </p:attrNameLst>
                                      </p:cBhvr>
                                      <p:tavLst>
                                        <p:tav tm="0">
                                          <p:val>
                                            <p:strVal val="#ppt_w*0.05"/>
                                          </p:val>
                                        </p:tav>
                                        <p:tav tm="100000">
                                          <p:val>
                                            <p:strVal val="#ppt_w"/>
                                          </p:val>
                                        </p:tav>
                                      </p:tavLst>
                                    </p:anim>
                                    <p:anim calcmode="lin" valueType="num">
                                      <p:cBhvr>
                                        <p:cTn id="60" dur="500" fill="hold"/>
                                        <p:tgtEl>
                                          <p:spTgt spid="68615"/>
                                        </p:tgtEl>
                                        <p:attrNameLst>
                                          <p:attrName>ppt_h</p:attrName>
                                        </p:attrNameLst>
                                      </p:cBhvr>
                                      <p:tavLst>
                                        <p:tav tm="0">
                                          <p:val>
                                            <p:strVal val="#ppt_h"/>
                                          </p:val>
                                        </p:tav>
                                        <p:tav tm="100000">
                                          <p:val>
                                            <p:strVal val="#ppt_h"/>
                                          </p:val>
                                        </p:tav>
                                      </p:tavLst>
                                    </p:anim>
                                    <p:anim calcmode="lin" valueType="num">
                                      <p:cBhvr>
                                        <p:cTn id="61" dur="500" fill="hold"/>
                                        <p:tgtEl>
                                          <p:spTgt spid="68615"/>
                                        </p:tgtEl>
                                        <p:attrNameLst>
                                          <p:attrName>ppt_x</p:attrName>
                                        </p:attrNameLst>
                                      </p:cBhvr>
                                      <p:tavLst>
                                        <p:tav tm="0">
                                          <p:val>
                                            <p:strVal val="#ppt_x-.2"/>
                                          </p:val>
                                        </p:tav>
                                        <p:tav tm="100000">
                                          <p:val>
                                            <p:strVal val="#ppt_x"/>
                                          </p:val>
                                        </p:tav>
                                      </p:tavLst>
                                    </p:anim>
                                    <p:anim calcmode="lin" valueType="num">
                                      <p:cBhvr>
                                        <p:cTn id="62" dur="500" fill="hold"/>
                                        <p:tgtEl>
                                          <p:spTgt spid="68615"/>
                                        </p:tgtEl>
                                        <p:attrNameLst>
                                          <p:attrName>ppt_y</p:attrName>
                                        </p:attrNameLst>
                                      </p:cBhvr>
                                      <p:tavLst>
                                        <p:tav tm="0">
                                          <p:val>
                                            <p:strVal val="#ppt_y"/>
                                          </p:val>
                                        </p:tav>
                                        <p:tav tm="100000">
                                          <p:val>
                                            <p:strVal val="#ppt_y"/>
                                          </p:val>
                                        </p:tav>
                                      </p:tavLst>
                                    </p:anim>
                                    <p:animEffect transition="in" filter="fade">
                                      <p:cBhvr>
                                        <p:cTn id="63" dur="500"/>
                                        <p:tgtEl>
                                          <p:spTgt spid="68615"/>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54" presetClass="entr" presetSubtype="0" accel="100000" fill="hold" grpId="0" nodeType="clickEffect">
                                  <p:stCondLst>
                                    <p:cond delay="0"/>
                                  </p:stCondLst>
                                  <p:childTnLst>
                                    <p:set>
                                      <p:cBhvr>
                                        <p:cTn id="67" dur="1" fill="hold">
                                          <p:stCondLst>
                                            <p:cond delay="0"/>
                                          </p:stCondLst>
                                        </p:cTn>
                                        <p:tgtEl>
                                          <p:spTgt spid="68616"/>
                                        </p:tgtEl>
                                        <p:attrNameLst>
                                          <p:attrName>style.visibility</p:attrName>
                                        </p:attrNameLst>
                                      </p:cBhvr>
                                      <p:to>
                                        <p:strVal val="visible"/>
                                      </p:to>
                                    </p:set>
                                    <p:anim calcmode="lin" valueType="num">
                                      <p:cBhvr>
                                        <p:cTn id="68" dur="500" fill="hold"/>
                                        <p:tgtEl>
                                          <p:spTgt spid="68616"/>
                                        </p:tgtEl>
                                        <p:attrNameLst>
                                          <p:attrName>ppt_w</p:attrName>
                                        </p:attrNameLst>
                                      </p:cBhvr>
                                      <p:tavLst>
                                        <p:tav tm="0">
                                          <p:val>
                                            <p:strVal val="#ppt_w*0.05"/>
                                          </p:val>
                                        </p:tav>
                                        <p:tav tm="100000">
                                          <p:val>
                                            <p:strVal val="#ppt_w"/>
                                          </p:val>
                                        </p:tav>
                                      </p:tavLst>
                                    </p:anim>
                                    <p:anim calcmode="lin" valueType="num">
                                      <p:cBhvr>
                                        <p:cTn id="69" dur="500" fill="hold"/>
                                        <p:tgtEl>
                                          <p:spTgt spid="68616"/>
                                        </p:tgtEl>
                                        <p:attrNameLst>
                                          <p:attrName>ppt_h</p:attrName>
                                        </p:attrNameLst>
                                      </p:cBhvr>
                                      <p:tavLst>
                                        <p:tav tm="0">
                                          <p:val>
                                            <p:strVal val="#ppt_h"/>
                                          </p:val>
                                        </p:tav>
                                        <p:tav tm="100000">
                                          <p:val>
                                            <p:strVal val="#ppt_h"/>
                                          </p:val>
                                        </p:tav>
                                      </p:tavLst>
                                    </p:anim>
                                    <p:anim calcmode="lin" valueType="num">
                                      <p:cBhvr>
                                        <p:cTn id="70" dur="500" fill="hold"/>
                                        <p:tgtEl>
                                          <p:spTgt spid="68616"/>
                                        </p:tgtEl>
                                        <p:attrNameLst>
                                          <p:attrName>ppt_x</p:attrName>
                                        </p:attrNameLst>
                                      </p:cBhvr>
                                      <p:tavLst>
                                        <p:tav tm="0">
                                          <p:val>
                                            <p:strVal val="#ppt_x-.2"/>
                                          </p:val>
                                        </p:tav>
                                        <p:tav tm="100000">
                                          <p:val>
                                            <p:strVal val="#ppt_x"/>
                                          </p:val>
                                        </p:tav>
                                      </p:tavLst>
                                    </p:anim>
                                    <p:anim calcmode="lin" valueType="num">
                                      <p:cBhvr>
                                        <p:cTn id="71" dur="500" fill="hold"/>
                                        <p:tgtEl>
                                          <p:spTgt spid="68616"/>
                                        </p:tgtEl>
                                        <p:attrNameLst>
                                          <p:attrName>ppt_y</p:attrName>
                                        </p:attrNameLst>
                                      </p:cBhvr>
                                      <p:tavLst>
                                        <p:tav tm="0">
                                          <p:val>
                                            <p:strVal val="#ppt_y"/>
                                          </p:val>
                                        </p:tav>
                                        <p:tav tm="100000">
                                          <p:val>
                                            <p:strVal val="#ppt_y"/>
                                          </p:val>
                                        </p:tav>
                                      </p:tavLst>
                                    </p:anim>
                                    <p:animEffect transition="in" filter="fade">
                                      <p:cBhvr>
                                        <p:cTn id="72" dur="500"/>
                                        <p:tgtEl>
                                          <p:spTgt spid="68616"/>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4" presetClass="entr" presetSubtype="0" accel="100000" fill="hold" grpId="0" nodeType="clickEffect">
                                  <p:stCondLst>
                                    <p:cond delay="0"/>
                                  </p:stCondLst>
                                  <p:childTnLst>
                                    <p:set>
                                      <p:cBhvr>
                                        <p:cTn id="76" dur="1" fill="hold">
                                          <p:stCondLst>
                                            <p:cond delay="0"/>
                                          </p:stCondLst>
                                        </p:cTn>
                                        <p:tgtEl>
                                          <p:spTgt spid="68617"/>
                                        </p:tgtEl>
                                        <p:attrNameLst>
                                          <p:attrName>style.visibility</p:attrName>
                                        </p:attrNameLst>
                                      </p:cBhvr>
                                      <p:to>
                                        <p:strVal val="visible"/>
                                      </p:to>
                                    </p:set>
                                    <p:anim calcmode="lin" valueType="num">
                                      <p:cBhvr>
                                        <p:cTn id="77" dur="500" fill="hold"/>
                                        <p:tgtEl>
                                          <p:spTgt spid="68617"/>
                                        </p:tgtEl>
                                        <p:attrNameLst>
                                          <p:attrName>ppt_w</p:attrName>
                                        </p:attrNameLst>
                                      </p:cBhvr>
                                      <p:tavLst>
                                        <p:tav tm="0">
                                          <p:val>
                                            <p:strVal val="#ppt_w*0.05"/>
                                          </p:val>
                                        </p:tav>
                                        <p:tav tm="100000">
                                          <p:val>
                                            <p:strVal val="#ppt_w"/>
                                          </p:val>
                                        </p:tav>
                                      </p:tavLst>
                                    </p:anim>
                                    <p:anim calcmode="lin" valueType="num">
                                      <p:cBhvr>
                                        <p:cTn id="78" dur="500" fill="hold"/>
                                        <p:tgtEl>
                                          <p:spTgt spid="68617"/>
                                        </p:tgtEl>
                                        <p:attrNameLst>
                                          <p:attrName>ppt_h</p:attrName>
                                        </p:attrNameLst>
                                      </p:cBhvr>
                                      <p:tavLst>
                                        <p:tav tm="0">
                                          <p:val>
                                            <p:strVal val="#ppt_h"/>
                                          </p:val>
                                        </p:tav>
                                        <p:tav tm="100000">
                                          <p:val>
                                            <p:strVal val="#ppt_h"/>
                                          </p:val>
                                        </p:tav>
                                      </p:tavLst>
                                    </p:anim>
                                    <p:anim calcmode="lin" valueType="num">
                                      <p:cBhvr>
                                        <p:cTn id="79" dur="500" fill="hold"/>
                                        <p:tgtEl>
                                          <p:spTgt spid="68617"/>
                                        </p:tgtEl>
                                        <p:attrNameLst>
                                          <p:attrName>ppt_x</p:attrName>
                                        </p:attrNameLst>
                                      </p:cBhvr>
                                      <p:tavLst>
                                        <p:tav tm="0">
                                          <p:val>
                                            <p:strVal val="#ppt_x-.2"/>
                                          </p:val>
                                        </p:tav>
                                        <p:tav tm="100000">
                                          <p:val>
                                            <p:strVal val="#ppt_x"/>
                                          </p:val>
                                        </p:tav>
                                      </p:tavLst>
                                    </p:anim>
                                    <p:anim calcmode="lin" valueType="num">
                                      <p:cBhvr>
                                        <p:cTn id="80" dur="500" fill="hold"/>
                                        <p:tgtEl>
                                          <p:spTgt spid="68617"/>
                                        </p:tgtEl>
                                        <p:attrNameLst>
                                          <p:attrName>ppt_y</p:attrName>
                                        </p:attrNameLst>
                                      </p:cBhvr>
                                      <p:tavLst>
                                        <p:tav tm="0">
                                          <p:val>
                                            <p:strVal val="#ppt_y"/>
                                          </p:val>
                                        </p:tav>
                                        <p:tav tm="100000">
                                          <p:val>
                                            <p:strVal val="#ppt_y"/>
                                          </p:val>
                                        </p:tav>
                                      </p:tavLst>
                                    </p:anim>
                                    <p:animEffect transition="in" filter="fade">
                                      <p:cBhvr>
                                        <p:cTn id="81" dur="500"/>
                                        <p:tgtEl>
                                          <p:spTgt spid="68617"/>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54" presetClass="entr" presetSubtype="0" accel="100000" fill="hold" grpId="0" nodeType="clickEffect">
                                  <p:stCondLst>
                                    <p:cond delay="0"/>
                                  </p:stCondLst>
                                  <p:childTnLst>
                                    <p:set>
                                      <p:cBhvr>
                                        <p:cTn id="85" dur="1" fill="hold">
                                          <p:stCondLst>
                                            <p:cond delay="0"/>
                                          </p:stCondLst>
                                        </p:cTn>
                                        <p:tgtEl>
                                          <p:spTgt spid="68618"/>
                                        </p:tgtEl>
                                        <p:attrNameLst>
                                          <p:attrName>style.visibility</p:attrName>
                                        </p:attrNameLst>
                                      </p:cBhvr>
                                      <p:to>
                                        <p:strVal val="visible"/>
                                      </p:to>
                                    </p:set>
                                    <p:anim calcmode="lin" valueType="num">
                                      <p:cBhvr>
                                        <p:cTn id="86" dur="500" fill="hold"/>
                                        <p:tgtEl>
                                          <p:spTgt spid="68618"/>
                                        </p:tgtEl>
                                        <p:attrNameLst>
                                          <p:attrName>ppt_w</p:attrName>
                                        </p:attrNameLst>
                                      </p:cBhvr>
                                      <p:tavLst>
                                        <p:tav tm="0">
                                          <p:val>
                                            <p:strVal val="#ppt_w*0.05"/>
                                          </p:val>
                                        </p:tav>
                                        <p:tav tm="100000">
                                          <p:val>
                                            <p:strVal val="#ppt_w"/>
                                          </p:val>
                                        </p:tav>
                                      </p:tavLst>
                                    </p:anim>
                                    <p:anim calcmode="lin" valueType="num">
                                      <p:cBhvr>
                                        <p:cTn id="87" dur="500" fill="hold"/>
                                        <p:tgtEl>
                                          <p:spTgt spid="68618"/>
                                        </p:tgtEl>
                                        <p:attrNameLst>
                                          <p:attrName>ppt_h</p:attrName>
                                        </p:attrNameLst>
                                      </p:cBhvr>
                                      <p:tavLst>
                                        <p:tav tm="0">
                                          <p:val>
                                            <p:strVal val="#ppt_h"/>
                                          </p:val>
                                        </p:tav>
                                        <p:tav tm="100000">
                                          <p:val>
                                            <p:strVal val="#ppt_h"/>
                                          </p:val>
                                        </p:tav>
                                      </p:tavLst>
                                    </p:anim>
                                    <p:anim calcmode="lin" valueType="num">
                                      <p:cBhvr>
                                        <p:cTn id="88" dur="500" fill="hold"/>
                                        <p:tgtEl>
                                          <p:spTgt spid="68618"/>
                                        </p:tgtEl>
                                        <p:attrNameLst>
                                          <p:attrName>ppt_x</p:attrName>
                                        </p:attrNameLst>
                                      </p:cBhvr>
                                      <p:tavLst>
                                        <p:tav tm="0">
                                          <p:val>
                                            <p:strVal val="#ppt_x-.2"/>
                                          </p:val>
                                        </p:tav>
                                        <p:tav tm="100000">
                                          <p:val>
                                            <p:strVal val="#ppt_x"/>
                                          </p:val>
                                        </p:tav>
                                      </p:tavLst>
                                    </p:anim>
                                    <p:anim calcmode="lin" valueType="num">
                                      <p:cBhvr>
                                        <p:cTn id="89" dur="500" fill="hold"/>
                                        <p:tgtEl>
                                          <p:spTgt spid="68618"/>
                                        </p:tgtEl>
                                        <p:attrNameLst>
                                          <p:attrName>ppt_y</p:attrName>
                                        </p:attrNameLst>
                                      </p:cBhvr>
                                      <p:tavLst>
                                        <p:tav tm="0">
                                          <p:val>
                                            <p:strVal val="#ppt_y"/>
                                          </p:val>
                                        </p:tav>
                                        <p:tav tm="100000">
                                          <p:val>
                                            <p:strVal val="#ppt_y"/>
                                          </p:val>
                                        </p:tav>
                                      </p:tavLst>
                                    </p:anim>
                                    <p:animEffect transition="in" filter="fade">
                                      <p:cBhvr>
                                        <p:cTn id="90" dur="500"/>
                                        <p:tgtEl>
                                          <p:spTgt spid="68618"/>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54" presetClass="entr" presetSubtype="0" accel="100000" fill="hold" grpId="0" nodeType="clickEffect">
                                  <p:stCondLst>
                                    <p:cond delay="0"/>
                                  </p:stCondLst>
                                  <p:childTnLst>
                                    <p:set>
                                      <p:cBhvr>
                                        <p:cTn id="94" dur="1" fill="hold">
                                          <p:stCondLst>
                                            <p:cond delay="0"/>
                                          </p:stCondLst>
                                        </p:cTn>
                                        <p:tgtEl>
                                          <p:spTgt spid="68619"/>
                                        </p:tgtEl>
                                        <p:attrNameLst>
                                          <p:attrName>style.visibility</p:attrName>
                                        </p:attrNameLst>
                                      </p:cBhvr>
                                      <p:to>
                                        <p:strVal val="visible"/>
                                      </p:to>
                                    </p:set>
                                    <p:anim calcmode="lin" valueType="num">
                                      <p:cBhvr>
                                        <p:cTn id="95" dur="500" fill="hold"/>
                                        <p:tgtEl>
                                          <p:spTgt spid="68619"/>
                                        </p:tgtEl>
                                        <p:attrNameLst>
                                          <p:attrName>ppt_w</p:attrName>
                                        </p:attrNameLst>
                                      </p:cBhvr>
                                      <p:tavLst>
                                        <p:tav tm="0">
                                          <p:val>
                                            <p:strVal val="#ppt_w*0.05"/>
                                          </p:val>
                                        </p:tav>
                                        <p:tav tm="100000">
                                          <p:val>
                                            <p:strVal val="#ppt_w"/>
                                          </p:val>
                                        </p:tav>
                                      </p:tavLst>
                                    </p:anim>
                                    <p:anim calcmode="lin" valueType="num">
                                      <p:cBhvr>
                                        <p:cTn id="96" dur="500" fill="hold"/>
                                        <p:tgtEl>
                                          <p:spTgt spid="68619"/>
                                        </p:tgtEl>
                                        <p:attrNameLst>
                                          <p:attrName>ppt_h</p:attrName>
                                        </p:attrNameLst>
                                      </p:cBhvr>
                                      <p:tavLst>
                                        <p:tav tm="0">
                                          <p:val>
                                            <p:strVal val="#ppt_h"/>
                                          </p:val>
                                        </p:tav>
                                        <p:tav tm="100000">
                                          <p:val>
                                            <p:strVal val="#ppt_h"/>
                                          </p:val>
                                        </p:tav>
                                      </p:tavLst>
                                    </p:anim>
                                    <p:anim calcmode="lin" valueType="num">
                                      <p:cBhvr>
                                        <p:cTn id="97" dur="500" fill="hold"/>
                                        <p:tgtEl>
                                          <p:spTgt spid="68619"/>
                                        </p:tgtEl>
                                        <p:attrNameLst>
                                          <p:attrName>ppt_x</p:attrName>
                                        </p:attrNameLst>
                                      </p:cBhvr>
                                      <p:tavLst>
                                        <p:tav tm="0">
                                          <p:val>
                                            <p:strVal val="#ppt_x-.2"/>
                                          </p:val>
                                        </p:tav>
                                        <p:tav tm="100000">
                                          <p:val>
                                            <p:strVal val="#ppt_x"/>
                                          </p:val>
                                        </p:tav>
                                      </p:tavLst>
                                    </p:anim>
                                    <p:anim calcmode="lin" valueType="num">
                                      <p:cBhvr>
                                        <p:cTn id="98" dur="500" fill="hold"/>
                                        <p:tgtEl>
                                          <p:spTgt spid="68619"/>
                                        </p:tgtEl>
                                        <p:attrNameLst>
                                          <p:attrName>ppt_y</p:attrName>
                                        </p:attrNameLst>
                                      </p:cBhvr>
                                      <p:tavLst>
                                        <p:tav tm="0">
                                          <p:val>
                                            <p:strVal val="#ppt_y"/>
                                          </p:val>
                                        </p:tav>
                                        <p:tav tm="100000">
                                          <p:val>
                                            <p:strVal val="#ppt_y"/>
                                          </p:val>
                                        </p:tav>
                                      </p:tavLst>
                                    </p:anim>
                                    <p:animEffect transition="in" filter="fade">
                                      <p:cBhvr>
                                        <p:cTn id="99" dur="500"/>
                                        <p:tgtEl>
                                          <p:spTgt spid="68619"/>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54" presetClass="entr" presetSubtype="0" accel="100000" fill="hold" grpId="0" nodeType="clickEffect">
                                  <p:stCondLst>
                                    <p:cond delay="0"/>
                                  </p:stCondLst>
                                  <p:childTnLst>
                                    <p:set>
                                      <p:cBhvr>
                                        <p:cTn id="103" dur="1" fill="hold">
                                          <p:stCondLst>
                                            <p:cond delay="0"/>
                                          </p:stCondLst>
                                        </p:cTn>
                                        <p:tgtEl>
                                          <p:spTgt spid="68627"/>
                                        </p:tgtEl>
                                        <p:attrNameLst>
                                          <p:attrName>style.visibility</p:attrName>
                                        </p:attrNameLst>
                                      </p:cBhvr>
                                      <p:to>
                                        <p:strVal val="visible"/>
                                      </p:to>
                                    </p:set>
                                    <p:anim calcmode="lin" valueType="num">
                                      <p:cBhvr>
                                        <p:cTn id="104" dur="500" fill="hold"/>
                                        <p:tgtEl>
                                          <p:spTgt spid="68627"/>
                                        </p:tgtEl>
                                        <p:attrNameLst>
                                          <p:attrName>ppt_w</p:attrName>
                                        </p:attrNameLst>
                                      </p:cBhvr>
                                      <p:tavLst>
                                        <p:tav tm="0">
                                          <p:val>
                                            <p:strVal val="#ppt_w*0.05"/>
                                          </p:val>
                                        </p:tav>
                                        <p:tav tm="100000">
                                          <p:val>
                                            <p:strVal val="#ppt_w"/>
                                          </p:val>
                                        </p:tav>
                                      </p:tavLst>
                                    </p:anim>
                                    <p:anim calcmode="lin" valueType="num">
                                      <p:cBhvr>
                                        <p:cTn id="105" dur="500" fill="hold"/>
                                        <p:tgtEl>
                                          <p:spTgt spid="68627"/>
                                        </p:tgtEl>
                                        <p:attrNameLst>
                                          <p:attrName>ppt_h</p:attrName>
                                        </p:attrNameLst>
                                      </p:cBhvr>
                                      <p:tavLst>
                                        <p:tav tm="0">
                                          <p:val>
                                            <p:strVal val="#ppt_h"/>
                                          </p:val>
                                        </p:tav>
                                        <p:tav tm="100000">
                                          <p:val>
                                            <p:strVal val="#ppt_h"/>
                                          </p:val>
                                        </p:tav>
                                      </p:tavLst>
                                    </p:anim>
                                    <p:anim calcmode="lin" valueType="num">
                                      <p:cBhvr>
                                        <p:cTn id="106" dur="500" fill="hold"/>
                                        <p:tgtEl>
                                          <p:spTgt spid="68627"/>
                                        </p:tgtEl>
                                        <p:attrNameLst>
                                          <p:attrName>ppt_x</p:attrName>
                                        </p:attrNameLst>
                                      </p:cBhvr>
                                      <p:tavLst>
                                        <p:tav tm="0">
                                          <p:val>
                                            <p:strVal val="#ppt_x-.2"/>
                                          </p:val>
                                        </p:tav>
                                        <p:tav tm="100000">
                                          <p:val>
                                            <p:strVal val="#ppt_x"/>
                                          </p:val>
                                        </p:tav>
                                      </p:tavLst>
                                    </p:anim>
                                    <p:anim calcmode="lin" valueType="num">
                                      <p:cBhvr>
                                        <p:cTn id="107" dur="500" fill="hold"/>
                                        <p:tgtEl>
                                          <p:spTgt spid="68627"/>
                                        </p:tgtEl>
                                        <p:attrNameLst>
                                          <p:attrName>ppt_y</p:attrName>
                                        </p:attrNameLst>
                                      </p:cBhvr>
                                      <p:tavLst>
                                        <p:tav tm="0">
                                          <p:val>
                                            <p:strVal val="#ppt_y"/>
                                          </p:val>
                                        </p:tav>
                                        <p:tav tm="100000">
                                          <p:val>
                                            <p:strVal val="#ppt_y"/>
                                          </p:val>
                                        </p:tav>
                                      </p:tavLst>
                                    </p:anim>
                                    <p:animEffect transition="in" filter="fade">
                                      <p:cBhvr>
                                        <p:cTn id="108" dur="500"/>
                                        <p:tgtEl>
                                          <p:spTgt spid="68627"/>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54" presetClass="entr" presetSubtype="0" accel="100000" fill="hold" grpId="0" nodeType="clickEffect">
                                  <p:stCondLst>
                                    <p:cond delay="0"/>
                                  </p:stCondLst>
                                  <p:childTnLst>
                                    <p:set>
                                      <p:cBhvr>
                                        <p:cTn id="112" dur="1" fill="hold">
                                          <p:stCondLst>
                                            <p:cond delay="0"/>
                                          </p:stCondLst>
                                        </p:cTn>
                                        <p:tgtEl>
                                          <p:spTgt spid="68620"/>
                                        </p:tgtEl>
                                        <p:attrNameLst>
                                          <p:attrName>style.visibility</p:attrName>
                                        </p:attrNameLst>
                                      </p:cBhvr>
                                      <p:to>
                                        <p:strVal val="visible"/>
                                      </p:to>
                                    </p:set>
                                    <p:anim calcmode="lin" valueType="num">
                                      <p:cBhvr>
                                        <p:cTn id="113" dur="500" fill="hold"/>
                                        <p:tgtEl>
                                          <p:spTgt spid="68620"/>
                                        </p:tgtEl>
                                        <p:attrNameLst>
                                          <p:attrName>ppt_w</p:attrName>
                                        </p:attrNameLst>
                                      </p:cBhvr>
                                      <p:tavLst>
                                        <p:tav tm="0">
                                          <p:val>
                                            <p:strVal val="#ppt_w*0.05"/>
                                          </p:val>
                                        </p:tav>
                                        <p:tav tm="100000">
                                          <p:val>
                                            <p:strVal val="#ppt_w"/>
                                          </p:val>
                                        </p:tav>
                                      </p:tavLst>
                                    </p:anim>
                                    <p:anim calcmode="lin" valueType="num">
                                      <p:cBhvr>
                                        <p:cTn id="114" dur="500" fill="hold"/>
                                        <p:tgtEl>
                                          <p:spTgt spid="68620"/>
                                        </p:tgtEl>
                                        <p:attrNameLst>
                                          <p:attrName>ppt_h</p:attrName>
                                        </p:attrNameLst>
                                      </p:cBhvr>
                                      <p:tavLst>
                                        <p:tav tm="0">
                                          <p:val>
                                            <p:strVal val="#ppt_h"/>
                                          </p:val>
                                        </p:tav>
                                        <p:tav tm="100000">
                                          <p:val>
                                            <p:strVal val="#ppt_h"/>
                                          </p:val>
                                        </p:tav>
                                      </p:tavLst>
                                    </p:anim>
                                    <p:anim calcmode="lin" valueType="num">
                                      <p:cBhvr>
                                        <p:cTn id="115" dur="500" fill="hold"/>
                                        <p:tgtEl>
                                          <p:spTgt spid="68620"/>
                                        </p:tgtEl>
                                        <p:attrNameLst>
                                          <p:attrName>ppt_x</p:attrName>
                                        </p:attrNameLst>
                                      </p:cBhvr>
                                      <p:tavLst>
                                        <p:tav tm="0">
                                          <p:val>
                                            <p:strVal val="#ppt_x-.2"/>
                                          </p:val>
                                        </p:tav>
                                        <p:tav tm="100000">
                                          <p:val>
                                            <p:strVal val="#ppt_x"/>
                                          </p:val>
                                        </p:tav>
                                      </p:tavLst>
                                    </p:anim>
                                    <p:anim calcmode="lin" valueType="num">
                                      <p:cBhvr>
                                        <p:cTn id="116" dur="500" fill="hold"/>
                                        <p:tgtEl>
                                          <p:spTgt spid="68620"/>
                                        </p:tgtEl>
                                        <p:attrNameLst>
                                          <p:attrName>ppt_y</p:attrName>
                                        </p:attrNameLst>
                                      </p:cBhvr>
                                      <p:tavLst>
                                        <p:tav tm="0">
                                          <p:val>
                                            <p:strVal val="#ppt_y"/>
                                          </p:val>
                                        </p:tav>
                                        <p:tav tm="100000">
                                          <p:val>
                                            <p:strVal val="#ppt_y"/>
                                          </p:val>
                                        </p:tav>
                                      </p:tavLst>
                                    </p:anim>
                                    <p:animEffect transition="in" filter="fade">
                                      <p:cBhvr>
                                        <p:cTn id="117" dur="500"/>
                                        <p:tgtEl>
                                          <p:spTgt spid="68620"/>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54" presetClass="entr" presetSubtype="0" accel="100000" fill="hold" grpId="0" nodeType="clickEffect">
                                  <p:stCondLst>
                                    <p:cond delay="0"/>
                                  </p:stCondLst>
                                  <p:childTnLst>
                                    <p:set>
                                      <p:cBhvr>
                                        <p:cTn id="121" dur="1" fill="hold">
                                          <p:stCondLst>
                                            <p:cond delay="0"/>
                                          </p:stCondLst>
                                        </p:cTn>
                                        <p:tgtEl>
                                          <p:spTgt spid="68626"/>
                                        </p:tgtEl>
                                        <p:attrNameLst>
                                          <p:attrName>style.visibility</p:attrName>
                                        </p:attrNameLst>
                                      </p:cBhvr>
                                      <p:to>
                                        <p:strVal val="visible"/>
                                      </p:to>
                                    </p:set>
                                    <p:anim calcmode="lin" valueType="num">
                                      <p:cBhvr>
                                        <p:cTn id="122" dur="500" fill="hold"/>
                                        <p:tgtEl>
                                          <p:spTgt spid="68626"/>
                                        </p:tgtEl>
                                        <p:attrNameLst>
                                          <p:attrName>ppt_w</p:attrName>
                                        </p:attrNameLst>
                                      </p:cBhvr>
                                      <p:tavLst>
                                        <p:tav tm="0">
                                          <p:val>
                                            <p:strVal val="#ppt_w*0.05"/>
                                          </p:val>
                                        </p:tav>
                                        <p:tav tm="100000">
                                          <p:val>
                                            <p:strVal val="#ppt_w"/>
                                          </p:val>
                                        </p:tav>
                                      </p:tavLst>
                                    </p:anim>
                                    <p:anim calcmode="lin" valueType="num">
                                      <p:cBhvr>
                                        <p:cTn id="123" dur="500" fill="hold"/>
                                        <p:tgtEl>
                                          <p:spTgt spid="68626"/>
                                        </p:tgtEl>
                                        <p:attrNameLst>
                                          <p:attrName>ppt_h</p:attrName>
                                        </p:attrNameLst>
                                      </p:cBhvr>
                                      <p:tavLst>
                                        <p:tav tm="0">
                                          <p:val>
                                            <p:strVal val="#ppt_h"/>
                                          </p:val>
                                        </p:tav>
                                        <p:tav tm="100000">
                                          <p:val>
                                            <p:strVal val="#ppt_h"/>
                                          </p:val>
                                        </p:tav>
                                      </p:tavLst>
                                    </p:anim>
                                    <p:anim calcmode="lin" valueType="num">
                                      <p:cBhvr>
                                        <p:cTn id="124" dur="500" fill="hold"/>
                                        <p:tgtEl>
                                          <p:spTgt spid="68626"/>
                                        </p:tgtEl>
                                        <p:attrNameLst>
                                          <p:attrName>ppt_x</p:attrName>
                                        </p:attrNameLst>
                                      </p:cBhvr>
                                      <p:tavLst>
                                        <p:tav tm="0">
                                          <p:val>
                                            <p:strVal val="#ppt_x-.2"/>
                                          </p:val>
                                        </p:tav>
                                        <p:tav tm="100000">
                                          <p:val>
                                            <p:strVal val="#ppt_x"/>
                                          </p:val>
                                        </p:tav>
                                      </p:tavLst>
                                    </p:anim>
                                    <p:anim calcmode="lin" valueType="num">
                                      <p:cBhvr>
                                        <p:cTn id="125" dur="500" fill="hold"/>
                                        <p:tgtEl>
                                          <p:spTgt spid="68626"/>
                                        </p:tgtEl>
                                        <p:attrNameLst>
                                          <p:attrName>ppt_y</p:attrName>
                                        </p:attrNameLst>
                                      </p:cBhvr>
                                      <p:tavLst>
                                        <p:tav tm="0">
                                          <p:val>
                                            <p:strVal val="#ppt_y"/>
                                          </p:val>
                                        </p:tav>
                                        <p:tav tm="100000">
                                          <p:val>
                                            <p:strVal val="#ppt_y"/>
                                          </p:val>
                                        </p:tav>
                                      </p:tavLst>
                                    </p:anim>
                                    <p:animEffect transition="in" filter="fade">
                                      <p:cBhvr>
                                        <p:cTn id="126" dur="500"/>
                                        <p:tgtEl>
                                          <p:spTgt spid="68626"/>
                                        </p:tgtEl>
                                      </p:cBhvr>
                                    </p:animEffec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54" presetClass="entr" presetSubtype="0" accel="100000" fill="hold" grpId="0" nodeType="clickEffect">
                                  <p:stCondLst>
                                    <p:cond delay="0"/>
                                  </p:stCondLst>
                                  <p:childTnLst>
                                    <p:set>
                                      <p:cBhvr>
                                        <p:cTn id="130" dur="1" fill="hold">
                                          <p:stCondLst>
                                            <p:cond delay="0"/>
                                          </p:stCondLst>
                                        </p:cTn>
                                        <p:tgtEl>
                                          <p:spTgt spid="68625"/>
                                        </p:tgtEl>
                                        <p:attrNameLst>
                                          <p:attrName>style.visibility</p:attrName>
                                        </p:attrNameLst>
                                      </p:cBhvr>
                                      <p:to>
                                        <p:strVal val="visible"/>
                                      </p:to>
                                    </p:set>
                                    <p:anim calcmode="lin" valueType="num">
                                      <p:cBhvr>
                                        <p:cTn id="131" dur="500" fill="hold"/>
                                        <p:tgtEl>
                                          <p:spTgt spid="68625"/>
                                        </p:tgtEl>
                                        <p:attrNameLst>
                                          <p:attrName>ppt_w</p:attrName>
                                        </p:attrNameLst>
                                      </p:cBhvr>
                                      <p:tavLst>
                                        <p:tav tm="0">
                                          <p:val>
                                            <p:strVal val="#ppt_w*0.05"/>
                                          </p:val>
                                        </p:tav>
                                        <p:tav tm="100000">
                                          <p:val>
                                            <p:strVal val="#ppt_w"/>
                                          </p:val>
                                        </p:tav>
                                      </p:tavLst>
                                    </p:anim>
                                    <p:anim calcmode="lin" valueType="num">
                                      <p:cBhvr>
                                        <p:cTn id="132" dur="500" fill="hold"/>
                                        <p:tgtEl>
                                          <p:spTgt spid="68625"/>
                                        </p:tgtEl>
                                        <p:attrNameLst>
                                          <p:attrName>ppt_h</p:attrName>
                                        </p:attrNameLst>
                                      </p:cBhvr>
                                      <p:tavLst>
                                        <p:tav tm="0">
                                          <p:val>
                                            <p:strVal val="#ppt_h"/>
                                          </p:val>
                                        </p:tav>
                                        <p:tav tm="100000">
                                          <p:val>
                                            <p:strVal val="#ppt_h"/>
                                          </p:val>
                                        </p:tav>
                                      </p:tavLst>
                                    </p:anim>
                                    <p:anim calcmode="lin" valueType="num">
                                      <p:cBhvr>
                                        <p:cTn id="133" dur="500" fill="hold"/>
                                        <p:tgtEl>
                                          <p:spTgt spid="68625"/>
                                        </p:tgtEl>
                                        <p:attrNameLst>
                                          <p:attrName>ppt_x</p:attrName>
                                        </p:attrNameLst>
                                      </p:cBhvr>
                                      <p:tavLst>
                                        <p:tav tm="0">
                                          <p:val>
                                            <p:strVal val="#ppt_x-.2"/>
                                          </p:val>
                                        </p:tav>
                                        <p:tav tm="100000">
                                          <p:val>
                                            <p:strVal val="#ppt_x"/>
                                          </p:val>
                                        </p:tav>
                                      </p:tavLst>
                                    </p:anim>
                                    <p:anim calcmode="lin" valueType="num">
                                      <p:cBhvr>
                                        <p:cTn id="134" dur="500" fill="hold"/>
                                        <p:tgtEl>
                                          <p:spTgt spid="68625"/>
                                        </p:tgtEl>
                                        <p:attrNameLst>
                                          <p:attrName>ppt_y</p:attrName>
                                        </p:attrNameLst>
                                      </p:cBhvr>
                                      <p:tavLst>
                                        <p:tav tm="0">
                                          <p:val>
                                            <p:strVal val="#ppt_y"/>
                                          </p:val>
                                        </p:tav>
                                        <p:tav tm="100000">
                                          <p:val>
                                            <p:strVal val="#ppt_y"/>
                                          </p:val>
                                        </p:tav>
                                      </p:tavLst>
                                    </p:anim>
                                    <p:animEffect transition="in" filter="fade">
                                      <p:cBhvr>
                                        <p:cTn id="135" dur="500"/>
                                        <p:tgtEl>
                                          <p:spTgt spid="68625"/>
                                        </p:tgtEl>
                                      </p:cBhvr>
                                    </p:animEffect>
                                  </p:childTnLst>
                                </p:cTn>
                              </p:par>
                            </p:childTnLst>
                          </p:cTn>
                        </p:par>
                      </p:childTnLst>
                    </p:cTn>
                  </p:par>
                  <p:par>
                    <p:cTn id="136" fill="hold" nodeType="clickPar">
                      <p:stCondLst>
                        <p:cond delay="indefinite"/>
                      </p:stCondLst>
                      <p:childTnLst>
                        <p:par>
                          <p:cTn id="137" fill="hold" nodeType="withGroup">
                            <p:stCondLst>
                              <p:cond delay="0"/>
                            </p:stCondLst>
                            <p:childTnLst>
                              <p:par>
                                <p:cTn id="138" presetID="54" presetClass="entr" presetSubtype="0" accel="100000" fill="hold" grpId="0" nodeType="clickEffect">
                                  <p:stCondLst>
                                    <p:cond delay="0"/>
                                  </p:stCondLst>
                                  <p:childTnLst>
                                    <p:set>
                                      <p:cBhvr>
                                        <p:cTn id="139" dur="1" fill="hold">
                                          <p:stCondLst>
                                            <p:cond delay="0"/>
                                          </p:stCondLst>
                                        </p:cTn>
                                        <p:tgtEl>
                                          <p:spTgt spid="68622"/>
                                        </p:tgtEl>
                                        <p:attrNameLst>
                                          <p:attrName>style.visibility</p:attrName>
                                        </p:attrNameLst>
                                      </p:cBhvr>
                                      <p:to>
                                        <p:strVal val="visible"/>
                                      </p:to>
                                    </p:set>
                                    <p:anim calcmode="lin" valueType="num">
                                      <p:cBhvr>
                                        <p:cTn id="140" dur="500" fill="hold"/>
                                        <p:tgtEl>
                                          <p:spTgt spid="68622"/>
                                        </p:tgtEl>
                                        <p:attrNameLst>
                                          <p:attrName>ppt_w</p:attrName>
                                        </p:attrNameLst>
                                      </p:cBhvr>
                                      <p:tavLst>
                                        <p:tav tm="0">
                                          <p:val>
                                            <p:strVal val="#ppt_w*0.05"/>
                                          </p:val>
                                        </p:tav>
                                        <p:tav tm="100000">
                                          <p:val>
                                            <p:strVal val="#ppt_w"/>
                                          </p:val>
                                        </p:tav>
                                      </p:tavLst>
                                    </p:anim>
                                    <p:anim calcmode="lin" valueType="num">
                                      <p:cBhvr>
                                        <p:cTn id="141" dur="500" fill="hold"/>
                                        <p:tgtEl>
                                          <p:spTgt spid="68622"/>
                                        </p:tgtEl>
                                        <p:attrNameLst>
                                          <p:attrName>ppt_h</p:attrName>
                                        </p:attrNameLst>
                                      </p:cBhvr>
                                      <p:tavLst>
                                        <p:tav tm="0">
                                          <p:val>
                                            <p:strVal val="#ppt_h"/>
                                          </p:val>
                                        </p:tav>
                                        <p:tav tm="100000">
                                          <p:val>
                                            <p:strVal val="#ppt_h"/>
                                          </p:val>
                                        </p:tav>
                                      </p:tavLst>
                                    </p:anim>
                                    <p:anim calcmode="lin" valueType="num">
                                      <p:cBhvr>
                                        <p:cTn id="142" dur="500" fill="hold"/>
                                        <p:tgtEl>
                                          <p:spTgt spid="68622"/>
                                        </p:tgtEl>
                                        <p:attrNameLst>
                                          <p:attrName>ppt_x</p:attrName>
                                        </p:attrNameLst>
                                      </p:cBhvr>
                                      <p:tavLst>
                                        <p:tav tm="0">
                                          <p:val>
                                            <p:strVal val="#ppt_x-.2"/>
                                          </p:val>
                                        </p:tav>
                                        <p:tav tm="100000">
                                          <p:val>
                                            <p:strVal val="#ppt_x"/>
                                          </p:val>
                                        </p:tav>
                                      </p:tavLst>
                                    </p:anim>
                                    <p:anim calcmode="lin" valueType="num">
                                      <p:cBhvr>
                                        <p:cTn id="143" dur="500" fill="hold"/>
                                        <p:tgtEl>
                                          <p:spTgt spid="68622"/>
                                        </p:tgtEl>
                                        <p:attrNameLst>
                                          <p:attrName>ppt_y</p:attrName>
                                        </p:attrNameLst>
                                      </p:cBhvr>
                                      <p:tavLst>
                                        <p:tav tm="0">
                                          <p:val>
                                            <p:strVal val="#ppt_y"/>
                                          </p:val>
                                        </p:tav>
                                        <p:tav tm="100000">
                                          <p:val>
                                            <p:strVal val="#ppt_y"/>
                                          </p:val>
                                        </p:tav>
                                      </p:tavLst>
                                    </p:anim>
                                    <p:animEffect transition="in" filter="fade">
                                      <p:cBhvr>
                                        <p:cTn id="144" dur="500"/>
                                        <p:tgtEl>
                                          <p:spTgt spid="68622"/>
                                        </p:tgtEl>
                                      </p:cBhvr>
                                    </p:animEffec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54" presetClass="entr" presetSubtype="0" accel="100000" fill="hold" grpId="0" nodeType="clickEffect">
                                  <p:stCondLst>
                                    <p:cond delay="0"/>
                                  </p:stCondLst>
                                  <p:childTnLst>
                                    <p:set>
                                      <p:cBhvr>
                                        <p:cTn id="148" dur="1" fill="hold">
                                          <p:stCondLst>
                                            <p:cond delay="0"/>
                                          </p:stCondLst>
                                        </p:cTn>
                                        <p:tgtEl>
                                          <p:spTgt spid="68624"/>
                                        </p:tgtEl>
                                        <p:attrNameLst>
                                          <p:attrName>style.visibility</p:attrName>
                                        </p:attrNameLst>
                                      </p:cBhvr>
                                      <p:to>
                                        <p:strVal val="visible"/>
                                      </p:to>
                                    </p:set>
                                    <p:anim calcmode="lin" valueType="num">
                                      <p:cBhvr>
                                        <p:cTn id="149" dur="500" fill="hold"/>
                                        <p:tgtEl>
                                          <p:spTgt spid="68624"/>
                                        </p:tgtEl>
                                        <p:attrNameLst>
                                          <p:attrName>ppt_w</p:attrName>
                                        </p:attrNameLst>
                                      </p:cBhvr>
                                      <p:tavLst>
                                        <p:tav tm="0">
                                          <p:val>
                                            <p:strVal val="#ppt_w*0.05"/>
                                          </p:val>
                                        </p:tav>
                                        <p:tav tm="100000">
                                          <p:val>
                                            <p:strVal val="#ppt_w"/>
                                          </p:val>
                                        </p:tav>
                                      </p:tavLst>
                                    </p:anim>
                                    <p:anim calcmode="lin" valueType="num">
                                      <p:cBhvr>
                                        <p:cTn id="150" dur="500" fill="hold"/>
                                        <p:tgtEl>
                                          <p:spTgt spid="68624"/>
                                        </p:tgtEl>
                                        <p:attrNameLst>
                                          <p:attrName>ppt_h</p:attrName>
                                        </p:attrNameLst>
                                      </p:cBhvr>
                                      <p:tavLst>
                                        <p:tav tm="0">
                                          <p:val>
                                            <p:strVal val="#ppt_h"/>
                                          </p:val>
                                        </p:tav>
                                        <p:tav tm="100000">
                                          <p:val>
                                            <p:strVal val="#ppt_h"/>
                                          </p:val>
                                        </p:tav>
                                      </p:tavLst>
                                    </p:anim>
                                    <p:anim calcmode="lin" valueType="num">
                                      <p:cBhvr>
                                        <p:cTn id="151" dur="500" fill="hold"/>
                                        <p:tgtEl>
                                          <p:spTgt spid="68624"/>
                                        </p:tgtEl>
                                        <p:attrNameLst>
                                          <p:attrName>ppt_x</p:attrName>
                                        </p:attrNameLst>
                                      </p:cBhvr>
                                      <p:tavLst>
                                        <p:tav tm="0">
                                          <p:val>
                                            <p:strVal val="#ppt_x-.2"/>
                                          </p:val>
                                        </p:tav>
                                        <p:tav tm="100000">
                                          <p:val>
                                            <p:strVal val="#ppt_x"/>
                                          </p:val>
                                        </p:tav>
                                      </p:tavLst>
                                    </p:anim>
                                    <p:anim calcmode="lin" valueType="num">
                                      <p:cBhvr>
                                        <p:cTn id="152" dur="500" fill="hold"/>
                                        <p:tgtEl>
                                          <p:spTgt spid="68624"/>
                                        </p:tgtEl>
                                        <p:attrNameLst>
                                          <p:attrName>ppt_y</p:attrName>
                                        </p:attrNameLst>
                                      </p:cBhvr>
                                      <p:tavLst>
                                        <p:tav tm="0">
                                          <p:val>
                                            <p:strVal val="#ppt_y"/>
                                          </p:val>
                                        </p:tav>
                                        <p:tav tm="100000">
                                          <p:val>
                                            <p:strVal val="#ppt_y"/>
                                          </p:val>
                                        </p:tav>
                                      </p:tavLst>
                                    </p:anim>
                                    <p:animEffect transition="in" filter="fade">
                                      <p:cBhvr>
                                        <p:cTn id="153" dur="500"/>
                                        <p:tgtEl>
                                          <p:spTgt spid="68624"/>
                                        </p:tgtEl>
                                      </p:cBhvr>
                                    </p:animEffect>
                                  </p:childTnLst>
                                </p:cTn>
                              </p:par>
                            </p:childTnLst>
                          </p:cTn>
                        </p:par>
                      </p:childTnLst>
                    </p:cTn>
                  </p:par>
                  <p:par>
                    <p:cTn id="154" fill="hold" nodeType="clickPar">
                      <p:stCondLst>
                        <p:cond delay="indefinite"/>
                      </p:stCondLst>
                      <p:childTnLst>
                        <p:par>
                          <p:cTn id="155" fill="hold" nodeType="withGroup">
                            <p:stCondLst>
                              <p:cond delay="0"/>
                            </p:stCondLst>
                            <p:childTnLst>
                              <p:par>
                                <p:cTn id="156" presetID="54" presetClass="entr" presetSubtype="0" accel="100000" fill="hold" grpId="0" nodeType="clickEffect">
                                  <p:stCondLst>
                                    <p:cond delay="0"/>
                                  </p:stCondLst>
                                  <p:childTnLst>
                                    <p:set>
                                      <p:cBhvr>
                                        <p:cTn id="157" dur="1" fill="hold">
                                          <p:stCondLst>
                                            <p:cond delay="0"/>
                                          </p:stCondLst>
                                        </p:cTn>
                                        <p:tgtEl>
                                          <p:spTgt spid="68623"/>
                                        </p:tgtEl>
                                        <p:attrNameLst>
                                          <p:attrName>style.visibility</p:attrName>
                                        </p:attrNameLst>
                                      </p:cBhvr>
                                      <p:to>
                                        <p:strVal val="visible"/>
                                      </p:to>
                                    </p:set>
                                    <p:anim calcmode="lin" valueType="num">
                                      <p:cBhvr>
                                        <p:cTn id="158" dur="500" fill="hold"/>
                                        <p:tgtEl>
                                          <p:spTgt spid="68623"/>
                                        </p:tgtEl>
                                        <p:attrNameLst>
                                          <p:attrName>ppt_w</p:attrName>
                                        </p:attrNameLst>
                                      </p:cBhvr>
                                      <p:tavLst>
                                        <p:tav tm="0">
                                          <p:val>
                                            <p:strVal val="#ppt_w*0.05"/>
                                          </p:val>
                                        </p:tav>
                                        <p:tav tm="100000">
                                          <p:val>
                                            <p:strVal val="#ppt_w"/>
                                          </p:val>
                                        </p:tav>
                                      </p:tavLst>
                                    </p:anim>
                                    <p:anim calcmode="lin" valueType="num">
                                      <p:cBhvr>
                                        <p:cTn id="159" dur="500" fill="hold"/>
                                        <p:tgtEl>
                                          <p:spTgt spid="68623"/>
                                        </p:tgtEl>
                                        <p:attrNameLst>
                                          <p:attrName>ppt_h</p:attrName>
                                        </p:attrNameLst>
                                      </p:cBhvr>
                                      <p:tavLst>
                                        <p:tav tm="0">
                                          <p:val>
                                            <p:strVal val="#ppt_h"/>
                                          </p:val>
                                        </p:tav>
                                        <p:tav tm="100000">
                                          <p:val>
                                            <p:strVal val="#ppt_h"/>
                                          </p:val>
                                        </p:tav>
                                      </p:tavLst>
                                    </p:anim>
                                    <p:anim calcmode="lin" valueType="num">
                                      <p:cBhvr>
                                        <p:cTn id="160" dur="500" fill="hold"/>
                                        <p:tgtEl>
                                          <p:spTgt spid="68623"/>
                                        </p:tgtEl>
                                        <p:attrNameLst>
                                          <p:attrName>ppt_x</p:attrName>
                                        </p:attrNameLst>
                                      </p:cBhvr>
                                      <p:tavLst>
                                        <p:tav tm="0">
                                          <p:val>
                                            <p:strVal val="#ppt_x-.2"/>
                                          </p:val>
                                        </p:tav>
                                        <p:tav tm="100000">
                                          <p:val>
                                            <p:strVal val="#ppt_x"/>
                                          </p:val>
                                        </p:tav>
                                      </p:tavLst>
                                    </p:anim>
                                    <p:anim calcmode="lin" valueType="num">
                                      <p:cBhvr>
                                        <p:cTn id="161" dur="500" fill="hold"/>
                                        <p:tgtEl>
                                          <p:spTgt spid="68623"/>
                                        </p:tgtEl>
                                        <p:attrNameLst>
                                          <p:attrName>ppt_y</p:attrName>
                                        </p:attrNameLst>
                                      </p:cBhvr>
                                      <p:tavLst>
                                        <p:tav tm="0">
                                          <p:val>
                                            <p:strVal val="#ppt_y"/>
                                          </p:val>
                                        </p:tav>
                                        <p:tav tm="100000">
                                          <p:val>
                                            <p:strVal val="#ppt_y"/>
                                          </p:val>
                                        </p:tav>
                                      </p:tavLst>
                                    </p:anim>
                                    <p:animEffect transition="in" filter="fade">
                                      <p:cBhvr>
                                        <p:cTn id="162" dur="500"/>
                                        <p:tgtEl>
                                          <p:spTgt spid="68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nimBg="1"/>
      <p:bldP spid="68612" grpId="0"/>
      <p:bldP spid="68613" grpId="0"/>
      <p:bldP spid="68614" grpId="0"/>
      <p:bldP spid="68615" grpId="0"/>
      <p:bldP spid="68616" grpId="0"/>
      <p:bldP spid="68617" grpId="0"/>
      <p:bldP spid="68618" grpId="0"/>
      <p:bldP spid="68619" grpId="0"/>
      <p:bldP spid="68620" grpId="0"/>
      <p:bldP spid="68622" grpId="0"/>
      <p:bldP spid="68623" grpId="0"/>
      <p:bldP spid="68624" grpId="0"/>
      <p:bldP spid="68625" grpId="0"/>
      <p:bldP spid="68626" grpId="0"/>
      <p:bldP spid="68627" grpId="0"/>
      <p:bldP spid="686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ChangeArrowheads="1"/>
          </p:cNvSpPr>
          <p:nvPr/>
        </p:nvSpPr>
        <p:spPr bwMode="auto">
          <a:xfrm>
            <a:off x="0" y="0"/>
            <a:ext cx="9144000" cy="685800"/>
          </a:xfrm>
          <a:prstGeom prst="rect">
            <a:avLst/>
          </a:prstGeom>
          <a:gradFill rotWithShape="0">
            <a:gsLst>
              <a:gs pos="0">
                <a:srgbClr val="FFC877"/>
              </a:gs>
              <a:gs pos="100000">
                <a:srgbClr val="FFC877">
                  <a:gamma/>
                  <a:tint val="33725"/>
                  <a:invGamma/>
                </a:srgbClr>
              </a:gs>
            </a:gsLst>
            <a:lin ang="0" scaled="1"/>
          </a:gradFill>
          <a:ln w="0">
            <a:noFill/>
            <a:miter lim="800000"/>
            <a:headEnd/>
            <a:tailEnd/>
          </a:ln>
          <a:effectLst/>
        </p:spPr>
        <p:txBody>
          <a:bodyPr wrap="none" anchor="ctr"/>
          <a:lstStyle/>
          <a:p>
            <a:pPr>
              <a:defRPr/>
            </a:pPr>
            <a:r>
              <a:rPr lang="en-US" altLang="zh-CN" sz="4400" b="0" dirty="0">
                <a:solidFill>
                  <a:schemeClr val="tx2"/>
                </a:solidFill>
                <a:effectLst>
                  <a:outerShdw blurRad="38100" dist="38100" dir="2700000" algn="tl">
                    <a:srgbClr val="000000"/>
                  </a:outerShdw>
                </a:effectLst>
                <a:ea typeface="华文新魏" pitchFamily="2" charset="-122"/>
              </a:rPr>
              <a:t>  </a:t>
            </a:r>
            <a:r>
              <a:rPr lang="zh-CN" altLang="en-US" sz="4400" b="0" dirty="0">
                <a:solidFill>
                  <a:schemeClr val="tx2"/>
                </a:solidFill>
                <a:effectLst>
                  <a:outerShdw blurRad="38100" dist="38100" dir="2700000" algn="tl">
                    <a:srgbClr val="000000"/>
                  </a:outerShdw>
                </a:effectLst>
                <a:ea typeface="华文新魏" pitchFamily="2" charset="-122"/>
              </a:rPr>
              <a:t>小说知识回顾</a:t>
            </a:r>
          </a:p>
        </p:txBody>
      </p:sp>
      <p:sp>
        <p:nvSpPr>
          <p:cNvPr id="160771" name="Text Box 3"/>
          <p:cNvSpPr txBox="1">
            <a:spLocks noChangeArrowheads="1"/>
          </p:cNvSpPr>
          <p:nvPr/>
        </p:nvSpPr>
        <p:spPr bwMode="auto">
          <a:xfrm>
            <a:off x="179388" y="1196975"/>
            <a:ext cx="8785225" cy="4645025"/>
          </a:xfrm>
          <a:prstGeom prst="rect">
            <a:avLst/>
          </a:prstGeom>
          <a:noFill/>
          <a:ln w="19050">
            <a:solidFill>
              <a:srgbClr val="000000"/>
            </a:solidFill>
            <a:miter lim="800000"/>
            <a:headEnd/>
            <a:tailEnd/>
          </a:ln>
          <a:effectLst/>
        </p:spPr>
        <p:txBody>
          <a:bodyPr>
            <a:spAutoFit/>
          </a:bodyPr>
          <a:lstStyle/>
          <a:p>
            <a:pPr>
              <a:lnSpc>
                <a:spcPct val="90000"/>
              </a:lnSpc>
              <a:spcBef>
                <a:spcPct val="50000"/>
              </a:spcBef>
              <a:buFont typeface="Wingdings" pitchFamily="2" charset="2"/>
              <a:buChar char="Ø"/>
              <a:defRPr/>
            </a:pPr>
            <a:r>
              <a:rPr lang="zh-CN" altLang="en-US" dirty="0">
                <a:solidFill>
                  <a:srgbClr val="000000"/>
                </a:solidFill>
                <a:effectLst>
                  <a:outerShdw blurRad="38100" dist="38100" dir="2700000" algn="tl">
                    <a:srgbClr val="C0C0C0"/>
                  </a:outerShdw>
                </a:effectLst>
                <a:latin typeface="华文新魏" pitchFamily="2" charset="-122"/>
              </a:rPr>
              <a:t>什么叫小说</a:t>
            </a:r>
            <a:r>
              <a:rPr lang="zh-CN" altLang="en-US" dirty="0">
                <a:solidFill>
                  <a:srgbClr val="000000"/>
                </a:solidFill>
                <a:latin typeface="华文新魏" pitchFamily="2" charset="-122"/>
              </a:rPr>
              <a:t>？</a:t>
            </a:r>
          </a:p>
          <a:p>
            <a:pPr>
              <a:lnSpc>
                <a:spcPct val="90000"/>
              </a:lnSpc>
              <a:spcBef>
                <a:spcPct val="50000"/>
              </a:spcBef>
              <a:buFont typeface="Wingdings" pitchFamily="2" charset="2"/>
              <a:buChar char="Ø"/>
              <a:defRPr/>
            </a:pPr>
            <a:endParaRPr lang="zh-CN" altLang="en-US" dirty="0">
              <a:solidFill>
                <a:srgbClr val="000000"/>
              </a:solidFill>
              <a:latin typeface="华文新魏" pitchFamily="2" charset="-122"/>
            </a:endParaRPr>
          </a:p>
          <a:p>
            <a:pPr>
              <a:lnSpc>
                <a:spcPct val="90000"/>
              </a:lnSpc>
              <a:spcBef>
                <a:spcPct val="50000"/>
              </a:spcBef>
              <a:buFont typeface="Wingdings" pitchFamily="2" charset="2"/>
              <a:buChar char="Ø"/>
              <a:defRPr/>
            </a:pPr>
            <a:endParaRPr lang="zh-CN" altLang="en-US" dirty="0">
              <a:solidFill>
                <a:srgbClr val="000000"/>
              </a:solidFill>
              <a:latin typeface="华文新魏" pitchFamily="2" charset="-122"/>
            </a:endParaRPr>
          </a:p>
          <a:p>
            <a:pPr>
              <a:lnSpc>
                <a:spcPct val="90000"/>
              </a:lnSpc>
              <a:spcBef>
                <a:spcPct val="50000"/>
              </a:spcBef>
              <a:buFont typeface="Wingdings" pitchFamily="2" charset="2"/>
              <a:buChar char="Ø"/>
              <a:defRPr/>
            </a:pPr>
            <a:r>
              <a:rPr lang="zh-CN" altLang="en-US" dirty="0">
                <a:solidFill>
                  <a:srgbClr val="000000"/>
                </a:solidFill>
                <a:effectLst>
                  <a:outerShdw blurRad="38100" dist="38100" dir="2700000" algn="tl">
                    <a:srgbClr val="C0C0C0"/>
                  </a:outerShdw>
                </a:effectLst>
              </a:rPr>
              <a:t>小说的三要素是什么？</a:t>
            </a:r>
          </a:p>
          <a:p>
            <a:pPr>
              <a:lnSpc>
                <a:spcPct val="90000"/>
              </a:lnSpc>
              <a:spcBef>
                <a:spcPct val="50000"/>
              </a:spcBef>
              <a:buFont typeface="Wingdings" pitchFamily="2" charset="2"/>
              <a:buChar char="Ø"/>
              <a:defRPr/>
            </a:pPr>
            <a:endParaRPr lang="zh-CN" altLang="en-US" dirty="0">
              <a:solidFill>
                <a:srgbClr val="000000"/>
              </a:solidFill>
              <a:effectLst>
                <a:outerShdw blurRad="38100" dist="38100" dir="2700000" algn="tl">
                  <a:srgbClr val="C0C0C0"/>
                </a:outerShdw>
              </a:effectLst>
            </a:endParaRPr>
          </a:p>
          <a:p>
            <a:pPr>
              <a:lnSpc>
                <a:spcPct val="90000"/>
              </a:lnSpc>
              <a:spcBef>
                <a:spcPct val="50000"/>
              </a:spcBef>
              <a:buFont typeface="Wingdings" pitchFamily="2" charset="2"/>
              <a:buChar char="Ø"/>
              <a:defRPr/>
            </a:pPr>
            <a:r>
              <a:rPr lang="zh-CN" altLang="en-US" dirty="0">
                <a:solidFill>
                  <a:srgbClr val="000000"/>
                </a:solidFill>
                <a:effectLst>
                  <a:outerShdw blurRad="38100" dist="38100" dir="2700000" algn="tl">
                    <a:srgbClr val="C0C0C0"/>
                  </a:outerShdw>
                </a:effectLst>
              </a:rPr>
              <a:t>小说反映社会生活的主要手段是什么</a:t>
            </a:r>
            <a:r>
              <a:rPr lang="zh-CN" altLang="en-US" dirty="0">
                <a:solidFill>
                  <a:srgbClr val="000000"/>
                </a:solidFill>
              </a:rPr>
              <a:t>？</a:t>
            </a:r>
          </a:p>
          <a:p>
            <a:pPr>
              <a:lnSpc>
                <a:spcPct val="90000"/>
              </a:lnSpc>
              <a:spcBef>
                <a:spcPct val="50000"/>
              </a:spcBef>
              <a:buFont typeface="Wingdings" pitchFamily="2" charset="2"/>
              <a:buChar char="Ø"/>
              <a:defRPr/>
            </a:pPr>
            <a:endParaRPr lang="en-US" altLang="zh-CN" dirty="0">
              <a:solidFill>
                <a:srgbClr val="000000"/>
              </a:solidFill>
            </a:endParaRPr>
          </a:p>
        </p:txBody>
      </p:sp>
      <p:sp>
        <p:nvSpPr>
          <p:cNvPr id="160772" name="Text Box 4"/>
          <p:cNvSpPr txBox="1">
            <a:spLocks noChangeArrowheads="1"/>
          </p:cNvSpPr>
          <p:nvPr/>
        </p:nvSpPr>
        <p:spPr bwMode="auto">
          <a:xfrm>
            <a:off x="755650" y="1628775"/>
            <a:ext cx="7993063" cy="1739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en-US" altLang="zh-CN" sz="3600" dirty="0">
                <a:solidFill>
                  <a:srgbClr val="FF3300"/>
                </a:solidFill>
              </a:rPr>
              <a:t>——</a:t>
            </a:r>
            <a:r>
              <a:rPr lang="zh-CN" altLang="en-US" sz="3600" dirty="0">
                <a:solidFill>
                  <a:srgbClr val="FF3300"/>
                </a:solidFill>
              </a:rPr>
              <a:t>小说是一种文学体裁，以刻画人物形象为中心，通过完整的故事情节和具体的环境描写来反映社会生活</a:t>
            </a:r>
            <a:r>
              <a:rPr lang="zh-CN" altLang="en-US" sz="3600" b="0" dirty="0">
                <a:solidFill>
                  <a:srgbClr val="FF3300"/>
                </a:solidFill>
              </a:rPr>
              <a:t>。</a:t>
            </a:r>
          </a:p>
        </p:txBody>
      </p:sp>
      <p:sp>
        <p:nvSpPr>
          <p:cNvPr id="160773" name="Text Box 5"/>
          <p:cNvSpPr txBox="1">
            <a:spLocks noChangeArrowheads="1"/>
          </p:cNvSpPr>
          <p:nvPr/>
        </p:nvSpPr>
        <p:spPr bwMode="auto">
          <a:xfrm>
            <a:off x="684213" y="3789363"/>
            <a:ext cx="7056437"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en-US" altLang="zh-CN" sz="2800" dirty="0">
                <a:solidFill>
                  <a:srgbClr val="FF3300"/>
                </a:solidFill>
                <a:ea typeface="宋体" pitchFamily="2" charset="-122"/>
              </a:rPr>
              <a:t>——</a:t>
            </a:r>
            <a:r>
              <a:rPr lang="zh-CN" altLang="en-US" sz="3600" dirty="0">
                <a:solidFill>
                  <a:srgbClr val="00B050"/>
                </a:solidFill>
              </a:rPr>
              <a:t>人物，故事情节，环境</a:t>
            </a:r>
          </a:p>
        </p:txBody>
      </p:sp>
      <p:sp>
        <p:nvSpPr>
          <p:cNvPr id="160774" name="Text Box 6"/>
          <p:cNvSpPr txBox="1">
            <a:spLocks noChangeArrowheads="1"/>
          </p:cNvSpPr>
          <p:nvPr/>
        </p:nvSpPr>
        <p:spPr bwMode="auto">
          <a:xfrm>
            <a:off x="827088" y="5157788"/>
            <a:ext cx="586740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sz="3200" b="1">
                <a:solidFill>
                  <a:srgbClr val="0000CC"/>
                </a:solidFill>
                <a:latin typeface="Times New Roman" pitchFamily="18" charset="0"/>
                <a:ea typeface="黑体" pitchFamily="49" charset="-122"/>
              </a:defRPr>
            </a:lvl1pPr>
            <a:lvl2pPr marL="742950" indent="-285750" eaLnBrk="0" hangingPunct="0">
              <a:defRPr kumimoji="1" sz="3200" b="1">
                <a:solidFill>
                  <a:srgbClr val="0000CC"/>
                </a:solidFill>
                <a:latin typeface="Times New Roman" pitchFamily="18" charset="0"/>
                <a:ea typeface="黑体" pitchFamily="49" charset="-122"/>
              </a:defRPr>
            </a:lvl2pPr>
            <a:lvl3pPr marL="1143000" indent="-228600" eaLnBrk="0" hangingPunct="0">
              <a:defRPr kumimoji="1" sz="3200" b="1">
                <a:solidFill>
                  <a:srgbClr val="0000CC"/>
                </a:solidFill>
                <a:latin typeface="Times New Roman" pitchFamily="18" charset="0"/>
                <a:ea typeface="黑体" pitchFamily="49" charset="-122"/>
              </a:defRPr>
            </a:lvl3pPr>
            <a:lvl4pPr marL="1600200" indent="-228600" eaLnBrk="0" hangingPunct="0">
              <a:defRPr kumimoji="1" sz="3200" b="1">
                <a:solidFill>
                  <a:srgbClr val="0000CC"/>
                </a:solidFill>
                <a:latin typeface="Times New Roman" pitchFamily="18" charset="0"/>
                <a:ea typeface="黑体" pitchFamily="49" charset="-122"/>
              </a:defRPr>
            </a:lvl4pPr>
            <a:lvl5pPr marL="2057400" indent="-228600" eaLnBrk="0" hangingPunct="0">
              <a:defRPr kumimoji="1" sz="3200" b="1">
                <a:solidFill>
                  <a:srgbClr val="0000CC"/>
                </a:solidFill>
                <a:latin typeface="Times New Roman" pitchFamily="18" charset="0"/>
                <a:ea typeface="黑体" pitchFamily="49" charset="-122"/>
              </a:defRPr>
            </a:lvl5pPr>
            <a:lvl6pPr marL="25146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6pPr>
            <a:lvl7pPr marL="29718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7pPr>
            <a:lvl8pPr marL="34290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8pPr>
            <a:lvl9pPr marL="3886200" indent="-228600" eaLnBrk="0" fontAlgn="base" hangingPunct="0">
              <a:spcBef>
                <a:spcPct val="0"/>
              </a:spcBef>
              <a:spcAft>
                <a:spcPct val="0"/>
              </a:spcAft>
              <a:defRPr kumimoji="1" sz="3200" b="1">
                <a:solidFill>
                  <a:srgbClr val="0000CC"/>
                </a:solidFill>
                <a:latin typeface="Times New Roman" pitchFamily="18" charset="0"/>
                <a:ea typeface="黑体" pitchFamily="49" charset="-122"/>
              </a:defRPr>
            </a:lvl9pPr>
          </a:lstStyle>
          <a:p>
            <a:pPr eaLnBrk="1" hangingPunct="1">
              <a:spcBef>
                <a:spcPct val="50000"/>
              </a:spcBef>
            </a:pPr>
            <a:r>
              <a:rPr lang="en-US" altLang="zh-CN" sz="3600" dirty="0">
                <a:solidFill>
                  <a:srgbClr val="FF3300"/>
                </a:solidFill>
              </a:rPr>
              <a:t>——</a:t>
            </a:r>
            <a:r>
              <a:rPr lang="zh-CN" altLang="en-US" sz="3600" dirty="0">
                <a:solidFill>
                  <a:srgbClr val="FF3300"/>
                </a:solidFill>
              </a:rPr>
              <a:t>塑造人物形象</a:t>
            </a:r>
          </a:p>
        </p:txBody>
      </p:sp>
      <p:sp>
        <p:nvSpPr>
          <p:cNvPr id="14343" name="Rectangle 7">
            <a:hlinkClick r:id="rId3" action="ppaction://hlinksldjump">
              <a:snd r:embed="rId4" name="camera.wav"/>
            </a:hlinkClick>
          </p:cNvPr>
          <p:cNvSpPr>
            <a:spLocks noChangeArrowheads="1"/>
          </p:cNvSpPr>
          <p:nvPr/>
        </p:nvSpPr>
        <p:spPr bwMode="auto">
          <a:xfrm>
            <a:off x="7543800" y="5935663"/>
            <a:ext cx="990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endParaRPr lang="zh-CN" altLang="en-US"/>
          </a:p>
        </p:txBody>
      </p:sp>
      <p:pic>
        <p:nvPicPr>
          <p:cNvPr id="160777" name="Picture 9" descr="line-in"/>
          <p:cNvPicPr>
            <a:picLocks noChangeAspect="1" noChangeArrowheads="1"/>
          </p:cNvPicPr>
          <p:nvPr/>
        </p:nvPicPr>
        <p:blipFill>
          <a:blip r:embed="rId5" cstate="print">
            <a:extLst>
              <a:ext uri="{28A0092B-C50C-407E-A947-70E740481C1C}">
                <a14:useLocalDpi xmlns="" xmlns:a14="http://schemas.microsoft.com/office/drawing/2010/main"/>
              </a:ext>
            </a:extLst>
          </a:blip>
          <a:srcRect/>
          <a:stretch>
            <a:fillRect/>
          </a:stretch>
        </p:blipFill>
        <p:spPr bwMode="auto">
          <a:xfrm>
            <a:off x="100013" y="549275"/>
            <a:ext cx="9043987"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0770"/>
                                        </p:tgtEl>
                                        <p:attrNameLst>
                                          <p:attrName>style.visibility</p:attrName>
                                        </p:attrNameLst>
                                      </p:cBhvr>
                                      <p:to>
                                        <p:strVal val="visible"/>
                                      </p:to>
                                    </p:set>
                                    <p:anim calcmode="lin" valueType="num">
                                      <p:cBhvr additive="base">
                                        <p:cTn id="7" dur="500" fill="hold"/>
                                        <p:tgtEl>
                                          <p:spTgt spid="160770"/>
                                        </p:tgtEl>
                                        <p:attrNameLst>
                                          <p:attrName>ppt_x</p:attrName>
                                        </p:attrNameLst>
                                      </p:cBhvr>
                                      <p:tavLst>
                                        <p:tav tm="0">
                                          <p:val>
                                            <p:strVal val="0-#ppt_w/2"/>
                                          </p:val>
                                        </p:tav>
                                        <p:tav tm="100000">
                                          <p:val>
                                            <p:strVal val="#ppt_x"/>
                                          </p:val>
                                        </p:tav>
                                      </p:tavLst>
                                    </p:anim>
                                    <p:anim calcmode="lin" valueType="num">
                                      <p:cBhvr additive="base">
                                        <p:cTn id="8" dur="500" fill="hold"/>
                                        <p:tgtEl>
                                          <p:spTgt spid="16077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iterate type="wd">
                                    <p:tmPct val="10000"/>
                                  </p:iterate>
                                  <p:childTnLst>
                                    <p:set>
                                      <p:cBhvr>
                                        <p:cTn id="11" dur="1" fill="hold">
                                          <p:stCondLst>
                                            <p:cond delay="0"/>
                                          </p:stCondLst>
                                        </p:cTn>
                                        <p:tgtEl>
                                          <p:spTgt spid="160777"/>
                                        </p:tgtEl>
                                        <p:attrNameLst>
                                          <p:attrName>style.visibility</p:attrName>
                                        </p:attrNameLst>
                                      </p:cBhvr>
                                      <p:to>
                                        <p:strVal val="visible"/>
                                      </p:to>
                                    </p:set>
                                    <p:animEffect transition="in" filter="wipe(left)">
                                      <p:cBhvr>
                                        <p:cTn id="12" dur="2000"/>
                                        <p:tgtEl>
                                          <p:spTgt spid="160777"/>
                                        </p:tgtEl>
                                      </p:cBhvr>
                                    </p:animEffect>
                                  </p:childTnLst>
                                </p:cTn>
                              </p:par>
                            </p:childTnLst>
                          </p:cTn>
                        </p:par>
                        <p:par>
                          <p:cTn id="13" fill="hold" nodeType="afterGroup">
                            <p:stCondLst>
                              <p:cond delay="2500"/>
                            </p:stCondLst>
                            <p:childTnLst>
                              <p:par>
                                <p:cTn id="14" presetID="1" presetClass="entr" presetSubtype="0" fill="hold" grpId="0" nodeType="afterEffect">
                                  <p:stCondLst>
                                    <p:cond delay="0"/>
                                  </p:stCondLst>
                                  <p:childTnLst>
                                    <p:set>
                                      <p:cBhvr>
                                        <p:cTn id="15" dur="1" fill="hold">
                                          <p:stCondLst>
                                            <p:cond delay="499"/>
                                          </p:stCondLst>
                                        </p:cTn>
                                        <p:tgtEl>
                                          <p:spTgt spid="160771"/>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0772"/>
                                        </p:tgtEl>
                                        <p:attrNameLst>
                                          <p:attrName>style.visibility</p:attrName>
                                        </p:attrNameLst>
                                      </p:cBhvr>
                                      <p:to>
                                        <p:strVal val="visible"/>
                                      </p:to>
                                    </p:set>
                                    <p:animEffect transition="in" filter="blinds(horizontal)">
                                      <p:cBhvr>
                                        <p:cTn id="20" dur="500"/>
                                        <p:tgtEl>
                                          <p:spTgt spid="16077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0773"/>
                                        </p:tgtEl>
                                        <p:attrNameLst>
                                          <p:attrName>style.visibility</p:attrName>
                                        </p:attrNameLst>
                                      </p:cBhvr>
                                      <p:to>
                                        <p:strVal val="visible"/>
                                      </p:to>
                                    </p:set>
                                    <p:animEffect transition="in" filter="blinds(horizontal)">
                                      <p:cBhvr>
                                        <p:cTn id="25" dur="500"/>
                                        <p:tgtEl>
                                          <p:spTgt spid="16077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60774"/>
                                        </p:tgtEl>
                                        <p:attrNameLst>
                                          <p:attrName>style.visibility</p:attrName>
                                        </p:attrNameLst>
                                      </p:cBhvr>
                                      <p:to>
                                        <p:strVal val="visible"/>
                                      </p:to>
                                    </p:set>
                                    <p:animEffect transition="in" filter="blinds(horizontal)">
                                      <p:cBhvr>
                                        <p:cTn id="30" dur="500"/>
                                        <p:tgtEl>
                                          <p:spTgt spid="160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animBg="1" autoUpdateAnimBg="0"/>
      <p:bldP spid="160771" grpId="0" animBg="1" autoUpdateAnimBg="0"/>
      <p:bldP spid="160772" grpId="0" autoUpdateAnimBg="0"/>
      <p:bldP spid="160773" grpId="0" autoUpdateAnimBg="0"/>
      <p:bldP spid="160774" grpId="0" autoUpdateAnimBg="0"/>
    </p:bldLst>
  </p:timing>
</p:sld>
</file>

<file path=ppt/theme/theme1.xml><?xml version="1.0" encoding="utf-8"?>
<a:theme xmlns:a="http://schemas.openxmlformats.org/drawingml/2006/main" name="第一PPT模板网-WWW.1PPT.COM">
  <a:themeElements>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fontScheme name="自定义 6">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noFill/>
        <a:ln w="25400" cmpd="sng">
          <a:solidFill>
            <a:srgbClr val="C00000"/>
          </a:solidFill>
          <a:round/>
        </a:ln>
      </a:spPr>
      <a:bodyPr/>
      <a:lstStyle/>
    </a:lnDef>
  </a:objectDefaults>
  <a:extraClrSchemeLst>
    <a:extraClrScheme>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Fading Grid</Template>
  <TotalTime>1885</TotalTime>
  <Words>5198</Words>
  <Application>Microsoft Office PowerPoint</Application>
  <PresentationFormat>全屏显示(4:3)</PresentationFormat>
  <Paragraphs>447</Paragraphs>
  <Slides>75</Slides>
  <Notes>2</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75</vt:i4>
      </vt:variant>
    </vt:vector>
  </HeadingPairs>
  <TitlesOfParts>
    <vt:vector size="78" baseType="lpstr">
      <vt:lpstr>第一PPT模板网-WWW.1PPT.COM</vt:lpstr>
      <vt:lpstr>多媒體項目</vt:lpstr>
      <vt:lpstr>剪辑</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fund</cp:lastModifiedBy>
  <cp:revision>187</cp:revision>
  <dcterms:created xsi:type="dcterms:W3CDTF">2008-07-22T06:29:55Z</dcterms:created>
  <dcterms:modified xsi:type="dcterms:W3CDTF">2020-02-26T03:37:52Z</dcterms:modified>
</cp:coreProperties>
</file>