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2"/>
  </p:notesMasterIdLst>
  <p:sldIdLst>
    <p:sldId id="321" r:id="rId3"/>
    <p:sldId id="256" r:id="rId4"/>
    <p:sldId id="363" r:id="rId5"/>
    <p:sldId id="298" r:id="rId6"/>
    <p:sldId id="299" r:id="rId7"/>
    <p:sldId id="320" r:id="rId8"/>
    <p:sldId id="322" r:id="rId9"/>
    <p:sldId id="353" r:id="rId10"/>
    <p:sldId id="323" r:id="rId11"/>
    <p:sldId id="324" r:id="rId12"/>
    <p:sldId id="325" r:id="rId13"/>
    <p:sldId id="326" r:id="rId14"/>
    <p:sldId id="327" r:id="rId15"/>
    <p:sldId id="364" r:id="rId16"/>
    <p:sldId id="329" r:id="rId17"/>
    <p:sldId id="330" r:id="rId18"/>
    <p:sldId id="331" r:id="rId19"/>
    <p:sldId id="332" r:id="rId20"/>
    <p:sldId id="333" r:id="rId21"/>
    <p:sldId id="365" r:id="rId22"/>
    <p:sldId id="304" r:id="rId23"/>
    <p:sldId id="335" r:id="rId24"/>
    <p:sldId id="336" r:id="rId25"/>
    <p:sldId id="337" r:id="rId26"/>
    <p:sldId id="338" r:id="rId27"/>
    <p:sldId id="339" r:id="rId28"/>
    <p:sldId id="340" r:id="rId29"/>
    <p:sldId id="341" r:id="rId30"/>
    <p:sldId id="342" r:id="rId31"/>
    <p:sldId id="343" r:id="rId32"/>
    <p:sldId id="344" r:id="rId33"/>
    <p:sldId id="346" r:id="rId34"/>
    <p:sldId id="347" r:id="rId35"/>
    <p:sldId id="348" r:id="rId36"/>
    <p:sldId id="345" r:id="rId37"/>
    <p:sldId id="349" r:id="rId38"/>
    <p:sldId id="350" r:id="rId39"/>
    <p:sldId id="351" r:id="rId40"/>
    <p:sldId id="366" r:id="rId41"/>
    <p:sldId id="354" r:id="rId42"/>
    <p:sldId id="355" r:id="rId43"/>
    <p:sldId id="356" r:id="rId44"/>
    <p:sldId id="357" r:id="rId45"/>
    <p:sldId id="358" r:id="rId46"/>
    <p:sldId id="359" r:id="rId47"/>
    <p:sldId id="360" r:id="rId48"/>
    <p:sldId id="361" r:id="rId49"/>
    <p:sldId id="362" r:id="rId50"/>
    <p:sldId id="367" r:id="rId51"/>
  </p:sldIdLst>
  <p:sldSz cx="12192000" cy="6858000"/>
  <p:notesSz cx="6858000" cy="9144000"/>
  <p:embeddedFontLst>
    <p:embeddedFont>
      <p:font typeface="微软雅黑" panose="020B0503020204020204" pitchFamily="34" charset="-122"/>
      <p:regular r:id="rId56"/>
    </p:embeddedFont>
    <p:embeddedFont>
      <p:font typeface="楷体" panose="02010609060101010101" pitchFamily="49" charset="-122"/>
      <p:regular r:id="rId57"/>
    </p:embeddedFont>
    <p:embeddedFont>
      <p:font typeface="字魂105号-简雅黑" panose="00000500000000000000" pitchFamily="2" charset="-122"/>
      <p:regular r:id="rId58"/>
    </p:embeddedFont>
    <p:embeddedFont>
      <p:font typeface="等线" panose="02010600030101010101" charset="-122"/>
      <p:regular r:id="rId59"/>
    </p:embeddedFont>
    <p:embeddedFont>
      <p:font typeface="等线 Light" panose="02010600030101010101" charset="-122"/>
      <p:regular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5" autoAdjust="0"/>
    <p:restoredTop sz="94660"/>
  </p:normalViewPr>
  <p:slideViewPr>
    <p:cSldViewPr snapToGrid="0" showGuides="1">
      <p:cViewPr>
        <p:scale>
          <a:sx n="41" d="100"/>
          <a:sy n="41" d="100"/>
        </p:scale>
        <p:origin x="1352" y="1680"/>
      </p:cViewPr>
      <p:guideLst>
        <p:guide orient="horz" pos="2160"/>
        <p:guide pos="3840"/>
        <p:guide pos="321"/>
        <p:guide pos="7342"/>
        <p:guide orient="horz" pos="481"/>
        <p:guide orient="horz" pos="4032"/>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1" Type="http://schemas.openxmlformats.org/officeDocument/2006/relationships/tags" Target="tags/tag6.xml"/><Relationship Id="rId60" Type="http://schemas.openxmlformats.org/officeDocument/2006/relationships/font" Target="fonts/font5.fntdata"/><Relationship Id="rId6" Type="http://schemas.openxmlformats.org/officeDocument/2006/relationships/slide" Target="slides/slide4.xml"/><Relationship Id="rId59" Type="http://schemas.openxmlformats.org/officeDocument/2006/relationships/font" Target="fonts/font4.fntdata"/><Relationship Id="rId58" Type="http://schemas.openxmlformats.org/officeDocument/2006/relationships/font" Target="fonts/font3.fntdata"/><Relationship Id="rId57" Type="http://schemas.openxmlformats.org/officeDocument/2006/relationships/font" Target="fonts/font2.fntdata"/><Relationship Id="rId56" Type="http://schemas.openxmlformats.org/officeDocument/2006/relationships/font" Target="fonts/font1.fntdata"/><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notesMaster" Target="notesMasters/notesMaster1.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7375B-645A-4B83-93EC-8A3A766EDBB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BF8934-6CED-46F5-B7D3-6CA10363127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410F0F-E077-475B-A7EC-03CDC27F5B89}" type="slidenum">
              <a:rPr lang="zh-CN" altLang="en-US" smtClean="0"/>
            </a:fld>
            <a:endParaRPr lang="zh-CN" altLang="en-US"/>
          </a:p>
        </p:txBody>
      </p:sp>
      <p:pic>
        <p:nvPicPr>
          <p:cNvPr id="5" name="图片 4" descr="课件学科网logo"/>
          <p:cNvPicPr>
            <a:picLocks noChangeAspect="1"/>
          </p:cNvPicPr>
          <p:nvPr userDrawn="1"/>
        </p:nvPicPr>
        <p:blipFill>
          <a:blip r:embed="rId2"/>
          <a:stretch>
            <a:fillRect/>
          </a:stretch>
        </p:blipFill>
        <p:spPr>
          <a:xfrm>
            <a:off x="10674985" y="0"/>
            <a:ext cx="1517015" cy="617220"/>
          </a:xfrm>
          <a:prstGeom prst="rect">
            <a:avLst/>
          </a:prstGeom>
        </p:spPr>
      </p:pic>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83E8761-A14E-4E6E-B19C-D0ABAA7747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410F0F-E077-475B-A7EC-03CDC27F5B89}"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E8761-A14E-4E6E-B19C-D0ABAA7747F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410F0F-E077-475B-A7EC-03CDC27F5B8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microsoft.com/office/2007/relationships/media" Target="../media/media1.mp4"/><Relationship Id="rId1" Type="http://schemas.openxmlformats.org/officeDocument/2006/relationships/video" Target="../media/media1.mp4"/></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45835"/>
            <a:ext cx="2859469" cy="584775"/>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激趣导入</a:t>
            </a:r>
            <a:endParaRPr lang="zh-CN" altLang="en-US" sz="32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355994" y="1092878"/>
            <a:ext cx="10302606" cy="662489"/>
          </a:xfrm>
          <a:prstGeom prst="rect">
            <a:avLst/>
          </a:prstGeom>
          <a:noFill/>
        </p:spPr>
        <p:txBody>
          <a:bodyPr wrap="square" rtlCol="0">
            <a:spAutoFit/>
          </a:bodyPr>
          <a:lstStyle/>
          <a:p>
            <a:pPr>
              <a:lnSpc>
                <a:spcPct val="150000"/>
              </a:lnSpc>
            </a:pPr>
            <a:r>
              <a:rPr lang="zh-CN" altLang="zh-CN" sz="2800">
                <a:latin typeface="微软雅黑" panose="020B0503020204020204" pitchFamily="34" charset="-122"/>
                <a:ea typeface="微软雅黑" panose="020B0503020204020204" pitchFamily="34" charset="-122"/>
              </a:rPr>
              <a:t>观看《中国人民政治协商会议第一届全体会议》历史纪录片。</a:t>
            </a:r>
            <a:endParaRPr lang="zh-CN" altLang="zh-CN" sz="2800">
              <a:latin typeface="微软雅黑" panose="020B0503020204020204" pitchFamily="34" charset="-122"/>
              <a:ea typeface="微软雅黑" panose="020B0503020204020204" pitchFamily="34" charset="-122"/>
            </a:endParaRPr>
          </a:p>
        </p:txBody>
      </p:sp>
      <p:sp>
        <p:nvSpPr>
          <p:cNvPr id="34" name="矩形 33"/>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片头1星星之火可以燎原">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0"/>
            <a:ext cx="12192000" cy="6858000"/>
          </a:xfrm>
          <a:prstGeom prst="rect">
            <a:avLst/>
          </a:prstGeom>
        </p:spPr>
      </p:pic>
    </p:spTree>
    <p:custDataLst>
      <p:tags r:id="rId5"/>
    </p:custDataLst>
  </p:cSld>
  <p:clrMapOvr>
    <a:masterClrMapping/>
  </p:clrMapOvr>
  <p:transition/>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9"/>
                </p:tgtEl>
              </p:cMediaNode>
            </p:video>
            <p:seq concurrent="1" nextAc="seek">
              <p:cTn id="3" restart="whenNotActive" fill="hold" evtFilter="cancelBubble" nodeType="interactiveSeq">
                <p:stCondLst>
                  <p:cond evt="onClick" delay="0">
                    <p:tgtEl>
                      <p:spTgt spid="9"/>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43897"/>
            <a:ext cx="2859469" cy="523220"/>
          </a:xfrm>
          <a:prstGeom prst="rect">
            <a:avLst/>
          </a:prstGeom>
          <a:noFill/>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了解背景</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86135" y="903248"/>
            <a:ext cx="11347277" cy="5369748"/>
            <a:chOff x="486135" y="1269196"/>
            <a:chExt cx="5428527" cy="5003800"/>
          </a:xfrm>
        </p:grpSpPr>
        <p:sp>
          <p:nvSpPr>
            <p:cNvPr id="32" name="i$ḻiḋè"/>
            <p:cNvSpPr/>
            <p:nvPr/>
          </p:nvSpPr>
          <p:spPr>
            <a:xfrm flipH="1">
              <a:off x="486135" y="1269196"/>
              <a:ext cx="5428527" cy="5003800"/>
            </a:xfrm>
            <a:prstGeom prst="rect">
              <a:avLst/>
            </a:prstGeom>
            <a:blipFill>
              <a:blip r:embed="rId1">
                <a:extLst>
                  <a:ext uri="{28A0092B-C50C-407E-A947-70E740481C1C}">
                    <a14:useLocalDpi xmlns:a14="http://schemas.microsoft.com/office/drawing/2010/main" val="0"/>
                  </a:ext>
                </a:extLst>
              </a:blip>
              <a:stretch>
                <a:fillRect/>
              </a:stretch>
            </a:bli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33" name="i$ḻiḋè"/>
            <p:cNvSpPr/>
            <p:nvPr/>
          </p:nvSpPr>
          <p:spPr>
            <a:xfrm flipH="1">
              <a:off x="486135" y="1269196"/>
              <a:ext cx="5428527" cy="5003800"/>
            </a:xfrm>
            <a:prstGeom prst="rect">
              <a:avLst/>
            </a:prstGeom>
            <a:gradFill>
              <a:gsLst>
                <a:gs pos="100000">
                  <a:srgbClr val="A11C1C">
                    <a:alpha val="68000"/>
                  </a:srgbClr>
                </a:gs>
                <a:gs pos="0">
                  <a:srgbClr val="C00000"/>
                </a:gs>
              </a:gsLst>
              <a:lin ang="27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lnSpc>
                  <a:spcPct val="150000"/>
                </a:lnSpc>
              </a:pPr>
              <a:r>
                <a:rPr lang="zh-CN" altLang="en-US" sz="2400">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1949</a:t>
              </a:r>
              <a:r>
                <a:rPr lang="zh-CN" altLang="zh-CN" sz="2400">
                  <a:latin typeface="微软雅黑" panose="020B0503020204020204" pitchFamily="34" charset="-122"/>
                  <a:ea typeface="微软雅黑" panose="020B0503020204020204" pitchFamily="34" charset="-122"/>
                </a:rPr>
                <a:t>年，解放战争即将取得最后胜利。 中国人民经过二十八年浴血奋战，最终取得了中国新民主主义革命伟大胜利，中国人民从此摆脱了帝国主义、封建主义和官僚资本主义三座大山的压迫， 黑暗的旧中国从此一去不复返了，亿万劳苦大众成了新中国的主人。 为筹建新中国，组建新的中央政府，毛泽东提议召开一次开国盛会，即中国人民政治协商会议第一届全体会。</a:t>
              </a:r>
              <a:endParaRPr lang="zh-CN" altLang="zh-CN" sz="2400">
                <a:latin typeface="微软雅黑" panose="020B0503020204020204" pitchFamily="34" charset="-122"/>
                <a:ea typeface="微软雅黑" panose="020B0503020204020204" pitchFamily="34" charset="-122"/>
              </a:endParaRPr>
            </a:p>
            <a:p>
              <a:pPr defTabSz="914400">
                <a:lnSpc>
                  <a:spcPct val="150000"/>
                </a:lnSpc>
              </a:pPr>
              <a:endParaRPr lang="zh-CN" altLang="en-US" sz="2800" b="1">
                <a:solidFill>
                  <a:schemeClr val="bg1"/>
                </a:solidFill>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43897"/>
            <a:ext cx="2859469" cy="523220"/>
          </a:xfrm>
          <a:prstGeom prst="rect">
            <a:avLst/>
          </a:prstGeom>
          <a:noFill/>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了解背景</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86135" y="903248"/>
            <a:ext cx="11347277" cy="5369748"/>
            <a:chOff x="486135" y="1269196"/>
            <a:chExt cx="5428527" cy="5003800"/>
          </a:xfrm>
        </p:grpSpPr>
        <p:sp>
          <p:nvSpPr>
            <p:cNvPr id="32" name="i$ḻiḋè"/>
            <p:cNvSpPr/>
            <p:nvPr/>
          </p:nvSpPr>
          <p:spPr>
            <a:xfrm flipH="1">
              <a:off x="486135" y="1269196"/>
              <a:ext cx="5428527" cy="5003800"/>
            </a:xfrm>
            <a:prstGeom prst="rect">
              <a:avLst/>
            </a:prstGeom>
            <a:blipFill>
              <a:blip r:embed="rId1">
                <a:extLst>
                  <a:ext uri="{28A0092B-C50C-407E-A947-70E740481C1C}">
                    <a14:useLocalDpi xmlns:a14="http://schemas.microsoft.com/office/drawing/2010/main" val="0"/>
                  </a:ext>
                </a:extLst>
              </a:blip>
              <a:stretch>
                <a:fillRect/>
              </a:stretch>
            </a:blip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33" name="i$ḻiḋè"/>
            <p:cNvSpPr/>
            <p:nvPr/>
          </p:nvSpPr>
          <p:spPr>
            <a:xfrm flipH="1">
              <a:off x="486135" y="1269196"/>
              <a:ext cx="5428527" cy="5003800"/>
            </a:xfrm>
            <a:prstGeom prst="rect">
              <a:avLst/>
            </a:prstGeom>
            <a:gradFill>
              <a:gsLst>
                <a:gs pos="100000">
                  <a:srgbClr val="A11C1C">
                    <a:alpha val="67000"/>
                  </a:srgbClr>
                </a:gs>
                <a:gs pos="0">
                  <a:srgbClr val="C00000"/>
                </a:gs>
              </a:gsLst>
              <a:lin ang="27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defTabSz="914400">
                <a:lnSpc>
                  <a:spcPct val="150000"/>
                </a:lnSpc>
              </a:pPr>
              <a:r>
                <a:rPr lang="zh-CN" altLang="en-US" sz="2400">
                  <a:latin typeface="微软雅黑" panose="020B0503020204020204" pitchFamily="34" charset="-122"/>
                  <a:ea typeface="微软雅黑" panose="020B0503020204020204" pitchFamily="34" charset="-122"/>
                </a:rPr>
                <a:t>      会议内容主要有两项，一是通过了</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中国人民政治协商会议共同纲领</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 当时该 </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纲领</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具有临时宪法作用；二是大会选举产生了中华人民共和国中央人民政府委员会。 此外，大会还确定了国旗、国歌和首都，国家采用公元纪年。 大会选举毛泽东为中华人民共和国中央人民政府委员会主席，朱德、刘少奇、宋庆龄、李济深、张澜、高岗为副主席，周恩来、陈毅等</a:t>
              </a:r>
              <a:r>
                <a:rPr lang="en-US" altLang="zh-CN" sz="2400">
                  <a:latin typeface="微软雅黑" panose="020B0503020204020204" pitchFamily="34" charset="-122"/>
                  <a:ea typeface="微软雅黑" panose="020B0503020204020204" pitchFamily="34" charset="-122"/>
                </a:rPr>
                <a:t>56</a:t>
              </a:r>
              <a:r>
                <a:rPr lang="zh-CN" altLang="en-US" sz="2400">
                  <a:latin typeface="微软雅黑" panose="020B0503020204020204" pitchFamily="34" charset="-122"/>
                  <a:ea typeface="微软雅黑" panose="020B0503020204020204" pitchFamily="34" charset="-122"/>
                </a:rPr>
                <a:t>人为中央人民政府委员会委员， 周恩来任中央人民政府政务院总理。 大会还决定在首都天安门广场建立一座人民英雄纪念碑。 为筹建新中国做准备，在全国人民代表大会召开之前，大会代行全国人民代表大会职权。 </a:t>
              </a:r>
              <a:r>
                <a:rPr lang="en-US" altLang="zh-CN" sz="2400">
                  <a:latin typeface="微软雅黑" panose="020B0503020204020204" pitchFamily="34" charset="-122"/>
                  <a:ea typeface="微软雅黑" panose="020B0503020204020204" pitchFamily="34" charset="-122"/>
                </a:rPr>
                <a:t>1949</a:t>
              </a:r>
              <a:r>
                <a:rPr lang="zh-CN" altLang="en-US" sz="2400">
                  <a:latin typeface="微软雅黑" panose="020B0503020204020204" pitchFamily="34" charset="-122"/>
                  <a:ea typeface="微软雅黑" panose="020B0503020204020204" pitchFamily="34" charset="-122"/>
                </a:rPr>
                <a:t>年 </a:t>
              </a:r>
              <a:r>
                <a:rPr lang="en-US" altLang="zh-CN" sz="2400">
                  <a:latin typeface="微软雅黑" panose="020B0503020204020204" pitchFamily="34" charset="-122"/>
                  <a:ea typeface="微软雅黑" panose="020B0503020204020204" pitchFamily="34" charset="-122"/>
                </a:rPr>
                <a:t>10</a:t>
              </a:r>
              <a:r>
                <a:rPr lang="zh-CN" altLang="en-US" sz="2400">
                  <a:latin typeface="微软雅黑" panose="020B0503020204020204" pitchFamily="34" charset="-122"/>
                  <a:ea typeface="微软雅黑" panose="020B0503020204020204" pitchFamily="34" charset="-122"/>
                </a:rPr>
                <a:t>月</a:t>
              </a: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日，在首都北京天安门广场举行的开国大典上，毛泽东向世界庄严宣告：中华人民共和国成立了！</a:t>
              </a:r>
              <a:endParaRPr lang="zh-CN" altLang="en-US" sz="2400">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66759" y="332218"/>
            <a:ext cx="2859469" cy="523220"/>
          </a:xfrm>
          <a:prstGeom prst="rect">
            <a:avLst/>
          </a:prstGeom>
          <a:noFill/>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文体知识</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172458" y="644233"/>
            <a:ext cx="7152783" cy="5845552"/>
            <a:chOff x="6107576" y="827459"/>
            <a:chExt cx="5559705" cy="2540774"/>
          </a:xfrm>
        </p:grpSpPr>
        <p:sp>
          <p:nvSpPr>
            <p:cNvPr id="9" name="对话气泡: 圆角矩形 8"/>
            <p:cNvSpPr/>
            <p:nvPr/>
          </p:nvSpPr>
          <p:spPr>
            <a:xfrm>
              <a:off x="6107576" y="827459"/>
              <a:ext cx="5559705" cy="2540774"/>
            </a:xfrm>
            <a:prstGeom prst="wedgeRoundRectCallout">
              <a:avLst>
                <a:gd name="adj1" fmla="val -66608"/>
                <a:gd name="adj2" fmla="val -10561"/>
                <a:gd name="adj3" fmla="val 16667"/>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6444613" y="1553927"/>
              <a:ext cx="4955308" cy="1697330"/>
            </a:xfrm>
            <a:prstGeom prst="rect">
              <a:avLst/>
            </a:prstGeom>
            <a:noFill/>
          </p:spPr>
          <p:txBody>
            <a:bodyPr wrap="square" rtlCol="0">
              <a:spAutoFit/>
            </a:bodyPr>
            <a:lstStyle/>
            <a:p>
              <a:pPr algn="just" hangingPunct="0">
                <a:lnSpc>
                  <a:spcPct val="150000"/>
                </a:lnSpc>
              </a:pP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    开幕词是在</a:t>
              </a:r>
              <a:r>
                <a:rPr lang="zh-CN" altLang="en-US" sz="2400" b="1">
                  <a:solidFill>
                    <a:srgbClr val="C00000"/>
                  </a:solidFill>
                  <a:latin typeface="微软雅黑" panose="020B0503020204020204" pitchFamily="34" charset="-122"/>
                  <a:ea typeface="微软雅黑" panose="020B0503020204020204" pitchFamily="34" charset="-122"/>
                  <a:sym typeface="+mn-lt"/>
                </a:rPr>
                <a:t>重要会议或重大活动开始时</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为会议主持人或主要领导人讲话所用的文稿。开幕词的主要特点是宣告性和引导性。不论召开什么重要会议，或开展什么重要活动，按照惯例，一般都要由主持人或主要领导人致开幕词，这是一个必不可少的程序，标志着会议或活动的正式开始。</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3" name="矩形: 圆角 12"/>
            <p:cNvSpPr/>
            <p:nvPr/>
          </p:nvSpPr>
          <p:spPr>
            <a:xfrm>
              <a:off x="6544146" y="963813"/>
              <a:ext cx="1223832" cy="453409"/>
            </a:xfrm>
            <a:prstGeom prst="round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b="1">
                  <a:latin typeface="微软雅黑" panose="020B0503020204020204" pitchFamily="34" charset="-122"/>
                  <a:ea typeface="微软雅黑" panose="020B0503020204020204" pitchFamily="34" charset="-122"/>
                </a:rPr>
                <a:t>开幕词</a:t>
              </a:r>
              <a:endParaRPr lang="zh-CN" altLang="en-US" sz="2800" b="1">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06054" y="1830026"/>
            <a:ext cx="1875098" cy="1875098"/>
            <a:chOff x="2615879" y="1160297"/>
            <a:chExt cx="1875098" cy="1875098"/>
          </a:xfrm>
        </p:grpSpPr>
        <p:sp>
          <p:nvSpPr>
            <p:cNvPr id="10" name="椭圆 9"/>
            <p:cNvSpPr/>
            <p:nvPr/>
          </p:nvSpPr>
          <p:spPr>
            <a:xfrm>
              <a:off x="2615879" y="1160297"/>
              <a:ext cx="1875098" cy="1875098"/>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Freeform 93"/>
            <p:cNvSpPr>
              <a:spLocks noChangeArrowheads="1"/>
            </p:cNvSpPr>
            <p:nvPr/>
          </p:nvSpPr>
          <p:spPr bwMode="auto">
            <a:xfrm>
              <a:off x="3062110" y="1624459"/>
              <a:ext cx="982636" cy="946774"/>
            </a:xfrm>
            <a:custGeom>
              <a:avLst/>
              <a:gdLst>
                <a:gd name="T0" fmla="*/ 2147483646 w 602"/>
                <a:gd name="T1" fmla="*/ 2147483646 h 580"/>
                <a:gd name="T2" fmla="*/ 2147483646 w 602"/>
                <a:gd name="T3" fmla="*/ 2147483646 h 580"/>
                <a:gd name="T4" fmla="*/ 2147483646 w 602"/>
                <a:gd name="T5" fmla="*/ 2147483646 h 580"/>
                <a:gd name="T6" fmla="*/ 2147483646 w 602"/>
                <a:gd name="T7" fmla="*/ 2147483646 h 580"/>
                <a:gd name="T8" fmla="*/ 2147483646 w 602"/>
                <a:gd name="T9" fmla="*/ 2147483646 h 580"/>
                <a:gd name="T10" fmla="*/ 2147483646 w 602"/>
                <a:gd name="T11" fmla="*/ 2147483646 h 580"/>
                <a:gd name="T12" fmla="*/ 2147483646 w 602"/>
                <a:gd name="T13" fmla="*/ 2147483646 h 580"/>
                <a:gd name="T14" fmla="*/ 2147483646 w 602"/>
                <a:gd name="T15" fmla="*/ 2147483646 h 580"/>
                <a:gd name="T16" fmla="*/ 2147483646 w 602"/>
                <a:gd name="T17" fmla="*/ 2147483646 h 580"/>
                <a:gd name="T18" fmla="*/ 2147483646 w 602"/>
                <a:gd name="T19" fmla="*/ 2147483646 h 580"/>
                <a:gd name="T20" fmla="*/ 2147483646 w 602"/>
                <a:gd name="T21" fmla="*/ 2147483646 h 580"/>
                <a:gd name="T22" fmla="*/ 2147483646 w 602"/>
                <a:gd name="T23" fmla="*/ 2147483646 h 580"/>
                <a:gd name="T24" fmla="*/ 2147483646 w 602"/>
                <a:gd name="T25" fmla="*/ 2147483646 h 580"/>
                <a:gd name="T26" fmla="*/ 2147483646 w 602"/>
                <a:gd name="T27" fmla="*/ 2147483646 h 580"/>
                <a:gd name="T28" fmla="*/ 2147483646 w 602"/>
                <a:gd name="T29" fmla="*/ 2147483646 h 580"/>
                <a:gd name="T30" fmla="*/ 2147483646 w 602"/>
                <a:gd name="T31" fmla="*/ 2147483646 h 580"/>
                <a:gd name="T32" fmla="*/ 2147483646 w 602"/>
                <a:gd name="T33" fmla="*/ 2147483646 h 580"/>
                <a:gd name="T34" fmla="*/ 2147483646 w 602"/>
                <a:gd name="T35" fmla="*/ 2147483646 h 580"/>
                <a:gd name="T36" fmla="*/ 2147483646 w 602"/>
                <a:gd name="T37" fmla="*/ 2147483646 h 580"/>
                <a:gd name="T38" fmla="*/ 2147483646 w 602"/>
                <a:gd name="T39" fmla="*/ 2147483646 h 580"/>
                <a:gd name="T40" fmla="*/ 2147483646 w 602"/>
                <a:gd name="T41" fmla="*/ 2147483646 h 580"/>
                <a:gd name="T42" fmla="*/ 2147483646 w 602"/>
                <a:gd name="T43" fmla="*/ 2147483646 h 580"/>
                <a:gd name="T44" fmla="*/ 2147483646 w 602"/>
                <a:gd name="T45" fmla="*/ 2147483646 h 580"/>
                <a:gd name="T46" fmla="*/ 0 w 602"/>
                <a:gd name="T47" fmla="*/ 2147483646 h 580"/>
                <a:gd name="T48" fmla="*/ 0 w 602"/>
                <a:gd name="T49" fmla="*/ 2147483646 h 580"/>
                <a:gd name="T50" fmla="*/ 0 w 602"/>
                <a:gd name="T51" fmla="*/ 2147483646 h 580"/>
                <a:gd name="T52" fmla="*/ 2147483646 w 602"/>
                <a:gd name="T53" fmla="*/ 2147483646 h 580"/>
                <a:gd name="T54" fmla="*/ 2147483646 w 602"/>
                <a:gd name="T55" fmla="*/ 2147483646 h 580"/>
                <a:gd name="T56" fmla="*/ 2147483646 w 602"/>
                <a:gd name="T57" fmla="*/ 2147483646 h 580"/>
                <a:gd name="T58" fmla="*/ 2147483646 w 602"/>
                <a:gd name="T59" fmla="*/ 2147483646 h 580"/>
                <a:gd name="T60" fmla="*/ 2147483646 w 602"/>
                <a:gd name="T61" fmla="*/ 2147483646 h 580"/>
                <a:gd name="T62" fmla="*/ 2147483646 w 602"/>
                <a:gd name="T63" fmla="*/ 2147483646 h 580"/>
                <a:gd name="T64" fmla="*/ 2147483646 w 602"/>
                <a:gd name="T65" fmla="*/ 2147483646 h 580"/>
                <a:gd name="T66" fmla="*/ 2147483646 w 602"/>
                <a:gd name="T67" fmla="*/ 2147483646 h 580"/>
                <a:gd name="T68" fmla="*/ 2147483646 w 602"/>
                <a:gd name="T69" fmla="*/ 0 h 580"/>
                <a:gd name="T70" fmla="*/ 2147483646 w 602"/>
                <a:gd name="T71" fmla="*/ 2147483646 h 580"/>
                <a:gd name="T72" fmla="*/ 2147483646 w 602"/>
                <a:gd name="T73" fmla="*/ 2147483646 h 580"/>
                <a:gd name="T74" fmla="*/ 2147483646 w 602"/>
                <a:gd name="T75" fmla="*/ 2147483646 h 580"/>
                <a:gd name="T76" fmla="*/ 2147483646 w 602"/>
                <a:gd name="T77" fmla="*/ 2147483646 h 580"/>
                <a:gd name="T78" fmla="*/ 2147483646 w 602"/>
                <a:gd name="T79" fmla="*/ 2147483646 h 580"/>
                <a:gd name="T80" fmla="*/ 2147483646 w 602"/>
                <a:gd name="T81" fmla="*/ 2147483646 h 580"/>
                <a:gd name="T82" fmla="*/ 2147483646 w 602"/>
                <a:gd name="T83" fmla="*/ 2147483646 h 580"/>
                <a:gd name="T84" fmla="*/ 2147483646 w 602"/>
                <a:gd name="T85" fmla="*/ 2147483646 h 580"/>
                <a:gd name="T86" fmla="*/ 2147483646 w 602"/>
                <a:gd name="T87" fmla="*/ 2147483646 h 580"/>
                <a:gd name="T88" fmla="*/ 2147483646 w 602"/>
                <a:gd name="T89" fmla="*/ 2147483646 h 580"/>
                <a:gd name="T90" fmla="*/ 2147483646 w 602"/>
                <a:gd name="T91" fmla="*/ 2147483646 h 580"/>
                <a:gd name="T92" fmla="*/ 2147483646 w 602"/>
                <a:gd name="T93" fmla="*/ 2147483646 h 580"/>
                <a:gd name="T94" fmla="*/ 2147483646 w 602"/>
                <a:gd name="T95" fmla="*/ 2147483646 h 580"/>
                <a:gd name="T96" fmla="*/ 2147483646 w 602"/>
                <a:gd name="T97" fmla="*/ 2147483646 h 580"/>
                <a:gd name="T98" fmla="*/ 2147483646 w 602"/>
                <a:gd name="T99" fmla="*/ 2147483646 h 580"/>
                <a:gd name="T100" fmla="*/ 2147483646 w 602"/>
                <a:gd name="T101" fmla="*/ 2147483646 h 580"/>
                <a:gd name="T102" fmla="*/ 2147483646 w 602"/>
                <a:gd name="T103" fmla="*/ 2147483646 h 580"/>
                <a:gd name="T104" fmla="*/ 2147483646 w 602"/>
                <a:gd name="T105" fmla="*/ 2147483646 h 580"/>
                <a:gd name="T106" fmla="*/ 2147483646 w 602"/>
                <a:gd name="T107" fmla="*/ 2147483646 h 580"/>
                <a:gd name="T108" fmla="*/ 2147483646 w 602"/>
                <a:gd name="T109" fmla="*/ 2147483646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solidFill>
                  <a:schemeClr val="lt1"/>
                </a:solidFill>
                <a:latin typeface="微软雅黑" panose="020B0503020204020204" pitchFamily="34" charset="-122"/>
                <a:ea typeface="微软雅黑" panose="020B0503020204020204" pitchFamily="34" charset="-122"/>
                <a:sym typeface="+mn-lt"/>
              </a:endParaRPr>
            </a:p>
          </p:txBody>
        </p:sp>
      </p:grpSp>
      <p:grpSp>
        <p:nvGrpSpPr>
          <p:cNvPr id="29" name="îşľïḓé"/>
          <p:cNvGrpSpPr/>
          <p:nvPr/>
        </p:nvGrpSpPr>
        <p:grpSpPr>
          <a:xfrm flipH="1">
            <a:off x="11129970" y="6341428"/>
            <a:ext cx="528630" cy="0"/>
            <a:chOff x="784958" y="2463718"/>
            <a:chExt cx="528630" cy="0"/>
          </a:xfrm>
        </p:grpSpPr>
        <p:cxnSp>
          <p:nvCxnSpPr>
            <p:cNvPr id="30"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1"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2"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66759" y="33221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文体知识</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172458" y="644233"/>
            <a:ext cx="7152783" cy="5900002"/>
            <a:chOff x="6107576" y="827459"/>
            <a:chExt cx="5559705" cy="2540774"/>
          </a:xfrm>
        </p:grpSpPr>
        <p:sp>
          <p:nvSpPr>
            <p:cNvPr id="9" name="对话气泡: 圆角矩形 8"/>
            <p:cNvSpPr/>
            <p:nvPr/>
          </p:nvSpPr>
          <p:spPr>
            <a:xfrm>
              <a:off x="6107576" y="827459"/>
              <a:ext cx="5559705" cy="2540774"/>
            </a:xfrm>
            <a:prstGeom prst="wedgeRoundRectCallout">
              <a:avLst>
                <a:gd name="adj1" fmla="val -66608"/>
                <a:gd name="adj2" fmla="val -10561"/>
                <a:gd name="adj3" fmla="val 16667"/>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文本框 11"/>
            <p:cNvSpPr txBox="1"/>
            <p:nvPr/>
          </p:nvSpPr>
          <p:spPr>
            <a:xfrm>
              <a:off x="6469739" y="1663029"/>
              <a:ext cx="4955308" cy="1215739"/>
            </a:xfrm>
            <a:prstGeom prst="rect">
              <a:avLst/>
            </a:prstGeom>
            <a:noFill/>
          </p:spPr>
          <p:txBody>
            <a:bodyPr wrap="square" rtlCol="0">
              <a:spAutoFit/>
            </a:bodyPr>
            <a:lstStyle/>
            <a:p>
              <a:pPr algn="just" hangingPunct="0">
                <a:lnSpc>
                  <a:spcPct val="150000"/>
                </a:lnSpc>
              </a:pP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开幕词通常要阐明会议或活动的</a:t>
              </a:r>
              <a:r>
                <a:rPr lang="zh-CN" altLang="en-US" sz="2400" b="1">
                  <a:solidFill>
                    <a:srgbClr val="C00000"/>
                  </a:solidFill>
                  <a:latin typeface="微软雅黑" panose="020B0503020204020204" pitchFamily="34" charset="-122"/>
                  <a:ea typeface="微软雅黑" panose="020B0503020204020204" pitchFamily="34" charset="-122"/>
                  <a:sym typeface="+mn-lt"/>
                </a:rPr>
                <a:t>性质、宗旨、任务、要求和议程安排</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等，集中体现了大会或活动的指导思想，起着定调的作用，对引导会议或活动朝着既定的正确方向顺利进行，保证会议或活动的圆满成功，有着重要的意义。</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3" name="矩形: 圆角 12"/>
            <p:cNvSpPr/>
            <p:nvPr/>
          </p:nvSpPr>
          <p:spPr>
            <a:xfrm>
              <a:off x="6544146" y="963813"/>
              <a:ext cx="1223832" cy="453409"/>
            </a:xfrm>
            <a:prstGeom prst="round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b="1">
                  <a:latin typeface="微软雅黑" panose="020B0503020204020204" pitchFamily="34" charset="-122"/>
                  <a:ea typeface="微软雅黑" panose="020B0503020204020204" pitchFamily="34" charset="-122"/>
                </a:rPr>
                <a:t>开幕词</a:t>
              </a:r>
              <a:endParaRPr lang="zh-CN" altLang="en-US" sz="2800" b="1">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706054" y="1830026"/>
            <a:ext cx="1875098" cy="1875098"/>
            <a:chOff x="2615879" y="1160297"/>
            <a:chExt cx="1875098" cy="1875098"/>
          </a:xfrm>
        </p:grpSpPr>
        <p:sp>
          <p:nvSpPr>
            <p:cNvPr id="10" name="椭圆 9"/>
            <p:cNvSpPr/>
            <p:nvPr/>
          </p:nvSpPr>
          <p:spPr>
            <a:xfrm>
              <a:off x="2615879" y="1160297"/>
              <a:ext cx="1875098" cy="1875098"/>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Freeform 93"/>
            <p:cNvSpPr>
              <a:spLocks noChangeArrowheads="1"/>
            </p:cNvSpPr>
            <p:nvPr/>
          </p:nvSpPr>
          <p:spPr bwMode="auto">
            <a:xfrm>
              <a:off x="3062110" y="1624459"/>
              <a:ext cx="982636" cy="946774"/>
            </a:xfrm>
            <a:custGeom>
              <a:avLst/>
              <a:gdLst>
                <a:gd name="T0" fmla="*/ 2147483646 w 602"/>
                <a:gd name="T1" fmla="*/ 2147483646 h 580"/>
                <a:gd name="T2" fmla="*/ 2147483646 w 602"/>
                <a:gd name="T3" fmla="*/ 2147483646 h 580"/>
                <a:gd name="T4" fmla="*/ 2147483646 w 602"/>
                <a:gd name="T5" fmla="*/ 2147483646 h 580"/>
                <a:gd name="T6" fmla="*/ 2147483646 w 602"/>
                <a:gd name="T7" fmla="*/ 2147483646 h 580"/>
                <a:gd name="T8" fmla="*/ 2147483646 w 602"/>
                <a:gd name="T9" fmla="*/ 2147483646 h 580"/>
                <a:gd name="T10" fmla="*/ 2147483646 w 602"/>
                <a:gd name="T11" fmla="*/ 2147483646 h 580"/>
                <a:gd name="T12" fmla="*/ 2147483646 w 602"/>
                <a:gd name="T13" fmla="*/ 2147483646 h 580"/>
                <a:gd name="T14" fmla="*/ 2147483646 w 602"/>
                <a:gd name="T15" fmla="*/ 2147483646 h 580"/>
                <a:gd name="T16" fmla="*/ 2147483646 w 602"/>
                <a:gd name="T17" fmla="*/ 2147483646 h 580"/>
                <a:gd name="T18" fmla="*/ 2147483646 w 602"/>
                <a:gd name="T19" fmla="*/ 2147483646 h 580"/>
                <a:gd name="T20" fmla="*/ 2147483646 w 602"/>
                <a:gd name="T21" fmla="*/ 2147483646 h 580"/>
                <a:gd name="T22" fmla="*/ 2147483646 w 602"/>
                <a:gd name="T23" fmla="*/ 2147483646 h 580"/>
                <a:gd name="T24" fmla="*/ 2147483646 w 602"/>
                <a:gd name="T25" fmla="*/ 2147483646 h 580"/>
                <a:gd name="T26" fmla="*/ 2147483646 w 602"/>
                <a:gd name="T27" fmla="*/ 2147483646 h 580"/>
                <a:gd name="T28" fmla="*/ 2147483646 w 602"/>
                <a:gd name="T29" fmla="*/ 2147483646 h 580"/>
                <a:gd name="T30" fmla="*/ 2147483646 w 602"/>
                <a:gd name="T31" fmla="*/ 2147483646 h 580"/>
                <a:gd name="T32" fmla="*/ 2147483646 w 602"/>
                <a:gd name="T33" fmla="*/ 2147483646 h 580"/>
                <a:gd name="T34" fmla="*/ 2147483646 w 602"/>
                <a:gd name="T35" fmla="*/ 2147483646 h 580"/>
                <a:gd name="T36" fmla="*/ 2147483646 w 602"/>
                <a:gd name="T37" fmla="*/ 2147483646 h 580"/>
                <a:gd name="T38" fmla="*/ 2147483646 w 602"/>
                <a:gd name="T39" fmla="*/ 2147483646 h 580"/>
                <a:gd name="T40" fmla="*/ 2147483646 w 602"/>
                <a:gd name="T41" fmla="*/ 2147483646 h 580"/>
                <a:gd name="T42" fmla="*/ 2147483646 w 602"/>
                <a:gd name="T43" fmla="*/ 2147483646 h 580"/>
                <a:gd name="T44" fmla="*/ 2147483646 w 602"/>
                <a:gd name="T45" fmla="*/ 2147483646 h 580"/>
                <a:gd name="T46" fmla="*/ 0 w 602"/>
                <a:gd name="T47" fmla="*/ 2147483646 h 580"/>
                <a:gd name="T48" fmla="*/ 0 w 602"/>
                <a:gd name="T49" fmla="*/ 2147483646 h 580"/>
                <a:gd name="T50" fmla="*/ 0 w 602"/>
                <a:gd name="T51" fmla="*/ 2147483646 h 580"/>
                <a:gd name="T52" fmla="*/ 2147483646 w 602"/>
                <a:gd name="T53" fmla="*/ 2147483646 h 580"/>
                <a:gd name="T54" fmla="*/ 2147483646 w 602"/>
                <a:gd name="T55" fmla="*/ 2147483646 h 580"/>
                <a:gd name="T56" fmla="*/ 2147483646 w 602"/>
                <a:gd name="T57" fmla="*/ 2147483646 h 580"/>
                <a:gd name="T58" fmla="*/ 2147483646 w 602"/>
                <a:gd name="T59" fmla="*/ 2147483646 h 580"/>
                <a:gd name="T60" fmla="*/ 2147483646 w 602"/>
                <a:gd name="T61" fmla="*/ 2147483646 h 580"/>
                <a:gd name="T62" fmla="*/ 2147483646 w 602"/>
                <a:gd name="T63" fmla="*/ 2147483646 h 580"/>
                <a:gd name="T64" fmla="*/ 2147483646 w 602"/>
                <a:gd name="T65" fmla="*/ 2147483646 h 580"/>
                <a:gd name="T66" fmla="*/ 2147483646 w 602"/>
                <a:gd name="T67" fmla="*/ 2147483646 h 580"/>
                <a:gd name="T68" fmla="*/ 2147483646 w 602"/>
                <a:gd name="T69" fmla="*/ 0 h 580"/>
                <a:gd name="T70" fmla="*/ 2147483646 w 602"/>
                <a:gd name="T71" fmla="*/ 2147483646 h 580"/>
                <a:gd name="T72" fmla="*/ 2147483646 w 602"/>
                <a:gd name="T73" fmla="*/ 2147483646 h 580"/>
                <a:gd name="T74" fmla="*/ 2147483646 w 602"/>
                <a:gd name="T75" fmla="*/ 2147483646 h 580"/>
                <a:gd name="T76" fmla="*/ 2147483646 w 602"/>
                <a:gd name="T77" fmla="*/ 2147483646 h 580"/>
                <a:gd name="T78" fmla="*/ 2147483646 w 602"/>
                <a:gd name="T79" fmla="*/ 2147483646 h 580"/>
                <a:gd name="T80" fmla="*/ 2147483646 w 602"/>
                <a:gd name="T81" fmla="*/ 2147483646 h 580"/>
                <a:gd name="T82" fmla="*/ 2147483646 w 602"/>
                <a:gd name="T83" fmla="*/ 2147483646 h 580"/>
                <a:gd name="T84" fmla="*/ 2147483646 w 602"/>
                <a:gd name="T85" fmla="*/ 2147483646 h 580"/>
                <a:gd name="T86" fmla="*/ 2147483646 w 602"/>
                <a:gd name="T87" fmla="*/ 2147483646 h 580"/>
                <a:gd name="T88" fmla="*/ 2147483646 w 602"/>
                <a:gd name="T89" fmla="*/ 2147483646 h 580"/>
                <a:gd name="T90" fmla="*/ 2147483646 w 602"/>
                <a:gd name="T91" fmla="*/ 2147483646 h 580"/>
                <a:gd name="T92" fmla="*/ 2147483646 w 602"/>
                <a:gd name="T93" fmla="*/ 2147483646 h 580"/>
                <a:gd name="T94" fmla="*/ 2147483646 w 602"/>
                <a:gd name="T95" fmla="*/ 2147483646 h 580"/>
                <a:gd name="T96" fmla="*/ 2147483646 w 602"/>
                <a:gd name="T97" fmla="*/ 2147483646 h 580"/>
                <a:gd name="T98" fmla="*/ 2147483646 w 602"/>
                <a:gd name="T99" fmla="*/ 2147483646 h 580"/>
                <a:gd name="T100" fmla="*/ 2147483646 w 602"/>
                <a:gd name="T101" fmla="*/ 2147483646 h 580"/>
                <a:gd name="T102" fmla="*/ 2147483646 w 602"/>
                <a:gd name="T103" fmla="*/ 2147483646 h 580"/>
                <a:gd name="T104" fmla="*/ 2147483646 w 602"/>
                <a:gd name="T105" fmla="*/ 2147483646 h 580"/>
                <a:gd name="T106" fmla="*/ 2147483646 w 602"/>
                <a:gd name="T107" fmla="*/ 2147483646 h 580"/>
                <a:gd name="T108" fmla="*/ 2147483646 w 602"/>
                <a:gd name="T109" fmla="*/ 2147483646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solidFill>
                  <a:schemeClr val="lt1"/>
                </a:solidFill>
                <a:latin typeface="微软雅黑" panose="020B0503020204020204" pitchFamily="34" charset="-122"/>
                <a:ea typeface="微软雅黑" panose="020B0503020204020204" pitchFamily="34" charset="-122"/>
                <a:sym typeface="+mn-lt"/>
              </a:endParaRPr>
            </a:p>
          </p:txBody>
        </p:sp>
      </p:grpSp>
      <p:sp>
        <p:nvSpPr>
          <p:cNvPr id="23" name="矩形 22"/>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1">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8298"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初读感悟</a:t>
              </a:r>
              <a:endParaRPr lang="zh-CN" altLang="en-US" sz="6000" b="1" spc="60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02</a:t>
                </a:r>
                <a:endParaRPr lang="zh-CN" alt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预习检查</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379530" y="2128258"/>
            <a:ext cx="6099070" cy="2601481"/>
          </a:xfrm>
          <a:prstGeom prst="rect">
            <a:avLst/>
          </a:prstGeom>
          <a:noFill/>
        </p:spPr>
        <p:txBody>
          <a:bodyPr wrap="square" rtlCol="0">
            <a:spAutoFit/>
          </a:bodyPr>
          <a:lstStyle/>
          <a:p>
            <a:pPr hangingPunct="0">
              <a:lnSpc>
                <a:spcPct val="150000"/>
              </a:lnSpc>
            </a:pPr>
            <a:r>
              <a:rPr lang="en-US" altLang="zh-CN" sz="2800" b="1">
                <a:latin typeface="微软雅黑" panose="020B0503020204020204" pitchFamily="34" charset="-122"/>
                <a:ea typeface="微软雅黑" panose="020B0503020204020204" pitchFamily="34" charset="-122"/>
                <a:cs typeface="+mn-ea"/>
                <a:sym typeface="+mn-lt"/>
              </a:rPr>
              <a:t>1.</a:t>
            </a:r>
            <a:r>
              <a:rPr lang="zh-CN" altLang="en-US" sz="2800" b="1">
                <a:latin typeface="微软雅黑" panose="020B0503020204020204" pitchFamily="34" charset="-122"/>
                <a:ea typeface="微软雅黑" panose="020B0503020204020204" pitchFamily="34" charset="-122"/>
                <a:cs typeface="+mn-ea"/>
                <a:sym typeface="+mn-lt"/>
              </a:rPr>
              <a:t>明确字音</a:t>
            </a:r>
            <a:endParaRPr lang="en-US" altLang="zh-CN" sz="2800" b="1">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召开（</a:t>
            </a:r>
            <a:r>
              <a:rPr lang="en-US" altLang="zh-CN" sz="2800" b="1" err="1">
                <a:solidFill>
                  <a:srgbClr val="C00000"/>
                </a:solidFill>
                <a:latin typeface="微软雅黑" panose="020B0503020204020204" pitchFamily="34" charset="-122"/>
                <a:ea typeface="微软雅黑" panose="020B0503020204020204" pitchFamily="34" charset="-122"/>
                <a:sym typeface="+mn-lt"/>
              </a:rPr>
              <a:t>zhào</a:t>
            </a:r>
            <a:r>
              <a:rPr lang="zh-CN" altLang="en-US" sz="2800">
                <a:latin typeface="微软雅黑" panose="020B0503020204020204" pitchFamily="34" charset="-122"/>
                <a:ea typeface="微软雅黑" panose="020B0503020204020204" pitchFamily="34" charset="-122"/>
                <a:cs typeface="+mn-ea"/>
                <a:sym typeface="+mn-lt"/>
              </a:rPr>
              <a:t>）   勉强（</a:t>
            </a:r>
            <a:r>
              <a:rPr lang="en-US" altLang="zh-CN" sz="2800" b="1" err="1">
                <a:solidFill>
                  <a:srgbClr val="C00000"/>
                </a:solidFill>
                <a:latin typeface="微软雅黑" panose="020B0503020204020204" pitchFamily="34" charset="-122"/>
                <a:ea typeface="微软雅黑" panose="020B0503020204020204" pitchFamily="34" charset="-122"/>
                <a:sym typeface="+mn-lt"/>
              </a:rPr>
              <a:t>qiǎng</a:t>
            </a:r>
            <a:r>
              <a:rPr lang="zh-CN" altLang="en-US" sz="2800">
                <a:latin typeface="微软雅黑" panose="020B0503020204020204" pitchFamily="34" charset="-122"/>
                <a:ea typeface="微软雅黑" panose="020B0503020204020204" pitchFamily="34" charset="-122"/>
                <a:cs typeface="+mn-ea"/>
                <a:sym typeface="+mn-lt"/>
              </a:rPr>
              <a:t>）   </a:t>
            </a:r>
            <a:endParaRPr lang="en-US" altLang="zh-CN" sz="280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妥协（</a:t>
            </a:r>
            <a:r>
              <a:rPr lang="en-US" altLang="zh-CN" sz="2800" b="1" err="1">
                <a:solidFill>
                  <a:srgbClr val="C00000"/>
                </a:solidFill>
                <a:latin typeface="微软雅黑" panose="020B0503020204020204" pitchFamily="34" charset="-122"/>
                <a:ea typeface="微软雅黑" panose="020B0503020204020204" pitchFamily="34" charset="-122"/>
                <a:sym typeface="+mn-lt"/>
              </a:rPr>
              <a:t>tuǒ xié</a:t>
            </a:r>
            <a:r>
              <a:rPr lang="zh-CN" altLang="en-US" sz="2800">
                <a:latin typeface="微软雅黑" panose="020B0503020204020204" pitchFamily="34" charset="-122"/>
                <a:ea typeface="微软雅黑" panose="020B0503020204020204" pitchFamily="34" charset="-122"/>
                <a:cs typeface="+mn-ea"/>
                <a:sym typeface="+mn-lt"/>
              </a:rPr>
              <a:t>）  复辟（</a:t>
            </a:r>
            <a:r>
              <a:rPr lang="en-US" altLang="zh-CN" sz="2800" b="1" err="1">
                <a:solidFill>
                  <a:srgbClr val="C00000"/>
                </a:solidFill>
                <a:latin typeface="微软雅黑" panose="020B0503020204020204" pitchFamily="34" charset="-122"/>
                <a:ea typeface="微软雅黑" panose="020B0503020204020204" pitchFamily="34" charset="-122"/>
                <a:sym typeface="+mn-lt"/>
              </a:rPr>
              <a:t>bì</a:t>
            </a:r>
            <a:r>
              <a:rPr lang="zh-CN" altLang="en-US" sz="2800">
                <a:latin typeface="微软雅黑" panose="020B0503020204020204" pitchFamily="34" charset="-122"/>
                <a:ea typeface="微软雅黑" panose="020B0503020204020204" pitchFamily="34" charset="-122"/>
                <a:cs typeface="+mn-ea"/>
                <a:sym typeface="+mn-lt"/>
              </a:rPr>
              <a:t>）    </a:t>
            </a:r>
            <a:endParaRPr lang="en-US" altLang="zh-CN" sz="2800">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警惕（</a:t>
            </a:r>
            <a:r>
              <a:rPr lang="en-US" altLang="zh-CN" sz="2800" b="1" err="1">
                <a:solidFill>
                  <a:srgbClr val="C00000"/>
                </a:solidFill>
                <a:latin typeface="微软雅黑" panose="020B0503020204020204" pitchFamily="34" charset="-122"/>
                <a:ea typeface="微软雅黑" panose="020B0503020204020204" pitchFamily="34" charset="-122"/>
                <a:sym typeface="+mn-lt"/>
              </a:rPr>
              <a:t>tì</a:t>
            </a:r>
            <a:r>
              <a:rPr lang="zh-CN" altLang="en-US" sz="2800">
                <a:latin typeface="微软雅黑" panose="020B0503020204020204" pitchFamily="34" charset="-122"/>
                <a:ea typeface="微软雅黑" panose="020B0503020204020204" pitchFamily="34" charset="-122"/>
                <a:cs typeface="+mn-ea"/>
                <a:sym typeface="+mn-lt"/>
              </a:rPr>
              <a:t>）      侮辱（</a:t>
            </a:r>
            <a:r>
              <a:rPr lang="en-US" altLang="zh-CN" sz="2800" b="1" err="1">
                <a:solidFill>
                  <a:srgbClr val="C00000"/>
                </a:solidFill>
                <a:latin typeface="微软雅黑" panose="020B0503020204020204" pitchFamily="34" charset="-122"/>
                <a:ea typeface="微软雅黑" panose="020B0503020204020204" pitchFamily="34" charset="-122"/>
                <a:sym typeface="+mn-lt"/>
              </a:rPr>
              <a:t>wǔ rǔ</a:t>
            </a:r>
            <a:r>
              <a:rPr lang="zh-CN" altLang="en-US" sz="2800">
                <a:latin typeface="微软雅黑" panose="020B0503020204020204" pitchFamily="34" charset="-122"/>
                <a:ea typeface="微软雅黑" panose="020B0503020204020204" pitchFamily="34" charset="-122"/>
                <a:cs typeface="+mn-ea"/>
                <a:sym typeface="+mn-lt"/>
              </a:rPr>
              <a:t>） </a:t>
            </a:r>
            <a:endParaRPr lang="zh-CN" altLang="en-US" sz="2800">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3027" y="1919333"/>
            <a:ext cx="4532671" cy="3019332"/>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4" name="矩形 33"/>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矩形 38"/>
          <p:cNvSpPr/>
          <p:nvPr/>
        </p:nvSpPr>
        <p:spPr>
          <a:xfrm>
            <a:off x="283029" y="2830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预习检查</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16377" y="2128259"/>
            <a:ext cx="10159245" cy="2601481"/>
          </a:xfrm>
          <a:prstGeom prst="rect">
            <a:avLst/>
          </a:prstGeom>
          <a:noFill/>
        </p:spPr>
        <p:txBody>
          <a:bodyPr wrap="square" rtlCol="0">
            <a:spAutoFit/>
          </a:bodyPr>
          <a:lstStyle/>
          <a:p>
            <a:pPr hangingPunct="0">
              <a:lnSpc>
                <a:spcPct val="150000"/>
              </a:lnSpc>
            </a:pPr>
            <a:r>
              <a:rPr lang="en-US" altLang="zh-CN" sz="2800" b="1">
                <a:latin typeface="微软雅黑" panose="020B0503020204020204" pitchFamily="34" charset="-122"/>
                <a:ea typeface="微软雅黑" panose="020B0503020204020204" pitchFamily="34" charset="-122"/>
                <a:cs typeface="+mn-ea"/>
                <a:sym typeface="+mn-lt"/>
              </a:rPr>
              <a:t>2.</a:t>
            </a:r>
            <a:r>
              <a:rPr lang="zh-CN" altLang="en-US" sz="2800" b="1">
                <a:latin typeface="微软雅黑" panose="020B0503020204020204" pitchFamily="34" charset="-122"/>
                <a:ea typeface="微软雅黑" panose="020B0503020204020204" pitchFamily="34" charset="-122"/>
                <a:cs typeface="+mn-ea"/>
                <a:sym typeface="+mn-lt"/>
              </a:rPr>
              <a:t>解释词语</a:t>
            </a:r>
            <a:endParaRPr lang="en-US" altLang="zh-CN" sz="2800" b="1">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不屈不挠：</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比喻在压力和困难面前不屈服，表现十分顽强。</a:t>
            </a:r>
            <a:endParaRPr lang="zh-CN" altLang="en-US" sz="2800" b="1">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永垂不朽：</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是指光辉的事迹和伟大的精神永远流传，不会磨灭。</a:t>
            </a:r>
            <a:endParaRPr lang="zh-CN" altLang="en-US" sz="2800" b="1">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latin typeface="微软雅黑" panose="020B0503020204020204" pitchFamily="34" charset="-122"/>
                <a:ea typeface="微软雅黑" panose="020B0503020204020204" pitchFamily="34" charset="-122"/>
                <a:cs typeface="+mn-ea"/>
                <a:sym typeface="+mn-lt"/>
              </a:rPr>
              <a:t>繁荣昌盛：</a:t>
            </a:r>
            <a:r>
              <a:rPr lang="zh-CN" altLang="en-US" sz="2800" b="1">
                <a:solidFill>
                  <a:srgbClr val="C00000"/>
                </a:solidFill>
                <a:latin typeface="微软雅黑" panose="020B0503020204020204" pitchFamily="34" charset="-122"/>
                <a:ea typeface="微软雅黑" panose="020B0503020204020204" pitchFamily="34" charset="-122"/>
                <a:cs typeface="+mn-ea"/>
                <a:sym typeface="+mn-lt"/>
              </a:rPr>
              <a:t>指国家兴旺发达，欣欣向荣。</a:t>
            </a:r>
            <a:endParaRPr lang="zh-CN" altLang="en-US" sz="2800" b="1">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初读课文</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062712" y="2774590"/>
            <a:ext cx="7022183" cy="1308820"/>
          </a:xfrm>
          <a:prstGeom prst="rect">
            <a:avLst/>
          </a:prstGeom>
          <a:noFill/>
        </p:spPr>
        <p:txBody>
          <a:bodyPr wrap="square" rtlCol="0">
            <a:spAutoFit/>
          </a:bodyPr>
          <a:lstStyle/>
          <a:p>
            <a:pPr hangingPunct="0">
              <a:lnSpc>
                <a:spcPct val="150000"/>
              </a:lnSpc>
            </a:pPr>
            <a:r>
              <a:rPr lang="en-US" altLang="zh-CN" sz="2800" b="1">
                <a:latin typeface="微软雅黑" panose="020B0503020204020204" pitchFamily="34" charset="-122"/>
                <a:ea typeface="微软雅黑" panose="020B0503020204020204" pitchFamily="34" charset="-122"/>
                <a:cs typeface="+mn-ea"/>
                <a:sym typeface="+mn-lt"/>
              </a:rPr>
              <a:t>1.</a:t>
            </a:r>
            <a:r>
              <a:rPr lang="zh-CN" altLang="en-US" sz="2800" b="1">
                <a:latin typeface="微软雅黑" panose="020B0503020204020204" pitchFamily="34" charset="-122"/>
                <a:ea typeface="微软雅黑" panose="020B0503020204020204" pitchFamily="34" charset="-122"/>
                <a:cs typeface="+mn-ea"/>
                <a:sym typeface="+mn-lt"/>
              </a:rPr>
              <a:t>快速浏览课文，找到逻辑线索</a:t>
            </a:r>
            <a:endParaRPr lang="zh-CN" altLang="en-US" sz="2800" b="1">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800">
                <a:solidFill>
                  <a:srgbClr val="C00000"/>
                </a:solidFill>
                <a:latin typeface="微软雅黑" panose="020B0503020204020204" pitchFamily="34" charset="-122"/>
                <a:ea typeface="微软雅黑" panose="020B0503020204020204" pitchFamily="34" charset="-122"/>
                <a:cs typeface="+mn-ea"/>
                <a:sym typeface="+mn-lt"/>
              </a:rPr>
              <a:t>明确   回顾历史</a:t>
            </a:r>
            <a:r>
              <a:rPr lang="en-US" altLang="zh-CN" sz="28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a:solidFill>
                  <a:srgbClr val="C00000"/>
                </a:solidFill>
                <a:latin typeface="微软雅黑" panose="020B0503020204020204" pitchFamily="34" charset="-122"/>
                <a:ea typeface="微软雅黑" panose="020B0503020204020204" pitchFamily="34" charset="-122"/>
                <a:cs typeface="+mn-ea"/>
                <a:sym typeface="+mn-lt"/>
              </a:rPr>
              <a:t>立足当下</a:t>
            </a:r>
            <a:r>
              <a:rPr lang="en-US" altLang="zh-CN" sz="28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800">
                <a:solidFill>
                  <a:srgbClr val="C00000"/>
                </a:solidFill>
                <a:latin typeface="微软雅黑" panose="020B0503020204020204" pitchFamily="34" charset="-122"/>
                <a:ea typeface="微软雅黑" panose="020B0503020204020204" pitchFamily="34" charset="-122"/>
                <a:cs typeface="+mn-ea"/>
                <a:sym typeface="+mn-lt"/>
              </a:rPr>
              <a:t>展望未来</a:t>
            </a:r>
            <a:endParaRPr lang="zh-CN" altLang="en-US" sz="28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3027" y="1919333"/>
            <a:ext cx="4532671" cy="3019332"/>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9" name="矩形 1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初读课文</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50540" y="1374116"/>
            <a:ext cx="11941460" cy="4459041"/>
          </a:xfrm>
          <a:prstGeom prst="rect">
            <a:avLst/>
          </a:prstGeom>
          <a:noFill/>
        </p:spPr>
        <p:txBody>
          <a:bodyPr wrap="square" rtlCol="0">
            <a:spAutoFit/>
          </a:bodyPr>
          <a:lstStyle/>
          <a:p>
            <a:pPr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划分层次，梳理结构</a:t>
            </a:r>
            <a:endParaRPr lang="zh-CN" altLang="en-US" sz="2400" b="1">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第一部分（第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1</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段）：以简明扼要的语言宣布会议开幕。</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第二部分（第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2</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段）：介绍会议性质。</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第三部分（第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3—6</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段）：回顾了中国人民的斗争历程，论证革命胜利的历史必然性。</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第四部分（第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7—12</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段）：指出“站起来”的中国面临的新形势，以及保障胜利果实和加快建设的方法及作用，并表明必然胜利的决心和信心。</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第五部分（第</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13—16</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段）：结束语，用充满感情的四句话表达对人民英雄的敬意和赞扬，对中国人民从此站起来了的自豪和自强，以及对本次会议必将圆满成功的喜悦。</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18" name="矩形 17"/>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dissolve">
                                      <p:cBhvr>
                                        <p:cTn id="28" dur="500"/>
                                        <p:tgtEl>
                                          <p:spTgt spid="30">
                                            <p:txEl>
                                              <p:pRg st="1" end="1"/>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30">
                                            <p:txEl>
                                              <p:pRg st="2" end="2"/>
                                            </p:txEl>
                                          </p:spTgt>
                                        </p:tgtEl>
                                        <p:attrNameLst>
                                          <p:attrName>style.visibility</p:attrName>
                                        </p:attrNameLst>
                                      </p:cBhvr>
                                      <p:to>
                                        <p:strVal val="visible"/>
                                      </p:to>
                                    </p:set>
                                    <p:animEffect transition="in" filter="dissolve">
                                      <p:cBhvr>
                                        <p:cTn id="31" dur="500"/>
                                        <p:tgtEl>
                                          <p:spTgt spid="30">
                                            <p:txEl>
                                              <p:pRg st="2" end="2"/>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30">
                                            <p:txEl>
                                              <p:pRg st="3" end="3"/>
                                            </p:txEl>
                                          </p:spTgt>
                                        </p:tgtEl>
                                        <p:attrNameLst>
                                          <p:attrName>style.visibility</p:attrName>
                                        </p:attrNameLst>
                                      </p:cBhvr>
                                      <p:to>
                                        <p:strVal val="visible"/>
                                      </p:to>
                                    </p:set>
                                    <p:animEffect transition="in" filter="dissolve">
                                      <p:cBhvr>
                                        <p:cTn id="34" dur="500"/>
                                        <p:tgtEl>
                                          <p:spTgt spid="30">
                                            <p:txEl>
                                              <p:pRg st="3" end="3"/>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30">
                                            <p:txEl>
                                              <p:pRg st="4" end="4"/>
                                            </p:txEl>
                                          </p:spTgt>
                                        </p:tgtEl>
                                        <p:attrNameLst>
                                          <p:attrName>style.visibility</p:attrName>
                                        </p:attrNameLst>
                                      </p:cBhvr>
                                      <p:to>
                                        <p:strVal val="visible"/>
                                      </p:to>
                                    </p:set>
                                    <p:animEffect transition="in" filter="dissolve">
                                      <p:cBhvr>
                                        <p:cTn id="37" dur="500"/>
                                        <p:tgtEl>
                                          <p:spTgt spid="30">
                                            <p:txEl>
                                              <p:pRg st="4" end="4"/>
                                            </p:txEl>
                                          </p:spTgt>
                                        </p:tgtEl>
                                      </p:cBhvr>
                                    </p:animEffect>
                                  </p:childTnLst>
                                </p:cTn>
                              </p:par>
                              <p:par>
                                <p:cTn id="38" presetID="9" presetClass="entr" presetSubtype="0" fill="hold" nodeType="withEffect">
                                  <p:stCondLst>
                                    <p:cond delay="0"/>
                                  </p:stCondLst>
                                  <p:childTnLst>
                                    <p:set>
                                      <p:cBhvr>
                                        <p:cTn id="39" dur="1" fill="hold">
                                          <p:stCondLst>
                                            <p:cond delay="0"/>
                                          </p:stCondLst>
                                        </p:cTn>
                                        <p:tgtEl>
                                          <p:spTgt spid="30">
                                            <p:txEl>
                                              <p:pRg st="5" end="5"/>
                                            </p:txEl>
                                          </p:spTgt>
                                        </p:tgtEl>
                                        <p:attrNameLst>
                                          <p:attrName>style.visibility</p:attrName>
                                        </p:attrNameLst>
                                      </p:cBhvr>
                                      <p:to>
                                        <p:strVal val="visible"/>
                                      </p:to>
                                    </p:set>
                                    <p:animEffect transition="in" filter="dissolve">
                                      <p:cBhvr>
                                        <p:cTn id="40" dur="500"/>
                                        <p:tgtEl>
                                          <p:spTgt spid="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30901"/>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初读课文</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937206" y="3071738"/>
            <a:ext cx="7022183" cy="662489"/>
          </a:xfrm>
          <a:prstGeom prst="rect">
            <a:avLst/>
          </a:prstGeom>
          <a:noFill/>
        </p:spPr>
        <p:txBody>
          <a:bodyPr wrap="square" rtlCol="0">
            <a:spAutoFit/>
          </a:bodyPr>
          <a:lstStyle/>
          <a:p>
            <a:pPr hangingPunct="0">
              <a:lnSpc>
                <a:spcPct val="150000"/>
              </a:lnSpc>
            </a:pPr>
            <a:r>
              <a:rPr lang="en-US" altLang="zh-CN" sz="2800" b="1">
                <a:latin typeface="微软雅黑" panose="020B0503020204020204" pitchFamily="34" charset="-122"/>
                <a:ea typeface="微软雅黑" panose="020B0503020204020204" pitchFamily="34" charset="-122"/>
                <a:cs typeface="+mn-ea"/>
                <a:sym typeface="+mn-lt"/>
              </a:rPr>
              <a:t>3.</a:t>
            </a:r>
            <a:r>
              <a:rPr lang="zh-CN" altLang="en-US" sz="2800" b="1">
                <a:latin typeface="微软雅黑" panose="020B0503020204020204" pitchFamily="34" charset="-122"/>
                <a:ea typeface="微软雅黑" panose="020B0503020204020204" pitchFamily="34" charset="-122"/>
                <a:cs typeface="+mn-ea"/>
                <a:sym typeface="+mn-lt"/>
              </a:rPr>
              <a:t>有感情的朗读文本，感受文章的情感。</a:t>
            </a:r>
            <a:endParaRPr lang="zh-CN" altLang="en-US" sz="2800" b="1">
              <a:latin typeface="微软雅黑" panose="020B0503020204020204" pitchFamily="34" charset="-122"/>
              <a:ea typeface="微软雅黑" panose="020B0503020204020204" pitchFamily="34" charset="-122"/>
              <a:cs typeface="+mn-ea"/>
              <a:sym typeface="+mn-lt"/>
            </a:endParaRPr>
          </a:p>
        </p:txBody>
      </p:sp>
      <p:pic>
        <p:nvPicPr>
          <p:cNvPr id="18" name="图片 1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3027" y="1919333"/>
            <a:ext cx="4532671" cy="3019332"/>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9" name="矩形 1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p:cNvSpPr/>
          <p:nvPr/>
        </p:nvSpPr>
        <p:spPr>
          <a:xfrm>
            <a:off x="0" y="231493"/>
            <a:ext cx="12192000" cy="540537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任意多边形: 形状 16"/>
          <p:cNvSpPr/>
          <p:nvPr/>
        </p:nvSpPr>
        <p:spPr>
          <a:xfrm>
            <a:off x="0" y="0"/>
            <a:ext cx="12192000" cy="5000262"/>
          </a:xfrm>
          <a:custGeom>
            <a:avLst/>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flipH="1">
            <a:off x="0" y="0"/>
            <a:ext cx="12192000" cy="5000262"/>
          </a:xfrm>
          <a:custGeom>
            <a:avLst/>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blipFill>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2073797" y="857707"/>
            <a:ext cx="8044406" cy="0"/>
            <a:chOff x="1736202" y="879676"/>
            <a:chExt cx="8044406" cy="0"/>
          </a:xfrm>
        </p:grpSpPr>
        <p:cxnSp>
          <p:nvCxnSpPr>
            <p:cNvPr id="25" name="直接连接符 24"/>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0" y="0"/>
            <a:ext cx="12192000" cy="5254907"/>
            <a:chOff x="14876" y="-89745"/>
            <a:chExt cx="12192000" cy="5254907"/>
          </a:xfrm>
        </p:grpSpPr>
        <p:sp>
          <p:nvSpPr>
            <p:cNvPr id="19" name="任意多边形: 形状 18"/>
            <p:cNvSpPr/>
            <p:nvPr/>
          </p:nvSpPr>
          <p:spPr>
            <a:xfrm>
              <a:off x="14876" y="-89745"/>
              <a:ext cx="12192000" cy="525490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gradFill flip="none" rotWithShape="1">
              <a:gsLst>
                <a:gs pos="18000">
                  <a:srgbClr val="C00000"/>
                </a:gs>
                <a:gs pos="100000">
                  <a:srgbClr val="C0000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p:cNvSpPr txBox="1"/>
            <p:nvPr/>
          </p:nvSpPr>
          <p:spPr>
            <a:xfrm>
              <a:off x="5126078" y="501564"/>
              <a:ext cx="1939843" cy="523220"/>
            </a:xfrm>
            <a:prstGeom prst="rect">
              <a:avLst/>
            </a:prstGeom>
            <a:noFill/>
          </p:spPr>
          <p:txBody>
            <a:bodyPr wrap="square" rtlCol="0">
              <a:spAutoFit/>
            </a:bodyPr>
            <a:lstStyle/>
            <a:p>
              <a:pPr algn="ctr"/>
              <a:r>
                <a:rPr lang="zh-CN" altLang="en-US" sz="2800" spc="300">
                  <a:solidFill>
                    <a:schemeClr val="bg1"/>
                  </a:solidFill>
                  <a:latin typeface="微软雅黑" panose="020B0503020204020204" pitchFamily="34" charset="-122"/>
                  <a:ea typeface="微软雅黑" panose="020B0503020204020204" pitchFamily="34" charset="-122"/>
                </a:rPr>
                <a:t>第一单元</a:t>
              </a:r>
              <a:endParaRPr lang="zh-CN" altLang="en-US" sz="2800" spc="30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707914" y="1011878"/>
              <a:ext cx="4776169" cy="369332"/>
            </a:xfrm>
            <a:prstGeom prst="rect">
              <a:avLst/>
            </a:prstGeom>
            <a:noFill/>
          </p:spPr>
          <p:txBody>
            <a:bodyPr wrap="square" rtlCol="0">
              <a:spAutoFit/>
            </a:bodyPr>
            <a:lstStyle/>
            <a:p>
              <a:pPr algn="ctr"/>
              <a:r>
                <a:rPr lang="zh-CN" altLang="en-US" spc="300">
                  <a:solidFill>
                    <a:schemeClr val="bg1"/>
                  </a:solidFill>
                  <a:latin typeface="楷体" panose="02010609060101010101" pitchFamily="49" charset="-122"/>
                  <a:ea typeface="楷体" panose="02010609060101010101" pitchFamily="49" charset="-122"/>
                </a:rPr>
                <a:t>中华民族伟大复兴</a:t>
              </a:r>
              <a:endParaRPr lang="zh-CN" altLang="en-US" spc="300">
                <a:solidFill>
                  <a:schemeClr val="bg1"/>
                </a:solidFill>
                <a:latin typeface="楷体" panose="02010609060101010101" pitchFamily="49" charset="-122"/>
                <a:ea typeface="楷体" panose="02010609060101010101" pitchFamily="49" charset="-122"/>
              </a:endParaRPr>
            </a:p>
          </p:txBody>
        </p:sp>
        <p:sp>
          <p:nvSpPr>
            <p:cNvPr id="9" name="文本框 8"/>
            <p:cNvSpPr txBox="1"/>
            <p:nvPr/>
          </p:nvSpPr>
          <p:spPr>
            <a:xfrm>
              <a:off x="1991044" y="2595623"/>
              <a:ext cx="6543158" cy="829945"/>
            </a:xfrm>
            <a:prstGeom prst="rect">
              <a:avLst/>
            </a:prstGeom>
            <a:noFill/>
          </p:spPr>
          <p:txBody>
            <a:bodyPr wrap="square" rtlCol="0">
              <a:spAutoFit/>
            </a:bodyPr>
            <a:lstStyle/>
            <a:p>
              <a:pPr algn="r">
                <a:lnSpc>
                  <a:spcPct val="150000"/>
                </a:lnSpc>
              </a:pPr>
              <a:r>
                <a:rPr kumimoji="1" lang="zh-CN" altLang="en-US" sz="3200" b="1">
                  <a:solidFill>
                    <a:schemeClr val="bg1"/>
                  </a:solidFill>
                  <a:latin typeface="微软雅黑" panose="020B0503020204020204" pitchFamily="34" charset="-122"/>
                  <a:ea typeface="微软雅黑" panose="020B0503020204020204" pitchFamily="34" charset="-122"/>
                </a:rPr>
                <a:t>第</a:t>
              </a:r>
              <a:r>
                <a:rPr kumimoji="1" lang="en-US" altLang="zh-CN" sz="3200" b="1">
                  <a:solidFill>
                    <a:schemeClr val="bg1"/>
                  </a:solidFill>
                  <a:latin typeface="微软雅黑" panose="020B0503020204020204" pitchFamily="34" charset="-122"/>
                  <a:ea typeface="微软雅黑" panose="020B0503020204020204" pitchFamily="34" charset="-122"/>
                </a:rPr>
                <a:t>01</a:t>
              </a:r>
              <a:r>
                <a:rPr kumimoji="1" lang="zh-CN" altLang="en-US" sz="3200" b="1">
                  <a:solidFill>
                    <a:schemeClr val="bg1"/>
                  </a:solidFill>
                  <a:latin typeface="微软雅黑" panose="020B0503020204020204" pitchFamily="34" charset="-122"/>
                  <a:ea typeface="微软雅黑" panose="020B0503020204020204" pitchFamily="34" charset="-122"/>
                </a:rPr>
                <a:t>课 中国人民站起来了</a:t>
              </a:r>
              <a:endParaRPr kumimoji="1" lang="zh-CN" altLang="en-US" sz="3200" b="1">
                <a:solidFill>
                  <a:schemeClr val="bg1"/>
                </a:solidFill>
                <a:latin typeface="微软雅黑" panose="020B0503020204020204" pitchFamily="34" charset="-122"/>
                <a:ea typeface="微软雅黑" panose="020B0503020204020204" pitchFamily="34" charset="-122"/>
              </a:endParaRPr>
            </a:p>
          </p:txBody>
        </p:sp>
      </p:grpSp>
      <p:cxnSp>
        <p:nvCxnSpPr>
          <p:cNvPr id="12" name="直线连接符 11"/>
          <p:cNvCxnSpPr>
            <a:endCxn id="28" idx="1"/>
          </p:cNvCxnSpPr>
          <p:nvPr/>
        </p:nvCxnSpPr>
        <p:spPr>
          <a:xfrm flipV="1">
            <a:off x="4105835" y="852919"/>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线连接符 30"/>
          <p:cNvCxnSpPr/>
          <p:nvPr/>
        </p:nvCxnSpPr>
        <p:spPr>
          <a:xfrm flipV="1">
            <a:off x="7082576" y="852919"/>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1">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8298"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文本探究</a:t>
              </a:r>
              <a:endParaRPr lang="zh-CN" altLang="en-US" sz="6000" b="1" spc="60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03</a:t>
                </a:r>
                <a:endParaRPr lang="zh-CN" alt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3351046"/>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1】</a:t>
            </a:r>
            <a:r>
              <a:rPr lang="zh-CN" altLang="en-US" sz="2400" b="1">
                <a:latin typeface="微软雅黑" panose="020B0503020204020204" pitchFamily="34" charset="-122"/>
                <a:ea typeface="微软雅黑" panose="020B0503020204020204" pitchFamily="34" charset="-122"/>
                <a:cs typeface="+mn-ea"/>
                <a:sym typeface="+mn-lt"/>
              </a:rPr>
              <a:t>品读语句含义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①“任何”“一切”“唯一”“决无”有什么作用？</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这些词语或是涵盖一切情况与事件，或是涵盖一切可能性，强调“蒋介石国民党及其帮凶们”的不可信，告诫人民要放弃一切幻想，抱定同敌人斗争到底的决心。</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41" name="矩形 4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3905043"/>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1】</a:t>
            </a:r>
            <a:r>
              <a:rPr lang="zh-CN" altLang="en-US" sz="2400" b="1">
                <a:latin typeface="微软雅黑" panose="020B0503020204020204" pitchFamily="34" charset="-122"/>
                <a:ea typeface="微软雅黑" panose="020B0503020204020204" pitchFamily="34" charset="-122"/>
                <a:cs typeface="+mn-ea"/>
                <a:sym typeface="+mn-lt"/>
              </a:rPr>
              <a:t>品读语句含义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②赏析“人民民主专政和团结国际友人，将我们的建设工作获得迅速的成功。”的作用。</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承上启下，既对上文“人民民主专政和团结国际友人”的举措进行肯定，又引出对当前经济建设工作的阐述，对经济建设困难的预判，以及对解决困难抱有的信心和希望。</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3351046"/>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1】</a:t>
            </a:r>
            <a:r>
              <a:rPr lang="zh-CN" altLang="en-US" sz="2400" b="1">
                <a:latin typeface="微软雅黑" panose="020B0503020204020204" pitchFamily="34" charset="-122"/>
                <a:ea typeface="微软雅黑" panose="020B0503020204020204" pitchFamily="34" charset="-122"/>
                <a:cs typeface="+mn-ea"/>
                <a:sym typeface="+mn-lt"/>
              </a:rPr>
              <a:t>品读语句含义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③我们的国防将获得巩固，不允许任何帝国主义者再来侵略我们的国土。</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“不允许”和“任何”通过坚定的语气，写出了中国人民站起来了的豪气与底气，以及捍卫国家主权和人民生命安全的坚定决心。</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1】</a:t>
            </a:r>
            <a:r>
              <a:rPr lang="zh-CN" altLang="en-US" sz="2400" b="1">
                <a:latin typeface="微软雅黑" panose="020B0503020204020204" pitchFamily="34" charset="-122"/>
                <a:ea typeface="微软雅黑" panose="020B0503020204020204" pitchFamily="34" charset="-122"/>
                <a:cs typeface="+mn-ea"/>
                <a:sym typeface="+mn-lt"/>
              </a:rPr>
              <a:t>品读语句含义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④赏析文章最后一部分的特点。</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文章结尾以气壮山河的排比句式，向人民召唤，向世界宣告。这些满怀革命自信心的豪言壮语，是中国人民奋勇前进的最强动力。</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①那次会议的结果是被蒋介石国民党及其帮凶们破坏了，但是已在人民中留下了不可磨灭的印象。</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愤怒、惋惜之情，“不可磨灭”则道出了情感之深切。</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②我们有一个共同的感觉，这就是我们的工作将写在人类的历史上，它将表明：占人类总数四分之一的中国人从此站立起来了。</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写出了改变历史的骄傲、自豪之情。</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③在全国平定以后，他们也还会以各种方式从事破坏和捣乱，他们将每日每时企图在中国复辟。这是必然的，毫无疑义的，我们务必不要松懈自己的警惕性。</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“务必”道出了对时局的高度清醒、警惕。</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3351046"/>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④让那些内外的反动派在我们面前发抖罢，让他们去说我们这也不行那也不行罢，中国人民的不屈不挠的努力必将稳步地达到自己的目的。</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“必将”道出了不予争辩的蔑视与坚定的自信。</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303058" y="1537931"/>
            <a:ext cx="7355542" cy="2243050"/>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2】</a:t>
            </a:r>
            <a:r>
              <a:rPr lang="zh-CN" altLang="en-US" sz="2400" b="1">
                <a:latin typeface="微软雅黑" panose="020B0503020204020204" pitchFamily="34" charset="-122"/>
                <a:ea typeface="微软雅黑" panose="020B0503020204020204" pitchFamily="34" charset="-122"/>
                <a:cs typeface="+mn-ea"/>
                <a:sym typeface="+mn-lt"/>
              </a:rPr>
              <a:t>品读情感</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分析句子中蕴含的情感。</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⑤在人民解放战争和人民革命中牺牲的人民英雄永垂不朽！</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“永垂不朽”写出了缅怀、敬仰之情。</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2" end="2"/>
                                            </p:txEl>
                                          </p:spTgt>
                                        </p:tgtEl>
                                        <p:attrNameLst>
                                          <p:attrName>style.visibility</p:attrName>
                                        </p:attrNameLst>
                                      </p:cBhvr>
                                      <p:to>
                                        <p:strVal val="visible"/>
                                      </p:to>
                                    </p:set>
                                    <p:animEffect transition="in" filter="dissolve">
                                      <p:cBhvr>
                                        <p:cTn id="7"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4607859" y="4814442"/>
            <a:ext cx="6243918" cy="612586"/>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45835"/>
            <a:ext cx="2859469" cy="584775"/>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素养目标</a:t>
            </a:r>
            <a:endParaRPr lang="zh-CN" altLang="en-US" sz="32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51240" y="2164040"/>
            <a:ext cx="11840760" cy="2243050"/>
          </a:xfrm>
          <a:prstGeom prst="rect">
            <a:avLst/>
          </a:prstGeom>
          <a:noFill/>
        </p:spPr>
        <p:txBody>
          <a:bodyPr wrap="square" rtlCol="0">
            <a:spAutoFit/>
          </a:bodyPr>
          <a:lstStyle/>
          <a:p>
            <a:pPr>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品读文本，理清层次结构，把握文章的脉络线索。</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感悟文中重点语句，体会其中蕴含的情感，感受毛泽东同志讲话的感染力与号召力。</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了解开幕词的相关知识，学习开幕词的一般结构及基本写法。</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rPr>
              <a:t>认识新中国成立的历史意义，培养爱国热情，提升民族自豪感。</a:t>
            </a:r>
            <a:endParaRPr lang="zh-CN" altLang="en-US" sz="2400">
              <a:latin typeface="微软雅黑" panose="020B0503020204020204" pitchFamily="34" charset="-122"/>
              <a:ea typeface="微软雅黑" panose="020B0503020204020204" pitchFamily="34" charset="-122"/>
            </a:endParaRPr>
          </a:p>
        </p:txBody>
      </p:sp>
      <p:sp>
        <p:nvSpPr>
          <p:cNvPr id="18" name="矩形 17"/>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1"/>
    </p:custData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710359"/>
            <a:ext cx="7691718" cy="3905043"/>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3】</a:t>
            </a:r>
            <a:r>
              <a:rPr lang="zh-CN" altLang="en-US" sz="2400" b="1">
                <a:latin typeface="微软雅黑" panose="020B0503020204020204" pitchFamily="34" charset="-122"/>
                <a:ea typeface="微软雅黑" panose="020B0503020204020204" pitchFamily="34" charset="-122"/>
                <a:cs typeface="+mn-ea"/>
                <a:sym typeface="+mn-lt"/>
              </a:rPr>
              <a:t>分析题目“中国人民站起来了”的具体含义</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站起来了”的意思是新中国成立了。中国人民经过百余年的不屈不挠的斗争。打倒了内外压迫者，从此当家作主了，在政治上真正有地位了，再也不是一个被人侮辱的民族了，中国人民从此可以扬眉吐气地列入爱好和平自由的世界各民族的大家庭了</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表达了历经艰难困苦的民族获得新生的无比自豪自信、自强。</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4】</a:t>
            </a:r>
            <a:r>
              <a:rPr lang="zh-CN" altLang="en-US" sz="2400" b="1">
                <a:latin typeface="微软雅黑" panose="020B0503020204020204" pitchFamily="34" charset="-122"/>
                <a:ea typeface="微软雅黑" panose="020B0503020204020204" pitchFamily="34" charset="-122"/>
                <a:cs typeface="+mn-ea"/>
                <a:sym typeface="+mn-lt"/>
              </a:rPr>
              <a:t>从哪些地方能看出毛泽东主席的高瞻远瞩。</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1.</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清晰的民族认识。</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中华民族是一个伟大民族，“只是在近代落伍了”。“这种落伍</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完全是被外国帝国主义和本国反动政府所压迫和剥削的结果”。</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5013039"/>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4】</a:t>
            </a:r>
            <a:r>
              <a:rPr lang="zh-CN" altLang="en-US" sz="2400" b="1">
                <a:latin typeface="微软雅黑" panose="020B0503020204020204" pitchFamily="34" charset="-122"/>
                <a:ea typeface="微软雅黑" panose="020B0503020204020204" pitchFamily="34" charset="-122"/>
                <a:cs typeface="+mn-ea"/>
                <a:sym typeface="+mn-lt"/>
              </a:rPr>
              <a:t>从哪些地方能看出毛泽东主席的高瞻远瞩。</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2.</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清醒的历史观、人民观。</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人民是取得一切胜利的重要保证。“人民，只有人民，才是创造历史的真正动力。”文章中，毛泽东讲的最多的是“人民”二字。“我们的革命工作还没有完结，人民解放战争和人民革命运动还在向前发展，我们还要继续努力”。我们建立的国家是人民民主专政的国家，“是保障人民革命的胜利成果和反对内外敌人的复辟阴谋的有力的武器，我们必须牢牢地掌握这个武器。”</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5567037"/>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4】</a:t>
            </a:r>
            <a:r>
              <a:rPr lang="zh-CN" altLang="en-US" sz="2400" b="1">
                <a:latin typeface="微软雅黑" panose="020B0503020204020204" pitchFamily="34" charset="-122"/>
                <a:ea typeface="微软雅黑" panose="020B0503020204020204" pitchFamily="34" charset="-122"/>
                <a:cs typeface="+mn-ea"/>
                <a:sym typeface="+mn-lt"/>
              </a:rPr>
              <a:t>从哪些地方能看出毛泽东主席的高瞻远瞩。</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3.</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长远的大局观、发展观。</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文化建设是新中国建设的重要内容。“随着经济建设的高潮的到来，不可避免地将要出现一个文化建设的高潮”。因为在旧中国，人民受教育机会较少，文化程度偏低，这就给未来新中国各方面建设工作带来极大的负面影响。文化建设工作必须开展起来，而且是愈快愈好。 同时，文化建设搞好了，也可以大力提升人民的文明水平，“中国人被人认为不文明的时代已经过去了，我们将以一个具有高度文化的民族出现于世界”。</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5013039"/>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4】</a:t>
            </a:r>
            <a:r>
              <a:rPr lang="zh-CN" altLang="en-US" sz="2400" b="1">
                <a:latin typeface="微软雅黑" panose="020B0503020204020204" pitchFamily="34" charset="-122"/>
                <a:ea typeface="微软雅黑" panose="020B0503020204020204" pitchFamily="34" charset="-122"/>
                <a:cs typeface="+mn-ea"/>
                <a:sym typeface="+mn-lt"/>
              </a:rPr>
              <a:t>从哪些地方能看出毛泽东主席的高瞻远瞩。</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4.</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冷静客观的时局观。</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坚定“枪杆子里面出政权”的方针。未来的新中国，必须有一支强大的国防力量，保卫业已取得的政权，保卫人民取得的胜利果实。过去，我们依靠人民军队打败了日本帝国主义和国民党反动派；今天，我们仍然依靠人民军队保卫我们的国家和人民。“在英勇的经过了考验的人民解放军的基础上，我们的人民武装力量必须保存和发展起来”。</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353027" y="1172476"/>
            <a:ext cx="11552099" cy="5013039"/>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5】</a:t>
            </a:r>
            <a:r>
              <a:rPr lang="zh-CN" altLang="en-US" sz="2400" b="1">
                <a:latin typeface="微软雅黑" panose="020B0503020204020204" pitchFamily="34" charset="-122"/>
                <a:ea typeface="微软雅黑" panose="020B0503020204020204" pitchFamily="34" charset="-122"/>
                <a:cs typeface="+mn-ea"/>
                <a:sym typeface="+mn-lt"/>
              </a:rPr>
              <a:t>试着解读“人民英雄纪念碑”上的碑文。</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楷体" panose="02010609060101010101" pitchFamily="49" charset="-122"/>
                <a:ea typeface="楷体" panose="02010609060101010101" pitchFamily="49" charset="-122"/>
                <a:cs typeface="+mn-ea"/>
                <a:sym typeface="+mn-lt"/>
              </a:rPr>
              <a:t>三年来，在人民解放战争中和人民革命中牺牲的人民英雄永垂不朽！</a:t>
            </a:r>
            <a:endParaRPr lang="zh-CN" altLang="en-US" sz="2400">
              <a:latin typeface="楷体" panose="02010609060101010101" pitchFamily="49" charset="-122"/>
              <a:ea typeface="楷体" panose="02010609060101010101" pitchFamily="49" charset="-122"/>
              <a:cs typeface="+mn-ea"/>
              <a:sym typeface="+mn-lt"/>
            </a:endParaRPr>
          </a:p>
          <a:p>
            <a:pPr algn="just" hangingPunct="0">
              <a:lnSpc>
                <a:spcPct val="150000"/>
              </a:lnSpc>
            </a:pPr>
            <a:r>
              <a:rPr lang="zh-CN" altLang="en-US" sz="2400">
                <a:latin typeface="楷体" panose="02010609060101010101" pitchFamily="49" charset="-122"/>
                <a:ea typeface="楷体" panose="02010609060101010101" pitchFamily="49" charset="-122"/>
                <a:cs typeface="+mn-ea"/>
                <a:sym typeface="+mn-lt"/>
              </a:rPr>
              <a:t>三十年来，在人民解放战争和人民革命中牺牲的人民英雄永垂不朽！</a:t>
            </a:r>
            <a:endParaRPr lang="zh-CN" altLang="en-US" sz="2400">
              <a:latin typeface="楷体" panose="02010609060101010101" pitchFamily="49" charset="-122"/>
              <a:ea typeface="楷体" panose="02010609060101010101" pitchFamily="49" charset="-122"/>
              <a:cs typeface="+mn-ea"/>
              <a:sym typeface="+mn-lt"/>
            </a:endParaRPr>
          </a:p>
          <a:p>
            <a:pPr algn="just" hangingPunct="0">
              <a:lnSpc>
                <a:spcPct val="150000"/>
              </a:lnSpc>
            </a:pPr>
            <a:r>
              <a:rPr lang="zh-CN" altLang="en-US" sz="2400">
                <a:latin typeface="楷体" panose="02010609060101010101" pitchFamily="49" charset="-122"/>
                <a:ea typeface="楷体" panose="02010609060101010101" pitchFamily="49" charset="-122"/>
                <a:cs typeface="+mn-ea"/>
                <a:sym typeface="+mn-lt"/>
              </a:rPr>
              <a:t>由此上溯到一千八百四十年，从那时起，为反对内外敌人，争取民族独立和人民自由幸福，在历次斗争中牺牲的人民英雄们永垂不朽！</a:t>
            </a:r>
            <a:endParaRPr lang="zh-CN" altLang="en-US" sz="2400">
              <a:latin typeface="楷体" panose="02010609060101010101" pitchFamily="49" charset="-122"/>
              <a:ea typeface="楷体" panose="02010609060101010101" pitchFamily="49" charset="-122"/>
              <a:cs typeface="+mn-ea"/>
              <a:sym typeface="+mn-lt"/>
            </a:endParaRPr>
          </a:p>
          <a:p>
            <a:pPr algn="just" hangingPunct="0">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mn-ea"/>
                <a:sym typeface="+mn-lt"/>
              </a:rPr>
              <a:t>明确   “三年以来”，指人民解放战争时期。“三十年以来”，指新民主主义革命时期。解放战争以国民党军队</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1946</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年</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6</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月进攻中原解放区为开端。新民主主义革命以 </a:t>
            </a:r>
            <a:r>
              <a:rPr lang="en-US" altLang="zh-CN" sz="2400">
                <a:solidFill>
                  <a:srgbClr val="C00000"/>
                </a:solidFill>
                <a:latin typeface="微软雅黑" panose="020B0503020204020204" pitchFamily="34" charset="-122"/>
                <a:ea typeface="微软雅黑" panose="020B0503020204020204" pitchFamily="34" charset="-122"/>
                <a:cs typeface="+mn-ea"/>
                <a:sym typeface="+mn-lt"/>
              </a:rPr>
              <a:t>1919 </a:t>
            </a:r>
            <a:r>
              <a:rPr lang="zh-CN" altLang="en-US" sz="2400">
                <a:solidFill>
                  <a:srgbClr val="C00000"/>
                </a:solidFill>
                <a:latin typeface="微软雅黑" panose="020B0503020204020204" pitchFamily="34" charset="-122"/>
                <a:ea typeface="微软雅黑" panose="020B0503020204020204" pitchFamily="34" charset="-122"/>
                <a:cs typeface="+mn-ea"/>
                <a:sym typeface="+mn-lt"/>
              </a:rPr>
              <a:t>年五四运动为开端。一千八百四十年，鸦片战争爆发，标志着中国近代史开端。中国开始沦为半殖民地半封建社会。</a:t>
            </a:r>
            <a:endParaRPr lang="zh-CN" altLang="en-US" sz="2400">
              <a:solidFill>
                <a:srgbClr val="C00000"/>
              </a:solidFill>
              <a:latin typeface="微软雅黑" panose="020B0503020204020204" pitchFamily="34" charset="-122"/>
              <a:ea typeface="微软雅黑" panose="020B0503020204020204" pitchFamily="34" charset="-122"/>
              <a:cs typeface="+mn-ea"/>
              <a:sym typeface="+mn-lt"/>
            </a:endParaRPr>
          </a:p>
        </p:txBody>
      </p:sp>
      <p:sp>
        <p:nvSpPr>
          <p:cNvPr id="20" name="矩形 19"/>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4" end="4"/>
                                            </p:txEl>
                                          </p:spTgt>
                                        </p:tgtEl>
                                        <p:attrNameLst>
                                          <p:attrName>style.visibility</p:attrName>
                                        </p:attrNameLst>
                                      </p:cBhvr>
                                      <p:to>
                                        <p:strVal val="visible"/>
                                      </p:to>
                                    </p:set>
                                    <p:animEffect transition="in" filter="dissolve">
                                      <p:cBhvr>
                                        <p:cTn id="7" dur="500"/>
                                        <p:tgtEl>
                                          <p:spTgt spid="5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4459041"/>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6】</a:t>
            </a:r>
            <a:r>
              <a:rPr lang="zh-CN" altLang="en-US" sz="2400" b="1">
                <a:latin typeface="微软雅黑" panose="020B0503020204020204" pitchFamily="34" charset="-122"/>
                <a:ea typeface="微软雅黑" panose="020B0503020204020204" pitchFamily="34" charset="-122"/>
                <a:cs typeface="+mn-ea"/>
                <a:sym typeface="+mn-lt"/>
              </a:rPr>
              <a:t>赏析本文的艺术特色</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1.</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条理清晰、逻辑严密。</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本文作为开幕词，高度凝练、层层深入，按照回顾历史</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立足当下</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展望未来的脉络线索，既揭示了“中国人民站起来了”的内涵和意义，又指出中国面临的新形势、新危机，强调需要继续坚持人民解放战争和人民革命运动的向前发展，使得“中国人民站起来了”的主旨更为深刻和丰富。</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77104"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问题探究</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607930" y="1513651"/>
            <a:ext cx="2971067" cy="1681469"/>
            <a:chOff x="2515333" y="1603617"/>
            <a:chExt cx="2971067" cy="1681469"/>
          </a:xfrm>
        </p:grpSpPr>
        <p:sp>
          <p:nvSpPr>
            <p:cNvPr id="22" name="文本框 21"/>
            <p:cNvSpPr txBox="1"/>
            <p:nvPr/>
          </p:nvSpPr>
          <p:spPr>
            <a:xfrm>
              <a:off x="2515333" y="2136053"/>
              <a:ext cx="2971067" cy="1149033"/>
            </a:xfrm>
            <a:prstGeom prst="rect">
              <a:avLst/>
            </a:prstGeom>
            <a:noFill/>
          </p:spPr>
          <p:txBody>
            <a:bodyPr wrap="square" rtlCol="0">
              <a:spAutoFit/>
            </a:bodyPr>
            <a:lstStyle/>
            <a:p>
              <a:pPr algn="just" hangingPunct="0">
                <a:lnSpc>
                  <a:spcPct val="150000"/>
                </a:lnSpc>
              </a:pPr>
              <a:r>
                <a:rPr lang="zh-CN" altLang="en-US" sz="1600">
                  <a:solidFill>
                    <a:schemeClr val="bg1"/>
                  </a:solidFill>
                  <a:latin typeface="微软雅黑" panose="020B0503020204020204" pitchFamily="34" charset="-122"/>
                  <a:ea typeface="微软雅黑" panose="020B0503020204020204" pitchFamily="34" charset="-122"/>
                  <a:cs typeface="+mn-ea"/>
                  <a:sym typeface="+mn-lt"/>
                </a:rPr>
                <a:t>鼠标点击这里，输入您的文本文字，更改文字的颜色或者大小属性。</a:t>
              </a: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2515333" y="1603617"/>
              <a:ext cx="2971067" cy="499560"/>
            </a:xfrm>
            <a:prstGeom prst="rect">
              <a:avLst/>
            </a:prstGeom>
            <a:noFill/>
          </p:spPr>
          <p:txBody>
            <a:bodyPr wrap="square" rtlCol="0">
              <a:spAutoFit/>
            </a:bodyPr>
            <a:lstStyle/>
            <a:p>
              <a:pPr algn="just" hangingPunct="0">
                <a:lnSpc>
                  <a:spcPct val="150000"/>
                </a:lnSpc>
              </a:pPr>
              <a:r>
                <a:rPr lang="zh-CN" altLang="en-US" sz="2000">
                  <a:solidFill>
                    <a:schemeClr val="bg1"/>
                  </a:solidFill>
                  <a:latin typeface="微软雅黑" panose="020B0503020204020204" pitchFamily="34" charset="-122"/>
                  <a:ea typeface="微软雅黑" panose="020B0503020204020204" pitchFamily="34" charset="-122"/>
                  <a:cs typeface="+mn-ea"/>
                  <a:sym typeface="+mn-lt"/>
                </a:rPr>
                <a:t>简介</a:t>
              </a:r>
              <a:endParaRPr lang="zh-CN" altLang="en-US" sz="200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7" name="文本框 56"/>
          <p:cNvSpPr txBox="1"/>
          <p:nvPr/>
        </p:nvSpPr>
        <p:spPr>
          <a:xfrm>
            <a:off x="4093463" y="1082829"/>
            <a:ext cx="7691718" cy="5013039"/>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思考</a:t>
            </a:r>
            <a:r>
              <a:rPr lang="en-US" altLang="zh-CN" sz="2400" b="1">
                <a:latin typeface="微软雅黑" panose="020B0503020204020204" pitchFamily="34" charset="-122"/>
                <a:ea typeface="微软雅黑" panose="020B0503020204020204" pitchFamily="34" charset="-122"/>
                <a:cs typeface="+mn-ea"/>
                <a:sym typeface="+mn-lt"/>
              </a:rPr>
              <a:t>6】</a:t>
            </a:r>
            <a:r>
              <a:rPr lang="zh-CN" altLang="en-US" sz="2400" b="1">
                <a:latin typeface="微软雅黑" panose="020B0503020204020204" pitchFamily="34" charset="-122"/>
                <a:ea typeface="微软雅黑" panose="020B0503020204020204" pitchFamily="34" charset="-122"/>
                <a:cs typeface="+mn-ea"/>
                <a:sym typeface="+mn-lt"/>
              </a:rPr>
              <a:t>赏析本文的艺术特色</a:t>
            </a:r>
            <a:endParaRPr lang="zh-CN" altLang="en-US" sz="2400" b="1">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en-US" altLang="zh-CN" sz="2400" b="1">
                <a:solidFill>
                  <a:srgbClr val="C00000"/>
                </a:solidFill>
                <a:latin typeface="微软雅黑" panose="020B0503020204020204" pitchFamily="34" charset="-122"/>
                <a:ea typeface="微软雅黑" panose="020B0503020204020204" pitchFamily="34" charset="-122"/>
                <a:cs typeface="+mn-ea"/>
                <a:sym typeface="+mn-lt"/>
              </a:rPr>
              <a:t>2.</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语言通俗易懂、情感充沛。</a:t>
            </a:r>
            <a:endParaRPr lang="zh-CN" altLang="en-US" sz="2400" b="1">
              <a:solidFill>
                <a:srgbClr val="C00000"/>
              </a:solidFill>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课文作为一篇讲话稿，语言通俗易懂且准确，如，“中国人民的大多数已经获得了解放”</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“取得了基本的胜利”等；文中还有很多充满感情色彩的语句，使讲话掷地有声、富有感染力，如，“和帝国主义的走狗蒋介石国民党及其帮凶们决无妥协的余地” “一切困难都将被全国人民的英勇奋斗所战胜”“永垂不朽”等。</a:t>
            </a:r>
            <a:endParaRPr lang="zh-CN" altLang="en-US" sz="2400">
              <a:latin typeface="微软雅黑" panose="020B0503020204020204" pitchFamily="34" charset="-122"/>
              <a:ea typeface="微软雅黑" panose="020B0503020204020204" pitchFamily="34" charset="-122"/>
              <a:cs typeface="+mn-ea"/>
              <a:sym typeface="+mn-l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6054" y="1537931"/>
            <a:ext cx="2993571" cy="351875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21" name="矩形 20"/>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
                                            <p:txEl>
                                              <p:pRg st="1" end="1"/>
                                            </p:txEl>
                                          </p:spTgt>
                                        </p:tgtEl>
                                        <p:attrNameLst>
                                          <p:attrName>style.visibility</p:attrName>
                                        </p:attrNameLst>
                                      </p:cBhvr>
                                      <p:to>
                                        <p:strVal val="visible"/>
                                      </p:to>
                                    </p:set>
                                    <p:animEffect transition="in" filter="dissolve">
                                      <p:cBhvr>
                                        <p:cTn id="7" dur="500"/>
                                        <p:tgtEl>
                                          <p:spTgt spid="5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7">
                                            <p:txEl>
                                              <p:pRg st="2" end="2"/>
                                            </p:txEl>
                                          </p:spTgt>
                                        </p:tgtEl>
                                        <p:attrNameLst>
                                          <p:attrName>style.visibility</p:attrName>
                                        </p:attrNameLst>
                                      </p:cBhvr>
                                      <p:to>
                                        <p:strVal val="visible"/>
                                      </p:to>
                                    </p:set>
                                    <p:animEffect transition="in" filter="dissolve">
                                      <p:cBhvr>
                                        <p:cTn id="10" dur="500"/>
                                        <p:tgtEl>
                                          <p:spTgt spid="57">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57">
                                            <p:txEl>
                                              <p:pRg st="3" end="3"/>
                                            </p:txEl>
                                          </p:spTgt>
                                        </p:tgtEl>
                                        <p:attrNameLst>
                                          <p:attrName>style.visibility</p:attrName>
                                        </p:attrNameLst>
                                      </p:cBhvr>
                                      <p:to>
                                        <p:strVal val="visible"/>
                                      </p:to>
                                    </p:set>
                                    <p:animEffect transition="in" filter="dissolve">
                                      <p:cBhvr>
                                        <p:cTn id="13" dur="500"/>
                                        <p:tgtEl>
                                          <p:spTgt spid="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509588" y="4010316"/>
            <a:ext cx="11169268" cy="0"/>
          </a:xfrm>
          <a:prstGeom prst="line">
            <a:avLst/>
          </a:prstGeom>
        </p:spPr>
        <p:style>
          <a:lnRef idx="1">
            <a:schemeClr val="accent3"/>
          </a:lnRef>
          <a:fillRef idx="0">
            <a:schemeClr val="accent3"/>
          </a:fillRef>
          <a:effectRef idx="0">
            <a:schemeClr val="accent3"/>
          </a:effectRef>
          <a:fontRef idx="minor">
            <a:schemeClr val="tx1"/>
          </a:fontRef>
        </p:style>
      </p:cxnSp>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明晰主旨</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06054" y="4054347"/>
            <a:ext cx="10524408" cy="2243050"/>
          </a:xfrm>
          <a:prstGeom prst="rect">
            <a:avLst/>
          </a:prstGeom>
          <a:noFill/>
        </p:spPr>
        <p:txBody>
          <a:bodyPr wrap="square" rtlCol="0">
            <a:spAutoFit/>
          </a:bodyPr>
          <a:lstStyle/>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这篇开幕词，介绍了中国人民政治协商会议的召开背景，回顾了中国人民的斗争历程，道出了召开中国人民政治协商会议的历史必然性。同时，指明了全国人民当前需要注意的问题，并对国家的发展做出规划。本文处处洋溢着人民解放战争胜利的喜悦和豪迈的革命情怀。</a:t>
            </a: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0" y="1535960"/>
            <a:ext cx="12192000" cy="1886674"/>
          </a:xfrm>
          <a:prstGeom prst="rect">
            <a:avLst/>
          </a:prstGeom>
          <a:blipFill>
            <a:blip r:embed="rId1">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anim calcmode="lin" valueType="num">
                                      <p:cBhvr>
                                        <p:cTn id="36" dur="500" fill="hold"/>
                                        <p:tgtEl>
                                          <p:spTgt spid="24"/>
                                        </p:tgtEl>
                                        <p:attrNameLst>
                                          <p:attrName>ppt_x</p:attrName>
                                        </p:attrNameLst>
                                      </p:cBhvr>
                                      <p:tavLst>
                                        <p:tav tm="0">
                                          <p:val>
                                            <p:strVal val="#ppt_x"/>
                                          </p:val>
                                        </p:tav>
                                        <p:tav tm="100000">
                                          <p:val>
                                            <p:strVal val="#ppt_x"/>
                                          </p:val>
                                        </p:tav>
                                      </p:tavLst>
                                    </p:anim>
                                    <p:anim calcmode="lin" valueType="num">
                                      <p:cBhvr>
                                        <p:cTn id="37"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24"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1">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8298"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技巧点拨</a:t>
              </a:r>
              <a:endParaRPr lang="zh-CN" altLang="en-US" sz="6000" b="1" spc="60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04</a:t>
                </a:r>
                <a:endParaRPr lang="zh-CN" alt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27" name="组合 26"/>
          <p:cNvGrpSpPr/>
          <p:nvPr/>
        </p:nvGrpSpPr>
        <p:grpSpPr>
          <a:xfrm>
            <a:off x="2073797" y="1965403"/>
            <a:ext cx="8044406" cy="0"/>
            <a:chOff x="1736202" y="879676"/>
            <a:chExt cx="8044406" cy="0"/>
          </a:xfrm>
        </p:grpSpPr>
        <p:cxnSp>
          <p:nvCxnSpPr>
            <p:cNvPr id="25" name="直接连接符 24"/>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1925256" y="6102173"/>
            <a:ext cx="8341488" cy="307777"/>
          </a:xfrm>
          <a:prstGeom prst="rect">
            <a:avLst/>
          </a:prstGeom>
          <a:noFill/>
        </p:spPr>
        <p:txBody>
          <a:bodyPr wrap="square" rtlCol="0">
            <a:spAutoFit/>
          </a:bodyPr>
          <a:lstStyle/>
          <a:p>
            <a:pPr algn="ctr"/>
            <a:r>
              <a:rPr lang="zh-CN" altLang="en-US" sz="1400" spc="600">
                <a:solidFill>
                  <a:srgbClr val="A11C1C"/>
                </a:solidFill>
                <a:latin typeface="楷体" panose="02010609060101010101" pitchFamily="49" charset="-122"/>
                <a:ea typeface="楷体" panose="02010609060101010101" pitchFamily="49" charset="-122"/>
              </a:rPr>
              <a:t>中华民族伟大复兴</a:t>
            </a:r>
            <a:endParaRPr lang="zh-CN" altLang="en-US" sz="1400" spc="600">
              <a:solidFill>
                <a:srgbClr val="A11C1C"/>
              </a:solidFill>
              <a:latin typeface="楷体" panose="02010609060101010101" pitchFamily="49" charset="-122"/>
              <a:ea typeface="楷体" panose="02010609060101010101" pitchFamily="49" charset="-122"/>
            </a:endParaRPr>
          </a:p>
        </p:txBody>
      </p:sp>
      <p:grpSp>
        <p:nvGrpSpPr>
          <p:cNvPr id="9" name="组合 8"/>
          <p:cNvGrpSpPr/>
          <p:nvPr/>
        </p:nvGrpSpPr>
        <p:grpSpPr>
          <a:xfrm>
            <a:off x="-52454" y="-1924099"/>
            <a:ext cx="12192000" cy="5405377"/>
            <a:chOff x="0" y="-1924099"/>
            <a:chExt cx="12192000" cy="5405377"/>
          </a:xfrm>
        </p:grpSpPr>
        <p:grpSp>
          <p:nvGrpSpPr>
            <p:cNvPr id="20" name="组合 19"/>
            <p:cNvGrpSpPr/>
            <p:nvPr/>
          </p:nvGrpSpPr>
          <p:grpSpPr>
            <a:xfrm flipV="1">
              <a:off x="0" y="-1924099"/>
              <a:ext cx="12192000" cy="5405377"/>
              <a:chOff x="0" y="3344697"/>
              <a:chExt cx="12192000" cy="5405377"/>
            </a:xfrm>
          </p:grpSpPr>
          <p:sp>
            <p:nvSpPr>
              <p:cNvPr id="22" name="任意多边形: 形状 21"/>
              <p:cNvSpPr/>
              <p:nvPr/>
            </p:nvSpPr>
            <p:spPr>
              <a:xfrm flipV="1">
                <a:off x="0" y="3344697"/>
                <a:ext cx="12192000" cy="540537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sp>
            <p:nvSpPr>
              <p:cNvPr id="35" name="任意多边形: 形状 34"/>
              <p:cNvSpPr/>
              <p:nvPr/>
            </p:nvSpPr>
            <p:spPr>
              <a:xfrm flipV="1">
                <a:off x="0" y="3703514"/>
                <a:ext cx="12192000" cy="3154486"/>
              </a:xfrm>
              <a:custGeom>
                <a:avLst/>
                <a:gdLst>
                  <a:gd name="connsiteX0" fmla="*/ 6096000 w 12192000"/>
                  <a:gd name="connsiteY0" fmla="*/ 3154486 h 3154486"/>
                  <a:gd name="connsiteX1" fmla="*/ 11895750 w 12192000"/>
                  <a:gd name="connsiteY1" fmla="*/ 1886129 h 3154486"/>
                  <a:gd name="connsiteX2" fmla="*/ 12192000 w 12192000"/>
                  <a:gd name="connsiteY2" fmla="*/ 1722875 h 3154486"/>
                  <a:gd name="connsiteX3" fmla="*/ 12192000 w 12192000"/>
                  <a:gd name="connsiteY3" fmla="*/ 0 h 3154486"/>
                  <a:gd name="connsiteX4" fmla="*/ 0 w 12192000"/>
                  <a:gd name="connsiteY4" fmla="*/ 0 h 3154486"/>
                  <a:gd name="connsiteX5" fmla="*/ 0 w 12192000"/>
                  <a:gd name="connsiteY5" fmla="*/ 1722875 h 3154486"/>
                  <a:gd name="connsiteX6" fmla="*/ 296251 w 12192000"/>
                  <a:gd name="connsiteY6" fmla="*/ 1886129 h 3154486"/>
                  <a:gd name="connsiteX7" fmla="*/ 6096000 w 12192000"/>
                  <a:gd name="connsiteY7" fmla="*/ 3154486 h 315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54486">
                    <a:moveTo>
                      <a:pt x="6096000" y="3154486"/>
                    </a:moveTo>
                    <a:cubicBezTo>
                      <a:pt x="8332940" y="3154486"/>
                      <a:pt x="10369689" y="2673636"/>
                      <a:pt x="11895750" y="1886129"/>
                    </a:cubicBezTo>
                    <a:lnTo>
                      <a:pt x="12192000" y="1722875"/>
                    </a:lnTo>
                    <a:lnTo>
                      <a:pt x="12192000" y="0"/>
                    </a:lnTo>
                    <a:lnTo>
                      <a:pt x="0" y="0"/>
                    </a:lnTo>
                    <a:lnTo>
                      <a:pt x="0" y="1722875"/>
                    </a:lnTo>
                    <a:lnTo>
                      <a:pt x="296251" y="1886129"/>
                    </a:lnTo>
                    <a:cubicBezTo>
                      <a:pt x="1822312" y="2673636"/>
                      <a:pt x="3859061" y="3154486"/>
                      <a:pt x="6096000" y="3154486"/>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任意多边形: 形状 36"/>
              <p:cNvSpPr/>
              <p:nvPr/>
            </p:nvSpPr>
            <p:spPr>
              <a:xfrm flipH="1" flipV="1">
                <a:off x="0" y="3703514"/>
                <a:ext cx="12192000" cy="3154486"/>
              </a:xfrm>
              <a:custGeom>
                <a:avLst/>
                <a:gdLst>
                  <a:gd name="connsiteX0" fmla="*/ 6096000 w 12192000"/>
                  <a:gd name="connsiteY0" fmla="*/ 3154486 h 3154486"/>
                  <a:gd name="connsiteX1" fmla="*/ 296251 w 12192000"/>
                  <a:gd name="connsiteY1" fmla="*/ 1886129 h 3154486"/>
                  <a:gd name="connsiteX2" fmla="*/ 0 w 12192000"/>
                  <a:gd name="connsiteY2" fmla="*/ 1722875 h 3154486"/>
                  <a:gd name="connsiteX3" fmla="*/ 0 w 12192000"/>
                  <a:gd name="connsiteY3" fmla="*/ 0 h 3154486"/>
                  <a:gd name="connsiteX4" fmla="*/ 12192000 w 12192000"/>
                  <a:gd name="connsiteY4" fmla="*/ 0 h 3154486"/>
                  <a:gd name="connsiteX5" fmla="*/ 12192000 w 12192000"/>
                  <a:gd name="connsiteY5" fmla="*/ 1722875 h 3154486"/>
                  <a:gd name="connsiteX6" fmla="*/ 11895750 w 12192000"/>
                  <a:gd name="connsiteY6" fmla="*/ 1886129 h 3154486"/>
                  <a:gd name="connsiteX7" fmla="*/ 6096000 w 12192000"/>
                  <a:gd name="connsiteY7" fmla="*/ 3154486 h 315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54486">
                    <a:moveTo>
                      <a:pt x="6096000" y="3154486"/>
                    </a:moveTo>
                    <a:cubicBezTo>
                      <a:pt x="3859061" y="3154486"/>
                      <a:pt x="1822312" y="2673636"/>
                      <a:pt x="296251" y="1886129"/>
                    </a:cubicBezTo>
                    <a:lnTo>
                      <a:pt x="0" y="1722875"/>
                    </a:lnTo>
                    <a:lnTo>
                      <a:pt x="0" y="0"/>
                    </a:lnTo>
                    <a:lnTo>
                      <a:pt x="12192000" y="0"/>
                    </a:lnTo>
                    <a:lnTo>
                      <a:pt x="12192000" y="1722875"/>
                    </a:lnTo>
                    <a:lnTo>
                      <a:pt x="11895750" y="1886129"/>
                    </a:lnTo>
                    <a:cubicBezTo>
                      <a:pt x="10369689" y="2673636"/>
                      <a:pt x="8332940" y="3154486"/>
                      <a:pt x="6096000" y="3154486"/>
                    </a:cubicBezTo>
                    <a:close/>
                  </a:path>
                </a:pathLst>
              </a:custGeom>
              <a:blipFill dpi="0" rotWithShape="0">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1" name="任意多边形: 形状 30"/>
              <p:cNvSpPr/>
              <p:nvPr/>
            </p:nvSpPr>
            <p:spPr>
              <a:xfrm flipV="1">
                <a:off x="0" y="3719523"/>
                <a:ext cx="12192000" cy="3138477"/>
              </a:xfrm>
              <a:custGeom>
                <a:avLst/>
                <a:gdLst>
                  <a:gd name="connsiteX0" fmla="*/ 6096000 w 12192000"/>
                  <a:gd name="connsiteY0" fmla="*/ 3138477 h 3138477"/>
                  <a:gd name="connsiteX1" fmla="*/ 11895750 w 12192000"/>
                  <a:gd name="connsiteY1" fmla="*/ 1870120 h 3138477"/>
                  <a:gd name="connsiteX2" fmla="*/ 12192000 w 12192000"/>
                  <a:gd name="connsiteY2" fmla="*/ 1706866 h 3138477"/>
                  <a:gd name="connsiteX3" fmla="*/ 12192000 w 12192000"/>
                  <a:gd name="connsiteY3" fmla="*/ 0 h 3138477"/>
                  <a:gd name="connsiteX4" fmla="*/ 0 w 12192000"/>
                  <a:gd name="connsiteY4" fmla="*/ 0 h 3138477"/>
                  <a:gd name="connsiteX5" fmla="*/ 0 w 12192000"/>
                  <a:gd name="connsiteY5" fmla="*/ 1706866 h 3138477"/>
                  <a:gd name="connsiteX6" fmla="*/ 296251 w 12192000"/>
                  <a:gd name="connsiteY6" fmla="*/ 1870120 h 3138477"/>
                  <a:gd name="connsiteX7" fmla="*/ 6096000 w 12192000"/>
                  <a:gd name="connsiteY7" fmla="*/ 3138477 h 313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38477">
                    <a:moveTo>
                      <a:pt x="6096000" y="3138477"/>
                    </a:moveTo>
                    <a:cubicBezTo>
                      <a:pt x="8332940" y="3138477"/>
                      <a:pt x="10369689" y="2657627"/>
                      <a:pt x="11895750" y="1870120"/>
                    </a:cubicBezTo>
                    <a:lnTo>
                      <a:pt x="12192000" y="1706866"/>
                    </a:lnTo>
                    <a:lnTo>
                      <a:pt x="12192000" y="0"/>
                    </a:lnTo>
                    <a:lnTo>
                      <a:pt x="0" y="0"/>
                    </a:lnTo>
                    <a:lnTo>
                      <a:pt x="0" y="1706866"/>
                    </a:lnTo>
                    <a:lnTo>
                      <a:pt x="296251" y="1870120"/>
                    </a:lnTo>
                    <a:cubicBezTo>
                      <a:pt x="1822312" y="2657627"/>
                      <a:pt x="3859061" y="3138477"/>
                      <a:pt x="6096000" y="3138477"/>
                    </a:cubicBez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2" name="任意多边形: 形状 31"/>
              <p:cNvSpPr/>
              <p:nvPr/>
            </p:nvSpPr>
            <p:spPr>
              <a:xfrm flipV="1">
                <a:off x="0" y="4005034"/>
                <a:ext cx="12192000" cy="2852967"/>
              </a:xfrm>
              <a:custGeom>
                <a:avLst/>
                <a:gdLst>
                  <a:gd name="connsiteX0" fmla="*/ 6096000 w 12192000"/>
                  <a:gd name="connsiteY0" fmla="*/ 2761912 h 2761912"/>
                  <a:gd name="connsiteX1" fmla="*/ 11895750 w 12192000"/>
                  <a:gd name="connsiteY1" fmla="*/ 1493555 h 2761912"/>
                  <a:gd name="connsiteX2" fmla="*/ 12192000 w 12192000"/>
                  <a:gd name="connsiteY2" fmla="*/ 1330301 h 2761912"/>
                  <a:gd name="connsiteX3" fmla="*/ 12192000 w 12192000"/>
                  <a:gd name="connsiteY3" fmla="*/ 0 h 2761912"/>
                  <a:gd name="connsiteX4" fmla="*/ 0 w 12192000"/>
                  <a:gd name="connsiteY4" fmla="*/ 0 h 2761912"/>
                  <a:gd name="connsiteX5" fmla="*/ 0 w 12192000"/>
                  <a:gd name="connsiteY5" fmla="*/ 1330301 h 2761912"/>
                  <a:gd name="connsiteX6" fmla="*/ 296251 w 12192000"/>
                  <a:gd name="connsiteY6" fmla="*/ 1493555 h 2761912"/>
                  <a:gd name="connsiteX7" fmla="*/ 6096000 w 12192000"/>
                  <a:gd name="connsiteY7" fmla="*/ 2761912 h 276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761912">
                    <a:moveTo>
                      <a:pt x="6096000" y="2761912"/>
                    </a:moveTo>
                    <a:cubicBezTo>
                      <a:pt x="8332940" y="2761912"/>
                      <a:pt x="10369689" y="2281062"/>
                      <a:pt x="11895750" y="1493555"/>
                    </a:cubicBezTo>
                    <a:lnTo>
                      <a:pt x="12192000" y="1330301"/>
                    </a:lnTo>
                    <a:lnTo>
                      <a:pt x="12192000" y="0"/>
                    </a:lnTo>
                    <a:lnTo>
                      <a:pt x="0" y="0"/>
                    </a:lnTo>
                    <a:lnTo>
                      <a:pt x="0" y="1330301"/>
                    </a:lnTo>
                    <a:lnTo>
                      <a:pt x="296251" y="1493555"/>
                    </a:lnTo>
                    <a:cubicBezTo>
                      <a:pt x="1822312" y="2281062"/>
                      <a:pt x="3859061" y="2761912"/>
                      <a:pt x="6096000" y="2761912"/>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994738" y="485547"/>
              <a:ext cx="2202525" cy="1323439"/>
              <a:chOff x="11000333" y="-254406"/>
              <a:chExt cx="2334904" cy="1323439"/>
            </a:xfrm>
            <a:effectLst>
              <a:outerShdw blurRad="50800" dist="38100" dir="2700000" algn="tl" rotWithShape="0">
                <a:prstClr val="black">
                  <a:alpha val="40000"/>
                </a:prstClr>
              </a:outerShdw>
            </a:effectLst>
          </p:grpSpPr>
          <p:sp>
            <p:nvSpPr>
              <p:cNvPr id="40" name="文本框 39"/>
              <p:cNvSpPr txBox="1"/>
              <p:nvPr/>
            </p:nvSpPr>
            <p:spPr>
              <a:xfrm>
                <a:off x="11000333" y="-254406"/>
                <a:ext cx="1364917" cy="1323439"/>
              </a:xfrm>
              <a:prstGeom prst="rect">
                <a:avLst/>
              </a:prstGeom>
              <a:noFill/>
            </p:spPr>
            <p:txBody>
              <a:bodyPr wrap="none" rtlCol="0">
                <a:spAutoFit/>
              </a:bodyPr>
              <a:lstStyle/>
              <a:p>
                <a:pPr algn="ctr"/>
                <a:r>
                  <a:rPr lang="zh-CN" altLang="en-US" sz="8000" spc="600">
                    <a:solidFill>
                      <a:schemeClr val="bg1"/>
                    </a:solidFill>
                    <a:latin typeface="微软雅黑" panose="020B0503020204020204" pitchFamily="34" charset="-122"/>
                    <a:ea typeface="微软雅黑" panose="020B0503020204020204" pitchFamily="34" charset="-122"/>
                  </a:rPr>
                  <a:t>目</a:t>
                </a:r>
                <a:endParaRPr lang="zh-CN" altLang="en-US" sz="8000" spc="60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1970320" y="-254406"/>
                <a:ext cx="1364917" cy="1323439"/>
              </a:xfrm>
              <a:prstGeom prst="rect">
                <a:avLst/>
              </a:prstGeom>
              <a:noFill/>
            </p:spPr>
            <p:txBody>
              <a:bodyPr wrap="none" rtlCol="0">
                <a:spAutoFit/>
              </a:bodyPr>
              <a:lstStyle/>
              <a:p>
                <a:pPr algn="ctr"/>
                <a:r>
                  <a:rPr lang="zh-CN" altLang="en-US" sz="8000" spc="600">
                    <a:solidFill>
                      <a:schemeClr val="bg1"/>
                    </a:solidFill>
                    <a:latin typeface="微软雅黑" panose="020B0503020204020204" pitchFamily="34" charset="-122"/>
                    <a:ea typeface="微软雅黑" panose="020B0503020204020204" pitchFamily="34" charset="-122"/>
                  </a:rPr>
                  <a:t>录</a:t>
                </a:r>
                <a:endParaRPr lang="zh-CN" altLang="en-US" sz="8000" spc="600">
                  <a:solidFill>
                    <a:schemeClr val="bg1"/>
                  </a:solidFill>
                  <a:latin typeface="微软雅黑" panose="020B0503020204020204" pitchFamily="34" charset="-122"/>
                  <a:ea typeface="微软雅黑" panose="020B0503020204020204" pitchFamily="34" charset="-122"/>
                </a:endParaRPr>
              </a:p>
            </p:txBody>
          </p:sp>
        </p:grpSp>
      </p:grpSp>
      <p:sp>
        <p:nvSpPr>
          <p:cNvPr id="36" name="矩形: 圆角 35"/>
          <p:cNvSpPr/>
          <p:nvPr/>
        </p:nvSpPr>
        <p:spPr>
          <a:xfrm>
            <a:off x="2092696" y="3646305"/>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微软雅黑" panose="020B0503020204020204" pitchFamily="34" charset="-122"/>
                <a:ea typeface="微软雅黑" panose="020B0503020204020204" pitchFamily="34" charset="-122"/>
              </a:rPr>
              <a:t>知人论世</a:t>
            </a:r>
            <a:endParaRPr lang="zh-CN" altLang="en-US" sz="3200" spc="600">
              <a:latin typeface="微软雅黑" panose="020B0503020204020204" pitchFamily="34" charset="-122"/>
              <a:ea typeface="微软雅黑" panose="020B0503020204020204" pitchFamily="34" charset="-122"/>
            </a:endParaRPr>
          </a:p>
        </p:txBody>
      </p:sp>
      <p:sp>
        <p:nvSpPr>
          <p:cNvPr id="38" name="椭圆 37"/>
          <p:cNvSpPr/>
          <p:nvPr/>
        </p:nvSpPr>
        <p:spPr>
          <a:xfrm>
            <a:off x="1272211" y="3646029"/>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latin typeface="微软雅黑" panose="020B0503020204020204" pitchFamily="34" charset="-122"/>
                <a:ea typeface="微软雅黑" panose="020B0503020204020204" pitchFamily="34" charset="-122"/>
              </a:rPr>
              <a:t>01</a:t>
            </a:r>
            <a:endParaRPr lang="zh-CN" altLang="en-US" sz="2400">
              <a:latin typeface="微软雅黑" panose="020B0503020204020204" pitchFamily="34" charset="-122"/>
              <a:ea typeface="微软雅黑" panose="020B0503020204020204" pitchFamily="34" charset="-122"/>
            </a:endParaRPr>
          </a:p>
        </p:txBody>
      </p:sp>
      <p:sp>
        <p:nvSpPr>
          <p:cNvPr id="51" name="矩形: 圆角 50"/>
          <p:cNvSpPr/>
          <p:nvPr/>
        </p:nvSpPr>
        <p:spPr>
          <a:xfrm>
            <a:off x="2092696" y="4850072"/>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微软雅黑" panose="020B0503020204020204" pitchFamily="34" charset="-122"/>
                <a:ea typeface="微软雅黑" panose="020B0503020204020204" pitchFamily="34" charset="-122"/>
              </a:rPr>
              <a:t>文本探究</a:t>
            </a:r>
            <a:endParaRPr lang="zh-CN" altLang="en-US" sz="3200" spc="600">
              <a:latin typeface="微软雅黑" panose="020B0503020204020204" pitchFamily="34" charset="-122"/>
              <a:ea typeface="微软雅黑" panose="020B0503020204020204" pitchFamily="34" charset="-122"/>
            </a:endParaRPr>
          </a:p>
        </p:txBody>
      </p:sp>
      <p:sp>
        <p:nvSpPr>
          <p:cNvPr id="52" name="椭圆 51"/>
          <p:cNvSpPr/>
          <p:nvPr/>
        </p:nvSpPr>
        <p:spPr>
          <a:xfrm>
            <a:off x="1272211" y="4849796"/>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latin typeface="微软雅黑" panose="020B0503020204020204" pitchFamily="34" charset="-122"/>
                <a:ea typeface="微软雅黑" panose="020B0503020204020204" pitchFamily="34" charset="-122"/>
              </a:rPr>
              <a:t>03</a:t>
            </a:r>
            <a:endParaRPr lang="zh-CN" altLang="en-US" sz="2400">
              <a:latin typeface="微软雅黑" panose="020B0503020204020204" pitchFamily="34" charset="-122"/>
              <a:ea typeface="微软雅黑" panose="020B0503020204020204" pitchFamily="34" charset="-122"/>
            </a:endParaRPr>
          </a:p>
        </p:txBody>
      </p:sp>
      <p:sp>
        <p:nvSpPr>
          <p:cNvPr id="54" name="矩形: 圆角 53"/>
          <p:cNvSpPr/>
          <p:nvPr/>
        </p:nvSpPr>
        <p:spPr>
          <a:xfrm>
            <a:off x="7683269" y="3646305"/>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微软雅黑" panose="020B0503020204020204" pitchFamily="34" charset="-122"/>
                <a:ea typeface="微软雅黑" panose="020B0503020204020204" pitchFamily="34" charset="-122"/>
              </a:rPr>
              <a:t>初读感悟</a:t>
            </a:r>
            <a:endParaRPr lang="zh-CN" altLang="en-US" sz="3200" spc="600">
              <a:latin typeface="微软雅黑" panose="020B0503020204020204" pitchFamily="34" charset="-122"/>
              <a:ea typeface="微软雅黑" panose="020B0503020204020204" pitchFamily="34" charset="-122"/>
            </a:endParaRPr>
          </a:p>
        </p:txBody>
      </p:sp>
      <p:sp>
        <p:nvSpPr>
          <p:cNvPr id="55" name="椭圆 54"/>
          <p:cNvSpPr/>
          <p:nvPr/>
        </p:nvSpPr>
        <p:spPr>
          <a:xfrm>
            <a:off x="6862784" y="3646029"/>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latin typeface="微软雅黑" panose="020B0503020204020204" pitchFamily="34" charset="-122"/>
                <a:ea typeface="微软雅黑" panose="020B0503020204020204" pitchFamily="34" charset="-122"/>
              </a:rPr>
              <a:t>02</a:t>
            </a:r>
            <a:endParaRPr lang="zh-CN" altLang="en-US" sz="2400">
              <a:latin typeface="微软雅黑" panose="020B0503020204020204" pitchFamily="34" charset="-122"/>
              <a:ea typeface="微软雅黑" panose="020B0503020204020204" pitchFamily="34" charset="-122"/>
            </a:endParaRPr>
          </a:p>
        </p:txBody>
      </p:sp>
      <p:sp>
        <p:nvSpPr>
          <p:cNvPr id="57" name="矩形: 圆角 56"/>
          <p:cNvSpPr/>
          <p:nvPr/>
        </p:nvSpPr>
        <p:spPr>
          <a:xfrm>
            <a:off x="7683269" y="4850072"/>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微软雅黑" panose="020B0503020204020204" pitchFamily="34" charset="-122"/>
                <a:ea typeface="微软雅黑" panose="020B0503020204020204" pitchFamily="34" charset="-122"/>
              </a:rPr>
              <a:t>技巧点拨</a:t>
            </a:r>
            <a:endParaRPr lang="zh-CN" altLang="en-US" sz="3200" spc="600">
              <a:latin typeface="微软雅黑" panose="020B0503020204020204" pitchFamily="34" charset="-122"/>
              <a:ea typeface="微软雅黑" panose="020B0503020204020204" pitchFamily="34" charset="-122"/>
            </a:endParaRPr>
          </a:p>
        </p:txBody>
      </p:sp>
      <p:sp>
        <p:nvSpPr>
          <p:cNvPr id="58" name="椭圆 57"/>
          <p:cNvSpPr/>
          <p:nvPr/>
        </p:nvSpPr>
        <p:spPr>
          <a:xfrm>
            <a:off x="6862784" y="4849796"/>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spc="-150">
                <a:latin typeface="微软雅黑" panose="020B0503020204020204" pitchFamily="34" charset="-122"/>
                <a:ea typeface="微软雅黑" panose="020B0503020204020204" pitchFamily="34" charset="-122"/>
              </a:rPr>
              <a:t>04</a:t>
            </a:r>
            <a:endParaRPr lang="zh-CN" altLang="en-US" sz="2400" spc="-150">
              <a:latin typeface="微软雅黑" panose="020B0503020204020204" pitchFamily="34" charset="-122"/>
              <a:ea typeface="微软雅黑" panose="020B0503020204020204" pitchFamily="34" charset="-122"/>
            </a:endParaRPr>
          </a:p>
        </p:txBody>
      </p:sp>
      <p:grpSp>
        <p:nvGrpSpPr>
          <p:cNvPr id="68" name="组合 67"/>
          <p:cNvGrpSpPr/>
          <p:nvPr/>
        </p:nvGrpSpPr>
        <p:grpSpPr>
          <a:xfrm>
            <a:off x="524393" y="778590"/>
            <a:ext cx="11134207" cy="0"/>
            <a:chOff x="524393" y="778590"/>
            <a:chExt cx="11134207" cy="0"/>
          </a:xfrm>
        </p:grpSpPr>
        <p:grpSp>
          <p:nvGrpSpPr>
            <p:cNvPr id="60" name="îşľïḓé"/>
            <p:cNvGrpSpPr/>
            <p:nvPr/>
          </p:nvGrpSpPr>
          <p:grpSpPr>
            <a:xfrm>
              <a:off x="524393" y="778590"/>
              <a:ext cx="528630" cy="0"/>
              <a:chOff x="784958" y="2463718"/>
              <a:chExt cx="528630" cy="0"/>
            </a:xfrm>
          </p:grpSpPr>
          <p:cxnSp>
            <p:nvCxnSpPr>
              <p:cNvPr id="61" name="直接连接符 60"/>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64" name="îşľïḓé"/>
            <p:cNvGrpSpPr/>
            <p:nvPr/>
          </p:nvGrpSpPr>
          <p:grpSpPr>
            <a:xfrm flipH="1">
              <a:off x="11129970" y="778590"/>
              <a:ext cx="528630" cy="0"/>
              <a:chOff x="784958" y="2463718"/>
              <a:chExt cx="528630" cy="0"/>
            </a:xfrm>
          </p:grpSpPr>
          <p:cxnSp>
            <p:nvCxnSpPr>
              <p:cNvPr id="65" name="直接连接符 64"/>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00942"/>
            <a:ext cx="3282285"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开幕词的写法</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374048" y="2110041"/>
            <a:ext cx="7104552" cy="2797048"/>
          </a:xfrm>
          <a:prstGeom prst="rect">
            <a:avLst/>
          </a:prstGeom>
          <a:noFill/>
        </p:spPr>
        <p:txBody>
          <a:bodyPr wrap="square" rtlCol="0">
            <a:spAutoFit/>
          </a:bodyPr>
          <a:lstStyle/>
          <a:p>
            <a:pPr algn="just" hangingPunct="0">
              <a:lnSpc>
                <a:spcPct val="150000"/>
              </a:lnSpc>
            </a:pP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b="1">
                <a:latin typeface="微软雅黑" panose="020B0503020204020204" pitchFamily="34" charset="-122"/>
                <a:ea typeface="微软雅黑" panose="020B0503020204020204" pitchFamily="34" charset="-122"/>
                <a:cs typeface="+mn-ea"/>
                <a:sym typeface="+mn-lt"/>
              </a:rPr>
              <a:t>技法指引</a:t>
            </a:r>
            <a:r>
              <a:rPr lang="en-US" altLang="zh-CN" sz="2400" b="1">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开幕词通常要阐明会议或活动的性质、宗旨、任务、要求和议程安排等，集中体现了大会或活动的指导思想，起着定调的作用，对引导会议或活动朝着既定的正确方向顺利进行，保证会议或活动的圆满成功，有着重要的意义。</a:t>
            </a:r>
            <a:endParaRPr lang="zh-CN" altLang="en-US" sz="2400">
              <a:latin typeface="微软雅黑" panose="020B0503020204020204" pitchFamily="34" charset="-122"/>
              <a:ea typeface="微软雅黑" panose="020B0503020204020204" pitchFamily="34" charset="-122"/>
              <a:cs typeface="+mn-ea"/>
              <a:sym typeface="+mn-lt"/>
            </a:endParaRPr>
          </a:p>
        </p:txBody>
      </p:sp>
      <p:grpSp>
        <p:nvGrpSpPr>
          <p:cNvPr id="13" name="组合 12"/>
          <p:cNvGrpSpPr/>
          <p:nvPr/>
        </p:nvGrpSpPr>
        <p:grpSpPr>
          <a:xfrm>
            <a:off x="489472" y="2061945"/>
            <a:ext cx="3282285" cy="3691642"/>
            <a:chOff x="668766" y="1767182"/>
            <a:chExt cx="4194432" cy="4327001"/>
          </a:xfrm>
        </p:grpSpPr>
        <p:sp>
          <p:nvSpPr>
            <p:cNvPr id="10" name="矩形: 圆角 9"/>
            <p:cNvSpPr/>
            <p:nvPr/>
          </p:nvSpPr>
          <p:spPr>
            <a:xfrm>
              <a:off x="668766" y="1767182"/>
              <a:ext cx="2915322" cy="3689873"/>
            </a:xfrm>
            <a:prstGeom prst="roundRect">
              <a:avLst>
                <a:gd name="adj" fmla="val 4815"/>
              </a:avLst>
            </a:prstGeom>
            <a:blipFill>
              <a:blip r:embed="rId1">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1" name="矩形: 圆角 30"/>
            <p:cNvSpPr/>
            <p:nvPr/>
          </p:nvSpPr>
          <p:spPr>
            <a:xfrm>
              <a:off x="2528790" y="3139563"/>
              <a:ext cx="2334408" cy="2954620"/>
            </a:xfrm>
            <a:prstGeom prst="roundRect">
              <a:avLst>
                <a:gd name="adj" fmla="val 4815"/>
              </a:avLst>
            </a:prstGeom>
            <a:blipFill>
              <a:blip r:embed="rId1">
                <a:extLst>
                  <a:ext uri="{28A0092B-C50C-407E-A947-70E740481C1C}">
                    <a14:useLocalDpi xmlns:a14="http://schemas.microsoft.com/office/drawing/2010/main" val="0"/>
                  </a:ext>
                </a:extLst>
              </a:blip>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a:latin typeface="微软雅黑" panose="020B0503020204020204" pitchFamily="34" charset="-122"/>
                <a:ea typeface="微软雅黑" panose="020B0503020204020204" pitchFamily="34" charset="-122"/>
              </a:endParaRPr>
            </a:p>
          </p:txBody>
        </p:sp>
      </p:grpSp>
      <p:sp>
        <p:nvSpPr>
          <p:cNvPr id="39" name="矩形 38"/>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930010"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格式简介</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713430" y="1868405"/>
            <a:ext cx="6945170" cy="3351046"/>
          </a:xfrm>
          <a:prstGeom prst="rect">
            <a:avLst/>
          </a:prstGeom>
          <a:noFill/>
        </p:spPr>
        <p:txBody>
          <a:bodyPr wrap="square" rtlCol="0">
            <a:spAutoFit/>
          </a:bodyPr>
          <a:lstStyle/>
          <a:p>
            <a:pPr hangingPunct="0">
              <a:lnSpc>
                <a:spcPct val="150000"/>
              </a:lnSpc>
            </a:pP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通常由</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标题、称谓及正文</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三部分组成。</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1</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、标题通常有三种写法：一是用会议名称作标题；二是前边再加上领导人姓名；三是用提示内容中心或主旨的标题，在后面通常加上副标题。</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2</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、称谓一般写在标题下行顶格，称呼通常用“同志们”、“朋友们”、“各位代表”等。</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14" name="组合 13"/>
          <p:cNvGrpSpPr/>
          <p:nvPr/>
        </p:nvGrpSpPr>
        <p:grpSpPr>
          <a:xfrm>
            <a:off x="713583" y="1739329"/>
            <a:ext cx="3480122" cy="4234094"/>
            <a:chOff x="4355939" y="1633960"/>
            <a:chExt cx="3480122" cy="4234094"/>
          </a:xfrm>
        </p:grpSpPr>
        <p:sp>
          <p:nvSpPr>
            <p:cNvPr id="30" name="椭圆 29"/>
            <p:cNvSpPr/>
            <p:nvPr/>
          </p:nvSpPr>
          <p:spPr>
            <a:xfrm>
              <a:off x="4355939" y="1633960"/>
              <a:ext cx="3480122" cy="3480122"/>
            </a:xfrm>
            <a:prstGeom prst="ellipse">
              <a:avLst/>
            </a:prstGeom>
            <a:gradFill flip="none" rotWithShape="1">
              <a:gsLst>
                <a:gs pos="100000">
                  <a:srgbClr val="A11C1C"/>
                </a:gs>
                <a:gs pos="0">
                  <a:srgbClr val="A11C1C">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椭圆 11"/>
            <p:cNvSpPr/>
            <p:nvPr/>
          </p:nvSpPr>
          <p:spPr>
            <a:xfrm>
              <a:off x="4765274" y="2043294"/>
              <a:ext cx="2661454" cy="2661454"/>
            </a:xfrm>
            <a:prstGeom prst="ellipse">
              <a:avLst/>
            </a:prstGeom>
            <a:blipFill>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4627301" y="5393491"/>
              <a:ext cx="2815222" cy="474563"/>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a:latin typeface="微软雅黑" panose="020B0503020204020204" pitchFamily="34" charset="-122"/>
                  <a:ea typeface="微软雅黑" panose="020B0503020204020204" pitchFamily="34" charset="-122"/>
                </a:rPr>
                <a:t>开幕词</a:t>
              </a:r>
              <a:endParaRPr lang="zh-CN" altLang="en-US" sz="2000">
                <a:latin typeface="微软雅黑" panose="020B0503020204020204" pitchFamily="34" charset="-122"/>
                <a:ea typeface="微软雅黑" panose="020B0503020204020204" pitchFamily="34" charset="-122"/>
              </a:endParaRPr>
            </a:p>
          </p:txBody>
        </p:sp>
      </p:grpSp>
      <p:sp>
        <p:nvSpPr>
          <p:cNvPr id="33" name="矩形 32"/>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930010"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格式简介</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525712" y="971935"/>
            <a:ext cx="7486994" cy="5567037"/>
          </a:xfrm>
          <a:prstGeom prst="rect">
            <a:avLst/>
          </a:prstGeom>
          <a:noFill/>
        </p:spPr>
        <p:txBody>
          <a:bodyPr wrap="square" rtlCol="0">
            <a:spAutoFit/>
          </a:bodyPr>
          <a:lstStyle/>
          <a:p>
            <a:pPr hangingPunct="0">
              <a:lnSpc>
                <a:spcPct val="150000"/>
              </a:lnSpc>
            </a:pPr>
            <a:r>
              <a:rPr lang="en-US" altLang="zh-CN"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3</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、正文一般包括</a:t>
            </a:r>
            <a:r>
              <a:rPr lang="zh-CN" altLang="en-US" sz="2400" b="1">
                <a:solidFill>
                  <a:srgbClr val="C00000"/>
                </a:solidFill>
                <a:latin typeface="微软雅黑" panose="020B0503020204020204" pitchFamily="34" charset="-122"/>
                <a:ea typeface="微软雅黑" panose="020B0503020204020204" pitchFamily="34" charset="-122"/>
                <a:cs typeface="+mn-ea"/>
                <a:sym typeface="+mn-lt"/>
              </a:rPr>
              <a:t>开头、主体和结尾</a:t>
            </a:r>
            <a:r>
              <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头写宣布开幕之类的话。主体部分一般包括以下内容：会议的筹备和出席会议人员情况；会议召开的背景和意义；会议的性质、目的及主要任务；会议的主要议程及要求；会议的奋斗目标及深远影响等等。但写作中一定要把握会议的性质，郑重阐述会议的特点、意义、要求和希望，对于会议本身的情况如议程等，要概括说明，点到为止；行文则要明快、流畅，评议要坚定有力，充满热情，富于鼓舞力量。最后是结尾，一般都是“祝大会圆满成功”之类。</a:t>
            </a:r>
            <a:endParaRPr lang="zh-CN" altLang="en-US" sz="24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21" name="组合 20"/>
          <p:cNvGrpSpPr/>
          <p:nvPr/>
        </p:nvGrpSpPr>
        <p:grpSpPr>
          <a:xfrm>
            <a:off x="713583" y="1739329"/>
            <a:ext cx="3480122" cy="4234094"/>
            <a:chOff x="4355939" y="1633960"/>
            <a:chExt cx="3480122" cy="4234094"/>
          </a:xfrm>
        </p:grpSpPr>
        <p:sp>
          <p:nvSpPr>
            <p:cNvPr id="22" name="椭圆 21"/>
            <p:cNvSpPr/>
            <p:nvPr/>
          </p:nvSpPr>
          <p:spPr>
            <a:xfrm>
              <a:off x="4355939" y="1633960"/>
              <a:ext cx="3480122" cy="3480122"/>
            </a:xfrm>
            <a:prstGeom prst="ellipse">
              <a:avLst/>
            </a:prstGeom>
            <a:gradFill flip="none" rotWithShape="1">
              <a:gsLst>
                <a:gs pos="100000">
                  <a:srgbClr val="A11C1C"/>
                </a:gs>
                <a:gs pos="0">
                  <a:srgbClr val="A11C1C">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椭圆 22"/>
            <p:cNvSpPr/>
            <p:nvPr/>
          </p:nvSpPr>
          <p:spPr>
            <a:xfrm>
              <a:off x="4765274" y="2043294"/>
              <a:ext cx="2661454" cy="2661454"/>
            </a:xfrm>
            <a:prstGeom prst="ellipse">
              <a:avLst/>
            </a:prstGeom>
            <a:blipFill>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矩形 23"/>
            <p:cNvSpPr/>
            <p:nvPr/>
          </p:nvSpPr>
          <p:spPr>
            <a:xfrm>
              <a:off x="4627301" y="5393491"/>
              <a:ext cx="2815222" cy="474563"/>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a:latin typeface="微软雅黑" panose="020B0503020204020204" pitchFamily="34" charset="-122"/>
                  <a:ea typeface="微软雅黑" panose="020B0503020204020204" pitchFamily="34" charset="-122"/>
                </a:rPr>
                <a:t>开幕词</a:t>
              </a:r>
              <a:endParaRPr lang="zh-CN" altLang="en-US" sz="2000">
                <a:latin typeface="微软雅黑" panose="020B0503020204020204" pitchFamily="34" charset="-122"/>
                <a:ea typeface="微软雅黑" panose="020B0503020204020204" pitchFamily="34" charset="-122"/>
              </a:endParaRPr>
            </a:p>
          </p:txBody>
        </p:sp>
      </p:grpSp>
      <p:sp>
        <p:nvSpPr>
          <p:cNvPr id="25" name="矩形 24"/>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930010"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写作要点</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603040" y="1507744"/>
            <a:ext cx="7486994" cy="4192879"/>
          </a:xfrm>
          <a:prstGeom prst="rect">
            <a:avLst/>
          </a:prstGeom>
          <a:noFill/>
        </p:spPr>
        <p:txBody>
          <a:bodyPr wrap="square" rtlCol="0">
            <a:spAutoFit/>
          </a:bodyPr>
          <a:lstStyle/>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一是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简明性</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。开幕词要简洁明了、短小精悍，最忌长篇累牍，言不及义，多使用祈使句，表示祝贺和希望；</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二是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口语化</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。它的语言应该通俗、明快、上口。</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三是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宣告性</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。开幕词是会议或者活动的序曲，所以开幕词宣告会议或活动正式开始的特性。</a:t>
            </a:r>
            <a:endParaRPr lang="en-US" altLang="zh-CN"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四是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引导性</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。开幕词一般要阐述会议或活动的宗旨、目的、意义、任务等，这对整个会议或活动的成功举行起着引导作用。</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hangingPunct="0">
              <a:lnSpc>
                <a:spcPct val="150000"/>
              </a:lnSpc>
            </a:pP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五是</a:t>
            </a:r>
            <a:r>
              <a:rPr lang="zh-CN" altLang="en-US" sz="2000" b="1">
                <a:solidFill>
                  <a:srgbClr val="C00000"/>
                </a:solidFill>
                <a:latin typeface="微软雅黑" panose="020B0503020204020204" pitchFamily="34" charset="-122"/>
                <a:ea typeface="微软雅黑" panose="020B0503020204020204" pitchFamily="34" charset="-122"/>
                <a:cs typeface="+mn-ea"/>
                <a:sym typeface="+mn-lt"/>
              </a:rPr>
              <a:t>鼓动性</a:t>
            </a:r>
            <a:r>
              <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。开幕词带着对活动或者活动的良好祝愿，通过介绍会议或活动激励参与者的参与意识，调动其积极性。</a:t>
            </a:r>
            <a:endParaRPr lang="zh-CN" altLang="en-US" sz="200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21" name="组合 20"/>
          <p:cNvGrpSpPr/>
          <p:nvPr/>
        </p:nvGrpSpPr>
        <p:grpSpPr>
          <a:xfrm>
            <a:off x="713583" y="1739329"/>
            <a:ext cx="3480122" cy="4234094"/>
            <a:chOff x="4355939" y="1633960"/>
            <a:chExt cx="3480122" cy="4234094"/>
          </a:xfrm>
        </p:grpSpPr>
        <p:sp>
          <p:nvSpPr>
            <p:cNvPr id="22" name="椭圆 21"/>
            <p:cNvSpPr/>
            <p:nvPr/>
          </p:nvSpPr>
          <p:spPr>
            <a:xfrm>
              <a:off x="4355939" y="1633960"/>
              <a:ext cx="3480122" cy="3480122"/>
            </a:xfrm>
            <a:prstGeom prst="ellipse">
              <a:avLst/>
            </a:prstGeom>
            <a:gradFill flip="none" rotWithShape="1">
              <a:gsLst>
                <a:gs pos="100000">
                  <a:srgbClr val="A11C1C"/>
                </a:gs>
                <a:gs pos="0">
                  <a:srgbClr val="A11C1C">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椭圆 22"/>
            <p:cNvSpPr/>
            <p:nvPr/>
          </p:nvSpPr>
          <p:spPr>
            <a:xfrm>
              <a:off x="4765274" y="2043294"/>
              <a:ext cx="2661454" cy="2661454"/>
            </a:xfrm>
            <a:prstGeom prst="ellipse">
              <a:avLst/>
            </a:prstGeom>
            <a:blipFill>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矩形 23"/>
            <p:cNvSpPr/>
            <p:nvPr/>
          </p:nvSpPr>
          <p:spPr>
            <a:xfrm>
              <a:off x="4627301" y="5393491"/>
              <a:ext cx="2815222" cy="474563"/>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000">
                  <a:latin typeface="微软雅黑" panose="020B0503020204020204" pitchFamily="34" charset="-122"/>
                  <a:ea typeface="微软雅黑" panose="020B0503020204020204" pitchFamily="34" charset="-122"/>
                </a:rPr>
                <a:t>开幕词</a:t>
              </a:r>
              <a:endParaRPr lang="zh-CN" altLang="en-US" sz="2000">
                <a:latin typeface="微软雅黑" panose="020B0503020204020204" pitchFamily="34" charset="-122"/>
                <a:ea typeface="微软雅黑" panose="020B0503020204020204" pitchFamily="34" charset="-122"/>
              </a:endParaRPr>
            </a:p>
          </p:txBody>
        </p:sp>
      </p:grpSp>
      <p:sp>
        <p:nvSpPr>
          <p:cNvPr id="25" name="矩形 24"/>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真题演练</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41" y="1202860"/>
            <a:ext cx="11425518" cy="5013039"/>
          </a:xfrm>
          <a:prstGeom prst="rect">
            <a:avLst/>
          </a:prstGeom>
          <a:noFill/>
        </p:spPr>
        <p:txBody>
          <a:bodyPr wrap="square" rtlCol="0">
            <a:spAutoFit/>
          </a:bodyPr>
          <a:lstStyle/>
          <a:p>
            <a:pPr algn="just" hangingPunct="0">
              <a:lnSpc>
                <a:spcPct val="150000"/>
              </a:lnSpc>
            </a:pPr>
            <a:r>
              <a:rPr lang="en-US" altLang="zh-CN" sz="2400">
                <a:latin typeface="微软雅黑" panose="020B0503020204020204" pitchFamily="34" charset="-122"/>
                <a:ea typeface="微软雅黑" panose="020B0503020204020204" pitchFamily="34" charset="-122"/>
                <a:cs typeface="+mn-ea"/>
                <a:sym typeface="+mn-lt"/>
              </a:rPr>
              <a:t>(2020</a:t>
            </a:r>
            <a:r>
              <a:rPr lang="zh-CN" altLang="en-US" sz="2400">
                <a:latin typeface="微软雅黑" panose="020B0503020204020204" pitchFamily="34" charset="-122"/>
                <a:ea typeface="微软雅黑" panose="020B0503020204020204" pitchFamily="34" charset="-122"/>
                <a:cs typeface="+mn-ea"/>
                <a:sym typeface="+mn-lt"/>
              </a:rPr>
              <a:t>新高考全国卷</a:t>
            </a:r>
            <a:r>
              <a:rPr lang="en-US" altLang="zh-CN" sz="2400">
                <a:latin typeface="微软雅黑" panose="020B0503020204020204" pitchFamily="34" charset="-122"/>
                <a:ea typeface="微软雅黑" panose="020B0503020204020204" pitchFamily="34" charset="-122"/>
                <a:cs typeface="+mn-ea"/>
                <a:sym typeface="+mn-lt"/>
              </a:rPr>
              <a:t>2)</a:t>
            </a:r>
            <a:r>
              <a:rPr lang="zh-CN" altLang="en-US" sz="2400">
                <a:latin typeface="微软雅黑" panose="020B0503020204020204" pitchFamily="34" charset="-122"/>
                <a:ea typeface="微软雅黑" panose="020B0503020204020204" pitchFamily="34" charset="-122"/>
                <a:cs typeface="+mn-ea"/>
                <a:sym typeface="+mn-lt"/>
              </a:rPr>
              <a:t>阅读下面的材料，根据要求写作。</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楷体" panose="02010609060101010101" pitchFamily="49" charset="-122"/>
                <a:ea typeface="楷体" panose="02010609060101010101" pitchFamily="49" charset="-122"/>
                <a:cs typeface="+mn-ea"/>
                <a:sym typeface="+mn-lt"/>
              </a:rPr>
              <a:t>    读万卷书，行万里路。无论读书还是行路，我们都会与地名不期而遇。有些地名很容易让你联想到这个地方的自然特征、风土民情、历史文化、著名人物等；有些地名会唤起你的某种记忆与情感，或许是一段难忘的故事，又或它对你有着特殊的意义。</a:t>
            </a:r>
            <a:endParaRPr lang="zh-CN" altLang="en-US" sz="2400">
              <a:latin typeface="楷体" panose="02010609060101010101" pitchFamily="49" charset="-122"/>
              <a:ea typeface="楷体" panose="02010609060101010101" pitchFamily="49"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电视台邀请你客串</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中华地名</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主持人。请以“带你走近</a:t>
            </a:r>
            <a:r>
              <a:rPr lang="en-US" altLang="zh-CN" sz="2400">
                <a:latin typeface="微软雅黑" panose="020B0503020204020204" pitchFamily="34" charset="-122"/>
                <a:ea typeface="微软雅黑" panose="020B0503020204020204" pitchFamily="34" charset="-122"/>
                <a:cs typeface="+mn-ea"/>
                <a:sym typeface="+mn-lt"/>
              </a:rPr>
              <a:t>_________”</a:t>
            </a:r>
            <a:r>
              <a:rPr lang="zh-CN" altLang="en-US" sz="2400">
                <a:latin typeface="微软雅黑" panose="020B0503020204020204" pitchFamily="34" charset="-122"/>
                <a:ea typeface="微软雅黑" panose="020B0503020204020204" pitchFamily="34" charset="-122"/>
                <a:cs typeface="+mn-ea"/>
                <a:sym typeface="+mn-lt"/>
              </a:rPr>
              <a:t>为题（补充一个地名，使题目完整），写一篇主持词。</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要求：结合材料，选好角度，确定立意，明确文体，切合身份；不要套作，不得抄袭；不得泄露个人信息；不少于</a:t>
            </a:r>
            <a:r>
              <a:rPr lang="en-US" altLang="zh-CN" sz="2400">
                <a:latin typeface="微软雅黑" panose="020B0503020204020204" pitchFamily="34" charset="-122"/>
                <a:ea typeface="微软雅黑" panose="020B0503020204020204" pitchFamily="34" charset="-122"/>
                <a:cs typeface="+mn-ea"/>
                <a:sym typeface="+mn-lt"/>
              </a:rPr>
              <a:t>800</a:t>
            </a:r>
            <a:r>
              <a:rPr lang="zh-CN" altLang="en-US" sz="2400">
                <a:latin typeface="微软雅黑" panose="020B0503020204020204" pitchFamily="34" charset="-122"/>
                <a:ea typeface="微软雅黑" panose="020B0503020204020204" pitchFamily="34" charset="-122"/>
                <a:cs typeface="+mn-ea"/>
                <a:sym typeface="+mn-lt"/>
              </a:rPr>
              <a:t>字。</a:t>
            </a: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43" name="矩形 42"/>
          <p:cNvSpPr/>
          <p:nvPr/>
        </p:nvSpPr>
        <p:spPr>
          <a:xfrm>
            <a:off x="130629" y="148558"/>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Effect transition="in" filter="fade">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例文</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41" y="1202860"/>
            <a:ext cx="11425518" cy="4459041"/>
          </a:xfrm>
          <a:prstGeom prst="rect">
            <a:avLst/>
          </a:prstGeom>
          <a:noFill/>
        </p:spPr>
        <p:txBody>
          <a:bodyPr wrap="square" rtlCol="0">
            <a:spAutoFit/>
          </a:bodyPr>
          <a:lstStyle/>
          <a:p>
            <a:pPr algn="ctr"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带你走进深圳</a:t>
            </a:r>
            <a:endParaRPr lang="zh-CN" altLang="en-US" sz="2400">
              <a:latin typeface="微软雅黑" panose="020B0503020204020204" pitchFamily="34" charset="-122"/>
              <a:ea typeface="微软雅黑" panose="020B0503020204020204" pitchFamily="34" charset="-122"/>
              <a:cs typeface="+mn-ea"/>
              <a:sym typeface="+mn-lt"/>
            </a:endParaRPr>
          </a:p>
          <a:p>
            <a:pPr algn="r"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欣赏深圳一往无前的奋斗姿态</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亲爱的观众朋友们：</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大家上午好！</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欢迎收看今天的</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中华地名</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，我是主持人</a:t>
            </a:r>
            <a:r>
              <a:rPr lang="en-US" altLang="zh-CN" sz="2400">
                <a:latin typeface="微软雅黑" panose="020B0503020204020204" pitchFamily="34" charset="-122"/>
                <a:ea typeface="微软雅黑" panose="020B0503020204020204" pitchFamily="34" charset="-122"/>
                <a:cs typeface="+mn-ea"/>
                <a:sym typeface="+mn-lt"/>
              </a:rPr>
              <a:t>XX</a:t>
            </a:r>
            <a:r>
              <a:rPr lang="zh-CN" altLang="en-US" sz="2400">
                <a:latin typeface="微软雅黑" panose="020B0503020204020204" pitchFamily="34" charset="-122"/>
                <a:ea typeface="微软雅黑" panose="020B0503020204020204" pitchFamily="34" charset="-122"/>
                <a:cs typeface="+mn-ea"/>
                <a:sym typeface="+mn-lt"/>
              </a:rPr>
              <a:t>。首先，我想问一问电视机前在座的观众朋友，如果我们用“年轻”来形容一座城市，那么在你心中，中国的哪一座城市是“年轻担当”呢？我相信很多观众朋友都会想到</a:t>
            </a:r>
            <a:r>
              <a:rPr lang="en-US" altLang="zh-CN" sz="2400">
                <a:latin typeface="微软雅黑" panose="020B0503020204020204" pitchFamily="34" charset="-122"/>
                <a:ea typeface="微软雅黑" panose="020B0503020204020204" pitchFamily="34" charset="-122"/>
                <a:cs typeface="+mn-ea"/>
                <a:sym typeface="+mn-lt"/>
              </a:rPr>
              <a:t>1980</a:t>
            </a:r>
            <a:r>
              <a:rPr lang="zh-CN" altLang="en-US" sz="2400">
                <a:latin typeface="微软雅黑" panose="020B0503020204020204" pitchFamily="34" charset="-122"/>
                <a:ea typeface="微软雅黑" panose="020B0503020204020204" pitchFamily="34" charset="-122"/>
                <a:cs typeface="+mn-ea"/>
                <a:sym typeface="+mn-lt"/>
              </a:rPr>
              <a:t>年中国设立的第一个经济特区</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深圳。今天就让我带领大家一起走进深圳！</a:t>
            </a: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例文</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41" y="1561448"/>
            <a:ext cx="11425518" cy="4192879"/>
          </a:xfrm>
          <a:prstGeom prst="rect">
            <a:avLst/>
          </a:prstGeom>
          <a:noFill/>
        </p:spPr>
        <p:txBody>
          <a:bodyPr wrap="square" rtlCol="0">
            <a:spAutoFit/>
          </a:bodyPr>
          <a:lstStyle/>
          <a:p>
            <a:pPr algn="just" hangingPunct="0">
              <a:lnSpc>
                <a:spcPct val="150000"/>
              </a:lnSpc>
            </a:pPr>
            <a:r>
              <a:rPr lang="zh-CN" altLang="en-US" sz="2000">
                <a:latin typeface="微软雅黑" panose="020B0503020204020204" pitchFamily="34" charset="-122"/>
                <a:ea typeface="微软雅黑" panose="020B0503020204020204" pitchFamily="34" charset="-122"/>
                <a:cs typeface="+mn-ea"/>
                <a:sym typeface="+mn-lt"/>
              </a:rPr>
              <a:t>    “年轻”是深圳最鲜明的标签，不仅这座城市很新，这儿的人口平均年龄也很年轻。但如果仅将“年轻”与一组组数据挂钩，未免过于简单粗暴。我想“年轻”是一种状态，我们赞赏年轻、向往年轻，是因为年轻意味着无限可能。在这一期节目中，我们将看到年轻的深圳迸发出的张力，看到它“急”进却不冒进，快节奏却能坚守人文底色。</a:t>
            </a:r>
            <a:endParaRPr lang="zh-CN" altLang="en-US" sz="20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a:latin typeface="微软雅黑" panose="020B0503020204020204" pitchFamily="34" charset="-122"/>
                <a:ea typeface="微软雅黑" panose="020B0503020204020204" pitchFamily="34" charset="-122"/>
                <a:cs typeface="+mn-ea"/>
                <a:sym typeface="+mn-lt"/>
              </a:rPr>
              <a:t>        我们都知道深圳是创新之都。这里孵化出闪闪发光的中国创造，有大族激光、大疆无人机</a:t>
            </a:r>
            <a:r>
              <a:rPr lang="en-US" altLang="zh-CN" sz="2000">
                <a:latin typeface="微软雅黑" panose="020B0503020204020204" pitchFamily="34" charset="-122"/>
                <a:ea typeface="微软雅黑" panose="020B0503020204020204" pitchFamily="34" charset="-122"/>
                <a:cs typeface="+mn-ea"/>
                <a:sym typeface="+mn-lt"/>
              </a:rPr>
              <a:t>……</a:t>
            </a:r>
            <a:r>
              <a:rPr lang="zh-CN" altLang="en-US" sz="2000">
                <a:latin typeface="微软雅黑" panose="020B0503020204020204" pitchFamily="34" charset="-122"/>
                <a:ea typeface="微软雅黑" panose="020B0503020204020204" pitchFamily="34" charset="-122"/>
                <a:cs typeface="+mn-ea"/>
                <a:sym typeface="+mn-lt"/>
              </a:rPr>
              <a:t>深圳的企业有决心和自信打破一切桎梏，面对技术封锁，本土企业华为自主研发了麒麟芯片、鸿蒙系统。我们明白发达国家的先进技术只是遮蔽天空的树荫，披荆斩棘的勇者不应停留在此乘凉嬉戏，而应将目光聚焦于远方和未来。深圳一直将创新作为自身发展的第一驱动力，它不仅突破了自身由“制造”向“智造”转变的难题，还为世界各地提供了一个发展的样板。</a:t>
            </a:r>
            <a:endParaRPr lang="zh-CN" altLang="en-US" sz="2000">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例文</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70329" y="1040144"/>
            <a:ext cx="11425518" cy="5577874"/>
          </a:xfrm>
          <a:prstGeom prst="rect">
            <a:avLst/>
          </a:prstGeom>
          <a:noFill/>
        </p:spPr>
        <p:txBody>
          <a:bodyPr wrap="square" rtlCol="0">
            <a:spAutoFit/>
          </a:bodyPr>
          <a:lstStyle/>
          <a:p>
            <a:pPr algn="just" hangingPunct="0">
              <a:lnSpc>
                <a:spcPct val="150000"/>
              </a:lnSpc>
            </a:pPr>
            <a:r>
              <a:rPr lang="zh-CN" altLang="en-US" sz="2000">
                <a:latin typeface="微软雅黑" panose="020B0503020204020204" pitchFamily="34" charset="-122"/>
                <a:ea typeface="微软雅黑" panose="020B0503020204020204" pitchFamily="34" charset="-122"/>
                <a:cs typeface="+mn-ea"/>
                <a:sym typeface="+mn-lt"/>
              </a:rPr>
              <a:t>      深圳作为创意梦工厂，它还有令人羡艳的执行力。“居士逢乱离，始辨英雄士”，在疫情期间，深圳在全国乃至世界率先做到全面复工复学，并提交了</a:t>
            </a:r>
            <a:r>
              <a:rPr lang="en-US" altLang="zh-CN" sz="2000">
                <a:latin typeface="微软雅黑" panose="020B0503020204020204" pitchFamily="34" charset="-122"/>
                <a:ea typeface="微软雅黑" panose="020B0503020204020204" pitchFamily="34" charset="-122"/>
                <a:cs typeface="+mn-ea"/>
                <a:sym typeface="+mn-lt"/>
              </a:rPr>
              <a:t>67</a:t>
            </a:r>
            <a:r>
              <a:rPr lang="zh-CN" altLang="en-US" sz="2000">
                <a:latin typeface="微软雅黑" panose="020B0503020204020204" pitchFamily="34" charset="-122"/>
                <a:ea typeface="微软雅黑" panose="020B0503020204020204" pitchFamily="34" charset="-122"/>
                <a:cs typeface="+mn-ea"/>
                <a:sym typeface="+mn-lt"/>
              </a:rPr>
              <a:t>天“</a:t>
            </a:r>
            <a:r>
              <a:rPr lang="en-US" altLang="zh-CN" sz="2000">
                <a:latin typeface="微软雅黑" panose="020B0503020204020204" pitchFamily="34" charset="-122"/>
                <a:ea typeface="微软雅黑" panose="020B0503020204020204" pitchFamily="34" charset="-122"/>
                <a:cs typeface="+mn-ea"/>
                <a:sym typeface="+mn-lt"/>
              </a:rPr>
              <a:t>0</a:t>
            </a:r>
            <a:r>
              <a:rPr lang="zh-CN" altLang="en-US" sz="2000">
                <a:latin typeface="微软雅黑" panose="020B0503020204020204" pitchFamily="34" charset="-122"/>
                <a:ea typeface="微软雅黑" panose="020B0503020204020204" pitchFamily="34" charset="-122"/>
                <a:cs typeface="+mn-ea"/>
                <a:sym typeface="+mn-lt"/>
              </a:rPr>
              <a:t>新增”的优秀答卷，这个纪录在今天依然保持。知名主持人董卿曾说过“人生的意义永远在于拓展，而不在于固守”，深圳创造出诸多傲人的成绩，却从未止步于此，我们看到北京大学深圳医院团队自主研发处效率更高的检测试纸，看到政府部门继续推进大数据在各项政务管理工作中的应用。我能很自豪地说：“在深圳，政策落地最快、项目推行最快、老百姓办事也最快。”</a:t>
            </a:r>
            <a:endParaRPr lang="zh-CN" altLang="en-US" sz="20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000">
                <a:latin typeface="微软雅黑" panose="020B0503020204020204" pitchFamily="34" charset="-122"/>
                <a:ea typeface="微软雅黑" panose="020B0503020204020204" pitchFamily="34" charset="-122"/>
                <a:cs typeface="+mn-ea"/>
                <a:sym typeface="+mn-lt"/>
              </a:rPr>
              <a:t>      深圳还是一座有温情有温度的城市。“来了就是深圳人，来了就做志愿者”，这座人均收入居全国第二的城市，坚决不做“精致的利己主义者”，人与人之间，它看中团队合作，区域交往，它追求互利双赢。微观我们的生活，到处都有“红马甲”穿行忙碌的身影，“些小吾曹州县吏，一枝一叶总关情”；宏观规划蓝图，深圳积极向对周边地区输送人才与就业岗位、推进粤港澳大湾区的建设</a:t>
            </a:r>
            <a:r>
              <a:rPr lang="en-US" altLang="zh-CN" sz="2000">
                <a:latin typeface="微软雅黑" panose="020B0503020204020204" pitchFamily="34" charset="-122"/>
                <a:ea typeface="微软雅黑" panose="020B0503020204020204" pitchFamily="34" charset="-122"/>
                <a:cs typeface="+mn-ea"/>
                <a:sym typeface="+mn-lt"/>
              </a:rPr>
              <a:t>……“</a:t>
            </a:r>
            <a:r>
              <a:rPr lang="zh-CN" altLang="en-US" sz="2000">
                <a:latin typeface="微软雅黑" panose="020B0503020204020204" pitchFamily="34" charset="-122"/>
                <a:ea typeface="微软雅黑" panose="020B0503020204020204" pitchFamily="34" charset="-122"/>
                <a:cs typeface="+mn-ea"/>
                <a:sym typeface="+mn-lt"/>
              </a:rPr>
              <a:t>一枝独秀不是春”，深圳在区域经济发展中展现了大都市应有的担当。深圳的每一份积累，都在为人民谋取福利，为祖国复兴奠基。</a:t>
            </a:r>
            <a:endParaRPr lang="zh-CN" altLang="en-US" sz="2000">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276613"/>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微软雅黑" panose="020B0503020204020204" pitchFamily="34" charset="-122"/>
                <a:ea typeface="微软雅黑" panose="020B0503020204020204" pitchFamily="34" charset="-122"/>
              </a:rPr>
              <a:t>例文</a:t>
            </a:r>
            <a:endParaRPr lang="zh-CN" altLang="en-US" sz="2800" b="1" spc="60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83241" y="1202860"/>
            <a:ext cx="11425518" cy="5013039"/>
          </a:xfrm>
          <a:prstGeom prst="rect">
            <a:avLst/>
          </a:prstGeom>
          <a:noFill/>
        </p:spPr>
        <p:txBody>
          <a:bodyPr wrap="square" rtlCol="0">
            <a:spAutoFit/>
          </a:bodyPr>
          <a:lstStyle/>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朋友：当年闭塞落后的小渔村，如今已是举世瞩目的中国特色社会主义先行示范区，看完这一期节目，也许你会问我，深圳还有什么值得期待的亮点？我会告诉你，没有了，是的，没有了。请不要对深圳有所期待，而应是深圳对我们有所期待，它尊重我们每个人做梦的权利，它珍视每一位奋斗者的诚实劳动，它在努力搭建好所有人的筑梦平台。我们欣赏它一往无前的奋斗姿态，是英雄与英雄之间的惺惺相惜，深圳的每一份成绩都不开每一位个体的付出，深圳期待你的走进，期待与你携手，实现个人成就与祖国梦想的共振。</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在本期节目即将结束的时候，请大家为改革的先行者</a:t>
            </a:r>
            <a:r>
              <a:rPr lang="en-US" altLang="zh-CN" sz="2400">
                <a:latin typeface="微软雅黑" panose="020B0503020204020204" pitchFamily="34" charset="-122"/>
                <a:ea typeface="微软雅黑" panose="020B0503020204020204" pitchFamily="34" charset="-122"/>
                <a:cs typeface="+mn-ea"/>
                <a:sym typeface="+mn-lt"/>
              </a:rPr>
              <a:t>——</a:t>
            </a:r>
            <a:r>
              <a:rPr lang="zh-CN" altLang="en-US" sz="2400">
                <a:latin typeface="微软雅黑" panose="020B0503020204020204" pitchFamily="34" charset="-122"/>
                <a:ea typeface="微软雅黑" panose="020B0503020204020204" pitchFamily="34" charset="-122"/>
                <a:cs typeface="+mn-ea"/>
                <a:sym typeface="+mn-lt"/>
              </a:rPr>
              <a:t>深圳送上热烈的掌声！</a:t>
            </a:r>
            <a:endParaRPr lang="zh-CN" altLang="en-US" sz="2400">
              <a:latin typeface="微软雅黑" panose="020B0503020204020204" pitchFamily="34" charset="-122"/>
              <a:ea typeface="微软雅黑" panose="020B0503020204020204" pitchFamily="34" charset="-122"/>
              <a:cs typeface="+mn-ea"/>
              <a:sym typeface="+mn-lt"/>
            </a:endParaRPr>
          </a:p>
          <a:p>
            <a:pPr algn="just" hangingPunct="0">
              <a:lnSpc>
                <a:spcPct val="150000"/>
              </a:lnSpc>
            </a:pPr>
            <a:r>
              <a:rPr lang="zh-CN" altLang="en-US" sz="2400">
                <a:latin typeface="微软雅黑" panose="020B0503020204020204" pitchFamily="34" charset="-122"/>
                <a:ea typeface="微软雅黑" panose="020B0503020204020204" pitchFamily="34" charset="-122"/>
                <a:cs typeface="+mn-ea"/>
                <a:sym typeface="+mn-lt"/>
              </a:rPr>
              <a:t>    谢谢大家！</a:t>
            </a: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17" name="矩形 16"/>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p:cNvSpPr/>
          <p:nvPr/>
        </p:nvSpPr>
        <p:spPr>
          <a:xfrm>
            <a:off x="0" y="231493"/>
            <a:ext cx="12192000" cy="540537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任意多边形: 形状 16"/>
          <p:cNvSpPr/>
          <p:nvPr/>
        </p:nvSpPr>
        <p:spPr>
          <a:xfrm>
            <a:off x="0" y="0"/>
            <a:ext cx="12192000" cy="5000262"/>
          </a:xfrm>
          <a:custGeom>
            <a:avLst/>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flipH="1">
            <a:off x="0" y="0"/>
            <a:ext cx="12192000" cy="5000262"/>
          </a:xfrm>
          <a:custGeom>
            <a:avLst/>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blipFill>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p:cNvGrpSpPr/>
          <p:nvPr/>
        </p:nvGrpSpPr>
        <p:grpSpPr>
          <a:xfrm>
            <a:off x="2073797" y="857707"/>
            <a:ext cx="8044406" cy="0"/>
            <a:chOff x="1736202" y="879676"/>
            <a:chExt cx="8044406" cy="0"/>
          </a:xfrm>
        </p:grpSpPr>
        <p:cxnSp>
          <p:nvCxnSpPr>
            <p:cNvPr id="25" name="直接连接符 24"/>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0" y="0"/>
            <a:ext cx="12192000" cy="5254907"/>
            <a:chOff x="14876" y="-89745"/>
            <a:chExt cx="12192000" cy="5254907"/>
          </a:xfrm>
        </p:grpSpPr>
        <p:sp>
          <p:nvSpPr>
            <p:cNvPr id="19" name="任意多边形: 形状 18"/>
            <p:cNvSpPr/>
            <p:nvPr/>
          </p:nvSpPr>
          <p:spPr>
            <a:xfrm>
              <a:off x="14876" y="-89745"/>
              <a:ext cx="12192000" cy="5254907"/>
            </a:xfrm>
            <a:custGeom>
              <a:avLst/>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gradFill flip="none" rotWithShape="1">
              <a:gsLst>
                <a:gs pos="0">
                  <a:srgbClr val="C00000"/>
                </a:gs>
                <a:gs pos="100000">
                  <a:srgbClr val="C0000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p:cNvSpPr txBox="1"/>
            <p:nvPr/>
          </p:nvSpPr>
          <p:spPr>
            <a:xfrm>
              <a:off x="5126078" y="501564"/>
              <a:ext cx="1939843" cy="523220"/>
            </a:xfrm>
            <a:prstGeom prst="rect">
              <a:avLst/>
            </a:prstGeom>
            <a:noFill/>
          </p:spPr>
          <p:txBody>
            <a:bodyPr wrap="square" rtlCol="0">
              <a:spAutoFit/>
            </a:bodyPr>
            <a:lstStyle/>
            <a:p>
              <a:pPr algn="ctr"/>
              <a:r>
                <a:rPr lang="zh-CN" altLang="en-US" sz="2800" spc="300">
                  <a:solidFill>
                    <a:schemeClr val="bg1"/>
                  </a:solidFill>
                  <a:latin typeface="微软雅黑" panose="020B0503020204020204" pitchFamily="34" charset="-122"/>
                  <a:ea typeface="微软雅黑" panose="020B0503020204020204" pitchFamily="34" charset="-122"/>
                </a:rPr>
                <a:t>第一课</a:t>
              </a:r>
              <a:endParaRPr lang="zh-CN" altLang="en-US" sz="2800" spc="30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572198" y="2410386"/>
              <a:ext cx="2829255" cy="1314142"/>
            </a:xfrm>
            <a:prstGeom prst="rect">
              <a:avLst/>
            </a:prstGeom>
            <a:noFill/>
          </p:spPr>
          <p:txBody>
            <a:bodyPr wrap="square" rtlCol="0">
              <a:spAutoFit/>
            </a:bodyPr>
            <a:lstStyle/>
            <a:p>
              <a:pPr algn="dist">
                <a:lnSpc>
                  <a:spcPct val="150000"/>
                </a:lnSpc>
              </a:pPr>
              <a:r>
                <a:rPr kumimoji="1" lang="zh-CN" altLang="en-US" sz="6000" b="1">
                  <a:solidFill>
                    <a:schemeClr val="bg1"/>
                  </a:solidFill>
                  <a:latin typeface="微软雅黑" panose="020B0503020204020204" pitchFamily="34" charset="-122"/>
                  <a:ea typeface="微软雅黑" panose="020B0503020204020204" pitchFamily="34" charset="-122"/>
                </a:rPr>
                <a:t>结束</a:t>
              </a:r>
              <a:endParaRPr kumimoji="1" lang="zh-CN" altLang="en-US" sz="8000" b="1">
                <a:solidFill>
                  <a:schemeClr val="bg1"/>
                </a:solidFill>
                <a:latin typeface="微软雅黑" panose="020B0503020204020204" pitchFamily="34" charset="-122"/>
                <a:ea typeface="微软雅黑" panose="020B0503020204020204" pitchFamily="34" charset="-122"/>
              </a:endParaRPr>
            </a:p>
          </p:txBody>
        </p:sp>
      </p:grpSp>
      <p:pic>
        <p:nvPicPr>
          <p:cNvPr id="29" name="New picture" hidden="1"/>
          <p:cNvPicPr/>
          <p:nvPr/>
        </p:nvPicPr>
        <p:blipFill>
          <a:blip r:embed="rId2"/>
          <a:stretch>
            <a:fillRect/>
          </a:stretch>
        </p:blipFill>
        <p:spPr>
          <a:xfrm>
            <a:off x="12001500" y="10261600"/>
            <a:ext cx="266700" cy="4318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250"/>
                                        <p:tgtEl>
                                          <p:spTgt spid="22"/>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par>
                                <p:cTn id="11" presetID="22" presetClass="entr" presetSubtype="1" fill="hold" grpId="0" nodeType="withEffect">
                                  <p:stCondLst>
                                    <p:cond delay="130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95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1">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nvSpPr>
        <p:spPr>
          <a:xfrm>
            <a:off x="8298"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nvGrpSpPr>
        <p:grpSpPr>
          <a:xfrm>
            <a:off x="524393" y="758141"/>
            <a:ext cx="11134207" cy="0"/>
            <a:chOff x="524393" y="778590"/>
            <a:chExt cx="11134207" cy="0"/>
          </a:xfrm>
        </p:grpSpPr>
        <p:grpSp>
          <p:nvGrpSpPr>
            <p:cNvPr id="92" name="îşľïḓé"/>
            <p:cNvGrpSpPr/>
            <p:nvPr/>
          </p:nvGrpSpPr>
          <p:grpSpPr>
            <a:xfrm>
              <a:off x="524393" y="778590"/>
              <a:ext cx="528630" cy="0"/>
              <a:chOff x="784958" y="2463718"/>
              <a:chExt cx="528630" cy="0"/>
            </a:xfrm>
          </p:grpSpPr>
          <p:cxnSp>
            <p:nvCxnSpPr>
              <p:cNvPr id="97" name="直接连接符 96"/>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nvGrpSpPr>
          <p:grpSpPr>
            <a:xfrm flipH="1">
              <a:off x="11129970" y="778590"/>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26227" y="819583"/>
            <a:ext cx="12192000" cy="6038417"/>
            <a:chOff x="-26227" y="819583"/>
            <a:chExt cx="12192000" cy="6038417"/>
          </a:xfrm>
        </p:grpSpPr>
        <p:sp>
          <p:nvSpPr>
            <p:cNvPr id="114" name="任意多边形: 形状 113"/>
            <p:cNvSpPr/>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nvSpPr>
          <p:spPr>
            <a:xfrm>
              <a:off x="2642335" y="3041633"/>
              <a:ext cx="7207956" cy="1015663"/>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知人论世</a:t>
              </a:r>
              <a:endParaRPr lang="zh-CN" altLang="en-US" sz="6000" b="1" spc="600">
                <a:solidFill>
                  <a:schemeClr val="bg1"/>
                </a:solidFill>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5154592" y="819583"/>
              <a:ext cx="1882816" cy="1882816"/>
              <a:chOff x="5358596" y="954139"/>
              <a:chExt cx="1474808" cy="1474808"/>
            </a:xfrm>
          </p:grpSpPr>
          <p:sp>
            <p:nvSpPr>
              <p:cNvPr id="78" name="任意多边形: 形状 77"/>
              <p:cNvSpPr/>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01</a:t>
                </a:r>
                <a:endParaRPr lang="zh-CN" alt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endParaRPr>
              </a:p>
            </p:txBody>
          </p:sp>
        </p:grpSp>
      </p:grpSp>
      <p:grpSp>
        <p:nvGrpSpPr>
          <p:cNvPr id="118" name="组合 117"/>
          <p:cNvGrpSpPr/>
          <p:nvPr/>
        </p:nvGrpSpPr>
        <p:grpSpPr>
          <a:xfrm>
            <a:off x="2073797" y="1760991"/>
            <a:ext cx="8044406" cy="0"/>
            <a:chOff x="1736202" y="879676"/>
            <a:chExt cx="8044406" cy="0"/>
          </a:xfrm>
        </p:grpSpPr>
        <p:cxnSp>
          <p:nvCxnSpPr>
            <p:cNvPr id="120" name="直接连接符 119"/>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3784922"/>
            <a:ext cx="12192000" cy="3073078"/>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grpSp>
        <p:nvGrpSpPr>
          <p:cNvPr id="93" name="îşľïḓé"/>
          <p:cNvGrpSpPr/>
          <p:nvPr/>
        </p:nvGrpSpPr>
        <p:grpSpPr>
          <a:xfrm flipH="1">
            <a:off x="11129970" y="6341428"/>
            <a:ext cx="528630" cy="0"/>
            <a:chOff x="784958" y="2463718"/>
            <a:chExt cx="528630" cy="0"/>
          </a:xfrm>
        </p:grpSpPr>
        <p:cxnSp>
          <p:nvCxnSpPr>
            <p:cNvPr id="94" name="直接连接符 93"/>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1250" y="300942"/>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了解作者</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0" name="椭圆 9"/>
          <p:cNvSpPr/>
          <p:nvPr/>
        </p:nvSpPr>
        <p:spPr>
          <a:xfrm>
            <a:off x="717630" y="1597307"/>
            <a:ext cx="347241" cy="347241"/>
          </a:xfrm>
          <a:prstGeom prst="ellipse">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47500" lnSpcReduction="20000"/>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9" name="椭圆 18"/>
          <p:cNvSpPr/>
          <p:nvPr/>
        </p:nvSpPr>
        <p:spPr>
          <a:xfrm>
            <a:off x="283839" y="1680993"/>
            <a:ext cx="4074290" cy="4074290"/>
          </a:xfrm>
          <a:prstGeom prst="ellipse">
            <a:avLst/>
          </a:prstGeom>
          <a:blipFill>
            <a:blip r:embed="rId1">
              <a:extLst>
                <a:ext uri="{28A0092B-C50C-407E-A947-70E740481C1C}">
                  <a14:useLocalDpi xmlns:a14="http://schemas.microsoft.com/office/drawing/2010/main" val="0"/>
                </a:ext>
              </a:extLst>
            </a:blip>
            <a:stretch>
              <a:fillRect/>
            </a:stretch>
          </a:blipFill>
          <a:ln w="76200">
            <a:solidFill>
              <a:schemeClr val="bg1"/>
            </a:solid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矩形: 圆角 11"/>
          <p:cNvSpPr/>
          <p:nvPr/>
        </p:nvSpPr>
        <p:spPr>
          <a:xfrm>
            <a:off x="4505446" y="762606"/>
            <a:ext cx="7620000" cy="5869565"/>
          </a:xfrm>
          <a:prstGeom prst="roundRect">
            <a:avLst>
              <a:gd name="adj" fmla="val 6098"/>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zh-CN" altLang="en-US" sz="2400">
                <a:solidFill>
                  <a:schemeClr val="tx1"/>
                </a:solidFill>
                <a:latin typeface="微软雅黑" panose="020B0503020204020204" pitchFamily="34" charset="-122"/>
                <a:ea typeface="微软雅黑" panose="020B0503020204020204" pitchFamily="34" charset="-122"/>
              </a:rPr>
              <a:t>    </a:t>
            </a:r>
            <a:r>
              <a:rPr lang="zh-CN" altLang="zh-CN" sz="2400">
                <a:solidFill>
                  <a:schemeClr val="tx1"/>
                </a:solidFill>
                <a:latin typeface="微软雅黑" panose="020B0503020204020204" pitchFamily="34" charset="-122"/>
                <a:ea typeface="微软雅黑" panose="020B0503020204020204" pitchFamily="34" charset="-122"/>
              </a:rPr>
              <a:t>毛泽东（</a:t>
            </a:r>
            <a:r>
              <a:rPr lang="en-US" altLang="zh-CN" sz="2400">
                <a:solidFill>
                  <a:schemeClr val="tx1"/>
                </a:solidFill>
                <a:latin typeface="微软雅黑" panose="020B0503020204020204" pitchFamily="34" charset="-122"/>
                <a:ea typeface="微软雅黑" panose="020B0503020204020204" pitchFamily="34" charset="-122"/>
              </a:rPr>
              <a:t>1893</a:t>
            </a:r>
            <a:r>
              <a:rPr lang="zh-CN" altLang="zh-CN" sz="2400">
                <a:solidFill>
                  <a:schemeClr val="tx1"/>
                </a:solidFill>
                <a:latin typeface="微软雅黑" panose="020B0503020204020204" pitchFamily="34" charset="-122"/>
                <a:ea typeface="微软雅黑" panose="020B0503020204020204" pitchFamily="34" charset="-122"/>
              </a:rPr>
              <a:t>年</a:t>
            </a:r>
            <a:r>
              <a:rPr lang="en-US" altLang="zh-CN" sz="2400">
                <a:solidFill>
                  <a:schemeClr val="tx1"/>
                </a:solidFill>
                <a:latin typeface="微软雅黑" panose="020B0503020204020204" pitchFamily="34" charset="-122"/>
                <a:ea typeface="微软雅黑" panose="020B0503020204020204" pitchFamily="34" charset="-122"/>
              </a:rPr>
              <a:t>12</a:t>
            </a:r>
            <a:r>
              <a:rPr lang="zh-CN" altLang="zh-CN" sz="2400">
                <a:solidFill>
                  <a:schemeClr val="tx1"/>
                </a:solidFill>
                <a:latin typeface="微软雅黑" panose="020B0503020204020204" pitchFamily="34" charset="-122"/>
                <a:ea typeface="微软雅黑" panose="020B0503020204020204" pitchFamily="34" charset="-122"/>
              </a:rPr>
              <a:t>月</a:t>
            </a:r>
            <a:r>
              <a:rPr lang="en-US" altLang="zh-CN" sz="2400">
                <a:solidFill>
                  <a:schemeClr val="tx1"/>
                </a:solidFill>
                <a:latin typeface="微软雅黑" panose="020B0503020204020204" pitchFamily="34" charset="-122"/>
                <a:ea typeface="微软雅黑" panose="020B0503020204020204" pitchFamily="34" charset="-122"/>
              </a:rPr>
              <a:t>26</a:t>
            </a:r>
            <a:r>
              <a:rPr lang="zh-CN" altLang="zh-CN" sz="2400">
                <a:solidFill>
                  <a:schemeClr val="tx1"/>
                </a:solidFill>
                <a:latin typeface="微软雅黑" panose="020B0503020204020204" pitchFamily="34" charset="-122"/>
                <a:ea typeface="微软雅黑" panose="020B0503020204020204" pitchFamily="34" charset="-122"/>
              </a:rPr>
              <a:t>日－</a:t>
            </a:r>
            <a:r>
              <a:rPr lang="en-US" altLang="zh-CN" sz="2400">
                <a:solidFill>
                  <a:schemeClr val="tx1"/>
                </a:solidFill>
                <a:latin typeface="微软雅黑" panose="020B0503020204020204" pitchFamily="34" charset="-122"/>
                <a:ea typeface="微软雅黑" panose="020B0503020204020204" pitchFamily="34" charset="-122"/>
              </a:rPr>
              <a:t>1976</a:t>
            </a:r>
            <a:r>
              <a:rPr lang="zh-CN" altLang="zh-CN" sz="2400">
                <a:solidFill>
                  <a:schemeClr val="tx1"/>
                </a:solidFill>
                <a:latin typeface="微软雅黑" panose="020B0503020204020204" pitchFamily="34" charset="-122"/>
                <a:ea typeface="微软雅黑" panose="020B0503020204020204" pitchFamily="34" charset="-122"/>
              </a:rPr>
              <a:t>年</a:t>
            </a:r>
            <a:r>
              <a:rPr lang="en-US" altLang="zh-CN" sz="2400">
                <a:solidFill>
                  <a:schemeClr val="tx1"/>
                </a:solidFill>
                <a:latin typeface="微软雅黑" panose="020B0503020204020204" pitchFamily="34" charset="-122"/>
                <a:ea typeface="微软雅黑" panose="020B0503020204020204" pitchFamily="34" charset="-122"/>
              </a:rPr>
              <a:t>9</a:t>
            </a:r>
            <a:r>
              <a:rPr lang="zh-CN" altLang="zh-CN" sz="2400">
                <a:solidFill>
                  <a:schemeClr val="tx1"/>
                </a:solidFill>
                <a:latin typeface="微软雅黑" panose="020B0503020204020204" pitchFamily="34" charset="-122"/>
                <a:ea typeface="微软雅黑" panose="020B0503020204020204" pitchFamily="34" charset="-122"/>
              </a:rPr>
              <a:t>月</a:t>
            </a:r>
            <a:r>
              <a:rPr lang="en-US" altLang="zh-CN" sz="2400">
                <a:solidFill>
                  <a:schemeClr val="tx1"/>
                </a:solidFill>
                <a:latin typeface="微软雅黑" panose="020B0503020204020204" pitchFamily="34" charset="-122"/>
                <a:ea typeface="微软雅黑" panose="020B0503020204020204" pitchFamily="34" charset="-122"/>
              </a:rPr>
              <a:t>9</a:t>
            </a:r>
            <a:r>
              <a:rPr lang="zh-CN" altLang="zh-CN" sz="2400">
                <a:solidFill>
                  <a:schemeClr val="tx1"/>
                </a:solidFill>
                <a:latin typeface="微软雅黑" panose="020B0503020204020204" pitchFamily="34" charset="-122"/>
                <a:ea typeface="微软雅黑" panose="020B0503020204020204" pitchFamily="34" charset="-122"/>
              </a:rPr>
              <a:t>日），</a:t>
            </a:r>
            <a:r>
              <a:rPr lang="zh-CN" altLang="zh-CN" sz="2400" b="1">
                <a:solidFill>
                  <a:srgbClr val="C00000"/>
                </a:solidFill>
                <a:latin typeface="微软雅黑" panose="020B0503020204020204" pitchFamily="34" charset="-122"/>
                <a:ea typeface="微软雅黑" panose="020B0503020204020204" pitchFamily="34" charset="-122"/>
              </a:rPr>
              <a:t>字润之</a:t>
            </a:r>
            <a:r>
              <a:rPr lang="zh-CN" altLang="zh-CN" sz="2400">
                <a:solidFill>
                  <a:schemeClr val="tx1"/>
                </a:solidFill>
                <a:latin typeface="微软雅黑" panose="020B0503020204020204" pitchFamily="34" charset="-122"/>
                <a:ea typeface="微软雅黑" panose="020B0503020204020204" pitchFamily="34" charset="-122"/>
              </a:rPr>
              <a:t>，笔名子任。</a:t>
            </a:r>
            <a:r>
              <a:rPr lang="zh-CN" altLang="zh-CN" sz="2400" b="1">
                <a:solidFill>
                  <a:srgbClr val="C00000"/>
                </a:solidFill>
                <a:latin typeface="微软雅黑" panose="020B0503020204020204" pitchFamily="34" charset="-122"/>
                <a:ea typeface="微软雅黑" panose="020B0503020204020204" pitchFamily="34" charset="-122"/>
              </a:rPr>
              <a:t>湖南湘潭人</a:t>
            </a:r>
            <a:r>
              <a:rPr lang="zh-CN" altLang="zh-CN" sz="2400">
                <a:solidFill>
                  <a:schemeClr val="tx1"/>
                </a:solidFill>
                <a:latin typeface="微软雅黑" panose="020B0503020204020204" pitchFamily="34" charset="-122"/>
                <a:ea typeface="微软雅黑" panose="020B0503020204020204" pitchFamily="34" charset="-122"/>
              </a:rPr>
              <a:t>。他是</a:t>
            </a:r>
            <a:r>
              <a:rPr lang="zh-CN" altLang="zh-CN" sz="2400" b="1">
                <a:solidFill>
                  <a:srgbClr val="C00000"/>
                </a:solidFill>
                <a:latin typeface="微软雅黑" panose="020B0503020204020204" pitchFamily="34" charset="-122"/>
                <a:ea typeface="微软雅黑" panose="020B0503020204020204" pitchFamily="34" charset="-122"/>
              </a:rPr>
              <a:t>中国共产党创始人之一，也是中国人民解放军和中华人民共和国的主要缔造者和领导人。</a:t>
            </a:r>
            <a:r>
              <a:rPr lang="en-US" altLang="zh-CN" sz="2400">
                <a:solidFill>
                  <a:schemeClr val="tx1"/>
                </a:solidFill>
                <a:latin typeface="微软雅黑" panose="020B0503020204020204" pitchFamily="34" charset="-122"/>
                <a:ea typeface="微软雅黑" panose="020B0503020204020204" pitchFamily="34" charset="-122"/>
              </a:rPr>
              <a:t>1949</a:t>
            </a:r>
            <a:r>
              <a:rPr lang="zh-CN" altLang="zh-CN" sz="2400">
                <a:solidFill>
                  <a:schemeClr val="tx1"/>
                </a:solidFill>
                <a:latin typeface="微软雅黑" panose="020B0503020204020204" pitchFamily="34" charset="-122"/>
                <a:ea typeface="微软雅黑" panose="020B0503020204020204" pitchFamily="34" charset="-122"/>
              </a:rPr>
              <a:t>至</a:t>
            </a:r>
            <a:r>
              <a:rPr lang="en-US" altLang="zh-CN" sz="2400">
                <a:solidFill>
                  <a:schemeClr val="tx1"/>
                </a:solidFill>
                <a:latin typeface="微软雅黑" panose="020B0503020204020204" pitchFamily="34" charset="-122"/>
                <a:ea typeface="微软雅黑" panose="020B0503020204020204" pitchFamily="34" charset="-122"/>
              </a:rPr>
              <a:t>1976</a:t>
            </a:r>
            <a:r>
              <a:rPr lang="zh-CN" altLang="zh-CN" sz="2400">
                <a:solidFill>
                  <a:schemeClr val="tx1"/>
                </a:solidFill>
                <a:latin typeface="微软雅黑" panose="020B0503020204020204" pitchFamily="34" charset="-122"/>
                <a:ea typeface="微软雅黑" panose="020B0503020204020204" pitchFamily="34" charset="-122"/>
              </a:rPr>
              <a:t>年，毛泽东担任中华人民共和国</a:t>
            </a:r>
            <a:r>
              <a:rPr lang="zh-CN" altLang="zh-CN" sz="2400" b="1">
                <a:solidFill>
                  <a:srgbClr val="C00000"/>
                </a:solidFill>
                <a:latin typeface="微软雅黑" panose="020B0503020204020204" pitchFamily="34" charset="-122"/>
                <a:ea typeface="微软雅黑" panose="020B0503020204020204" pitchFamily="34" charset="-122"/>
              </a:rPr>
              <a:t>最高领导人</a:t>
            </a:r>
            <a:r>
              <a:rPr lang="zh-CN" altLang="zh-CN" sz="2400">
                <a:solidFill>
                  <a:schemeClr val="tx1"/>
                </a:solidFill>
                <a:latin typeface="微软雅黑" panose="020B0503020204020204" pitchFamily="34" charset="-122"/>
                <a:ea typeface="微软雅黑" panose="020B0503020204020204" pitchFamily="34" charset="-122"/>
              </a:rPr>
              <a:t>，是中国</a:t>
            </a:r>
            <a:r>
              <a:rPr lang="zh-CN" altLang="zh-CN" sz="2400" b="1">
                <a:solidFill>
                  <a:srgbClr val="C00000"/>
                </a:solidFill>
                <a:latin typeface="微软雅黑" panose="020B0503020204020204" pitchFamily="34" charset="-122"/>
                <a:ea typeface="微软雅黑" panose="020B0503020204020204" pitchFamily="34" charset="-122"/>
              </a:rPr>
              <a:t>第一任主席</a:t>
            </a:r>
            <a:r>
              <a:rPr lang="zh-CN" altLang="zh-CN" sz="2400">
                <a:solidFill>
                  <a:schemeClr val="tx1"/>
                </a:solidFill>
                <a:latin typeface="微软雅黑" panose="020B0503020204020204" pitchFamily="34" charset="-122"/>
                <a:ea typeface="微软雅黑" panose="020B0503020204020204" pitchFamily="34" charset="-122"/>
              </a:rPr>
              <a:t>。</a:t>
            </a:r>
            <a:endParaRPr lang="zh-CN" altLang="zh-CN" sz="240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solidFill>
                <a:latin typeface="微软雅黑" panose="020B0503020204020204" pitchFamily="34" charset="-122"/>
                <a:ea typeface="微软雅黑" panose="020B0503020204020204" pitchFamily="34" charset="-122"/>
              </a:rPr>
              <a:t>    </a:t>
            </a:r>
            <a:r>
              <a:rPr lang="zh-CN" altLang="zh-CN" sz="2400">
                <a:solidFill>
                  <a:schemeClr val="tx1"/>
                </a:solidFill>
                <a:latin typeface="微软雅黑" panose="020B0503020204020204" pitchFamily="34" charset="-122"/>
                <a:ea typeface="微软雅黑" panose="020B0503020204020204" pitchFamily="34" charset="-122"/>
              </a:rPr>
              <a:t>毛泽东也是</a:t>
            </a:r>
            <a:r>
              <a:rPr lang="zh-CN" altLang="zh-CN" sz="2400" b="1">
                <a:solidFill>
                  <a:srgbClr val="C00000"/>
                </a:solidFill>
                <a:latin typeface="微软雅黑" panose="020B0503020204020204" pitchFamily="34" charset="-122"/>
                <a:ea typeface="微软雅黑" panose="020B0503020204020204" pitchFamily="34" charset="-122"/>
              </a:rPr>
              <a:t>诗人</a:t>
            </a:r>
            <a:r>
              <a:rPr lang="zh-CN" altLang="zh-CN" sz="2400">
                <a:solidFill>
                  <a:schemeClr val="tx1"/>
                </a:solidFill>
                <a:latin typeface="微软雅黑" panose="020B0503020204020204" pitchFamily="34" charset="-122"/>
                <a:ea typeface="微软雅黑" panose="020B0503020204020204" pitchFamily="34" charset="-122"/>
              </a:rPr>
              <a:t>、</a:t>
            </a:r>
            <a:r>
              <a:rPr lang="zh-CN" altLang="zh-CN" sz="2400" b="1">
                <a:solidFill>
                  <a:srgbClr val="C00000"/>
                </a:solidFill>
                <a:latin typeface="微软雅黑" panose="020B0503020204020204" pitchFamily="34" charset="-122"/>
                <a:ea typeface="微软雅黑" panose="020B0503020204020204" pitchFamily="34" charset="-122"/>
              </a:rPr>
              <a:t>书法家</a:t>
            </a:r>
            <a:r>
              <a:rPr lang="zh-CN" altLang="zh-CN" sz="2400">
                <a:solidFill>
                  <a:schemeClr val="tx1"/>
                </a:solidFill>
                <a:latin typeface="微软雅黑" panose="020B0503020204020204" pitchFamily="34" charset="-122"/>
                <a:ea typeface="微软雅黑" panose="020B0503020204020204" pitchFamily="34" charset="-122"/>
              </a:rPr>
              <a:t>，一生创作了许多诗词作品，如《沁园春</a:t>
            </a:r>
            <a:r>
              <a:rPr lang="en-US" altLang="zh-CN" sz="2400">
                <a:solidFill>
                  <a:schemeClr val="tx1"/>
                </a:solidFill>
                <a:latin typeface="微软雅黑" panose="020B0503020204020204" pitchFamily="34" charset="-122"/>
                <a:ea typeface="微软雅黑" panose="020B0503020204020204" pitchFamily="34" charset="-122"/>
              </a:rPr>
              <a:t>·</a:t>
            </a:r>
            <a:r>
              <a:rPr lang="zh-CN" altLang="zh-CN" sz="2400">
                <a:solidFill>
                  <a:schemeClr val="tx1"/>
                </a:solidFill>
                <a:latin typeface="微软雅黑" panose="020B0503020204020204" pitchFamily="34" charset="-122"/>
                <a:ea typeface="微软雅黑" panose="020B0503020204020204" pitchFamily="34" charset="-122"/>
              </a:rPr>
              <a:t>雪》《卜算子</a:t>
            </a:r>
            <a:r>
              <a:rPr lang="en-US" altLang="zh-CN" sz="2400">
                <a:solidFill>
                  <a:schemeClr val="tx1"/>
                </a:solidFill>
                <a:latin typeface="微软雅黑" panose="020B0503020204020204" pitchFamily="34" charset="-122"/>
                <a:ea typeface="微软雅黑" panose="020B0503020204020204" pitchFamily="34" charset="-122"/>
              </a:rPr>
              <a:t>·</a:t>
            </a:r>
            <a:r>
              <a:rPr lang="zh-CN" altLang="zh-CN" sz="2400">
                <a:solidFill>
                  <a:schemeClr val="tx1"/>
                </a:solidFill>
                <a:latin typeface="微软雅黑" panose="020B0503020204020204" pitchFamily="34" charset="-122"/>
                <a:ea typeface="微软雅黑" panose="020B0503020204020204" pitchFamily="34" charset="-122"/>
              </a:rPr>
              <a:t>咏梅》等。他的诗词作品多描绘中国革命的壮丽图景，气势磅礴、雄浑瑰丽，抒发了一个政治家的革命豪情。</a:t>
            </a:r>
            <a:endParaRPr lang="zh-CN" altLang="zh-CN" sz="240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人物名句</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2" name="矩形 11"/>
          <p:cNvSpPr/>
          <p:nvPr/>
        </p:nvSpPr>
        <p:spPr>
          <a:xfrm>
            <a:off x="389246" y="1944151"/>
            <a:ext cx="2435174" cy="3229337"/>
          </a:xfrm>
          <a:prstGeom prst="rect">
            <a:avLst/>
          </a:prstGeom>
          <a:blipFill>
            <a:blip r:embed="rId1">
              <a:extLst>
                <a:ext uri="{28A0092B-C50C-407E-A947-70E740481C1C}">
                  <a14:useLocalDpi xmlns:a14="http://schemas.microsoft.com/office/drawing/2010/main" val="0"/>
                </a:ext>
              </a:extLst>
            </a:blip>
            <a:stretch>
              <a:fillRect/>
            </a:stretch>
          </a:blip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微软雅黑" panose="020B0503020204020204" pitchFamily="34" charset="-122"/>
              <a:ea typeface="微软雅黑" panose="020B0503020204020204" pitchFamily="34" charset="-122"/>
            </a:endParaRPr>
          </a:p>
        </p:txBody>
      </p:sp>
      <p:sp>
        <p:nvSpPr>
          <p:cNvPr id="29" name="文本框 28"/>
          <p:cNvSpPr txBox="1"/>
          <p:nvPr/>
        </p:nvSpPr>
        <p:spPr>
          <a:xfrm>
            <a:off x="3076969" y="417897"/>
            <a:ext cx="8785410" cy="6121035"/>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星星之火，可以燎原。</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东方不亮西方亮，黑了南方有北方。</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枪杆子里面出政权。</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一切反动派都是纸老虎。</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在战略上藐视敌人战术上重视敌人。</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群众是真正的英雄，而我们自己则往往是幼稚可笑的，不了解这一点，就不能得到起码的知识。</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只有让人民来监督政府，政府才能不敢松懈。只有人人起来负责，才不会人亡政息。</a:t>
            </a:r>
            <a:endParaRPr lang="zh-CN" altLang="en-US" sz="240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n"/>
            </a:pPr>
            <a:r>
              <a:rPr lang="zh-CN" altLang="en-US" sz="2400">
                <a:latin typeface="微软雅黑" panose="020B0503020204020204" pitchFamily="34" charset="-122"/>
                <a:ea typeface="微软雅黑" panose="020B0503020204020204" pitchFamily="34" charset="-122"/>
              </a:rPr>
              <a:t>我们共产党人好比种子，人民好比土地。我们到了一个地方，就要同那里的人民结合起来，在人民中间生根、开花。</a:t>
            </a:r>
            <a:endParaRPr lang="zh-CN" altLang="en-US" sz="2400">
              <a:latin typeface="微软雅黑" panose="020B0503020204020204" pitchFamily="34" charset="-122"/>
              <a:ea typeface="微软雅黑" panose="020B0503020204020204" pitchFamily="34" charset="-122"/>
            </a:endParaRPr>
          </a:p>
        </p:txBody>
      </p:sp>
      <p:sp>
        <p:nvSpPr>
          <p:cNvPr id="33" name="矩形 32"/>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人物轶事</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211338" y="640063"/>
            <a:ext cx="7654525" cy="5577874"/>
          </a:xfrm>
          <a:prstGeom prst="rect">
            <a:avLst/>
          </a:prstGeom>
          <a:noFill/>
        </p:spPr>
        <p:txBody>
          <a:bodyPr wrap="square" rtlCol="0">
            <a:spAutoFit/>
          </a:bodyPr>
          <a:lstStyle/>
          <a:p>
            <a:pPr algn="ctr">
              <a:lnSpc>
                <a:spcPct val="150000"/>
              </a:lnSpc>
            </a:pPr>
            <a:r>
              <a:rPr lang="zh-CN" altLang="zh-CN" sz="2000">
                <a:latin typeface="微软雅黑" panose="020B0503020204020204" pitchFamily="34" charset="-122"/>
                <a:ea typeface="微软雅黑" panose="020B0503020204020204" pitchFamily="34" charset="-122"/>
              </a:rPr>
              <a:t>辣椒粉拌梨 赠斯大林亲手种辣椒</a:t>
            </a:r>
            <a:endParaRPr lang="zh-CN" altLang="zh-CN"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毛泽东嗜好辣椒，此事举世皆知。他说湖南人没得辣椒不能吃饭，因此每个湖南人身上都有辣味。有一次杨得志请他吃梨，他却找人家索要辣椒粉，将其撒于梨上，谓之辣椒粉拌梨。这种毛氏辣梨，我想味道不会太好，因此也没有像毛氏红烧肉一样流传开来。</a:t>
            </a:r>
            <a:endParaRPr lang="zh-CN" altLang="zh-CN"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建国初期毛宴请苏联友人米高扬，米高扬嗜酒，毛看不惯，就炒了</a:t>
            </a:r>
            <a:r>
              <a:rPr lang="zh-CN" altLang="en-US" sz="2000">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一大盘红辣椒招待，非说辣椒比酒更刺激。米高扬不得不勉强吞噬，结果辣得眼泪都喷了出来。上个世纪</a:t>
            </a:r>
            <a:r>
              <a:rPr lang="en-US" altLang="zh-CN" sz="2000">
                <a:latin typeface="微软雅黑" panose="020B0503020204020204" pitchFamily="34" charset="-122"/>
                <a:ea typeface="微软雅黑" panose="020B0503020204020204" pitchFamily="34" charset="-122"/>
              </a:rPr>
              <a:t>60</a:t>
            </a:r>
            <a:r>
              <a:rPr lang="zh-CN" altLang="zh-CN" sz="2000">
                <a:latin typeface="微软雅黑" panose="020B0503020204020204" pitchFamily="34" charset="-122"/>
                <a:ea typeface="微软雅黑" panose="020B0503020204020204" pitchFamily="34" charset="-122"/>
              </a:rPr>
              <a:t>年代，秘鲁哲学家德斯来华拜会毛泽东，两个人谈得甚为投机，原因之一是德斯愿意陪他吃辣椒。最为严肃的一次是他给斯大林送礼。</a:t>
            </a:r>
            <a:r>
              <a:rPr lang="en-US" altLang="zh-CN" sz="2000">
                <a:latin typeface="微软雅黑" panose="020B0503020204020204" pitchFamily="34" charset="-122"/>
                <a:ea typeface="微软雅黑" panose="020B0503020204020204" pitchFamily="34" charset="-122"/>
              </a:rPr>
              <a:t>1942</a:t>
            </a:r>
            <a:r>
              <a:rPr lang="zh-CN" altLang="zh-CN" sz="2000">
                <a:latin typeface="微软雅黑" panose="020B0503020204020204" pitchFamily="34" charset="-122"/>
                <a:ea typeface="微软雅黑" panose="020B0503020204020204" pitchFamily="34" charset="-122"/>
              </a:rPr>
              <a:t>年，斯大林派人给毛送来丰厚礼品</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是什么礼品不得而知，反正不是伏特加</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，毛泽东郑重其事地将自己亲手种的辣椒打包回赠。</a:t>
            </a:r>
            <a:endParaRPr lang="zh-CN" altLang="zh-CN" sz="200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6137" y="2121327"/>
            <a:ext cx="3487128" cy="261534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矩形 15"/>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nvGrpSpPr>
        <p:grpSpPr>
          <a:xfrm>
            <a:off x="-265471" y="-870076"/>
            <a:ext cx="12722942" cy="8598152"/>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人物轶事</a:t>
            </a:r>
            <a:endPar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267200" y="775504"/>
            <a:ext cx="7294044" cy="5577874"/>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      毛泽东不仅将辣椒作为一种美食，而且尽力发掘其药用潜能。长征时期缺医少药，毛便差人到处收购辣椒并将其分发给干部战士，嘱咐他们寒冷时嚼几个辣椒驱寒，受伤时煮一点辣椒水清洗伤口。连排班长的特权，只是能多分得几个辣椒。红军长征胜利到达陕北，毛泽东肯定认为应该给他的辣椒记上一笔功劳。</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50</a:t>
            </a:r>
            <a:r>
              <a:rPr lang="zh-CN" altLang="en-US" sz="2000">
                <a:latin typeface="微软雅黑" panose="020B0503020204020204" pitchFamily="34" charset="-122"/>
                <a:ea typeface="微软雅黑" panose="020B0503020204020204" pitchFamily="34" charset="-122"/>
              </a:rPr>
              <a:t>年代末，有一个毛泽东让猫吃辣椒的故事在上海广泛流传。传说毛给刘少奇和周恩来出了一道难题：怎样才能使猫吃辣椒？刘的办法是硬塞，周的办法是先让猫饿三天，然后将辣椒裹在肉里面骗猫吃下。毛对此二者都不以为然，他开出的办法是将辣椒涂在猫的屁股上，猫会自己去舔，而且会为能舔干净而兴奋不已。</a:t>
            </a:r>
            <a:endParaRPr lang="zh-CN" altLang="en-US" sz="2000">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6137" y="2266624"/>
            <a:ext cx="3487128" cy="232475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矩形 14"/>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sld>
</file>

<file path=ppt/tags/tag1.xml><?xml version="1.0" encoding="utf-8"?>
<p:tagLst xmlns:p="http://schemas.openxmlformats.org/presentationml/2006/main">
  <p:tag name="KSO_WM_MEDIACOVER_FLAG" val="1"/>
  <p:tag name="KSO_WM_UNIT_MEDIACOVER_BTN_STATE" val="1"/>
  <p:tag name="KSO_WM_UNIT_MEDIACOVER_BTNRECT" val="9238*5038*723*723"/>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ISLIDE.ICON" val="#405095;#407180;"/>
</p:tagLst>
</file>

<file path=ppt/tags/tag3.xml><?xml version="1.0" encoding="utf-8"?>
<p:tagLst xmlns:p="http://schemas.openxmlformats.org/presentationml/2006/main">
  <p:tag name="ISLIDE.ICON" val="#405095;#407180;"/>
</p:tagLst>
</file>

<file path=ppt/tags/tag4.xml><?xml version="1.0" encoding="utf-8"?>
<p:tagLst xmlns:p="http://schemas.openxmlformats.org/presentationml/2006/main">
  <p:tag name="ISLIDE.ICON" val="#405095;#407180;"/>
</p:tagLst>
</file>

<file path=ppt/tags/tag5.xml><?xml version="1.0" encoding="utf-8"?>
<p:tagLst xmlns:p="http://schemas.openxmlformats.org/presentationml/2006/main">
  <p:tag name="ISLIDE.ICON" val="#405095;#407180;"/>
</p:tagLst>
</file>

<file path=ppt/tags/tag6.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7942</Words>
  <Application>WPS 演示</Application>
  <PresentationFormat>宽屏</PresentationFormat>
  <Paragraphs>374</Paragraphs>
  <Slides>49</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49</vt:i4>
      </vt:variant>
    </vt:vector>
  </HeadingPairs>
  <TitlesOfParts>
    <vt:vector size="59" baseType="lpstr">
      <vt:lpstr>Arial</vt:lpstr>
      <vt:lpstr>宋体</vt:lpstr>
      <vt:lpstr>Wingdings</vt:lpstr>
      <vt:lpstr>微软雅黑</vt:lpstr>
      <vt:lpstr>楷体</vt:lpstr>
      <vt:lpstr>字魂105号-简雅黑</vt:lpstr>
      <vt:lpstr>等线</vt:lpstr>
      <vt:lpstr>Arial Unicode MS</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Bing-</dc:creator>
  <cp:lastModifiedBy>倩如</cp:lastModifiedBy>
  <cp:revision>36</cp:revision>
  <dcterms:created xsi:type="dcterms:W3CDTF">2020-03-02T02:09:00Z</dcterms:created>
  <dcterms:modified xsi:type="dcterms:W3CDTF">2020-10-13T13:57:11Z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2052-11.1.0.10069</vt:lpwstr>
  </property>
</Properties>
</file>