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60" r:id="rId1"/>
  </p:sldMasterIdLst>
  <p:sldIdLst>
    <p:sldId id="256" r:id="rId2"/>
    <p:sldId id="867" r:id="rId3"/>
    <p:sldId id="868" r:id="rId4"/>
    <p:sldId id="873" r:id="rId5"/>
    <p:sldId id="814" r:id="rId6"/>
    <p:sldId id="869" r:id="rId7"/>
    <p:sldId id="875" r:id="rId8"/>
    <p:sldId id="786" r:id="rId9"/>
    <p:sldId id="877" r:id="rId10"/>
    <p:sldId id="876" r:id="rId11"/>
    <p:sldId id="878" r:id="rId12"/>
    <p:sldId id="879" r:id="rId13"/>
    <p:sldId id="870" r:id="rId14"/>
    <p:sldId id="880" r:id="rId15"/>
    <p:sldId id="871" r:id="rId16"/>
    <p:sldId id="881" r:id="rId17"/>
    <p:sldId id="882" r:id="rId18"/>
    <p:sldId id="883" r:id="rId19"/>
    <p:sldId id="885" r:id="rId20"/>
    <p:sldId id="886" r:id="rId21"/>
    <p:sldId id="884" r:id="rId22"/>
    <p:sldId id="887" r:id="rId23"/>
    <p:sldId id="888" r:id="rId24"/>
    <p:sldId id="872" r:id="rId25"/>
    <p:sldId id="263" r:id="rId26"/>
    <p:sldId id="889" r:id="rId27"/>
    <p:sldId id="890" r:id="rId28"/>
    <p:sldId id="891" r:id="rId29"/>
    <p:sldId id="893" r:id="rId30"/>
    <p:sldId id="892" r:id="rId31"/>
    <p:sldId id="894" r:id="rId32"/>
  </p:sldIdLst>
  <p:sldSz cx="12192000" cy="6858000"/>
  <p:notesSz cx="6858000" cy="9144000"/>
  <p:custDataLst>
    <p:tags r:id="rId3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0" d="100"/>
          <a:sy n="80" d="100"/>
        </p:scale>
        <p:origin x="754" y="67"/>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tags" Target="tags/tag11.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zh-CN" altLang="en-US"/>
              <a:t>单击此处编辑母版标题样式</a:t>
            </a:r>
            <a:endParaRPr lang="en-US"/>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fld id="{C0DFB8A8-8BD8-4B28-90A6-25A854F83754}" type="datetimeFigureOut">
              <a:rPr lang="zh-CN" altLang="en-US" smtClean="0"/>
              <a:t>10/13/Thu</a:t>
            </a:fld>
            <a:endParaRPr lang="zh-CN" altLang="en-US"/>
          </a:p>
        </p:txBody>
      </p:sp>
      <p:sp>
        <p:nvSpPr>
          <p:cNvPr id="5" name="Footer Placeholder 4"/>
          <p:cNvSpPr>
            <a:spLocks noGrp="1"/>
          </p:cNvSpPr>
          <p:nvPr>
            <p:ph type="ftr" sz="quarter" idx="11"/>
          </p:nvPr>
        </p:nvSpPr>
        <p:spPr>
          <a:xfrm>
            <a:off x="2416500" y="329307"/>
            <a:ext cx="4973915" cy="309201"/>
          </a:xfrm>
        </p:spPr>
        <p:txBody>
          <a:bodyPr/>
          <a:lstStyle/>
          <a:p>
            <a:endParaRPr lang="zh-CN" altLang="en-US"/>
          </a:p>
        </p:txBody>
      </p:sp>
      <p:sp>
        <p:nvSpPr>
          <p:cNvPr id="6" name="Slide Number Placeholder 5"/>
          <p:cNvSpPr>
            <a:spLocks noGrp="1"/>
          </p:cNvSpPr>
          <p:nvPr>
            <p:ph type="sldNum" sz="quarter" idx="12"/>
          </p:nvPr>
        </p:nvSpPr>
        <p:spPr>
          <a:xfrm>
            <a:off x="1437664" y="798973"/>
            <a:ext cx="811019" cy="503578"/>
          </a:xfrm>
        </p:spPr>
        <p:txBody>
          <a:bodyPr/>
          <a:lstStyle/>
          <a:p>
            <a:fld id="{6E87F5D0-70CC-4B29-9838-E6450367B8BC}" type="slidenum">
              <a:rPr lang="zh-CN" altLang="en-US" smtClean="0"/>
              <a:t>‹#›</a:t>
            </a:fld>
            <a:endParaRPr lang="zh-CN" alt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841800705"/>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C0DFB8A8-8BD8-4B28-90A6-25A854F83754}" type="datetimeFigureOut">
              <a:rPr lang="zh-CN" altLang="en-US" smtClean="0"/>
              <a:t>10/13/Thu</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E87F5D0-70CC-4B29-9838-E6450367B8BC}" type="slidenum">
              <a:rPr lang="zh-CN" altLang="en-US" smtClean="0"/>
              <a:t>‹#›</a:t>
            </a:fld>
            <a:endParaRPr lang="zh-CN" alt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58094800"/>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zh-CN" altLang="en-US"/>
              <a:t>单击此处编辑母版标题样式</a:t>
            </a:r>
            <a:endParaRPr lang="en-US"/>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C0DFB8A8-8BD8-4B28-90A6-25A854F83754}" type="datetimeFigureOut">
              <a:rPr lang="zh-CN" altLang="en-US" smtClean="0"/>
              <a:t>10/13/Thu</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E87F5D0-70CC-4B29-9838-E6450367B8BC}" type="slidenum">
              <a:rPr lang="zh-CN" altLang="en-US" smtClean="0"/>
              <a:t>‹#›</a:t>
            </a:fld>
            <a:endParaRPr lang="zh-CN" altLang="en-US"/>
          </a:p>
        </p:txBody>
      </p:sp>
      <p:cxnSp>
        <p:nvCxnSpPr>
          <p:cNvPr id="15" name="Straight Connector 14"/>
          <p:cNvCxnSpPr/>
          <p:nvPr/>
        </p:nvCxnSpPr>
        <p:spPr>
          <a:xfrm flipH="1">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854919302"/>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
        <p:nvSpPr>
          <p:cNvPr id="2" name="标题 1"/>
          <p:cNvSpPr>
            <a:spLocks noGrp="1"/>
          </p:cNvSpPr>
          <p:nvPr>
            <p:ph type="title"/>
          </p:nvPr>
        </p:nvSpPr>
        <p:spPr>
          <a:xfrm>
            <a:off x="808011" y="164638"/>
            <a:ext cx="3655808" cy="369524"/>
          </a:xfrm>
        </p:spPr>
        <p:txBody>
          <a:bodyPr/>
          <a:lstStyle>
            <a:lvl1pPr algn="l">
              <a:defRPr sz="2133" b="0">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Tree>
    <p:extLst>
      <p:ext uri="{BB962C8B-B14F-4D97-AF65-F5344CB8AC3E}">
        <p14:creationId xmlns:p14="http://schemas.microsoft.com/office/powerpoint/2010/main" val="4121633582"/>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p:txBody>
          <a:bodyPr ancho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C0DFB8A8-8BD8-4B28-90A6-25A854F83754}" type="datetimeFigureOut">
              <a:rPr lang="zh-CN" altLang="en-US" smtClean="0"/>
              <a:t>10/13/Thu</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E87F5D0-70CC-4B29-9838-E6450367B8BC}" type="slidenum">
              <a:rPr lang="zh-CN" altLang="en-US" smtClean="0"/>
              <a:t>‹#›</a:t>
            </a:fld>
            <a:endParaRPr lang="zh-CN" alt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948952500"/>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zh-CN" altLang="en-US"/>
              <a:t>单击此处编辑母版标题样式</a:t>
            </a:r>
            <a:endParaRPr lang="en-US"/>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0DFB8A8-8BD8-4B28-90A6-25A854F83754}" type="datetimeFigureOut">
              <a:rPr lang="zh-CN" altLang="en-US" smtClean="0"/>
              <a:t>10/13/Thu</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E87F5D0-70CC-4B29-9838-E6450367B8BC}" type="slidenum">
              <a:rPr lang="zh-CN" altLang="en-US" smtClean="0"/>
              <a:t>‹#›</a:t>
            </a:fld>
            <a:endParaRPr lang="zh-CN" alt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7482429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a:xfrm>
            <a:off x="1449217" y="804889"/>
            <a:ext cx="9605635" cy="1059305"/>
          </a:xfrm>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1447331" y="2010878"/>
            <a:ext cx="4645152" cy="344859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nvPr>
        </p:nvSpPr>
        <p:spPr>
          <a:xfrm>
            <a:off x="6413771" y="2017343"/>
            <a:ext cx="4645152" cy="344152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4"/>
          <p:cNvSpPr>
            <a:spLocks noGrp="1"/>
          </p:cNvSpPr>
          <p:nvPr>
            <p:ph type="dt" sz="half" idx="10"/>
          </p:nvPr>
        </p:nvSpPr>
        <p:spPr/>
        <p:txBody>
          <a:bodyPr/>
          <a:lstStyle/>
          <a:p>
            <a:fld id="{C0DFB8A8-8BD8-4B28-90A6-25A854F83754}" type="datetimeFigureOut">
              <a:rPr lang="zh-CN" altLang="en-US" smtClean="0"/>
              <a:t>10/13/Thu</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E87F5D0-70CC-4B29-9838-E6450367B8BC}" type="slidenum">
              <a:rPr lang="zh-CN" altLang="en-US" smtClean="0"/>
              <a:t>‹#›</a:t>
            </a:fld>
            <a:endParaRPr lang="zh-CN" alt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83598750"/>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1447191" y="804163"/>
            <a:ext cx="9607661" cy="1056319"/>
          </a:xfrm>
        </p:spPr>
        <p:txBody>
          <a:bodyPr/>
          <a:lstStyle/>
          <a:p>
            <a:r>
              <a:rPr lang="zh-CN" altLang="en-US"/>
              <a:t>单击此处编辑母版标题样式</a:t>
            </a:r>
            <a:endParaRPr lang="en-US"/>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447191" y="2824269"/>
            <a:ext cx="4645152" cy="2644457"/>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412362" y="2821491"/>
            <a:ext cx="4645152" cy="263737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nvPr>
        </p:nvSpPr>
        <p:spPr/>
        <p:txBody>
          <a:bodyPr/>
          <a:lstStyle/>
          <a:p>
            <a:fld id="{C0DFB8A8-8BD8-4B28-90A6-25A854F83754}" type="datetimeFigureOut">
              <a:rPr lang="zh-CN" altLang="en-US" smtClean="0"/>
              <a:t>10/13/Thu</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E87F5D0-70CC-4B29-9838-E6450367B8BC}" type="slidenum">
              <a:rPr lang="zh-CN" altLang="en-US" smtClean="0"/>
              <a:t>‹#›</a:t>
            </a:fld>
            <a:endParaRPr lang="zh-CN" alt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68028606"/>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C0DFB8A8-8BD8-4B28-90A6-25A854F83754}" type="datetimeFigureOut">
              <a:rPr lang="zh-CN" altLang="en-US" smtClean="0"/>
              <a:t>10/13/Thu</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E87F5D0-70CC-4B29-9838-E6450367B8BC}" type="slidenum">
              <a:rPr lang="zh-CN" altLang="en-US" smtClean="0"/>
              <a:t>‹#›</a:t>
            </a:fld>
            <a:endParaRPr lang="zh-CN" alt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815943440"/>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C0DFB8A8-8BD8-4B28-90A6-25A854F83754}" type="datetimeFigureOut">
              <a:rPr lang="zh-CN" altLang="en-US" smtClean="0"/>
              <a:t>10/13/Thu</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E87F5D0-70CC-4B29-9838-E6450367B8BC}" type="slidenum">
              <a:rPr lang="zh-CN" altLang="en-US" smtClean="0"/>
              <a:t>‹#›</a:t>
            </a:fld>
            <a:endParaRPr lang="zh-CN" altLang="en-US"/>
          </a:p>
        </p:txBody>
      </p:sp>
    </p:spTree>
    <p:extLst>
      <p:ext uri="{BB962C8B-B14F-4D97-AF65-F5344CB8AC3E}">
        <p14:creationId xmlns:p14="http://schemas.microsoft.com/office/powerpoint/2010/main" val="2309269588"/>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zh-CN" altLang="en-US"/>
              <a:t>单击此处编辑母版标题样式</a:t>
            </a:r>
            <a:endParaRPr lang="en-US"/>
          </a:p>
        </p:txBody>
      </p:sp>
      <p:sp>
        <p:nvSpPr>
          <p:cNvPr id="3" name="Content Placeholder 2"/>
          <p:cNvSpPr>
            <a:spLocks noGrp="1"/>
          </p:cNvSpPr>
          <p:nvPr>
            <p:ph idx="1"/>
          </p:nvPr>
        </p:nvSpPr>
        <p:spPr>
          <a:xfrm>
            <a:off x="5043714" y="798974"/>
            <a:ext cx="6012470" cy="4658826"/>
          </a:xfrm>
        </p:spPr>
        <p:txBody>
          <a:bodyPr anchor="ct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0DFB8A8-8BD8-4B28-90A6-25A854F83754}" type="datetimeFigureOut">
              <a:rPr lang="zh-CN" altLang="en-US" smtClean="0"/>
              <a:t>10/13/Thu</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E87F5D0-70CC-4B29-9838-E6450367B8BC}" type="slidenum">
              <a:rPr lang="zh-CN" altLang="en-US" smtClean="0"/>
              <a:t>‹#›</a:t>
            </a:fld>
            <a:endParaRPr lang="zh-CN" alt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79409384"/>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a:lstStyle/>
            <a:p/>
          </p:txBody>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a:lstStyle/>
            <a:p/>
          </p:txBody>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C0DFB8A8-8BD8-4B28-90A6-25A854F83754}" type="datetimeFigureOut">
              <a:rPr lang="zh-CN" altLang="en-US" smtClean="0"/>
              <a:t>10/13/Thu</a:t>
            </a:fld>
            <a:endParaRPr lang="zh-CN" altLang="en-US"/>
          </a:p>
        </p:txBody>
      </p:sp>
      <p:sp>
        <p:nvSpPr>
          <p:cNvPr id="6" name="Footer Placeholder 5"/>
          <p:cNvSpPr>
            <a:spLocks noGrp="1"/>
          </p:cNvSpPr>
          <p:nvPr>
            <p:ph type="ftr" sz="quarter" idx="11"/>
          </p:nvPr>
        </p:nvSpPr>
        <p:spPr>
          <a:xfrm>
            <a:off x="1447382" y="318640"/>
            <a:ext cx="5541004" cy="320931"/>
          </a:xfrm>
        </p:spPr>
        <p:txBody>
          <a:bodyPr/>
          <a:lstStyle/>
          <a:p>
            <a:endParaRPr lang="zh-CN" altLang="en-US"/>
          </a:p>
        </p:txBody>
      </p:sp>
      <p:sp>
        <p:nvSpPr>
          <p:cNvPr id="7" name="Slide Number Placeholder 6"/>
          <p:cNvSpPr>
            <a:spLocks noGrp="1"/>
          </p:cNvSpPr>
          <p:nvPr>
            <p:ph type="sldNum" sz="quarter" idx="12"/>
          </p:nvPr>
        </p:nvSpPr>
        <p:spPr/>
        <p:txBody>
          <a:bodyPr/>
          <a:lstStyle/>
          <a:p>
            <a:fld id="{6E87F5D0-70CC-4B29-9838-E6450367B8BC}" type="slidenum">
              <a:rPr lang="zh-CN" altLang="en-US" smtClean="0"/>
              <a:t>‹#›</a:t>
            </a:fld>
            <a:endParaRPr lang="zh-CN" alt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12440552"/>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jpeg" /><Relationship Id="rId14" Type="http://schemas.openxmlformats.org/officeDocument/2006/relationships/image" Target="file:///D:\qq&#25991;&#20214;\712321467\Image\C2C\Image2\%7b75232B38-A165-1FB7-499C-2E1C792CACB5%7d.png" TargetMode="External" /><Relationship Id="rId15" Type="http://schemas.openxmlformats.org/officeDocument/2006/relationships/image" Target="../media/image2.png" /><Relationship Id="rId16"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2"/>
      </p:bgRef>
    </p:bg>
    <p:spTree>
      <p:nvGrpSpPr>
        <p:cNvPr id="1" name=""/>
        <p:cNvGrpSpPr/>
        <p:nvPr/>
      </p:nvGrpSpPr>
      <p:grpSpPr>
        <a:xfrm>
          <a:off x="0" y="0"/>
          <a: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p:txBody>
      </p:sp>
      <p:pic>
        <p:nvPicPr>
          <p:cNvPr id="7" name="Picture 6"/>
          <p:cNvPicPr>
            <a:picLocks noChangeAspect="1"/>
          </p:cNvPicPr>
          <p:nvPr/>
        </p:nvPicPr>
        <p:blipFill>
          <a:blip r:embed="rId13">
            <a:extLst>
              <a:ext uri="{28A0092B-C50C-407E-A947-70E740481C1C}">
                <a14:useLocalDpi xmlns:a14="http://schemas.microsoft.com/office/drawing/2010/main" val="0"/>
              </a:ext>
            </a:extLst>
          </a:blip>
          <a:srcRect t="1538" b="-1538"/>
          <a:stretch>
            <a:fillRect/>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zh-CN" altLang="en-US"/>
              <a:t>单击此处编辑母版标题样式</a:t>
            </a:r>
            <a:endParaRPr lang="en-US"/>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C0DFB8A8-8BD8-4B28-90A6-25A854F83754}" type="datetimeFigureOut">
              <a:rPr lang="zh-CN" altLang="en-US" smtClean="0"/>
              <a:t>10/13/Thu</a:t>
            </a:fld>
            <a:endParaRPr lang="zh-CN" alt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E87F5D0-70CC-4B29-9838-E6450367B8BC}" type="slidenum">
              <a:rPr lang="zh-CN" altLang="en-US" smtClean="0"/>
              <a:t>‹#›</a:t>
            </a:fld>
            <a:endParaRPr lang="zh-CN" altLang="en-U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pic>
        <p:nvPicPr>
          <p:cNvPr id="11" name="图片 1073743875" descr="学科网 zxxk.com"/>
          <p:cNvPicPr>
            <a:picLocks noChangeAspect="1"/>
          </p:cNvPicPr>
          <p:nvPr/>
        </p:nvPicPr>
        <p:blipFill>
          <a:blip r:embed="rId15" r:link="rId14"/>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8141938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ransition/>
  <p:timing/>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Tx/>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Tx/>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xml"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tags" Target="../tags/tag2.xml" /><Relationship Id="rId6" Type="http://schemas.openxmlformats.org/officeDocument/2006/relationships/tags" Target="../tags/tag3.xml" /><Relationship Id="rId7" Type="http://schemas.openxmlformats.org/officeDocument/2006/relationships/tags" Target="../tags/tag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5.xml" /><Relationship Id="rId3" Type="http://schemas.openxmlformats.org/officeDocument/2006/relationships/tags" Target="../tags/tag6.xml" /><Relationship Id="rId4" Type="http://schemas.openxmlformats.org/officeDocument/2006/relationships/tags" Target="../tags/tag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xml" /><Relationship Id="rId3" Type="http://schemas.openxmlformats.org/officeDocument/2006/relationships/tags" Target="../tags/tag1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7499623F-76FC-6074-3162-294EFDE2DB69}"/>
              </a:ext>
            </a:extLst>
          </p:cNvPr>
          <p:cNvSpPr>
            <a:spLocks noGrp="1"/>
          </p:cNvSpPr>
          <p:nvPr>
            <p:ph type="ctrTitle"/>
          </p:nvPr>
        </p:nvSpPr>
        <p:spPr/>
        <p:txBody>
          <a:bodyPr/>
          <a:lstStyle/>
          <a:p>
            <a:r>
              <a:rPr lang="zh-CN" altLang="en-US"/>
              <a:t>社会历史的决定性基础</a:t>
            </a:r>
          </a:p>
        </p:txBody>
      </p:sp>
      <p:sp>
        <p:nvSpPr>
          <p:cNvPr id="3" name="副标题 2">
            <a:extLst>
              <a:ext uri="{FF2B5EF4-FFF2-40B4-BE49-F238E27FC236}">
                <a16:creationId xmlns:a16="http://schemas.microsoft.com/office/drawing/2014/main" id="{DD505780-7529-4C75-6E6B-8011367C6567}"/>
              </a:ext>
            </a:extLst>
          </p:cNvPr>
          <p:cNvSpPr>
            <a:spLocks noGrp="1"/>
          </p:cNvSpPr>
          <p:nvPr>
            <p:ph type="subTitle" idx="1"/>
          </p:nvPr>
        </p:nvSpPr>
        <p:spPr/>
        <p:txBody>
          <a:bodyPr>
            <a:normAutofit/>
          </a:bodyPr>
          <a:lstStyle/>
          <a:p>
            <a:r>
              <a:rPr lang="zh-CN" altLang="en-US" sz="3200"/>
              <a:t>恩格斯</a:t>
            </a:r>
          </a:p>
        </p:txBody>
      </p:sp>
    </p:spTree>
    <p:extLst>
      <p:ext uri="{BB962C8B-B14F-4D97-AF65-F5344CB8AC3E}">
        <p14:creationId xmlns:p14="http://schemas.microsoft.com/office/powerpoint/2010/main" val="1087405068"/>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a:extLst>
              <a:ext uri="{FF2B5EF4-FFF2-40B4-BE49-F238E27FC236}">
                <a16:creationId xmlns:a16="http://schemas.microsoft.com/office/drawing/2014/main" id="{5AB2479B-922D-4D8A-7F8E-C5800CDEFB57}"/>
              </a:ext>
            </a:extLst>
          </p:cNvPr>
          <p:cNvSpPr>
            <a:spLocks noGrp="1"/>
          </p:cNvSpPr>
          <p:nvPr>
            <p:ph type="title"/>
          </p:nvPr>
        </p:nvSpPr>
        <p:spPr/>
        <p:txBody>
          <a:bodyPr/>
          <a:lstStyle/>
          <a:p>
            <a:r>
              <a:rPr lang="zh-CN" altLang="en-US"/>
              <a:t>根据本部分内容，科学和技术的关系是怎样的？</a:t>
            </a:r>
          </a:p>
        </p:txBody>
      </p:sp>
      <p:sp>
        <p:nvSpPr>
          <p:cNvPr id="4" name="内容占位符 3">
            <a:extLst>
              <a:ext uri="{FF2B5EF4-FFF2-40B4-BE49-F238E27FC236}">
                <a16:creationId xmlns:a16="http://schemas.microsoft.com/office/drawing/2014/main" id="{7930C811-9399-FFD1-B8A7-3E089B0E6218}"/>
              </a:ext>
            </a:extLst>
          </p:cNvPr>
          <p:cNvSpPr>
            <a:spLocks noGrp="1"/>
          </p:cNvSpPr>
          <p:nvPr>
            <p:ph idx="1"/>
          </p:nvPr>
        </p:nvSpPr>
        <p:spPr>
          <a:xfrm>
            <a:off x="1451579" y="2015732"/>
            <a:ext cx="6035071" cy="3450613"/>
          </a:xfrm>
        </p:spPr>
        <p:txBody>
          <a:bodyPr>
            <a:normAutofit/>
          </a:bodyPr>
          <a:lstStyle/>
          <a:p>
            <a:r>
              <a:rPr lang="zh-CN" altLang="en-US"/>
              <a:t>如果像您所说的，技术在很大程度上依赖于科学状况，那么科学却在更大得多的程度上依赖于技术的状况和需要。社会一旦有技术上的需要，这种需要就会比十所大学更能把科学推向前进。整个流体静力学</a:t>
            </a:r>
            <a:r>
              <a:rPr lang="en-US" altLang="zh-CN"/>
              <a:t>(</a:t>
            </a:r>
            <a:r>
              <a:rPr lang="zh-CN" altLang="en-US"/>
              <a:t>托里拆利等</a:t>
            </a:r>
            <a:r>
              <a:rPr lang="en-US" altLang="zh-CN"/>
              <a:t>)</a:t>
            </a:r>
            <a:r>
              <a:rPr lang="zh-CN" altLang="en-US"/>
              <a:t>是由于</a:t>
            </a:r>
            <a:r>
              <a:rPr lang="en-US" altLang="zh-CN"/>
              <a:t>16</a:t>
            </a:r>
            <a:r>
              <a:rPr lang="zh-CN" altLang="en-US"/>
              <a:t>世纪和</a:t>
            </a:r>
            <a:r>
              <a:rPr lang="en-US" altLang="zh-CN"/>
              <a:t>17</a:t>
            </a:r>
            <a:r>
              <a:rPr lang="zh-CN" altLang="en-US"/>
              <a:t>世纪意大利治理山区河流的需要而产生的。关于电，只是在发现它在技术上的实用价值以后，我们才知道了一些理性的东西。在德国，可惜人们撰写科学史时习惯于把科学看作是从天上掉下来的。</a:t>
            </a:r>
          </a:p>
          <a:p>
            <a:endParaRPr lang="zh-CN" altLang="en-US"/>
          </a:p>
        </p:txBody>
      </p:sp>
      <p:sp>
        <p:nvSpPr>
          <p:cNvPr id="6" name="文本框 5">
            <a:extLst>
              <a:ext uri="{FF2B5EF4-FFF2-40B4-BE49-F238E27FC236}">
                <a16:creationId xmlns:a16="http://schemas.microsoft.com/office/drawing/2014/main" id="{477F3454-A56D-2C70-D82C-7D059D5051BC}"/>
              </a:ext>
            </a:extLst>
          </p:cNvPr>
          <p:cNvSpPr txBox="1"/>
          <p:nvPr/>
        </p:nvSpPr>
        <p:spPr>
          <a:xfrm>
            <a:off x="7762875" y="2618233"/>
            <a:ext cx="1112044" cy="584775"/>
          </a:xfrm>
          <a:prstGeom prst="rect">
            <a:avLst/>
          </a:prstGeom>
          <a:noFill/>
        </p:spPr>
        <p:txBody>
          <a:bodyPr wrap="square">
            <a:spAutoFit/>
          </a:bodyPr>
          <a:lstStyle/>
          <a:p>
            <a:r>
              <a:rPr lang="zh-CN" altLang="en-US" sz="3200">
                <a:solidFill>
                  <a:srgbClr val="FF0000"/>
                </a:solidFill>
              </a:rPr>
              <a:t>科学</a:t>
            </a:r>
          </a:p>
        </p:txBody>
      </p:sp>
      <p:sp>
        <p:nvSpPr>
          <p:cNvPr id="7" name="对话气泡: 椭圆形 6">
            <a:extLst>
              <a:ext uri="{FF2B5EF4-FFF2-40B4-BE49-F238E27FC236}">
                <a16:creationId xmlns:a16="http://schemas.microsoft.com/office/drawing/2014/main" id="{7AA31229-C3F6-86A1-71F3-395429E0BBA0}"/>
              </a:ext>
            </a:extLst>
          </p:cNvPr>
          <p:cNvSpPr/>
          <p:nvPr/>
        </p:nvSpPr>
        <p:spPr>
          <a:xfrm>
            <a:off x="7640241" y="4157264"/>
            <a:ext cx="1790700" cy="927547"/>
          </a:xfrm>
          <a:prstGeom prst="wedgeEllipseCallout">
            <a:avLst>
              <a:gd name="adj1" fmla="val -62323"/>
              <a:gd name="adj2" fmla="val -8332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t>举例论证</a:t>
            </a:r>
          </a:p>
        </p:txBody>
      </p:sp>
      <p:sp>
        <p:nvSpPr>
          <p:cNvPr id="8" name="文本框 7">
            <a:extLst>
              <a:ext uri="{FF2B5EF4-FFF2-40B4-BE49-F238E27FC236}">
                <a16:creationId xmlns:a16="http://schemas.microsoft.com/office/drawing/2014/main" id="{208699A9-6837-2738-450F-443BA4EA7CF9}"/>
              </a:ext>
            </a:extLst>
          </p:cNvPr>
          <p:cNvSpPr txBox="1"/>
          <p:nvPr/>
        </p:nvSpPr>
        <p:spPr>
          <a:xfrm>
            <a:off x="10344150" y="2618233"/>
            <a:ext cx="1112044" cy="584775"/>
          </a:xfrm>
          <a:prstGeom prst="rect">
            <a:avLst/>
          </a:prstGeom>
          <a:noFill/>
        </p:spPr>
        <p:txBody>
          <a:bodyPr wrap="square">
            <a:spAutoFit/>
          </a:bodyPr>
          <a:lstStyle/>
          <a:p>
            <a:r>
              <a:rPr lang="zh-CN" altLang="en-US" sz="3200">
                <a:solidFill>
                  <a:srgbClr val="FF0000"/>
                </a:solidFill>
              </a:rPr>
              <a:t>技术</a:t>
            </a:r>
          </a:p>
        </p:txBody>
      </p:sp>
      <p:sp>
        <p:nvSpPr>
          <p:cNvPr id="9" name="箭头: 下 8">
            <a:extLst>
              <a:ext uri="{FF2B5EF4-FFF2-40B4-BE49-F238E27FC236}">
                <a16:creationId xmlns:a16="http://schemas.microsoft.com/office/drawing/2014/main" id="{006D6B75-B8C5-6228-0CF9-C6E435F3DC0C}"/>
              </a:ext>
            </a:extLst>
          </p:cNvPr>
          <p:cNvSpPr/>
          <p:nvPr/>
        </p:nvSpPr>
        <p:spPr>
          <a:xfrm rot="5400000">
            <a:off x="9395754" y="2409204"/>
            <a:ext cx="70374" cy="11120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下 9">
            <a:extLst>
              <a:ext uri="{FF2B5EF4-FFF2-40B4-BE49-F238E27FC236}">
                <a16:creationId xmlns:a16="http://schemas.microsoft.com/office/drawing/2014/main" id="{60854F81-4C73-E240-77CE-45BFDDB4AA8E}"/>
              </a:ext>
            </a:extLst>
          </p:cNvPr>
          <p:cNvSpPr/>
          <p:nvPr/>
        </p:nvSpPr>
        <p:spPr>
          <a:xfrm rot="16200000" flipH="1">
            <a:off x="9395754" y="2287175"/>
            <a:ext cx="70374" cy="11120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F9314870-3533-CC2D-65EF-5F0300A85649}"/>
              </a:ext>
            </a:extLst>
          </p:cNvPr>
          <p:cNvSpPr txBox="1"/>
          <p:nvPr/>
        </p:nvSpPr>
        <p:spPr>
          <a:xfrm>
            <a:off x="8535591" y="3073083"/>
            <a:ext cx="1865503" cy="369332"/>
          </a:xfrm>
          <a:prstGeom prst="rect">
            <a:avLst/>
          </a:prstGeom>
          <a:noFill/>
        </p:spPr>
        <p:txBody>
          <a:bodyPr wrap="square" rtlCol="0">
            <a:spAutoFit/>
          </a:bodyPr>
          <a:lstStyle/>
          <a:p>
            <a:r>
              <a:rPr lang="zh-CN" altLang="en-US"/>
              <a:t>一定程度上依赖</a:t>
            </a:r>
          </a:p>
        </p:txBody>
      </p:sp>
      <p:sp>
        <p:nvSpPr>
          <p:cNvPr id="12" name="文本框 11">
            <a:extLst>
              <a:ext uri="{FF2B5EF4-FFF2-40B4-BE49-F238E27FC236}">
                <a16:creationId xmlns:a16="http://schemas.microsoft.com/office/drawing/2014/main" id="{0A93172D-A65F-3A9A-355B-60D6A9408531}"/>
              </a:ext>
            </a:extLst>
          </p:cNvPr>
          <p:cNvSpPr txBox="1"/>
          <p:nvPr/>
        </p:nvSpPr>
        <p:spPr>
          <a:xfrm>
            <a:off x="8535590" y="2350214"/>
            <a:ext cx="1865503" cy="369332"/>
          </a:xfrm>
          <a:prstGeom prst="rect">
            <a:avLst/>
          </a:prstGeom>
          <a:noFill/>
        </p:spPr>
        <p:txBody>
          <a:bodyPr wrap="square" rtlCol="0">
            <a:spAutoFit/>
          </a:bodyPr>
          <a:lstStyle/>
          <a:p>
            <a:r>
              <a:rPr lang="zh-CN" altLang="en-US"/>
              <a:t>更大程度上依赖</a:t>
            </a:r>
          </a:p>
        </p:txBody>
      </p:sp>
    </p:spTree>
    <p:extLst>
      <p:ext uri="{BB962C8B-B14F-4D97-AF65-F5344CB8AC3E}">
        <p14:creationId xmlns:p14="http://schemas.microsoft.com/office/powerpoint/2010/main" val="1131068045"/>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395ED792-D036-C0AD-A5BB-B1E8278640F3}"/>
              </a:ext>
            </a:extLst>
          </p:cNvPr>
          <p:cNvSpPr>
            <a:spLocks noGrp="1"/>
          </p:cNvSpPr>
          <p:nvPr>
            <p:ph type="title"/>
          </p:nvPr>
        </p:nvSpPr>
        <p:spPr/>
        <p:txBody>
          <a:bodyPr/>
          <a:lstStyle/>
          <a:p>
            <a:r>
              <a:rPr lang="zh-CN" altLang="en-US"/>
              <a:t>举一反三</a:t>
            </a:r>
          </a:p>
        </p:txBody>
      </p:sp>
      <p:sp>
        <p:nvSpPr>
          <p:cNvPr id="3" name="内容占位符 2">
            <a:extLst>
              <a:ext uri="{FF2B5EF4-FFF2-40B4-BE49-F238E27FC236}">
                <a16:creationId xmlns:a16="http://schemas.microsoft.com/office/drawing/2014/main" id="{51D9AEFF-2D48-94D3-7568-6B267532C554}"/>
              </a:ext>
            </a:extLst>
          </p:cNvPr>
          <p:cNvSpPr>
            <a:spLocks noGrp="1"/>
          </p:cNvSpPr>
          <p:nvPr>
            <p:ph idx="1"/>
          </p:nvPr>
        </p:nvSpPr>
        <p:spPr/>
        <p:txBody>
          <a:bodyPr>
            <a:normAutofit/>
          </a:bodyPr>
          <a:lstStyle/>
          <a:p>
            <a:r>
              <a:rPr lang="zh-CN" altLang="en-US" sz="4000"/>
              <a:t>用同样的方式阅读分析文章的其他部分，尝试理清整篇文章的思路。</a:t>
            </a:r>
          </a:p>
        </p:txBody>
      </p:sp>
    </p:spTree>
    <p:extLst>
      <p:ext uri="{BB962C8B-B14F-4D97-AF65-F5344CB8AC3E}">
        <p14:creationId xmlns:p14="http://schemas.microsoft.com/office/powerpoint/2010/main" val="1077201860"/>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F02F3F4B-AAA0-209E-810B-001D8662AE09}"/>
              </a:ext>
            </a:extLst>
          </p:cNvPr>
          <p:cNvSpPr>
            <a:spLocks noGrp="1"/>
          </p:cNvSpPr>
          <p:nvPr>
            <p:ph type="title"/>
          </p:nvPr>
        </p:nvSpPr>
        <p:spPr/>
        <p:txBody>
          <a:bodyPr/>
          <a:lstStyle/>
          <a:p>
            <a:r>
              <a:rPr lang="zh-CN" altLang="en-US"/>
              <a:t>参考</a:t>
            </a:r>
            <a:r>
              <a:rPr lang="en-US" altLang="zh-CN"/>
              <a:t>-</a:t>
            </a:r>
            <a:r>
              <a:rPr lang="zh-CN" altLang="en-US"/>
              <a:t>行文思路</a:t>
            </a:r>
          </a:p>
        </p:txBody>
      </p:sp>
      <p:sp>
        <p:nvSpPr>
          <p:cNvPr id="3" name="内容占位符 2">
            <a:extLst>
              <a:ext uri="{FF2B5EF4-FFF2-40B4-BE49-F238E27FC236}">
                <a16:creationId xmlns:a16="http://schemas.microsoft.com/office/drawing/2014/main" id="{9047A956-DD0D-67E4-4A4B-2FE392DADB6D}"/>
              </a:ext>
            </a:extLst>
          </p:cNvPr>
          <p:cNvSpPr>
            <a:spLocks noGrp="1"/>
          </p:cNvSpPr>
          <p:nvPr>
            <p:ph idx="1"/>
          </p:nvPr>
        </p:nvSpPr>
        <p:spPr/>
        <p:txBody>
          <a:bodyPr>
            <a:normAutofit/>
          </a:bodyPr>
          <a:lstStyle/>
          <a:p>
            <a:r>
              <a:rPr lang="zh-CN" altLang="en-US" sz="3200"/>
              <a:t>第一部分</a:t>
            </a:r>
            <a:r>
              <a:rPr lang="en-US" altLang="zh-CN" sz="3200"/>
              <a:t>(1-2</a:t>
            </a:r>
            <a:r>
              <a:rPr lang="zh-CN" altLang="en-US" sz="3200"/>
              <a:t>段</a:t>
            </a:r>
            <a:r>
              <a:rPr lang="en-US" altLang="zh-CN" sz="3200"/>
              <a:t>)</a:t>
            </a:r>
            <a:r>
              <a:rPr lang="zh-CN" altLang="en-US" sz="3200"/>
              <a:t>：论述经济关系决定上层建筑。</a:t>
            </a:r>
          </a:p>
          <a:p>
            <a:r>
              <a:rPr lang="zh-CN" altLang="en-US" sz="3200"/>
              <a:t>第二部分</a:t>
            </a:r>
            <a:r>
              <a:rPr lang="en-US" altLang="zh-CN" sz="3200"/>
              <a:t>(3-6</a:t>
            </a:r>
            <a:r>
              <a:rPr lang="zh-CN" altLang="en-US" sz="3200"/>
              <a:t>段</a:t>
            </a:r>
            <a:r>
              <a:rPr lang="en-US" altLang="zh-CN" sz="3200"/>
              <a:t>)</a:t>
            </a:r>
            <a:r>
              <a:rPr lang="zh-CN" altLang="en-US" sz="3200"/>
              <a:t>：论述上层建筑和经济关系互相作用，以及历史发展有其偶然性和必然性。</a:t>
            </a:r>
          </a:p>
          <a:p>
            <a:r>
              <a:rPr lang="zh-CN" altLang="en-US" sz="3200"/>
              <a:t>第三部分</a:t>
            </a:r>
            <a:r>
              <a:rPr lang="en-US" altLang="zh-CN" sz="3200"/>
              <a:t>(7-9</a:t>
            </a:r>
            <a:r>
              <a:rPr lang="zh-CN" altLang="en-US" sz="3200"/>
              <a:t>段</a:t>
            </a:r>
            <a:r>
              <a:rPr lang="en-US" altLang="zh-CN" sz="3200"/>
              <a:t>)</a:t>
            </a:r>
            <a:r>
              <a:rPr lang="zh-CN" altLang="en-US" sz="3200"/>
              <a:t>：点明当下的问题，推荐著作，说明理解这封信的方法。</a:t>
            </a:r>
          </a:p>
        </p:txBody>
      </p:sp>
    </p:spTree>
    <p:extLst>
      <p:ext uri="{BB962C8B-B14F-4D97-AF65-F5344CB8AC3E}">
        <p14:creationId xmlns:p14="http://schemas.microsoft.com/office/powerpoint/2010/main" val="2463024211"/>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a:extLst>
              <a:ext uri="{FF2B5EF4-FFF2-40B4-BE49-F238E27FC236}">
                <a16:creationId xmlns:a16="http://schemas.microsoft.com/office/drawing/2014/main" id="{3423220F-12C9-B9E5-2258-A45045D2D157}"/>
              </a:ext>
            </a:extLst>
          </p:cNvPr>
          <p:cNvSpPr>
            <a:spLocks noGrp="1"/>
          </p:cNvSpPr>
          <p:nvPr>
            <p:ph type="title"/>
          </p:nvPr>
        </p:nvSpPr>
        <p:spPr/>
        <p:txBody>
          <a:bodyPr>
            <a:normAutofit/>
          </a:bodyPr>
          <a:lstStyle/>
          <a:p>
            <a:r>
              <a:rPr lang="zh-CN" altLang="en-US" sz="8800"/>
              <a:t>主题小结</a:t>
            </a:r>
          </a:p>
        </p:txBody>
      </p:sp>
      <p:sp>
        <p:nvSpPr>
          <p:cNvPr id="5" name="文本占位符 4">
            <a:extLst>
              <a:ext uri="{FF2B5EF4-FFF2-40B4-BE49-F238E27FC236}">
                <a16:creationId xmlns:a16="http://schemas.microsoft.com/office/drawing/2014/main" id="{0736AB8D-7680-2CFF-8CFF-6BF746696E21}"/>
              </a:ext>
            </a:extLst>
          </p:cNvPr>
          <p:cNvSpPr>
            <a:spLocks noGrp="1"/>
          </p:cNvSpPr>
          <p:nvPr>
            <p:ph type="body" idx="1"/>
          </p:nvPr>
        </p:nvSpPr>
        <p:spPr/>
        <p:txBody>
          <a:bodyPr/>
          <a:lstStyle/>
          <a:p>
            <a:endParaRPr lang="zh-CN" altLang="en-US"/>
          </a:p>
        </p:txBody>
      </p:sp>
      <p:sp>
        <p:nvSpPr>
          <p:cNvPr id="6" name="椭圆 5">
            <a:extLst>
              <a:ext uri="{FF2B5EF4-FFF2-40B4-BE49-F238E27FC236}">
                <a16:creationId xmlns:a16="http://schemas.microsoft.com/office/drawing/2014/main" id="{056DBB55-0143-FA2E-41F6-B054280B029E}"/>
              </a:ext>
            </a:extLst>
          </p:cNvPr>
          <p:cNvSpPr/>
          <p:nvPr/>
        </p:nvSpPr>
        <p:spPr>
          <a:xfrm>
            <a:off x="7105650" y="2309812"/>
            <a:ext cx="2295525" cy="22383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6F1C904C-14FC-A891-DEA1-3D91ADDB98D9}"/>
              </a:ext>
            </a:extLst>
          </p:cNvPr>
          <p:cNvSpPr txBox="1"/>
          <p:nvPr/>
        </p:nvSpPr>
        <p:spPr>
          <a:xfrm>
            <a:off x="7105650" y="2309812"/>
            <a:ext cx="2295525" cy="2215991"/>
          </a:xfrm>
          <a:prstGeom prst="rect">
            <a:avLst/>
          </a:prstGeom>
          <a:noFill/>
        </p:spPr>
        <p:txBody>
          <a:bodyPr wrap="square" rtlCol="0">
            <a:spAutoFit/>
          </a:bodyPr>
          <a:lstStyle/>
          <a:p>
            <a:pPr algn="ctr"/>
            <a:r>
              <a:rPr lang="en-US" altLang="zh-CN" sz="13800">
                <a:solidFill>
                  <a:schemeClr val="bg1"/>
                </a:solidFill>
              </a:rPr>
              <a:t>3</a:t>
            </a:r>
            <a:endParaRPr lang="zh-CN" altLang="en-US" sz="13800">
              <a:solidFill>
                <a:schemeClr val="bg1"/>
              </a:solidFill>
            </a:endParaRPr>
          </a:p>
        </p:txBody>
      </p:sp>
    </p:spTree>
    <p:extLst>
      <p:ext uri="{BB962C8B-B14F-4D97-AF65-F5344CB8AC3E}">
        <p14:creationId xmlns:p14="http://schemas.microsoft.com/office/powerpoint/2010/main" val="2643390442"/>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a:extLst>
              <a:ext uri="{FF2B5EF4-FFF2-40B4-BE49-F238E27FC236}">
                <a16:creationId xmlns:a16="http://schemas.microsoft.com/office/drawing/2014/main" id="{67F4735B-8F0A-9A41-013B-60F1F9955ACA}"/>
              </a:ext>
            </a:extLst>
          </p:cNvPr>
          <p:cNvSpPr>
            <a:spLocks noGrp="1"/>
          </p:cNvSpPr>
          <p:nvPr>
            <p:ph type="title"/>
          </p:nvPr>
        </p:nvSpPr>
        <p:spPr/>
        <p:txBody>
          <a:bodyPr/>
          <a:lstStyle/>
          <a:p>
            <a:r>
              <a:rPr lang="zh-CN" altLang="en-US"/>
              <a:t>主题小结</a:t>
            </a:r>
          </a:p>
        </p:txBody>
      </p:sp>
      <p:sp>
        <p:nvSpPr>
          <p:cNvPr id="5" name="内容占位符 4">
            <a:extLst>
              <a:ext uri="{FF2B5EF4-FFF2-40B4-BE49-F238E27FC236}">
                <a16:creationId xmlns:a16="http://schemas.microsoft.com/office/drawing/2014/main" id="{5218233F-5A79-A81B-12E3-5CA9566CB9D4}"/>
              </a:ext>
            </a:extLst>
          </p:cNvPr>
          <p:cNvSpPr>
            <a:spLocks noGrp="1"/>
          </p:cNvSpPr>
          <p:nvPr>
            <p:ph idx="1"/>
          </p:nvPr>
        </p:nvSpPr>
        <p:spPr/>
        <p:txBody>
          <a:bodyPr>
            <a:normAutofit fontScale="92500" lnSpcReduction="10000"/>
          </a:bodyPr>
          <a:lstStyle/>
          <a:p>
            <a:r>
              <a:rPr lang="zh-CN" altLang="en-US" sz="2800"/>
              <a:t>本文以丰富的历史知识和辩证的理论分析</a:t>
            </a:r>
            <a:r>
              <a:rPr lang="en-US" altLang="zh-CN" sz="2800"/>
              <a:t>,</a:t>
            </a:r>
            <a:r>
              <a:rPr lang="zh-CN" altLang="en-US" sz="2800"/>
              <a:t>论述了经济因素与历史发展、上层建筑的关系</a:t>
            </a:r>
            <a:r>
              <a:rPr lang="en-US" altLang="zh-CN" sz="2800"/>
              <a:t>,</a:t>
            </a:r>
            <a:r>
              <a:rPr lang="zh-CN" altLang="en-US" sz="2800"/>
              <a:t>指出经济关系是“社会历史的决定性基础”</a:t>
            </a:r>
            <a:r>
              <a:rPr lang="en-US" altLang="zh-CN" sz="2800"/>
              <a:t>,“</a:t>
            </a:r>
            <a:r>
              <a:rPr lang="zh-CN" altLang="en-US" sz="2800"/>
              <a:t>归根到底制约着历史发展”；政治、法、哲学、宗教、文学、艺术等上层建筑的发展是“以经济发展为基础的”</a:t>
            </a:r>
            <a:r>
              <a:rPr lang="en-US" altLang="zh-CN" sz="2800"/>
              <a:t>,</a:t>
            </a:r>
            <a:r>
              <a:rPr lang="zh-CN" altLang="en-US" sz="2800"/>
              <a:t>但“它们又都互相作用并对经济基础发生作用”；经济不是制约历史发展和上层建筑的唯一因素。</a:t>
            </a:r>
            <a:endParaRPr lang="en-US" altLang="zh-CN" sz="2800"/>
          </a:p>
          <a:p>
            <a:r>
              <a:rPr lang="zh-CN" altLang="en-US" sz="2800">
                <a:solidFill>
                  <a:srgbClr val="FF0000"/>
                </a:solidFill>
              </a:rPr>
              <a:t>联系写作背景，你觉得恩格斯的论述是否具有针对性？</a:t>
            </a:r>
          </a:p>
        </p:txBody>
      </p:sp>
    </p:spTree>
    <p:extLst>
      <p:ext uri="{BB962C8B-B14F-4D97-AF65-F5344CB8AC3E}">
        <p14:creationId xmlns:p14="http://schemas.microsoft.com/office/powerpoint/2010/main" val="26870819"/>
      </p:ext>
    </p:ext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a:extLst>
              <a:ext uri="{FF2B5EF4-FFF2-40B4-BE49-F238E27FC236}">
                <a16:creationId xmlns:a16="http://schemas.microsoft.com/office/drawing/2014/main" id="{3423220F-12C9-B9E5-2258-A45045D2D157}"/>
              </a:ext>
            </a:extLst>
          </p:cNvPr>
          <p:cNvSpPr>
            <a:spLocks noGrp="1"/>
          </p:cNvSpPr>
          <p:nvPr>
            <p:ph type="title"/>
          </p:nvPr>
        </p:nvSpPr>
        <p:spPr/>
        <p:txBody>
          <a:bodyPr>
            <a:normAutofit/>
          </a:bodyPr>
          <a:lstStyle/>
          <a:p>
            <a:r>
              <a:rPr lang="zh-CN" altLang="en-US" sz="8800"/>
              <a:t>写作特点</a:t>
            </a:r>
          </a:p>
        </p:txBody>
      </p:sp>
      <p:sp>
        <p:nvSpPr>
          <p:cNvPr id="5" name="文本占位符 4">
            <a:extLst>
              <a:ext uri="{FF2B5EF4-FFF2-40B4-BE49-F238E27FC236}">
                <a16:creationId xmlns:a16="http://schemas.microsoft.com/office/drawing/2014/main" id="{0736AB8D-7680-2CFF-8CFF-6BF746696E21}"/>
              </a:ext>
            </a:extLst>
          </p:cNvPr>
          <p:cNvSpPr>
            <a:spLocks noGrp="1"/>
          </p:cNvSpPr>
          <p:nvPr>
            <p:ph type="body" idx="1"/>
          </p:nvPr>
        </p:nvSpPr>
        <p:spPr/>
        <p:txBody>
          <a:bodyPr/>
          <a:lstStyle/>
          <a:p>
            <a:endParaRPr lang="zh-CN" altLang="en-US"/>
          </a:p>
        </p:txBody>
      </p:sp>
      <p:sp>
        <p:nvSpPr>
          <p:cNvPr id="6" name="椭圆 5">
            <a:extLst>
              <a:ext uri="{FF2B5EF4-FFF2-40B4-BE49-F238E27FC236}">
                <a16:creationId xmlns:a16="http://schemas.microsoft.com/office/drawing/2014/main" id="{056DBB55-0143-FA2E-41F6-B054280B029E}"/>
              </a:ext>
            </a:extLst>
          </p:cNvPr>
          <p:cNvSpPr/>
          <p:nvPr/>
        </p:nvSpPr>
        <p:spPr>
          <a:xfrm>
            <a:off x="7105650" y="2309812"/>
            <a:ext cx="2295525" cy="22383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6F1C904C-14FC-A891-DEA1-3D91ADDB98D9}"/>
              </a:ext>
            </a:extLst>
          </p:cNvPr>
          <p:cNvSpPr txBox="1"/>
          <p:nvPr/>
        </p:nvSpPr>
        <p:spPr>
          <a:xfrm>
            <a:off x="7105650" y="2309812"/>
            <a:ext cx="2295525" cy="2215991"/>
          </a:xfrm>
          <a:prstGeom prst="rect">
            <a:avLst/>
          </a:prstGeom>
          <a:noFill/>
        </p:spPr>
        <p:txBody>
          <a:bodyPr wrap="square" rtlCol="0">
            <a:spAutoFit/>
          </a:bodyPr>
          <a:lstStyle/>
          <a:p>
            <a:pPr algn="ctr"/>
            <a:r>
              <a:rPr lang="en-US" altLang="zh-CN" sz="13800">
                <a:solidFill>
                  <a:schemeClr val="bg1"/>
                </a:solidFill>
              </a:rPr>
              <a:t>4</a:t>
            </a:r>
            <a:endParaRPr lang="zh-CN" altLang="en-US" sz="13800">
              <a:solidFill>
                <a:schemeClr val="bg1"/>
              </a:solidFill>
            </a:endParaRPr>
          </a:p>
        </p:txBody>
      </p:sp>
    </p:spTree>
    <p:extLst>
      <p:ext uri="{BB962C8B-B14F-4D97-AF65-F5344CB8AC3E}">
        <p14:creationId xmlns:p14="http://schemas.microsoft.com/office/powerpoint/2010/main" val="616084203"/>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a:extLst>
              <a:ext uri="{FF2B5EF4-FFF2-40B4-BE49-F238E27FC236}">
                <a16:creationId xmlns:a16="http://schemas.microsoft.com/office/drawing/2014/main" id="{F204ED4B-5872-9F47-ADBD-28DB87132DEF}"/>
              </a:ext>
            </a:extLst>
          </p:cNvPr>
          <p:cNvSpPr>
            <a:spLocks noGrp="1"/>
          </p:cNvSpPr>
          <p:nvPr>
            <p:ph type="title"/>
          </p:nvPr>
        </p:nvSpPr>
        <p:spPr/>
        <p:txBody>
          <a:bodyPr/>
          <a:lstStyle/>
          <a:p>
            <a:r>
              <a:rPr lang="zh-CN" altLang="en-US"/>
              <a:t>写作特点</a:t>
            </a:r>
          </a:p>
        </p:txBody>
      </p:sp>
      <p:sp>
        <p:nvSpPr>
          <p:cNvPr id="5" name="内容占位符 4">
            <a:extLst>
              <a:ext uri="{FF2B5EF4-FFF2-40B4-BE49-F238E27FC236}">
                <a16:creationId xmlns:a16="http://schemas.microsoft.com/office/drawing/2014/main" id="{C05CB5E5-2C27-E750-9848-CEE8290CF138}"/>
              </a:ext>
            </a:extLst>
          </p:cNvPr>
          <p:cNvSpPr>
            <a:spLocks noGrp="1"/>
          </p:cNvSpPr>
          <p:nvPr>
            <p:ph idx="1"/>
          </p:nvPr>
        </p:nvSpPr>
        <p:spPr/>
        <p:txBody>
          <a:bodyPr>
            <a:normAutofit/>
          </a:bodyPr>
          <a:lstStyle/>
          <a:p>
            <a:r>
              <a:rPr lang="zh-CN" altLang="en-US" sz="4400"/>
              <a:t>层次分明</a:t>
            </a:r>
            <a:endParaRPr lang="en-US" altLang="zh-CN" sz="4400"/>
          </a:p>
          <a:p>
            <a:r>
              <a:rPr lang="zh-CN" altLang="en-US" sz="4400"/>
              <a:t>措辞准确</a:t>
            </a:r>
            <a:endParaRPr lang="en-US" altLang="zh-CN" sz="4400"/>
          </a:p>
          <a:p>
            <a:r>
              <a:rPr lang="zh-CN" altLang="en-US" sz="4400"/>
              <a:t>使用多种论证方法</a:t>
            </a:r>
          </a:p>
        </p:txBody>
      </p:sp>
    </p:spTree>
    <p:extLst>
      <p:ext uri="{BB962C8B-B14F-4D97-AF65-F5344CB8AC3E}">
        <p14:creationId xmlns:p14="http://schemas.microsoft.com/office/powerpoint/2010/main" val="3433611164"/>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38F02332-439A-5528-5B42-D24B684252AC}"/>
              </a:ext>
            </a:extLst>
          </p:cNvPr>
          <p:cNvSpPr>
            <a:spLocks noGrp="1"/>
          </p:cNvSpPr>
          <p:nvPr>
            <p:ph type="title"/>
          </p:nvPr>
        </p:nvSpPr>
        <p:spPr/>
        <p:txBody>
          <a:bodyPr/>
          <a:lstStyle/>
          <a:p>
            <a:r>
              <a:rPr lang="zh-CN" altLang="en-US"/>
              <a:t>写作特点</a:t>
            </a:r>
            <a:r>
              <a:rPr lang="en-US" altLang="zh-CN"/>
              <a:t>-</a:t>
            </a:r>
            <a:r>
              <a:rPr lang="zh-CN" altLang="en-US"/>
              <a:t>层次分明</a:t>
            </a:r>
          </a:p>
        </p:txBody>
      </p:sp>
      <p:sp>
        <p:nvSpPr>
          <p:cNvPr id="3" name="内容占位符 2">
            <a:extLst>
              <a:ext uri="{FF2B5EF4-FFF2-40B4-BE49-F238E27FC236}">
                <a16:creationId xmlns:a16="http://schemas.microsoft.com/office/drawing/2014/main" id="{ECC80BA2-606E-AFFB-6AF9-930FBD962BB1}"/>
              </a:ext>
            </a:extLst>
          </p:cNvPr>
          <p:cNvSpPr>
            <a:spLocks noGrp="1"/>
          </p:cNvSpPr>
          <p:nvPr>
            <p:ph idx="1"/>
          </p:nvPr>
        </p:nvSpPr>
        <p:spPr/>
        <p:txBody>
          <a:bodyPr>
            <a:normAutofit fontScale="85000" lnSpcReduction="10000"/>
          </a:bodyPr>
          <a:lstStyle/>
          <a:p>
            <a:r>
              <a:rPr lang="zh-CN" altLang="en-US" sz="2800">
                <a:solidFill>
                  <a:srgbClr val="FF0000"/>
                </a:solidFill>
              </a:rPr>
              <a:t>首先</a:t>
            </a:r>
            <a:r>
              <a:rPr lang="zh-CN" altLang="en-US" sz="2800"/>
              <a:t>阐明了经济关系是社会历史的决定性基础。</a:t>
            </a:r>
            <a:endParaRPr lang="en-US" altLang="zh-CN" sz="2800"/>
          </a:p>
          <a:p>
            <a:r>
              <a:rPr lang="zh-CN" altLang="en-US" sz="2800">
                <a:solidFill>
                  <a:srgbClr val="FF0000"/>
                </a:solidFill>
              </a:rPr>
              <a:t>然后</a:t>
            </a:r>
            <a:r>
              <a:rPr lang="zh-CN" altLang="en-US" sz="2800"/>
              <a:t>指出政治、法、哲学、宗教、文学、艺术等等的发展是以经济发展为基础的</a:t>
            </a:r>
            <a:r>
              <a:rPr lang="en-US" altLang="zh-CN" sz="2800"/>
              <a:t>,</a:t>
            </a:r>
            <a:r>
              <a:rPr lang="zh-CN" altLang="en-US" sz="2800"/>
              <a:t>它们之间又都互相作用并对经济基础发生作用。</a:t>
            </a:r>
            <a:endParaRPr lang="en-US" altLang="zh-CN" sz="2800"/>
          </a:p>
          <a:p>
            <a:r>
              <a:rPr lang="zh-CN" altLang="en-US" sz="2800">
                <a:solidFill>
                  <a:srgbClr val="FF0000"/>
                </a:solidFill>
              </a:rPr>
              <a:t>接着</a:t>
            </a:r>
            <a:r>
              <a:rPr lang="zh-CN" altLang="en-US" sz="2800"/>
              <a:t>分析了历史发展中必然性和偶然性的关系</a:t>
            </a:r>
            <a:r>
              <a:rPr lang="en-US" altLang="zh-CN" sz="2800"/>
              <a:t>,</a:t>
            </a:r>
            <a:r>
              <a:rPr lang="zh-CN" altLang="en-US" sz="2800"/>
              <a:t>阐明了伟大人物在历史上出现的偶然性与必然性。</a:t>
            </a:r>
            <a:endParaRPr lang="en-US" altLang="zh-CN" sz="2800"/>
          </a:p>
          <a:p>
            <a:r>
              <a:rPr lang="zh-CN" altLang="en-US" sz="2800">
                <a:solidFill>
                  <a:srgbClr val="FF0000"/>
                </a:solidFill>
              </a:rPr>
              <a:t>最后</a:t>
            </a:r>
            <a:r>
              <a:rPr lang="zh-CN" altLang="en-US" sz="2800"/>
              <a:t>归结到要正确理解历史就必须注重经济史的学习</a:t>
            </a:r>
            <a:r>
              <a:rPr lang="en-US" altLang="zh-CN" sz="2800"/>
              <a:t>,</a:t>
            </a:r>
            <a:r>
              <a:rPr lang="zh-CN" altLang="en-US" sz="2800"/>
              <a:t>学会全面把握马克思主义的辩证唯物史观。</a:t>
            </a:r>
          </a:p>
          <a:p>
            <a:endParaRPr lang="zh-CN" altLang="en-US"/>
          </a:p>
        </p:txBody>
      </p:sp>
    </p:spTree>
    <p:extLst>
      <p:ext uri="{BB962C8B-B14F-4D97-AF65-F5344CB8AC3E}">
        <p14:creationId xmlns:p14="http://schemas.microsoft.com/office/powerpoint/2010/main" val="4026941750"/>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38F02332-439A-5528-5B42-D24B684252AC}"/>
              </a:ext>
            </a:extLst>
          </p:cNvPr>
          <p:cNvSpPr>
            <a:spLocks noGrp="1"/>
          </p:cNvSpPr>
          <p:nvPr>
            <p:ph type="title"/>
          </p:nvPr>
        </p:nvSpPr>
        <p:spPr/>
        <p:txBody>
          <a:bodyPr/>
          <a:lstStyle/>
          <a:p>
            <a:r>
              <a:rPr lang="zh-CN" altLang="en-US"/>
              <a:t>写作特点</a:t>
            </a:r>
            <a:r>
              <a:rPr lang="en-US" altLang="zh-CN"/>
              <a:t>-</a:t>
            </a:r>
            <a:r>
              <a:rPr lang="zh-CN" altLang="en-US"/>
              <a:t>措辞准确</a:t>
            </a:r>
          </a:p>
        </p:txBody>
      </p:sp>
      <p:sp>
        <p:nvSpPr>
          <p:cNvPr id="3" name="内容占位符 2">
            <a:extLst>
              <a:ext uri="{FF2B5EF4-FFF2-40B4-BE49-F238E27FC236}">
                <a16:creationId xmlns:a16="http://schemas.microsoft.com/office/drawing/2014/main" id="{ECC80BA2-606E-AFFB-6AF9-930FBD962BB1}"/>
              </a:ext>
            </a:extLst>
          </p:cNvPr>
          <p:cNvSpPr>
            <a:spLocks noGrp="1"/>
          </p:cNvSpPr>
          <p:nvPr>
            <p:ph idx="1"/>
          </p:nvPr>
        </p:nvSpPr>
        <p:spPr/>
        <p:txBody>
          <a:bodyPr/>
          <a:lstStyle/>
          <a:p>
            <a:r>
              <a:rPr lang="zh-CN" altLang="en-US" sz="3200">
                <a:solidFill>
                  <a:srgbClr val="FF0000"/>
                </a:solidFill>
              </a:rPr>
              <a:t>例</a:t>
            </a:r>
            <a:r>
              <a:rPr lang="en-US" altLang="zh-CN" sz="3200">
                <a:solidFill>
                  <a:srgbClr val="FF0000"/>
                </a:solidFill>
              </a:rPr>
              <a:t>1</a:t>
            </a:r>
            <a:r>
              <a:rPr lang="zh-CN" altLang="en-US" sz="3200"/>
              <a:t>：我们把经济条件看作归根到底制约着历史发展的东西。而种族本身就是一种经济因素。不过这里有两点不应当忽视</a:t>
            </a:r>
            <a:r>
              <a:rPr lang="en-US" altLang="zh-CN" sz="3200"/>
              <a:t>……</a:t>
            </a:r>
          </a:p>
          <a:p>
            <a:r>
              <a:rPr lang="zh-CN" altLang="en-US" sz="3200">
                <a:solidFill>
                  <a:srgbClr val="FF0000"/>
                </a:solidFill>
              </a:rPr>
              <a:t>观点提出鲜明有力</a:t>
            </a:r>
            <a:r>
              <a:rPr lang="en-US" altLang="zh-CN" sz="3200">
                <a:solidFill>
                  <a:srgbClr val="FF0000"/>
                </a:solidFill>
              </a:rPr>
              <a:t>,</a:t>
            </a:r>
            <a:r>
              <a:rPr lang="zh-CN" altLang="en-US" sz="3200">
                <a:solidFill>
                  <a:srgbClr val="FF0000"/>
                </a:solidFill>
              </a:rPr>
              <a:t>不蔓不枝；“归根到底”言辞准确</a:t>
            </a:r>
            <a:r>
              <a:rPr lang="en-US" altLang="zh-CN" sz="3200">
                <a:solidFill>
                  <a:srgbClr val="FF0000"/>
                </a:solidFill>
              </a:rPr>
              <a:t>,</a:t>
            </a:r>
            <a:r>
              <a:rPr lang="zh-CN" altLang="en-US" sz="3200">
                <a:solidFill>
                  <a:srgbClr val="FF0000"/>
                </a:solidFill>
              </a:rPr>
              <a:t>语气恳切；“不过”巧妙引起转折</a:t>
            </a:r>
            <a:r>
              <a:rPr lang="en-US" altLang="zh-CN" sz="3200">
                <a:solidFill>
                  <a:srgbClr val="FF0000"/>
                </a:solidFill>
              </a:rPr>
              <a:t>,</a:t>
            </a:r>
            <a:r>
              <a:rPr lang="zh-CN" altLang="en-US" sz="3200">
                <a:solidFill>
                  <a:srgbClr val="FF0000"/>
                </a:solidFill>
              </a:rPr>
              <a:t>引人思考。</a:t>
            </a:r>
          </a:p>
          <a:p>
            <a:endParaRPr lang="en-US" altLang="zh-CN"/>
          </a:p>
          <a:p>
            <a:endParaRPr lang="zh-CN" altLang="en-US"/>
          </a:p>
        </p:txBody>
      </p:sp>
    </p:spTree>
    <p:extLst>
      <p:ext uri="{BB962C8B-B14F-4D97-AF65-F5344CB8AC3E}">
        <p14:creationId xmlns:p14="http://schemas.microsoft.com/office/powerpoint/2010/main" val="2396479375"/>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38F02332-439A-5528-5B42-D24B684252AC}"/>
              </a:ext>
            </a:extLst>
          </p:cNvPr>
          <p:cNvSpPr>
            <a:spLocks noGrp="1"/>
          </p:cNvSpPr>
          <p:nvPr>
            <p:ph type="title"/>
          </p:nvPr>
        </p:nvSpPr>
        <p:spPr/>
        <p:txBody>
          <a:bodyPr/>
          <a:lstStyle/>
          <a:p>
            <a:r>
              <a:rPr lang="zh-CN" altLang="en-US"/>
              <a:t>写作特点</a:t>
            </a:r>
            <a:r>
              <a:rPr lang="en-US" altLang="zh-CN"/>
              <a:t>-</a:t>
            </a:r>
            <a:r>
              <a:rPr lang="zh-CN" altLang="en-US"/>
              <a:t>措辞准确</a:t>
            </a:r>
          </a:p>
        </p:txBody>
      </p:sp>
      <p:sp>
        <p:nvSpPr>
          <p:cNvPr id="3" name="内容占位符 2">
            <a:extLst>
              <a:ext uri="{FF2B5EF4-FFF2-40B4-BE49-F238E27FC236}">
                <a16:creationId xmlns:a16="http://schemas.microsoft.com/office/drawing/2014/main" id="{ECC80BA2-606E-AFFB-6AF9-930FBD962BB1}"/>
              </a:ext>
            </a:extLst>
          </p:cNvPr>
          <p:cNvSpPr>
            <a:spLocks noGrp="1"/>
          </p:cNvSpPr>
          <p:nvPr>
            <p:ph idx="1"/>
          </p:nvPr>
        </p:nvSpPr>
        <p:spPr/>
        <p:txBody>
          <a:bodyPr>
            <a:normAutofit fontScale="85000" lnSpcReduction="10000"/>
          </a:bodyPr>
          <a:lstStyle/>
          <a:p>
            <a:r>
              <a:rPr lang="zh-CN" altLang="en-US" sz="3200">
                <a:solidFill>
                  <a:srgbClr val="FF0000"/>
                </a:solidFill>
              </a:rPr>
              <a:t>例</a:t>
            </a:r>
            <a:r>
              <a:rPr lang="en-US" altLang="zh-CN" sz="3200">
                <a:solidFill>
                  <a:srgbClr val="FF0000"/>
                </a:solidFill>
              </a:rPr>
              <a:t>2</a:t>
            </a:r>
            <a:r>
              <a:rPr lang="zh-CN" altLang="en-US" sz="3200"/>
              <a:t>：政治、法、哲学、宗教、文学、艺术等等的发展是以经济发展为基础的。但是</a:t>
            </a:r>
            <a:r>
              <a:rPr lang="en-US" altLang="zh-CN" sz="3200"/>
              <a:t>,</a:t>
            </a:r>
            <a:r>
              <a:rPr lang="zh-CN" altLang="en-US" sz="3200"/>
              <a:t>它们又都互相作用并对经济基础发生作用。这并不是说</a:t>
            </a:r>
            <a:r>
              <a:rPr lang="en-US" altLang="zh-CN" sz="3200"/>
              <a:t>,</a:t>
            </a:r>
            <a:r>
              <a:rPr lang="zh-CN" altLang="en-US" sz="3200"/>
              <a:t>只有经济状况才是原因</a:t>
            </a:r>
            <a:r>
              <a:rPr lang="en-US" altLang="zh-CN" sz="3200"/>
              <a:t>,</a:t>
            </a:r>
            <a:r>
              <a:rPr lang="zh-CN" altLang="en-US" sz="3200"/>
              <a:t>才是积极的</a:t>
            </a:r>
            <a:r>
              <a:rPr lang="en-US" altLang="zh-CN" sz="3200"/>
              <a:t>,</a:t>
            </a:r>
            <a:r>
              <a:rPr lang="zh-CN" altLang="en-US" sz="3200"/>
              <a:t>其余一切都不过是消极的结果。</a:t>
            </a:r>
          </a:p>
          <a:p>
            <a:r>
              <a:rPr lang="zh-CN" altLang="en-US" sz="3200">
                <a:solidFill>
                  <a:srgbClr val="FF0000"/>
                </a:solidFill>
              </a:rPr>
              <a:t>“但是”“并不是”“只有”“才”等关联词语的使用</a:t>
            </a:r>
            <a:r>
              <a:rPr lang="en-US" altLang="zh-CN" sz="3200">
                <a:solidFill>
                  <a:srgbClr val="FF0000"/>
                </a:solidFill>
              </a:rPr>
              <a:t>,</a:t>
            </a:r>
            <a:r>
              <a:rPr lang="zh-CN" altLang="en-US" sz="3200">
                <a:solidFill>
                  <a:srgbClr val="FF0000"/>
                </a:solidFill>
              </a:rPr>
              <a:t>使表达的意思跌宕起伏</a:t>
            </a:r>
            <a:r>
              <a:rPr lang="en-US" altLang="zh-CN" sz="3200">
                <a:solidFill>
                  <a:srgbClr val="FF0000"/>
                </a:solidFill>
              </a:rPr>
              <a:t>,</a:t>
            </a:r>
            <a:r>
              <a:rPr lang="zh-CN" altLang="en-US" sz="3200">
                <a:solidFill>
                  <a:srgbClr val="FF0000"/>
                </a:solidFill>
              </a:rPr>
              <a:t>但又缜密严谨</a:t>
            </a:r>
            <a:r>
              <a:rPr lang="en-US" altLang="zh-CN" sz="3200">
                <a:solidFill>
                  <a:srgbClr val="FF0000"/>
                </a:solidFill>
              </a:rPr>
              <a:t>,</a:t>
            </a:r>
            <a:r>
              <a:rPr lang="zh-CN" altLang="en-US" sz="3200">
                <a:solidFill>
                  <a:srgbClr val="FF0000"/>
                </a:solidFill>
              </a:rPr>
              <a:t>具有很强的逻辑性</a:t>
            </a:r>
            <a:r>
              <a:rPr lang="en-US" altLang="zh-CN" sz="3200">
                <a:solidFill>
                  <a:srgbClr val="FF0000"/>
                </a:solidFill>
              </a:rPr>
              <a:t>,</a:t>
            </a:r>
            <a:r>
              <a:rPr lang="zh-CN" altLang="en-US" sz="3200">
                <a:solidFill>
                  <a:srgbClr val="FF0000"/>
                </a:solidFill>
              </a:rPr>
              <a:t>体现了社会科学论著的语言特色</a:t>
            </a:r>
            <a:r>
              <a:rPr lang="en-US" altLang="zh-CN" sz="3200">
                <a:solidFill>
                  <a:srgbClr val="FF0000"/>
                </a:solidFill>
              </a:rPr>
              <a:t>,</a:t>
            </a:r>
            <a:r>
              <a:rPr lang="zh-CN" altLang="en-US" sz="3200">
                <a:solidFill>
                  <a:srgbClr val="FF0000"/>
                </a:solidFill>
              </a:rPr>
              <a:t>也显示了恩格斯高超的理论思维水平。</a:t>
            </a:r>
          </a:p>
          <a:p>
            <a:endParaRPr lang="zh-CN" altLang="en-US"/>
          </a:p>
        </p:txBody>
      </p:sp>
    </p:spTree>
    <p:extLst>
      <p:ext uri="{BB962C8B-B14F-4D97-AF65-F5344CB8AC3E}">
        <p14:creationId xmlns:p14="http://schemas.microsoft.com/office/powerpoint/2010/main" val="675726562"/>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5D626547-F226-2E9A-68A5-EC06CC521BB8}"/>
              </a:ext>
            </a:extLst>
          </p:cNvPr>
          <p:cNvSpPr>
            <a:spLocks noGrp="1"/>
          </p:cNvSpPr>
          <p:nvPr>
            <p:ph type="title"/>
          </p:nvPr>
        </p:nvSpPr>
        <p:spPr/>
        <p:txBody>
          <a:bodyPr/>
          <a:lstStyle/>
          <a:p>
            <a:r>
              <a:rPr lang="zh-CN" altLang="en-US"/>
              <a:t>目录</a:t>
            </a:r>
          </a:p>
        </p:txBody>
      </p:sp>
      <p:sp>
        <p:nvSpPr>
          <p:cNvPr id="3" name="内容占位符 2">
            <a:extLst>
              <a:ext uri="{FF2B5EF4-FFF2-40B4-BE49-F238E27FC236}">
                <a16:creationId xmlns:a16="http://schemas.microsoft.com/office/drawing/2014/main" id="{8FB6AC05-17DE-EE55-098F-24D5C4FD3FB5}"/>
              </a:ext>
            </a:extLst>
          </p:cNvPr>
          <p:cNvSpPr>
            <a:spLocks noGrp="1"/>
          </p:cNvSpPr>
          <p:nvPr>
            <p:ph idx="1"/>
          </p:nvPr>
        </p:nvSpPr>
        <p:spPr/>
        <p:txBody>
          <a:bodyPr>
            <a:normAutofit fontScale="92500" lnSpcReduction="10000"/>
          </a:bodyPr>
          <a:lstStyle/>
          <a:p>
            <a:pPr marL="742950" indent="-742950">
              <a:buFont typeface="+mj-lt"/>
              <a:buAutoNum type="arabicPeriod"/>
            </a:pPr>
            <a:r>
              <a:rPr lang="zh-CN" altLang="en-US" sz="3600"/>
              <a:t>知人论世，了解作者与背景</a:t>
            </a:r>
            <a:endParaRPr lang="en-US" altLang="zh-CN" sz="3600"/>
          </a:p>
          <a:p>
            <a:pPr marL="742950" indent="-742950">
              <a:buFont typeface="+mj-lt"/>
              <a:buAutoNum type="arabicPeriod"/>
            </a:pPr>
            <a:r>
              <a:rPr lang="zh-CN" altLang="en-US" sz="3600"/>
              <a:t>文本细读，理清论述的逻辑</a:t>
            </a:r>
            <a:endParaRPr lang="en-US" altLang="zh-CN" sz="3600"/>
          </a:p>
          <a:p>
            <a:pPr marL="742950" indent="-742950">
              <a:buFont typeface="+mj-lt"/>
              <a:buAutoNum type="arabicPeriod"/>
            </a:pPr>
            <a:r>
              <a:rPr lang="zh-CN" altLang="en-US" sz="3600"/>
              <a:t>总结主题，明确写作的目的</a:t>
            </a:r>
            <a:endParaRPr lang="en-US" altLang="zh-CN" sz="3600"/>
          </a:p>
          <a:p>
            <a:pPr marL="742950" indent="-742950">
              <a:buFont typeface="+mj-lt"/>
              <a:buAutoNum type="arabicPeriod"/>
            </a:pPr>
            <a:r>
              <a:rPr lang="zh-CN" altLang="en-US" sz="3600"/>
              <a:t>写作特色，赏析表达的技巧</a:t>
            </a:r>
            <a:endParaRPr lang="en-US" altLang="zh-CN" sz="3600"/>
          </a:p>
          <a:p>
            <a:pPr marL="742950" indent="-742950">
              <a:buFont typeface="+mj-lt"/>
              <a:buAutoNum type="arabicPeriod"/>
            </a:pPr>
            <a:r>
              <a:rPr lang="zh-CN" altLang="en-US" sz="3600"/>
              <a:t>拓展延伸，了解相关的知识</a:t>
            </a:r>
            <a:endParaRPr lang="en-US" altLang="zh-CN" sz="3600"/>
          </a:p>
          <a:p>
            <a:pPr marL="742950" indent="-742950">
              <a:buFont typeface="+mj-lt"/>
              <a:buAutoNum type="arabicPeriod"/>
            </a:pPr>
            <a:endParaRPr lang="zh-CN" altLang="en-US" sz="3600"/>
          </a:p>
        </p:txBody>
      </p:sp>
    </p:spTree>
    <p:extLst>
      <p:ext uri="{BB962C8B-B14F-4D97-AF65-F5344CB8AC3E}">
        <p14:creationId xmlns:p14="http://schemas.microsoft.com/office/powerpoint/2010/main" val="2758011830"/>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38F02332-439A-5528-5B42-D24B684252AC}"/>
              </a:ext>
            </a:extLst>
          </p:cNvPr>
          <p:cNvSpPr>
            <a:spLocks noGrp="1"/>
          </p:cNvSpPr>
          <p:nvPr>
            <p:ph type="title"/>
          </p:nvPr>
        </p:nvSpPr>
        <p:spPr/>
        <p:txBody>
          <a:bodyPr/>
          <a:lstStyle/>
          <a:p>
            <a:r>
              <a:rPr lang="zh-CN" altLang="en-US"/>
              <a:t>写作特点</a:t>
            </a:r>
            <a:r>
              <a:rPr lang="en-US" altLang="zh-CN"/>
              <a:t>-</a:t>
            </a:r>
            <a:r>
              <a:rPr lang="zh-CN" altLang="en-US"/>
              <a:t>措辞准确</a:t>
            </a:r>
          </a:p>
        </p:txBody>
      </p:sp>
      <p:sp>
        <p:nvSpPr>
          <p:cNvPr id="3" name="内容占位符 2">
            <a:extLst>
              <a:ext uri="{FF2B5EF4-FFF2-40B4-BE49-F238E27FC236}">
                <a16:creationId xmlns:a16="http://schemas.microsoft.com/office/drawing/2014/main" id="{ECC80BA2-606E-AFFB-6AF9-930FBD962BB1}"/>
              </a:ext>
            </a:extLst>
          </p:cNvPr>
          <p:cNvSpPr>
            <a:spLocks noGrp="1"/>
          </p:cNvSpPr>
          <p:nvPr>
            <p:ph idx="1"/>
          </p:nvPr>
        </p:nvSpPr>
        <p:spPr/>
        <p:txBody>
          <a:bodyPr>
            <a:normAutofit/>
          </a:bodyPr>
          <a:lstStyle/>
          <a:p>
            <a:r>
              <a:rPr lang="zh-CN" altLang="en-US" sz="3200">
                <a:solidFill>
                  <a:srgbClr val="FF0000"/>
                </a:solidFill>
              </a:rPr>
              <a:t>例</a:t>
            </a:r>
            <a:r>
              <a:rPr lang="en-US" altLang="zh-CN" sz="3200">
                <a:solidFill>
                  <a:srgbClr val="FF0000"/>
                </a:solidFill>
              </a:rPr>
              <a:t>3</a:t>
            </a:r>
            <a:r>
              <a:rPr lang="zh-CN" altLang="en-US" sz="3200"/>
              <a:t>：请您不要过分推敲上面所说的每一句话，而要把握总的联系；可惜我没有时间能像给报刊写文章那样字斟句酌地向您阐述这一切。</a:t>
            </a:r>
          </a:p>
          <a:p>
            <a:r>
              <a:rPr lang="zh-CN" altLang="en-US" sz="3200">
                <a:solidFill>
                  <a:srgbClr val="FF0000"/>
                </a:solidFill>
              </a:rPr>
              <a:t>在严肃的说理之外，“请您”“可惜”“向您”等词语的使用</a:t>
            </a:r>
            <a:r>
              <a:rPr lang="en-US" altLang="zh-CN" sz="3200">
                <a:solidFill>
                  <a:srgbClr val="FF0000"/>
                </a:solidFill>
              </a:rPr>
              <a:t>,</a:t>
            </a:r>
            <a:r>
              <a:rPr lang="zh-CN" altLang="en-US" sz="3200">
                <a:solidFill>
                  <a:srgbClr val="FF0000"/>
                </a:solidFill>
              </a:rPr>
              <a:t>体现了恩格斯对青年朋友的真诚尊重和殷切期望。</a:t>
            </a:r>
          </a:p>
          <a:p>
            <a:endParaRPr lang="zh-CN" altLang="en-US"/>
          </a:p>
        </p:txBody>
      </p:sp>
    </p:spTree>
    <p:extLst>
      <p:ext uri="{BB962C8B-B14F-4D97-AF65-F5344CB8AC3E}">
        <p14:creationId xmlns:p14="http://schemas.microsoft.com/office/powerpoint/2010/main" val="1331852687"/>
      </p:ext>
    </p:ext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38F02332-439A-5528-5B42-D24B684252AC}"/>
              </a:ext>
            </a:extLst>
          </p:cNvPr>
          <p:cNvSpPr>
            <a:spLocks noGrp="1"/>
          </p:cNvSpPr>
          <p:nvPr>
            <p:ph type="title"/>
          </p:nvPr>
        </p:nvSpPr>
        <p:spPr/>
        <p:txBody>
          <a:bodyPr/>
          <a:lstStyle/>
          <a:p>
            <a:r>
              <a:rPr lang="zh-CN" altLang="en-US"/>
              <a:t>写作特点</a:t>
            </a:r>
            <a:r>
              <a:rPr lang="en-US" altLang="zh-CN"/>
              <a:t>-</a:t>
            </a:r>
            <a:r>
              <a:rPr lang="zh-CN" altLang="en-US"/>
              <a:t>使用多种论证方法</a:t>
            </a:r>
          </a:p>
        </p:txBody>
      </p:sp>
      <p:sp>
        <p:nvSpPr>
          <p:cNvPr id="3" name="内容占位符 2">
            <a:extLst>
              <a:ext uri="{FF2B5EF4-FFF2-40B4-BE49-F238E27FC236}">
                <a16:creationId xmlns:a16="http://schemas.microsoft.com/office/drawing/2014/main" id="{ECC80BA2-606E-AFFB-6AF9-930FBD962BB1}"/>
              </a:ext>
            </a:extLst>
          </p:cNvPr>
          <p:cNvSpPr>
            <a:spLocks noGrp="1"/>
          </p:cNvSpPr>
          <p:nvPr>
            <p:ph idx="1"/>
          </p:nvPr>
        </p:nvSpPr>
        <p:spPr/>
        <p:txBody>
          <a:bodyPr>
            <a:normAutofit fontScale="92500" lnSpcReduction="20000"/>
          </a:bodyPr>
          <a:lstStyle/>
          <a:p>
            <a:r>
              <a:rPr lang="zh-CN" altLang="en-US" sz="2800">
                <a:solidFill>
                  <a:srgbClr val="FF0000"/>
                </a:solidFill>
              </a:rPr>
              <a:t>举例论证</a:t>
            </a:r>
            <a:r>
              <a:rPr lang="zh-CN" altLang="en-US" sz="2800"/>
              <a:t>：</a:t>
            </a:r>
            <a:endParaRPr lang="en-US" altLang="zh-CN" sz="2800"/>
          </a:p>
          <a:p>
            <a:r>
              <a:rPr lang="zh-CN" altLang="en-US" sz="2800"/>
              <a:t>第二段在阐明“科学”在更大程度上“依赖于技术的状况和需要”时，列举了流体静力学和关于“电”的理性认识产生的原因的例子。</a:t>
            </a:r>
          </a:p>
          <a:p>
            <a:r>
              <a:rPr lang="zh-CN" altLang="en-US" sz="2800"/>
              <a:t>第七段谈到德国的著作界很难搜集到必需的材料，列举了老古</a:t>
            </a:r>
            <a:r>
              <a:rPr lang="en-US" altLang="zh-CN" sz="2800"/>
              <a:t>·</a:t>
            </a:r>
            <a:r>
              <a:rPr lang="zh-CN" altLang="en-US" sz="2800"/>
              <a:t>冯</a:t>
            </a:r>
            <a:r>
              <a:rPr lang="en-US" altLang="zh-CN" sz="2800"/>
              <a:t>·</a:t>
            </a:r>
            <a:r>
              <a:rPr lang="zh-CN" altLang="en-US" sz="2800"/>
              <a:t>居利希的材料。这些材料具有典型性，丰富了文章的内容，增强了说服力。</a:t>
            </a:r>
            <a:endParaRPr lang="en-US" altLang="zh-CN" sz="2800"/>
          </a:p>
          <a:p>
            <a:r>
              <a:rPr lang="zh-CN" altLang="en-US" sz="2800">
                <a:solidFill>
                  <a:srgbClr val="FF0000"/>
                </a:solidFill>
              </a:rPr>
              <a:t>效果：丰富了文章的内容，增强了说服力。</a:t>
            </a:r>
          </a:p>
          <a:p>
            <a:endParaRPr lang="zh-CN" altLang="en-US"/>
          </a:p>
        </p:txBody>
      </p:sp>
    </p:spTree>
    <p:extLst>
      <p:ext uri="{BB962C8B-B14F-4D97-AF65-F5344CB8AC3E}">
        <p14:creationId xmlns:p14="http://schemas.microsoft.com/office/powerpoint/2010/main" val="2394553154"/>
      </p:ext>
    </p:ext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38F02332-439A-5528-5B42-D24B684252AC}"/>
              </a:ext>
            </a:extLst>
          </p:cNvPr>
          <p:cNvSpPr>
            <a:spLocks noGrp="1"/>
          </p:cNvSpPr>
          <p:nvPr>
            <p:ph type="title"/>
          </p:nvPr>
        </p:nvSpPr>
        <p:spPr/>
        <p:txBody>
          <a:bodyPr/>
          <a:lstStyle/>
          <a:p>
            <a:r>
              <a:rPr lang="zh-CN" altLang="en-US"/>
              <a:t>写作特点</a:t>
            </a:r>
            <a:r>
              <a:rPr lang="en-US" altLang="zh-CN"/>
              <a:t>-</a:t>
            </a:r>
            <a:r>
              <a:rPr lang="zh-CN" altLang="en-US"/>
              <a:t>使用多种论证方法</a:t>
            </a:r>
          </a:p>
        </p:txBody>
      </p:sp>
      <p:sp>
        <p:nvSpPr>
          <p:cNvPr id="3" name="内容占位符 2">
            <a:extLst>
              <a:ext uri="{FF2B5EF4-FFF2-40B4-BE49-F238E27FC236}">
                <a16:creationId xmlns:a16="http://schemas.microsoft.com/office/drawing/2014/main" id="{ECC80BA2-606E-AFFB-6AF9-930FBD962BB1}"/>
              </a:ext>
            </a:extLst>
          </p:cNvPr>
          <p:cNvSpPr>
            <a:spLocks noGrp="1"/>
          </p:cNvSpPr>
          <p:nvPr>
            <p:ph idx="1"/>
          </p:nvPr>
        </p:nvSpPr>
        <p:spPr/>
        <p:txBody>
          <a:bodyPr>
            <a:normAutofit fontScale="92500" lnSpcReduction="10000"/>
          </a:bodyPr>
          <a:lstStyle/>
          <a:p>
            <a:r>
              <a:rPr lang="zh-CN" altLang="en-US" sz="2800">
                <a:solidFill>
                  <a:srgbClr val="FF0000"/>
                </a:solidFill>
              </a:rPr>
              <a:t>比喻论证</a:t>
            </a:r>
            <a:r>
              <a:rPr lang="zh-CN" altLang="en-US" sz="2800"/>
              <a:t>：</a:t>
            </a:r>
            <a:endParaRPr lang="en-US" altLang="zh-CN" sz="2800"/>
          </a:p>
          <a:p>
            <a:r>
              <a:rPr lang="zh-CN" altLang="en-US" sz="2800"/>
              <a:t>如果您画出曲线的中轴线，您就会发现，所考察的时期越长，所考察的范围越广，这个轴线就越是接近经济发展的轴线，就越是同后者平行而进。”</a:t>
            </a:r>
            <a:endParaRPr lang="en-US" altLang="zh-CN" sz="2800"/>
          </a:p>
          <a:p>
            <a:r>
              <a:rPr lang="zh-CN" altLang="en-US" sz="2800">
                <a:solidFill>
                  <a:srgbClr val="FF0000"/>
                </a:solidFill>
              </a:rPr>
              <a:t>效果：运用比喻论证，把偶然性比作“曲线”，把必然性比作“曲线的中轴线”，强调曲线始终围绕着中轴线上下摆动，生动形象地说明了偶然性总是表现着必然性。</a:t>
            </a:r>
          </a:p>
          <a:p>
            <a:endParaRPr lang="zh-CN" altLang="en-US" sz="2800">
              <a:solidFill>
                <a:srgbClr val="FF0000"/>
              </a:solidFill>
            </a:endParaRPr>
          </a:p>
          <a:p>
            <a:endParaRPr lang="zh-CN" altLang="en-US"/>
          </a:p>
        </p:txBody>
      </p:sp>
    </p:spTree>
    <p:extLst>
      <p:ext uri="{BB962C8B-B14F-4D97-AF65-F5344CB8AC3E}">
        <p14:creationId xmlns:p14="http://schemas.microsoft.com/office/powerpoint/2010/main" val="3195889778"/>
      </p:ext>
    </p:ext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F8179829-A979-5C05-D6F4-558985B629E5}"/>
              </a:ext>
            </a:extLst>
          </p:cNvPr>
          <p:cNvSpPr>
            <a:spLocks noGrp="1"/>
          </p:cNvSpPr>
          <p:nvPr>
            <p:ph type="title"/>
          </p:nvPr>
        </p:nvSpPr>
        <p:spPr/>
        <p:txBody>
          <a:bodyPr/>
          <a:lstStyle/>
          <a:p>
            <a:r>
              <a:rPr lang="zh-CN" altLang="en-US"/>
              <a:t>研讨</a:t>
            </a:r>
          </a:p>
        </p:txBody>
      </p:sp>
      <p:sp>
        <p:nvSpPr>
          <p:cNvPr id="3" name="内容占位符 2">
            <a:extLst>
              <a:ext uri="{FF2B5EF4-FFF2-40B4-BE49-F238E27FC236}">
                <a16:creationId xmlns:a16="http://schemas.microsoft.com/office/drawing/2014/main" id="{CD24E485-71AE-2E13-0496-C138F1A07730}"/>
              </a:ext>
            </a:extLst>
          </p:cNvPr>
          <p:cNvSpPr>
            <a:spLocks noGrp="1"/>
          </p:cNvSpPr>
          <p:nvPr>
            <p:ph idx="1"/>
          </p:nvPr>
        </p:nvSpPr>
        <p:spPr/>
        <p:txBody>
          <a:bodyPr>
            <a:normAutofit/>
          </a:bodyPr>
          <a:lstStyle/>
          <a:p>
            <a:r>
              <a:rPr lang="zh-CN" altLang="en-US" sz="4000"/>
              <a:t>关于上述两种论证方法，你是否能在文中找到其他例子？</a:t>
            </a:r>
            <a:endParaRPr lang="en-US" altLang="zh-CN" sz="4000"/>
          </a:p>
          <a:p>
            <a:r>
              <a:rPr lang="zh-CN" altLang="en-US" sz="4000"/>
              <a:t>文中是否还有其他的论证方法？请指出并分析。</a:t>
            </a:r>
          </a:p>
        </p:txBody>
      </p:sp>
    </p:spTree>
    <p:extLst>
      <p:ext uri="{BB962C8B-B14F-4D97-AF65-F5344CB8AC3E}">
        <p14:creationId xmlns:p14="http://schemas.microsoft.com/office/powerpoint/2010/main" val="2173956523"/>
      </p:ext>
    </p:ext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a:extLst>
              <a:ext uri="{FF2B5EF4-FFF2-40B4-BE49-F238E27FC236}">
                <a16:creationId xmlns:a16="http://schemas.microsoft.com/office/drawing/2014/main" id="{3423220F-12C9-B9E5-2258-A45045D2D157}"/>
              </a:ext>
            </a:extLst>
          </p:cNvPr>
          <p:cNvSpPr>
            <a:spLocks noGrp="1"/>
          </p:cNvSpPr>
          <p:nvPr>
            <p:ph type="title"/>
          </p:nvPr>
        </p:nvSpPr>
        <p:spPr/>
        <p:txBody>
          <a:bodyPr>
            <a:normAutofit/>
          </a:bodyPr>
          <a:lstStyle/>
          <a:p>
            <a:r>
              <a:rPr lang="zh-CN" altLang="en-US" sz="8800"/>
              <a:t>拓展延伸</a:t>
            </a:r>
          </a:p>
        </p:txBody>
      </p:sp>
      <p:sp>
        <p:nvSpPr>
          <p:cNvPr id="5" name="文本占位符 4">
            <a:extLst>
              <a:ext uri="{FF2B5EF4-FFF2-40B4-BE49-F238E27FC236}">
                <a16:creationId xmlns:a16="http://schemas.microsoft.com/office/drawing/2014/main" id="{0736AB8D-7680-2CFF-8CFF-6BF746696E21}"/>
              </a:ext>
            </a:extLst>
          </p:cNvPr>
          <p:cNvSpPr>
            <a:spLocks noGrp="1"/>
          </p:cNvSpPr>
          <p:nvPr>
            <p:ph type="body" idx="1"/>
          </p:nvPr>
        </p:nvSpPr>
        <p:spPr/>
        <p:txBody>
          <a:bodyPr/>
          <a:lstStyle/>
          <a:p>
            <a:endParaRPr lang="zh-CN" altLang="en-US"/>
          </a:p>
        </p:txBody>
      </p:sp>
      <p:sp>
        <p:nvSpPr>
          <p:cNvPr id="6" name="椭圆 5">
            <a:extLst>
              <a:ext uri="{FF2B5EF4-FFF2-40B4-BE49-F238E27FC236}">
                <a16:creationId xmlns:a16="http://schemas.microsoft.com/office/drawing/2014/main" id="{056DBB55-0143-FA2E-41F6-B054280B029E}"/>
              </a:ext>
            </a:extLst>
          </p:cNvPr>
          <p:cNvSpPr/>
          <p:nvPr/>
        </p:nvSpPr>
        <p:spPr>
          <a:xfrm>
            <a:off x="7105650" y="2309812"/>
            <a:ext cx="2295525" cy="22383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6F1C904C-14FC-A891-DEA1-3D91ADDB98D9}"/>
              </a:ext>
            </a:extLst>
          </p:cNvPr>
          <p:cNvSpPr txBox="1"/>
          <p:nvPr/>
        </p:nvSpPr>
        <p:spPr>
          <a:xfrm>
            <a:off x="7105650" y="2309812"/>
            <a:ext cx="2295525" cy="2215991"/>
          </a:xfrm>
          <a:prstGeom prst="rect">
            <a:avLst/>
          </a:prstGeom>
          <a:noFill/>
        </p:spPr>
        <p:txBody>
          <a:bodyPr wrap="square" rtlCol="0">
            <a:spAutoFit/>
          </a:bodyPr>
          <a:lstStyle/>
          <a:p>
            <a:pPr algn="ctr"/>
            <a:r>
              <a:rPr lang="en-US" altLang="zh-CN" sz="13800">
                <a:solidFill>
                  <a:schemeClr val="bg1"/>
                </a:solidFill>
              </a:rPr>
              <a:t>5</a:t>
            </a:r>
            <a:endParaRPr lang="zh-CN" altLang="en-US" sz="13800">
              <a:solidFill>
                <a:schemeClr val="bg1"/>
              </a:solidFill>
            </a:endParaRPr>
          </a:p>
        </p:txBody>
      </p:sp>
    </p:spTree>
    <p:extLst>
      <p:ext uri="{BB962C8B-B14F-4D97-AF65-F5344CB8AC3E}">
        <p14:creationId xmlns:p14="http://schemas.microsoft.com/office/powerpoint/2010/main" val="2967697048"/>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834D65B1-700A-B9C7-3C19-532DB64E0D41}"/>
              </a:ext>
            </a:extLst>
          </p:cNvPr>
          <p:cNvSpPr>
            <a:spLocks noGrp="1"/>
          </p:cNvSpPr>
          <p:nvPr>
            <p:ph type="title"/>
          </p:nvPr>
        </p:nvSpPr>
        <p:spPr/>
        <p:txBody>
          <a:bodyPr/>
          <a:lstStyle/>
          <a:p>
            <a:r>
              <a:rPr lang="zh-CN" altLang="en-US"/>
              <a:t>知识扩展</a:t>
            </a:r>
            <a:r>
              <a:rPr lang="en-US" altLang="zh-CN"/>
              <a:t>-</a:t>
            </a:r>
            <a:r>
              <a:rPr lang="zh-CN" altLang="en-US"/>
              <a:t>辩证唯物史观</a:t>
            </a:r>
          </a:p>
        </p:txBody>
      </p:sp>
      <p:sp>
        <p:nvSpPr>
          <p:cNvPr id="3" name="内容占位符 2">
            <a:extLst>
              <a:ext uri="{FF2B5EF4-FFF2-40B4-BE49-F238E27FC236}">
                <a16:creationId xmlns:a16="http://schemas.microsoft.com/office/drawing/2014/main" id="{A451197E-CE42-A95D-0C7F-B4E7A2663C99}"/>
              </a:ext>
            </a:extLst>
          </p:cNvPr>
          <p:cNvSpPr>
            <a:spLocks noGrp="1"/>
          </p:cNvSpPr>
          <p:nvPr>
            <p:ph idx="1"/>
          </p:nvPr>
        </p:nvSpPr>
        <p:spPr>
          <a:xfrm>
            <a:off x="1451579" y="2015732"/>
            <a:ext cx="9603275" cy="3784993"/>
          </a:xfrm>
        </p:spPr>
        <p:txBody>
          <a:bodyPr>
            <a:normAutofit/>
          </a:bodyPr>
          <a:lstStyle/>
          <a:p>
            <a:r>
              <a:rPr lang="zh-CN" altLang="en-US"/>
              <a:t>辩证唯物主义历史观的基本观点是马克思主义的实践观点。辩证唯物主义是由辩证的唯物论和唯物的辩证法、辩证唯物主义认识论三部分组成。</a:t>
            </a:r>
          </a:p>
          <a:p>
            <a:r>
              <a:rPr lang="zh-CN" altLang="en-US"/>
              <a:t>辩证唯物主义历史观认为：</a:t>
            </a:r>
          </a:p>
          <a:p>
            <a:r>
              <a:rPr lang="en-US" altLang="zh-CN"/>
              <a:t>1</a:t>
            </a:r>
            <a:r>
              <a:rPr lang="zh-CN" altLang="en-US"/>
              <a:t>、社会存在决定社会意识</a:t>
            </a:r>
            <a:r>
              <a:rPr lang="en-US" altLang="zh-CN"/>
              <a:t>,</a:t>
            </a:r>
            <a:r>
              <a:rPr lang="zh-CN" altLang="en-US"/>
              <a:t>社会意识又能动地反作用于社会存在。</a:t>
            </a:r>
          </a:p>
          <a:p>
            <a:r>
              <a:rPr lang="en-US" altLang="zh-CN"/>
              <a:t>2</a:t>
            </a:r>
            <a:r>
              <a:rPr lang="zh-CN" altLang="en-US"/>
              <a:t>、社会历史是客观的合乎规律的辩证发展过程</a:t>
            </a:r>
            <a:r>
              <a:rPr lang="en-US" altLang="zh-CN"/>
              <a:t>,</a:t>
            </a:r>
            <a:r>
              <a:rPr lang="zh-CN" altLang="en-US"/>
              <a:t>社会基本矛盾是一切社会发展的动力</a:t>
            </a:r>
            <a:r>
              <a:rPr lang="en-US" altLang="zh-CN"/>
              <a:t>,</a:t>
            </a:r>
            <a:r>
              <a:rPr lang="zh-CN" altLang="en-US"/>
              <a:t>生产力是社会发展的最初源泉。</a:t>
            </a:r>
          </a:p>
          <a:p>
            <a:r>
              <a:rPr lang="en-US" altLang="zh-CN"/>
              <a:t>3</a:t>
            </a:r>
            <a:r>
              <a:rPr lang="zh-CN" altLang="en-US"/>
              <a:t>、在阶级社会</a:t>
            </a:r>
            <a:r>
              <a:rPr lang="en-US" altLang="zh-CN"/>
              <a:t>,</a:t>
            </a:r>
            <a:r>
              <a:rPr lang="zh-CN" altLang="en-US"/>
              <a:t>阶级斗争是社会发展的直接动力。</a:t>
            </a:r>
          </a:p>
          <a:p>
            <a:r>
              <a:rPr lang="en-US" altLang="zh-CN"/>
              <a:t>4</a:t>
            </a:r>
            <a:r>
              <a:rPr lang="zh-CN" altLang="en-US"/>
              <a:t>、人民群众是推动历史发展的主要力量。</a:t>
            </a:r>
          </a:p>
        </p:txBody>
      </p:sp>
    </p:spTree>
    <p:extLst>
      <p:ext uri="{BB962C8B-B14F-4D97-AF65-F5344CB8AC3E}">
        <p14:creationId xmlns:p14="http://schemas.microsoft.com/office/powerpoint/2010/main" val="1050377106"/>
      </p:ext>
    </p:ext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834D65B1-700A-B9C7-3C19-532DB64E0D41}"/>
              </a:ext>
            </a:extLst>
          </p:cNvPr>
          <p:cNvSpPr>
            <a:spLocks noGrp="1"/>
          </p:cNvSpPr>
          <p:nvPr>
            <p:ph type="title"/>
          </p:nvPr>
        </p:nvSpPr>
        <p:spPr/>
        <p:txBody>
          <a:bodyPr/>
          <a:lstStyle/>
          <a:p>
            <a:r>
              <a:rPr lang="zh-CN" altLang="en-US"/>
              <a:t>知识扩展</a:t>
            </a:r>
            <a:r>
              <a:rPr lang="en-US" altLang="zh-CN"/>
              <a:t>-</a:t>
            </a:r>
            <a:r>
              <a:rPr lang="zh-CN" altLang="en-US"/>
              <a:t>经济基础决定上层建筑</a:t>
            </a:r>
            <a:br>
              <a:rPr lang="zh-CN" altLang="en-US"/>
            </a:br>
            <a:endParaRPr lang="zh-CN" altLang="en-US"/>
          </a:p>
        </p:txBody>
      </p:sp>
      <p:sp>
        <p:nvSpPr>
          <p:cNvPr id="3" name="内容占位符 2">
            <a:extLst>
              <a:ext uri="{FF2B5EF4-FFF2-40B4-BE49-F238E27FC236}">
                <a16:creationId xmlns:a16="http://schemas.microsoft.com/office/drawing/2014/main" id="{A451197E-CE42-A95D-0C7F-B4E7A2663C99}"/>
              </a:ext>
            </a:extLst>
          </p:cNvPr>
          <p:cNvSpPr>
            <a:spLocks noGrp="1"/>
          </p:cNvSpPr>
          <p:nvPr>
            <p:ph idx="1"/>
          </p:nvPr>
        </p:nvSpPr>
        <p:spPr/>
        <p:txBody>
          <a:bodyPr>
            <a:normAutofit lnSpcReduction="10000"/>
          </a:bodyPr>
          <a:lstStyle/>
          <a:p>
            <a:r>
              <a:rPr lang="zh-CN" altLang="en-US" sz="2400"/>
              <a:t>正像达尔文发现有机界的发展规律一样，马克思发现了人类历史的发展规律，即历来为纷繁芜杂的意识形态所掩盖着的一个简单事实：人们首先必须吃、喝、住、穿，然后才能从事政治、科学、艺术、宗教等等；所以，直接的物质的生产资料的生产，从而一个民族或一个时代的一定的经济发展阶段，便构成基础，人们的国家制度、法的观点、艺术以至宗教观念，就是从这个基础上发展起来的，因而也必须由这个基础来解释，而不是像过去那样做得相反。</a:t>
            </a:r>
            <a:r>
              <a:rPr lang="en-US" altLang="zh-CN" sz="2400"/>
              <a:t>——</a:t>
            </a:r>
            <a:r>
              <a:rPr lang="zh-CN" altLang="en-US" sz="2400"/>
              <a:t>恩格斯</a:t>
            </a:r>
            <a:r>
              <a:rPr lang="en-US" altLang="zh-CN" sz="2400"/>
              <a:t>《</a:t>
            </a:r>
            <a:r>
              <a:rPr lang="zh-CN" altLang="en-US" sz="2400"/>
              <a:t>在马克思墓前的讲话</a:t>
            </a:r>
            <a:r>
              <a:rPr lang="en-US" altLang="zh-CN" sz="2400"/>
              <a:t>》</a:t>
            </a:r>
          </a:p>
        </p:txBody>
      </p:sp>
    </p:spTree>
    <p:extLst>
      <p:ext uri="{BB962C8B-B14F-4D97-AF65-F5344CB8AC3E}">
        <p14:creationId xmlns:p14="http://schemas.microsoft.com/office/powerpoint/2010/main" val="2832685563"/>
      </p:ext>
    </p:ext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3D87B04D-36E3-5413-DBD9-01B656227000}"/>
              </a:ext>
            </a:extLst>
          </p:cNvPr>
          <p:cNvSpPr>
            <a:spLocks noGrp="1"/>
          </p:cNvSpPr>
          <p:nvPr>
            <p:ph type="title"/>
          </p:nvPr>
        </p:nvSpPr>
        <p:spPr/>
        <p:txBody>
          <a:bodyPr/>
          <a:lstStyle/>
          <a:p>
            <a:r>
              <a:rPr lang="zh-CN" altLang="en-US"/>
              <a:t>思考交流</a:t>
            </a:r>
          </a:p>
        </p:txBody>
      </p:sp>
      <p:sp>
        <p:nvSpPr>
          <p:cNvPr id="3" name="内容占位符 2">
            <a:extLst>
              <a:ext uri="{FF2B5EF4-FFF2-40B4-BE49-F238E27FC236}">
                <a16:creationId xmlns:a16="http://schemas.microsoft.com/office/drawing/2014/main" id="{4CD20C08-514A-7206-F79F-64B47CDB7D2D}"/>
              </a:ext>
            </a:extLst>
          </p:cNvPr>
          <p:cNvSpPr>
            <a:spLocks noGrp="1"/>
          </p:cNvSpPr>
          <p:nvPr>
            <p:ph idx="1"/>
          </p:nvPr>
        </p:nvSpPr>
        <p:spPr/>
        <p:txBody>
          <a:bodyPr/>
          <a:lstStyle/>
          <a:p>
            <a:r>
              <a:rPr lang="zh-CN" altLang="en-US" sz="2800"/>
              <a:t>恩格斯在给瓦尔特</a:t>
            </a:r>
            <a:r>
              <a:rPr lang="en-US" altLang="zh-CN" sz="2800"/>
              <a:t>·</a:t>
            </a:r>
            <a:r>
              <a:rPr lang="zh-CN" altLang="en-US" sz="2800"/>
              <a:t>博尔吉乌斯的回信中指出</a:t>
            </a:r>
            <a:r>
              <a:rPr lang="en-US" altLang="zh-CN" sz="2800"/>
              <a:t>:“</a:t>
            </a:r>
            <a:r>
              <a:rPr lang="zh-CN" altLang="en-US" sz="2800"/>
              <a:t>恰巧某个伟大人物在一定时间出现于某一国家</a:t>
            </a:r>
            <a:r>
              <a:rPr lang="en-US" altLang="zh-CN" sz="2800"/>
              <a:t>,</a:t>
            </a:r>
            <a:r>
              <a:rPr lang="zh-CN" altLang="en-US" sz="2800"/>
              <a:t>这当然纯粹是一种偶然现象。但是</a:t>
            </a:r>
            <a:r>
              <a:rPr lang="en-US" altLang="zh-CN" sz="2800"/>
              <a:t>,</a:t>
            </a:r>
            <a:r>
              <a:rPr lang="zh-CN" altLang="en-US" sz="2800"/>
              <a:t>如果我们把这个人去掉</a:t>
            </a:r>
            <a:r>
              <a:rPr lang="en-US" altLang="zh-CN" sz="2800"/>
              <a:t>,</a:t>
            </a:r>
            <a:r>
              <a:rPr lang="zh-CN" altLang="en-US" sz="2800"/>
              <a:t>那时就会需要有另外一个人来代替他</a:t>
            </a:r>
            <a:r>
              <a:rPr lang="en-US" altLang="zh-CN" sz="2800"/>
              <a:t>,</a:t>
            </a:r>
            <a:r>
              <a:rPr lang="zh-CN" altLang="en-US" sz="2800"/>
              <a:t>并且这个代替者是会出现的</a:t>
            </a:r>
            <a:r>
              <a:rPr lang="en-US" altLang="zh-CN" sz="2800"/>
              <a:t>,</a:t>
            </a:r>
            <a:r>
              <a:rPr lang="zh-CN" altLang="en-US" sz="2800"/>
              <a:t>不论好一些或差一些</a:t>
            </a:r>
            <a:r>
              <a:rPr lang="en-US" altLang="zh-CN" sz="2800"/>
              <a:t>,</a:t>
            </a:r>
            <a:r>
              <a:rPr lang="zh-CN" altLang="en-US" sz="2800"/>
              <a:t>但是最终总是会出现的。”结合刘邦和项羽</a:t>
            </a:r>
            <a:r>
              <a:rPr lang="en-US" altLang="zh-CN" sz="2800"/>
              <a:t>,</a:t>
            </a:r>
            <a:r>
              <a:rPr lang="zh-CN" altLang="en-US" sz="2800"/>
              <a:t>谈谈你对“伟大人物”出现的“必然性和偶然性”的认识。</a:t>
            </a:r>
          </a:p>
          <a:p>
            <a:endParaRPr lang="zh-CN" altLang="en-US"/>
          </a:p>
        </p:txBody>
      </p:sp>
    </p:spTree>
    <p:extLst>
      <p:ext uri="{BB962C8B-B14F-4D97-AF65-F5344CB8AC3E}">
        <p14:creationId xmlns:p14="http://schemas.microsoft.com/office/powerpoint/2010/main" val="3742958925"/>
      </p:ext>
    </p:ext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87982F2D-F07B-365F-DE38-0E880D4E1855}"/>
              </a:ext>
            </a:extLst>
          </p:cNvPr>
          <p:cNvSpPr>
            <a:spLocks noGrp="1"/>
          </p:cNvSpPr>
          <p:nvPr>
            <p:ph type="title"/>
          </p:nvPr>
        </p:nvSpPr>
        <p:spPr/>
        <p:txBody>
          <a:bodyPr/>
          <a:lstStyle/>
          <a:p>
            <a:r>
              <a:rPr lang="zh-CN" altLang="en-US"/>
              <a:t>参考</a:t>
            </a:r>
          </a:p>
        </p:txBody>
      </p:sp>
      <p:sp>
        <p:nvSpPr>
          <p:cNvPr id="3" name="内容占位符 2">
            <a:extLst>
              <a:ext uri="{FF2B5EF4-FFF2-40B4-BE49-F238E27FC236}">
                <a16:creationId xmlns:a16="http://schemas.microsoft.com/office/drawing/2014/main" id="{1EA1A3DA-C31F-F40D-6362-B6B6B41AC2A1}"/>
              </a:ext>
            </a:extLst>
          </p:cNvPr>
          <p:cNvSpPr>
            <a:spLocks noGrp="1"/>
          </p:cNvSpPr>
          <p:nvPr>
            <p:ph idx="1"/>
          </p:nvPr>
        </p:nvSpPr>
        <p:spPr/>
        <p:txBody>
          <a:bodyPr>
            <a:normAutofit lnSpcReduction="10000"/>
          </a:bodyPr>
          <a:lstStyle/>
          <a:p>
            <a:r>
              <a:rPr lang="zh-CN" altLang="en-US"/>
              <a:t>所谓伟大人物</a:t>
            </a:r>
            <a:r>
              <a:rPr lang="en-US" altLang="zh-CN"/>
              <a:t>,</a:t>
            </a:r>
            <a:r>
              <a:rPr lang="zh-CN" altLang="en-US"/>
              <a:t>是指为着完成某种历史任务而出现的、在历史发展进程中发挥了重大作用的杰出者。伟大人物的出现</a:t>
            </a:r>
            <a:r>
              <a:rPr lang="en-US" altLang="zh-CN"/>
              <a:t>,</a:t>
            </a:r>
            <a:r>
              <a:rPr lang="zh-CN" altLang="en-US"/>
              <a:t>都是必然性和偶然性的统一。在楚汉之争中取得最后胜利的刘邦就是这样一位偶然性与必然性统一的伟大人物。比如</a:t>
            </a:r>
            <a:r>
              <a:rPr lang="en-US" altLang="zh-CN"/>
              <a:t>,</a:t>
            </a:r>
            <a:r>
              <a:rPr lang="zh-CN" altLang="en-US"/>
              <a:t>刘邦的出身、起家</a:t>
            </a:r>
            <a:r>
              <a:rPr lang="en-US" altLang="zh-CN"/>
              <a:t>,</a:t>
            </a:r>
            <a:r>
              <a:rPr lang="zh-CN" altLang="en-US"/>
              <a:t>及至鸿门宴脱险、夺取关中先入咸阳等</a:t>
            </a:r>
            <a:r>
              <a:rPr lang="en-US" altLang="zh-CN"/>
              <a:t>,</a:t>
            </a:r>
            <a:r>
              <a:rPr lang="zh-CN" altLang="en-US"/>
              <a:t>充满了偶然性</a:t>
            </a:r>
            <a:r>
              <a:rPr lang="en-US" altLang="zh-CN"/>
              <a:t>,</a:t>
            </a:r>
            <a:r>
              <a:rPr lang="zh-CN" altLang="en-US"/>
              <a:t>稍有差池结果便会大相径庭。但不能把这些偶然因素绝对化、神秘化</a:t>
            </a:r>
            <a:r>
              <a:rPr lang="en-US" altLang="zh-CN"/>
              <a:t>,</a:t>
            </a:r>
            <a:r>
              <a:rPr lang="zh-CN" altLang="en-US"/>
              <a:t>偶然性的背后</a:t>
            </a:r>
            <a:r>
              <a:rPr lang="en-US" altLang="zh-CN"/>
              <a:t>,</a:t>
            </a:r>
            <a:r>
              <a:rPr lang="zh-CN" altLang="en-US"/>
              <a:t>是必然性在起决定作用。刘邦能最后胜出</a:t>
            </a:r>
            <a:r>
              <a:rPr lang="en-US" altLang="zh-CN"/>
              <a:t>,</a:t>
            </a:r>
            <a:r>
              <a:rPr lang="zh-CN" altLang="en-US"/>
              <a:t>是具有必然性的。因为刘邦审时度势、知人善任</a:t>
            </a:r>
            <a:r>
              <a:rPr lang="en-US" altLang="zh-CN"/>
              <a:t>,</a:t>
            </a:r>
            <a:r>
              <a:rPr lang="zh-CN" altLang="en-US"/>
              <a:t>实行的方针、政策受到了广大士兵和人民的拥护</a:t>
            </a:r>
            <a:r>
              <a:rPr lang="en-US" altLang="zh-CN"/>
              <a:t>,</a:t>
            </a:r>
            <a:r>
              <a:rPr lang="zh-CN" altLang="en-US"/>
              <a:t>特别是得到了当时秦人的拥护</a:t>
            </a:r>
            <a:r>
              <a:rPr lang="en-US" altLang="zh-CN"/>
              <a:t>,</a:t>
            </a:r>
            <a:r>
              <a:rPr lang="zh-CN" altLang="en-US"/>
              <a:t>他的胜利是大势所趋</a:t>
            </a:r>
            <a:r>
              <a:rPr lang="en-US" altLang="zh-CN"/>
              <a:t>,</a:t>
            </a:r>
            <a:r>
              <a:rPr lang="zh-CN" altLang="en-US"/>
              <a:t>必然性使然。而项羽的失败也是必然的</a:t>
            </a:r>
            <a:r>
              <a:rPr lang="en-US" altLang="zh-CN"/>
              <a:t>,</a:t>
            </a:r>
            <a:r>
              <a:rPr lang="zh-CN" altLang="en-US"/>
              <a:t>因在刘邦成功的必然性因素方面</a:t>
            </a:r>
            <a:r>
              <a:rPr lang="en-US" altLang="zh-CN"/>
              <a:t>,</a:t>
            </a:r>
            <a:r>
              <a:rPr lang="zh-CN" altLang="en-US"/>
              <a:t>项羽大多相反</a:t>
            </a:r>
            <a:r>
              <a:rPr lang="en-US" altLang="zh-CN"/>
              <a:t>,</a:t>
            </a:r>
            <a:r>
              <a:rPr lang="zh-CN" altLang="en-US"/>
              <a:t>最后只能落得众叛亲离的结局。</a:t>
            </a:r>
            <a:br>
              <a:rPr lang="zh-CN" altLang="en-US"/>
            </a:br>
            <a:endParaRPr lang="zh-CN" altLang="en-US"/>
          </a:p>
          <a:p>
            <a:endParaRPr lang="zh-CN" altLang="en-US"/>
          </a:p>
        </p:txBody>
      </p:sp>
    </p:spTree>
    <p:extLst>
      <p:ext uri="{BB962C8B-B14F-4D97-AF65-F5344CB8AC3E}">
        <p14:creationId xmlns:p14="http://schemas.microsoft.com/office/powerpoint/2010/main" val="998796955"/>
      </p:ext>
    </p:ext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87982F2D-F07B-365F-DE38-0E880D4E1855}"/>
              </a:ext>
            </a:extLst>
          </p:cNvPr>
          <p:cNvSpPr>
            <a:spLocks noGrp="1"/>
          </p:cNvSpPr>
          <p:nvPr>
            <p:ph type="title"/>
          </p:nvPr>
        </p:nvSpPr>
        <p:spPr/>
        <p:txBody>
          <a:bodyPr/>
          <a:lstStyle/>
          <a:p>
            <a:r>
              <a:rPr lang="zh-CN" altLang="en-US"/>
              <a:t>参考</a:t>
            </a:r>
          </a:p>
        </p:txBody>
      </p:sp>
      <p:sp>
        <p:nvSpPr>
          <p:cNvPr id="3" name="内容占位符 2">
            <a:extLst>
              <a:ext uri="{FF2B5EF4-FFF2-40B4-BE49-F238E27FC236}">
                <a16:creationId xmlns:a16="http://schemas.microsoft.com/office/drawing/2014/main" id="{1EA1A3DA-C31F-F40D-6362-B6B6B41AC2A1}"/>
              </a:ext>
            </a:extLst>
          </p:cNvPr>
          <p:cNvSpPr>
            <a:spLocks noGrp="1"/>
          </p:cNvSpPr>
          <p:nvPr>
            <p:ph idx="1"/>
          </p:nvPr>
        </p:nvSpPr>
        <p:spPr/>
        <p:txBody>
          <a:bodyPr>
            <a:normAutofit lnSpcReduction="10000"/>
          </a:bodyPr>
          <a:lstStyle/>
          <a:p>
            <a:r>
              <a:rPr lang="zh-CN" altLang="en-US"/>
              <a:t>所谓伟大人物</a:t>
            </a:r>
            <a:r>
              <a:rPr lang="en-US" altLang="zh-CN"/>
              <a:t>,</a:t>
            </a:r>
            <a:r>
              <a:rPr lang="zh-CN" altLang="en-US"/>
              <a:t>是指为着完成某种历史任务而出现的、在历史发展进程中发挥了重大作用的杰出者。伟大人物的出现</a:t>
            </a:r>
            <a:r>
              <a:rPr lang="en-US" altLang="zh-CN"/>
              <a:t>,</a:t>
            </a:r>
            <a:r>
              <a:rPr lang="zh-CN" altLang="en-US"/>
              <a:t>都是必然性和偶然性的统一。在楚汉之争中取得最后胜利的刘邦就是这样一位偶然性与必然性统一的伟大人物。比如</a:t>
            </a:r>
            <a:r>
              <a:rPr lang="en-US" altLang="zh-CN"/>
              <a:t>,</a:t>
            </a:r>
            <a:r>
              <a:rPr lang="zh-CN" altLang="en-US"/>
              <a:t>刘邦的出身、起家</a:t>
            </a:r>
            <a:r>
              <a:rPr lang="en-US" altLang="zh-CN"/>
              <a:t>,</a:t>
            </a:r>
            <a:r>
              <a:rPr lang="zh-CN" altLang="en-US"/>
              <a:t>及至鸿门宴脱险、夺取关中先入咸阳等</a:t>
            </a:r>
            <a:r>
              <a:rPr lang="en-US" altLang="zh-CN"/>
              <a:t>,</a:t>
            </a:r>
            <a:r>
              <a:rPr lang="zh-CN" altLang="en-US"/>
              <a:t>充满了偶然性</a:t>
            </a:r>
            <a:r>
              <a:rPr lang="en-US" altLang="zh-CN"/>
              <a:t>,</a:t>
            </a:r>
            <a:r>
              <a:rPr lang="zh-CN" altLang="en-US"/>
              <a:t>稍有差池结果便会大相径庭。但不能把这些偶然因素绝对化、神秘化</a:t>
            </a:r>
            <a:r>
              <a:rPr lang="en-US" altLang="zh-CN"/>
              <a:t>,</a:t>
            </a:r>
            <a:r>
              <a:rPr lang="zh-CN" altLang="en-US"/>
              <a:t>偶然性的背后</a:t>
            </a:r>
            <a:r>
              <a:rPr lang="en-US" altLang="zh-CN"/>
              <a:t>,</a:t>
            </a:r>
            <a:r>
              <a:rPr lang="zh-CN" altLang="en-US"/>
              <a:t>是必然性在起决定作用。刘邦能最后胜出</a:t>
            </a:r>
            <a:r>
              <a:rPr lang="en-US" altLang="zh-CN"/>
              <a:t>,</a:t>
            </a:r>
            <a:r>
              <a:rPr lang="zh-CN" altLang="en-US"/>
              <a:t>是具有必然性的。因为刘邦审时度势、知人善任</a:t>
            </a:r>
            <a:r>
              <a:rPr lang="en-US" altLang="zh-CN"/>
              <a:t>,</a:t>
            </a:r>
            <a:r>
              <a:rPr lang="zh-CN" altLang="en-US"/>
              <a:t>实行的方针、政策受到了广大士兵和人民的拥护</a:t>
            </a:r>
            <a:r>
              <a:rPr lang="en-US" altLang="zh-CN"/>
              <a:t>,</a:t>
            </a:r>
            <a:r>
              <a:rPr lang="zh-CN" altLang="en-US"/>
              <a:t>特别是得到了当时秦人的拥护</a:t>
            </a:r>
            <a:r>
              <a:rPr lang="en-US" altLang="zh-CN"/>
              <a:t>,</a:t>
            </a:r>
            <a:r>
              <a:rPr lang="zh-CN" altLang="en-US"/>
              <a:t>他的胜利是大势所趋</a:t>
            </a:r>
            <a:r>
              <a:rPr lang="en-US" altLang="zh-CN"/>
              <a:t>,</a:t>
            </a:r>
            <a:r>
              <a:rPr lang="zh-CN" altLang="en-US"/>
              <a:t>必然性使然。而项羽的失败也是必然的</a:t>
            </a:r>
            <a:r>
              <a:rPr lang="en-US" altLang="zh-CN"/>
              <a:t>,</a:t>
            </a:r>
            <a:r>
              <a:rPr lang="zh-CN" altLang="en-US"/>
              <a:t>因在刘邦成功的必然性因素方面</a:t>
            </a:r>
            <a:r>
              <a:rPr lang="en-US" altLang="zh-CN"/>
              <a:t>,</a:t>
            </a:r>
            <a:r>
              <a:rPr lang="zh-CN" altLang="en-US"/>
              <a:t>项羽大多相反</a:t>
            </a:r>
            <a:r>
              <a:rPr lang="en-US" altLang="zh-CN"/>
              <a:t>,</a:t>
            </a:r>
            <a:r>
              <a:rPr lang="zh-CN" altLang="en-US"/>
              <a:t>最后只能落得众叛亲离的结局。</a:t>
            </a:r>
            <a:br>
              <a:rPr lang="zh-CN" altLang="en-US"/>
            </a:br>
            <a:endParaRPr lang="zh-CN" altLang="en-US"/>
          </a:p>
          <a:p>
            <a:endParaRPr lang="zh-CN" altLang="en-US"/>
          </a:p>
        </p:txBody>
      </p:sp>
    </p:spTree>
    <p:extLst>
      <p:ext uri="{BB962C8B-B14F-4D97-AF65-F5344CB8AC3E}">
        <p14:creationId xmlns:p14="http://schemas.microsoft.com/office/powerpoint/2010/main" val="2704707551"/>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a:extLst>
              <a:ext uri="{FF2B5EF4-FFF2-40B4-BE49-F238E27FC236}">
                <a16:creationId xmlns:a16="http://schemas.microsoft.com/office/drawing/2014/main" id="{3423220F-12C9-B9E5-2258-A45045D2D157}"/>
              </a:ext>
            </a:extLst>
          </p:cNvPr>
          <p:cNvSpPr>
            <a:spLocks noGrp="1"/>
          </p:cNvSpPr>
          <p:nvPr>
            <p:ph type="title"/>
          </p:nvPr>
        </p:nvSpPr>
        <p:spPr/>
        <p:txBody>
          <a:bodyPr>
            <a:normAutofit/>
          </a:bodyPr>
          <a:lstStyle/>
          <a:p>
            <a:r>
              <a:rPr lang="zh-CN" altLang="en-US" sz="8800"/>
              <a:t>知人论世</a:t>
            </a:r>
          </a:p>
        </p:txBody>
      </p:sp>
      <p:sp>
        <p:nvSpPr>
          <p:cNvPr id="5" name="文本占位符 4">
            <a:extLst>
              <a:ext uri="{FF2B5EF4-FFF2-40B4-BE49-F238E27FC236}">
                <a16:creationId xmlns:a16="http://schemas.microsoft.com/office/drawing/2014/main" id="{0736AB8D-7680-2CFF-8CFF-6BF746696E21}"/>
              </a:ext>
            </a:extLst>
          </p:cNvPr>
          <p:cNvSpPr>
            <a:spLocks noGrp="1"/>
          </p:cNvSpPr>
          <p:nvPr>
            <p:ph type="body" idx="1"/>
          </p:nvPr>
        </p:nvSpPr>
        <p:spPr/>
        <p:txBody>
          <a:bodyPr/>
          <a:lstStyle/>
          <a:p>
            <a:endParaRPr lang="zh-CN" altLang="en-US"/>
          </a:p>
        </p:txBody>
      </p:sp>
      <p:sp>
        <p:nvSpPr>
          <p:cNvPr id="6" name="椭圆 5">
            <a:extLst>
              <a:ext uri="{FF2B5EF4-FFF2-40B4-BE49-F238E27FC236}">
                <a16:creationId xmlns:a16="http://schemas.microsoft.com/office/drawing/2014/main" id="{056DBB55-0143-FA2E-41F6-B054280B029E}"/>
              </a:ext>
            </a:extLst>
          </p:cNvPr>
          <p:cNvSpPr/>
          <p:nvPr/>
        </p:nvSpPr>
        <p:spPr>
          <a:xfrm>
            <a:off x="7105650" y="2309812"/>
            <a:ext cx="2295525" cy="22383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6F1C904C-14FC-A891-DEA1-3D91ADDB98D9}"/>
              </a:ext>
            </a:extLst>
          </p:cNvPr>
          <p:cNvSpPr txBox="1"/>
          <p:nvPr/>
        </p:nvSpPr>
        <p:spPr>
          <a:xfrm>
            <a:off x="7105650" y="2309812"/>
            <a:ext cx="2295525" cy="2215991"/>
          </a:xfrm>
          <a:prstGeom prst="rect">
            <a:avLst/>
          </a:prstGeom>
          <a:noFill/>
        </p:spPr>
        <p:txBody>
          <a:bodyPr wrap="square" rtlCol="0">
            <a:spAutoFit/>
          </a:bodyPr>
          <a:lstStyle/>
          <a:p>
            <a:pPr algn="ctr"/>
            <a:r>
              <a:rPr lang="en-US" altLang="zh-CN" sz="13800">
                <a:solidFill>
                  <a:schemeClr val="bg1"/>
                </a:solidFill>
              </a:rPr>
              <a:t>1</a:t>
            </a:r>
            <a:endParaRPr lang="zh-CN" altLang="en-US" sz="13800">
              <a:solidFill>
                <a:schemeClr val="bg1"/>
              </a:solidFill>
            </a:endParaRPr>
          </a:p>
        </p:txBody>
      </p:sp>
    </p:spTree>
    <p:extLst>
      <p:ext uri="{BB962C8B-B14F-4D97-AF65-F5344CB8AC3E}">
        <p14:creationId xmlns:p14="http://schemas.microsoft.com/office/powerpoint/2010/main" val="3539196493"/>
      </p:ext>
    </p:ext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87982F2D-F07B-365F-DE38-0E880D4E1855}"/>
              </a:ext>
            </a:extLst>
          </p:cNvPr>
          <p:cNvSpPr>
            <a:spLocks noGrp="1"/>
          </p:cNvSpPr>
          <p:nvPr>
            <p:ph type="title"/>
          </p:nvPr>
        </p:nvSpPr>
        <p:spPr/>
        <p:txBody>
          <a:bodyPr/>
          <a:lstStyle/>
          <a:p>
            <a:r>
              <a:rPr lang="zh-CN" altLang="en-US"/>
              <a:t>参考</a:t>
            </a:r>
          </a:p>
        </p:txBody>
      </p:sp>
      <p:sp>
        <p:nvSpPr>
          <p:cNvPr id="3" name="内容占位符 2">
            <a:extLst>
              <a:ext uri="{FF2B5EF4-FFF2-40B4-BE49-F238E27FC236}">
                <a16:creationId xmlns:a16="http://schemas.microsoft.com/office/drawing/2014/main" id="{1EA1A3DA-C31F-F40D-6362-B6B6B41AC2A1}"/>
              </a:ext>
            </a:extLst>
          </p:cNvPr>
          <p:cNvSpPr>
            <a:spLocks noGrp="1"/>
          </p:cNvSpPr>
          <p:nvPr>
            <p:ph idx="1"/>
          </p:nvPr>
        </p:nvSpPr>
        <p:spPr/>
        <p:txBody>
          <a:bodyPr/>
          <a:lstStyle/>
          <a:p>
            <a:r>
              <a:rPr lang="zh-CN" altLang="en-US"/>
              <a:t>偶然性表明的是客观事物发展过程中存在的一种有可能出现、也有可能不出现的趋向。“江东子弟多才俊</a:t>
            </a:r>
            <a:r>
              <a:rPr lang="en-US" altLang="zh-CN"/>
              <a:t>,</a:t>
            </a:r>
            <a:r>
              <a:rPr lang="zh-CN" altLang="en-US"/>
              <a:t>卷土重来未可知”</a:t>
            </a:r>
            <a:r>
              <a:rPr lang="en-US" altLang="zh-CN"/>
              <a:t>,</a:t>
            </a:r>
            <a:r>
              <a:rPr lang="zh-CN" altLang="en-US"/>
              <a:t>杜牧从“胜败乃兵家常事”的角度立论</a:t>
            </a:r>
            <a:r>
              <a:rPr lang="en-US" altLang="zh-CN"/>
              <a:t>,</a:t>
            </a:r>
            <a:r>
              <a:rPr lang="zh-CN" altLang="en-US"/>
              <a:t>用大胆的假设与推理来揭示历史的发展可以是另外一种情形</a:t>
            </a:r>
            <a:r>
              <a:rPr lang="en-US" altLang="zh-CN"/>
              <a:t>,“</a:t>
            </a:r>
            <a:r>
              <a:rPr lang="zh-CN" altLang="en-US"/>
              <a:t>已然的”未必就是“必然的”。从当时形势看</a:t>
            </a:r>
            <a:r>
              <a:rPr lang="en-US" altLang="zh-CN"/>
              <a:t>,</a:t>
            </a:r>
            <a:r>
              <a:rPr lang="zh-CN" altLang="en-US"/>
              <a:t>刘邦虽然战胜项羽</a:t>
            </a:r>
            <a:r>
              <a:rPr lang="en-US" altLang="zh-CN"/>
              <a:t>,</a:t>
            </a:r>
            <a:r>
              <a:rPr lang="zh-CN" altLang="en-US"/>
              <a:t>但项羽的巨大影响仍在</a:t>
            </a:r>
            <a:r>
              <a:rPr lang="en-US" altLang="zh-CN"/>
              <a:t>,</a:t>
            </a:r>
            <a:r>
              <a:rPr lang="zh-CN" altLang="en-US"/>
              <a:t>刘邦并没有取得全局的最后胜利。其实</a:t>
            </a:r>
            <a:r>
              <a:rPr lang="en-US" altLang="zh-CN"/>
              <a:t>,</a:t>
            </a:r>
            <a:r>
              <a:rPr lang="zh-CN" altLang="en-US"/>
              <a:t>项羽与刘邦一样都是反抗暴秦的英雄</a:t>
            </a:r>
            <a:r>
              <a:rPr lang="en-US" altLang="zh-CN"/>
              <a:t>,</a:t>
            </a:r>
            <a:r>
              <a:rPr lang="zh-CN" altLang="en-US"/>
              <a:t>没有说谁胜就是应该的</a:t>
            </a:r>
            <a:r>
              <a:rPr lang="en-US" altLang="zh-CN"/>
              <a:t>,</a:t>
            </a:r>
            <a:r>
              <a:rPr lang="zh-CN" altLang="en-US"/>
              <a:t>是正统的</a:t>
            </a:r>
            <a:r>
              <a:rPr lang="en-US" altLang="zh-CN"/>
              <a:t>,</a:t>
            </a:r>
            <a:r>
              <a:rPr lang="zh-CN" altLang="en-US"/>
              <a:t>设若项羽拥有远见卓识和不屈不挠的意志</a:t>
            </a:r>
            <a:r>
              <a:rPr lang="en-US" altLang="zh-CN"/>
              <a:t>,</a:t>
            </a:r>
            <a:r>
              <a:rPr lang="zh-CN" altLang="en-US"/>
              <a:t>回江东重整旗鼓</a:t>
            </a:r>
            <a:r>
              <a:rPr lang="en-US" altLang="zh-CN"/>
              <a:t>,</a:t>
            </a:r>
            <a:r>
              <a:rPr lang="zh-CN" altLang="en-US"/>
              <a:t>说不定就可以“卷土重来”</a:t>
            </a:r>
            <a:r>
              <a:rPr lang="en-US" altLang="zh-CN"/>
              <a:t>,</a:t>
            </a:r>
            <a:r>
              <a:rPr lang="zh-CN" altLang="en-US"/>
              <a:t>或许会改写历史。</a:t>
            </a:r>
            <a:br>
              <a:rPr lang="zh-CN" altLang="en-US"/>
            </a:br>
            <a:endParaRPr lang="zh-CN" altLang="en-US"/>
          </a:p>
          <a:p>
            <a:endParaRPr lang="zh-CN" altLang="en-US"/>
          </a:p>
        </p:txBody>
      </p:sp>
    </p:spTree>
    <p:extLst>
      <p:ext uri="{BB962C8B-B14F-4D97-AF65-F5344CB8AC3E}">
        <p14:creationId xmlns:p14="http://schemas.microsoft.com/office/powerpoint/2010/main" val="3907457350"/>
      </p:ext>
    </p:ext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a:extLst>
              <a:ext uri="{FF2B5EF4-FFF2-40B4-BE49-F238E27FC236}">
                <a16:creationId xmlns:a16="http://schemas.microsoft.com/office/drawing/2014/main" id="{94D501D8-ED9A-2FD1-833E-6C95CD0CA100}"/>
              </a:ext>
            </a:extLst>
          </p:cNvPr>
          <p:cNvSpPr>
            <a:spLocks noGrp="1"/>
          </p:cNvSpPr>
          <p:nvPr>
            <p:ph type="title"/>
          </p:nvPr>
        </p:nvSpPr>
        <p:spPr/>
        <p:txBody>
          <a:bodyPr>
            <a:normAutofit/>
          </a:bodyPr>
          <a:lstStyle/>
          <a:p>
            <a:r>
              <a:rPr lang="zh-CN" altLang="en-US" sz="11500"/>
              <a:t>谢谢！</a:t>
            </a:r>
          </a:p>
        </p:txBody>
      </p:sp>
      <p:sp>
        <p:nvSpPr>
          <p:cNvPr id="5" name="文本占位符 4">
            <a:extLst>
              <a:ext uri="{FF2B5EF4-FFF2-40B4-BE49-F238E27FC236}">
                <a16:creationId xmlns:a16="http://schemas.microsoft.com/office/drawing/2014/main" id="{1677B4FD-98E3-7624-1E9F-F8C74705692F}"/>
              </a:ext>
            </a:extLst>
          </p:cNvPr>
          <p:cNvSpPr>
            <a:spLocks noGrp="1"/>
          </p:cNvSpPr>
          <p:nvPr>
            <p:ph type="body" idx="1"/>
          </p:nvPr>
        </p:nvSpPr>
        <p:spPr/>
        <p:txBody>
          <a:bodyPr/>
          <a:lstStyle/>
          <a:p>
            <a:endParaRPr lang="zh-CN" altLang="en-US"/>
          </a:p>
        </p:txBody>
      </p:sp>
      <p:pic>
        <p:nvPicPr>
          <p:cNvPr id="6" name="New picture"/>
          <p:cNvPicPr/>
          <p:nvPr/>
        </p:nvPicPr>
        <p:blipFill>
          <a:blip r:embed="rId2"/>
          <a:stretch>
            <a:fillRect/>
          </a:stretch>
        </p:blipFill>
        <p:spPr>
          <a:xfrm>
            <a:off x="11874500" y="10502900"/>
            <a:ext cx="317500" cy="241300"/>
          </a:xfrm>
          <a:prstGeom prst="cube">
            <a:avLst/>
          </a:prstGeom>
        </p:spPr>
      </p:pic>
    </p:spTree>
    <p:extLst>
      <p:ext uri="{BB962C8B-B14F-4D97-AF65-F5344CB8AC3E}">
        <p14:creationId xmlns:p14="http://schemas.microsoft.com/office/powerpoint/2010/main" val="2837578031"/>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2"/>
            </p:custDataLst>
          </p:nvPr>
        </p:nvSpPr>
        <p:spPr>
          <a:xfrm>
            <a:off x="257137" y="257056"/>
            <a:ext cx="10972876" cy="762113"/>
          </a:xfrm>
          <a:prstGeom prst="rect">
            <a:avLst/>
          </a:prstGeom>
          <a:noFill/>
        </p:spPr>
        <p:txBody>
          <a:bodyPr wrap="square" lIns="63500" tIns="25400" rIns="63500" bIns="25400" rtlCol="0" anchor="t" anchorCtr="0">
            <a:normAutofit fontScale="95000" lnSpcReduction="10000"/>
          </a:bodyPr>
          <a:lstStyle/>
          <a:p>
            <a:pPr>
              <a:buSzTx/>
            </a:pPr>
            <a:r>
              <a:rPr lang="zh-CN" altLang="en-US" sz="5067" b="1" spc="293">
                <a:solidFill>
                  <a:schemeClr val="dk1">
                    <a:lumMod val="85000"/>
                    <a:lumOff val="15000"/>
                  </a:schemeClr>
                </a:solidFill>
                <a:latin typeface="微软雅黑" panose="020b0503020204020204" pitchFamily="34" charset="-122"/>
                <a:ea typeface="微软雅黑" panose="020b0503020204020204" pitchFamily="34" charset="-122"/>
              </a:rPr>
              <a:t>作者介绍</a:t>
            </a:r>
          </a:p>
        </p:txBody>
      </p:sp>
      <p:pic>
        <p:nvPicPr>
          <p:cNvPr id="2" name="图片 1"/>
          <p:cNvPicPr preferRelativeResize="0">
            <a:picLocks noChangeAspect="1"/>
          </p:cNvPicPr>
          <p:nvPr>
            <p:custDataLst>
              <p:tags r:id="rId5"/>
            </p:custDataLst>
          </p:nvPr>
        </p:nvPicPr>
        <p:blipFill>
          <a:blip r:embed="rId4"/>
          <a:srcRect l="-326" r="-326"/>
          <a:stretch>
            <a:fillRect/>
          </a:stretch>
        </p:blipFill>
        <p:spPr>
          <a:xfrm>
            <a:off x="304800" y="1170940"/>
            <a:ext cx="3657600" cy="4516120"/>
          </a:xfrm>
          <a:custGeom>
            <a:cxnLst>
              <a:cxn ang="3">
                <a:pos x="hc" y="t"/>
              </a:cxn>
              <a:cxn ang="cd2">
                <a:pos x="l" y="vc"/>
              </a:cxn>
              <a:cxn ang="cd4">
                <a:pos x="hc" y="b"/>
              </a:cxn>
              <a:cxn ang="0">
                <a:pos x="r" y="vc"/>
              </a:cxn>
            </a:cxnLst>
            <a:rect l="l" t="t" r="r" b="b"/>
            <a:pathLst>
              <a:path w="5760" h="6720">
                <a:moveTo>
                  <a:pt x="0" y="0"/>
                </a:moveTo>
                <a:lnTo>
                  <a:pt x="5760" y="0"/>
                </a:lnTo>
                <a:lnTo>
                  <a:pt x="5760" y="6720"/>
                </a:lnTo>
                <a:lnTo>
                  <a:pt x="0" y="6720"/>
                </a:lnTo>
                <a:lnTo>
                  <a:pt x="0" y="0"/>
                </a:lnTo>
                <a:close/>
              </a:path>
            </a:pathLst>
          </a:custGeom>
          <a:blipFill rotWithShape="1">
            <a:blip r:embed="rId3"/>
            <a:stretch>
              <a:fillRect/>
            </a:stretch>
          </a:blipFill>
        </p:spPr>
      </p:pic>
      <p:sp>
        <p:nvSpPr>
          <p:cNvPr id="11" name="Title 6"/>
          <p:cNvSpPr txBox="1"/>
          <p:nvPr>
            <p:custDataLst>
              <p:tags r:id="rId6"/>
            </p:custDataLst>
          </p:nvPr>
        </p:nvSpPr>
        <p:spPr>
          <a:xfrm>
            <a:off x="4248574" y="1227243"/>
            <a:ext cx="7638626" cy="4459817"/>
          </a:xfrm>
          <a:prstGeom prst="rect">
            <a:avLst/>
          </a:prstGeom>
          <a:noFill/>
          <a:ln w="3175">
            <a:noFill/>
            <a:prstDash val="dash"/>
          </a:ln>
        </p:spPr>
        <p:txBody>
          <a:bodyPr wrap="square" lIns="63500" tIns="25400" rIns="63500" bIns="25400" anchor="ctr" anchorCtr="0">
            <a:normAutofit fontScale="60000" lnSpcReduction="2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20000"/>
              </a:lnSpc>
              <a:spcBef>
                <a:spcPct val="0"/>
              </a:spcBef>
              <a:spcAft>
                <a:spcPts val="1067"/>
              </a:spcAft>
              <a:buSzTx/>
            </a:pP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弗里德里希</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恩格斯（德语：</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Friedrich Engels</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1820</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28</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日－</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1895</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日），德国思想家、哲学家、革命家、教育家、军事理论家，是全世界无产阶级和劳动人民的伟大导师和领袖、马克思主义创始人之一。</a:t>
            </a:r>
          </a:p>
          <a:p>
            <a:pPr>
              <a:lnSpc>
                <a:spcPct val="120000"/>
              </a:lnSpc>
              <a:spcBef>
                <a:spcPct val="0"/>
              </a:spcBef>
              <a:spcAft>
                <a:spcPts val="1067"/>
              </a:spcAft>
              <a:buSzTx/>
            </a:pP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恩格斯是卡尔</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马克思的挚友，被誉为“第二提琴手”，他为卡尔</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马克思从事学术研究提供经济支持。马克思逝世后，将马克思遗留下的手稿、遗著整理出版，并众望所归地成为国际工人运动的领袖。</a:t>
            </a:r>
          </a:p>
          <a:p>
            <a:pPr>
              <a:lnSpc>
                <a:spcPct val="120000"/>
              </a:lnSpc>
              <a:spcBef>
                <a:spcPct val="0"/>
              </a:spcBef>
              <a:spcAft>
                <a:spcPts val="1067"/>
              </a:spcAft>
              <a:buSzTx/>
            </a:pP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恩格斯是马克思的亲密战友，和马克思共同撰写了</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共产党宣言</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，共同创立了科学共产主义理论；参加了第一国际的领导工作。马克思逝世后，他承担整理和出版</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资本论</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遗稿（第二、三卷）的工作，还肩负领导国际工人运动的重担。除同马克思合撰著作外，他还著有</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自然辩证法</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家庭、私有制和国家的起源</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反杜林论</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等。</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1895</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日，恩格斯因病逝世。</a:t>
            </a:r>
            <a:endParaRPr lang="zh-CN"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extLst>
      <p:ext uri="{BB962C8B-B14F-4D97-AF65-F5344CB8AC3E}">
        <p14:creationId xmlns:p14="http://schemas.microsoft.com/office/powerpoint/2010/main" val="5030811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2"/>
            </p:custDataLst>
          </p:nvPr>
        </p:nvSpPr>
        <p:spPr>
          <a:xfrm>
            <a:off x="390488" y="266581"/>
            <a:ext cx="10972876" cy="762113"/>
          </a:xfrm>
          <a:prstGeom prst="rect">
            <a:avLst/>
          </a:prstGeom>
          <a:noFill/>
        </p:spPr>
        <p:txBody>
          <a:bodyPr wrap="square" lIns="63500" tIns="25400" rIns="63500" bIns="25400" rtlCol="0" anchor="t" anchorCtr="0">
            <a:normAutofit fontScale="95000" lnSpcReduction="10000"/>
          </a:bodyPr>
          <a:lstStyle/>
          <a:p>
            <a:pPr>
              <a:buSzTx/>
            </a:pPr>
            <a:r>
              <a:rPr lang="zh-CN" altLang="en-US" sz="5067" b="1" spc="293">
                <a:solidFill>
                  <a:schemeClr val="dk1">
                    <a:lumMod val="85000"/>
                    <a:lumOff val="15000"/>
                  </a:schemeClr>
                </a:solidFill>
                <a:latin typeface="微软雅黑" panose="020b0503020204020204" pitchFamily="34" charset="-122"/>
                <a:ea typeface="微软雅黑" panose="020b0503020204020204" pitchFamily="34" charset="-122"/>
              </a:rPr>
              <a:t>写作背景</a:t>
            </a:r>
          </a:p>
        </p:txBody>
      </p:sp>
      <p:sp>
        <p:nvSpPr>
          <p:cNvPr id="11" name="Title 6"/>
          <p:cNvSpPr txBox="1"/>
          <p:nvPr>
            <p:custDataLst>
              <p:tags r:id="rId3"/>
            </p:custDataLst>
          </p:nvPr>
        </p:nvSpPr>
        <p:spPr>
          <a:xfrm>
            <a:off x="390488" y="1028694"/>
            <a:ext cx="11470677" cy="4735407"/>
          </a:xfrm>
          <a:prstGeom prst="rect">
            <a:avLst/>
          </a:prstGeom>
          <a:noFill/>
          <a:ln w="3175">
            <a:noFill/>
            <a:prstDash val="dash"/>
          </a:ln>
        </p:spPr>
        <p:txBody>
          <a:bodyPr wrap="square" lIns="63500" tIns="25400" rIns="63500" bIns="25400" anchor="ctr" anchorCtr="0">
            <a:normAutofit fontScale="975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20000"/>
              </a:lnSpc>
              <a:spcBef>
                <a:spcPct val="0"/>
              </a:spcBef>
              <a:spcAft>
                <a:spcPts val="1067"/>
              </a:spcAft>
              <a:buSzTx/>
            </a:pPr>
            <a:r>
              <a:rPr lang="zh-CN"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马克思曾指出,经济基础是决定性因素。但是,</a:t>
            </a:r>
            <a:r>
              <a:rPr lang="zh-CN" altLang="en-US"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a:t>
            </a:r>
            <a:r>
              <a:rPr lang="zh-CN" altLang="zh-CN" sz="2933"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马克思逝世之后,一些资产阶级理论家歪曲了马克思的观点,篡改了历史唯物主义的基本原理,把马克思关于经济因素决定性作用的观点歪曲为“经济决定一切”、经济是制约历史发展的唯一因素,造成当时德国青年极大的思想混乱。他们当中有不少人写信向恩格斯请教,大学生瓦尔特·博尔吉乌斯就是其中一位。本文正是为澄清对“马克思关于经济因素决定性作用”观点的歪曲而写的。</a:t>
            </a:r>
          </a:p>
        </p:txBody>
      </p:sp>
    </p:spTree>
    <p:custDataLst>
      <p:tags r:id="rId4"/>
    </p:custDataLst>
    <p:extLst>
      <p:ext uri="{BB962C8B-B14F-4D97-AF65-F5344CB8AC3E}">
        <p14:creationId xmlns:p14="http://schemas.microsoft.com/office/powerpoint/2010/main" val="16113429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edge">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a:extLst>
              <a:ext uri="{FF2B5EF4-FFF2-40B4-BE49-F238E27FC236}">
                <a16:creationId xmlns:a16="http://schemas.microsoft.com/office/drawing/2014/main" id="{3423220F-12C9-B9E5-2258-A45045D2D157}"/>
              </a:ext>
            </a:extLst>
          </p:cNvPr>
          <p:cNvSpPr>
            <a:spLocks noGrp="1"/>
          </p:cNvSpPr>
          <p:nvPr>
            <p:ph type="title"/>
          </p:nvPr>
        </p:nvSpPr>
        <p:spPr/>
        <p:txBody>
          <a:bodyPr>
            <a:normAutofit/>
          </a:bodyPr>
          <a:lstStyle/>
          <a:p>
            <a:r>
              <a:rPr lang="zh-CN" altLang="en-US" sz="8800"/>
              <a:t>文本细读</a:t>
            </a:r>
          </a:p>
        </p:txBody>
      </p:sp>
      <p:sp>
        <p:nvSpPr>
          <p:cNvPr id="5" name="文本占位符 4">
            <a:extLst>
              <a:ext uri="{FF2B5EF4-FFF2-40B4-BE49-F238E27FC236}">
                <a16:creationId xmlns:a16="http://schemas.microsoft.com/office/drawing/2014/main" id="{0736AB8D-7680-2CFF-8CFF-6BF746696E21}"/>
              </a:ext>
            </a:extLst>
          </p:cNvPr>
          <p:cNvSpPr>
            <a:spLocks noGrp="1"/>
          </p:cNvSpPr>
          <p:nvPr>
            <p:ph type="body" idx="1"/>
          </p:nvPr>
        </p:nvSpPr>
        <p:spPr/>
        <p:txBody>
          <a:bodyPr/>
          <a:lstStyle/>
          <a:p>
            <a:endParaRPr lang="zh-CN" altLang="en-US"/>
          </a:p>
        </p:txBody>
      </p:sp>
      <p:sp>
        <p:nvSpPr>
          <p:cNvPr id="6" name="椭圆 5">
            <a:extLst>
              <a:ext uri="{FF2B5EF4-FFF2-40B4-BE49-F238E27FC236}">
                <a16:creationId xmlns:a16="http://schemas.microsoft.com/office/drawing/2014/main" id="{056DBB55-0143-FA2E-41F6-B054280B029E}"/>
              </a:ext>
            </a:extLst>
          </p:cNvPr>
          <p:cNvSpPr/>
          <p:nvPr/>
        </p:nvSpPr>
        <p:spPr>
          <a:xfrm>
            <a:off x="7105650" y="2309812"/>
            <a:ext cx="2295525" cy="22383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6F1C904C-14FC-A891-DEA1-3D91ADDB98D9}"/>
              </a:ext>
            </a:extLst>
          </p:cNvPr>
          <p:cNvSpPr txBox="1"/>
          <p:nvPr/>
        </p:nvSpPr>
        <p:spPr>
          <a:xfrm>
            <a:off x="7105650" y="2309812"/>
            <a:ext cx="2295525" cy="2215991"/>
          </a:xfrm>
          <a:prstGeom prst="rect">
            <a:avLst/>
          </a:prstGeom>
          <a:noFill/>
        </p:spPr>
        <p:txBody>
          <a:bodyPr wrap="square" rtlCol="0">
            <a:spAutoFit/>
          </a:bodyPr>
          <a:lstStyle/>
          <a:p>
            <a:pPr algn="ctr"/>
            <a:r>
              <a:rPr lang="en-US" altLang="zh-CN" sz="13800">
                <a:solidFill>
                  <a:schemeClr val="bg1"/>
                </a:solidFill>
              </a:rPr>
              <a:t>2</a:t>
            </a:r>
            <a:endParaRPr lang="zh-CN" altLang="en-US" sz="13800">
              <a:solidFill>
                <a:schemeClr val="bg1"/>
              </a:solidFill>
            </a:endParaRPr>
          </a:p>
        </p:txBody>
      </p:sp>
    </p:spTree>
    <p:extLst>
      <p:ext uri="{BB962C8B-B14F-4D97-AF65-F5344CB8AC3E}">
        <p14:creationId xmlns:p14="http://schemas.microsoft.com/office/powerpoint/2010/main" val="3513412074"/>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内容占位符 4">
            <a:extLst>
              <a:ext uri="{FF2B5EF4-FFF2-40B4-BE49-F238E27FC236}">
                <a16:creationId xmlns:a16="http://schemas.microsoft.com/office/drawing/2014/main" id="{783966B7-B1B8-3193-3820-5E32CDE7D172}"/>
              </a:ext>
            </a:extLst>
          </p:cNvPr>
          <p:cNvSpPr>
            <a:spLocks noGrp="1"/>
          </p:cNvSpPr>
          <p:nvPr>
            <p:ph idx="4294967295"/>
          </p:nvPr>
        </p:nvSpPr>
        <p:spPr>
          <a:xfrm>
            <a:off x="1025525" y="1092200"/>
            <a:ext cx="9604375" cy="3449638"/>
          </a:xfrm>
        </p:spPr>
        <p:txBody>
          <a:bodyPr>
            <a:normAutofit lnSpcReduction="10000"/>
          </a:bodyPr>
          <a:lstStyle/>
          <a:p>
            <a:r>
              <a:rPr lang="zh-CN" altLang="en-US" sz="3600"/>
              <a:t>对于理论性较强的文章，细读文本，理清重要概念及其关系是最重要的任务之一。</a:t>
            </a:r>
            <a:endParaRPr lang="en-US" altLang="zh-CN" sz="3600"/>
          </a:p>
          <a:p>
            <a:r>
              <a:rPr lang="zh-CN" altLang="en-US" sz="3600"/>
              <a:t>认真阅读文中小标题</a:t>
            </a:r>
            <a:r>
              <a:rPr lang="en-US" altLang="zh-CN" sz="3600"/>
              <a:t>1.</a:t>
            </a:r>
            <a:r>
              <a:rPr lang="zh-CN" altLang="en-US" sz="3600"/>
              <a:t>的内容（第</a:t>
            </a:r>
            <a:r>
              <a:rPr lang="en-US" altLang="zh-CN" sz="3600"/>
              <a:t>2</a:t>
            </a:r>
            <a:r>
              <a:rPr lang="zh-CN" altLang="en-US" sz="3600"/>
              <a:t>、第</a:t>
            </a:r>
            <a:r>
              <a:rPr lang="en-US" altLang="zh-CN" sz="3600"/>
              <a:t>3</a:t>
            </a:r>
            <a:r>
              <a:rPr lang="zh-CN" altLang="en-US" sz="3600"/>
              <a:t>自然段），尝试用思维导图表示这部分的主要概念及他们之间的联系。</a:t>
            </a:r>
          </a:p>
        </p:txBody>
      </p:sp>
    </p:spTree>
    <p:extLst>
      <p:ext uri="{BB962C8B-B14F-4D97-AF65-F5344CB8AC3E}">
        <p14:creationId xmlns:p14="http://schemas.microsoft.com/office/powerpoint/2010/main" val="637672993"/>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239349" y="164638"/>
            <a:ext cx="2880320" cy="748988"/>
          </a:xfrm>
          <a:prstGeom prst="rect">
            <a:avLst/>
          </a:prstGeom>
        </p:spPr>
        <p:txBody>
          <a:bodyPr wrap="square">
            <a:spAutoFit/>
          </a:bodyPr>
          <a:lstStyle/>
          <a:p>
            <a:r>
              <a:rPr lang="zh-CN" altLang="en-US" sz="4267" b="1" spc="300">
                <a:solidFill>
                  <a:srgbClr val="FF0000"/>
                </a:solidFill>
                <a:latin typeface="微软雅黑" panose="020b0503020204020204" pitchFamily="34" charset="-122"/>
                <a:ea typeface="微软雅黑" panose="020b0503020204020204" pitchFamily="34" charset="-122"/>
              </a:rPr>
              <a:t>参考</a:t>
            </a:r>
          </a:p>
        </p:txBody>
      </p:sp>
      <p:sp>
        <p:nvSpPr>
          <p:cNvPr id="6" name="TextBox 5"/>
          <p:cNvSpPr txBox="1"/>
          <p:nvPr/>
        </p:nvSpPr>
        <p:spPr>
          <a:xfrm>
            <a:off x="123908" y="2706385"/>
            <a:ext cx="2784309" cy="651653"/>
          </a:xfrm>
          <a:prstGeom prst="rect">
            <a:avLst/>
          </a:prstGeom>
          <a:noFill/>
          <a:ln w="12700">
            <a:solidFill>
              <a:schemeClr val="tx1"/>
            </a:solidFill>
          </a:ln>
        </p:spPr>
        <p:txBody>
          <a:bodyPr wrap="square" lIns="0" tIns="0" rIns="0" bIns="0" rtlCol="0">
            <a:spAutoFit/>
          </a:bodyPr>
          <a:lstStyle/>
          <a:p>
            <a:pPr algn="ctr">
              <a:lnSpc>
                <a:spcPct val="150000"/>
              </a:lnSpc>
            </a:pPr>
            <a:r>
              <a:rPr lang="zh-CN" altLang="en-US" sz="3200" b="1">
                <a:latin typeface="微软雅黑" panose="020b0503020204020204" pitchFamily="34" charset="-122"/>
                <a:ea typeface="微软雅黑" panose="020b0503020204020204" pitchFamily="34" charset="-122"/>
              </a:rPr>
              <a:t>经济关系</a:t>
            </a:r>
            <a:endParaRPr lang="en-US" altLang="zh-CN" sz="3200" b="1">
              <a:latin typeface="微软雅黑" panose="020b0503020204020204" pitchFamily="34" charset="-122"/>
              <a:ea typeface="微软雅黑" panose="020b0503020204020204" pitchFamily="34" charset="-122"/>
            </a:endParaRPr>
          </a:p>
        </p:txBody>
      </p:sp>
      <p:sp>
        <p:nvSpPr>
          <p:cNvPr id="10" name="左大括号 9"/>
          <p:cNvSpPr/>
          <p:nvPr/>
        </p:nvSpPr>
        <p:spPr>
          <a:xfrm>
            <a:off x="3889673" y="1425344"/>
            <a:ext cx="480053" cy="326436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11" name="TextBox 10"/>
          <p:cNvSpPr txBox="1"/>
          <p:nvPr/>
        </p:nvSpPr>
        <p:spPr>
          <a:xfrm>
            <a:off x="4399062" y="1713376"/>
            <a:ext cx="864096" cy="410433"/>
          </a:xfrm>
          <a:prstGeom prst="rect">
            <a:avLst/>
          </a:prstGeom>
          <a:noFill/>
          <a:ln w="12700">
            <a:solidFill>
              <a:schemeClr val="tx1"/>
            </a:solidFill>
          </a:ln>
        </p:spPr>
        <p:txBody>
          <a:bodyPr wrap="square" lIns="0" tIns="0" rIns="0" bIns="0" rtlCol="0">
            <a:spAutoFit/>
          </a:bodyPr>
          <a:lstStyle/>
          <a:p>
            <a:pPr algn="ctr"/>
            <a:r>
              <a:rPr lang="zh-CN" altLang="en-US" sz="2667">
                <a:latin typeface="微软雅黑" panose="020b0503020204020204" pitchFamily="34" charset="-122"/>
                <a:ea typeface="微软雅黑" panose="020b0503020204020204" pitchFamily="34" charset="-122"/>
              </a:rPr>
              <a:t>技术</a:t>
            </a:r>
          </a:p>
        </p:txBody>
      </p:sp>
      <p:sp>
        <p:nvSpPr>
          <p:cNvPr id="12" name="左大括号 11"/>
          <p:cNvSpPr/>
          <p:nvPr/>
        </p:nvSpPr>
        <p:spPr>
          <a:xfrm>
            <a:off x="5359169" y="1233322"/>
            <a:ext cx="288032" cy="124813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13" name="TextBox 12"/>
          <p:cNvSpPr txBox="1"/>
          <p:nvPr/>
        </p:nvSpPr>
        <p:spPr>
          <a:xfrm>
            <a:off x="5743211" y="1233322"/>
            <a:ext cx="864096" cy="410433"/>
          </a:xfrm>
          <a:prstGeom prst="rect">
            <a:avLst/>
          </a:prstGeom>
          <a:noFill/>
          <a:ln w="12700">
            <a:solidFill>
              <a:schemeClr val="tx1"/>
            </a:solidFill>
          </a:ln>
        </p:spPr>
        <p:txBody>
          <a:bodyPr wrap="square" lIns="0" tIns="0" rIns="0" bIns="0" rtlCol="0">
            <a:spAutoFit/>
          </a:bodyPr>
          <a:lstStyle/>
          <a:p>
            <a:pPr algn="ctr"/>
            <a:r>
              <a:rPr lang="zh-CN" altLang="en-US" sz="2667">
                <a:latin typeface="微软雅黑" panose="020b0503020204020204" pitchFamily="34" charset="-122"/>
                <a:ea typeface="微软雅黑" panose="020b0503020204020204" pitchFamily="34" charset="-122"/>
              </a:rPr>
              <a:t>生产</a:t>
            </a:r>
          </a:p>
        </p:txBody>
      </p:sp>
      <p:sp>
        <p:nvSpPr>
          <p:cNvPr id="14" name="TextBox 13"/>
          <p:cNvSpPr txBox="1"/>
          <p:nvPr/>
        </p:nvSpPr>
        <p:spPr>
          <a:xfrm>
            <a:off x="5743211" y="2001408"/>
            <a:ext cx="864096" cy="410433"/>
          </a:xfrm>
          <a:prstGeom prst="rect">
            <a:avLst/>
          </a:prstGeom>
          <a:noFill/>
          <a:ln w="12700">
            <a:solidFill>
              <a:schemeClr val="tx1"/>
            </a:solidFill>
          </a:ln>
        </p:spPr>
        <p:txBody>
          <a:bodyPr wrap="square" lIns="0" tIns="0" rIns="0" bIns="0" rtlCol="0">
            <a:spAutoFit/>
          </a:bodyPr>
          <a:lstStyle/>
          <a:p>
            <a:pPr algn="ctr"/>
            <a:r>
              <a:rPr lang="zh-CN" altLang="en-US" sz="2667">
                <a:latin typeface="微软雅黑" panose="020b0503020204020204" pitchFamily="34" charset="-122"/>
                <a:ea typeface="微软雅黑" panose="020b0503020204020204" pitchFamily="34" charset="-122"/>
              </a:rPr>
              <a:t>运输</a:t>
            </a:r>
          </a:p>
        </p:txBody>
      </p:sp>
      <p:sp>
        <p:nvSpPr>
          <p:cNvPr id="15" name="右箭头 14"/>
          <p:cNvSpPr/>
          <p:nvPr/>
        </p:nvSpPr>
        <p:spPr>
          <a:xfrm>
            <a:off x="6799329" y="1713376"/>
            <a:ext cx="1354447" cy="3840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6" name="TextBox 15"/>
          <p:cNvSpPr txBox="1"/>
          <p:nvPr/>
        </p:nvSpPr>
        <p:spPr>
          <a:xfrm>
            <a:off x="6991350" y="1329333"/>
            <a:ext cx="864096" cy="410433"/>
          </a:xfrm>
          <a:prstGeom prst="rect">
            <a:avLst/>
          </a:prstGeom>
          <a:noFill/>
          <a:ln w="12700">
            <a:solidFill>
              <a:schemeClr val="tx1"/>
            </a:solidFill>
          </a:ln>
        </p:spPr>
        <p:txBody>
          <a:bodyPr wrap="square" lIns="0" tIns="0" rIns="0" bIns="0" rtlCol="0">
            <a:spAutoFit/>
          </a:bodyPr>
          <a:lstStyle/>
          <a:p>
            <a:pPr algn="ctr"/>
            <a:r>
              <a:rPr lang="zh-CN" altLang="en-US" sz="2667">
                <a:solidFill>
                  <a:srgbClr val="FF0000"/>
                </a:solidFill>
                <a:latin typeface="微软雅黑" panose="020b0503020204020204" pitchFamily="34" charset="-122"/>
                <a:ea typeface="微软雅黑" panose="020b0503020204020204" pitchFamily="34" charset="-122"/>
              </a:rPr>
              <a:t>决定</a:t>
            </a:r>
          </a:p>
        </p:txBody>
      </p:sp>
      <p:sp>
        <p:nvSpPr>
          <p:cNvPr id="17" name="左大括号 16"/>
          <p:cNvSpPr/>
          <p:nvPr/>
        </p:nvSpPr>
        <p:spPr>
          <a:xfrm>
            <a:off x="8239489" y="561248"/>
            <a:ext cx="480053" cy="268829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18" name="TextBox 17"/>
          <p:cNvSpPr txBox="1"/>
          <p:nvPr/>
        </p:nvSpPr>
        <p:spPr>
          <a:xfrm>
            <a:off x="8882228" y="561248"/>
            <a:ext cx="2784309" cy="410433"/>
          </a:xfrm>
          <a:prstGeom prst="rect">
            <a:avLst/>
          </a:prstGeom>
          <a:noFill/>
          <a:ln w="12700">
            <a:solidFill>
              <a:schemeClr val="tx1"/>
            </a:solidFill>
          </a:ln>
        </p:spPr>
        <p:txBody>
          <a:bodyPr wrap="square" lIns="0" tIns="0" rIns="0" bIns="0" rtlCol="0">
            <a:spAutoFit/>
          </a:bodyPr>
          <a:lstStyle/>
          <a:p>
            <a:r>
              <a:rPr lang="zh-CN" altLang="en-US" sz="2667">
                <a:latin typeface="微软雅黑" panose="020b0503020204020204" pitchFamily="34" charset="-122"/>
                <a:ea typeface="微软雅黑" panose="020b0503020204020204" pitchFamily="34" charset="-122"/>
              </a:rPr>
              <a:t>产品的交换方式</a:t>
            </a:r>
          </a:p>
        </p:txBody>
      </p:sp>
      <p:sp>
        <p:nvSpPr>
          <p:cNvPr id="20" name="矩形 19"/>
          <p:cNvSpPr/>
          <p:nvPr/>
        </p:nvSpPr>
        <p:spPr>
          <a:xfrm>
            <a:off x="8815553" y="1041302"/>
            <a:ext cx="2784309" cy="502766"/>
          </a:xfrm>
          <a:prstGeom prst="rect">
            <a:avLst/>
          </a:prstGeom>
          <a:ln w="12700">
            <a:solidFill>
              <a:schemeClr val="tx1"/>
            </a:solidFill>
          </a:ln>
        </p:spPr>
        <p:txBody>
          <a:bodyPr wrap="square">
            <a:spAutoFit/>
          </a:bodyPr>
          <a:lstStyle/>
          <a:p>
            <a:r>
              <a:rPr lang="zh-CN" altLang="en-US" sz="2667">
                <a:latin typeface="微软雅黑" panose="020b0503020204020204" pitchFamily="34" charset="-122"/>
                <a:ea typeface="微软雅黑" panose="020b0503020204020204" pitchFamily="34" charset="-122"/>
              </a:rPr>
              <a:t>产品的分配方式</a:t>
            </a:r>
          </a:p>
        </p:txBody>
      </p:sp>
      <p:sp>
        <p:nvSpPr>
          <p:cNvPr id="21" name="矩形 20"/>
          <p:cNvSpPr/>
          <p:nvPr/>
        </p:nvSpPr>
        <p:spPr>
          <a:xfrm>
            <a:off x="8815553" y="1713376"/>
            <a:ext cx="2784309" cy="502766"/>
          </a:xfrm>
          <a:prstGeom prst="rect">
            <a:avLst/>
          </a:prstGeom>
          <a:ln w="12700">
            <a:solidFill>
              <a:schemeClr val="tx1"/>
            </a:solidFill>
          </a:ln>
        </p:spPr>
        <p:txBody>
          <a:bodyPr wrap="square">
            <a:spAutoFit/>
          </a:bodyPr>
          <a:lstStyle/>
          <a:p>
            <a:r>
              <a:rPr lang="zh-CN" altLang="en-US" sz="2667">
                <a:latin typeface="微软雅黑" panose="020b0503020204020204" pitchFamily="34" charset="-122"/>
                <a:ea typeface="微软雅黑" panose="020b0503020204020204" pitchFamily="34" charset="-122"/>
              </a:rPr>
              <a:t>阶级的划分</a:t>
            </a:r>
          </a:p>
        </p:txBody>
      </p:sp>
      <p:sp>
        <p:nvSpPr>
          <p:cNvPr id="22" name="矩形 21"/>
          <p:cNvSpPr/>
          <p:nvPr/>
        </p:nvSpPr>
        <p:spPr>
          <a:xfrm>
            <a:off x="8815553" y="2289440"/>
            <a:ext cx="3360373" cy="502766"/>
          </a:xfrm>
          <a:prstGeom prst="rect">
            <a:avLst/>
          </a:prstGeom>
          <a:ln w="12700">
            <a:solidFill>
              <a:schemeClr val="tx1"/>
            </a:solidFill>
          </a:ln>
        </p:spPr>
        <p:txBody>
          <a:bodyPr wrap="square">
            <a:spAutoFit/>
          </a:bodyPr>
          <a:lstStyle/>
          <a:p>
            <a:r>
              <a:rPr lang="zh-CN" altLang="en-US" sz="2667">
                <a:latin typeface="微软雅黑" panose="020b0503020204020204" pitchFamily="34" charset="-122"/>
                <a:ea typeface="微软雅黑" panose="020b0503020204020204" pitchFamily="34" charset="-122"/>
              </a:rPr>
              <a:t>统治关系、奴役关系</a:t>
            </a:r>
          </a:p>
        </p:txBody>
      </p:sp>
      <p:sp>
        <p:nvSpPr>
          <p:cNvPr id="23" name="矩形 22"/>
          <p:cNvSpPr/>
          <p:nvPr/>
        </p:nvSpPr>
        <p:spPr>
          <a:xfrm>
            <a:off x="8815553" y="2865504"/>
            <a:ext cx="2916183" cy="502766"/>
          </a:xfrm>
          <a:prstGeom prst="rect">
            <a:avLst/>
          </a:prstGeom>
          <a:ln w="12700">
            <a:solidFill>
              <a:schemeClr val="tx1"/>
            </a:solidFill>
          </a:ln>
        </p:spPr>
        <p:txBody>
          <a:bodyPr wrap="none">
            <a:spAutoFit/>
          </a:bodyPr>
          <a:lstStyle/>
          <a:p>
            <a:r>
              <a:rPr lang="zh-CN" altLang="en-US" sz="2667">
                <a:latin typeface="微软雅黑" panose="020b0503020204020204" pitchFamily="34" charset="-122"/>
                <a:ea typeface="微软雅黑" panose="020b0503020204020204" pitchFamily="34" charset="-122"/>
              </a:rPr>
              <a:t>国家、政治、法等</a:t>
            </a:r>
          </a:p>
        </p:txBody>
      </p:sp>
      <p:sp>
        <p:nvSpPr>
          <p:cNvPr id="24" name="矩形 23"/>
          <p:cNvSpPr/>
          <p:nvPr/>
        </p:nvSpPr>
        <p:spPr>
          <a:xfrm>
            <a:off x="4207041" y="2865504"/>
            <a:ext cx="1550424" cy="502766"/>
          </a:xfrm>
          <a:prstGeom prst="rect">
            <a:avLst/>
          </a:prstGeom>
          <a:ln w="12700">
            <a:solidFill>
              <a:schemeClr val="tx1"/>
            </a:solidFill>
          </a:ln>
        </p:spPr>
        <p:txBody>
          <a:bodyPr wrap="none">
            <a:spAutoFit/>
          </a:bodyPr>
          <a:lstStyle/>
          <a:p>
            <a:r>
              <a:rPr lang="zh-CN" altLang="en-US" sz="2667">
                <a:latin typeface="微软雅黑" panose="020b0503020204020204" pitchFamily="34" charset="-122"/>
                <a:ea typeface="微软雅黑" panose="020b0503020204020204" pitchFamily="34" charset="-122"/>
              </a:rPr>
              <a:t>地理基础</a:t>
            </a:r>
          </a:p>
        </p:txBody>
      </p:sp>
      <p:sp>
        <p:nvSpPr>
          <p:cNvPr id="25" name="矩形 24"/>
          <p:cNvSpPr/>
          <p:nvPr/>
        </p:nvSpPr>
        <p:spPr>
          <a:xfrm>
            <a:off x="4207041" y="3537578"/>
            <a:ext cx="3599062" cy="502766"/>
          </a:xfrm>
          <a:prstGeom prst="rect">
            <a:avLst/>
          </a:prstGeom>
          <a:ln w="12700">
            <a:solidFill>
              <a:schemeClr val="tx1"/>
            </a:solidFill>
          </a:ln>
        </p:spPr>
        <p:txBody>
          <a:bodyPr wrap="none">
            <a:spAutoFit/>
          </a:bodyPr>
          <a:lstStyle/>
          <a:p>
            <a:r>
              <a:rPr lang="zh-CN" altLang="en-US" sz="2667">
                <a:latin typeface="微软雅黑" panose="020b0503020204020204" pitchFamily="34" charset="-122"/>
                <a:ea typeface="微软雅黑" panose="020b0503020204020204" pitchFamily="34" charset="-122"/>
              </a:rPr>
              <a:t>先前各发展阶段的残余</a:t>
            </a:r>
          </a:p>
        </p:txBody>
      </p:sp>
      <p:sp>
        <p:nvSpPr>
          <p:cNvPr id="26" name="矩形 25"/>
          <p:cNvSpPr/>
          <p:nvPr/>
        </p:nvSpPr>
        <p:spPr>
          <a:xfrm>
            <a:off x="4273716" y="4113642"/>
            <a:ext cx="1550424" cy="502766"/>
          </a:xfrm>
          <a:prstGeom prst="rect">
            <a:avLst/>
          </a:prstGeom>
          <a:ln w="12700">
            <a:solidFill>
              <a:schemeClr val="tx1"/>
            </a:solidFill>
          </a:ln>
        </p:spPr>
        <p:txBody>
          <a:bodyPr wrap="none">
            <a:spAutoFit/>
          </a:bodyPr>
          <a:lstStyle/>
          <a:p>
            <a:r>
              <a:rPr lang="zh-CN" altLang="en-US" sz="2667">
                <a:latin typeface="微软雅黑" panose="020b0503020204020204" pitchFamily="34" charset="-122"/>
                <a:ea typeface="微软雅黑" panose="020b0503020204020204" pitchFamily="34" charset="-122"/>
              </a:rPr>
              <a:t>外部环境</a:t>
            </a:r>
          </a:p>
        </p:txBody>
      </p:sp>
      <p:sp>
        <p:nvSpPr>
          <p:cNvPr id="2" name="TextBox 5">
            <a:extLst>
              <a:ext uri="{FF2B5EF4-FFF2-40B4-BE49-F238E27FC236}">
                <a16:creationId xmlns:a16="http://schemas.microsoft.com/office/drawing/2014/main" id="{61ECF429-8CE9-1CBA-EBE2-0139DF1C7B8E}"/>
              </a:ext>
            </a:extLst>
          </p:cNvPr>
          <p:cNvSpPr txBox="1"/>
          <p:nvPr/>
        </p:nvSpPr>
        <p:spPr>
          <a:xfrm>
            <a:off x="123908" y="4498974"/>
            <a:ext cx="2784309" cy="1158843"/>
          </a:xfrm>
          <a:prstGeom prst="rect">
            <a:avLst/>
          </a:prstGeom>
          <a:noFill/>
          <a:ln w="12700">
            <a:solidFill>
              <a:schemeClr val="tx1"/>
            </a:solidFill>
          </a:ln>
        </p:spPr>
        <p:txBody>
          <a:bodyPr wrap="square" lIns="0" tIns="0" rIns="0" bIns="0" rtlCol="0">
            <a:spAutoFit/>
          </a:bodyPr>
          <a:lstStyle/>
          <a:p>
            <a:pPr algn="ctr">
              <a:lnSpc>
                <a:spcPct val="150000"/>
              </a:lnSpc>
            </a:pPr>
            <a:r>
              <a:rPr lang="zh-CN" altLang="en-US" sz="2667">
                <a:latin typeface="微软雅黑" panose="020b0503020204020204" pitchFamily="34" charset="-122"/>
                <a:ea typeface="微软雅黑" panose="020b0503020204020204" pitchFamily="34" charset="-122"/>
              </a:rPr>
              <a:t>即生产生活资料和产品交换的关系</a:t>
            </a:r>
          </a:p>
        </p:txBody>
      </p:sp>
      <p:sp>
        <p:nvSpPr>
          <p:cNvPr id="4" name="箭头: 下 3">
            <a:extLst>
              <a:ext uri="{FF2B5EF4-FFF2-40B4-BE49-F238E27FC236}">
                <a16:creationId xmlns:a16="http://schemas.microsoft.com/office/drawing/2014/main" id="{A1AF3F06-9D5A-1D77-7739-1506BF5C4D06}"/>
              </a:ext>
            </a:extLst>
          </p:cNvPr>
          <p:cNvSpPr/>
          <p:nvPr/>
        </p:nvSpPr>
        <p:spPr>
          <a:xfrm>
            <a:off x="1372047" y="3537578"/>
            <a:ext cx="129762" cy="81534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5">
            <a:extLst>
              <a:ext uri="{FF2B5EF4-FFF2-40B4-BE49-F238E27FC236}">
                <a16:creationId xmlns:a16="http://schemas.microsoft.com/office/drawing/2014/main" id="{2F416823-1590-AD01-2F16-7C16A7D2839F}"/>
              </a:ext>
            </a:extLst>
          </p:cNvPr>
          <p:cNvSpPr txBox="1"/>
          <p:nvPr/>
        </p:nvSpPr>
        <p:spPr>
          <a:xfrm>
            <a:off x="557008" y="3734172"/>
            <a:ext cx="661871" cy="366575"/>
          </a:xfrm>
          <a:prstGeom prst="rect">
            <a:avLst/>
          </a:prstGeom>
          <a:noFill/>
          <a:ln w="12700">
            <a:solidFill>
              <a:schemeClr val="tx1"/>
            </a:solidFill>
          </a:ln>
        </p:spPr>
        <p:txBody>
          <a:bodyPr wrap="square" lIns="0" tIns="0" rIns="0" bIns="0" rtlCol="0">
            <a:spAutoFit/>
          </a:bodyPr>
          <a:lstStyle/>
          <a:p>
            <a:pPr algn="ctr">
              <a:lnSpc>
                <a:spcPct val="150000"/>
              </a:lnSpc>
            </a:pPr>
            <a:r>
              <a:rPr lang="zh-CN" altLang="en-US">
                <a:solidFill>
                  <a:srgbClr val="FF0000"/>
                </a:solidFill>
                <a:latin typeface="微软雅黑" panose="020b0503020204020204" pitchFamily="34" charset="-122"/>
                <a:ea typeface="微软雅黑" panose="020b0503020204020204" pitchFamily="34" charset="-122"/>
              </a:rPr>
              <a:t>内涵</a:t>
            </a:r>
            <a:endParaRPr lang="en-US" altLang="zh-CN">
              <a:solidFill>
                <a:srgbClr val="FF0000"/>
              </a:solidFill>
              <a:latin typeface="微软雅黑" panose="020b0503020204020204" pitchFamily="34" charset="-122"/>
              <a:ea typeface="微软雅黑" panose="020b0503020204020204" pitchFamily="34" charset="-122"/>
            </a:endParaRPr>
          </a:p>
        </p:txBody>
      </p:sp>
      <p:sp>
        <p:nvSpPr>
          <p:cNvPr id="7" name="TextBox 5">
            <a:extLst>
              <a:ext uri="{FF2B5EF4-FFF2-40B4-BE49-F238E27FC236}">
                <a16:creationId xmlns:a16="http://schemas.microsoft.com/office/drawing/2014/main" id="{BA09919C-C195-27E6-0DA7-E9B8239917AD}"/>
              </a:ext>
            </a:extLst>
          </p:cNvPr>
          <p:cNvSpPr txBox="1"/>
          <p:nvPr/>
        </p:nvSpPr>
        <p:spPr>
          <a:xfrm>
            <a:off x="3075924" y="2608918"/>
            <a:ext cx="661871" cy="366575"/>
          </a:xfrm>
          <a:prstGeom prst="rect">
            <a:avLst/>
          </a:prstGeom>
          <a:noFill/>
          <a:ln w="12700">
            <a:solidFill>
              <a:schemeClr val="tx1"/>
            </a:solidFill>
          </a:ln>
        </p:spPr>
        <p:txBody>
          <a:bodyPr wrap="square" lIns="0" tIns="0" rIns="0" bIns="0" rtlCol="0">
            <a:spAutoFit/>
          </a:bodyPr>
          <a:lstStyle/>
          <a:p>
            <a:pPr algn="ctr">
              <a:lnSpc>
                <a:spcPct val="150000"/>
              </a:lnSpc>
            </a:pPr>
            <a:r>
              <a:rPr lang="zh-CN" altLang="en-US">
                <a:solidFill>
                  <a:srgbClr val="FF0000"/>
                </a:solidFill>
                <a:latin typeface="微软雅黑" panose="020b0503020204020204" pitchFamily="34" charset="-122"/>
                <a:ea typeface="微软雅黑" panose="020b0503020204020204" pitchFamily="34" charset="-122"/>
              </a:rPr>
              <a:t>外延</a:t>
            </a:r>
            <a:endParaRPr lang="en-US" altLang="zh-CN">
              <a:solidFill>
                <a:srgbClr val="FF0000"/>
              </a:solidFill>
              <a:latin typeface="微软雅黑" panose="020b0503020204020204" pitchFamily="34" charset="-122"/>
              <a:ea typeface="微软雅黑" panose="020b0503020204020204" pitchFamily="34" charset="-122"/>
            </a:endParaRPr>
          </a:p>
        </p:txBody>
      </p:sp>
      <p:sp>
        <p:nvSpPr>
          <p:cNvPr id="9" name="箭头: 右 8">
            <a:extLst>
              <a:ext uri="{FF2B5EF4-FFF2-40B4-BE49-F238E27FC236}">
                <a16:creationId xmlns:a16="http://schemas.microsoft.com/office/drawing/2014/main" id="{F41C214F-45E2-A7C4-0EDC-661FE23FCFD2}"/>
              </a:ext>
            </a:extLst>
          </p:cNvPr>
          <p:cNvSpPr/>
          <p:nvPr/>
        </p:nvSpPr>
        <p:spPr>
          <a:xfrm>
            <a:off x="2980944" y="3050212"/>
            <a:ext cx="860723" cy="666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2"/>
    </p:custDataLst>
    <p:extLst>
      <p:ext uri="{BB962C8B-B14F-4D97-AF65-F5344CB8AC3E}">
        <p14:creationId xmlns:p14="http://schemas.microsoft.com/office/powerpoint/2010/main" val="1563531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lide(fromBottom)">
                                      <p:cBhvr>
                                        <p:cTn id="12" dur="5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slide(fromBottom)">
                                      <p:cBhvr>
                                        <p:cTn id="22" dur="500"/>
                                        <p:tgtEl>
                                          <p:spTgt spid="1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ox(in)">
                                      <p:cBhvr>
                                        <p:cTn id="39" dur="500"/>
                                        <p:tgtEl>
                                          <p:spTgt spid="15"/>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4" presetClass="entr" presetSubtype="16"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ox(in)">
                                      <p:cBhvr>
                                        <p:cTn id="44" dur="500"/>
                                        <p:tgtEl>
                                          <p:spTgt spid="16"/>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blinds(horizontal)">
                                      <p:cBhvr>
                                        <p:cTn id="49" dur="500"/>
                                        <p:tgtEl>
                                          <p:spTgt spid="17"/>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blinds(horizontal)">
                                      <p:cBhvr>
                                        <p:cTn id="54" dur="500"/>
                                        <p:tgtEl>
                                          <p:spTgt spid="18"/>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blinds(horizontal)">
                                      <p:cBhvr>
                                        <p:cTn id="59" dur="500"/>
                                        <p:tgtEl>
                                          <p:spTgt spid="20"/>
                                        </p:tgtEl>
                                      </p:cBhvr>
                                    </p:animEffect>
                                  </p:childTnLst>
                                </p:cTn>
                              </p:par>
                            </p:childTnLst>
                          </p:cTn>
                        </p:par>
                      </p:childTnLst>
                    </p:cTn>
                  </p:par>
                  <p:par>
                    <p:cTn id="60" fill="hold" nodeType="clickPar">
                      <p:stCondLst>
                        <p:cond delay="indefinite"/>
                      </p:stCondLst>
                      <p:childTnLst>
                        <p:par>
                          <p:cTn id="61" fill="hold" nodeType="afterGroup">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linds(horizontal)">
                                      <p:cBhvr>
                                        <p:cTn id="64" dur="500"/>
                                        <p:tgtEl>
                                          <p:spTgt spid="21"/>
                                        </p:tgtEl>
                                      </p:cBhvr>
                                    </p:animEffect>
                                  </p:childTnLst>
                                </p:cTn>
                              </p:par>
                            </p:childTnLst>
                          </p:cTn>
                        </p:par>
                      </p:childTnLst>
                    </p:cTn>
                  </p:par>
                  <p:par>
                    <p:cTn id="65" fill="hold" nodeType="clickPar">
                      <p:stCondLst>
                        <p:cond delay="indefinite"/>
                      </p:stCondLst>
                      <p:childTnLst>
                        <p:par>
                          <p:cTn id="66" fill="hold" nodeType="afterGroup">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blinds(horizontal)">
                                      <p:cBhvr>
                                        <p:cTn id="69" dur="500"/>
                                        <p:tgtEl>
                                          <p:spTgt spid="22"/>
                                        </p:tgtEl>
                                      </p:cBhvr>
                                    </p:animEffect>
                                  </p:childTnLst>
                                </p:cTn>
                              </p:par>
                            </p:childTnLst>
                          </p:cTn>
                        </p:par>
                      </p:childTnLst>
                    </p:cTn>
                  </p:par>
                  <p:par>
                    <p:cTn id="70" fill="hold" nodeType="clickPar">
                      <p:stCondLst>
                        <p:cond delay="indefinite"/>
                      </p:stCondLst>
                      <p:childTnLst>
                        <p:par>
                          <p:cTn id="71" fill="hold" nodeType="afterGroup">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blinds(horizontal)">
                                      <p:cBhvr>
                                        <p:cTn id="74" dur="500"/>
                                        <p:tgtEl>
                                          <p:spTgt spid="23"/>
                                        </p:tgtEl>
                                      </p:cBhvr>
                                    </p:animEffect>
                                  </p:childTnLst>
                                </p:cTn>
                              </p:par>
                            </p:childTnLst>
                          </p:cTn>
                        </p:par>
                      </p:childTnLst>
                    </p:cTn>
                  </p:par>
                  <p:par>
                    <p:cTn id="75" fill="hold" nodeType="clickPar">
                      <p:stCondLst>
                        <p:cond delay="indefinite"/>
                      </p:stCondLst>
                      <p:childTnLst>
                        <p:par>
                          <p:cTn id="76" fill="hold" nodeType="afterGroup">
                            <p:stCondLst>
                              <p:cond delay="0"/>
                            </p:stCondLst>
                            <p:childTnLst>
                              <p:par>
                                <p:cTn id="77" presetID="12" presetClass="entr" presetSubtype="4"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slide(fromBottom)">
                                      <p:cBhvr>
                                        <p:cTn id="79" dur="500"/>
                                        <p:tgtEl>
                                          <p:spTgt spid="24"/>
                                        </p:tgtEl>
                                      </p:cBhvr>
                                    </p:animEffect>
                                  </p:childTnLst>
                                </p:cTn>
                              </p:par>
                            </p:childTnLst>
                          </p:cTn>
                        </p:par>
                      </p:childTnLst>
                    </p:cTn>
                  </p:par>
                  <p:par>
                    <p:cTn id="80" fill="hold" nodeType="clickPar">
                      <p:stCondLst>
                        <p:cond delay="indefinite"/>
                      </p:stCondLst>
                      <p:childTnLst>
                        <p:par>
                          <p:cTn id="81" fill="hold" nodeType="afterGroup">
                            <p:stCondLst>
                              <p:cond delay="0"/>
                            </p:stCondLst>
                            <p:childTnLst>
                              <p:par>
                                <p:cTn id="82" presetID="12" presetClass="entr" presetSubtype="4" fill="hold" grpId="0" nodeType="click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slide(fromBottom)">
                                      <p:cBhvr>
                                        <p:cTn id="84" dur="500"/>
                                        <p:tgtEl>
                                          <p:spTgt spid="25"/>
                                        </p:tgtEl>
                                      </p:cBhvr>
                                    </p:animEffect>
                                  </p:childTnLst>
                                </p:cTn>
                              </p:par>
                            </p:childTnLst>
                          </p:cTn>
                        </p:par>
                      </p:childTnLst>
                    </p:cTn>
                  </p:par>
                  <p:par>
                    <p:cTn id="85" fill="hold" nodeType="clickPar">
                      <p:stCondLst>
                        <p:cond delay="indefinite"/>
                      </p:stCondLst>
                      <p:childTnLst>
                        <p:par>
                          <p:cTn id="86" fill="hold" nodeType="afterGroup">
                            <p:stCondLst>
                              <p:cond delay="0"/>
                            </p:stCondLst>
                            <p:childTnLst>
                              <p:par>
                                <p:cTn id="87" presetID="12" presetClass="entr" presetSubtype="4" fill="hold" grpId="0" nodeType="click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slide(fromBottom)">
                                      <p:cBhvr>
                                        <p:cTn id="89" dur="500"/>
                                        <p:tgtEl>
                                          <p:spTgt spid="26"/>
                                        </p:tgtEl>
                                      </p:cBhvr>
                                    </p:animEffect>
                                  </p:childTnLst>
                                </p:cTn>
                              </p:par>
                            </p:childTnLst>
                          </p:cTn>
                        </p:par>
                      </p:childTnLst>
                    </p:cTn>
                  </p:par>
                  <p:par>
                    <p:cTn id="90" fill="hold" nodeType="clickPar">
                      <p:stCondLst>
                        <p:cond delay="indefinite"/>
                      </p:stCondLst>
                      <p:childTnLst>
                        <p:par>
                          <p:cTn id="91" fill="hold" nodeType="afterGroup">
                            <p:stCondLst>
                              <p:cond delay="0"/>
                            </p:stCondLst>
                            <p:childTnLst>
                              <p:par>
                                <p:cTn id="92" presetID="3" presetClass="entr" presetSubtype="10" fill="hold" grpId="0" nodeType="clickEffect">
                                  <p:stCondLst>
                                    <p:cond delay="0"/>
                                  </p:stCondLst>
                                  <p:childTnLst>
                                    <p:set>
                                      <p:cBhvr>
                                        <p:cTn id="93" dur="1" fill="hold">
                                          <p:stCondLst>
                                            <p:cond delay="0"/>
                                          </p:stCondLst>
                                        </p:cTn>
                                        <p:tgtEl>
                                          <p:spTgt spid="2"/>
                                        </p:tgtEl>
                                        <p:attrNameLst>
                                          <p:attrName>style.visibility</p:attrName>
                                        </p:attrNameLst>
                                      </p:cBhvr>
                                      <p:to>
                                        <p:strVal val="visible"/>
                                      </p:to>
                                    </p:set>
                                    <p:animEffect transition="in" filter="blinds(horizontal)">
                                      <p:cBhvr>
                                        <p:cTn id="94" dur="500"/>
                                        <p:tgtEl>
                                          <p:spTgt spid="2"/>
                                        </p:tgtEl>
                                      </p:cBhvr>
                                    </p:animEffect>
                                  </p:childTnLst>
                                </p:cTn>
                              </p:par>
                            </p:childTnLst>
                          </p:cTn>
                        </p:par>
                      </p:childTnLst>
                    </p:cTn>
                  </p:par>
                  <p:par>
                    <p:cTn id="95" fill="hold" nodeType="clickPar">
                      <p:stCondLst>
                        <p:cond delay="indefinite"/>
                      </p:stCondLst>
                      <p:childTnLst>
                        <p:par>
                          <p:cTn id="96" fill="hold" nodeType="afterGroup">
                            <p:stCondLst>
                              <p:cond delay="0"/>
                            </p:stCondLst>
                            <p:childTnLst>
                              <p:par>
                                <p:cTn id="97" presetID="3" presetClass="entr" presetSubtype="10" fill="hold" grpId="0" nodeType="clickEffect">
                                  <p:stCondLst>
                                    <p:cond delay="0"/>
                                  </p:stCondLst>
                                  <p:childTnLst>
                                    <p:set>
                                      <p:cBhvr>
                                        <p:cTn id="98" dur="1" fill="hold">
                                          <p:stCondLst>
                                            <p:cond delay="0"/>
                                          </p:stCondLst>
                                        </p:cTn>
                                        <p:tgtEl>
                                          <p:spTgt spid="5"/>
                                        </p:tgtEl>
                                        <p:attrNameLst>
                                          <p:attrName>style.visibility</p:attrName>
                                        </p:attrNameLst>
                                      </p:cBhvr>
                                      <p:to>
                                        <p:strVal val="visible"/>
                                      </p:to>
                                    </p:set>
                                    <p:animEffect transition="in" filter="blinds(horizontal)">
                                      <p:cBhvr>
                                        <p:cTn id="99" dur="500"/>
                                        <p:tgtEl>
                                          <p:spTgt spid="5"/>
                                        </p:tgtEl>
                                      </p:cBhvr>
                                    </p:animEffect>
                                  </p:childTnLst>
                                </p:cTn>
                              </p:par>
                            </p:childTnLst>
                          </p:cTn>
                        </p:par>
                      </p:childTnLst>
                    </p:cTn>
                  </p:par>
                  <p:par>
                    <p:cTn id="100" fill="hold" nodeType="clickPar">
                      <p:stCondLst>
                        <p:cond delay="indefinite"/>
                      </p:stCondLst>
                      <p:childTnLst>
                        <p:par>
                          <p:cTn id="101" fill="hold" nodeType="afterGroup">
                            <p:stCondLst>
                              <p:cond delay="0"/>
                            </p:stCondLst>
                            <p:childTnLst>
                              <p:par>
                                <p:cTn id="102" presetID="3" presetClass="entr" presetSubtype="10" fill="hold" grpId="0" nodeType="clickEffect">
                                  <p:stCondLst>
                                    <p:cond delay="0"/>
                                  </p:stCondLst>
                                  <p:childTnLst>
                                    <p:set>
                                      <p:cBhvr>
                                        <p:cTn id="103" dur="1" fill="hold">
                                          <p:stCondLst>
                                            <p:cond delay="0"/>
                                          </p:stCondLst>
                                        </p:cTn>
                                        <p:tgtEl>
                                          <p:spTgt spid="7"/>
                                        </p:tgtEl>
                                        <p:attrNameLst>
                                          <p:attrName>style.visibility</p:attrName>
                                        </p:attrNameLst>
                                      </p:cBhvr>
                                      <p:to>
                                        <p:strVal val="visible"/>
                                      </p:to>
                                    </p:set>
                                    <p:animEffect transition="in" filter="blinds(horizontal)">
                                      <p:cBhvr>
                                        <p:cTn id="10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P spid="12" grpId="0"/>
      <p:bldP spid="13" grpId="0"/>
      <p:bldP spid="14" grpId="0"/>
      <p:bldP spid="15" grpId="0"/>
      <p:bldP spid="16" grpId="0"/>
      <p:bldP spid="17" grpId="0"/>
      <p:bldP spid="18" grpId="0"/>
      <p:bldP spid="20" grpId="0"/>
      <p:bldP spid="21" grpId="0"/>
      <p:bldP spid="22" grpId="0"/>
      <p:bldP spid="23" grpId="0"/>
      <p:bldP spid="24" grpId="0"/>
      <p:bldP spid="25" grpId="0"/>
      <p:bldP spid="26" grpId="0"/>
      <p:bldP spid="2" grpId="0"/>
      <p:bldP spid="5" grpId="0"/>
      <p:bldP spid="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a:extLst>
              <a:ext uri="{FF2B5EF4-FFF2-40B4-BE49-F238E27FC236}">
                <a16:creationId xmlns:a16="http://schemas.microsoft.com/office/drawing/2014/main" id="{0FF9D7F3-D550-32FB-55EC-3A109E739F43}"/>
              </a:ext>
            </a:extLst>
          </p:cNvPr>
          <p:cNvSpPr>
            <a:spLocks noGrp="1"/>
          </p:cNvSpPr>
          <p:nvPr>
            <p:ph type="title"/>
          </p:nvPr>
        </p:nvSpPr>
        <p:spPr/>
        <p:txBody>
          <a:bodyPr>
            <a:normAutofit fontScale="90000"/>
          </a:bodyPr>
          <a:lstStyle/>
          <a:p>
            <a:r>
              <a:rPr lang="zh-CN" altLang="en-US"/>
              <a:t>作者是如何阐述“经济关系中技术的决定性作用”的？</a:t>
            </a:r>
            <a:br>
              <a:rPr lang="en-US" altLang="zh-CN"/>
            </a:br>
            <a:r>
              <a:rPr lang="zh-CN" altLang="en-US"/>
              <a:t>有什么好处？</a:t>
            </a:r>
            <a:br>
              <a:rPr lang="zh-CN" altLang="en-US"/>
            </a:br>
            <a:endParaRPr lang="zh-CN" altLang="en-US"/>
          </a:p>
        </p:txBody>
      </p:sp>
      <p:sp>
        <p:nvSpPr>
          <p:cNvPr id="5" name="矩形 4">
            <a:extLst>
              <a:ext uri="{FF2B5EF4-FFF2-40B4-BE49-F238E27FC236}">
                <a16:creationId xmlns:a16="http://schemas.microsoft.com/office/drawing/2014/main" id="{213DDCC1-9EE7-A66D-6D8F-CD2B6E7717EE}"/>
              </a:ext>
            </a:extLst>
          </p:cNvPr>
          <p:cNvSpPr/>
          <p:nvPr>
            <p:custDataLst>
              <p:tags r:id="rId2"/>
            </p:custDataLst>
          </p:nvPr>
        </p:nvSpPr>
        <p:spPr>
          <a:xfrm>
            <a:off x="523830" y="2119481"/>
            <a:ext cx="10972888" cy="3717891"/>
          </a:xfrm>
          <a:prstGeom prst="rect">
            <a:avLst/>
          </a:prstGeom>
          <a:solidFill>
            <a:schemeClr val="accent6">
              <a:lumMod val="20000"/>
              <a:lumOff val="80000"/>
            </a:schemeClr>
          </a:solidFill>
          <a:ln>
            <a:noFill/>
          </a:ln>
          <a:effectLst>
            <a:outerShdw blurRad="1524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Title 6">
            <a:extLst>
              <a:ext uri="{FF2B5EF4-FFF2-40B4-BE49-F238E27FC236}">
                <a16:creationId xmlns:a16="http://schemas.microsoft.com/office/drawing/2014/main" id="{9C431562-D86E-8E4C-4C73-00ED578A4BEA}"/>
              </a:ext>
            </a:extLst>
          </p:cNvPr>
          <p:cNvSpPr txBox="1"/>
          <p:nvPr>
            <p:custDataLst>
              <p:tags r:id="rId3"/>
            </p:custDataLst>
          </p:nvPr>
        </p:nvSpPr>
        <p:spPr>
          <a:xfrm>
            <a:off x="828634" y="2222758"/>
            <a:ext cx="10363276" cy="3511321"/>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indent="-380990" fontAlgn="ctr">
              <a:lnSpc>
                <a:spcPct val="120000"/>
              </a:lnSpc>
              <a:spcBef>
                <a:spcPct val="0"/>
              </a:spcBef>
              <a:spcAft>
                <a:spcPts val="1067"/>
              </a:spcAft>
              <a:buSzTx/>
            </a:pPr>
            <a:r>
              <a:rPr lang="zh-CN" altLang="en-US" sz="2667"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作者首先说明“经济关系”包括“全部技术”，紧接着用四个“决定着”，说明了“技术”对上层建筑中各方面的“决定性”作用，也就是“经济关系”的“决定性作用”。最后，再补充说明“经济关系”还包括“地理基础”“前阶段的残余”和“外部环境”。</a:t>
            </a:r>
          </a:p>
          <a:p>
            <a:pPr indent="-380990" fontAlgn="ctr">
              <a:lnSpc>
                <a:spcPct val="120000"/>
              </a:lnSpc>
              <a:spcBef>
                <a:spcPct val="0"/>
              </a:spcBef>
              <a:spcAft>
                <a:spcPts val="1067"/>
              </a:spcAft>
              <a:buSzTx/>
            </a:pPr>
            <a:r>
              <a:rPr lang="zh-CN" altLang="en-US" sz="2667" spc="187">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这样安排，既突出了重点内容，又保证了内容的准确和严谨。</a:t>
            </a:r>
          </a:p>
        </p:txBody>
      </p:sp>
    </p:spTree>
    <p:extLst>
      <p:ext uri="{BB962C8B-B14F-4D97-AF65-F5344CB8AC3E}">
        <p14:creationId xmlns:p14="http://schemas.microsoft.com/office/powerpoint/2010/main" val="35687762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ags/tag1.xml><?xml version="1.0" encoding="utf-8"?>
<p:tagLst xmlns:p="http://schemas.openxmlformats.org/presentationml/2006/main">
  <p:tag name="KSO_WM_ASSEMBLE_CHIP_INDEX" val="8034aca2975443e8af4ce2b6e54b0da2"/>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6ecc4054ed1e2fb7ffcf"/>
  <p:tag name="KSO_WM_TEMPLATE_ASSEMBLE_XID" val="60656ecc4054ed1e2fb7ffcf"/>
  <p:tag name="KSO_WM_TEMPLATE_CATEGORY" val="diagram"/>
  <p:tag name="KSO_WM_TEMPLATE_INDEX" val="20215547"/>
  <p:tag name="KSO_WM_UNIT_BLOCK" val="0"/>
  <p:tag name="KSO_WM_UNIT_COMPATIBLE" val="0"/>
  <p:tag name="KSO_WM_UNIT_DEC_AREA_ID" val="1c6f0cb7d7684ef1acd65f050ddb81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54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10.xml><?xml version="1.0" encoding="utf-8"?>
<p:tagLst xmlns:p="http://schemas.openxmlformats.org/presentationml/2006/main">
  <p:tag name="KSO_WM_ASSEMBLE_CHIP_INDEX" val="92e54f6b7c92400e8e367cc405e10dc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644054ed1e2fb80932"/>
  <p:tag name="KSO_WM_TEMPLATE_ASSEMBLE_XID" val="60656f644054ed1e2fb80932"/>
  <p:tag name="KSO_WM_TEMPLATE_CATEGORY" val="diagram"/>
  <p:tag name="KSO_WM_TEMPLATE_INDEX" val="20212844"/>
  <p:tag name="KSO_WM_UNIT_BLOCK" val="0"/>
  <p:tag name="KSO_WM_UNIT_COMPATIBLE" val="0"/>
  <p:tag name="KSO_WM_UNIT_DEC_AREA_ID" val="33e9d616fd7b4c5abbce5c68ad90d77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84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11.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KSO_WM_ASSEMBLE_CHIP_INDEX" val="7a7ba4f7b375418e9f1b48590ce6ce43"/>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TAG_VERSION" val="1.0"/>
  <p:tag name="KSO_WM_TEMPLATE_ASSEMBLE_GROUPID" val="60656ecc4054ed1e2fb7ffcf"/>
  <p:tag name="KSO_WM_TEMPLATE_ASSEMBLE_XID" val="60656ecc4054ed1e2fb7ffcf"/>
  <p:tag name="KSO_WM_TEMPLATE_CATEGORY" val="diagram"/>
  <p:tag name="KSO_WM_TEMPLATE_INDEX" val="20215547"/>
  <p:tag name="KSO_WM_UNIT_COMPATIBLE" val="0"/>
  <p:tag name="KSO_WM_UNIT_DEC_AREA_ID" val="91e1fe0a5c4b49a295345fc3274b9ae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547_1*d*1"/>
  <p:tag name="KSO_WM_UNIT_INDEX" val="1"/>
  <p:tag name="KSO_WM_UNIT_LAYERLEVEL" val="1"/>
  <p:tag name="KSO_WM_UNIT_PICTURE_CLIP_FLAG" val="0"/>
  <p:tag name="KSO_WM_UNIT_PLACING_PICTURE" val="7a7ba4f7b375418e9f1b48590ce6ce43"/>
  <p:tag name="KSO_WM_UNIT_SM_LIMIT_TYPE" val="2"/>
  <p:tag name="KSO_WM_UNIT_SUPPORT_UNIT_TYPE" val="[&quot;d&quot;,&quot;α&quot;,&quot;β&quot;,&quot;θ&quot;]"/>
  <p:tag name="KSO_WM_UNIT_TYPE" val="d"/>
  <p:tag name="KSO_WM_UNIT_VALUE" val="1184*1015"/>
</p:tagLst>
</file>

<file path=ppt/tags/tag3.xml><?xml version="1.0" encoding="utf-8"?>
<p:tagLst xmlns:p="http://schemas.openxmlformats.org/presentationml/2006/main">
  <p:tag name="KSO_WM_ASSEMBLE_CHIP_INDEX" val="6ba193d707044502a9ef3352766ede2c"/>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cc4054ed1e2fb7ffcf"/>
  <p:tag name="KSO_WM_TEMPLATE_ASSEMBLE_XID" val="60656ecc4054ed1e2fb7ffcf"/>
  <p:tag name="KSO_WM_TEMPLATE_CATEGORY" val="diagram"/>
  <p:tag name="KSO_WM_TEMPLATE_INDEX" val="20215547"/>
  <p:tag name="KSO_WM_UNIT_BLOCK" val="0"/>
  <p:tag name="KSO_WM_UNIT_COMPATIBLE" val="0"/>
  <p:tag name="KSO_WM_UNIT_DEC_AREA_ID" val="c774092b6ef24e5b918c72a9f52e3aa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54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97"/>
</p:tagLst>
</file>

<file path=ppt/tags/tag4.xml><?xml version="1.0" encoding="utf-8"?>
<p:tagLst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8188ab2beaf8488e80ff6056c7f7a9e4&quot;,&quot;fill_align&quot;:&quot;lt&quot;,&quot;chip_types&quot;:[&quot;header&quot;]},{&quot;text_align&quot;:&quot;lm&quot;,&quot;text_direction&quot;:&quot;horizontal&quot;,&quot;support_features&quot;:[&quot;collage&quot;],&quot;support_big_font&quot;:false,&quot;fill_id&quot;:&quot;3157b94c2eb249ed8866766aac1ab491&quot;,&quot;fill_align&quot;:&quot;rm&quot;,&quot;chip_types&quot;:[&quot;pictext&quot;,&quot;picture&quot;,&quot;chart&quot;,&quot;table&quot;,&quot;video&quot;]},{&quot;text_align&quot;:&quot;lm&quot;,&quot;text_direction&quot;:&quot;horizontal&quot;,&quot;support_features&quot;:[&quot;collage&quot;,&quot;carousel&quot;],&quot;support_big_font&quot;:false,&quot;fill_id&quot;:&quot;469dbf11c7774f198c4632b8dfc0f8b2&quot;,&quot;fill_align&quot;:&quot;lm&quot;,&quot;chip_types&quot;:[&quot;diagram&quot;,&quot;text&quot;,&quot;picture&quot;,&quot;chart&quot;,&quot;table&quot;,&quot;video&quot;]}],[{&quot;text_align&quot;:&quot;lt&quot;,&quot;text_direction&quot;:&quot;horizontal&quot;,&quot;support_big_font&quot;:false,&quot;fill_id&quot;:&quot;8188ab2beaf8488e80ff6056c7f7a9e4&quot;,&quot;fill_align&quot;:&quot;lt&quot;,&quot;chip_types&quot;:[&quot;header&quot;]},{&quot;text_align&quot;:&quot;lm&quot;,&quot;text_direction&quot;:&quot;horizontal&quot;,&quot;support_big_font&quot;:false,&quot;fill_id&quot;:&quot;3157b94c2eb249ed8866766aac1ab491&quot;,&quot;fill_align&quot;:&quot;rm&quot;,&quot;chip_types&quot;:[&quot;text&quot;]},{&quot;text_align&quot;:&quot;lm&quot;,&quot;text_direction&quot;:&quot;horizontal&quot;,&quot;support_features&quot;:[&quot;collage&quot;,&quot;carousel&quot;],&quot;support_big_font&quot;:false,&quot;fill_id&quot;:&quot;469dbf11c7774f198c4632b8dfc0f8b2&quot;,&quot;fill_align&quot;:&quot;lm&quot;,&quot;chip_types&quot;:[&quot;diagram&quot;,&quot;pictext&quot;,&quot;picture&quot;,&quot;chart&quot;,&quot;table&quot;,&quot;video&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c553136823a5e6195"/>
  <p:tag name="KSO_WM_SLIDE_BACKGROUND" val="[&quot;general&quot;]"/>
  <p:tag name="KSO_WM_SLIDE_BACKGROUND_TYPE" val="general"/>
  <p:tag name="KSO_WM_SLIDE_BK_DARK_LIGHT" val="2"/>
  <p:tag name="KSO_WM_SLIDE_CAN_ADD_NAVIGATION" val="1"/>
  <p:tag name="KSO_WM_SLIDE_ID" val="diagram20215547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18:28&quot;,&quot;maxSize&quot;:{&quot;size1&quot;:26.699999999999999},&quot;minSize&quot;:{&quot;size1&quot;:20},&quot;normalSize&quot;:{&quot;size1&quot;:20},&quot;subLayout&quot;:[{&quot;id&quot;:&quot;2021-04-01T15:18:28&quot;,&quot;margin&quot;:{&quot;bottom&quot;:0,&quot;left&quot;:1.6929999589920044,&quot;right&quot;:1.6929999589920044,&quot;top&quot;:1.6929999589920044},&quot;type&quot;:0},{&quot;direction&quot;:1,&quot;id&quot;:&quot;2021-04-01T15:18:28&quot;,&quot;maxSize&quot;:{&quot;size1&quot;:47.5},&quot;minSize&quot;:{&quot;size1&quot;:35.100000000000001},&quot;normalSize&quot;:{&quot;size1&quot;:35.100000000000001},&quot;subLayout&quot;:[{&quot;id&quot;:&quot;2021-04-01T15:18:28&quot;,&quot;margin&quot;:{&quot;bottom&quot;:1.6929999589920044,&quot;left&quot;:1.6929999589920044,&quot;right&quot;:0.026000002399086952,&quot;top&quot;:0.84700000286102295},&quot;type&quot;:0},{&quot;id&quot;:&quot;2021-04-01T15:18:28&quot;,&quot;margin&quot;:{&quot;bottom&quot;:1.6929999589920044,&quot;left&quot;:0.81999999284744263,&quot;right&quot;:1.6929999589920044,&quot;top&quot;:0.3970000147819519},&quot;type&quot;:0}],&quot;type&quot;:0}],&quot;type&quot;:0}"/>
  <p:tag name="KSO_WM_SLIDE_POSITION" val="48*48"/>
  <p:tag name="KSO_WM_SLIDE_RATIO" val="1.777778"/>
  <p:tag name="KSO_WM_SLIDE_SIZE" val="864*432"/>
  <p:tag name="KSO_WM_SLIDE_SUBTYPE" val="picTxt"/>
  <p:tag name="KSO_WM_SLIDE_SUPPORT_FEATURE_TYPE" val="1"/>
  <p:tag name="KSO_WM_SLIDE_TYPE" val="text"/>
  <p:tag name="KSO_WM_TAG_VERSION" val="1.0"/>
  <p:tag name="KSO_WM_TEMPLATE_ASSEMBLE_GROUPID" val="60656ecc4054ed1e2fb7ffcf"/>
  <p:tag name="KSO_WM_TEMPLATE_ASSEMBLE_XID" val="60656ecc4054ed1e2fb7ffcf"/>
  <p:tag name="KSO_WM_TEMPLATE_CATEGORY" val="diagram"/>
  <p:tag name="KSO_WM_TEMPLATE_COLOR_TYPE" val="1"/>
  <p:tag name="KSO_WM_TEMPLATE_INDEX" val="20215547"/>
  <p:tag name="KSO_WM_TEMPLATE_MASTER_TYPE" val="0"/>
  <p:tag name="KSO_WM_TEMPLATE_SUBCATEGORY" val="21"/>
</p:tagLst>
</file>

<file path=ppt/tags/tag5.xml><?xml version="1.0" encoding="utf-8"?>
<p:tagLst xmlns:p="http://schemas.openxmlformats.org/presentationml/2006/main">
  <p:tag name="KSO_WM_ASSEMBLE_CHIP_INDEX" val="8034aca2975443e8af4ce2b6e54b0da2"/>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6ecc4054ed1e2fb7ffcf"/>
  <p:tag name="KSO_WM_TEMPLATE_ASSEMBLE_XID" val="60656ecc4054ed1e2fb7ffcf"/>
  <p:tag name="KSO_WM_TEMPLATE_CATEGORY" val="diagram"/>
  <p:tag name="KSO_WM_TEMPLATE_INDEX" val="20215547"/>
  <p:tag name="KSO_WM_UNIT_BLOCK" val="0"/>
  <p:tag name="KSO_WM_UNIT_COMPATIBLE" val="0"/>
  <p:tag name="KSO_WM_UNIT_DEC_AREA_ID" val="1c6f0cb7d7684ef1acd65f050ddb81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54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6.xml><?xml version="1.0" encoding="utf-8"?>
<p:tagLst xmlns:p="http://schemas.openxmlformats.org/presentationml/2006/main">
  <p:tag name="KSO_WM_ASSEMBLE_CHIP_INDEX" val="6ba193d707044502a9ef3352766ede2c"/>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cc4054ed1e2fb7ffcf"/>
  <p:tag name="KSO_WM_TEMPLATE_ASSEMBLE_XID" val="60656ecc4054ed1e2fb7ffcf"/>
  <p:tag name="KSO_WM_TEMPLATE_CATEGORY" val="diagram"/>
  <p:tag name="KSO_WM_TEMPLATE_INDEX" val="20215547"/>
  <p:tag name="KSO_WM_UNIT_BLOCK" val="0"/>
  <p:tag name="KSO_WM_UNIT_COMPATIBLE" val="0"/>
  <p:tag name="KSO_WM_UNIT_DEC_AREA_ID" val="c774092b6ef24e5b918c72a9f52e3aa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54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97"/>
</p:tagLst>
</file>

<file path=ppt/tags/tag7.xml><?xml version="1.0" encoding="utf-8"?>
<p:tagLst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8188ab2beaf8488e80ff6056c7f7a9e4&quot;,&quot;fill_align&quot;:&quot;lt&quot;,&quot;chip_types&quot;:[&quot;header&quot;]},{&quot;text_align&quot;:&quot;lm&quot;,&quot;text_direction&quot;:&quot;horizontal&quot;,&quot;support_features&quot;:[&quot;collage&quot;],&quot;support_big_font&quot;:false,&quot;fill_id&quot;:&quot;3157b94c2eb249ed8866766aac1ab491&quot;,&quot;fill_align&quot;:&quot;rm&quot;,&quot;chip_types&quot;:[&quot;pictext&quot;,&quot;picture&quot;,&quot;chart&quot;,&quot;table&quot;,&quot;video&quot;]},{&quot;text_align&quot;:&quot;lm&quot;,&quot;text_direction&quot;:&quot;horizontal&quot;,&quot;support_features&quot;:[&quot;collage&quot;,&quot;carousel&quot;],&quot;support_big_font&quot;:false,&quot;fill_id&quot;:&quot;469dbf11c7774f198c4632b8dfc0f8b2&quot;,&quot;fill_align&quot;:&quot;lm&quot;,&quot;chip_types&quot;:[&quot;diagram&quot;,&quot;text&quot;,&quot;picture&quot;,&quot;chart&quot;,&quot;table&quot;,&quot;video&quot;]}],[{&quot;text_align&quot;:&quot;lt&quot;,&quot;text_direction&quot;:&quot;horizontal&quot;,&quot;support_big_font&quot;:false,&quot;fill_id&quot;:&quot;8188ab2beaf8488e80ff6056c7f7a9e4&quot;,&quot;fill_align&quot;:&quot;lt&quot;,&quot;chip_types&quot;:[&quot;header&quot;]},{&quot;text_align&quot;:&quot;lm&quot;,&quot;text_direction&quot;:&quot;horizontal&quot;,&quot;support_big_font&quot;:false,&quot;fill_id&quot;:&quot;3157b94c2eb249ed8866766aac1ab491&quot;,&quot;fill_align&quot;:&quot;rm&quot;,&quot;chip_types&quot;:[&quot;text&quot;]},{&quot;text_align&quot;:&quot;lm&quot;,&quot;text_direction&quot;:&quot;horizontal&quot;,&quot;support_features&quot;:[&quot;collage&quot;,&quot;carousel&quot;],&quot;support_big_font&quot;:false,&quot;fill_id&quot;:&quot;469dbf11c7774f198c4632b8dfc0f8b2&quot;,&quot;fill_align&quot;:&quot;lm&quot;,&quot;chip_types&quot;:[&quot;diagram&quot;,&quot;pictext&quot;,&quot;picture&quot;,&quot;chart&quot;,&quot;table&quot;,&quot;video&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c553136823a5e6195"/>
  <p:tag name="KSO_WM_SLIDE_BACKGROUND" val="[&quot;general&quot;]"/>
  <p:tag name="KSO_WM_SLIDE_BACKGROUND_TYPE" val="general"/>
  <p:tag name="KSO_WM_SLIDE_BK_DARK_LIGHT" val="2"/>
  <p:tag name="KSO_WM_SLIDE_CAN_ADD_NAVIGATION" val="1"/>
  <p:tag name="KSO_WM_SLIDE_ID" val="diagram20215547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18:28&quot;,&quot;maxSize&quot;:{&quot;size1&quot;:26.699999999999999},&quot;minSize&quot;:{&quot;size1&quot;:20},&quot;normalSize&quot;:{&quot;size1&quot;:20},&quot;subLayout&quot;:[{&quot;id&quot;:&quot;2021-04-01T15:18:28&quot;,&quot;margin&quot;:{&quot;bottom&quot;:0,&quot;left&quot;:1.6929999589920044,&quot;right&quot;:1.6929999589920044,&quot;top&quot;:1.6929999589920044},&quot;type&quot;:0},{&quot;direction&quot;:1,&quot;id&quot;:&quot;2021-04-01T15:18:28&quot;,&quot;maxSize&quot;:{&quot;size1&quot;:47.5},&quot;minSize&quot;:{&quot;size1&quot;:35.100000000000001},&quot;normalSize&quot;:{&quot;size1&quot;:35.100000000000001},&quot;subLayout&quot;:[{&quot;id&quot;:&quot;2021-04-01T15:18:28&quot;,&quot;margin&quot;:{&quot;bottom&quot;:1.6929999589920044,&quot;left&quot;:1.6929999589920044,&quot;right&quot;:0.026000002399086952,&quot;top&quot;:0.84700000286102295},&quot;type&quot;:0},{&quot;id&quot;:&quot;2021-04-01T15:18:28&quot;,&quot;margin&quot;:{&quot;bottom&quot;:1.6929999589920044,&quot;left&quot;:0.81999999284744263,&quot;right&quot;:1.6929999589920044,&quot;top&quot;:0.3970000147819519},&quot;type&quot;:0}],&quot;type&quot;:0}],&quot;type&quot;:0}"/>
  <p:tag name="KSO_WM_SLIDE_POSITION" val="48*48"/>
  <p:tag name="KSO_WM_SLIDE_RATIO" val="1.777778"/>
  <p:tag name="KSO_WM_SLIDE_SIZE" val="864*432"/>
  <p:tag name="KSO_WM_SLIDE_SUBTYPE" val="picTxt"/>
  <p:tag name="KSO_WM_SLIDE_SUPPORT_FEATURE_TYPE" val="1"/>
  <p:tag name="KSO_WM_SLIDE_TYPE" val="text"/>
  <p:tag name="KSO_WM_TAG_VERSION" val="1.0"/>
  <p:tag name="KSO_WM_TEMPLATE_ASSEMBLE_GROUPID" val="60656ecc4054ed1e2fb7ffcf"/>
  <p:tag name="KSO_WM_TEMPLATE_ASSEMBLE_XID" val="60656ecc4054ed1e2fb7ffcf"/>
  <p:tag name="KSO_WM_TEMPLATE_CATEGORY" val="diagram"/>
  <p:tag name="KSO_WM_TEMPLATE_COLOR_TYPE" val="1"/>
  <p:tag name="KSO_WM_TEMPLATE_INDEX" val="20215547"/>
  <p:tag name="KSO_WM_TEMPLATE_MASTER_TYPE" val="0"/>
  <p:tag name="KSO_WM_TEMPLATE_SUBCATEGORY" val="21"/>
</p:tagLst>
</file>

<file path=ppt/tags/tag8.xml><?xml version="1.0" encoding="utf-8"?>
<p:tagLst xmlns:p="http://schemas.openxmlformats.org/presentationml/2006/main">
  <p:tag name="KSO_WM_BEAUTIFY_FLAG" val="#wm#"/>
  <p:tag name="KSO_WM_TEMPLATE_CATEGORY" val="custom"/>
  <p:tag name="KSO_WM_TEMPLATE_INDEX" val="160111"/>
</p:tagLst>
</file>

<file path=ppt/tags/tag9.xml><?xml version="1.0" encoding="utf-8"?>
<p:tagLst xmlns:p="http://schemas.openxmlformats.org/presentationml/2006/main">
  <p:tag name="KSO_WM_BEAUTIFY_FLAG" val="#wm#"/>
  <p:tag name="KSO_WM_CHIP_GROUPID" val="5f708c7a747e3ea6e292a7fb"/>
  <p:tag name="KSO_WM_CHIP_XID" val="5f708c7a747e3ea6e292a7fc"/>
  <p:tag name="KSO_WM_TAG_VERSION" val="1.0"/>
  <p:tag name="KSO_WM_TEMPLATE_ASSEMBLE_GROUPID" val="60656f644054ed1e2fb80932"/>
  <p:tag name="KSO_WM_TEMPLATE_ASSEMBLE_XID" val="60656f644054ed1e2fb80932"/>
  <p:tag name="KSO_WM_TEMPLATE_CATEGORY" val="diagram"/>
  <p:tag name="KSO_WM_TEMPLATE_INDEX" val="20212844"/>
  <p:tag name="KSO_WM_UNIT_BLOCK" val="0"/>
  <p:tag name="KSO_WM_UNIT_COMPATIBLE" val="0"/>
  <p:tag name="KSO_WM_UNIT_DEC_AREA_ID" val="d791f056102d4a719cb3b67f3f8c1cd5"/>
  <p:tag name="KSO_WM_UNIT_DECORATE_INFO" val="{&quot;DecorateInfoH&quot;:{&quot;IsAbs&quot;:false},&quot;DecorateInfoW&quot;:{&quot;IsAbs&quot;:false},&quot;DecorateInfoX&quot;:{&quot;IsAbs&quot;:false,&quot;Pos&quot;:1},&quot;DecorateInfoY&quot;:{&quot;IsAbs&quot;:false,&quot;Pos&quot;:1},&quot;ReferentInfo&quot;:{&quot;Id&quot;:&quot;33e9d616fd7b4c5abbce5c68ad90d775&quot;,&quot;X&quot;:{&quot;Pos&quot;:1},&quot;Y&quot;:{&quot;Pos&quot;:1}},&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844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24"/>
</p:tagLst>
</file>

<file path=ppt/theme/theme1.xml><?xml version="1.0" encoding="utf-8"?>
<a:theme xmlns:r="http://schemas.openxmlformats.org/officeDocument/2006/relationships" xmlns:a="http://schemas.openxmlformats.org/drawingml/2006/main" name="画廊">
  <a:themeElements>
    <a:clrScheme name="画廊">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画廊">
      <a:majorFont>
        <a:latin typeface="Gill Sans MT" panose="020b0502020104020203"/>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画廊">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vt="http://schemas.openxmlformats.org/officeDocument/2006/docPropsVTypes" xmlns="http://schemas.openxmlformats.org/officeDocument/2006/extended-properties">
  <Company>学科网</Company>
  <Paragraphs>110</Paragraphs>
  <Slides>31</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31</vt:i4>
      </vt:variant>
    </vt:vector>
  </HeadingPairs>
  <TitlesOfParts>
    <vt:vector baseType="lpstr" size="36">
      <vt:lpstr>Arial</vt:lpstr>
      <vt:lpstr>Gill Sans MT</vt:lpstr>
      <vt:lpstr>微软雅黑</vt:lpstr>
      <vt:lpstr>Segoe UI</vt:lpstr>
      <vt:lpstr>画廊</vt:lpstr>
      <vt:lpstr>社会历史的决定性基础</vt:lpstr>
      <vt:lpstr>目录</vt:lpstr>
      <vt:lpstr>知人论世</vt:lpstr>
      <vt:lpstr>PowerPoint Presentation</vt:lpstr>
      <vt:lpstr>PowerPoint Presentation</vt:lpstr>
      <vt:lpstr>文本细读</vt:lpstr>
      <vt:lpstr>PowerPoint Presentation</vt:lpstr>
      <vt:lpstr>PowerPoint Presentation</vt:lpstr>
      <vt:lpstr>作者是如何阐述“经济关系中技术的决定性作用”的？有什么好处？</vt:lpstr>
      <vt:lpstr>根据本部分内容，科学和技术的关系是怎样的？</vt:lpstr>
      <vt:lpstr>举一反三</vt:lpstr>
      <vt:lpstr>参考-行文思路</vt:lpstr>
      <vt:lpstr>主题小结</vt:lpstr>
      <vt:lpstr>主题小结</vt:lpstr>
      <vt:lpstr>写作特点</vt:lpstr>
      <vt:lpstr>写作特点</vt:lpstr>
      <vt:lpstr>写作特点-层次分明</vt:lpstr>
      <vt:lpstr>写作特点-措辞准确</vt:lpstr>
      <vt:lpstr>写作特点-措辞准确</vt:lpstr>
      <vt:lpstr>写作特点-措辞准确</vt:lpstr>
      <vt:lpstr>写作特点-使用多种论证方法</vt:lpstr>
      <vt:lpstr>写作特点-使用多种论证方法</vt:lpstr>
      <vt:lpstr>研讨</vt:lpstr>
      <vt:lpstr>拓展延伸</vt:lpstr>
      <vt:lpstr>知识扩展-辩证唯物史观</vt:lpstr>
      <vt:lpstr>知识扩展-经济基础决定上层建筑</vt:lpstr>
      <vt:lpstr>思考交流</vt:lpstr>
      <vt:lpstr>参考</vt:lpstr>
      <vt:lpstr>参考</vt:lpstr>
      <vt:lpstr>参考</vt:lpstr>
      <vt:lpstr>谢谢！</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2022-10-13T23:06:01.187</cp:lastPrinted>
  <dcterms:created xsi:type="dcterms:W3CDTF">2022-10-13T23:06:01Z</dcterms:created>
  <dcterms:modified xsi:type="dcterms:W3CDTF">2022-10-13T15:06:09Z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