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7"/>
  </p:notesMasterIdLst>
  <p:sldIdLst>
    <p:sldId id="256" r:id="rId2"/>
    <p:sldId id="406" r:id="rId3"/>
    <p:sldId id="407" r:id="rId4"/>
    <p:sldId id="408" r:id="rId5"/>
    <p:sldId id="409" r:id="rId6"/>
    <p:sldId id="410" r:id="rId7"/>
    <p:sldId id="269" r:id="rId8"/>
    <p:sldId id="271" r:id="rId9"/>
    <p:sldId id="270" r:id="rId10"/>
    <p:sldId id="272" r:id="rId11"/>
    <p:sldId id="279" r:id="rId12"/>
    <p:sldId id="275" r:id="rId13"/>
    <p:sldId id="274" r:id="rId14"/>
    <p:sldId id="276" r:id="rId15"/>
    <p:sldId id="277" r:id="rId16"/>
    <p:sldId id="284" r:id="rId17"/>
    <p:sldId id="285" r:id="rId18"/>
    <p:sldId id="280" r:id="rId19"/>
    <p:sldId id="282" r:id="rId20"/>
    <p:sldId id="286" r:id="rId21"/>
    <p:sldId id="329" r:id="rId22"/>
    <p:sldId id="331" r:id="rId23"/>
    <p:sldId id="332" r:id="rId24"/>
    <p:sldId id="333" r:id="rId25"/>
    <p:sldId id="334" r:id="rId26"/>
    <p:sldId id="336" r:id="rId27"/>
    <p:sldId id="338" r:id="rId28"/>
    <p:sldId id="462" r:id="rId29"/>
    <p:sldId id="487" r:id="rId30"/>
    <p:sldId id="289" r:id="rId31"/>
    <p:sldId id="290" r:id="rId32"/>
    <p:sldId id="292" r:id="rId33"/>
    <p:sldId id="494" r:id="rId34"/>
    <p:sldId id="291" r:id="rId35"/>
    <p:sldId id="295" r:id="rId36"/>
    <p:sldId id="491" r:id="rId37"/>
    <p:sldId id="493" r:id="rId38"/>
    <p:sldId id="309" r:id="rId39"/>
    <p:sldId id="310" r:id="rId40"/>
    <p:sldId id="312" r:id="rId41"/>
    <p:sldId id="313" r:id="rId42"/>
    <p:sldId id="513" r:id="rId43"/>
    <p:sldId id="516" r:id="rId44"/>
    <p:sldId id="518" r:id="rId45"/>
    <p:sldId id="515" r:id="rId46"/>
  </p:sldIdLst>
  <p:sldSz cx="9144000" cy="5715000" type="screen16x10"/>
  <p:notesSz cx="6858000" cy="9144000"/>
  <p:defaultTextStyle>
    <a:defPPr>
      <a:defRPr lang="zh-CN"/>
    </a:defPPr>
    <a:lvl1pPr algn="l" defTabSz="7112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355600" indent="101600" algn="l" defTabSz="7112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712788" indent="201613" algn="l" defTabSz="7112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068388" indent="303213" algn="l" defTabSz="7112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425575" indent="403225" algn="l" defTabSz="7112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002060"/>
    <a:srgbClr val="9F0F16"/>
    <a:srgbClr val="FB2D17"/>
    <a:srgbClr val="404040"/>
    <a:srgbClr val="E8E9E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3333" autoAdjust="0"/>
    <p:restoredTop sz="92551" autoAdjust="0"/>
  </p:normalViewPr>
  <p:slideViewPr>
    <p:cSldViewPr snapToGrid="0">
      <p:cViewPr varScale="1">
        <p:scale>
          <a:sx n="78" d="100"/>
          <a:sy n="78" d="100"/>
        </p:scale>
        <p:origin x="-276" y="-84"/>
      </p:cViewPr>
      <p:guideLst>
        <p:guide orient="horz" pos="1912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871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712470" eaLnBrk="0" hangingPunct="0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712470" eaLnBrk="0" hangingPunct="0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B8E3E2C2-8E11-4927-9C04-07B19A98BD38}" type="datetimeFigureOut">
              <a:rPr lang="zh-CN" altLang="en-US"/>
              <a:pPr>
                <a:defRPr/>
              </a:pPr>
              <a:t>2019-09-16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60438" y="1143000"/>
            <a:ext cx="49371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712470" eaLnBrk="0" hangingPunct="0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712470" eaLnBrk="0" hangingPunct="0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9F44ACD6-680A-4FDE-8A73-28B5D8BAA90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kumimoji="1" lang="zh-CN" altLang="en-US" smtClean="0"/>
              <a:t>同学们，谁知道在我国的唐代、宋代、元代分别有哪种文学体裁发展得最有成就？（唐诗、宋词、元曲），中国自古就是一个诗的国度，以古老的</a:t>
            </a:r>
            <a:r>
              <a:rPr kumimoji="1" lang="en-US" altLang="zh-CN" smtClean="0"/>
              <a:t>《</a:t>
            </a:r>
            <a:r>
              <a:rPr kumimoji="1" lang="zh-CN" altLang="en-US" smtClean="0"/>
              <a:t>诗经</a:t>
            </a:r>
            <a:r>
              <a:rPr kumimoji="1" lang="en-US" altLang="zh-CN" smtClean="0"/>
              <a:t>》</a:t>
            </a:r>
            <a:r>
              <a:rPr kumimoji="1" lang="zh-CN" altLang="en-US" smtClean="0"/>
              <a:t>为发端，优秀的诗歌作品浩如烟海，今天，我们就来学习四首脍炙人口的诗篇。</a:t>
            </a:r>
          </a:p>
        </p:txBody>
      </p:sp>
      <p:sp>
        <p:nvSpPr>
          <p:cNvPr id="22531" name="幻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711200"/>
            <a:fld id="{960FDF47-1E17-4256-9C30-C464A6E946A4}" type="slidenum">
              <a:rPr lang="zh-CN" altLang="en-US" smtClean="0">
                <a:ea typeface="宋体" charset="-122"/>
              </a:rPr>
              <a:pPr defTabSz="711200"/>
              <a:t>8</a:t>
            </a:fld>
            <a:endParaRPr lang="en-US" altLang="zh-CN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幻灯片图像占位符 1"/>
          <p:cNvSpPr>
            <a:spLocks noGrp="1" noRot="1" noChangeAspect="1"/>
          </p:cNvSpPr>
          <p:nvPr>
            <p:ph type="sldImg" idx="2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文本占位符 2"/>
          <p:cNvSpPr>
            <a:spLocks noGrp="1"/>
          </p:cNvSpPr>
          <p:nvPr>
            <p:ph type="body" idx="3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mtClean="0">
                <a:sym typeface="+mn-ea"/>
              </a:rPr>
              <a:t>军与袁绍军相持于官渡。战役中，曹操率部奇袭袁军在乌巢的粮仓（今河南封丘西）并焚毁袁军粮草，使得袁军丧失斗志，继而击溃袁军主力。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幻灯片图像占位符 1"/>
          <p:cNvSpPr>
            <a:spLocks noGrp="1" noRot="1" noChangeAspect="1"/>
          </p:cNvSpPr>
          <p:nvPr>
            <p:ph type="sldImg" idx="2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4" name="文本占位符 2"/>
          <p:cNvSpPr>
            <a:spLocks noGrp="1"/>
          </p:cNvSpPr>
          <p:nvPr>
            <p:ph type="body" idx="3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mtClean="0">
                <a:latin typeface="楷体" pitchFamily="49" charset="-122"/>
                <a:ea typeface="楷体" pitchFamily="49" charset="-122"/>
                <a:sym typeface="+mn-ea"/>
              </a:rPr>
              <a:t>动静相衬，显示了大海的辽阔和威严；静动相配，显示了大海的惊人力量和宏伟气象。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幻灯片图像占位符 1"/>
          <p:cNvSpPr>
            <a:spLocks noGrp="1" noRot="1" noChangeAspect="1" noTextEdit="1"/>
          </p:cNvSpPr>
          <p:nvPr>
            <p:ph type="sldImg" idx="2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8" name="文本占位符 2"/>
          <p:cNvSpPr>
            <a:spLocks noGrp="1"/>
          </p:cNvSpPr>
          <p:nvPr>
            <p:ph type="body" idx="3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调动；重新任命。《张衡传》：“公车特征拜郎中，再迁为太史令。”</a:t>
            </a:r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王昌龄是盛唐诗坛一著名诗人，当时即名重一时，被称为“诗家天子王昌龄”。因为诗名早著，所以与当时名诗人交游颇多，交谊很深，除上文谈到与李白、孟浩然的交游外，还同高适、綦毋潜、李颀、岑参、王之涣、王维、储光羲、常建等都有交谊。他因数次被贬，在荒僻的岭南和湘西生活过，也曾来往于经济较为发达的中原和东南地区，并曾远赴西北边地，甚至可能去过碎叶（在今吉尔吉斯斯坦）一带。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幻灯片图像占位符 1"/>
          <p:cNvSpPr>
            <a:spLocks noGrp="1" noRot="1" noChangeAspect="1" noTextEdit="1"/>
          </p:cNvSpPr>
          <p:nvPr>
            <p:ph type="sldImg" idx="2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4" name="文本占位符 2"/>
          <p:cNvSpPr>
            <a:spLocks noGrp="1"/>
          </p:cNvSpPr>
          <p:nvPr>
            <p:ph type="body" idx="3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幻灯片图像占位符 1"/>
          <p:cNvSpPr>
            <a:spLocks noGrp="1" noRot="1" noChangeAspect="1" noTextEdit="1"/>
          </p:cNvSpPr>
          <p:nvPr>
            <p:ph type="sldImg" idx="2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0" name="文本占位符 2"/>
          <p:cNvSpPr>
            <a:spLocks noGrp="1"/>
          </p:cNvSpPr>
          <p:nvPr>
            <p:ph type="body" idx="3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935302"/>
            <a:ext cx="6858000" cy="19896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001698"/>
            <a:ext cx="6858000" cy="137980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9FDC6D-AEE5-4CC5-8B04-949E12713C88}" type="datetimeFigureOut">
              <a:rPr lang="zh-CN" altLang="en-US"/>
              <a:pPr>
                <a:defRPr/>
              </a:pPr>
              <a:t>2019-09-16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96F951-CDE5-4A84-94FE-4AC9CFC11FF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721C93-2CF1-4E69-AEAB-81A6CAC70FB5}" type="datetimeFigureOut">
              <a:rPr lang="zh-CN" altLang="en-US"/>
              <a:pPr>
                <a:defRPr/>
              </a:pPr>
              <a:t>2019-09-16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46586C-C9E6-490F-B7E4-B73BD86ED89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04271"/>
            <a:ext cx="1971675" cy="484319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04271"/>
            <a:ext cx="5800725" cy="484319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75790C-1451-4503-9280-CF1B052ECC9F}" type="datetimeFigureOut">
              <a:rPr lang="zh-CN" altLang="en-US"/>
              <a:pPr>
                <a:defRPr/>
              </a:pPr>
              <a:t>2019-09-16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642331-A30C-4564-BDF0-D2517674B36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五边形 23"/>
          <p:cNvSpPr/>
          <p:nvPr userDrawn="1"/>
        </p:nvSpPr>
        <p:spPr>
          <a:xfrm>
            <a:off x="-31750" y="490538"/>
            <a:ext cx="6300788" cy="579437"/>
          </a:xfrm>
          <a:prstGeom prst="homePlat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10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5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62890"/>
            <a:ext cx="7886700" cy="1104900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58B6F9-1F65-4412-9A5C-7F839DB6180F}" type="datetimeFigureOut">
              <a:rPr lang="zh-CN" altLang="en-US"/>
              <a:pPr>
                <a:defRPr/>
              </a:pPr>
              <a:t>2019-09-16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0AD028-6A88-4317-8507-D8E9DD76400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424782"/>
            <a:ext cx="7886700" cy="2377281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824553"/>
            <a:ext cx="7886700" cy="1250156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9970D8-85C5-4F52-8A2F-438EEACE7FF6}" type="datetimeFigureOut">
              <a:rPr lang="zh-CN" altLang="en-US"/>
              <a:pPr>
                <a:defRPr/>
              </a:pPr>
              <a:t>2019-09-16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B886A0-D0BC-4DC8-95D9-7643A8FAC54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521354"/>
            <a:ext cx="3886200" cy="362611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521354"/>
            <a:ext cx="3886200" cy="362611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4422DB-C227-414C-9D2B-8C7D6452E4A3}" type="datetimeFigureOut">
              <a:rPr lang="zh-CN" altLang="en-US"/>
              <a:pPr>
                <a:defRPr/>
              </a:pPr>
              <a:t>2019-09-16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5BC4A7-7045-41E2-9871-3221451899B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04271"/>
            <a:ext cx="7886700" cy="110463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400969"/>
            <a:ext cx="3868340" cy="6865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087563"/>
            <a:ext cx="3868340" cy="307049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400969"/>
            <a:ext cx="3887391" cy="6865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087563"/>
            <a:ext cx="3887391" cy="307049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14EBED-6BCD-43CE-90B7-C87275D5FB7D}" type="datetimeFigureOut">
              <a:rPr lang="zh-CN" altLang="en-US"/>
              <a:pPr>
                <a:defRPr/>
              </a:pPr>
              <a:t>2019-09-16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E4D838-1616-464F-A69C-7CB097625F6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20BCE0-F4B1-4410-9374-D63AEEDD9565}" type="datetimeFigureOut">
              <a:rPr lang="zh-CN" altLang="en-US"/>
              <a:pPr>
                <a:defRPr/>
              </a:pPr>
              <a:t>2019-09-16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A3F5FD-1879-438C-B62E-7C618CA467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E7417D-BC8D-419E-AC0F-04AD041020FC}" type="datetimeFigureOut">
              <a:rPr lang="zh-CN" altLang="en-US"/>
              <a:pPr>
                <a:defRPr/>
              </a:pPr>
              <a:t>2019-09-16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8CC4C7-D9BE-4061-8CC8-0C2ADC9AE55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822855"/>
            <a:ext cx="4629150" cy="4061354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714500"/>
            <a:ext cx="2949178" cy="317632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301226-4DD7-4B35-8CEC-B44990934A41}" type="datetimeFigureOut">
              <a:rPr lang="zh-CN" altLang="en-US"/>
              <a:pPr>
                <a:defRPr/>
              </a:pPr>
              <a:t>2019-09-16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3AEEF-E47A-4DB6-9EE6-D25B25721B4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822855"/>
            <a:ext cx="4629150" cy="4061354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714500"/>
            <a:ext cx="2949178" cy="317632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71FA23-C1B9-4696-9284-F7C71D29E793}" type="datetimeFigureOut">
              <a:rPr lang="zh-CN" altLang="en-US"/>
              <a:pPr>
                <a:defRPr/>
              </a:pPr>
              <a:t>2019-09-16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5D60BF-11F7-4EA7-9D7A-A24AAEDBF6E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5"/>
          <p:cNvPicPr>
            <a:picLocks noChangeAspect="1"/>
          </p:cNvPicPr>
          <p:nvPr userDrawn="1"/>
        </p:nvPicPr>
        <p:blipFill>
          <a:blip r:embed="rId13"/>
          <a:srcRect l="5901" r="6305" b="5252"/>
          <a:stretch>
            <a:fillRect/>
          </a:stretch>
        </p:blipFill>
        <p:spPr bwMode="auto">
          <a:xfrm>
            <a:off x="-15875" y="-6350"/>
            <a:ext cx="9175750" cy="572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04800"/>
            <a:ext cx="7886700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520825"/>
            <a:ext cx="7886700" cy="362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5297488"/>
            <a:ext cx="2057400" cy="303212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900">
                <a:solidFill>
                  <a:srgbClr val="898989"/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9D1DF1BF-D702-4DF5-ADF9-B303AA5264F4}" type="datetimeFigureOut">
              <a:rPr lang="zh-CN" altLang="en-US"/>
              <a:pPr>
                <a:defRPr/>
              </a:pPr>
              <a:t>2019-09-16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5297488"/>
            <a:ext cx="3086100" cy="303212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900">
                <a:solidFill>
                  <a:srgbClr val="898989"/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5297488"/>
            <a:ext cx="2057400" cy="303212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defTabSz="712470" eaLnBrk="1" hangingPunct="1">
              <a:defRPr sz="900">
                <a:solidFill>
                  <a:srgbClr val="898989"/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0AC9FA6A-4726-4C08-A8B0-93785C3AA8F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58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  <p:sldLayoutId id="2147483651" r:id="rId10"/>
    <p:sldLayoutId id="2147483650" r:id="rId11"/>
  </p:sldLayoutIdLst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文鼎习字体" panose="020B0602010101010101" charset="-122"/>
          <a:ea typeface="文鼎习字体" panose="020B0602010101010101" charset="-122"/>
          <a:cs typeface="文鼎习字体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文鼎习字体"/>
          <a:ea typeface="文鼎习字体"/>
          <a:cs typeface="文鼎习字体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文鼎习字体"/>
          <a:ea typeface="文鼎习字体"/>
          <a:cs typeface="文鼎习字体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文鼎习字体"/>
          <a:ea typeface="文鼎习字体"/>
          <a:cs typeface="文鼎习字体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文鼎习字体"/>
          <a:ea typeface="文鼎习字体"/>
          <a:cs typeface="文鼎习字体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charset="0"/>
        <a:buChar char="•"/>
        <a:defRPr sz="2100" kern="1200">
          <a:solidFill>
            <a:schemeClr val="tx1"/>
          </a:solidFill>
          <a:latin typeface="楷体" panose="02010609060101010101" charset="-122"/>
          <a:ea typeface="楷体" panose="02010609060101010101" charset="-122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楷体" panose="02010609060101010101" charset="-122"/>
          <a:ea typeface="楷体" panose="02010609060101010101" charset="-122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500" kern="1200">
          <a:solidFill>
            <a:schemeClr val="tx1"/>
          </a:solidFill>
          <a:latin typeface="楷体" panose="02010609060101010101" charset="-122"/>
          <a:ea typeface="楷体" panose="02010609060101010101" charset="-122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楷体" panose="02010609060101010101" charset="-122"/>
          <a:ea typeface="楷体" panose="02010609060101010101" charset="-122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楷体" panose="02010609060101010101" charset="-122"/>
          <a:ea typeface="楷体" panose="02010609060101010101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15"/>
          <p:cNvPicPr>
            <a:picLocks noChangeAspect="1"/>
          </p:cNvPicPr>
          <p:nvPr/>
        </p:nvPicPr>
        <p:blipFill>
          <a:blip r:embed="rId2"/>
          <a:srcRect l="5901" r="6305" b="5252"/>
          <a:stretch>
            <a:fillRect/>
          </a:stretch>
        </p:blipFill>
        <p:spPr bwMode="auto">
          <a:xfrm>
            <a:off x="-15875" y="-6350"/>
            <a:ext cx="9175750" cy="572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2071688" y="1844675"/>
            <a:ext cx="5002212" cy="10064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71310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叶根友毛笔行书2.0版" panose="02010601030101010101" charset="-122"/>
                <a:ea typeface="叶根友毛笔行书2.0版" panose="02010601030101010101" charset="-122"/>
              </a:rPr>
              <a:t>古代诗歌四首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标题 3"/>
          <p:cNvSpPr>
            <a:spLocks noGrp="1"/>
          </p:cNvSpPr>
          <p:nvPr>
            <p:ph type="title"/>
          </p:nvPr>
        </p:nvSpPr>
        <p:spPr>
          <a:xfrm>
            <a:off x="628650" y="263525"/>
            <a:ext cx="7886700" cy="1104900"/>
          </a:xfrm>
        </p:spPr>
        <p:txBody>
          <a:bodyPr/>
          <a:lstStyle/>
          <a:p>
            <a:r>
              <a:rPr lang="zh-CN" altLang="en-US" smtClean="0">
                <a:latin typeface="黑体" pitchFamily="49" charset="-122"/>
                <a:ea typeface="黑体" pitchFamily="49" charset="-122"/>
              </a:rPr>
              <a:t>背景介绍</a:t>
            </a:r>
          </a:p>
        </p:txBody>
      </p:sp>
      <p:sp>
        <p:nvSpPr>
          <p:cNvPr id="24580" name="Text Box 3"/>
          <p:cNvSpPr txBox="1">
            <a:spLocks noChangeArrowheads="1"/>
          </p:cNvSpPr>
          <p:nvPr/>
        </p:nvSpPr>
        <p:spPr bwMode="auto">
          <a:xfrm>
            <a:off x="790575" y="1711325"/>
            <a:ext cx="7400925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rgbClr val="FFFF00"/>
                </a:solidFill>
                <a:latin typeface="华文行楷" pitchFamily="2" charset="-122"/>
                <a:ea typeface="华文行楷" pitchFamily="2" charset="-122"/>
              </a:rPr>
              <a:t>   </a:t>
            </a:r>
            <a:r>
              <a:rPr lang="zh-CN" altLang="en-US" sz="3200" b="1">
                <a:solidFill>
                  <a:srgbClr val="FBE5D6"/>
                </a:solidFill>
                <a:latin typeface="宋体" charset="-122"/>
              </a:rPr>
              <a:t>  </a:t>
            </a:r>
            <a:r>
              <a:rPr lang="en-US" altLang="zh-CN" sz="2800" b="1">
                <a:latin typeface="宋体" charset="-122"/>
              </a:rPr>
              <a:t>207</a:t>
            </a:r>
            <a:r>
              <a:rPr lang="zh-CN" altLang="en-US" sz="2800" b="1">
                <a:latin typeface="宋体" charset="-122"/>
              </a:rPr>
              <a:t>年曹操亲率大军北上</a:t>
            </a:r>
            <a:r>
              <a:rPr lang="zh-CN" altLang="en-US" sz="2800" b="1">
                <a:latin typeface="宋体" charset="-122"/>
                <a:sym typeface="+mn-ea"/>
              </a:rPr>
              <a:t>,</a:t>
            </a:r>
            <a:r>
              <a:rPr lang="zh-CN" altLang="en-US" sz="2800" b="1">
                <a:latin typeface="宋体" charset="-122"/>
              </a:rPr>
              <a:t>追歼袁绍残部</a:t>
            </a:r>
            <a:r>
              <a:rPr lang="zh-CN" altLang="en-US" sz="2800" b="1">
                <a:latin typeface="宋体" charset="-122"/>
                <a:sym typeface="+mn-ea"/>
              </a:rPr>
              <a:t>,</a:t>
            </a:r>
            <a:r>
              <a:rPr lang="zh-CN" altLang="en-US" sz="2800" b="1">
                <a:latin typeface="宋体" charset="-122"/>
              </a:rPr>
              <a:t>五月誓师北伐</a:t>
            </a:r>
            <a:r>
              <a:rPr lang="zh-CN" altLang="en-US" sz="2800" b="1">
                <a:latin typeface="宋体" charset="-122"/>
                <a:sym typeface="+mn-ea"/>
              </a:rPr>
              <a:t>,</a:t>
            </a:r>
            <a:r>
              <a:rPr lang="zh-CN" altLang="en-US" sz="2800" b="1">
                <a:latin typeface="宋体" charset="-122"/>
              </a:rPr>
              <a:t>七月出卢龙寨</a:t>
            </a:r>
            <a:r>
              <a:rPr lang="zh-CN" altLang="en-US" sz="2800" b="1">
                <a:latin typeface="宋体" charset="-122"/>
                <a:sym typeface="+mn-ea"/>
              </a:rPr>
              <a:t>,</a:t>
            </a:r>
            <a:r>
              <a:rPr lang="zh-CN" altLang="en-US" sz="2800" b="1">
                <a:latin typeface="宋体" charset="-122"/>
              </a:rPr>
              <a:t>临碣石山。他跃马扬鞭</a:t>
            </a:r>
            <a:r>
              <a:rPr lang="zh-CN" altLang="en-US" sz="2800" b="1">
                <a:latin typeface="宋体" charset="-122"/>
                <a:sym typeface="+mn-ea"/>
              </a:rPr>
              <a:t>,</a:t>
            </a:r>
            <a:r>
              <a:rPr lang="zh-CN" altLang="en-US" sz="2800" b="1">
                <a:latin typeface="宋体" charset="-122"/>
              </a:rPr>
              <a:t>登山观海</a:t>
            </a:r>
            <a:r>
              <a:rPr lang="zh-CN" altLang="en-US" sz="2800" b="1">
                <a:latin typeface="宋体" charset="-122"/>
                <a:sym typeface="+mn-ea"/>
              </a:rPr>
              <a:t>,</a:t>
            </a:r>
            <a:r>
              <a:rPr lang="zh-CN" altLang="en-US" sz="2800" b="1">
                <a:latin typeface="宋体" charset="-122"/>
              </a:rPr>
              <a:t>面对洪波涌起的大海</a:t>
            </a:r>
            <a:r>
              <a:rPr lang="zh-CN" altLang="en-US" sz="2800" b="1">
                <a:latin typeface="宋体" charset="-122"/>
                <a:sym typeface="+mn-ea"/>
              </a:rPr>
              <a:t>,</a:t>
            </a:r>
            <a:r>
              <a:rPr lang="zh-CN" altLang="en-US" sz="2800" b="1">
                <a:latin typeface="宋体" charset="-122"/>
              </a:rPr>
              <a:t>触景生情</a:t>
            </a:r>
            <a:r>
              <a:rPr lang="zh-CN" altLang="en-US" sz="2800" b="1">
                <a:latin typeface="宋体" charset="-122"/>
                <a:sym typeface="+mn-ea"/>
              </a:rPr>
              <a:t>,</a:t>
            </a:r>
            <a:r>
              <a:rPr lang="zh-CN" altLang="en-US" sz="2800" b="1">
                <a:latin typeface="宋体" charset="-122"/>
              </a:rPr>
              <a:t>写下了这首壮丽的诗篇。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 bldLvl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标题 1"/>
          <p:cNvSpPr>
            <a:spLocks noGrp="1"/>
          </p:cNvSpPr>
          <p:nvPr>
            <p:ph type="title"/>
          </p:nvPr>
        </p:nvSpPr>
        <p:spPr>
          <a:xfrm>
            <a:off x="628650" y="263525"/>
            <a:ext cx="7886700" cy="1104900"/>
          </a:xfrm>
        </p:spPr>
        <p:txBody>
          <a:bodyPr/>
          <a:lstStyle/>
          <a:p>
            <a:r>
              <a:rPr lang="zh-CN" altLang="en-US" smtClean="0">
                <a:latin typeface="黑体" pitchFamily="49" charset="-122"/>
                <a:ea typeface="黑体" pitchFamily="49" charset="-122"/>
              </a:rPr>
              <a:t>解题</a:t>
            </a:r>
          </a:p>
        </p:txBody>
      </p:sp>
      <p:sp>
        <p:nvSpPr>
          <p:cNvPr id="26626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全诗围绕一个字展开，这个字是什么呢？</a:t>
            </a:r>
          </a:p>
          <a:p>
            <a:endParaRPr lang="zh-CN" altLang="en-US" sz="2800" b="1" smtClean="0">
              <a:latin typeface="楷体" pitchFamily="49" charset="-122"/>
              <a:ea typeface="楷体" pitchFamily="49" charset="-122"/>
            </a:endParaRPr>
          </a:p>
          <a:p>
            <a:endParaRPr lang="zh-CN" altLang="en-US" sz="2800" b="1" smtClean="0">
              <a:latin typeface="楷体" pitchFamily="49" charset="-122"/>
              <a:ea typeface="楷体" pitchFamily="49" charset="-122"/>
            </a:endParaRPr>
          </a:p>
          <a:p>
            <a:endParaRPr lang="zh-CN" altLang="en-US" sz="2800" b="1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作者又看到了什么呢？</a:t>
            </a:r>
          </a:p>
          <a:p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这首诗写了几层意思？哪些诗句是写现实的？哪些诗句是想象的？</a:t>
            </a:r>
          </a:p>
        </p:txBody>
      </p: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2841625" y="2060575"/>
            <a:ext cx="1673225" cy="1304925"/>
            <a:chOff x="3051" y="3045"/>
            <a:chExt cx="3365" cy="2623"/>
          </a:xfrm>
        </p:grpSpPr>
        <p:pic>
          <p:nvPicPr>
            <p:cNvPr id="26628" name="그림 12" descr="번짐2.png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051" y="3045"/>
              <a:ext cx="3365" cy="26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629" name="文本框 4"/>
            <p:cNvSpPr txBox="1">
              <a:spLocks noChangeArrowheads="1"/>
            </p:cNvSpPr>
            <p:nvPr/>
          </p:nvSpPr>
          <p:spPr bwMode="auto">
            <a:xfrm>
              <a:off x="3269" y="3769"/>
              <a:ext cx="2928" cy="1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sz="3200" b="1">
                  <a:solidFill>
                    <a:schemeClr val="bg1"/>
                  </a:solidFill>
                  <a:latin typeface="Arial" charset="0"/>
                  <a:cs typeface="Arial" charset="0"/>
                  <a:sym typeface="微软雅黑" pitchFamily="34" charset="-122"/>
                </a:rPr>
                <a:t>“</a:t>
              </a:r>
              <a:r>
                <a:rPr lang="zh-CN" altLang="en-US" sz="3200" b="1">
                  <a:solidFill>
                    <a:schemeClr val="bg1"/>
                  </a:solidFill>
                  <a:latin typeface="叶根友毛笔行书2.0版"/>
                  <a:ea typeface="叶根友毛笔行书2.0版"/>
                  <a:cs typeface="叶根友毛笔行书2.0版"/>
                </a:rPr>
                <a:t>观</a:t>
              </a:r>
              <a:r>
                <a:rPr lang="en-US" altLang="zh-CN" sz="3200" b="1">
                  <a:solidFill>
                    <a:schemeClr val="bg1"/>
                  </a:solidFill>
                  <a:latin typeface="Arial" charset="0"/>
                  <a:cs typeface="Arial" charset="0"/>
                  <a:sym typeface="微软雅黑" pitchFamily="34" charset="-122"/>
                </a:rPr>
                <a:t>”</a:t>
              </a:r>
              <a:endParaRPr lang="en-US" altLang="zh-CN" sz="3200" b="1">
                <a:solidFill>
                  <a:schemeClr val="bg1"/>
                </a:solidFill>
                <a:latin typeface="Arial" charset="0"/>
                <a:ea typeface="叶根友毛笔行书2.0版"/>
                <a:cs typeface="Arial" charset="0"/>
                <a:sym typeface="微软雅黑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smtClean="0">
                <a:latin typeface="文鼎习字体"/>
                <a:ea typeface="文鼎习字体"/>
              </a:rPr>
              <a:t>观沧海</a:t>
            </a:r>
          </a:p>
        </p:txBody>
      </p:sp>
      <p:sp>
        <p:nvSpPr>
          <p:cNvPr id="27650" name="内容占位符 4"/>
          <p:cNvSpPr>
            <a:spLocks noGrp="1"/>
          </p:cNvSpPr>
          <p:nvPr>
            <p:ph sz="half" idx="1"/>
          </p:nvPr>
        </p:nvSpPr>
        <p:spPr>
          <a:xfrm>
            <a:off x="628650" y="1520825"/>
            <a:ext cx="3886200" cy="3627438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zh-CN" altLang="en-US" sz="2400" b="1" smtClean="0">
                <a:latin typeface="楷体" pitchFamily="49" charset="-122"/>
                <a:ea typeface="楷体" pitchFamily="49" charset="-122"/>
              </a:rPr>
              <a:t>东临／碣石，以观／沧海。</a:t>
            </a:r>
          </a:p>
          <a:p>
            <a:pPr marL="0" indent="0">
              <a:buFont typeface="Arial" charset="0"/>
              <a:buNone/>
            </a:pPr>
            <a:r>
              <a:rPr lang="zh-CN" altLang="en-US" sz="2400" b="1" smtClean="0">
                <a:latin typeface="楷体" pitchFamily="49" charset="-122"/>
                <a:ea typeface="楷体" pitchFamily="49" charset="-122"/>
              </a:rPr>
              <a:t>水何／澹澹，山岛／竦峙。</a:t>
            </a:r>
          </a:p>
          <a:p>
            <a:pPr marL="0" indent="0">
              <a:buFont typeface="Arial" charset="0"/>
              <a:buNone/>
            </a:pPr>
            <a:r>
              <a:rPr lang="zh-CN" altLang="en-US" sz="2400" b="1" smtClean="0">
                <a:latin typeface="楷体" pitchFamily="49" charset="-122"/>
                <a:ea typeface="楷体" pitchFamily="49" charset="-122"/>
              </a:rPr>
              <a:t>树木／丛生，百草／丰茂。  </a:t>
            </a:r>
          </a:p>
          <a:p>
            <a:pPr marL="0" indent="0">
              <a:buFont typeface="Arial" charset="0"/>
              <a:buNone/>
            </a:pPr>
            <a:r>
              <a:rPr lang="zh-CN" altLang="en-US" sz="2400" b="1" smtClean="0">
                <a:latin typeface="楷体" pitchFamily="49" charset="-122"/>
                <a:ea typeface="楷体" pitchFamily="49" charset="-122"/>
              </a:rPr>
              <a:t>秋风／萧瑟，洪波／涌起。</a:t>
            </a:r>
          </a:p>
          <a:p>
            <a:pPr marL="0" indent="0">
              <a:buFont typeface="Arial" charset="0"/>
              <a:buNone/>
            </a:pPr>
            <a:r>
              <a:rPr lang="zh-CN" altLang="en-US" sz="2400" b="1" smtClean="0">
                <a:latin typeface="楷体" pitchFamily="49" charset="-122"/>
                <a:ea typeface="楷体" pitchFamily="49" charset="-122"/>
              </a:rPr>
              <a:t>日月／之行，若出／其中；星汉／灿烂，若出／其里。</a:t>
            </a:r>
          </a:p>
          <a:p>
            <a:pPr marL="0" indent="0">
              <a:buFont typeface="Arial" charset="0"/>
              <a:buNone/>
            </a:pPr>
            <a:endParaRPr lang="zh-CN" altLang="en-US" sz="2400" b="1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Font typeface="Arial" charset="0"/>
              <a:buNone/>
            </a:pPr>
            <a:r>
              <a:rPr lang="zh-CN" altLang="en-US" sz="2400" b="1" smtClean="0">
                <a:latin typeface="楷体" pitchFamily="49" charset="-122"/>
                <a:ea typeface="楷体" pitchFamily="49" charset="-122"/>
              </a:rPr>
              <a:t>幸甚／至哉，歌以／咏志。</a:t>
            </a:r>
          </a:p>
          <a:p>
            <a:pPr marL="0" indent="0">
              <a:buFont typeface="Arial" charset="0"/>
              <a:buNone/>
            </a:pPr>
            <a:endParaRPr lang="zh-CN" altLang="en-US" sz="2400" b="1" smtClean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half" idx="2"/>
          </p:nvPr>
        </p:nvSpPr>
        <p:spPr>
          <a:xfrm>
            <a:off x="4868863" y="1520825"/>
            <a:ext cx="3646487" cy="428625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zh-CN" altLang="en-US" sz="2400" b="1" smtClean="0">
                <a:latin typeface="楷体" pitchFamily="49" charset="-122"/>
                <a:ea typeface="楷体" pitchFamily="49" charset="-122"/>
              </a:rPr>
              <a:t>交代观海的地点。</a:t>
            </a:r>
          </a:p>
          <a:p>
            <a:pPr marL="0" indent="0">
              <a:buFont typeface="Arial" charset="0"/>
              <a:buNone/>
            </a:pPr>
            <a:endParaRPr lang="zh-CN" altLang="en-US" sz="2400" b="1" smtClean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右箭头 6"/>
          <p:cNvSpPr/>
          <p:nvPr/>
        </p:nvSpPr>
        <p:spPr>
          <a:xfrm>
            <a:off x="4300538" y="1666875"/>
            <a:ext cx="522287" cy="1952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2470" eaLnBrk="0" hangingPunct="0">
              <a:defRPr/>
            </a:pPr>
            <a:endParaRPr lang="zh-CN" altLang="en-US"/>
          </a:p>
        </p:txBody>
      </p:sp>
      <p:sp>
        <p:nvSpPr>
          <p:cNvPr id="8" name="右大括号 7"/>
          <p:cNvSpPr/>
          <p:nvPr/>
        </p:nvSpPr>
        <p:spPr>
          <a:xfrm>
            <a:off x="4514850" y="1936750"/>
            <a:ext cx="303213" cy="1171575"/>
          </a:xfrm>
          <a:prstGeom prst="rightBrace">
            <a:avLst>
              <a:gd name="adj1" fmla="val 8333"/>
              <a:gd name="adj2" fmla="val 52517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712470" eaLnBrk="0" hangingPunct="0">
              <a:defRPr/>
            </a:pPr>
            <a:endParaRPr lang="zh-CN" altLang="en-US"/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4905375" y="2293938"/>
            <a:ext cx="35734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描写海水和山岛。</a:t>
            </a:r>
          </a:p>
        </p:txBody>
      </p:sp>
      <p:sp>
        <p:nvSpPr>
          <p:cNvPr id="10" name="右大括号 9"/>
          <p:cNvSpPr/>
          <p:nvPr/>
        </p:nvSpPr>
        <p:spPr>
          <a:xfrm>
            <a:off x="4518025" y="3214688"/>
            <a:ext cx="304800" cy="731837"/>
          </a:xfrm>
          <a:prstGeom prst="rightBrace">
            <a:avLst>
              <a:gd name="adj1" fmla="val 8333"/>
              <a:gd name="adj2" fmla="val 52517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712470" eaLnBrk="0" hangingPunct="0">
              <a:defRPr/>
            </a:pPr>
            <a:endParaRPr lang="zh-CN" altLang="en-US"/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4946650" y="3325813"/>
            <a:ext cx="419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想象大海吞吐日月星辰的气概</a:t>
            </a:r>
          </a:p>
        </p:txBody>
      </p:sp>
      <p:sp>
        <p:nvSpPr>
          <p:cNvPr id="12" name="右箭头 11"/>
          <p:cNvSpPr/>
          <p:nvPr/>
        </p:nvSpPr>
        <p:spPr>
          <a:xfrm>
            <a:off x="4335463" y="4491038"/>
            <a:ext cx="520700" cy="1952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2470" eaLnBrk="0" hangingPunct="0">
              <a:defRPr/>
            </a:pPr>
            <a:endParaRPr lang="zh-CN" altLang="en-US"/>
          </a:p>
        </p:txBody>
      </p:sp>
      <p:sp>
        <p:nvSpPr>
          <p:cNvPr id="13" name="内容占位符 5"/>
          <p:cNvSpPr>
            <a:spLocks noGrp="1"/>
          </p:cNvSpPr>
          <p:nvPr/>
        </p:nvSpPr>
        <p:spPr bwMode="auto">
          <a:xfrm>
            <a:off x="5000625" y="4394200"/>
            <a:ext cx="3646488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defTabSz="685800" eaLnBrk="0" hangingPunct="0">
              <a:lnSpc>
                <a:spcPct val="90000"/>
              </a:lnSpc>
              <a:spcBef>
                <a:spcPts val="750"/>
              </a:spcBef>
              <a:buFont typeface="Arial" charset="0"/>
              <a:buNone/>
            </a:pP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附文，为合乐而加。</a:t>
            </a:r>
          </a:p>
          <a:p>
            <a:pPr defTabSz="685800" eaLnBrk="0" hangingPunct="0">
              <a:lnSpc>
                <a:spcPct val="90000"/>
              </a:lnSpc>
              <a:spcBef>
                <a:spcPts val="750"/>
              </a:spcBef>
              <a:buFont typeface="Arial" charset="0"/>
              <a:buNone/>
            </a:pPr>
            <a:endParaRPr lang="zh-CN" altLang="en-US" sz="2400" b="1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animBg="1"/>
      <p:bldP spid="8" grpId="0" animBg="1"/>
      <p:bldP spid="9" grpId="0"/>
      <p:bldP spid="10" grpId="0" animBg="1"/>
      <p:bldP spid="11" grpId="0"/>
      <p:bldP spid="12" grpId="0" bldLvl="0" animBg="1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标题 1"/>
          <p:cNvSpPr>
            <a:spLocks noGrp="1"/>
          </p:cNvSpPr>
          <p:nvPr>
            <p:ph type="title"/>
          </p:nvPr>
        </p:nvSpPr>
        <p:spPr>
          <a:xfrm>
            <a:off x="628650" y="263525"/>
            <a:ext cx="7886700" cy="1104900"/>
          </a:xfrm>
        </p:spPr>
        <p:txBody>
          <a:bodyPr/>
          <a:lstStyle/>
          <a:p>
            <a:r>
              <a:rPr lang="zh-CN" altLang="en-US" smtClean="0">
                <a:latin typeface="黑体" pitchFamily="49" charset="-122"/>
                <a:ea typeface="黑体" pitchFamily="49" charset="-122"/>
              </a:rPr>
              <a:t>吟诵</a:t>
            </a:r>
          </a:p>
        </p:txBody>
      </p:sp>
      <p:sp>
        <p:nvSpPr>
          <p:cNvPr id="29698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掌握字音、字义，扫除阅读障碍；</a:t>
            </a:r>
          </a:p>
          <a:p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注意停顿、轻重、语调与缓急。</a:t>
            </a:r>
          </a:p>
        </p:txBody>
      </p:sp>
      <p:sp>
        <p:nvSpPr>
          <p:cNvPr id="29699" name="文本框 99"/>
          <p:cNvSpPr txBox="1">
            <a:spLocks noChangeArrowheads="1"/>
          </p:cNvSpPr>
          <p:nvPr/>
        </p:nvSpPr>
        <p:spPr bwMode="auto">
          <a:xfrm>
            <a:off x="915988" y="2854325"/>
            <a:ext cx="741045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</a:rPr>
              <a:t>碣</a:t>
            </a:r>
            <a:r>
              <a:rPr lang="zh-CN" altLang="zh-CN" sz="3200" b="1">
                <a:latin typeface="宋体" charset="-122"/>
                <a:sym typeface="+mn-ea"/>
              </a:rPr>
              <a:t>(jié)</a:t>
            </a:r>
            <a:r>
              <a:rPr lang="zh-CN" altLang="en-US" sz="3200" b="1"/>
              <a:t>石　    </a:t>
            </a:r>
            <a:r>
              <a:rPr lang="zh-CN" altLang="en-US" sz="3200" b="1">
                <a:solidFill>
                  <a:srgbClr val="FF0000"/>
                </a:solidFill>
              </a:rPr>
              <a:t>沧</a:t>
            </a:r>
            <a:r>
              <a:rPr lang="zh-CN" altLang="zh-CN" sz="3200" b="1">
                <a:latin typeface="宋体" charset="-122"/>
              </a:rPr>
              <a:t>(cān</a:t>
            </a:r>
            <a:r>
              <a:rPr lang="zh-CN" altLang="zh-CN" sz="3200">
                <a:latin typeface="Arial" charset="0"/>
                <a:cs typeface="Arial" charset="0"/>
              </a:rPr>
              <a:t>g</a:t>
            </a:r>
            <a:r>
              <a:rPr lang="zh-CN" altLang="zh-CN" sz="3200" b="1">
                <a:latin typeface="宋体" charset="-122"/>
              </a:rPr>
              <a:t>)</a:t>
            </a:r>
            <a:r>
              <a:rPr lang="zh-CN" altLang="en-US" sz="3200" b="1">
                <a:sym typeface="+mn-ea"/>
              </a:rPr>
              <a:t>海</a:t>
            </a:r>
            <a:r>
              <a:rPr lang="zh-CN" altLang="en-US" sz="3200" b="1"/>
              <a:t>　   </a:t>
            </a:r>
            <a:r>
              <a:rPr lang="zh-CN" altLang="en-US" sz="3200" b="1">
                <a:solidFill>
                  <a:srgbClr val="FF0000"/>
                </a:solidFill>
              </a:rPr>
              <a:t>澹澹</a:t>
            </a:r>
            <a:r>
              <a:rPr lang="zh-CN" altLang="zh-CN" sz="3200" b="1">
                <a:latin typeface="宋体" charset="-122"/>
              </a:rPr>
              <a:t>(dàn)</a:t>
            </a:r>
            <a:r>
              <a:rPr lang="zh-CN" altLang="en-US" sz="3200" b="1"/>
              <a:t>　</a:t>
            </a:r>
            <a:r>
              <a:rPr lang="zh-CN" altLang="en-US" sz="3200" b="1">
                <a:solidFill>
                  <a:srgbClr val="FF0000"/>
                </a:solidFill>
              </a:rPr>
              <a:t>竦峙</a:t>
            </a:r>
            <a:r>
              <a:rPr lang="en-US" altLang="zh-CN" sz="3200" b="1">
                <a:latin typeface="宋体" charset="-122"/>
              </a:rPr>
              <a:t>(sǒn</a:t>
            </a:r>
            <a:r>
              <a:rPr lang="en-US" altLang="zh-CN" sz="3200">
                <a:latin typeface="Arial" charset="0"/>
                <a:cs typeface="Arial" charset="0"/>
              </a:rPr>
              <a:t>g</a:t>
            </a:r>
            <a:r>
              <a:rPr lang="en-US" altLang="zh-CN" sz="3200" b="1">
                <a:latin typeface="宋体" charset="-122"/>
              </a:rPr>
              <a:t> </a:t>
            </a:r>
            <a:r>
              <a:rPr lang="zh-CN" altLang="zh-CN" sz="3200" b="1">
                <a:latin typeface="宋体" charset="-122"/>
              </a:rPr>
              <a:t>zhì)</a:t>
            </a:r>
            <a:r>
              <a:rPr lang="zh-CN" altLang="en-US" sz="3200" b="1"/>
              <a:t>　   萧</a:t>
            </a:r>
            <a:r>
              <a:rPr lang="zh-CN" altLang="en-US" sz="3200" b="1">
                <a:solidFill>
                  <a:srgbClr val="FF0000"/>
                </a:solidFill>
              </a:rPr>
              <a:t>瑟</a:t>
            </a:r>
            <a:r>
              <a:rPr lang="en-US" altLang="zh-CN" sz="3200" b="1">
                <a:latin typeface="宋体" charset="-122"/>
              </a:rPr>
              <a:t>(sè)</a:t>
            </a:r>
            <a:endParaRPr lang="zh-CN" altLang="en-US" sz="32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标题 1"/>
          <p:cNvSpPr>
            <a:spLocks noGrp="1"/>
          </p:cNvSpPr>
          <p:nvPr>
            <p:ph type="title"/>
          </p:nvPr>
        </p:nvSpPr>
        <p:spPr>
          <a:xfrm>
            <a:off x="628650" y="263525"/>
            <a:ext cx="7886700" cy="1104900"/>
          </a:xfrm>
        </p:spPr>
        <p:txBody>
          <a:bodyPr/>
          <a:lstStyle/>
          <a:p>
            <a:r>
              <a:rPr lang="zh-CN" altLang="en-US" smtClean="0">
                <a:latin typeface="黑体" pitchFamily="49" charset="-122"/>
                <a:ea typeface="黑体" pitchFamily="49" charset="-122"/>
              </a:rPr>
              <a:t>译读</a:t>
            </a:r>
          </a:p>
        </p:txBody>
      </p:sp>
      <p:sp>
        <p:nvSpPr>
          <p:cNvPr id="30722" name="内容占位符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Font typeface="Arial" charset="0"/>
              <a:buNone/>
            </a:pPr>
            <a:r>
              <a:rPr lang="zh-CN" altLang="en-US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东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临／碣石，</a:t>
            </a:r>
            <a:r>
              <a:rPr lang="zh-CN" altLang="en-US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以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观／沧海。</a:t>
            </a:r>
          </a:p>
          <a:p>
            <a:pPr marL="0" indent="0">
              <a:buFont typeface="Arial" charset="0"/>
              <a:buNone/>
            </a:pPr>
            <a:endParaRPr lang="zh-CN" altLang="en-US" sz="2800" b="1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Font typeface="Arial" charset="0"/>
              <a:buNone/>
            </a:pP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水</a:t>
            </a:r>
            <a:r>
              <a:rPr lang="zh-CN" altLang="en-US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何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／澹澹，山岛／竦峙。</a:t>
            </a:r>
          </a:p>
          <a:p>
            <a:pPr marL="0" indent="0">
              <a:buFont typeface="Arial" charset="0"/>
              <a:buNone/>
            </a:pPr>
            <a:endParaRPr lang="zh-CN" altLang="en-US" sz="2800" b="1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Font typeface="Arial" charset="0"/>
              <a:buNone/>
            </a:pPr>
            <a:r>
              <a:rPr lang="zh-CN" altLang="en-US" sz="2800" b="1" smtClean="0">
                <a:latin typeface="楷体" pitchFamily="49" charset="-122"/>
                <a:ea typeface="楷体" pitchFamily="49" charset="-122"/>
                <a:sym typeface="+mn-ea"/>
              </a:rPr>
              <a:t>树木／丛生，百草／丰茂。</a:t>
            </a:r>
          </a:p>
          <a:p>
            <a:pPr marL="0" indent="0">
              <a:buFont typeface="Arial" charset="0"/>
              <a:buNone/>
            </a:pPr>
            <a:r>
              <a:rPr lang="zh-CN" altLang="en-US" sz="2800" b="1" smtClean="0">
                <a:latin typeface="楷体" pitchFamily="49" charset="-122"/>
                <a:ea typeface="楷体" pitchFamily="49" charset="-122"/>
                <a:sym typeface="+mn-ea"/>
              </a:rPr>
              <a:t>  </a:t>
            </a:r>
            <a:endParaRPr lang="zh-CN" altLang="en-US" sz="2800" b="1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Font typeface="Arial" charset="0"/>
              <a:buNone/>
            </a:pPr>
            <a:r>
              <a:rPr lang="zh-CN" altLang="en-US" sz="2800" b="1" smtClean="0">
                <a:latin typeface="楷体" pitchFamily="49" charset="-122"/>
                <a:ea typeface="楷体" pitchFamily="49" charset="-122"/>
                <a:sym typeface="+mn-ea"/>
              </a:rPr>
              <a:t>秋风／萧瑟，洪波／涌起。</a:t>
            </a:r>
            <a:endParaRPr lang="zh-CN" altLang="en-US" sz="2800" b="1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Font typeface="Arial" charset="0"/>
              <a:buNone/>
            </a:pPr>
            <a:endParaRPr lang="zh-CN" altLang="en-US" sz="280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Font typeface="Arial" charset="0"/>
              <a:buNone/>
            </a:pPr>
            <a:endParaRPr lang="zh-CN" altLang="en-US" sz="2800" smtClean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1208" name="矩形 51207"/>
          <p:cNvSpPr>
            <a:spLocks noChangeArrowheads="1"/>
          </p:cNvSpPr>
          <p:nvPr/>
        </p:nvSpPr>
        <p:spPr bwMode="auto">
          <a:xfrm>
            <a:off x="374650" y="1966913"/>
            <a:ext cx="6019800" cy="52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宋体" charset="-122"/>
              </a:rPr>
              <a:t>向东</a:t>
            </a:r>
            <a:r>
              <a:rPr lang="zh-CN" altLang="en-US" sz="2800" b="1">
                <a:solidFill>
                  <a:srgbClr val="002060"/>
                </a:solidFill>
                <a:latin typeface="仿宋" pitchFamily="49" charset="-122"/>
                <a:ea typeface="仿宋" pitchFamily="49" charset="-122"/>
              </a:rPr>
              <a:t>登上碣石山，</a:t>
            </a:r>
            <a:r>
              <a:rPr lang="zh-CN" altLang="en-US" sz="2800" b="1">
                <a:solidFill>
                  <a:srgbClr val="9F0F16"/>
                </a:solidFill>
                <a:latin typeface="仿宋" pitchFamily="49" charset="-122"/>
                <a:ea typeface="仿宋" pitchFamily="49" charset="-122"/>
              </a:rPr>
              <a:t>来</a:t>
            </a:r>
            <a:r>
              <a:rPr lang="zh-CN" altLang="en-US" sz="2800" b="1">
                <a:solidFill>
                  <a:srgbClr val="002060"/>
                </a:solidFill>
                <a:latin typeface="仿宋" pitchFamily="49" charset="-122"/>
                <a:ea typeface="仿宋" pitchFamily="49" charset="-122"/>
              </a:rPr>
              <a:t>观赏大海的奇景。</a:t>
            </a:r>
          </a:p>
        </p:txBody>
      </p:sp>
      <p:sp>
        <p:nvSpPr>
          <p:cNvPr id="51209" name="矩形 51208"/>
          <p:cNvSpPr>
            <a:spLocks noChangeArrowheads="1"/>
          </p:cNvSpPr>
          <p:nvPr/>
        </p:nvSpPr>
        <p:spPr bwMode="auto">
          <a:xfrm>
            <a:off x="11113" y="2879725"/>
            <a:ext cx="9478962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b="1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海水波涛是</a:t>
            </a:r>
            <a:r>
              <a:rPr lang="zh-CN" altLang="en-US" sz="2800" b="1">
                <a:solidFill>
                  <a:srgbClr val="FF0000"/>
                </a:solidFill>
                <a:latin typeface="+mn-ea"/>
                <a:ea typeface="+mn-ea"/>
              </a:rPr>
              <a:t>多么</a:t>
            </a:r>
            <a:r>
              <a:rPr lang="zh-CN" altLang="en-US" sz="2800" b="1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的荡漾，（海中）山岛是那样的高耸挺立。</a:t>
            </a:r>
          </a:p>
        </p:txBody>
      </p:sp>
      <p:sp>
        <p:nvSpPr>
          <p:cNvPr id="51210" name="矩形 51209"/>
          <p:cNvSpPr>
            <a:spLocks noChangeArrowheads="1"/>
          </p:cNvSpPr>
          <p:nvPr/>
        </p:nvSpPr>
        <p:spPr bwMode="auto">
          <a:xfrm>
            <a:off x="109538" y="3908425"/>
            <a:ext cx="877728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2060"/>
                </a:solidFill>
                <a:latin typeface="仿宋" pitchFamily="49" charset="-122"/>
                <a:ea typeface="仿宋" pitchFamily="49" charset="-122"/>
              </a:rPr>
              <a:t>树木密密层层地生长着，（遍山的）野草长得丰满茂盛。</a:t>
            </a: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485775" y="4826000"/>
            <a:ext cx="6134100" cy="52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2060"/>
                </a:solidFill>
                <a:latin typeface="仿宋" pitchFamily="49" charset="-122"/>
                <a:ea typeface="仿宋" pitchFamily="49" charset="-122"/>
              </a:rPr>
              <a:t>清冷的秋风多有力，滔天的巨浪涌起。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1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1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8" grpId="0"/>
      <p:bldP spid="51209" grpId="0"/>
      <p:bldP spid="51210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标题 1"/>
          <p:cNvSpPr>
            <a:spLocks noGrp="1"/>
          </p:cNvSpPr>
          <p:nvPr>
            <p:ph type="title"/>
          </p:nvPr>
        </p:nvSpPr>
        <p:spPr>
          <a:xfrm>
            <a:off x="628650" y="263525"/>
            <a:ext cx="7886700" cy="1104900"/>
          </a:xfrm>
        </p:spPr>
        <p:txBody>
          <a:bodyPr/>
          <a:lstStyle/>
          <a:p>
            <a:r>
              <a:rPr lang="zh-CN" altLang="en-US" smtClean="0">
                <a:latin typeface="黑体" pitchFamily="49" charset="-122"/>
                <a:ea typeface="黑体" pitchFamily="49" charset="-122"/>
              </a:rPr>
              <a:t>译读</a:t>
            </a:r>
          </a:p>
        </p:txBody>
      </p:sp>
      <p:sp>
        <p:nvSpPr>
          <p:cNvPr id="31746" name="内容占位符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Font typeface="Arial" charset="0"/>
              <a:buNone/>
            </a:pPr>
            <a:r>
              <a:rPr lang="zh-CN" altLang="en-US" sz="2800" b="1" smtClean="0">
                <a:latin typeface="楷体" pitchFamily="49" charset="-122"/>
                <a:ea typeface="楷体" pitchFamily="49" charset="-122"/>
                <a:sym typeface="+mn-ea"/>
              </a:rPr>
              <a:t>日月／之行，</a:t>
            </a:r>
            <a:r>
              <a:rPr lang="zh-CN" altLang="en-US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+mn-ea"/>
              </a:rPr>
              <a:t>若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  <a:sym typeface="+mn-ea"/>
              </a:rPr>
              <a:t>出／其中；</a:t>
            </a:r>
          </a:p>
          <a:p>
            <a:pPr marL="0" indent="0">
              <a:buFont typeface="Arial" charset="0"/>
              <a:buNone/>
            </a:pPr>
            <a:r>
              <a:rPr lang="zh-CN" altLang="en-US" sz="2800" b="1" smtClean="0">
                <a:latin typeface="楷体" pitchFamily="49" charset="-122"/>
                <a:ea typeface="楷体" pitchFamily="49" charset="-122"/>
                <a:sym typeface="+mn-ea"/>
              </a:rPr>
              <a:t>星汉／灿烂，若出／其里。</a:t>
            </a:r>
          </a:p>
          <a:p>
            <a:pPr marL="0" indent="0">
              <a:buFont typeface="Arial" charset="0"/>
              <a:buNone/>
            </a:pPr>
            <a:endParaRPr lang="zh-CN" altLang="en-US" sz="2800" b="1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Font typeface="Arial" charset="0"/>
              <a:buNone/>
            </a:pPr>
            <a:r>
              <a:rPr lang="zh-CN" altLang="en-US" sz="2800" b="1" smtClean="0">
                <a:latin typeface="楷体" pitchFamily="49" charset="-122"/>
                <a:ea typeface="楷体" pitchFamily="49" charset="-122"/>
                <a:sym typeface="+mn-ea"/>
              </a:rPr>
              <a:t>幸甚／至哉，歌以／咏志。</a:t>
            </a:r>
            <a:endParaRPr lang="zh-CN" altLang="en-US" sz="2800" b="1" smtClean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1209" name="矩形 51208"/>
          <p:cNvSpPr>
            <a:spLocks noChangeArrowheads="1"/>
          </p:cNvSpPr>
          <p:nvPr/>
        </p:nvSpPr>
        <p:spPr bwMode="auto">
          <a:xfrm>
            <a:off x="155575" y="2414588"/>
            <a:ext cx="912018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2060"/>
                </a:solidFill>
                <a:latin typeface="仿宋" pitchFamily="49" charset="-122"/>
                <a:ea typeface="仿宋" pitchFamily="49" charset="-122"/>
              </a:rPr>
              <a:t>日月星辰的运行与灿烂，都</a:t>
            </a:r>
            <a:r>
              <a:rPr lang="zh-CN" altLang="en-US" sz="2800" b="1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好像</a:t>
            </a:r>
            <a:r>
              <a:rPr lang="zh-CN" altLang="en-US" sz="2800" b="1">
                <a:solidFill>
                  <a:srgbClr val="002060"/>
                </a:solidFill>
                <a:latin typeface="仿宋" pitchFamily="49" charset="-122"/>
                <a:ea typeface="仿宋" pitchFamily="49" charset="-122"/>
              </a:rPr>
              <a:t>出于沧海之中。（互文）</a:t>
            </a:r>
          </a:p>
        </p:txBody>
      </p:sp>
      <p:sp>
        <p:nvSpPr>
          <p:cNvPr id="51210" name="矩形 51209"/>
          <p:cNvSpPr>
            <a:spLocks noChangeArrowheads="1"/>
          </p:cNvSpPr>
          <p:nvPr/>
        </p:nvSpPr>
        <p:spPr bwMode="auto">
          <a:xfrm>
            <a:off x="444500" y="3438525"/>
            <a:ext cx="773271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2060"/>
                </a:solidFill>
                <a:latin typeface="仿宋" pitchFamily="49" charset="-122"/>
                <a:ea typeface="仿宋" pitchFamily="49" charset="-122"/>
              </a:rPr>
              <a:t>幸运得很，好极了，于是作歌来歌咏我的志向。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1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9" grpId="0"/>
      <p:bldP spid="512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标题 1"/>
          <p:cNvSpPr>
            <a:spLocks noGrp="1"/>
          </p:cNvSpPr>
          <p:nvPr>
            <p:ph type="title"/>
          </p:nvPr>
        </p:nvSpPr>
        <p:spPr>
          <a:xfrm>
            <a:off x="628650" y="263525"/>
            <a:ext cx="7886700" cy="1104900"/>
          </a:xfrm>
        </p:spPr>
        <p:txBody>
          <a:bodyPr/>
          <a:lstStyle/>
          <a:p>
            <a:r>
              <a:rPr lang="zh-CN" altLang="en-US" smtClean="0">
                <a:latin typeface="黑体" pitchFamily="49" charset="-122"/>
                <a:ea typeface="黑体" pitchFamily="49" charset="-122"/>
              </a:rPr>
              <a:t>品析</a:t>
            </a:r>
          </a:p>
        </p:txBody>
      </p:sp>
      <p:sp>
        <p:nvSpPr>
          <p:cNvPr id="32770" name="内容占位符 4"/>
          <p:cNvSpPr>
            <a:spLocks noGrp="1"/>
          </p:cNvSpPr>
          <p:nvPr/>
        </p:nvSpPr>
        <p:spPr bwMode="auto">
          <a:xfrm>
            <a:off x="522288" y="1471613"/>
            <a:ext cx="7886700" cy="362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defTabSz="685800" eaLnBrk="0" hangingPunct="0">
              <a:lnSpc>
                <a:spcPct val="90000"/>
              </a:lnSpc>
              <a:spcBef>
                <a:spcPts val="750"/>
              </a:spcBef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东</a:t>
            </a:r>
            <a:r>
              <a:rPr lang="zh-CN" altLang="en-US" sz="2800" b="1">
                <a:solidFill>
                  <a:srgbClr val="9F0F16"/>
                </a:solidFill>
                <a:latin typeface="叶根友毛笔行书2.0版"/>
                <a:ea typeface="叶根友毛笔行书2.0版"/>
                <a:cs typeface="叶根友毛笔行书2.0版"/>
              </a:rPr>
              <a:t>临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／碣石，以</a:t>
            </a:r>
            <a:r>
              <a:rPr lang="zh-CN" altLang="en-US" sz="2800" b="1">
                <a:solidFill>
                  <a:srgbClr val="9F0F16"/>
                </a:solidFill>
                <a:latin typeface="叶根友毛笔行书2.0版"/>
                <a:ea typeface="叶根友毛笔行书2.0版"/>
                <a:cs typeface="叶根友毛笔行书2.0版"/>
              </a:rPr>
              <a:t>观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／沧海。</a:t>
            </a:r>
          </a:p>
          <a:p>
            <a:pPr defTabSz="685800" eaLnBrk="0" hangingPunct="0">
              <a:lnSpc>
                <a:spcPct val="90000"/>
              </a:lnSpc>
              <a:spcBef>
                <a:spcPts val="750"/>
              </a:spcBef>
              <a:buFont typeface="Arial" charset="0"/>
              <a:buNone/>
            </a:pPr>
            <a:endParaRPr lang="zh-CN" altLang="en-US" sz="2800" b="1">
              <a:latin typeface="楷体" pitchFamily="49" charset="-122"/>
              <a:ea typeface="楷体" pitchFamily="49" charset="-122"/>
            </a:endParaRPr>
          </a:p>
          <a:p>
            <a:pPr defTabSz="685800" eaLnBrk="0" hangingPunct="0">
              <a:lnSpc>
                <a:spcPct val="90000"/>
              </a:lnSpc>
              <a:spcBef>
                <a:spcPts val="750"/>
              </a:spcBef>
              <a:buFont typeface="Arial" charset="0"/>
              <a:buNone/>
            </a:pPr>
            <a:r>
              <a:rPr lang="zh-CN" altLang="en-US" sz="2800" b="1">
                <a:solidFill>
                  <a:srgbClr val="9F0F16"/>
                </a:solidFill>
                <a:latin typeface="叶根友毛笔行书2.0版"/>
                <a:ea typeface="叶根友毛笔行书2.0版"/>
                <a:cs typeface="叶根友毛笔行书2.0版"/>
              </a:rPr>
              <a:t>水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何／澹澹，</a:t>
            </a:r>
            <a:r>
              <a:rPr lang="zh-CN" altLang="en-US" sz="2800" b="1">
                <a:solidFill>
                  <a:srgbClr val="9F0F16"/>
                </a:solidFill>
                <a:latin typeface="叶根友毛笔行书2.0版"/>
                <a:ea typeface="叶根友毛笔行书2.0版"/>
                <a:cs typeface="叶根友毛笔行书2.0版"/>
              </a:rPr>
              <a:t>山岛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／竦峙。</a:t>
            </a:r>
          </a:p>
          <a:p>
            <a:pPr defTabSz="685800" eaLnBrk="0" hangingPunct="0">
              <a:lnSpc>
                <a:spcPct val="90000"/>
              </a:lnSpc>
              <a:spcBef>
                <a:spcPts val="750"/>
              </a:spcBef>
              <a:buFont typeface="Arial" charset="0"/>
              <a:buNone/>
            </a:pPr>
            <a:endParaRPr lang="zh-CN" altLang="en-US" sz="2800" b="1">
              <a:latin typeface="楷体" pitchFamily="49" charset="-122"/>
              <a:ea typeface="楷体" pitchFamily="49" charset="-122"/>
            </a:endParaRPr>
          </a:p>
          <a:p>
            <a:pPr defTabSz="685800" eaLnBrk="0" hangingPunct="0">
              <a:lnSpc>
                <a:spcPct val="90000"/>
              </a:lnSpc>
              <a:spcBef>
                <a:spcPts val="750"/>
              </a:spcBef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  <a:sym typeface="+mn-ea"/>
              </a:rPr>
              <a:t>树木／丛生，百草／丰茂。</a:t>
            </a:r>
          </a:p>
          <a:p>
            <a:pPr defTabSz="685800" eaLnBrk="0" hangingPunct="0">
              <a:lnSpc>
                <a:spcPct val="90000"/>
              </a:lnSpc>
              <a:spcBef>
                <a:spcPts val="750"/>
              </a:spcBef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  <a:sym typeface="+mn-ea"/>
              </a:rPr>
              <a:t>  </a:t>
            </a:r>
            <a:endParaRPr lang="zh-CN" altLang="en-US" sz="2800" b="1">
              <a:latin typeface="楷体" pitchFamily="49" charset="-122"/>
              <a:ea typeface="楷体" pitchFamily="49" charset="-122"/>
            </a:endParaRPr>
          </a:p>
          <a:p>
            <a:pPr defTabSz="685800" eaLnBrk="0" hangingPunct="0">
              <a:lnSpc>
                <a:spcPct val="90000"/>
              </a:lnSpc>
              <a:spcBef>
                <a:spcPts val="750"/>
              </a:spcBef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  <a:sym typeface="+mn-ea"/>
              </a:rPr>
              <a:t>秋风／萧瑟，洪波／涌起。</a:t>
            </a:r>
            <a:endParaRPr lang="zh-CN" altLang="en-US" sz="2800" b="1">
              <a:latin typeface="楷体" pitchFamily="49" charset="-122"/>
              <a:ea typeface="楷体" pitchFamily="49" charset="-122"/>
            </a:endParaRPr>
          </a:p>
          <a:p>
            <a:pPr defTabSz="685800" eaLnBrk="0" hangingPunct="0">
              <a:lnSpc>
                <a:spcPct val="90000"/>
              </a:lnSpc>
              <a:spcBef>
                <a:spcPts val="750"/>
              </a:spcBef>
              <a:buFont typeface="Arial" charset="0"/>
              <a:buNone/>
            </a:pPr>
            <a:endParaRPr lang="zh-CN" altLang="en-US" sz="2800" b="1">
              <a:latin typeface="楷体" pitchFamily="49" charset="-122"/>
              <a:ea typeface="楷体" pitchFamily="49" charset="-122"/>
            </a:endParaRPr>
          </a:p>
          <a:p>
            <a:pPr defTabSz="685800" eaLnBrk="0" hangingPunct="0">
              <a:lnSpc>
                <a:spcPct val="90000"/>
              </a:lnSpc>
              <a:spcBef>
                <a:spcPts val="750"/>
              </a:spcBef>
              <a:buFont typeface="Arial" charset="0"/>
              <a:buNone/>
            </a:pPr>
            <a:endParaRPr lang="zh-CN" altLang="en-US" sz="28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1208" name="矩形 51207"/>
          <p:cNvSpPr>
            <a:spLocks noChangeArrowheads="1"/>
          </p:cNvSpPr>
          <p:nvPr/>
        </p:nvSpPr>
        <p:spPr bwMode="auto">
          <a:xfrm>
            <a:off x="403225" y="1874838"/>
            <a:ext cx="86772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2060"/>
                </a:solidFill>
                <a:latin typeface="仿宋" pitchFamily="49" charset="-122"/>
                <a:ea typeface="仿宋" pitchFamily="49" charset="-122"/>
              </a:rPr>
              <a:t>传达出了诗人跃马扬鞭，</a:t>
            </a:r>
            <a:r>
              <a:rPr lang="zh-CN" altLang="en-US" sz="2800" b="1">
                <a:solidFill>
                  <a:srgbClr val="9F0F16"/>
                </a:solidFill>
                <a:latin typeface="仿宋" pitchFamily="49" charset="-122"/>
                <a:ea typeface="仿宋" pitchFamily="49" charset="-122"/>
              </a:rPr>
              <a:t>高瞻远瞩的昂扬气概</a:t>
            </a:r>
            <a:r>
              <a:rPr lang="zh-CN" altLang="en-US" sz="2800" b="1">
                <a:solidFill>
                  <a:srgbClr val="002060"/>
                </a:solidFill>
                <a:latin typeface="仿宋" pitchFamily="49" charset="-122"/>
                <a:ea typeface="仿宋" pitchFamily="49" charset="-122"/>
              </a:rPr>
              <a:t>。</a:t>
            </a: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403225" y="2844800"/>
            <a:ext cx="6019800" cy="52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9F0F16"/>
                </a:solidFill>
                <a:latin typeface="仿宋" pitchFamily="49" charset="-122"/>
                <a:ea typeface="仿宋" pitchFamily="49" charset="-122"/>
              </a:rPr>
              <a:t>动静相衬</a:t>
            </a:r>
            <a:r>
              <a:rPr lang="zh-CN" altLang="en-US" sz="2800" b="1">
                <a:solidFill>
                  <a:srgbClr val="002060"/>
                </a:solidFill>
                <a:latin typeface="仿宋" pitchFamily="49" charset="-122"/>
                <a:ea typeface="仿宋" pitchFamily="49" charset="-122"/>
              </a:rPr>
              <a:t>，写出了</a:t>
            </a:r>
            <a:r>
              <a:rPr lang="zh-CN" altLang="en-US" sz="2800" b="1">
                <a:solidFill>
                  <a:srgbClr val="9F0F16"/>
                </a:solidFill>
                <a:latin typeface="仿宋" pitchFamily="49" charset="-122"/>
                <a:ea typeface="仿宋" pitchFamily="49" charset="-122"/>
              </a:rPr>
              <a:t>大海的辽阔与威严</a:t>
            </a:r>
            <a:r>
              <a:rPr lang="zh-CN" altLang="en-US" sz="2800" b="1">
                <a:solidFill>
                  <a:srgbClr val="002060"/>
                </a:solidFill>
                <a:latin typeface="仿宋" pitchFamily="49" charset="-122"/>
                <a:ea typeface="仿宋" pitchFamily="49" charset="-122"/>
              </a:rPr>
              <a:t>。</a:t>
            </a: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368300" y="3819525"/>
            <a:ext cx="6019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2060"/>
                </a:solidFill>
                <a:latin typeface="仿宋" pitchFamily="49" charset="-122"/>
                <a:ea typeface="仿宋" pitchFamily="49" charset="-122"/>
              </a:rPr>
              <a:t>描写</a:t>
            </a:r>
            <a:r>
              <a:rPr lang="zh-CN" altLang="en-US" sz="2800" b="1">
                <a:solidFill>
                  <a:srgbClr val="9F0F16"/>
                </a:solidFill>
                <a:latin typeface="仿宋" pitchFamily="49" charset="-122"/>
                <a:ea typeface="仿宋" pitchFamily="49" charset="-122"/>
              </a:rPr>
              <a:t>静景</a:t>
            </a:r>
            <a:r>
              <a:rPr lang="zh-CN" altLang="en-US" sz="2800" b="1">
                <a:solidFill>
                  <a:srgbClr val="002060"/>
                </a:solidFill>
                <a:latin typeface="仿宋" pitchFamily="49" charset="-122"/>
                <a:ea typeface="仿宋" pitchFamily="49" charset="-122"/>
              </a:rPr>
              <a:t>，表现了岛上的</a:t>
            </a:r>
            <a:r>
              <a:rPr lang="zh-CN" altLang="en-US" sz="2800" b="1">
                <a:solidFill>
                  <a:srgbClr val="9F0F16"/>
                </a:solidFill>
                <a:latin typeface="仿宋" pitchFamily="49" charset="-122"/>
                <a:ea typeface="仿宋" pitchFamily="49" charset="-122"/>
              </a:rPr>
              <a:t>勃勃生机</a:t>
            </a:r>
            <a:r>
              <a:rPr lang="zh-CN" altLang="en-US" sz="2800" b="1">
                <a:solidFill>
                  <a:srgbClr val="002060"/>
                </a:solidFill>
                <a:latin typeface="仿宋" pitchFamily="49" charset="-122"/>
                <a:ea typeface="仿宋" pitchFamily="49" charset="-122"/>
              </a:rPr>
              <a:t>。</a:t>
            </a: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403225" y="4797425"/>
            <a:ext cx="6019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2060"/>
                </a:solidFill>
                <a:latin typeface="仿宋" pitchFamily="49" charset="-122"/>
                <a:ea typeface="仿宋" pitchFamily="49" charset="-122"/>
              </a:rPr>
              <a:t>描写</a:t>
            </a:r>
            <a:r>
              <a:rPr lang="zh-CN" altLang="en-US" sz="2800" b="1">
                <a:solidFill>
                  <a:srgbClr val="9F0F16"/>
                </a:solidFill>
                <a:latin typeface="仿宋" pitchFamily="49" charset="-122"/>
                <a:ea typeface="仿宋" pitchFamily="49" charset="-122"/>
              </a:rPr>
              <a:t>动景</a:t>
            </a:r>
            <a:r>
              <a:rPr lang="zh-CN" altLang="en-US" sz="2800" b="1">
                <a:solidFill>
                  <a:srgbClr val="002060"/>
                </a:solidFill>
                <a:latin typeface="仿宋" pitchFamily="49" charset="-122"/>
                <a:ea typeface="仿宋" pitchFamily="49" charset="-122"/>
              </a:rPr>
              <a:t>，表现了大海的</a:t>
            </a:r>
            <a:r>
              <a:rPr lang="zh-CN" altLang="en-US" sz="2800" b="1">
                <a:solidFill>
                  <a:srgbClr val="9F0F16"/>
                </a:solidFill>
                <a:latin typeface="仿宋" pitchFamily="49" charset="-122"/>
                <a:ea typeface="仿宋" pitchFamily="49" charset="-122"/>
              </a:rPr>
              <a:t>磅礴气势</a:t>
            </a:r>
            <a:r>
              <a:rPr lang="zh-CN" altLang="en-US" sz="2800" b="1">
                <a:solidFill>
                  <a:srgbClr val="002060"/>
                </a:solidFill>
                <a:latin typeface="仿宋" pitchFamily="49" charset="-122"/>
                <a:ea typeface="仿宋" pitchFamily="49" charset="-122"/>
              </a:rPr>
              <a:t>。</a:t>
            </a:r>
          </a:p>
        </p:txBody>
      </p:sp>
      <p:sp>
        <p:nvSpPr>
          <p:cNvPr id="2" name="右大括号 1"/>
          <p:cNvSpPr/>
          <p:nvPr/>
        </p:nvSpPr>
        <p:spPr>
          <a:xfrm>
            <a:off x="6346825" y="2554288"/>
            <a:ext cx="92075" cy="2544762"/>
          </a:xfrm>
          <a:prstGeom prst="rightBrace">
            <a:avLst>
              <a:gd name="adj1" fmla="val 8333"/>
              <a:gd name="adj2" fmla="val 52517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712470" eaLnBrk="0" hangingPunct="0">
              <a:defRPr/>
            </a:pPr>
            <a:endParaRPr lang="zh-CN" altLang="en-US"/>
          </a:p>
        </p:txBody>
      </p:sp>
      <p:sp>
        <p:nvSpPr>
          <p:cNvPr id="32776" name="Text Box 8"/>
          <p:cNvSpPr txBox="1">
            <a:spLocks noChangeArrowheads="1"/>
          </p:cNvSpPr>
          <p:nvPr/>
        </p:nvSpPr>
        <p:spPr bwMode="auto">
          <a:xfrm>
            <a:off x="6594475" y="3598863"/>
            <a:ext cx="1814513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zh-CN" altLang="en-US" sz="2800" b="1">
                <a:solidFill>
                  <a:srgbClr val="FF0000"/>
                </a:solidFill>
                <a:latin typeface="宋体" charset="-122"/>
              </a:rPr>
              <a:t>实景</a:t>
            </a:r>
            <a:r>
              <a:rPr lang="en-US" altLang="zh-CN" sz="2800" b="1">
                <a:solidFill>
                  <a:srgbClr val="FF0000"/>
                </a:solidFill>
                <a:latin typeface="宋体" charset="-122"/>
              </a:rPr>
              <a:t>——</a:t>
            </a:r>
            <a:r>
              <a:rPr lang="zh-CN" altLang="en-US" sz="2800" b="1">
                <a:solidFill>
                  <a:srgbClr val="FF0000"/>
                </a:solidFill>
                <a:latin typeface="宋体" charset="-122"/>
              </a:rPr>
              <a:t>借景抒情</a:t>
            </a:r>
            <a:endParaRPr lang="zh-CN" altLang="zh-CN" sz="2800" b="1">
              <a:solidFill>
                <a:srgbClr val="FF0000"/>
              </a:solidFill>
              <a:latin typeface="宋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8" grpId="0"/>
      <p:bldP spid="6" grpId="0"/>
      <p:bldP spid="7" grpId="0"/>
      <p:bldP spid="8" grpId="0"/>
      <p:bldP spid="2" grpId="0" bldLvl="0" animBg="1"/>
      <p:bldP spid="3277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标题 1"/>
          <p:cNvSpPr>
            <a:spLocks noGrp="1"/>
          </p:cNvSpPr>
          <p:nvPr>
            <p:ph type="title"/>
          </p:nvPr>
        </p:nvSpPr>
        <p:spPr>
          <a:xfrm>
            <a:off x="628650" y="263525"/>
            <a:ext cx="7886700" cy="1104900"/>
          </a:xfrm>
        </p:spPr>
        <p:txBody>
          <a:bodyPr/>
          <a:lstStyle/>
          <a:p>
            <a:r>
              <a:rPr lang="zh-CN" altLang="en-US" smtClean="0">
                <a:latin typeface="黑体" pitchFamily="49" charset="-122"/>
                <a:ea typeface="黑体" pitchFamily="49" charset="-122"/>
              </a:rPr>
              <a:t>品析</a:t>
            </a:r>
          </a:p>
        </p:txBody>
      </p:sp>
      <p:sp>
        <p:nvSpPr>
          <p:cNvPr id="33794" name="内容占位符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Font typeface="Arial" charset="0"/>
              <a:buNone/>
            </a:pPr>
            <a:r>
              <a:rPr lang="zh-CN" altLang="en-US" sz="2800" b="1" smtClean="0">
                <a:latin typeface="楷体" pitchFamily="49" charset="-122"/>
                <a:ea typeface="楷体" pitchFamily="49" charset="-122"/>
                <a:sym typeface="+mn-ea"/>
              </a:rPr>
              <a:t>日月／之行，若出／其中；</a:t>
            </a:r>
          </a:p>
          <a:p>
            <a:pPr marL="0" indent="0">
              <a:buFont typeface="Arial" charset="0"/>
              <a:buNone/>
            </a:pPr>
            <a:r>
              <a:rPr lang="zh-CN" altLang="en-US" sz="2800" b="1" smtClean="0">
                <a:latin typeface="楷体" pitchFamily="49" charset="-122"/>
                <a:ea typeface="楷体" pitchFamily="49" charset="-122"/>
                <a:sym typeface="+mn-ea"/>
              </a:rPr>
              <a:t>星汉／灿烂，若出／其里。</a:t>
            </a:r>
          </a:p>
          <a:p>
            <a:pPr marL="0" indent="0">
              <a:buFont typeface="Arial" charset="0"/>
              <a:buNone/>
            </a:pPr>
            <a:endParaRPr lang="zh-CN" altLang="en-US" sz="2800" b="1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Font typeface="Arial" charset="0"/>
              <a:buNone/>
            </a:pPr>
            <a:r>
              <a:rPr lang="zh-CN" altLang="en-US" sz="2800" b="1" smtClean="0">
                <a:latin typeface="楷体" pitchFamily="49" charset="-122"/>
                <a:ea typeface="楷体" pitchFamily="49" charset="-122"/>
                <a:sym typeface="+mn-ea"/>
              </a:rPr>
              <a:t>幸甚／至哉，歌以／咏志。</a:t>
            </a:r>
            <a:endParaRPr lang="zh-CN" altLang="en-US" sz="2800" b="1" smtClean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1209" name="矩形 51208"/>
          <p:cNvSpPr>
            <a:spLocks noChangeArrowheads="1"/>
          </p:cNvSpPr>
          <p:nvPr/>
        </p:nvSpPr>
        <p:spPr bwMode="auto">
          <a:xfrm>
            <a:off x="374650" y="2474913"/>
            <a:ext cx="839946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9F0F16"/>
                </a:solidFill>
                <a:latin typeface="仿宋" pitchFamily="49" charset="-122"/>
                <a:ea typeface="仿宋" pitchFamily="49" charset="-122"/>
              </a:rPr>
              <a:t>夸张</a:t>
            </a:r>
            <a:r>
              <a:rPr lang="zh-CN" altLang="en-US" sz="2800" b="1">
                <a:solidFill>
                  <a:srgbClr val="002060"/>
                </a:solidFill>
                <a:latin typeface="仿宋" pitchFamily="49" charset="-122"/>
                <a:ea typeface="仿宋" pitchFamily="49" charset="-122"/>
              </a:rPr>
              <a:t>的修辞手法，写出了沧海吞吐日月星辰的气魄。</a:t>
            </a:r>
          </a:p>
        </p:txBody>
      </p:sp>
      <p:sp>
        <p:nvSpPr>
          <p:cNvPr id="10" name="右大括号 9"/>
          <p:cNvSpPr/>
          <p:nvPr/>
        </p:nvSpPr>
        <p:spPr>
          <a:xfrm>
            <a:off x="4854575" y="1614488"/>
            <a:ext cx="184150" cy="731837"/>
          </a:xfrm>
          <a:prstGeom prst="rightBrace">
            <a:avLst>
              <a:gd name="adj1" fmla="val 8333"/>
              <a:gd name="adj2" fmla="val 52517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712470" eaLnBrk="0" hangingPunct="0">
              <a:defRPr/>
            </a:pPr>
            <a:endParaRPr lang="zh-CN" altLang="en-US"/>
          </a:p>
        </p:txBody>
      </p:sp>
      <p:sp>
        <p:nvSpPr>
          <p:cNvPr id="33797" name="Text Box 10"/>
          <p:cNvSpPr txBox="1">
            <a:spLocks noChangeArrowheads="1"/>
          </p:cNvSpPr>
          <p:nvPr/>
        </p:nvSpPr>
        <p:spPr bwMode="auto">
          <a:xfrm>
            <a:off x="5151438" y="1614488"/>
            <a:ext cx="3363912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zh-CN" altLang="en-US" sz="2800" b="1">
                <a:solidFill>
                  <a:srgbClr val="FF0000"/>
                </a:solidFill>
                <a:latin typeface="宋体" charset="-122"/>
              </a:rPr>
              <a:t>虚写（想象）</a:t>
            </a:r>
            <a:r>
              <a:rPr lang="en-US" altLang="zh-CN" sz="2800" b="1">
                <a:solidFill>
                  <a:srgbClr val="FF0000"/>
                </a:solidFill>
                <a:latin typeface="宋体" charset="-122"/>
              </a:rPr>
              <a:t>——</a:t>
            </a:r>
            <a:r>
              <a:rPr lang="zh-CN" altLang="en-US" sz="2800" b="1">
                <a:solidFill>
                  <a:srgbClr val="FF0000"/>
                </a:solidFill>
                <a:latin typeface="宋体" charset="-122"/>
              </a:rPr>
              <a:t>博大胸襟</a:t>
            </a:r>
            <a:endParaRPr lang="zh-CN" altLang="zh-CN" sz="2800" b="1">
              <a:solidFill>
                <a:srgbClr val="FF0000"/>
              </a:solidFill>
              <a:latin typeface="宋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9" grpId="0"/>
      <p:bldP spid="10" grpId="0" bldLvl="0" animBg="1"/>
      <p:bldP spid="3379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标题 27"/>
          <p:cNvSpPr>
            <a:spLocks noGrp="1"/>
          </p:cNvSpPr>
          <p:nvPr>
            <p:ph type="title"/>
          </p:nvPr>
        </p:nvSpPr>
        <p:spPr>
          <a:xfrm>
            <a:off x="628650" y="263525"/>
            <a:ext cx="7886700" cy="1104900"/>
          </a:xfrm>
        </p:spPr>
        <p:txBody>
          <a:bodyPr/>
          <a:lstStyle/>
          <a:p>
            <a:r>
              <a:rPr lang="zh-CN" altLang="en-US" smtClean="0">
                <a:latin typeface="黑体" pitchFamily="49" charset="-122"/>
                <a:ea typeface="黑体" pitchFamily="49" charset="-122"/>
              </a:rPr>
              <a:t>品析</a:t>
            </a:r>
          </a:p>
        </p:txBody>
      </p:sp>
      <p:sp>
        <p:nvSpPr>
          <p:cNvPr id="34818" name="内容占位符 2"/>
          <p:cNvSpPr>
            <a:spLocks noGrp="1"/>
          </p:cNvSpPr>
          <p:nvPr>
            <p:ph idx="1"/>
          </p:nvPr>
        </p:nvSpPr>
        <p:spPr>
          <a:xfrm>
            <a:off x="1068388" y="1525588"/>
            <a:ext cx="7977187" cy="3627437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方法：定点观察、移步换景、特写镜头、     虚实结合、动静结合、修辞手法。</a:t>
            </a:r>
          </a:p>
          <a:p>
            <a:pPr>
              <a:lnSpc>
                <a:spcPct val="110000"/>
              </a:lnSpc>
            </a:pP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顺序</a:t>
            </a:r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: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由高到低、由远及近、先实后虚、       以时间为序、以行踪为序。</a:t>
            </a:r>
          </a:p>
          <a:p>
            <a:pPr>
              <a:lnSpc>
                <a:spcPct val="110000"/>
              </a:lnSpc>
            </a:pP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目的：渲染气氛（烘托氛围），抒发作者情感，推动故事情节的发展。</a:t>
            </a:r>
          </a:p>
        </p:txBody>
      </p:sp>
      <p:grpSp>
        <p:nvGrpSpPr>
          <p:cNvPr id="34819" name="组合 5"/>
          <p:cNvGrpSpPr>
            <a:grpSpLocks/>
          </p:cNvGrpSpPr>
          <p:nvPr/>
        </p:nvGrpSpPr>
        <p:grpSpPr bwMode="auto">
          <a:xfrm>
            <a:off x="325438" y="1525588"/>
            <a:ext cx="485775" cy="3548062"/>
            <a:chOff x="1517" y="2359"/>
            <a:chExt cx="928" cy="6770"/>
          </a:xfrm>
        </p:grpSpPr>
        <p:sp>
          <p:nvSpPr>
            <p:cNvPr id="34830" name="文本框 6"/>
            <p:cNvSpPr txBox="1">
              <a:spLocks noChangeArrowheads="1"/>
            </p:cNvSpPr>
            <p:nvPr/>
          </p:nvSpPr>
          <p:spPr bwMode="auto">
            <a:xfrm>
              <a:off x="1517" y="2359"/>
              <a:ext cx="928" cy="11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3200">
                  <a:latin typeface="叶根友毛笔行书2.0版"/>
                  <a:ea typeface="叶根友毛笔行书2.0版"/>
                  <a:cs typeface="叶根友毛笔行书2.0版"/>
                </a:rPr>
                <a:t>写</a:t>
              </a:r>
            </a:p>
          </p:txBody>
        </p:sp>
        <p:sp>
          <p:nvSpPr>
            <p:cNvPr id="34831" name="文本框 13"/>
            <p:cNvSpPr txBox="1">
              <a:spLocks noChangeArrowheads="1"/>
            </p:cNvSpPr>
            <p:nvPr/>
          </p:nvSpPr>
          <p:spPr bwMode="auto">
            <a:xfrm>
              <a:off x="1517" y="4258"/>
              <a:ext cx="928" cy="11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3200">
                  <a:latin typeface="叶根友毛笔行书2.0版"/>
                  <a:ea typeface="叶根友毛笔行书2.0版"/>
                  <a:cs typeface="叶根友毛笔行书2.0版"/>
                </a:rPr>
                <a:t>景</a:t>
              </a:r>
            </a:p>
          </p:txBody>
        </p:sp>
        <p:sp>
          <p:nvSpPr>
            <p:cNvPr id="34832" name="文本框 16"/>
            <p:cNvSpPr txBox="1">
              <a:spLocks noChangeArrowheads="1"/>
            </p:cNvSpPr>
            <p:nvPr/>
          </p:nvSpPr>
          <p:spPr bwMode="auto">
            <a:xfrm>
              <a:off x="1517" y="6158"/>
              <a:ext cx="928" cy="11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3200">
                  <a:latin typeface="叶根友毛笔行书2.0版"/>
                  <a:ea typeface="叶根友毛笔行书2.0版"/>
                  <a:cs typeface="叶根友毛笔行书2.0版"/>
                </a:rPr>
                <a:t>技</a:t>
              </a:r>
            </a:p>
          </p:txBody>
        </p:sp>
        <p:sp>
          <p:nvSpPr>
            <p:cNvPr id="34833" name="文本框 19"/>
            <p:cNvSpPr txBox="1">
              <a:spLocks noChangeArrowheads="1"/>
            </p:cNvSpPr>
            <p:nvPr/>
          </p:nvSpPr>
          <p:spPr bwMode="auto">
            <a:xfrm>
              <a:off x="1517" y="8024"/>
              <a:ext cx="928" cy="11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3200">
                  <a:latin typeface="叶根友毛笔行书2.0版"/>
                  <a:ea typeface="叶根友毛笔行书2.0版"/>
                  <a:cs typeface="叶根友毛笔行书2.0版"/>
                </a:rPr>
                <a:t>巧</a:t>
              </a:r>
            </a:p>
          </p:txBody>
        </p:sp>
      </p:grpSp>
      <p:sp>
        <p:nvSpPr>
          <p:cNvPr id="9" name="椭圆 8"/>
          <p:cNvSpPr/>
          <p:nvPr/>
        </p:nvSpPr>
        <p:spPr>
          <a:xfrm>
            <a:off x="2395538" y="1522413"/>
            <a:ext cx="1476375" cy="571500"/>
          </a:xfrm>
          <a:prstGeom prst="ellipse">
            <a:avLst/>
          </a:prstGeom>
          <a:noFill/>
          <a:ln w="28575">
            <a:solidFill>
              <a:srgbClr val="9F0F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2470" eaLnBrk="0" hangingPunct="0">
              <a:defRPr/>
            </a:pPr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316038" y="1985963"/>
            <a:ext cx="1477962" cy="609600"/>
          </a:xfrm>
          <a:prstGeom prst="ellipse">
            <a:avLst/>
          </a:prstGeom>
          <a:noFill/>
          <a:ln w="28575">
            <a:solidFill>
              <a:srgbClr val="9F0F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2470" eaLnBrk="0" hangingPunct="0">
              <a:defRPr/>
            </a:pPr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3043238" y="2020888"/>
            <a:ext cx="1476375" cy="563562"/>
          </a:xfrm>
          <a:prstGeom prst="ellipse">
            <a:avLst/>
          </a:prstGeom>
          <a:noFill/>
          <a:ln w="28575">
            <a:solidFill>
              <a:srgbClr val="9F0F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2470" eaLnBrk="0" hangingPunct="0">
              <a:defRPr/>
            </a:pPr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5721350" y="2532063"/>
            <a:ext cx="1571625" cy="657225"/>
          </a:xfrm>
          <a:prstGeom prst="ellipse">
            <a:avLst/>
          </a:prstGeom>
          <a:noFill/>
          <a:ln w="28575">
            <a:solidFill>
              <a:srgbClr val="9F0F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2470" eaLnBrk="0" hangingPunct="0">
              <a:defRPr/>
            </a:pPr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6270625" y="3560763"/>
            <a:ext cx="2265363" cy="703262"/>
          </a:xfrm>
          <a:prstGeom prst="ellipse">
            <a:avLst/>
          </a:prstGeom>
          <a:noFill/>
          <a:ln w="28575">
            <a:solidFill>
              <a:srgbClr val="9F0F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2470" eaLnBrk="0" hangingPunct="0">
              <a:defRPr/>
            </a:pPr>
            <a:endParaRPr lang="zh-CN" altLang="en-US"/>
          </a:p>
        </p:txBody>
      </p:sp>
      <p:pic>
        <p:nvPicPr>
          <p:cNvPr id="34825" name="图片 1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9242"/>
          <a:stretch>
            <a:fillRect/>
          </a:stretch>
        </p:blipFill>
        <p:spPr bwMode="auto">
          <a:xfrm>
            <a:off x="119063" y="1409700"/>
            <a:ext cx="1000125" cy="91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6" name="图片 1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9242"/>
          <a:stretch>
            <a:fillRect/>
          </a:stretch>
        </p:blipFill>
        <p:spPr bwMode="auto">
          <a:xfrm>
            <a:off x="69850" y="2362200"/>
            <a:ext cx="998538" cy="91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7" name="图片 1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9242"/>
          <a:stretch>
            <a:fillRect/>
          </a:stretch>
        </p:blipFill>
        <p:spPr bwMode="auto">
          <a:xfrm>
            <a:off x="119063" y="3351213"/>
            <a:ext cx="1000125" cy="91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8" name="图片 1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9242"/>
          <a:stretch>
            <a:fillRect/>
          </a:stretch>
        </p:blipFill>
        <p:spPr bwMode="auto">
          <a:xfrm>
            <a:off x="119063" y="4343400"/>
            <a:ext cx="1000125" cy="91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椭圆 28"/>
          <p:cNvSpPr/>
          <p:nvPr/>
        </p:nvSpPr>
        <p:spPr>
          <a:xfrm>
            <a:off x="4819650" y="1985963"/>
            <a:ext cx="1585913" cy="563562"/>
          </a:xfrm>
          <a:prstGeom prst="ellipse">
            <a:avLst/>
          </a:prstGeom>
          <a:noFill/>
          <a:ln w="28575">
            <a:solidFill>
              <a:srgbClr val="9F0F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2470" eaLnBrk="0" hangingPunct="0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  <p:bldP spid="21" grpId="0" animBg="1"/>
      <p:bldP spid="22" grpId="0" animBg="1"/>
      <p:bldP spid="23" grpId="0" animBg="1"/>
      <p:bldP spid="2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标题 4"/>
          <p:cNvSpPr>
            <a:spLocks noGrp="1"/>
          </p:cNvSpPr>
          <p:nvPr>
            <p:ph type="title"/>
          </p:nvPr>
        </p:nvSpPr>
        <p:spPr>
          <a:xfrm>
            <a:off x="628650" y="263525"/>
            <a:ext cx="7886700" cy="1104900"/>
          </a:xfrm>
        </p:spPr>
        <p:txBody>
          <a:bodyPr/>
          <a:lstStyle/>
          <a:p>
            <a:r>
              <a:rPr lang="zh-CN" altLang="en-US" smtClean="0">
                <a:latin typeface="黑体" pitchFamily="49" charset="-122"/>
                <a:ea typeface="黑体" pitchFamily="49" charset="-122"/>
              </a:rPr>
              <a:t>言志</a:t>
            </a:r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334963" y="1520825"/>
            <a:ext cx="8383587" cy="3627438"/>
          </a:xfrm>
        </p:spPr>
        <p:txBody>
          <a:bodyPr/>
          <a:lstStyle/>
          <a:p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沧海景色的描写有怎样的特点？</a:t>
            </a:r>
          </a:p>
          <a:p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诗人眼中的沧海</a:t>
            </a:r>
            <a:r>
              <a:rPr lang="zh-CN" altLang="en-US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波澜壮阔、生机勃勃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映衬出诗人雄心勃勃、渴望建功立业、统一天下的抱负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。</a:t>
            </a:r>
          </a:p>
          <a:p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2.分析“日月之行，若出其中；星汉灿烂，若出其里”所表现的意境。</a:t>
            </a:r>
          </a:p>
          <a:p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这四句是诗人奇特的想象，</a:t>
            </a:r>
            <a:r>
              <a:rPr lang="en-US" altLang="zh-CN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描写了大海吞吐日月</a:t>
            </a:r>
            <a:r>
              <a:rPr lang="zh-CN" altLang="en-US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星辰</a:t>
            </a:r>
            <a:r>
              <a:rPr lang="en-US" altLang="zh-CN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、包容</a:t>
            </a:r>
            <a:r>
              <a:rPr lang="zh-CN" altLang="en-US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天地</a:t>
            </a:r>
            <a:r>
              <a:rPr lang="en-US" altLang="zh-CN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的壮阔景象，使我们从中领略到诗人开阔的胸怀和宏大的抱负</a:t>
            </a:r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标题 3"/>
          <p:cNvSpPr>
            <a:spLocks noGrp="1"/>
          </p:cNvSpPr>
          <p:nvPr>
            <p:ph type="title"/>
          </p:nvPr>
        </p:nvSpPr>
        <p:spPr>
          <a:xfrm>
            <a:off x="628650" y="263525"/>
            <a:ext cx="7886700" cy="1104900"/>
          </a:xfrm>
        </p:spPr>
        <p:txBody>
          <a:bodyPr/>
          <a:lstStyle/>
          <a:p>
            <a:r>
              <a:rPr lang="zh-CN" altLang="en-US" smtClean="0">
                <a:latin typeface="黑体" pitchFamily="49" charset="-122"/>
                <a:ea typeface="黑体" pitchFamily="49" charset="-122"/>
              </a:rPr>
              <a:t>诗歌体裁：古体诗</a:t>
            </a: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187325" y="1520825"/>
            <a:ext cx="8461375" cy="3206750"/>
          </a:xfrm>
        </p:spPr>
        <p:txBody>
          <a:bodyPr/>
          <a:lstStyle/>
          <a:p>
            <a:pPr>
              <a:lnSpc>
                <a:spcPct val="115000"/>
              </a:lnSpc>
            </a:pP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又称</a:t>
            </a:r>
            <a:r>
              <a:rPr lang="en-US" altLang="zh-CN" sz="2800" b="1" smtClean="0">
                <a:latin typeface="Arial" charset="0"/>
                <a:ea typeface="楷体" pitchFamily="49" charset="-122"/>
                <a:cs typeface="Arial" charset="0"/>
                <a:sym typeface="微软雅黑" pitchFamily="34" charset="-122"/>
              </a:rPr>
              <a:t>“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古诗</a:t>
            </a:r>
            <a:r>
              <a:rPr lang="en-US" altLang="zh-CN" sz="2800" b="1" smtClean="0">
                <a:latin typeface="Arial" charset="0"/>
                <a:ea typeface="楷体" pitchFamily="49" charset="-122"/>
                <a:cs typeface="Arial" charset="0"/>
                <a:sym typeface="微软雅黑" pitchFamily="34" charset="-122"/>
              </a:rPr>
              <a:t>”“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古风</a:t>
            </a:r>
            <a:r>
              <a:rPr lang="en-US" altLang="zh-CN" sz="2800" b="1" smtClean="0">
                <a:latin typeface="Arial" charset="0"/>
                <a:ea typeface="楷体" pitchFamily="49" charset="-122"/>
                <a:cs typeface="Arial" charset="0"/>
                <a:sym typeface="微软雅黑" pitchFamily="34" charset="-122"/>
              </a:rPr>
              <a:t>”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,指</a:t>
            </a:r>
            <a:r>
              <a:rPr lang="zh-CN" altLang="en-US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唐以前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(主要是汉魏)的诗歌和</a:t>
            </a:r>
            <a:r>
              <a:rPr lang="zh-CN" altLang="en-US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模仿唐以前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的诗歌创作的作品。它由民歌发展而来,</a:t>
            </a:r>
            <a:r>
              <a:rPr lang="zh-CN" altLang="en-US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不求对仗、平仄,用韵自由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。中唐的白居易、元稹用乐府的形式写新题,称新乐府,仍属古体诗的范围。 </a:t>
            </a:r>
          </a:p>
          <a:p>
            <a:pPr>
              <a:lnSpc>
                <a:spcPct val="115000"/>
              </a:lnSpc>
            </a:pP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《观沧海》是一首</a:t>
            </a:r>
            <a:r>
              <a:rPr lang="zh-CN" altLang="en-US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乐府四言诗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标题 1"/>
          <p:cNvSpPr>
            <a:spLocks noGrp="1"/>
          </p:cNvSpPr>
          <p:nvPr>
            <p:ph type="title"/>
          </p:nvPr>
        </p:nvSpPr>
        <p:spPr>
          <a:xfrm>
            <a:off x="628650" y="263525"/>
            <a:ext cx="7886700" cy="1104900"/>
          </a:xfrm>
        </p:spPr>
        <p:txBody>
          <a:bodyPr/>
          <a:lstStyle/>
          <a:p>
            <a:r>
              <a:rPr lang="zh-CN" altLang="en-US" smtClean="0">
                <a:latin typeface="黑体" pitchFamily="49" charset="-122"/>
                <a:ea typeface="黑体" pitchFamily="49" charset="-122"/>
              </a:rPr>
              <a:t>诗歌学习方法总结</a:t>
            </a:r>
          </a:p>
        </p:txBody>
      </p: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3246438" y="1966913"/>
            <a:ext cx="2136775" cy="1390650"/>
            <a:chOff x="3051" y="3045"/>
            <a:chExt cx="3365" cy="2623"/>
          </a:xfrm>
        </p:grpSpPr>
        <p:pic>
          <p:nvPicPr>
            <p:cNvPr id="36882" name="그림 12" descr="번짐2.png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051" y="3045"/>
              <a:ext cx="3365" cy="26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6883" name="文本框 4"/>
            <p:cNvSpPr txBox="1">
              <a:spLocks noChangeArrowheads="1"/>
            </p:cNvSpPr>
            <p:nvPr/>
          </p:nvSpPr>
          <p:spPr bwMode="auto">
            <a:xfrm>
              <a:off x="3586" y="3722"/>
              <a:ext cx="2050" cy="13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40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  <a:cs typeface="叶根友毛笔行书2.0版"/>
                </a:rPr>
                <a:t>知人</a:t>
              </a:r>
            </a:p>
          </p:txBody>
        </p:sp>
      </p:grp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5732463" y="1966913"/>
            <a:ext cx="2136775" cy="1390650"/>
            <a:chOff x="3051" y="3045"/>
            <a:chExt cx="3365" cy="2623"/>
          </a:xfrm>
        </p:grpSpPr>
        <p:pic>
          <p:nvPicPr>
            <p:cNvPr id="36880" name="그림 12" descr="번짐2.png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051" y="3045"/>
              <a:ext cx="3365" cy="26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6881" name="文本框 7"/>
            <p:cNvSpPr txBox="1">
              <a:spLocks noChangeArrowheads="1"/>
            </p:cNvSpPr>
            <p:nvPr/>
          </p:nvSpPr>
          <p:spPr bwMode="auto">
            <a:xfrm>
              <a:off x="3586" y="3722"/>
              <a:ext cx="2050" cy="13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40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  <a:cs typeface="叶根友毛笔行书2.0版"/>
                </a:rPr>
                <a:t>吟诵</a:t>
              </a:r>
            </a:p>
          </p:txBody>
        </p:sp>
      </p:grp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760413" y="3598863"/>
            <a:ext cx="2136775" cy="1390650"/>
            <a:chOff x="3051" y="3045"/>
            <a:chExt cx="3365" cy="2623"/>
          </a:xfrm>
        </p:grpSpPr>
        <p:pic>
          <p:nvPicPr>
            <p:cNvPr id="36878" name="그림 12" descr="번짐2.png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051" y="3045"/>
              <a:ext cx="3365" cy="26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6879" name="文本框 10"/>
            <p:cNvSpPr txBox="1">
              <a:spLocks noChangeArrowheads="1"/>
            </p:cNvSpPr>
            <p:nvPr/>
          </p:nvSpPr>
          <p:spPr bwMode="auto">
            <a:xfrm>
              <a:off x="3586" y="3722"/>
              <a:ext cx="2050" cy="13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40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  <a:cs typeface="叶根友毛笔行书2.0版"/>
                </a:rPr>
                <a:t>译读</a:t>
              </a:r>
            </a:p>
          </p:txBody>
        </p:sp>
      </p:grp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5732463" y="3598863"/>
            <a:ext cx="2136775" cy="1390650"/>
            <a:chOff x="3051" y="3045"/>
            <a:chExt cx="3365" cy="2623"/>
          </a:xfrm>
        </p:grpSpPr>
        <p:pic>
          <p:nvPicPr>
            <p:cNvPr id="36876" name="그림 12" descr="번짐2.png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051" y="3045"/>
              <a:ext cx="3365" cy="26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6877" name="文本框 13"/>
            <p:cNvSpPr txBox="1">
              <a:spLocks noChangeArrowheads="1"/>
            </p:cNvSpPr>
            <p:nvPr/>
          </p:nvSpPr>
          <p:spPr bwMode="auto">
            <a:xfrm>
              <a:off x="3586" y="3722"/>
              <a:ext cx="2050" cy="13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40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  <a:cs typeface="叶根友毛笔行书2.0版"/>
                </a:rPr>
                <a:t>言志</a:t>
              </a:r>
            </a:p>
          </p:txBody>
        </p:sp>
      </p:grpSp>
      <p:grpSp>
        <p:nvGrpSpPr>
          <p:cNvPr id="15" name="组合 14"/>
          <p:cNvGrpSpPr>
            <a:grpSpLocks/>
          </p:cNvGrpSpPr>
          <p:nvPr/>
        </p:nvGrpSpPr>
        <p:grpSpPr bwMode="auto">
          <a:xfrm>
            <a:off x="3246438" y="3643313"/>
            <a:ext cx="2136775" cy="1390650"/>
            <a:chOff x="3051" y="3045"/>
            <a:chExt cx="3365" cy="2623"/>
          </a:xfrm>
        </p:grpSpPr>
        <p:pic>
          <p:nvPicPr>
            <p:cNvPr id="36874" name="그림 12" descr="번짐2.png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051" y="3045"/>
              <a:ext cx="3365" cy="26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6875" name="文本框 16"/>
            <p:cNvSpPr txBox="1">
              <a:spLocks noChangeArrowheads="1"/>
            </p:cNvSpPr>
            <p:nvPr/>
          </p:nvSpPr>
          <p:spPr bwMode="auto">
            <a:xfrm>
              <a:off x="3586" y="3722"/>
              <a:ext cx="2050" cy="13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40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  <a:cs typeface="叶根友毛笔行书2.0版"/>
                </a:rPr>
                <a:t>品析</a:t>
              </a:r>
            </a:p>
          </p:txBody>
        </p:sp>
      </p:grpSp>
      <p:grpSp>
        <p:nvGrpSpPr>
          <p:cNvPr id="18" name="组合 17"/>
          <p:cNvGrpSpPr>
            <a:grpSpLocks/>
          </p:cNvGrpSpPr>
          <p:nvPr/>
        </p:nvGrpSpPr>
        <p:grpSpPr bwMode="auto">
          <a:xfrm>
            <a:off x="760413" y="1924050"/>
            <a:ext cx="2222500" cy="1390650"/>
            <a:chOff x="3051" y="3045"/>
            <a:chExt cx="3365" cy="2623"/>
          </a:xfrm>
        </p:grpSpPr>
        <p:pic>
          <p:nvPicPr>
            <p:cNvPr id="36872" name="그림 12" descr="번짐2.png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051" y="3045"/>
              <a:ext cx="3365" cy="26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6873" name="文本框 19"/>
            <p:cNvSpPr txBox="1">
              <a:spLocks noChangeArrowheads="1"/>
            </p:cNvSpPr>
            <p:nvPr/>
          </p:nvSpPr>
          <p:spPr bwMode="auto">
            <a:xfrm>
              <a:off x="3587" y="3722"/>
              <a:ext cx="2048" cy="13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40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  <a:cs typeface="叶根友毛笔行书2.0版"/>
                </a:rPr>
                <a:t>解题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36688" y="1300163"/>
            <a:ext cx="5905500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0" name="图片 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2254"/>
          <a:stretch>
            <a:fillRect/>
          </a:stretch>
        </p:blipFill>
        <p:spPr bwMode="auto">
          <a:xfrm>
            <a:off x="7102475" y="2693988"/>
            <a:ext cx="1273175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346325" y="1738313"/>
            <a:ext cx="445135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800">
                <a:latin typeface="黑体" pitchFamily="49" charset="-122"/>
                <a:ea typeface="黑体" pitchFamily="49" charset="-122"/>
              </a:rPr>
              <a:t>闻王昌龄左迁龙标遥有此寄</a:t>
            </a:r>
          </a:p>
        </p:txBody>
      </p:sp>
      <p:sp>
        <p:nvSpPr>
          <p:cNvPr id="6" name="矩形 5"/>
          <p:cNvSpPr/>
          <p:nvPr/>
        </p:nvSpPr>
        <p:spPr>
          <a:xfrm>
            <a:off x="2397125" y="1830388"/>
            <a:ext cx="412750" cy="333375"/>
          </a:xfrm>
          <a:prstGeom prst="rect">
            <a:avLst/>
          </a:prstGeom>
          <a:solidFill>
            <a:srgbClr val="9F0F16">
              <a:alpha val="45000"/>
            </a:srgbClr>
          </a:solidFill>
          <a:ln>
            <a:solidFill>
              <a:srgbClr val="9F0F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2470" eaLnBrk="0" hangingPunct="0">
              <a:defRPr/>
            </a:pPr>
            <a:endParaRPr lang="zh-CN" altLang="en-US"/>
          </a:p>
        </p:txBody>
      </p:sp>
      <p:sp>
        <p:nvSpPr>
          <p:cNvPr id="38915" name="标题 1"/>
          <p:cNvSpPr>
            <a:spLocks noGrp="1"/>
          </p:cNvSpPr>
          <p:nvPr>
            <p:ph type="title" idx="4294967295"/>
          </p:nvPr>
        </p:nvSpPr>
        <p:spPr>
          <a:xfrm>
            <a:off x="628650" y="263525"/>
            <a:ext cx="7886700" cy="1104900"/>
          </a:xfrm>
        </p:spPr>
        <p:txBody>
          <a:bodyPr/>
          <a:lstStyle/>
          <a:p>
            <a:r>
              <a:rPr lang="zh-CN" alt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解题</a:t>
            </a:r>
          </a:p>
        </p:txBody>
      </p:sp>
      <p:sp>
        <p:nvSpPr>
          <p:cNvPr id="7" name="矩形 6"/>
          <p:cNvSpPr/>
          <p:nvPr/>
        </p:nvSpPr>
        <p:spPr>
          <a:xfrm>
            <a:off x="2809875" y="1830388"/>
            <a:ext cx="1063625" cy="333375"/>
          </a:xfrm>
          <a:prstGeom prst="rect">
            <a:avLst/>
          </a:prstGeom>
          <a:solidFill>
            <a:srgbClr val="9F0F16">
              <a:alpha val="45000"/>
            </a:srgbClr>
          </a:solidFill>
          <a:ln>
            <a:solidFill>
              <a:srgbClr val="9F0F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2470" eaLnBrk="0" hangingPunct="0">
              <a:defRPr/>
            </a:pPr>
            <a:endParaRPr lang="zh-CN" altLang="en-US"/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1422400" y="2651125"/>
            <a:ext cx="7969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听说</a:t>
            </a:r>
          </a:p>
        </p:txBody>
      </p:sp>
      <p:cxnSp>
        <p:nvCxnSpPr>
          <p:cNvPr id="9" name="直接箭头连接符 8"/>
          <p:cNvCxnSpPr>
            <a:stCxn id="6" idx="2"/>
            <a:endCxn id="8" idx="0"/>
          </p:cNvCxnSpPr>
          <p:nvPr/>
        </p:nvCxnSpPr>
        <p:spPr>
          <a:xfrm flipH="1">
            <a:off x="1820863" y="2163763"/>
            <a:ext cx="782637" cy="487362"/>
          </a:xfrm>
          <a:prstGeom prst="straightConnector1">
            <a:avLst/>
          </a:prstGeom>
          <a:ln w="12700" cmpd="sng">
            <a:solidFill>
              <a:srgbClr val="9F0F16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箭头连接符 9"/>
          <p:cNvCxnSpPr>
            <a:stCxn id="7" idx="2"/>
          </p:cNvCxnSpPr>
          <p:nvPr/>
        </p:nvCxnSpPr>
        <p:spPr>
          <a:xfrm>
            <a:off x="3341688" y="2163763"/>
            <a:ext cx="0" cy="1130300"/>
          </a:xfrm>
          <a:prstGeom prst="straightConnector1">
            <a:avLst/>
          </a:prstGeom>
          <a:ln w="12700" cmpd="sng">
            <a:solidFill>
              <a:srgbClr val="9F0F16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>
            <a:grpSpLocks/>
          </p:cNvGrpSpPr>
          <p:nvPr/>
        </p:nvGrpSpPr>
        <p:grpSpPr bwMode="auto">
          <a:xfrm>
            <a:off x="306388" y="3308350"/>
            <a:ext cx="5011737" cy="2027238"/>
            <a:chOff x="1421" y="5211"/>
            <a:chExt cx="6438" cy="3357"/>
          </a:xfrm>
        </p:grpSpPr>
        <p:sp>
          <p:nvSpPr>
            <p:cNvPr id="11" name="矩形 10"/>
            <p:cNvSpPr/>
            <p:nvPr/>
          </p:nvSpPr>
          <p:spPr>
            <a:xfrm>
              <a:off x="1576" y="5211"/>
              <a:ext cx="6283" cy="3357"/>
            </a:xfrm>
            <a:prstGeom prst="rect">
              <a:avLst/>
            </a:prstGeom>
            <a:solidFill>
              <a:schemeClr val="bg2">
                <a:lumMod val="75000"/>
                <a:alpha val="75000"/>
              </a:schemeClr>
            </a:solidFill>
            <a:ln w="28575" cmpd="sng">
              <a:solidFill>
                <a:schemeClr val="bg1">
                  <a:lumMod val="6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712470" eaLnBrk="0" hangingPunct="0">
                <a:defRPr/>
              </a:pPr>
              <a:endParaRPr lang="zh-CN" altLang="en-US"/>
            </a:p>
          </p:txBody>
        </p:sp>
        <p:sp>
          <p:nvSpPr>
            <p:cNvPr id="3" name="文本框 11"/>
            <p:cNvSpPr txBox="1">
              <a:spLocks noChangeArrowheads="1"/>
            </p:cNvSpPr>
            <p:nvPr/>
          </p:nvSpPr>
          <p:spPr bwMode="auto">
            <a:xfrm>
              <a:off x="1421" y="5359"/>
              <a:ext cx="6386" cy="32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sz="1600">
                  <a:latin typeface="仿宋" pitchFamily="49" charset="-122"/>
                  <a:ea typeface="仿宋" pitchFamily="49" charset="-122"/>
                </a:rPr>
                <a:t>   </a:t>
              </a:r>
              <a:r>
                <a:rPr lang="en-US" altLang="zh-CN" sz="2400" b="1">
                  <a:latin typeface="仿宋" pitchFamily="49" charset="-122"/>
                  <a:ea typeface="仿宋" pitchFamily="49" charset="-122"/>
                </a:rPr>
                <a:t>王昌龄 （698—757），字少伯，盛唐著名边塞诗人，后人誉为</a:t>
              </a:r>
              <a:r>
                <a:rPr lang="en-US" altLang="zh-CN" sz="2400" b="1">
                  <a:solidFill>
                    <a:srgbClr val="9F0F16"/>
                  </a:solidFill>
                  <a:latin typeface="Arial" charset="0"/>
                  <a:ea typeface="仿宋" pitchFamily="49" charset="-122"/>
                  <a:cs typeface="Arial" charset="0"/>
                </a:rPr>
                <a:t>“</a:t>
              </a:r>
              <a:r>
                <a:rPr lang="en-US" altLang="zh-CN" sz="2400" b="1">
                  <a:solidFill>
                    <a:srgbClr val="9F0F16"/>
                  </a:solidFill>
                  <a:latin typeface="仿宋" pitchFamily="49" charset="-122"/>
                  <a:ea typeface="仿宋" pitchFamily="49" charset="-122"/>
                </a:rPr>
                <a:t>七绝圣手</a:t>
              </a:r>
              <a:r>
                <a:rPr lang="en-US" altLang="zh-CN" sz="2400" b="1">
                  <a:solidFill>
                    <a:srgbClr val="9F0F16"/>
                  </a:solidFill>
                  <a:latin typeface="Arial" charset="0"/>
                  <a:ea typeface="仿宋" pitchFamily="49" charset="-122"/>
                </a:rPr>
                <a:t>”</a:t>
              </a:r>
              <a:r>
                <a:rPr lang="en-US" altLang="zh-CN" sz="2400" b="1">
                  <a:latin typeface="仿宋" pitchFamily="49" charset="-122"/>
                  <a:ea typeface="仿宋" pitchFamily="49" charset="-122"/>
                </a:rPr>
                <a:t>。</a:t>
              </a:r>
              <a:r>
                <a:rPr lang="zh-CN" altLang="en-US" sz="2400" b="1">
                  <a:latin typeface="仿宋" pitchFamily="49" charset="-122"/>
                  <a:ea typeface="仿宋" pitchFamily="49" charset="-122"/>
                </a:rPr>
                <a:t>天宝年间被贬为龙标县尉。尤以登第之前赴西北边塞所作边塞诗最著名。</a:t>
              </a:r>
            </a:p>
          </p:txBody>
        </p:sp>
      </p:grpSp>
      <p:sp>
        <p:nvSpPr>
          <p:cNvPr id="13" name="矩形 12"/>
          <p:cNvSpPr/>
          <p:nvPr/>
        </p:nvSpPr>
        <p:spPr>
          <a:xfrm>
            <a:off x="3873500" y="1831975"/>
            <a:ext cx="671513" cy="333375"/>
          </a:xfrm>
          <a:prstGeom prst="rect">
            <a:avLst/>
          </a:prstGeom>
          <a:solidFill>
            <a:srgbClr val="9F0F16">
              <a:alpha val="45000"/>
            </a:srgbClr>
          </a:solidFill>
          <a:ln>
            <a:solidFill>
              <a:srgbClr val="9F0F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2470" eaLnBrk="0" hangingPunct="0">
              <a:defRPr/>
            </a:pPr>
            <a:endParaRPr lang="zh-CN" altLang="en-US"/>
          </a:p>
        </p:txBody>
      </p:sp>
      <p:cxnSp>
        <p:nvCxnSpPr>
          <p:cNvPr id="14" name="直接箭头连接符 13"/>
          <p:cNvCxnSpPr/>
          <p:nvPr/>
        </p:nvCxnSpPr>
        <p:spPr>
          <a:xfrm>
            <a:off x="4214813" y="2163763"/>
            <a:ext cx="107950" cy="341312"/>
          </a:xfrm>
          <a:prstGeom prst="straightConnector1">
            <a:avLst/>
          </a:prstGeom>
          <a:ln w="12700" cmpd="sng">
            <a:solidFill>
              <a:srgbClr val="9F0F16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3517900" y="2505075"/>
            <a:ext cx="171291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贬官、降职</a:t>
            </a:r>
          </a:p>
        </p:txBody>
      </p:sp>
      <p:cxnSp>
        <p:nvCxnSpPr>
          <p:cNvPr id="18" name="直接箭头连接符 17"/>
          <p:cNvCxnSpPr/>
          <p:nvPr/>
        </p:nvCxnSpPr>
        <p:spPr>
          <a:xfrm>
            <a:off x="4910138" y="2163763"/>
            <a:ext cx="2071687" cy="1755775"/>
          </a:xfrm>
          <a:prstGeom prst="straightConnector1">
            <a:avLst/>
          </a:prstGeom>
          <a:ln w="12700" cmpd="sng">
            <a:solidFill>
              <a:srgbClr val="9F0F16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927" name="文本框 18"/>
          <p:cNvSpPr txBox="1">
            <a:spLocks noChangeArrowheads="1"/>
          </p:cNvSpPr>
          <p:nvPr/>
        </p:nvSpPr>
        <p:spPr bwMode="auto">
          <a:xfrm>
            <a:off x="5613400" y="3983038"/>
            <a:ext cx="35306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诗中指王昌龄，古人常用官职或任官之地的州县名来称呼一个人。</a:t>
            </a:r>
          </a:p>
        </p:txBody>
      </p:sp>
      <p:sp>
        <p:nvSpPr>
          <p:cNvPr id="20" name="矩形 19"/>
          <p:cNvSpPr/>
          <p:nvPr/>
        </p:nvSpPr>
        <p:spPr>
          <a:xfrm>
            <a:off x="6350000" y="1831975"/>
            <a:ext cx="412750" cy="333375"/>
          </a:xfrm>
          <a:prstGeom prst="rect">
            <a:avLst/>
          </a:prstGeom>
          <a:solidFill>
            <a:srgbClr val="9F0F16">
              <a:alpha val="45000"/>
            </a:srgbClr>
          </a:solidFill>
          <a:ln>
            <a:solidFill>
              <a:srgbClr val="9F0F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2470" eaLnBrk="0" hangingPunct="0">
              <a:defRPr/>
            </a:pPr>
            <a:endParaRPr lang="zh-CN" altLang="en-US"/>
          </a:p>
        </p:txBody>
      </p:sp>
      <p:sp>
        <p:nvSpPr>
          <p:cNvPr id="38929" name="文本框 22"/>
          <p:cNvSpPr txBox="1">
            <a:spLocks noChangeArrowheads="1"/>
          </p:cNvSpPr>
          <p:nvPr/>
        </p:nvSpPr>
        <p:spPr bwMode="auto">
          <a:xfrm>
            <a:off x="993775" y="1066800"/>
            <a:ext cx="815022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仿宋" pitchFamily="49" charset="-122"/>
                <a:ea typeface="仿宋" pitchFamily="49" charset="-122"/>
              </a:rPr>
              <a:t>秦时明月汉时关，万里长征人未还。（《出塞》）</a:t>
            </a:r>
          </a:p>
          <a:p>
            <a:pPr eaLnBrk="0" hangingPunct="0"/>
            <a:r>
              <a:rPr lang="zh-CN" altLang="en-US" sz="2400" b="1">
                <a:latin typeface="仿宋" pitchFamily="49" charset="-122"/>
                <a:ea typeface="仿宋" pitchFamily="49" charset="-122"/>
              </a:rPr>
              <a:t>洛阳亲友如相问，一片冰心在玉壶。（《芙蓉楼送辛渐》）</a:t>
            </a:r>
          </a:p>
        </p:txBody>
      </p:sp>
      <p:sp>
        <p:nvSpPr>
          <p:cNvPr id="38931" name="文本框 23"/>
          <p:cNvSpPr txBox="1">
            <a:spLocks noChangeArrowheads="1"/>
          </p:cNvSpPr>
          <p:nvPr/>
        </p:nvSpPr>
        <p:spPr bwMode="auto">
          <a:xfrm>
            <a:off x="6918325" y="1798638"/>
            <a:ext cx="17160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寄托、托付</a:t>
            </a:r>
          </a:p>
        </p:txBody>
      </p:sp>
      <p:sp>
        <p:nvSpPr>
          <p:cNvPr id="2" name="矩形 19"/>
          <p:cNvSpPr/>
          <p:nvPr/>
        </p:nvSpPr>
        <p:spPr>
          <a:xfrm>
            <a:off x="4541838" y="1852613"/>
            <a:ext cx="741362" cy="333375"/>
          </a:xfrm>
          <a:prstGeom prst="rect">
            <a:avLst/>
          </a:prstGeom>
          <a:solidFill>
            <a:srgbClr val="9F0F16">
              <a:alpha val="45000"/>
            </a:srgbClr>
          </a:solidFill>
          <a:ln>
            <a:solidFill>
              <a:srgbClr val="9F0F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2470" eaLnBrk="0" hangingPunct="0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89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89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389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89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89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7" grpId="0" animBg="1"/>
      <p:bldP spid="8" grpId="0"/>
      <p:bldP spid="13" grpId="0" animBg="1"/>
      <p:bldP spid="15" grpId="0"/>
      <p:bldP spid="38927" grpId="0"/>
      <p:bldP spid="20" grpId="0" animBg="1"/>
      <p:bldP spid="38929" grpId="0"/>
      <p:bldP spid="38931" grpId="0"/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标题 1"/>
          <p:cNvSpPr>
            <a:spLocks noGrp="1"/>
          </p:cNvSpPr>
          <p:nvPr>
            <p:ph type="title" idx="4294967295"/>
          </p:nvPr>
        </p:nvSpPr>
        <p:spPr>
          <a:xfrm>
            <a:off x="628650" y="263525"/>
            <a:ext cx="7886700" cy="1104900"/>
          </a:xfrm>
        </p:spPr>
        <p:txBody>
          <a:bodyPr/>
          <a:lstStyle/>
          <a:p>
            <a:r>
              <a:rPr lang="zh-CN" alt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李白</a:t>
            </a:r>
          </a:p>
        </p:txBody>
      </p:sp>
      <p:sp>
        <p:nvSpPr>
          <p:cNvPr id="40962" name="内容占位符 2"/>
          <p:cNvSpPr>
            <a:spLocks noGrp="1"/>
          </p:cNvSpPr>
          <p:nvPr>
            <p:ph idx="4294967295"/>
          </p:nvPr>
        </p:nvSpPr>
        <p:spPr>
          <a:xfrm>
            <a:off x="557213" y="1712913"/>
            <a:ext cx="7958137" cy="254317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李白（701年－762年）</a:t>
            </a:r>
            <a:r>
              <a:rPr lang="en-US" altLang="zh-CN" sz="2800" b="1" smtClean="0">
                <a:latin typeface="宋体" charset="-122"/>
                <a:ea typeface="楷体" pitchFamily="49" charset="-122"/>
                <a:sym typeface="+mn-ea"/>
              </a:rPr>
              <a:t>,</a:t>
            </a:r>
            <a:r>
              <a:rPr lang="zh-CN" altLang="en-US" sz="2800" b="1" smtClean="0">
                <a:solidFill>
                  <a:srgbClr val="9F0F16"/>
                </a:solidFill>
                <a:latin typeface="楷体" pitchFamily="49" charset="-122"/>
                <a:ea typeface="楷体" pitchFamily="49" charset="-122"/>
              </a:rPr>
              <a:t>字太白</a:t>
            </a:r>
            <a:r>
              <a:rPr lang="en-US" altLang="zh-CN" sz="2800" b="1" smtClean="0">
                <a:latin typeface="宋体" charset="-122"/>
                <a:ea typeface="楷体" pitchFamily="49" charset="-122"/>
                <a:sym typeface="+mn-ea"/>
              </a:rPr>
              <a:t>,</a:t>
            </a:r>
            <a:r>
              <a:rPr lang="zh-CN" altLang="en-US" sz="2800" b="1" smtClean="0">
                <a:solidFill>
                  <a:srgbClr val="9F0F16"/>
                </a:solidFill>
                <a:latin typeface="楷体" pitchFamily="49" charset="-122"/>
                <a:ea typeface="楷体" pitchFamily="49" charset="-122"/>
              </a:rPr>
              <a:t>号青莲居士</a:t>
            </a:r>
            <a:r>
              <a:rPr lang="en-US" altLang="zh-CN" sz="2800" b="1" smtClean="0">
                <a:latin typeface="宋体" charset="-122"/>
                <a:ea typeface="楷体" pitchFamily="49" charset="-122"/>
                <a:sym typeface="+mn-ea"/>
              </a:rPr>
              <a:t>,  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唐朝诗人。被称为</a:t>
            </a:r>
            <a:r>
              <a:rPr lang="en-US" altLang="zh-CN" sz="2800" b="1" smtClean="0">
                <a:latin typeface="Arial" charset="0"/>
                <a:ea typeface="楷体" pitchFamily="49" charset="-122"/>
                <a:cs typeface="Arial" charset="0"/>
                <a:sym typeface="微软雅黑" pitchFamily="34" charset="-122"/>
              </a:rPr>
              <a:t>“</a:t>
            </a:r>
            <a:r>
              <a:rPr lang="zh-CN" altLang="en-US" sz="2800" b="1" smtClean="0">
                <a:solidFill>
                  <a:srgbClr val="9F0F16"/>
                </a:solidFill>
                <a:latin typeface="楷体" pitchFamily="49" charset="-122"/>
                <a:ea typeface="楷体" pitchFamily="49" charset="-122"/>
              </a:rPr>
              <a:t>诗仙</a:t>
            </a:r>
            <a:r>
              <a:rPr lang="en-US" altLang="zh-CN" sz="2800" b="1" smtClean="0">
                <a:latin typeface="Arial" charset="0"/>
                <a:ea typeface="楷体" pitchFamily="49" charset="-122"/>
                <a:cs typeface="Arial" charset="0"/>
                <a:sym typeface="微软雅黑" pitchFamily="34" charset="-122"/>
              </a:rPr>
              <a:t>”</a:t>
            </a:r>
            <a:r>
              <a:rPr lang="en-US" altLang="zh-CN" sz="2800" b="1" smtClean="0">
                <a:latin typeface="宋体" charset="-122"/>
                <a:ea typeface="楷体" pitchFamily="49" charset="-122"/>
                <a:sym typeface="+mn-ea"/>
              </a:rPr>
              <a:t>,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是盛唐最杰出的诗人</a:t>
            </a:r>
            <a:r>
              <a:rPr lang="en-US" altLang="zh-CN" sz="2800" b="1" smtClean="0">
                <a:latin typeface="宋体" charset="-122"/>
                <a:ea typeface="楷体" pitchFamily="49" charset="-122"/>
                <a:sym typeface="+mn-ea"/>
              </a:rPr>
              <a:t>,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也是中国历史上最伟大的浪漫主义诗人。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标题 1"/>
          <p:cNvSpPr>
            <a:spLocks noGrp="1"/>
          </p:cNvSpPr>
          <p:nvPr>
            <p:ph type="title" idx="4294967295"/>
          </p:nvPr>
        </p:nvSpPr>
        <p:spPr>
          <a:xfrm>
            <a:off x="628650" y="263525"/>
            <a:ext cx="7886700" cy="1104900"/>
          </a:xfrm>
        </p:spPr>
        <p:txBody>
          <a:bodyPr/>
          <a:lstStyle/>
          <a:p>
            <a:r>
              <a:rPr lang="zh-CN" alt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译读</a:t>
            </a:r>
          </a:p>
        </p:txBody>
      </p:sp>
      <p:sp>
        <p:nvSpPr>
          <p:cNvPr id="41986" name="Rectangle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zh-CN" altLang="en-US" sz="3200" b="1" smtClean="0">
                <a:latin typeface="宋体" charset="-122"/>
                <a:ea typeface="楷体" pitchFamily="49" charset="-122"/>
              </a:rPr>
              <a:t>杨花</a:t>
            </a:r>
            <a:r>
              <a:rPr lang="zh-CN" altLang="en-US" sz="3200" b="1" smtClean="0">
                <a:latin typeface="楷体" pitchFamily="49" charset="-122"/>
                <a:ea typeface="楷体" pitchFamily="49" charset="-122"/>
                <a:sym typeface="+mn-ea"/>
              </a:rPr>
              <a:t>／</a:t>
            </a:r>
            <a:r>
              <a:rPr lang="zh-CN" altLang="en-US" sz="3200" b="1" smtClean="0">
                <a:latin typeface="宋体" charset="-122"/>
                <a:ea typeface="楷体" pitchFamily="49" charset="-122"/>
              </a:rPr>
              <a:t>落尽</a:t>
            </a:r>
            <a:r>
              <a:rPr lang="zh-CN" altLang="en-US" sz="3200" b="1" smtClean="0">
                <a:latin typeface="楷体" pitchFamily="49" charset="-122"/>
                <a:ea typeface="楷体" pitchFamily="49" charset="-122"/>
                <a:sym typeface="+mn-ea"/>
              </a:rPr>
              <a:t>／</a:t>
            </a:r>
            <a:r>
              <a:rPr lang="zh-CN" altLang="en-US" sz="3200" b="1" smtClean="0">
                <a:latin typeface="宋体" charset="-122"/>
                <a:ea typeface="楷体" pitchFamily="49" charset="-122"/>
              </a:rPr>
              <a:t>子规</a:t>
            </a:r>
            <a:r>
              <a:rPr lang="zh-CN" altLang="en-US" sz="3200" b="1" smtClean="0">
                <a:latin typeface="楷体" pitchFamily="49" charset="-122"/>
                <a:ea typeface="楷体" pitchFamily="49" charset="-122"/>
                <a:sym typeface="+mn-ea"/>
              </a:rPr>
              <a:t>／</a:t>
            </a:r>
            <a:r>
              <a:rPr lang="zh-CN" altLang="en-US" sz="3200" b="1" smtClean="0">
                <a:latin typeface="宋体" charset="-122"/>
                <a:ea typeface="楷体" pitchFamily="49" charset="-122"/>
              </a:rPr>
              <a:t>啼，</a:t>
            </a:r>
          </a:p>
          <a:p>
            <a:pPr algn="ctr" eaLnBrk="1" hangingPunct="1">
              <a:buFont typeface="Arial" charset="0"/>
              <a:buNone/>
            </a:pPr>
            <a:r>
              <a:rPr lang="zh-CN" altLang="en-US" sz="3200" b="1" smtClean="0">
                <a:latin typeface="宋体" charset="-122"/>
                <a:ea typeface="楷体" pitchFamily="49" charset="-122"/>
              </a:rPr>
              <a:t/>
            </a:r>
            <a:br>
              <a:rPr lang="zh-CN" altLang="en-US" sz="3200" b="1" smtClean="0">
                <a:latin typeface="宋体" charset="-122"/>
                <a:ea typeface="楷体" pitchFamily="49" charset="-122"/>
              </a:rPr>
            </a:br>
            <a:r>
              <a:rPr lang="zh-CN" altLang="en-US" sz="3200" b="1" smtClean="0">
                <a:latin typeface="宋体" charset="-122"/>
                <a:ea typeface="楷体" pitchFamily="49" charset="-122"/>
              </a:rPr>
              <a:t>闻道</a:t>
            </a:r>
            <a:r>
              <a:rPr lang="zh-CN" altLang="en-US" sz="3200" b="1" smtClean="0">
                <a:latin typeface="楷体" pitchFamily="49" charset="-122"/>
                <a:ea typeface="楷体" pitchFamily="49" charset="-122"/>
                <a:sym typeface="+mn-ea"/>
              </a:rPr>
              <a:t>／</a:t>
            </a:r>
            <a:r>
              <a:rPr lang="zh-CN" altLang="en-US" sz="3200" b="1" smtClean="0">
                <a:latin typeface="宋体" charset="-122"/>
                <a:ea typeface="楷体" pitchFamily="49" charset="-122"/>
              </a:rPr>
              <a:t>龙标</a:t>
            </a:r>
            <a:r>
              <a:rPr lang="zh-CN" altLang="en-US" sz="3200" b="1" smtClean="0">
                <a:latin typeface="楷体" pitchFamily="49" charset="-122"/>
                <a:ea typeface="楷体" pitchFamily="49" charset="-122"/>
                <a:sym typeface="+mn-ea"/>
              </a:rPr>
              <a:t>／</a:t>
            </a:r>
            <a:r>
              <a:rPr lang="zh-CN" altLang="en-US" sz="3200" b="1" smtClean="0">
                <a:latin typeface="宋体" charset="-122"/>
                <a:ea typeface="楷体" pitchFamily="49" charset="-122"/>
              </a:rPr>
              <a:t>过</a:t>
            </a:r>
            <a:r>
              <a:rPr lang="zh-CN" altLang="en-US" sz="3200" b="1" smtClean="0">
                <a:latin typeface="楷体" pitchFamily="49" charset="-122"/>
                <a:ea typeface="楷体" pitchFamily="49" charset="-122"/>
                <a:sym typeface="+mn-ea"/>
              </a:rPr>
              <a:t>／</a:t>
            </a:r>
            <a:r>
              <a:rPr lang="zh-CN" altLang="en-US" sz="3200" b="1" smtClean="0">
                <a:latin typeface="宋体" charset="-122"/>
                <a:ea typeface="楷体" pitchFamily="49" charset="-122"/>
              </a:rPr>
              <a:t>五溪。</a:t>
            </a:r>
          </a:p>
          <a:p>
            <a:pPr algn="ctr" eaLnBrk="1" hangingPunct="1">
              <a:buFont typeface="Arial" charset="0"/>
              <a:buNone/>
            </a:pPr>
            <a:r>
              <a:rPr lang="zh-CN" altLang="en-US" sz="3200" b="1" smtClean="0">
                <a:latin typeface="宋体" charset="-122"/>
                <a:ea typeface="楷体" pitchFamily="49" charset="-122"/>
              </a:rPr>
              <a:t/>
            </a:r>
            <a:br>
              <a:rPr lang="zh-CN" altLang="en-US" sz="3200" b="1" smtClean="0">
                <a:latin typeface="宋体" charset="-122"/>
                <a:ea typeface="楷体" pitchFamily="49" charset="-122"/>
              </a:rPr>
            </a:br>
            <a:r>
              <a:rPr lang="zh-CN" altLang="en-US" sz="3200" b="1" smtClean="0">
                <a:latin typeface="宋体" charset="-122"/>
                <a:ea typeface="楷体" pitchFamily="49" charset="-122"/>
              </a:rPr>
              <a:t>我寄</a:t>
            </a:r>
            <a:r>
              <a:rPr lang="zh-CN" altLang="en-US" sz="3200" b="1" smtClean="0">
                <a:latin typeface="楷体" pitchFamily="49" charset="-122"/>
                <a:ea typeface="楷体" pitchFamily="49" charset="-122"/>
                <a:sym typeface="+mn-ea"/>
              </a:rPr>
              <a:t>／</a:t>
            </a:r>
            <a:r>
              <a:rPr lang="zh-CN" altLang="en-US" sz="3200" b="1" smtClean="0">
                <a:latin typeface="宋体" charset="-122"/>
                <a:ea typeface="楷体" pitchFamily="49" charset="-122"/>
              </a:rPr>
              <a:t>愁心</a:t>
            </a:r>
            <a:r>
              <a:rPr lang="zh-CN" altLang="en-US" sz="3200" b="1" smtClean="0">
                <a:latin typeface="楷体" pitchFamily="49" charset="-122"/>
                <a:ea typeface="楷体" pitchFamily="49" charset="-122"/>
                <a:sym typeface="+mn-ea"/>
              </a:rPr>
              <a:t>／</a:t>
            </a:r>
            <a:r>
              <a:rPr lang="zh-CN" altLang="en-US" sz="3200" b="1" smtClean="0">
                <a:latin typeface="宋体" charset="-122"/>
                <a:ea typeface="楷体" pitchFamily="49" charset="-122"/>
              </a:rPr>
              <a:t>与</a:t>
            </a:r>
            <a:r>
              <a:rPr lang="zh-CN" altLang="en-US" sz="3200" b="1" smtClean="0">
                <a:latin typeface="楷体" pitchFamily="49" charset="-122"/>
                <a:ea typeface="楷体" pitchFamily="49" charset="-122"/>
                <a:sym typeface="+mn-ea"/>
              </a:rPr>
              <a:t>／</a:t>
            </a:r>
            <a:r>
              <a:rPr lang="zh-CN" altLang="en-US" sz="3200" b="1" smtClean="0">
                <a:latin typeface="宋体" charset="-122"/>
                <a:ea typeface="楷体" pitchFamily="49" charset="-122"/>
              </a:rPr>
              <a:t>明月，</a:t>
            </a:r>
          </a:p>
          <a:p>
            <a:pPr algn="ctr" eaLnBrk="1" hangingPunct="1">
              <a:buFont typeface="Arial" charset="0"/>
              <a:buNone/>
            </a:pPr>
            <a:r>
              <a:rPr lang="zh-CN" altLang="en-US" sz="3200" b="1" smtClean="0">
                <a:latin typeface="宋体" charset="-122"/>
                <a:ea typeface="楷体" pitchFamily="49" charset="-122"/>
              </a:rPr>
              <a:t/>
            </a:r>
            <a:br>
              <a:rPr lang="zh-CN" altLang="en-US" sz="3200" b="1" smtClean="0">
                <a:latin typeface="宋体" charset="-122"/>
                <a:ea typeface="楷体" pitchFamily="49" charset="-122"/>
              </a:rPr>
            </a:br>
            <a:r>
              <a:rPr lang="zh-CN" altLang="en-US" sz="3200" b="1" smtClean="0">
                <a:latin typeface="宋体" charset="-122"/>
                <a:ea typeface="楷体" pitchFamily="49" charset="-122"/>
              </a:rPr>
              <a:t>随军</a:t>
            </a:r>
            <a:r>
              <a:rPr lang="zh-CN" altLang="en-US" sz="3200" b="1" smtClean="0">
                <a:latin typeface="楷体" pitchFamily="49" charset="-122"/>
                <a:ea typeface="楷体" pitchFamily="49" charset="-122"/>
                <a:sym typeface="+mn-ea"/>
              </a:rPr>
              <a:t>／</a:t>
            </a:r>
            <a:r>
              <a:rPr lang="zh-CN" altLang="en-US" sz="3200" b="1" smtClean="0">
                <a:latin typeface="宋体" charset="-122"/>
                <a:ea typeface="楷体" pitchFamily="49" charset="-122"/>
              </a:rPr>
              <a:t>直到</a:t>
            </a:r>
            <a:r>
              <a:rPr lang="zh-CN" altLang="en-US" sz="3200" b="1" smtClean="0">
                <a:latin typeface="楷体" pitchFamily="49" charset="-122"/>
                <a:ea typeface="楷体" pitchFamily="49" charset="-122"/>
                <a:sym typeface="+mn-ea"/>
              </a:rPr>
              <a:t>／</a:t>
            </a:r>
            <a:r>
              <a:rPr lang="zh-CN" altLang="en-US" sz="3200" b="1" smtClean="0">
                <a:latin typeface="宋体" charset="-122"/>
                <a:ea typeface="楷体" pitchFamily="49" charset="-122"/>
              </a:rPr>
              <a:t>夜郎</a:t>
            </a:r>
            <a:r>
              <a:rPr lang="zh-CN" altLang="en-US" sz="3200" b="1" smtClean="0">
                <a:latin typeface="楷体" pitchFamily="49" charset="-122"/>
                <a:ea typeface="楷体" pitchFamily="49" charset="-122"/>
                <a:sym typeface="+mn-ea"/>
              </a:rPr>
              <a:t>／</a:t>
            </a:r>
            <a:r>
              <a:rPr lang="zh-CN" altLang="en-US" sz="3200" b="1" smtClean="0">
                <a:latin typeface="宋体" charset="-122"/>
                <a:ea typeface="楷体" pitchFamily="49" charset="-122"/>
              </a:rPr>
              <a:t>西。</a:t>
            </a:r>
          </a:p>
        </p:txBody>
      </p:sp>
      <p:sp>
        <p:nvSpPr>
          <p:cNvPr id="51208" name="矩形 51207"/>
          <p:cNvSpPr>
            <a:spLocks noChangeArrowheads="1"/>
          </p:cNvSpPr>
          <p:nvPr/>
        </p:nvSpPr>
        <p:spPr bwMode="auto">
          <a:xfrm>
            <a:off x="1352550" y="2043113"/>
            <a:ext cx="492918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2060"/>
                </a:solidFill>
                <a:latin typeface="仿宋" pitchFamily="49" charset="-122"/>
                <a:ea typeface="仿宋" pitchFamily="49" charset="-122"/>
              </a:rPr>
              <a:t>柳絮落尽了，杜鹃鸟在不住地啼叫。</a:t>
            </a: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352550" y="2949575"/>
            <a:ext cx="74549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2060"/>
                </a:solidFill>
                <a:latin typeface="仿宋" pitchFamily="49" charset="-122"/>
                <a:ea typeface="仿宋" pitchFamily="49" charset="-122"/>
              </a:rPr>
              <a:t>听说你被贬到龙标去，一路上要经过五溪。</a:t>
            </a: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352550" y="3941763"/>
            <a:ext cx="60960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2060"/>
                </a:solidFill>
                <a:latin typeface="仿宋" pitchFamily="49" charset="-122"/>
                <a:ea typeface="仿宋" pitchFamily="49" charset="-122"/>
              </a:rPr>
              <a:t>让我把为你而忧愁的心托付给天上的明月吧，</a:t>
            </a: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465263" y="4864100"/>
            <a:ext cx="47402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2060"/>
                </a:solidFill>
                <a:latin typeface="仿宋" pitchFamily="49" charset="-122"/>
                <a:ea typeface="仿宋" pitchFamily="49" charset="-122"/>
              </a:rPr>
              <a:t>伴随着你一直走到那夜郎以西！</a:t>
            </a:r>
          </a:p>
        </p:txBody>
      </p:sp>
      <p:sp>
        <p:nvSpPr>
          <p:cNvPr id="7" name="矩形 6"/>
          <p:cNvSpPr/>
          <p:nvPr/>
        </p:nvSpPr>
        <p:spPr>
          <a:xfrm>
            <a:off x="4884738" y="4422775"/>
            <a:ext cx="1655762" cy="441325"/>
          </a:xfrm>
          <a:prstGeom prst="rect">
            <a:avLst/>
          </a:prstGeom>
          <a:solidFill>
            <a:srgbClr val="9F0F16">
              <a:alpha val="45000"/>
            </a:srgbClr>
          </a:solidFill>
          <a:ln>
            <a:solidFill>
              <a:srgbClr val="9F0F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2470" eaLnBrk="0" hangingPunct="0">
              <a:defRPr/>
            </a:pPr>
            <a:endParaRPr lang="zh-CN" altLang="en-US"/>
          </a:p>
        </p:txBody>
      </p: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6538913" y="1477963"/>
            <a:ext cx="2617787" cy="830262"/>
            <a:chOff x="14795" y="-1370"/>
            <a:chExt cx="6784" cy="2872"/>
          </a:xfrm>
        </p:grpSpPr>
        <p:sp>
          <p:nvSpPr>
            <p:cNvPr id="10" name="矩形 9"/>
            <p:cNvSpPr/>
            <p:nvPr/>
          </p:nvSpPr>
          <p:spPr>
            <a:xfrm>
              <a:off x="14795" y="-1227"/>
              <a:ext cx="6282" cy="2586"/>
            </a:xfrm>
            <a:prstGeom prst="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712470" eaLnBrk="0" hangingPunct="0">
                <a:defRPr/>
              </a:pPr>
              <a:endParaRPr lang="zh-CN" altLang="en-US"/>
            </a:p>
          </p:txBody>
        </p:sp>
        <p:sp>
          <p:nvSpPr>
            <p:cNvPr id="41995" name="文本框 12"/>
            <p:cNvSpPr txBox="1">
              <a:spLocks noChangeArrowheads="1"/>
            </p:cNvSpPr>
            <p:nvPr/>
          </p:nvSpPr>
          <p:spPr bwMode="auto">
            <a:xfrm>
              <a:off x="15141" y="-1370"/>
              <a:ext cx="6438" cy="28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2400" b="1">
                  <a:latin typeface="仿宋" pitchFamily="49" charset="-122"/>
                  <a:ea typeface="仿宋" pitchFamily="49" charset="-122"/>
                </a:rPr>
                <a:t>杜鹃鸟的别名，鸣声悲哀凄凉。</a:t>
              </a:r>
            </a:p>
          </p:txBody>
        </p:sp>
      </p:grpSp>
      <p:sp>
        <p:nvSpPr>
          <p:cNvPr id="14" name="矩形 13"/>
          <p:cNvSpPr/>
          <p:nvPr/>
        </p:nvSpPr>
        <p:spPr>
          <a:xfrm>
            <a:off x="4743450" y="1520825"/>
            <a:ext cx="831850" cy="417513"/>
          </a:xfrm>
          <a:prstGeom prst="rect">
            <a:avLst/>
          </a:prstGeom>
          <a:solidFill>
            <a:srgbClr val="9F0F16">
              <a:alpha val="45000"/>
            </a:srgbClr>
          </a:solidFill>
          <a:ln>
            <a:solidFill>
              <a:srgbClr val="9F0F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2470" eaLnBrk="0" hangingPunct="0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8" grpId="0"/>
      <p:bldP spid="4" grpId="0"/>
      <p:bldP spid="5" grpId="0"/>
      <p:bldP spid="6" grpId="0"/>
      <p:bldP spid="1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标题 2"/>
          <p:cNvSpPr>
            <a:spLocks noGrp="1"/>
          </p:cNvSpPr>
          <p:nvPr>
            <p:ph type="title" idx="4294967295"/>
          </p:nvPr>
        </p:nvSpPr>
        <p:spPr>
          <a:xfrm>
            <a:off x="628650" y="263525"/>
            <a:ext cx="7886700" cy="1104900"/>
          </a:xfrm>
        </p:spPr>
        <p:txBody>
          <a:bodyPr/>
          <a:lstStyle/>
          <a:p>
            <a:r>
              <a:rPr lang="zh-CN" alt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品析</a:t>
            </a:r>
          </a:p>
        </p:txBody>
      </p:sp>
      <p:sp>
        <p:nvSpPr>
          <p:cNvPr id="93187" name="内容占位符 3"/>
          <p:cNvSpPr>
            <a:spLocks noGrp="1"/>
          </p:cNvSpPr>
          <p:nvPr>
            <p:ph idx="4294967295"/>
          </p:nvPr>
        </p:nvSpPr>
        <p:spPr>
          <a:xfrm>
            <a:off x="390525" y="1368425"/>
            <a:ext cx="7872413" cy="3627438"/>
          </a:xfrm>
        </p:spPr>
        <p:txBody>
          <a:bodyPr/>
          <a:lstStyle/>
          <a:p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诗人为什么要将愁心寄与明月呢？</a:t>
            </a:r>
          </a:p>
          <a:p>
            <a:r>
              <a:rPr lang="zh-CN" altLang="en-US" sz="2800" b="1" smtClean="0">
                <a:latin typeface="楷体" pitchFamily="49" charset="-122"/>
                <a:ea typeface="楷体" pitchFamily="49" charset="-122"/>
                <a:sym typeface="+mn-ea"/>
              </a:rPr>
              <a:t>诗人</a:t>
            </a:r>
            <a:r>
              <a:rPr lang="zh-CN" altLang="en-US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+mn-ea"/>
              </a:rPr>
              <a:t>用拟人手法，将月亮人格化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  <a:sym typeface="+mn-ea"/>
              </a:rPr>
              <a:t>,把本来不带感情的</a:t>
            </a:r>
            <a:r>
              <a:rPr lang="zh-CN" altLang="en-US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+mn-ea"/>
              </a:rPr>
              <a:t>明月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  <a:sym typeface="+mn-ea"/>
              </a:rPr>
              <a:t>，变成了一个了解自己，富有同情心的</a:t>
            </a:r>
            <a:r>
              <a:rPr lang="zh-CN" altLang="en-US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+mn-ea"/>
              </a:rPr>
              <a:t>知己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  <a:sym typeface="+mn-ea"/>
              </a:rPr>
              <a:t>，</a:t>
            </a:r>
            <a:r>
              <a:rPr lang="zh-CN" altLang="zh-CN" sz="2800" b="1" smtClean="0">
                <a:latin typeface="微软雅黑" pitchFamily="34" charset="-122"/>
                <a:ea typeface="楷体" pitchFamily="49" charset="-122"/>
                <a:sym typeface="+mn-ea"/>
              </a:rPr>
              <a:t>让明月成为自己的替身，伴随着不幸的友人到偏远的地方，表现了诗人</a:t>
            </a:r>
            <a:r>
              <a:rPr lang="zh-CN" altLang="zh-CN" sz="2800" b="1" smtClean="0">
                <a:solidFill>
                  <a:srgbClr val="FF0000"/>
                </a:solidFill>
                <a:latin typeface="微软雅黑" pitchFamily="34" charset="-122"/>
                <a:ea typeface="楷体" pitchFamily="49" charset="-122"/>
                <a:sym typeface="+mn-ea"/>
              </a:rPr>
              <a:t>对友人的关切与同情</a:t>
            </a:r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。</a:t>
            </a:r>
          </a:p>
          <a:p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2.“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闻道龙标过五溪</a:t>
            </a:r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写出了诗人怎样的心情？</a:t>
            </a:r>
          </a:p>
          <a:p>
            <a:r>
              <a:rPr lang="zh-CN" altLang="en-US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内心凄楚更兼环境萧凉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，更显出李白</a:t>
            </a:r>
            <a:r>
              <a:rPr lang="zh-CN" altLang="en-US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对诗友远谪（</a:t>
            </a:r>
            <a:r>
              <a:rPr lang="en-US" altLang="zh-CN" sz="2800" b="1" smtClean="0">
                <a:solidFill>
                  <a:srgbClr val="FF0000"/>
                </a:solidFill>
                <a:latin typeface="宋体" charset="-122"/>
                <a:ea typeface="宋体" charset="-122"/>
              </a:rPr>
              <a:t>zhé</a:t>
            </a:r>
            <a:r>
              <a:rPr lang="zh-CN" altLang="en-US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）的关切与同情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3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3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31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31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31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31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31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31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标题 2"/>
          <p:cNvSpPr>
            <a:spLocks noGrp="1"/>
          </p:cNvSpPr>
          <p:nvPr>
            <p:ph type="title" idx="4294967295"/>
          </p:nvPr>
        </p:nvSpPr>
        <p:spPr>
          <a:xfrm>
            <a:off x="628650" y="263525"/>
            <a:ext cx="7886700" cy="1104900"/>
          </a:xfrm>
        </p:spPr>
        <p:txBody>
          <a:bodyPr/>
          <a:lstStyle/>
          <a:p>
            <a:r>
              <a:rPr lang="zh-CN" alt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言志</a:t>
            </a:r>
          </a:p>
        </p:txBody>
      </p:sp>
      <p:pic>
        <p:nvPicPr>
          <p:cNvPr id="97283" name="内容占位符 1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3235325" y="2225675"/>
            <a:ext cx="1751013" cy="1755775"/>
          </a:xfrm>
        </p:spPr>
      </p:pic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077913" y="4041775"/>
            <a:ext cx="73279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800" b="1">
                <a:latin typeface="仿宋" pitchFamily="49" charset="-122"/>
                <a:ea typeface="仿宋" pitchFamily="49" charset="-122"/>
              </a:rPr>
              <a:t>表达了</a:t>
            </a:r>
            <a:r>
              <a:rPr lang="zh-CN" altLang="en-US" sz="2800" b="1">
                <a:solidFill>
                  <a:srgbClr val="FF0000"/>
                </a:solidFill>
                <a:latin typeface="宋体" charset="-122"/>
              </a:rPr>
              <a:t>对友人的深切同情和关切</a:t>
            </a:r>
            <a:r>
              <a:rPr lang="zh-CN" altLang="en-US" sz="2800" b="1">
                <a:latin typeface="仿宋" pitchFamily="49" charset="-122"/>
                <a:ea typeface="仿宋" pitchFamily="49" charset="-122"/>
              </a:rPr>
              <a:t>的思想感情。</a:t>
            </a:r>
          </a:p>
        </p:txBody>
      </p:sp>
      <p:sp>
        <p:nvSpPr>
          <p:cNvPr id="45060" name="Rectangle 5"/>
          <p:cNvSpPr>
            <a:spLocks noChangeArrowheads="1"/>
          </p:cNvSpPr>
          <p:nvPr/>
        </p:nvSpPr>
        <p:spPr bwMode="auto">
          <a:xfrm>
            <a:off x="1077913" y="1368425"/>
            <a:ext cx="66135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4400"/>
            <a:r>
              <a:rPr lang="zh-CN" altLang="en-US" sz="2800" b="1">
                <a:ea typeface="楷体" pitchFamily="49" charset="-122"/>
              </a:rPr>
              <a:t>诗中哪个词真实集中体现了作者的感情？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7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标题 1"/>
          <p:cNvSpPr>
            <a:spLocks noGrp="1"/>
          </p:cNvSpPr>
          <p:nvPr>
            <p:ph type="title" idx="4294967295"/>
          </p:nvPr>
        </p:nvSpPr>
        <p:spPr>
          <a:xfrm>
            <a:off x="628650" y="263525"/>
            <a:ext cx="7886700" cy="1104900"/>
          </a:xfrm>
        </p:spPr>
        <p:txBody>
          <a:bodyPr/>
          <a:lstStyle/>
          <a:p>
            <a:r>
              <a:rPr lang="zh-CN" alt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意象：杨花、子规</a:t>
            </a:r>
          </a:p>
        </p:txBody>
      </p:sp>
      <p:sp>
        <p:nvSpPr>
          <p:cNvPr id="46082" name="文本框 1"/>
          <p:cNvSpPr txBox="1">
            <a:spLocks noChangeArrowheads="1"/>
          </p:cNvSpPr>
          <p:nvPr/>
        </p:nvSpPr>
        <p:spPr bwMode="auto">
          <a:xfrm>
            <a:off x="458788" y="1695450"/>
            <a:ext cx="8131175" cy="2417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5000"/>
              </a:lnSpc>
            </a:pPr>
            <a:r>
              <a:rPr lang="en-US" altLang="zh-CN" sz="2800">
                <a:latin typeface="宋体" charset="-122"/>
              </a:rPr>
              <a:t>    </a:t>
            </a:r>
            <a:r>
              <a:rPr lang="en-US" altLang="zh-CN" sz="2800" b="1">
                <a:latin typeface="宋体" charset="-122"/>
              </a:rPr>
              <a:t>于景物独取漂泊无定的杨花、叫着</a:t>
            </a:r>
            <a:r>
              <a:rPr lang="en-US" altLang="zh-CN" sz="2800" b="1">
                <a:latin typeface="Arial" charset="0"/>
                <a:cs typeface="Arial" charset="0"/>
                <a:sym typeface="微软雅黑" pitchFamily="34" charset="-122"/>
              </a:rPr>
              <a:t>“</a:t>
            </a:r>
            <a:r>
              <a:rPr lang="en-US" altLang="zh-CN" sz="2800" b="1">
                <a:latin typeface="宋体" charset="-122"/>
              </a:rPr>
              <a:t>不如归去</a:t>
            </a:r>
            <a:r>
              <a:rPr lang="en-US" altLang="zh-CN" sz="2800" b="1">
                <a:latin typeface="Arial" charset="0"/>
                <a:cs typeface="Arial" charset="0"/>
                <a:sym typeface="微软雅黑" pitchFamily="34" charset="-122"/>
              </a:rPr>
              <a:t>”</a:t>
            </a:r>
            <a:r>
              <a:rPr lang="en-US" altLang="zh-CN" sz="2800" b="1">
                <a:latin typeface="宋体" charset="-122"/>
              </a:rPr>
              <a:t>的子规,即含有</a:t>
            </a:r>
            <a:r>
              <a:rPr lang="en-US" altLang="zh-CN" sz="2800" b="1">
                <a:solidFill>
                  <a:srgbClr val="FF0000"/>
                </a:solidFill>
                <a:latin typeface="宋体" charset="-122"/>
              </a:rPr>
              <a:t>飘零之感、离别之恨</a:t>
            </a:r>
            <a:r>
              <a:rPr lang="zh-CN" altLang="en-US" sz="2800" b="1">
                <a:solidFill>
                  <a:srgbClr val="FF0000"/>
                </a:solidFill>
                <a:latin typeface="宋体" charset="-122"/>
              </a:rPr>
              <a:t>、</a:t>
            </a:r>
            <a:r>
              <a:rPr lang="en-US" altLang="zh-CN" sz="2800" b="1">
                <a:solidFill>
                  <a:srgbClr val="FF0000"/>
                </a:solidFill>
                <a:latin typeface="宋体" charset="-122"/>
              </a:rPr>
              <a:t>伤感之意</a:t>
            </a:r>
            <a:r>
              <a:rPr lang="en-US" altLang="zh-CN" sz="2800" b="1">
                <a:latin typeface="宋体" charset="-122"/>
              </a:rPr>
              <a:t>在内,切合当时情事,也就融情入景。</a:t>
            </a:r>
            <a:r>
              <a:rPr lang="zh-CN" altLang="en-US" sz="2800" b="1">
                <a:latin typeface="宋体" charset="-122"/>
                <a:sym typeface="+mn-ea"/>
              </a:rPr>
              <a:t>这两种事物</a:t>
            </a:r>
            <a:r>
              <a:rPr lang="en-US" altLang="zh-CN" sz="2800" b="1">
                <a:solidFill>
                  <a:srgbClr val="FF0000"/>
                </a:solidFill>
                <a:latin typeface="宋体" charset="-122"/>
                <a:sym typeface="+mn-ea"/>
              </a:rPr>
              <a:t>描绘出</a:t>
            </a:r>
            <a:r>
              <a:rPr lang="en-US" altLang="zh-CN" sz="2800" b="1">
                <a:latin typeface="宋体" charset="-122"/>
                <a:sym typeface="+mn-ea"/>
              </a:rPr>
              <a:t>南国的</a:t>
            </a:r>
            <a:r>
              <a:rPr lang="en-US" altLang="zh-CN" sz="2800" b="1">
                <a:solidFill>
                  <a:srgbClr val="FF0000"/>
                </a:solidFill>
                <a:latin typeface="宋体" charset="-122"/>
                <a:sym typeface="+mn-ea"/>
              </a:rPr>
              <a:t>暮春景象</a:t>
            </a:r>
            <a:r>
              <a:rPr lang="en-US" altLang="zh-CN" sz="2800" b="1">
                <a:latin typeface="宋体" charset="-122"/>
                <a:sym typeface="+mn-ea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charset="-122"/>
                <a:sym typeface="+mn-ea"/>
              </a:rPr>
              <a:t>渲染</a:t>
            </a:r>
            <a:r>
              <a:rPr lang="en-US" altLang="zh-CN" sz="2800" b="1">
                <a:latin typeface="宋体" charset="-122"/>
                <a:sym typeface="+mn-ea"/>
              </a:rPr>
              <a:t>一种</a:t>
            </a:r>
            <a:r>
              <a:rPr lang="en-US" altLang="zh-CN" sz="2800" b="1">
                <a:solidFill>
                  <a:srgbClr val="FF0000"/>
                </a:solidFill>
                <a:latin typeface="宋体" charset="-122"/>
                <a:sym typeface="+mn-ea"/>
              </a:rPr>
              <a:t>哀</a:t>
            </a:r>
            <a:r>
              <a:rPr lang="zh-CN" altLang="en-US" sz="2800" b="1">
                <a:solidFill>
                  <a:srgbClr val="FF0000"/>
                </a:solidFill>
                <a:latin typeface="宋体" charset="-122"/>
                <a:sym typeface="+mn-ea"/>
              </a:rPr>
              <a:t>怨</a:t>
            </a:r>
            <a:r>
              <a:rPr lang="en-US" altLang="zh-CN" sz="2800" b="1">
                <a:solidFill>
                  <a:srgbClr val="FF0000"/>
                </a:solidFill>
                <a:latin typeface="宋体" charset="-122"/>
                <a:sym typeface="+mn-ea"/>
              </a:rPr>
              <a:t>愁恻的气氛</a:t>
            </a:r>
            <a:r>
              <a:rPr lang="zh-CN" altLang="zh-CN" sz="2800" b="1">
                <a:latin typeface="宋体" charset="-122"/>
              </a:rPr>
              <a:t>。</a:t>
            </a:r>
            <a:endParaRPr lang="zh-CN" altLang="en-US" sz="2800" b="1">
              <a:latin typeface="宋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标题 2"/>
          <p:cNvSpPr>
            <a:spLocks noGrp="1"/>
          </p:cNvSpPr>
          <p:nvPr>
            <p:ph type="title" idx="4294967295"/>
          </p:nvPr>
        </p:nvSpPr>
        <p:spPr>
          <a:xfrm>
            <a:off x="628650" y="263525"/>
            <a:ext cx="7886700" cy="1104900"/>
          </a:xfrm>
        </p:spPr>
        <p:txBody>
          <a:bodyPr/>
          <a:lstStyle/>
          <a:p>
            <a:r>
              <a:rPr lang="zh-CN" alt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板书</a:t>
            </a:r>
          </a:p>
        </p:txBody>
      </p:sp>
      <p:sp>
        <p:nvSpPr>
          <p:cNvPr id="47106" name="Rectangle 2"/>
          <p:cNvSpPr>
            <a:spLocks noGrp="1"/>
          </p:cNvSpPr>
          <p:nvPr/>
        </p:nvSpPr>
        <p:spPr bwMode="auto">
          <a:xfrm>
            <a:off x="628650" y="1520825"/>
            <a:ext cx="7886700" cy="362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1450" indent="-171450" defTabSz="685800">
              <a:lnSpc>
                <a:spcPct val="125000"/>
              </a:lnSpc>
              <a:spcBef>
                <a:spcPts val="750"/>
              </a:spcBef>
              <a:buFont typeface="Arial" charset="0"/>
              <a:buNone/>
            </a:pPr>
            <a:r>
              <a:rPr lang="zh-CN" altLang="en-US" sz="3200" b="1">
                <a:latin typeface="宋体" charset="-122"/>
                <a:ea typeface="楷体" pitchFamily="49" charset="-122"/>
              </a:rPr>
              <a:t>杨花</a:t>
            </a:r>
            <a:r>
              <a:rPr lang="zh-CN" altLang="en-US" sz="3200" b="1">
                <a:latin typeface="楷体" pitchFamily="49" charset="-122"/>
                <a:ea typeface="楷体" pitchFamily="49" charset="-122"/>
                <a:sym typeface="+mn-ea"/>
              </a:rPr>
              <a:t>／</a:t>
            </a:r>
            <a:r>
              <a:rPr lang="zh-CN" altLang="en-US" sz="3200" b="1">
                <a:latin typeface="宋体" charset="-122"/>
                <a:ea typeface="楷体" pitchFamily="49" charset="-122"/>
              </a:rPr>
              <a:t>落尽</a:t>
            </a:r>
            <a:r>
              <a:rPr lang="zh-CN" altLang="en-US" sz="3200" b="1">
                <a:latin typeface="楷体" pitchFamily="49" charset="-122"/>
                <a:ea typeface="楷体" pitchFamily="49" charset="-122"/>
                <a:sym typeface="+mn-ea"/>
              </a:rPr>
              <a:t>／</a:t>
            </a:r>
            <a:r>
              <a:rPr lang="zh-CN" altLang="en-US" sz="3200" b="1">
                <a:latin typeface="宋体" charset="-122"/>
                <a:ea typeface="楷体" pitchFamily="49" charset="-122"/>
              </a:rPr>
              <a:t>子规</a:t>
            </a:r>
            <a:r>
              <a:rPr lang="zh-CN" altLang="en-US" sz="3200" b="1">
                <a:latin typeface="楷体" pitchFamily="49" charset="-122"/>
                <a:ea typeface="楷体" pitchFamily="49" charset="-122"/>
                <a:sym typeface="+mn-ea"/>
              </a:rPr>
              <a:t>／</a:t>
            </a:r>
            <a:r>
              <a:rPr lang="zh-CN" altLang="en-US" sz="3200" b="1">
                <a:latin typeface="宋体" charset="-122"/>
                <a:ea typeface="楷体" pitchFamily="49" charset="-122"/>
              </a:rPr>
              <a:t>啼，</a:t>
            </a:r>
          </a:p>
          <a:p>
            <a:pPr marL="171450" indent="-171450" defTabSz="685800">
              <a:lnSpc>
                <a:spcPct val="125000"/>
              </a:lnSpc>
              <a:spcBef>
                <a:spcPts val="750"/>
              </a:spcBef>
              <a:buFont typeface="Arial" charset="0"/>
              <a:buNone/>
            </a:pPr>
            <a:r>
              <a:rPr lang="zh-CN" altLang="en-US" sz="3200" b="1">
                <a:latin typeface="宋体" charset="-122"/>
                <a:ea typeface="楷体" pitchFamily="49" charset="-122"/>
              </a:rPr>
              <a:t>闻道</a:t>
            </a:r>
            <a:r>
              <a:rPr lang="zh-CN" altLang="en-US" sz="3200" b="1">
                <a:latin typeface="楷体" pitchFamily="49" charset="-122"/>
                <a:ea typeface="楷体" pitchFamily="49" charset="-122"/>
                <a:sym typeface="+mn-ea"/>
              </a:rPr>
              <a:t>／</a:t>
            </a:r>
            <a:r>
              <a:rPr lang="zh-CN" altLang="en-US" sz="3200" b="1">
                <a:latin typeface="宋体" charset="-122"/>
                <a:ea typeface="楷体" pitchFamily="49" charset="-122"/>
              </a:rPr>
              <a:t>龙标</a:t>
            </a:r>
            <a:r>
              <a:rPr lang="zh-CN" altLang="en-US" sz="3200" b="1">
                <a:latin typeface="楷体" pitchFamily="49" charset="-122"/>
                <a:ea typeface="楷体" pitchFamily="49" charset="-122"/>
                <a:sym typeface="+mn-ea"/>
              </a:rPr>
              <a:t>／</a:t>
            </a:r>
            <a:r>
              <a:rPr lang="zh-CN" altLang="en-US" sz="3200" b="1">
                <a:latin typeface="宋体" charset="-122"/>
                <a:ea typeface="楷体" pitchFamily="49" charset="-122"/>
              </a:rPr>
              <a:t>过</a:t>
            </a:r>
            <a:r>
              <a:rPr lang="zh-CN" altLang="en-US" sz="3200" b="1">
                <a:latin typeface="楷体" pitchFamily="49" charset="-122"/>
                <a:ea typeface="楷体" pitchFamily="49" charset="-122"/>
                <a:sym typeface="+mn-ea"/>
              </a:rPr>
              <a:t>／</a:t>
            </a:r>
            <a:r>
              <a:rPr lang="zh-CN" altLang="en-US" sz="3200" b="1">
                <a:latin typeface="宋体" charset="-122"/>
                <a:ea typeface="楷体" pitchFamily="49" charset="-122"/>
              </a:rPr>
              <a:t>五溪。</a:t>
            </a:r>
          </a:p>
          <a:p>
            <a:pPr marL="171450" indent="-171450" defTabSz="685800">
              <a:lnSpc>
                <a:spcPct val="125000"/>
              </a:lnSpc>
              <a:spcBef>
                <a:spcPts val="750"/>
              </a:spcBef>
              <a:buFont typeface="Arial" charset="0"/>
              <a:buNone/>
            </a:pPr>
            <a:r>
              <a:rPr lang="zh-CN" altLang="en-US" sz="3200" b="1">
                <a:latin typeface="宋体" charset="-122"/>
                <a:ea typeface="楷体" pitchFamily="49" charset="-122"/>
              </a:rPr>
              <a:t>我寄</a:t>
            </a:r>
            <a:r>
              <a:rPr lang="zh-CN" altLang="en-US" sz="3200" b="1">
                <a:latin typeface="楷体" pitchFamily="49" charset="-122"/>
                <a:ea typeface="楷体" pitchFamily="49" charset="-122"/>
                <a:sym typeface="+mn-ea"/>
              </a:rPr>
              <a:t>／</a:t>
            </a:r>
            <a:r>
              <a:rPr lang="zh-CN" altLang="en-US" sz="3200" b="1">
                <a:latin typeface="宋体" charset="-122"/>
                <a:ea typeface="楷体" pitchFamily="49" charset="-122"/>
              </a:rPr>
              <a:t>愁心</a:t>
            </a:r>
            <a:r>
              <a:rPr lang="zh-CN" altLang="en-US" sz="3200" b="1">
                <a:latin typeface="楷体" pitchFamily="49" charset="-122"/>
                <a:ea typeface="楷体" pitchFamily="49" charset="-122"/>
                <a:sym typeface="+mn-ea"/>
              </a:rPr>
              <a:t>／</a:t>
            </a:r>
            <a:r>
              <a:rPr lang="zh-CN" altLang="en-US" sz="3200" b="1">
                <a:latin typeface="宋体" charset="-122"/>
                <a:ea typeface="楷体" pitchFamily="49" charset="-122"/>
              </a:rPr>
              <a:t>与</a:t>
            </a:r>
            <a:r>
              <a:rPr lang="zh-CN" altLang="en-US" sz="3200" b="1">
                <a:latin typeface="楷体" pitchFamily="49" charset="-122"/>
                <a:ea typeface="楷体" pitchFamily="49" charset="-122"/>
                <a:sym typeface="+mn-ea"/>
              </a:rPr>
              <a:t>／</a:t>
            </a:r>
            <a:r>
              <a:rPr lang="zh-CN" altLang="en-US" sz="3200" b="1">
                <a:latin typeface="宋体" charset="-122"/>
                <a:ea typeface="楷体" pitchFamily="49" charset="-122"/>
              </a:rPr>
              <a:t>明月，</a:t>
            </a:r>
          </a:p>
          <a:p>
            <a:pPr marL="171450" indent="-171450" defTabSz="685800">
              <a:lnSpc>
                <a:spcPct val="125000"/>
              </a:lnSpc>
              <a:spcBef>
                <a:spcPts val="750"/>
              </a:spcBef>
              <a:buFont typeface="Arial" charset="0"/>
              <a:buNone/>
            </a:pPr>
            <a:r>
              <a:rPr lang="zh-CN" altLang="en-US" sz="3200" b="1">
                <a:latin typeface="宋体" charset="-122"/>
                <a:ea typeface="楷体" pitchFamily="49" charset="-122"/>
              </a:rPr>
              <a:t>随军</a:t>
            </a:r>
            <a:r>
              <a:rPr lang="zh-CN" altLang="en-US" sz="3200" b="1">
                <a:latin typeface="楷体" pitchFamily="49" charset="-122"/>
                <a:ea typeface="楷体" pitchFamily="49" charset="-122"/>
                <a:sym typeface="+mn-ea"/>
              </a:rPr>
              <a:t>／</a:t>
            </a:r>
            <a:r>
              <a:rPr lang="zh-CN" altLang="en-US" sz="3200" b="1">
                <a:latin typeface="宋体" charset="-122"/>
                <a:ea typeface="楷体" pitchFamily="49" charset="-122"/>
              </a:rPr>
              <a:t>直到</a:t>
            </a:r>
            <a:r>
              <a:rPr lang="zh-CN" altLang="en-US" sz="3200" b="1">
                <a:latin typeface="楷体" pitchFamily="49" charset="-122"/>
                <a:ea typeface="楷体" pitchFamily="49" charset="-122"/>
                <a:sym typeface="+mn-ea"/>
              </a:rPr>
              <a:t>／</a:t>
            </a:r>
            <a:r>
              <a:rPr lang="zh-CN" altLang="en-US" sz="3200" b="1">
                <a:latin typeface="宋体" charset="-122"/>
                <a:ea typeface="楷体" pitchFamily="49" charset="-122"/>
              </a:rPr>
              <a:t>夜郎</a:t>
            </a:r>
            <a:r>
              <a:rPr lang="zh-CN" altLang="en-US" sz="3200" b="1">
                <a:latin typeface="楷体" pitchFamily="49" charset="-122"/>
                <a:ea typeface="楷体" pitchFamily="49" charset="-122"/>
                <a:sym typeface="+mn-ea"/>
              </a:rPr>
              <a:t>／</a:t>
            </a:r>
            <a:r>
              <a:rPr lang="zh-CN" altLang="en-US" sz="3200" b="1">
                <a:latin typeface="宋体" charset="-122"/>
                <a:ea typeface="楷体" pitchFamily="49" charset="-122"/>
              </a:rPr>
              <a:t>西。</a:t>
            </a:r>
          </a:p>
        </p:txBody>
      </p:sp>
      <p:sp>
        <p:nvSpPr>
          <p:cNvPr id="47107" name="Text Box 8"/>
          <p:cNvSpPr txBox="1">
            <a:spLocks noChangeArrowheads="1"/>
          </p:cNvSpPr>
          <p:nvPr/>
        </p:nvSpPr>
        <p:spPr bwMode="auto">
          <a:xfrm>
            <a:off x="5505450" y="1660525"/>
            <a:ext cx="29511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zh-CN" altLang="en-US" sz="2800" b="1">
                <a:solidFill>
                  <a:srgbClr val="FF0000"/>
                </a:solidFill>
                <a:latin typeface="宋体" charset="-122"/>
              </a:rPr>
              <a:t>写景，暗含同情</a:t>
            </a:r>
            <a:endParaRPr lang="zh-CN" altLang="zh-CN" sz="2800" b="1">
              <a:solidFill>
                <a:srgbClr val="FF0000"/>
              </a:solidFill>
              <a:latin typeface="宋体" charset="-122"/>
            </a:endParaRPr>
          </a:p>
        </p:txBody>
      </p:sp>
      <p:sp>
        <p:nvSpPr>
          <p:cNvPr id="47108" name="Text Box 8"/>
          <p:cNvSpPr txBox="1">
            <a:spLocks noChangeArrowheads="1"/>
          </p:cNvSpPr>
          <p:nvPr/>
        </p:nvSpPr>
        <p:spPr bwMode="auto">
          <a:xfrm>
            <a:off x="5505450" y="2365375"/>
            <a:ext cx="29527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zh-CN" altLang="en-US" sz="2800" b="1">
                <a:solidFill>
                  <a:srgbClr val="FF0000"/>
                </a:solidFill>
                <a:latin typeface="宋体" charset="-122"/>
              </a:rPr>
              <a:t>叙事，深切挂念</a:t>
            </a:r>
            <a:endParaRPr lang="zh-CN" altLang="zh-CN" sz="2800" b="1">
              <a:solidFill>
                <a:srgbClr val="FF0000"/>
              </a:solidFill>
              <a:latin typeface="宋体" charset="-122"/>
            </a:endParaRPr>
          </a:p>
        </p:txBody>
      </p:sp>
      <p:sp>
        <p:nvSpPr>
          <p:cNvPr id="47109" name="Text Box 8"/>
          <p:cNvSpPr txBox="1">
            <a:spLocks noChangeArrowheads="1"/>
          </p:cNvSpPr>
          <p:nvPr/>
        </p:nvSpPr>
        <p:spPr bwMode="auto">
          <a:xfrm>
            <a:off x="5505450" y="3363913"/>
            <a:ext cx="26939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zh-CN" altLang="en-US" sz="2800" b="1">
                <a:solidFill>
                  <a:srgbClr val="FF0000"/>
                </a:solidFill>
                <a:latin typeface="宋体" charset="-122"/>
              </a:rPr>
              <a:t>抒情，关怀牵挂</a:t>
            </a:r>
            <a:endParaRPr lang="zh-CN" altLang="zh-CN" sz="2800" b="1">
              <a:solidFill>
                <a:srgbClr val="FF0000"/>
              </a:solidFill>
              <a:latin typeface="宋体" charset="-122"/>
            </a:endParaRPr>
          </a:p>
        </p:txBody>
      </p:sp>
      <p:sp>
        <p:nvSpPr>
          <p:cNvPr id="10" name="右大括号 9"/>
          <p:cNvSpPr/>
          <p:nvPr/>
        </p:nvSpPr>
        <p:spPr>
          <a:xfrm>
            <a:off x="5080000" y="3252788"/>
            <a:ext cx="315913" cy="915987"/>
          </a:xfrm>
          <a:prstGeom prst="rightBrace">
            <a:avLst>
              <a:gd name="adj1" fmla="val 8333"/>
              <a:gd name="adj2" fmla="val 52517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712470" eaLnBrk="0" hangingPunct="0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7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7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7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7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7" grpId="0"/>
      <p:bldP spid="1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标题 1"/>
          <p:cNvSpPr>
            <a:spLocks noGrp="1"/>
          </p:cNvSpPr>
          <p:nvPr>
            <p:ph type="title"/>
          </p:nvPr>
        </p:nvSpPr>
        <p:spPr>
          <a:xfrm>
            <a:off x="628650" y="263525"/>
            <a:ext cx="7886700" cy="1104900"/>
          </a:xfrm>
        </p:spPr>
        <p:txBody>
          <a:bodyPr/>
          <a:lstStyle/>
          <a:p>
            <a:r>
              <a:rPr lang="zh-CN" altLang="en-US" smtClean="0">
                <a:latin typeface="黑体" pitchFamily="49" charset="-122"/>
                <a:ea typeface="黑体" pitchFamily="49" charset="-122"/>
              </a:rPr>
              <a:t>解题</a:t>
            </a:r>
          </a:p>
        </p:txBody>
      </p:sp>
      <p:sp>
        <p:nvSpPr>
          <p:cNvPr id="49154" name="内容占位符 2"/>
          <p:cNvSpPr>
            <a:spLocks noGrp="1"/>
          </p:cNvSpPr>
          <p:nvPr>
            <p:ph idx="1"/>
          </p:nvPr>
        </p:nvSpPr>
        <p:spPr>
          <a:xfrm>
            <a:off x="447675" y="1368425"/>
            <a:ext cx="8248650" cy="3594100"/>
          </a:xfrm>
        </p:spPr>
        <p:txBody>
          <a:bodyPr/>
          <a:lstStyle/>
          <a:p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古时交通不发达,流落外乡或在外任职的人久不得归,自然会产生故园之思,因此乡愁成了诗歌中的一个重要主题。这首诗就是写乡愁的,且以</a:t>
            </a:r>
            <a:r>
              <a:rPr lang="en-US" altLang="zh-CN" sz="2800" b="1" smtClean="0">
                <a:latin typeface="Arial" charset="0"/>
                <a:ea typeface="楷体" pitchFamily="49" charset="-122"/>
                <a:cs typeface="Arial" charset="0"/>
                <a:sym typeface="微软雅黑" pitchFamily="34" charset="-122"/>
              </a:rPr>
              <a:t>“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海日生残夜,江春入旧年</a:t>
            </a:r>
            <a:r>
              <a:rPr lang="en-US" altLang="zh-CN" sz="2800" b="1" smtClean="0">
                <a:latin typeface="Arial" charset="0"/>
                <a:ea typeface="楷体" pitchFamily="49" charset="-122"/>
                <a:cs typeface="Arial" charset="0"/>
                <a:sym typeface="微软雅黑" pitchFamily="34" charset="-122"/>
              </a:rPr>
              <a:t>”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这一联闻名。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b="3445"/>
          <a:stretch>
            <a:fillRect/>
          </a:stretch>
        </p:blipFill>
        <p:spPr>
          <a:xfrm>
            <a:off x="6160135" y="2609850"/>
            <a:ext cx="2197100" cy="3043555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 b="13680"/>
          <a:stretch>
            <a:fillRect/>
          </a:stretch>
        </p:blipFill>
        <p:spPr bwMode="auto">
          <a:xfrm>
            <a:off x="803275" y="3098800"/>
            <a:ext cx="1425575" cy="135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 b="13052"/>
          <a:stretch>
            <a:fillRect/>
          </a:stretch>
        </p:blipFill>
        <p:spPr bwMode="auto">
          <a:xfrm>
            <a:off x="2352675" y="3162300"/>
            <a:ext cx="1462088" cy="1401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标题 3"/>
          <p:cNvSpPr>
            <a:spLocks noGrp="1"/>
          </p:cNvSpPr>
          <p:nvPr>
            <p:ph type="title"/>
          </p:nvPr>
        </p:nvSpPr>
        <p:spPr>
          <a:xfrm>
            <a:off x="628650" y="263525"/>
            <a:ext cx="7886700" cy="1104900"/>
          </a:xfrm>
        </p:spPr>
        <p:txBody>
          <a:bodyPr/>
          <a:lstStyle/>
          <a:p>
            <a:r>
              <a:rPr lang="zh-CN" altLang="en-US" smtClean="0">
                <a:latin typeface="黑体" pitchFamily="49" charset="-122"/>
                <a:ea typeface="黑体" pitchFamily="49" charset="-122"/>
              </a:rPr>
              <a:t>诗歌体裁：近体诗</a:t>
            </a: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628650" y="1520825"/>
            <a:ext cx="7575550" cy="1692275"/>
          </a:xfrm>
        </p:spPr>
        <p:txBody>
          <a:bodyPr/>
          <a:lstStyle/>
          <a:p>
            <a:pPr>
              <a:lnSpc>
                <a:spcPct val="115000"/>
              </a:lnSpc>
            </a:pP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与古体诗相对的一种诗歌样式,又称</a:t>
            </a:r>
            <a:r>
              <a:rPr lang="en-US" altLang="zh-CN" sz="2800" b="1" smtClean="0">
                <a:latin typeface="Arial" charset="0"/>
                <a:ea typeface="楷体" pitchFamily="49" charset="-122"/>
                <a:cs typeface="Arial" charset="0"/>
                <a:sym typeface="微软雅黑" pitchFamily="34" charset="-122"/>
              </a:rPr>
              <a:t>“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今体诗</a:t>
            </a:r>
            <a:r>
              <a:rPr lang="en-US" altLang="zh-CN" sz="2800" b="1" smtClean="0">
                <a:latin typeface="Arial" charset="0"/>
                <a:ea typeface="楷体" pitchFamily="49" charset="-122"/>
                <a:cs typeface="Arial" charset="0"/>
                <a:sym typeface="微软雅黑" pitchFamily="34" charset="-122"/>
              </a:rPr>
              <a:t>” “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格律诗</a:t>
            </a:r>
            <a:r>
              <a:rPr lang="en-US" altLang="zh-CN" sz="2800" b="1" smtClean="0">
                <a:latin typeface="Arial" charset="0"/>
                <a:ea typeface="楷体" pitchFamily="49" charset="-122"/>
                <a:cs typeface="Arial" charset="0"/>
                <a:sym typeface="微软雅黑" pitchFamily="34" charset="-122"/>
              </a:rPr>
              <a:t>”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句数、字数、平仄、用韵都有严格的规定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。分</a:t>
            </a:r>
            <a:r>
              <a:rPr lang="zh-CN" altLang="en-US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律诗和绝句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两类。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标题 1"/>
          <p:cNvSpPr>
            <a:spLocks noGrp="1"/>
          </p:cNvSpPr>
          <p:nvPr>
            <p:ph type="title"/>
          </p:nvPr>
        </p:nvSpPr>
        <p:spPr>
          <a:xfrm>
            <a:off x="628650" y="263525"/>
            <a:ext cx="7886700" cy="1104900"/>
          </a:xfrm>
        </p:spPr>
        <p:txBody>
          <a:bodyPr/>
          <a:lstStyle/>
          <a:p>
            <a:r>
              <a:rPr lang="zh-CN" altLang="en-US" smtClean="0">
                <a:latin typeface="黑体" pitchFamily="49" charset="-122"/>
                <a:ea typeface="黑体" pitchFamily="49" charset="-122"/>
              </a:rPr>
              <a:t>解题</a:t>
            </a:r>
          </a:p>
        </p:txBody>
      </p:sp>
      <p:pic>
        <p:nvPicPr>
          <p:cNvPr id="50178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rcRect r="20316"/>
          <a:stretch>
            <a:fillRect/>
          </a:stretch>
        </p:blipFill>
        <p:spPr>
          <a:xfrm>
            <a:off x="3351213" y="1592263"/>
            <a:ext cx="4144962" cy="3627437"/>
          </a:xfrm>
        </p:spPr>
      </p:pic>
      <p:sp>
        <p:nvSpPr>
          <p:cNvPr id="50179" name="文本框 4"/>
          <p:cNvSpPr txBox="1">
            <a:spLocks noChangeArrowheads="1"/>
          </p:cNvSpPr>
          <p:nvPr/>
        </p:nvSpPr>
        <p:spPr bwMode="auto">
          <a:xfrm>
            <a:off x="363538" y="1797050"/>
            <a:ext cx="860425" cy="289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pPr eaLnBrk="0" hangingPunct="0"/>
            <a:r>
              <a:rPr lang="zh-CN" altLang="en-US" sz="4400" b="1">
                <a:solidFill>
                  <a:srgbClr val="FF0000"/>
                </a:solidFill>
                <a:latin typeface="文鼎习字体"/>
                <a:ea typeface="文鼎习字体"/>
                <a:cs typeface="文鼎习字体"/>
              </a:rPr>
              <a:t>次</a:t>
            </a:r>
            <a:r>
              <a:rPr lang="zh-CN" altLang="en-US" sz="4400" b="1">
                <a:latin typeface="文鼎习字体"/>
                <a:ea typeface="文鼎习字体"/>
                <a:cs typeface="文鼎习字体"/>
              </a:rPr>
              <a:t>北固山下</a:t>
            </a: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1223963" y="1919288"/>
            <a:ext cx="89852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FF0000"/>
                </a:solidFill>
              </a:rPr>
              <a:t>停宿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标题 1"/>
          <p:cNvSpPr>
            <a:spLocks noGrp="1"/>
          </p:cNvSpPr>
          <p:nvPr>
            <p:ph type="title"/>
          </p:nvPr>
        </p:nvSpPr>
        <p:spPr>
          <a:xfrm>
            <a:off x="628650" y="263525"/>
            <a:ext cx="7886700" cy="1104900"/>
          </a:xfrm>
        </p:spPr>
        <p:txBody>
          <a:bodyPr/>
          <a:lstStyle/>
          <a:p>
            <a:r>
              <a:rPr lang="zh-CN" altLang="en-US" smtClean="0">
                <a:latin typeface="黑体" pitchFamily="49" charset="-122"/>
                <a:ea typeface="黑体" pitchFamily="49" charset="-122"/>
              </a:rPr>
              <a:t>王湾</a:t>
            </a:r>
          </a:p>
        </p:txBody>
      </p:sp>
      <p:sp>
        <p:nvSpPr>
          <p:cNvPr id="51202" name="内容占位符 2"/>
          <p:cNvSpPr>
            <a:spLocks noGrp="1"/>
          </p:cNvSpPr>
          <p:nvPr>
            <p:ph idx="1"/>
          </p:nvPr>
        </p:nvSpPr>
        <p:spPr>
          <a:xfrm>
            <a:off x="447675" y="1493838"/>
            <a:ext cx="8067675" cy="27273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王湾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  <a:sym typeface="+mn-ea"/>
              </a:rPr>
              <a:t>,洛阳人,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唐代诗人。712年中进士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  <a:sym typeface="+mn-ea"/>
              </a:rPr>
              <a:t>,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次年出游吴地,由洛阳沿运河南下,后乘舟东渡大江抵京口 (今镇江),接着东行去苏州。此诗当于此时写就。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标题 1"/>
          <p:cNvSpPr>
            <a:spLocks noGrp="1"/>
          </p:cNvSpPr>
          <p:nvPr>
            <p:ph type="title"/>
          </p:nvPr>
        </p:nvSpPr>
        <p:spPr>
          <a:xfrm>
            <a:off x="628650" y="263525"/>
            <a:ext cx="7886700" cy="1104900"/>
          </a:xfrm>
        </p:spPr>
        <p:txBody>
          <a:bodyPr/>
          <a:lstStyle/>
          <a:p>
            <a:r>
              <a:rPr lang="zh-CN" altLang="en-US" smtClean="0">
                <a:latin typeface="黑体" pitchFamily="49" charset="-122"/>
                <a:ea typeface="黑体" pitchFamily="49" charset="-122"/>
              </a:rPr>
              <a:t>诗歌吟诵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1800" y="1184275"/>
            <a:ext cx="8280400" cy="3627438"/>
          </a:xfrm>
        </p:spPr>
        <p:txBody>
          <a:bodyPr/>
          <a:lstStyle/>
          <a:p>
            <a:pPr marL="0" indent="0" algn="ctr">
              <a:buFont typeface="Arial" charset="0"/>
              <a:buNone/>
            </a:pPr>
            <a:r>
              <a:rPr lang="zh-CN" altLang="en-US" sz="3200" b="1" smtClean="0">
                <a:latin typeface="文鼎齿轮体"/>
                <a:ea typeface="文鼎齿轮体"/>
                <a:cs typeface="文鼎齿轮体"/>
              </a:rPr>
              <a:t>诗歌节奏</a:t>
            </a:r>
          </a:p>
          <a:p>
            <a:pPr marL="0" indent="0">
              <a:buFont typeface="Arial" charset="0"/>
              <a:buNone/>
            </a:pPr>
            <a:r>
              <a:rPr lang="zh-CN" altLang="en-US" sz="2800" b="1" smtClean="0">
                <a:latin typeface="宋体" charset="-122"/>
                <a:ea typeface="宋体" charset="-122"/>
              </a:rPr>
              <a:t>五言律诗一般是三个节拍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  <a:sym typeface="+mn-ea"/>
              </a:rPr>
              <a:t>,</a:t>
            </a:r>
            <a:r>
              <a:rPr lang="en-US" altLang="zh-CN" sz="2800" b="1" smtClean="0">
                <a:latin typeface="Arial" charset="0"/>
                <a:ea typeface="楷体" pitchFamily="49" charset="-122"/>
                <a:cs typeface="Arial" charset="0"/>
                <a:sym typeface="微软雅黑" pitchFamily="34" charset="-122"/>
              </a:rPr>
              <a:t>“</a:t>
            </a:r>
            <a:r>
              <a:rPr lang="zh-CN" altLang="en-US" sz="2800" b="1" smtClean="0">
                <a:latin typeface="宋体" charset="-122"/>
                <a:ea typeface="宋体" charset="-122"/>
              </a:rPr>
              <a:t>二二一</a:t>
            </a:r>
            <a:r>
              <a:rPr lang="en-US" altLang="zh-CN" sz="2800" b="1" smtClean="0">
                <a:latin typeface="Arial" charset="0"/>
                <a:ea typeface="楷体" pitchFamily="49" charset="-122"/>
                <a:cs typeface="Arial" charset="0"/>
                <a:sym typeface="微软雅黑" pitchFamily="34" charset="-122"/>
              </a:rPr>
              <a:t>”</a:t>
            </a:r>
            <a:r>
              <a:rPr lang="zh-CN" altLang="en-US" sz="2800" b="1" smtClean="0">
                <a:latin typeface="宋体" charset="-122"/>
                <a:ea typeface="宋体" charset="-122"/>
              </a:rPr>
              <a:t>或者</a:t>
            </a:r>
            <a:r>
              <a:rPr lang="en-US" altLang="zh-CN" sz="2800" b="1" smtClean="0">
                <a:latin typeface="Arial" charset="0"/>
                <a:ea typeface="楷体" pitchFamily="49" charset="-122"/>
                <a:cs typeface="Arial" charset="0"/>
                <a:sym typeface="微软雅黑" pitchFamily="34" charset="-122"/>
              </a:rPr>
              <a:t>“</a:t>
            </a:r>
            <a:r>
              <a:rPr lang="zh-CN" altLang="en-US" sz="2800" b="1" smtClean="0">
                <a:latin typeface="宋体" charset="-122"/>
                <a:ea typeface="宋体" charset="-122"/>
              </a:rPr>
              <a:t>二一二</a:t>
            </a:r>
            <a:r>
              <a:rPr lang="en-US" altLang="zh-CN" sz="2800" b="1" smtClean="0">
                <a:latin typeface="Arial" charset="0"/>
                <a:ea typeface="楷体" pitchFamily="49" charset="-122"/>
                <a:cs typeface="Arial" charset="0"/>
                <a:sym typeface="微软雅黑" pitchFamily="34" charset="-122"/>
              </a:rPr>
              <a:t>”</a:t>
            </a:r>
            <a:r>
              <a:rPr lang="zh-CN" altLang="en-US" sz="2800" b="1" smtClean="0">
                <a:latin typeface="宋体" charset="-122"/>
                <a:ea typeface="宋体" charset="-122"/>
              </a:rPr>
              <a:t>。</a:t>
            </a:r>
          </a:p>
          <a:p>
            <a:pPr marL="0" indent="0">
              <a:buFont typeface="Arial" charset="0"/>
              <a:buNone/>
            </a:pPr>
            <a:endParaRPr lang="zh-CN" altLang="en-US" sz="2800" smtClean="0">
              <a:latin typeface="宋体" charset="-122"/>
              <a:ea typeface="宋体" charset="-122"/>
            </a:endParaRPr>
          </a:p>
        </p:txBody>
      </p:sp>
      <p:sp>
        <p:nvSpPr>
          <p:cNvPr id="36867" name="Rectangle 2"/>
          <p:cNvSpPr>
            <a:spLocks noGrp="1"/>
          </p:cNvSpPr>
          <p:nvPr>
            <p:ph type="body"/>
          </p:nvPr>
        </p:nvSpPr>
        <p:spPr>
          <a:xfrm>
            <a:off x="685800" y="2198688"/>
            <a:ext cx="7772400" cy="3303587"/>
          </a:xfrm>
        </p:spPr>
        <p:txBody>
          <a:bodyPr anchor="t"/>
          <a:lstStyle/>
          <a:p>
            <a:pPr algn="ctr" eaLnBrk="1" hangingPunct="1"/>
            <a:r>
              <a:rPr lang="zh-CN" altLang="en-US" sz="3200" b="1" smtClean="0">
                <a:solidFill>
                  <a:srgbClr val="800000"/>
                </a:solidFill>
                <a:latin typeface="宋体" charset="-122"/>
                <a:ea typeface="黑体" pitchFamily="49" charset="-122"/>
              </a:rPr>
              <a:t>次北固山下</a:t>
            </a:r>
            <a:endParaRPr lang="zh-CN" altLang="en-US" b="1" smtClean="0">
              <a:solidFill>
                <a:srgbClr val="800000"/>
              </a:solidFill>
              <a:latin typeface="宋体" charset="-122"/>
              <a:ea typeface="黑体" pitchFamily="49" charset="-122"/>
            </a:endParaRPr>
          </a:p>
          <a:p>
            <a:pPr algn="ctr" eaLnBrk="1" hangingPunct="1"/>
            <a:r>
              <a:rPr lang="zh-CN" altLang="en-US" sz="3200" b="1" smtClean="0">
                <a:solidFill>
                  <a:schemeClr val="tx1"/>
                </a:solidFill>
                <a:latin typeface="宋体" charset="-122"/>
                <a:ea typeface="黑体" pitchFamily="49" charset="-122"/>
              </a:rPr>
              <a:t>王 湾</a:t>
            </a:r>
            <a:br>
              <a:rPr lang="zh-CN" altLang="en-US" sz="3200" b="1" smtClean="0">
                <a:solidFill>
                  <a:schemeClr val="tx1"/>
                </a:solidFill>
                <a:latin typeface="宋体" charset="-122"/>
                <a:ea typeface="黑体" pitchFamily="49" charset="-122"/>
              </a:rPr>
            </a:br>
            <a:r>
              <a:rPr lang="zh-CN" altLang="en-US" sz="3200" b="1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客路</a:t>
            </a:r>
            <a:r>
              <a:rPr lang="en-US" altLang="zh-CN" sz="3200" b="1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3200" b="1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青山</a:t>
            </a:r>
            <a:r>
              <a:rPr lang="en-US" altLang="zh-CN" sz="3200" b="1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3200" b="1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外，行舟</a:t>
            </a:r>
            <a:r>
              <a:rPr lang="en-US" altLang="zh-CN" sz="3200" b="1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3200" b="1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绿水</a:t>
            </a:r>
            <a:r>
              <a:rPr lang="en-US" altLang="zh-CN" sz="3200" b="1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3200" b="1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前。</a:t>
            </a:r>
            <a:br>
              <a:rPr lang="zh-CN" altLang="en-US" sz="3200" b="1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</a:br>
            <a:r>
              <a:rPr lang="zh-CN" altLang="en-US" sz="3200" b="1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潮平</a:t>
            </a:r>
            <a:r>
              <a:rPr lang="en-US" altLang="zh-CN" sz="3200" b="1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3200" b="1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两岸</a:t>
            </a:r>
            <a:r>
              <a:rPr lang="en-US" altLang="zh-CN" sz="3200" b="1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3200" b="1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阔，风正</a:t>
            </a:r>
            <a:r>
              <a:rPr lang="en-US" altLang="zh-CN" sz="3200" b="1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3200" b="1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一帆</a:t>
            </a:r>
            <a:r>
              <a:rPr lang="en-US" altLang="zh-CN" sz="3200" b="1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3200" b="1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悬。</a:t>
            </a:r>
            <a:br>
              <a:rPr lang="zh-CN" altLang="en-US" sz="3200" b="1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</a:br>
            <a:r>
              <a:rPr lang="zh-CN" altLang="en-US" sz="3200" b="1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海日</a:t>
            </a:r>
            <a:r>
              <a:rPr lang="en-US" altLang="zh-CN" sz="3200" b="1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3200" b="1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生</a:t>
            </a:r>
            <a:r>
              <a:rPr lang="en-US" altLang="zh-CN" sz="3200" b="1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3200" b="1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残夜，江春</a:t>
            </a:r>
            <a:r>
              <a:rPr lang="en-US" altLang="zh-CN" sz="3200" b="1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3200" b="1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入</a:t>
            </a:r>
            <a:r>
              <a:rPr lang="en-US" altLang="zh-CN" sz="3200" b="1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3200" b="1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旧年。</a:t>
            </a:r>
            <a:br>
              <a:rPr lang="zh-CN" altLang="en-US" sz="3200" b="1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</a:br>
            <a:r>
              <a:rPr lang="zh-CN" altLang="en-US" sz="3200" b="1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乡书</a:t>
            </a:r>
            <a:r>
              <a:rPr lang="en-US" altLang="zh-CN" sz="3200" b="1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3200" b="1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何处</a:t>
            </a:r>
            <a:r>
              <a:rPr lang="en-US" altLang="zh-CN" sz="3200" b="1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3200" b="1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达？归雁</a:t>
            </a:r>
            <a:r>
              <a:rPr lang="en-US" altLang="zh-CN" sz="3200" b="1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3200" b="1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洛阳</a:t>
            </a:r>
            <a:r>
              <a:rPr lang="en-US" altLang="zh-CN" sz="3200" b="1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3200" b="1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边。</a:t>
            </a:r>
          </a:p>
        </p:txBody>
      </p:sp>
      <p:sp>
        <p:nvSpPr>
          <p:cNvPr id="2" name="TextBox 2"/>
          <p:cNvSpPr txBox="1">
            <a:spLocks noChangeArrowheads="1"/>
          </p:cNvSpPr>
          <p:nvPr/>
        </p:nvSpPr>
        <p:spPr bwMode="auto">
          <a:xfrm>
            <a:off x="1389063" y="4979988"/>
            <a:ext cx="1223962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SzPct val="75000"/>
            </a:pPr>
            <a:r>
              <a:rPr lang="zh-CN" altLang="en-US" sz="2800" b="1">
                <a:solidFill>
                  <a:srgbClr val="002060"/>
                </a:solidFill>
                <a:latin typeface="宋体" charset="-122"/>
              </a:rPr>
              <a:t>韵脚：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389188" y="4979988"/>
            <a:ext cx="322580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SzPct val="75000"/>
            </a:pPr>
            <a:r>
              <a:rPr lang="zh-CN" altLang="en-US" sz="2800" b="1">
                <a:solidFill>
                  <a:srgbClr val="FF0000"/>
                </a:solidFill>
                <a:latin typeface="宋体" charset="-122"/>
              </a:rPr>
              <a:t>前、悬、年、边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5519738" y="4918075"/>
            <a:ext cx="18891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SzPct val="75000"/>
            </a:pPr>
            <a:r>
              <a:rPr lang="zh-CN" altLang="en-US" sz="2800" b="1">
                <a:solidFill>
                  <a:srgbClr val="FF0000"/>
                </a:solidFill>
                <a:latin typeface="宋体" charset="-122"/>
              </a:rPr>
              <a:t>押</a:t>
            </a:r>
            <a:r>
              <a:rPr lang="en-US" altLang="en-US" sz="3200" b="1">
                <a:solidFill>
                  <a:srgbClr val="FF0000"/>
                </a:solidFill>
                <a:latin typeface="宋体" charset="-122"/>
              </a:rPr>
              <a:t>ɑ</a:t>
            </a:r>
            <a:r>
              <a:rPr lang="en-US" altLang="zh-CN" sz="2800" b="1">
                <a:solidFill>
                  <a:srgbClr val="FF0000"/>
                </a:solidFill>
                <a:latin typeface="宋体" charset="-122"/>
              </a:rPr>
              <a:t>n</a:t>
            </a:r>
            <a:r>
              <a:rPr lang="zh-CN" altLang="en-US" sz="2800" b="1">
                <a:solidFill>
                  <a:srgbClr val="FF0000"/>
                </a:solidFill>
                <a:latin typeface="宋体" charset="-122"/>
              </a:rPr>
              <a:t>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 build="p"/>
      <p:bldP spid="2" grpId="0"/>
      <p:bldP spid="11" grpId="0"/>
      <p:bldP spid="1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b="1" smtClean="0">
                <a:latin typeface="文鼎习字体"/>
                <a:ea typeface="文鼎习字体"/>
              </a:rPr>
              <a:t>次北固山下</a:t>
            </a:r>
          </a:p>
        </p:txBody>
      </p:sp>
      <p:sp>
        <p:nvSpPr>
          <p:cNvPr id="53250" name="Rectangle 2"/>
          <p:cNvSpPr>
            <a:spLocks noGrp="1"/>
          </p:cNvSpPr>
          <p:nvPr>
            <p:ph type="body" idx="4294967295"/>
          </p:nvPr>
        </p:nvSpPr>
        <p:spPr>
          <a:xfrm>
            <a:off x="628650" y="1095375"/>
            <a:ext cx="7772400" cy="3303588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zh-CN" altLang="en-US" sz="2800" b="1" smtClean="0">
                <a:latin typeface="宋体" charset="-122"/>
                <a:ea typeface="楷体" pitchFamily="49" charset="-122"/>
              </a:rPr>
              <a:t>王 湾</a:t>
            </a:r>
            <a:r>
              <a:rPr lang="zh-CN" altLang="en-US" sz="3200" b="1" smtClean="0">
                <a:latin typeface="宋体" charset="-122"/>
                <a:ea typeface="楷体" pitchFamily="49" charset="-122"/>
              </a:rPr>
              <a:t/>
            </a:r>
            <a:br>
              <a:rPr lang="zh-CN" altLang="en-US" sz="3200" b="1" smtClean="0">
                <a:latin typeface="宋体" charset="-122"/>
                <a:ea typeface="楷体" pitchFamily="49" charset="-122"/>
              </a:rPr>
            </a:br>
            <a:r>
              <a:rPr lang="zh-CN" altLang="en-US" sz="3200" b="1" smtClean="0">
                <a:latin typeface="楷体" pitchFamily="49" charset="-122"/>
                <a:ea typeface="楷体" pitchFamily="49" charset="-122"/>
              </a:rPr>
              <a:t>客路/青山</a:t>
            </a:r>
            <a:r>
              <a:rPr lang="zh-CN" altLang="en-US" sz="3200" b="1" smtClean="0">
                <a:latin typeface="楷体" pitchFamily="49" charset="-122"/>
                <a:ea typeface="楷体" pitchFamily="49" charset="-122"/>
                <a:sym typeface="+mn-ea"/>
              </a:rPr>
              <a:t>/</a:t>
            </a:r>
            <a:r>
              <a:rPr lang="zh-CN" altLang="en-US" sz="3200" b="1" smtClean="0">
                <a:latin typeface="楷体" pitchFamily="49" charset="-122"/>
                <a:ea typeface="楷体" pitchFamily="49" charset="-122"/>
              </a:rPr>
              <a:t>外，行舟</a:t>
            </a:r>
            <a:r>
              <a:rPr lang="zh-CN" altLang="en-US" sz="3200" b="1" smtClean="0">
                <a:latin typeface="楷体" pitchFamily="49" charset="-122"/>
                <a:ea typeface="楷体" pitchFamily="49" charset="-122"/>
                <a:sym typeface="+mn-ea"/>
              </a:rPr>
              <a:t>/</a:t>
            </a:r>
            <a:r>
              <a:rPr lang="zh-CN" altLang="en-US" sz="3200" b="1" smtClean="0">
                <a:latin typeface="楷体" pitchFamily="49" charset="-122"/>
                <a:ea typeface="楷体" pitchFamily="49" charset="-122"/>
              </a:rPr>
              <a:t>绿水</a:t>
            </a:r>
            <a:r>
              <a:rPr lang="zh-CN" altLang="en-US" sz="3200" b="1" smtClean="0">
                <a:latin typeface="楷体" pitchFamily="49" charset="-122"/>
                <a:ea typeface="楷体" pitchFamily="49" charset="-122"/>
                <a:sym typeface="+mn-ea"/>
              </a:rPr>
              <a:t>/</a:t>
            </a:r>
            <a:r>
              <a:rPr lang="zh-CN" altLang="en-US" sz="3200" b="1" smtClean="0">
                <a:latin typeface="楷体" pitchFamily="49" charset="-122"/>
                <a:ea typeface="楷体" pitchFamily="49" charset="-122"/>
              </a:rPr>
              <a:t>前。</a:t>
            </a:r>
          </a:p>
          <a:p>
            <a:pPr algn="ctr" eaLnBrk="1" hangingPunct="1">
              <a:buFont typeface="Arial" charset="0"/>
              <a:buNone/>
            </a:pPr>
            <a:r>
              <a:rPr lang="zh-CN" altLang="en-US" sz="3200" b="1" smtClean="0">
                <a:latin typeface="楷体" pitchFamily="49" charset="-122"/>
                <a:ea typeface="楷体" pitchFamily="49" charset="-122"/>
              </a:rPr>
              <a:t/>
            </a:r>
            <a:br>
              <a:rPr lang="zh-CN" altLang="en-US" sz="3200" b="1" smtClean="0">
                <a:latin typeface="楷体" pitchFamily="49" charset="-122"/>
                <a:ea typeface="楷体" pitchFamily="49" charset="-122"/>
              </a:rPr>
            </a:br>
            <a:r>
              <a:rPr lang="zh-CN" altLang="en-US" sz="3200" b="1" smtClean="0">
                <a:latin typeface="楷体" pitchFamily="49" charset="-122"/>
                <a:ea typeface="楷体" pitchFamily="49" charset="-122"/>
              </a:rPr>
              <a:t>潮平</a:t>
            </a:r>
            <a:r>
              <a:rPr lang="zh-CN" altLang="en-US" sz="3200" b="1" smtClean="0">
                <a:latin typeface="楷体" pitchFamily="49" charset="-122"/>
                <a:ea typeface="楷体" pitchFamily="49" charset="-122"/>
                <a:sym typeface="+mn-ea"/>
              </a:rPr>
              <a:t>/</a:t>
            </a:r>
            <a:r>
              <a:rPr lang="zh-CN" altLang="en-US" sz="3200" b="1" smtClean="0">
                <a:latin typeface="楷体" pitchFamily="49" charset="-122"/>
                <a:ea typeface="楷体" pitchFamily="49" charset="-122"/>
              </a:rPr>
              <a:t>两岸</a:t>
            </a:r>
            <a:r>
              <a:rPr lang="zh-CN" altLang="en-US" sz="3200" b="1" smtClean="0">
                <a:latin typeface="楷体" pitchFamily="49" charset="-122"/>
                <a:ea typeface="楷体" pitchFamily="49" charset="-122"/>
                <a:sym typeface="+mn-ea"/>
              </a:rPr>
              <a:t>/</a:t>
            </a:r>
            <a:r>
              <a:rPr lang="zh-CN" altLang="en-US" sz="3200" b="1" smtClean="0">
                <a:latin typeface="楷体" pitchFamily="49" charset="-122"/>
                <a:ea typeface="楷体" pitchFamily="49" charset="-122"/>
              </a:rPr>
              <a:t>阔，风正</a:t>
            </a:r>
            <a:r>
              <a:rPr lang="zh-CN" altLang="en-US" sz="3200" b="1" smtClean="0">
                <a:latin typeface="楷体" pitchFamily="49" charset="-122"/>
                <a:ea typeface="楷体" pitchFamily="49" charset="-122"/>
                <a:sym typeface="+mn-ea"/>
              </a:rPr>
              <a:t>/</a:t>
            </a:r>
            <a:r>
              <a:rPr lang="zh-CN" altLang="en-US" sz="3200" b="1" smtClean="0">
                <a:latin typeface="楷体" pitchFamily="49" charset="-122"/>
                <a:ea typeface="楷体" pitchFamily="49" charset="-122"/>
              </a:rPr>
              <a:t>一帆</a:t>
            </a:r>
            <a:r>
              <a:rPr lang="zh-CN" altLang="en-US" sz="3200" b="1" smtClean="0">
                <a:latin typeface="楷体" pitchFamily="49" charset="-122"/>
                <a:ea typeface="楷体" pitchFamily="49" charset="-122"/>
                <a:sym typeface="+mn-ea"/>
              </a:rPr>
              <a:t>/</a:t>
            </a:r>
            <a:r>
              <a:rPr lang="zh-CN" altLang="en-US" sz="3200" b="1" smtClean="0">
                <a:latin typeface="楷体" pitchFamily="49" charset="-122"/>
                <a:ea typeface="楷体" pitchFamily="49" charset="-122"/>
              </a:rPr>
              <a:t>悬。</a:t>
            </a:r>
          </a:p>
          <a:p>
            <a:pPr algn="ctr" eaLnBrk="1" hangingPunct="1">
              <a:buFont typeface="Arial" charset="0"/>
              <a:buNone/>
            </a:pPr>
            <a:r>
              <a:rPr lang="zh-CN" altLang="en-US" sz="3200" b="1" smtClean="0">
                <a:latin typeface="楷体" pitchFamily="49" charset="-122"/>
                <a:ea typeface="楷体" pitchFamily="49" charset="-122"/>
              </a:rPr>
              <a:t/>
            </a:r>
            <a:br>
              <a:rPr lang="zh-CN" altLang="en-US" sz="3200" b="1" smtClean="0">
                <a:latin typeface="楷体" pitchFamily="49" charset="-122"/>
                <a:ea typeface="楷体" pitchFamily="49" charset="-122"/>
              </a:rPr>
            </a:br>
            <a:r>
              <a:rPr lang="zh-CN" altLang="en-US" sz="3200" b="1" smtClean="0">
                <a:latin typeface="楷体" pitchFamily="49" charset="-122"/>
                <a:ea typeface="楷体" pitchFamily="49" charset="-122"/>
              </a:rPr>
              <a:t>海日</a:t>
            </a:r>
            <a:r>
              <a:rPr lang="zh-CN" altLang="en-US" sz="3200" b="1" smtClean="0">
                <a:latin typeface="楷体" pitchFamily="49" charset="-122"/>
                <a:ea typeface="楷体" pitchFamily="49" charset="-122"/>
                <a:sym typeface="+mn-ea"/>
              </a:rPr>
              <a:t>/</a:t>
            </a:r>
            <a:r>
              <a:rPr lang="zh-CN" altLang="en-US" sz="3200" b="1" smtClean="0">
                <a:latin typeface="楷体" pitchFamily="49" charset="-122"/>
                <a:ea typeface="楷体" pitchFamily="49" charset="-122"/>
              </a:rPr>
              <a:t>生</a:t>
            </a:r>
            <a:r>
              <a:rPr lang="zh-CN" altLang="en-US" sz="3200" b="1" smtClean="0">
                <a:latin typeface="楷体" pitchFamily="49" charset="-122"/>
                <a:ea typeface="楷体" pitchFamily="49" charset="-122"/>
                <a:sym typeface="+mn-ea"/>
              </a:rPr>
              <a:t>/</a:t>
            </a:r>
            <a:r>
              <a:rPr lang="zh-CN" altLang="en-US" sz="3200" b="1" smtClean="0">
                <a:latin typeface="楷体" pitchFamily="49" charset="-122"/>
                <a:ea typeface="楷体" pitchFamily="49" charset="-122"/>
              </a:rPr>
              <a:t>残夜，江春</a:t>
            </a:r>
            <a:r>
              <a:rPr lang="zh-CN" altLang="en-US" sz="3200" b="1" smtClean="0">
                <a:latin typeface="楷体" pitchFamily="49" charset="-122"/>
                <a:ea typeface="楷体" pitchFamily="49" charset="-122"/>
                <a:sym typeface="+mn-ea"/>
              </a:rPr>
              <a:t>/</a:t>
            </a:r>
            <a:r>
              <a:rPr lang="zh-CN" altLang="en-US" sz="3200" b="1" smtClean="0">
                <a:latin typeface="楷体" pitchFamily="49" charset="-122"/>
                <a:ea typeface="楷体" pitchFamily="49" charset="-122"/>
              </a:rPr>
              <a:t>入</a:t>
            </a:r>
            <a:r>
              <a:rPr lang="zh-CN" altLang="en-US" sz="3200" b="1" smtClean="0">
                <a:latin typeface="楷体" pitchFamily="49" charset="-122"/>
                <a:ea typeface="楷体" pitchFamily="49" charset="-122"/>
                <a:sym typeface="+mn-ea"/>
              </a:rPr>
              <a:t>/</a:t>
            </a:r>
            <a:r>
              <a:rPr lang="zh-CN" altLang="en-US" sz="3200" b="1" smtClean="0">
                <a:latin typeface="楷体" pitchFamily="49" charset="-122"/>
                <a:ea typeface="楷体" pitchFamily="49" charset="-122"/>
              </a:rPr>
              <a:t>旧年。</a:t>
            </a:r>
          </a:p>
          <a:p>
            <a:pPr algn="ctr" eaLnBrk="1" hangingPunct="1">
              <a:buFont typeface="Arial" charset="0"/>
              <a:buNone/>
            </a:pPr>
            <a:r>
              <a:rPr lang="zh-CN" altLang="en-US" sz="3200" b="1" smtClean="0">
                <a:latin typeface="楷体" pitchFamily="49" charset="-122"/>
                <a:ea typeface="楷体" pitchFamily="49" charset="-122"/>
              </a:rPr>
              <a:t/>
            </a:r>
            <a:br>
              <a:rPr lang="zh-CN" altLang="en-US" sz="3200" b="1" smtClean="0">
                <a:latin typeface="楷体" pitchFamily="49" charset="-122"/>
                <a:ea typeface="楷体" pitchFamily="49" charset="-122"/>
              </a:rPr>
            </a:br>
            <a:r>
              <a:rPr lang="zh-CN" altLang="en-US" sz="3200" b="1" smtClean="0">
                <a:latin typeface="楷体" pitchFamily="49" charset="-122"/>
                <a:ea typeface="楷体" pitchFamily="49" charset="-122"/>
              </a:rPr>
              <a:t>乡书</a:t>
            </a:r>
            <a:r>
              <a:rPr lang="zh-CN" altLang="en-US" sz="3200" b="1" smtClean="0">
                <a:latin typeface="楷体" pitchFamily="49" charset="-122"/>
                <a:ea typeface="楷体" pitchFamily="49" charset="-122"/>
                <a:sym typeface="+mn-ea"/>
              </a:rPr>
              <a:t>/</a:t>
            </a:r>
            <a:r>
              <a:rPr lang="zh-CN" altLang="en-US" sz="3200" b="1" smtClean="0">
                <a:latin typeface="楷体" pitchFamily="49" charset="-122"/>
                <a:ea typeface="楷体" pitchFamily="49" charset="-122"/>
              </a:rPr>
              <a:t>何处</a:t>
            </a:r>
            <a:r>
              <a:rPr lang="zh-CN" altLang="en-US" sz="3200" b="1" smtClean="0">
                <a:latin typeface="楷体" pitchFamily="49" charset="-122"/>
                <a:ea typeface="楷体" pitchFamily="49" charset="-122"/>
                <a:sym typeface="+mn-ea"/>
              </a:rPr>
              <a:t>/</a:t>
            </a:r>
            <a:r>
              <a:rPr lang="zh-CN" altLang="en-US" sz="3200" b="1" smtClean="0">
                <a:latin typeface="楷体" pitchFamily="49" charset="-122"/>
                <a:ea typeface="楷体" pitchFamily="49" charset="-122"/>
              </a:rPr>
              <a:t>达？归雁</a:t>
            </a:r>
            <a:r>
              <a:rPr lang="zh-CN" altLang="en-US" sz="3200" b="1" smtClean="0">
                <a:latin typeface="楷体" pitchFamily="49" charset="-122"/>
                <a:ea typeface="楷体" pitchFamily="49" charset="-122"/>
                <a:sym typeface="+mn-ea"/>
              </a:rPr>
              <a:t>/</a:t>
            </a:r>
            <a:r>
              <a:rPr lang="zh-CN" altLang="en-US" sz="3200" b="1" smtClean="0">
                <a:latin typeface="楷体" pitchFamily="49" charset="-122"/>
                <a:ea typeface="楷体" pitchFamily="49" charset="-122"/>
              </a:rPr>
              <a:t>洛阳</a:t>
            </a:r>
            <a:r>
              <a:rPr lang="zh-CN" altLang="en-US" sz="3200" b="1" smtClean="0">
                <a:latin typeface="楷体" pitchFamily="49" charset="-122"/>
                <a:ea typeface="楷体" pitchFamily="49" charset="-122"/>
                <a:sym typeface="+mn-ea"/>
              </a:rPr>
              <a:t>/</a:t>
            </a:r>
            <a:r>
              <a:rPr lang="zh-CN" altLang="en-US" sz="3200" b="1" smtClean="0">
                <a:latin typeface="楷体" pitchFamily="49" charset="-122"/>
                <a:ea typeface="楷体" pitchFamily="49" charset="-122"/>
              </a:rPr>
              <a:t>边。</a:t>
            </a:r>
          </a:p>
        </p:txBody>
      </p:sp>
      <p:sp>
        <p:nvSpPr>
          <p:cNvPr id="51208" name="矩形 51207"/>
          <p:cNvSpPr>
            <a:spLocks noChangeArrowheads="1"/>
          </p:cNvSpPr>
          <p:nvPr/>
        </p:nvSpPr>
        <p:spPr bwMode="auto">
          <a:xfrm>
            <a:off x="628650" y="1952625"/>
            <a:ext cx="705485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旅途还在青山之外</a:t>
            </a:r>
            <a:r>
              <a:rPr lang="zh-CN" altLang="en-US" sz="2400" b="1">
                <a:latin typeface="+mn-ea"/>
                <a:ea typeface="+mn-ea"/>
                <a:sym typeface="+mn-ea"/>
              </a:rPr>
              <a:t>,</a:t>
            </a:r>
            <a:r>
              <a:rPr lang="zh-CN" altLang="en-US" sz="2400" b="1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现在的我在碧绿的江水前行舟。</a:t>
            </a: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27000" y="2957513"/>
            <a:ext cx="879316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2060"/>
                </a:solidFill>
                <a:latin typeface="仿宋" pitchFamily="49" charset="-122"/>
                <a:ea typeface="仿宋" pitchFamily="49" charset="-122"/>
              </a:rPr>
              <a:t>潮水涨满两岸江面显得更开阔</a:t>
            </a:r>
            <a:r>
              <a:rPr lang="zh-CN" altLang="en-US" sz="2400" b="1">
                <a:latin typeface="宋体" charset="-122"/>
                <a:sym typeface="+mn-ea"/>
              </a:rPr>
              <a:t>,</a:t>
            </a:r>
            <a:r>
              <a:rPr lang="zh-CN" altLang="en-US" sz="2400" b="1">
                <a:solidFill>
                  <a:srgbClr val="002060"/>
                </a:solidFill>
                <a:latin typeface="仿宋" pitchFamily="49" charset="-122"/>
                <a:ea typeface="仿宋" pitchFamily="49" charset="-122"/>
              </a:rPr>
              <a:t>顺风行船船帆端端正正地高悬着。</a:t>
            </a: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-34925" y="3822700"/>
            <a:ext cx="9218613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夜还未消尽</a:t>
            </a:r>
            <a:r>
              <a:rPr lang="zh-CN" altLang="en-US" sz="2400" b="1">
                <a:latin typeface="+mn-ea"/>
                <a:ea typeface="+mn-ea"/>
                <a:sym typeface="+mn-ea"/>
              </a:rPr>
              <a:t>,</a:t>
            </a:r>
            <a:r>
              <a:rPr lang="zh-CN" altLang="en-US" sz="2400" b="1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一轮红日已从海上升起</a:t>
            </a:r>
            <a:r>
              <a:rPr lang="zh-CN" altLang="en-US" sz="2400" b="1">
                <a:latin typeface="+mn-ea"/>
                <a:ea typeface="+mn-ea"/>
                <a:sym typeface="+mn-ea"/>
              </a:rPr>
              <a:t>,</a:t>
            </a:r>
            <a:r>
              <a:rPr lang="zh-CN" altLang="en-US" sz="2400" b="1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旧年尚未逝去</a:t>
            </a:r>
            <a:r>
              <a:rPr lang="zh-CN" altLang="en-US" sz="2400" b="1"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2400" b="1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江上已有了春意。</a:t>
            </a: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27000" y="4835525"/>
            <a:ext cx="87915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2060"/>
                </a:solidFill>
                <a:latin typeface="仿宋" pitchFamily="49" charset="-122"/>
                <a:ea typeface="仿宋" pitchFamily="49" charset="-122"/>
              </a:rPr>
              <a:t>思念故乡的家信要传到哪里去呢？希望北归的大雁捎到洛阳。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8" grpId="0"/>
      <p:bldP spid="4" grpId="0"/>
      <p:bldP spid="5" grpId="0"/>
      <p:bldP spid="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标题 1"/>
          <p:cNvSpPr>
            <a:spLocks noGrp="1"/>
          </p:cNvSpPr>
          <p:nvPr>
            <p:ph type="title"/>
          </p:nvPr>
        </p:nvSpPr>
        <p:spPr>
          <a:xfrm>
            <a:off x="628650" y="263525"/>
            <a:ext cx="7886700" cy="1104900"/>
          </a:xfrm>
        </p:spPr>
        <p:txBody>
          <a:bodyPr/>
          <a:lstStyle/>
          <a:p>
            <a:r>
              <a:rPr lang="zh-CN" altLang="en-US" smtClean="0">
                <a:latin typeface="黑体" pitchFamily="49" charset="-122"/>
                <a:ea typeface="黑体" pitchFamily="49" charset="-122"/>
              </a:rPr>
              <a:t>问题导入</a:t>
            </a:r>
          </a:p>
        </p:txBody>
      </p:sp>
      <p:sp>
        <p:nvSpPr>
          <p:cNvPr id="54274" name="内容占位符 2"/>
          <p:cNvSpPr>
            <a:spLocks noGrp="1"/>
          </p:cNvSpPr>
          <p:nvPr>
            <p:ph idx="1"/>
          </p:nvPr>
        </p:nvSpPr>
        <p:spPr>
          <a:xfrm>
            <a:off x="692150" y="1647825"/>
            <a:ext cx="7886700" cy="2339975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圈画出能表现</a:t>
            </a:r>
            <a:r>
              <a:rPr lang="en-US" altLang="zh-CN" sz="2800" b="1" smtClean="0">
                <a:latin typeface="Arial" charset="0"/>
                <a:ea typeface="楷体" pitchFamily="49" charset="-122"/>
                <a:cs typeface="Arial" charset="0"/>
                <a:sym typeface="微软雅黑" pitchFamily="34" charset="-122"/>
              </a:rPr>
              <a:t>“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思乡</a:t>
            </a:r>
            <a:r>
              <a:rPr lang="en-US" altLang="zh-CN" sz="2800" b="1" smtClean="0">
                <a:latin typeface="Arial" charset="0"/>
                <a:ea typeface="楷体" pitchFamily="49" charset="-122"/>
                <a:cs typeface="Arial" charset="0"/>
                <a:sym typeface="微软雅黑" pitchFamily="34" charset="-122"/>
              </a:rPr>
              <a:t>”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主题的词或短语，哪些诗句直接表达了思乡之情?</a:t>
            </a:r>
          </a:p>
        </p:txBody>
      </p:sp>
      <p:sp>
        <p:nvSpPr>
          <p:cNvPr id="54275" name="文本框 99"/>
          <p:cNvSpPr txBox="1">
            <a:spLocks noChangeArrowheads="1"/>
          </p:cNvSpPr>
          <p:nvPr/>
        </p:nvSpPr>
        <p:spPr bwMode="auto">
          <a:xfrm>
            <a:off x="609600" y="2697163"/>
            <a:ext cx="794543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002060"/>
                </a:solidFill>
              </a:rPr>
              <a:t>         </a:t>
            </a:r>
            <a:r>
              <a:rPr lang="zh-CN" altLang="en-US" sz="2800" b="1">
                <a:solidFill>
                  <a:srgbClr val="002060"/>
                </a:solidFill>
              </a:rPr>
              <a:t>乡书、归雁。</a:t>
            </a:r>
          </a:p>
        </p:txBody>
      </p:sp>
      <p:sp>
        <p:nvSpPr>
          <p:cNvPr id="2" name="文本框 99"/>
          <p:cNvSpPr txBox="1">
            <a:spLocks noChangeArrowheads="1"/>
          </p:cNvSpPr>
          <p:nvPr/>
        </p:nvSpPr>
        <p:spPr bwMode="auto">
          <a:xfrm>
            <a:off x="522288" y="3290888"/>
            <a:ext cx="7945437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002060"/>
                </a:solidFill>
              </a:rPr>
              <a:t>         </a:t>
            </a:r>
            <a:r>
              <a:rPr lang="zh-CN" altLang="en-US" sz="2800" b="1">
                <a:solidFill>
                  <a:srgbClr val="002060"/>
                </a:solidFill>
              </a:rPr>
              <a:t>尾联直接表达思乡之情</a:t>
            </a:r>
            <a:r>
              <a:rPr lang="en-US" altLang="zh-CN" sz="2800" b="1">
                <a:solidFill>
                  <a:srgbClr val="002060"/>
                </a:solidFill>
                <a:latin typeface="宋体" charset="-122"/>
              </a:rPr>
              <a:t>,</a:t>
            </a:r>
            <a:r>
              <a:rPr lang="zh-CN" altLang="en-US" sz="2800" b="1">
                <a:solidFill>
                  <a:srgbClr val="002060"/>
                </a:solidFill>
              </a:rPr>
              <a:t>全诗笼罩着一层</a:t>
            </a:r>
            <a:r>
              <a:rPr lang="zh-CN" altLang="en-US" sz="2800" b="1">
                <a:solidFill>
                  <a:srgbClr val="FF0000"/>
                </a:solidFill>
              </a:rPr>
              <a:t>淡淡的乡思愁绪</a:t>
            </a:r>
            <a:r>
              <a:rPr lang="zh-CN" altLang="en-US" sz="2800" b="1">
                <a:solidFill>
                  <a:srgbClr val="002060"/>
                </a:solidFill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5" grpId="0"/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标题 2"/>
          <p:cNvSpPr>
            <a:spLocks noGrp="1"/>
          </p:cNvSpPr>
          <p:nvPr>
            <p:ph type="title"/>
          </p:nvPr>
        </p:nvSpPr>
        <p:spPr>
          <a:xfrm>
            <a:off x="628650" y="263525"/>
            <a:ext cx="7886700" cy="1104900"/>
          </a:xfrm>
        </p:spPr>
        <p:txBody>
          <a:bodyPr/>
          <a:lstStyle/>
          <a:p>
            <a:r>
              <a:rPr lang="zh-CN" altLang="en-US" smtClean="0">
                <a:latin typeface="黑体" pitchFamily="49" charset="-122"/>
                <a:ea typeface="黑体" pitchFamily="49" charset="-122"/>
              </a:rPr>
              <a:t>问题解决</a:t>
            </a:r>
          </a:p>
        </p:txBody>
      </p:sp>
      <p:sp>
        <p:nvSpPr>
          <p:cNvPr id="57346" name="内容占位符 3"/>
          <p:cNvSpPr>
            <a:spLocks noGrp="1"/>
          </p:cNvSpPr>
          <p:nvPr>
            <p:ph idx="1"/>
          </p:nvPr>
        </p:nvSpPr>
        <p:spPr>
          <a:xfrm>
            <a:off x="517525" y="1200150"/>
            <a:ext cx="8108950" cy="3627438"/>
          </a:xfrm>
        </p:spPr>
        <p:txBody>
          <a:bodyPr/>
          <a:lstStyle/>
          <a:p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诗人当时在船上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  <a:sym typeface="+mn-ea"/>
              </a:rPr>
              <a:t>,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而</a:t>
            </a:r>
            <a:r>
              <a:rPr lang="en-US" altLang="zh-CN" sz="2800" b="1" smtClean="0">
                <a:latin typeface="Arial" charset="0"/>
                <a:ea typeface="楷体" pitchFamily="49" charset="-122"/>
                <a:cs typeface="Arial" charset="0"/>
                <a:sym typeface="微软雅黑" pitchFamily="34" charset="-122"/>
              </a:rPr>
              <a:t>“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客路</a:t>
            </a:r>
            <a:r>
              <a:rPr lang="en-US" altLang="zh-CN" sz="2800" b="1" smtClean="0">
                <a:latin typeface="Arial" charset="0"/>
                <a:ea typeface="楷体" pitchFamily="49" charset="-122"/>
                <a:cs typeface="Arial" charset="0"/>
                <a:sym typeface="微软雅黑" pitchFamily="34" charset="-122"/>
              </a:rPr>
              <a:t>”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在青山之外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  <a:sym typeface="+mn-ea"/>
              </a:rPr>
              <a:t>,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他是你不见的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  <a:sym typeface="+mn-ea"/>
              </a:rPr>
              <a:t>,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为什么一开头就提到</a:t>
            </a:r>
            <a:r>
              <a:rPr lang="en-US" altLang="zh-CN" sz="2800" b="1" smtClean="0">
                <a:latin typeface="Arial" charset="0"/>
                <a:ea typeface="楷体" pitchFamily="49" charset="-122"/>
                <a:cs typeface="Arial" charset="0"/>
                <a:sym typeface="微软雅黑" pitchFamily="34" charset="-122"/>
              </a:rPr>
              <a:t>“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客路</a:t>
            </a:r>
            <a:r>
              <a:rPr lang="en-US" altLang="zh-CN" sz="2800" b="1" smtClean="0">
                <a:latin typeface="Arial" charset="0"/>
                <a:ea typeface="楷体" pitchFamily="49" charset="-122"/>
                <a:cs typeface="Arial" charset="0"/>
                <a:sym typeface="微软雅黑" pitchFamily="34" charset="-122"/>
              </a:rPr>
              <a:t>”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呢？</a:t>
            </a:r>
          </a:p>
          <a:p>
            <a:endParaRPr lang="zh-CN" altLang="en-US" sz="2800" b="1" smtClean="0">
              <a:latin typeface="楷体" pitchFamily="49" charset="-122"/>
              <a:ea typeface="楷体" pitchFamily="49" charset="-122"/>
            </a:endParaRPr>
          </a:p>
          <a:p>
            <a:endParaRPr lang="zh-CN" altLang="en-US" sz="2800" b="1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2.</a:t>
            </a:r>
            <a:r>
              <a:rPr lang="en-US" altLang="zh-CN" sz="2800" b="1" smtClean="0">
                <a:latin typeface="Arial" charset="0"/>
                <a:ea typeface="楷体" pitchFamily="49" charset="-122"/>
                <a:cs typeface="Arial" charset="0"/>
                <a:sym typeface="微软雅黑" pitchFamily="34" charset="-122"/>
              </a:rPr>
              <a:t>“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潮平两岸阔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  <a:sym typeface="+mn-ea"/>
              </a:rPr>
              <a:t>,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风正一帆悬</a:t>
            </a:r>
            <a:r>
              <a:rPr lang="en-US" altLang="zh-CN" sz="2800" b="1" smtClean="0">
                <a:latin typeface="Arial" charset="0"/>
                <a:ea typeface="楷体" pitchFamily="49" charset="-122"/>
                <a:cs typeface="Arial" charset="0"/>
                <a:sym typeface="微软雅黑" pitchFamily="34" charset="-122"/>
              </a:rPr>
              <a:t>”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写了怎样一幅景象？</a:t>
            </a:r>
          </a:p>
          <a:p>
            <a:endParaRPr lang="zh-CN" altLang="en-US" sz="2800" b="1" smtClean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1208" name="矩形 51207"/>
          <p:cNvSpPr>
            <a:spLocks noChangeArrowheads="1"/>
          </p:cNvSpPr>
          <p:nvPr/>
        </p:nvSpPr>
        <p:spPr bwMode="auto">
          <a:xfrm>
            <a:off x="739775" y="2066925"/>
            <a:ext cx="7775575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2060"/>
                </a:solidFill>
                <a:latin typeface="仿宋" pitchFamily="49" charset="-122"/>
                <a:ea typeface="仿宋" pitchFamily="49" charset="-122"/>
              </a:rPr>
              <a:t>诗人</a:t>
            </a:r>
            <a:r>
              <a:rPr lang="zh-CN" altLang="en-US" sz="2800" b="1">
                <a:solidFill>
                  <a:srgbClr val="9F0F16"/>
                </a:solidFill>
                <a:latin typeface="仿宋" pitchFamily="49" charset="-122"/>
                <a:ea typeface="仿宋" pitchFamily="49" charset="-122"/>
              </a:rPr>
              <a:t>想象</a:t>
            </a:r>
            <a:r>
              <a:rPr lang="zh-CN" altLang="en-US" sz="2800" b="1">
                <a:solidFill>
                  <a:srgbClr val="002060"/>
                </a:solidFill>
                <a:latin typeface="仿宋" pitchFamily="49" charset="-122"/>
                <a:ea typeface="仿宋" pitchFamily="49" charset="-122"/>
              </a:rPr>
              <a:t>船到镇江后</a:t>
            </a:r>
            <a:r>
              <a:rPr lang="zh-CN" altLang="en-US" sz="2800" b="1">
                <a:solidFill>
                  <a:srgbClr val="002060"/>
                </a:solidFill>
                <a:latin typeface="仿宋" pitchFamily="49" charset="-122"/>
                <a:ea typeface="仿宋" pitchFamily="49" charset="-122"/>
                <a:sym typeface="+mn-ea"/>
              </a:rPr>
              <a:t>,</a:t>
            </a:r>
            <a:r>
              <a:rPr lang="zh-CN" altLang="en-US" sz="2800" b="1">
                <a:solidFill>
                  <a:srgbClr val="002060"/>
                </a:solidFill>
                <a:latin typeface="仿宋" pitchFamily="49" charset="-122"/>
                <a:ea typeface="仿宋" pitchFamily="49" charset="-122"/>
              </a:rPr>
              <a:t>还要乘车到别处</a:t>
            </a:r>
            <a:r>
              <a:rPr lang="zh-CN" altLang="en-US" sz="2800" b="1">
                <a:solidFill>
                  <a:srgbClr val="002060"/>
                </a:solidFill>
                <a:latin typeface="仿宋" pitchFamily="49" charset="-122"/>
                <a:ea typeface="仿宋" pitchFamily="49" charset="-122"/>
                <a:sym typeface="+mn-ea"/>
              </a:rPr>
              <a:t>,</a:t>
            </a:r>
            <a:r>
              <a:rPr lang="zh-CN" altLang="en-US" sz="2800" b="1">
                <a:solidFill>
                  <a:srgbClr val="9F0F16"/>
                </a:solidFill>
                <a:latin typeface="仿宋" pitchFamily="49" charset="-122"/>
                <a:ea typeface="仿宋" pitchFamily="49" charset="-122"/>
              </a:rPr>
              <a:t>暗含旅途奔波之劳</a:t>
            </a:r>
            <a:r>
              <a:rPr lang="zh-CN" altLang="en-US" sz="2800" b="1">
                <a:solidFill>
                  <a:srgbClr val="002060"/>
                </a:solidFill>
                <a:latin typeface="仿宋" pitchFamily="49" charset="-122"/>
                <a:ea typeface="仿宋" pitchFamily="49" charset="-122"/>
              </a:rPr>
              <a:t>。</a:t>
            </a: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741363" y="3505200"/>
            <a:ext cx="7662862" cy="181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春潮涌涨</a:t>
            </a:r>
            <a:r>
              <a:rPr lang="zh-CN" altLang="en-US" sz="2800" b="1">
                <a:solidFill>
                  <a:srgbClr val="FF0000"/>
                </a:solidFill>
                <a:latin typeface="仿宋" pitchFamily="49" charset="-122"/>
                <a:ea typeface="仿宋" pitchFamily="49" charset="-122"/>
                <a:sym typeface="+mn-ea"/>
              </a:rPr>
              <a:t>,江水浩渺,</a:t>
            </a:r>
            <a:r>
              <a:rPr lang="zh-CN" altLang="en-US" sz="2800" b="1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放眼望去</a:t>
            </a:r>
            <a:r>
              <a:rPr lang="zh-CN" altLang="en-US" sz="2800" b="1">
                <a:solidFill>
                  <a:srgbClr val="FF0000"/>
                </a:solidFill>
                <a:latin typeface="仿宋" pitchFamily="49" charset="-122"/>
                <a:ea typeface="仿宋" pitchFamily="49" charset="-122"/>
                <a:sym typeface="+mn-ea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江面似乎与岸平</a:t>
            </a:r>
            <a:r>
              <a:rPr lang="zh-CN" altLang="en-US" sz="2800" b="1">
                <a:solidFill>
                  <a:srgbClr val="FF0000"/>
                </a:solidFill>
                <a:latin typeface="仿宋" pitchFamily="49" charset="-122"/>
                <a:ea typeface="仿宋" pitchFamily="49" charset="-122"/>
                <a:sym typeface="+mn-ea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船上的人视野也因之开阔</a:t>
            </a:r>
            <a:r>
              <a:rPr lang="zh-CN" altLang="en-US" sz="2800" b="1">
                <a:solidFill>
                  <a:srgbClr val="FF0000"/>
                </a:solidFill>
                <a:latin typeface="仿宋" pitchFamily="49" charset="-122"/>
                <a:ea typeface="仿宋" pitchFamily="49" charset="-122"/>
                <a:sym typeface="+mn-ea"/>
              </a:rPr>
              <a:t>,</a:t>
            </a:r>
            <a:r>
              <a:rPr lang="en-US" altLang="zh-CN" sz="2800" b="1">
                <a:solidFill>
                  <a:srgbClr val="FF0000"/>
                </a:solidFill>
                <a:latin typeface="Arial" charset="0"/>
                <a:ea typeface="仿宋" pitchFamily="49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阔</a:t>
            </a:r>
            <a:r>
              <a:rPr lang="en-US" altLang="zh-CN" sz="2800" b="1">
                <a:solidFill>
                  <a:srgbClr val="FF0000"/>
                </a:solidFill>
                <a:latin typeface="Arial" charset="0"/>
                <a:ea typeface="仿宋" pitchFamily="49" charset="-122"/>
              </a:rPr>
              <a:t>”</a:t>
            </a:r>
            <a:r>
              <a:rPr lang="zh-CN" altLang="en-US" sz="2800" b="1">
                <a:solidFill>
                  <a:srgbClr val="FF0000"/>
                </a:solidFill>
                <a:latin typeface="Arial" charset="0"/>
                <a:ea typeface="仿宋" pitchFamily="49" charset="-122"/>
              </a:rPr>
              <a:t>字</a:t>
            </a:r>
            <a:r>
              <a:rPr lang="zh-CN" altLang="en-US" sz="2800" b="1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显得恢弘阔大。</a:t>
            </a:r>
            <a:r>
              <a:rPr lang="en-US" altLang="zh-CN" sz="2800" b="1">
                <a:solidFill>
                  <a:srgbClr val="FF0000"/>
                </a:solidFill>
                <a:latin typeface="Arial" charset="0"/>
                <a:ea typeface="仿宋" pitchFamily="49" charset="-122"/>
                <a:sym typeface="+mn-ea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仿宋" pitchFamily="49" charset="-122"/>
                <a:ea typeface="仿宋" pitchFamily="49" charset="-122"/>
                <a:sym typeface="+mn-ea"/>
              </a:rPr>
              <a:t>正</a:t>
            </a:r>
            <a:r>
              <a:rPr lang="en-US" altLang="zh-CN" sz="2800" b="1">
                <a:solidFill>
                  <a:srgbClr val="FF0000"/>
                </a:solidFill>
                <a:latin typeface="Arial" charset="0"/>
                <a:ea typeface="仿宋" pitchFamily="49" charset="-122"/>
                <a:sym typeface="+mn-ea"/>
              </a:rPr>
              <a:t>”</a:t>
            </a:r>
            <a:r>
              <a:rPr lang="zh-CN" altLang="en-US" sz="2800" b="1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说明风既是顺风</a:t>
            </a:r>
            <a:r>
              <a:rPr lang="zh-CN" altLang="en-US" sz="2800" b="1">
                <a:solidFill>
                  <a:srgbClr val="FF0000"/>
                </a:solidFill>
                <a:latin typeface="仿宋" pitchFamily="49" charset="-122"/>
                <a:ea typeface="仿宋" pitchFamily="49" charset="-122"/>
                <a:sym typeface="+mn-ea"/>
              </a:rPr>
              <a:t>,又</a:t>
            </a:r>
            <a:r>
              <a:rPr lang="zh-CN" altLang="en-US" sz="2800" b="1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是和风</a:t>
            </a:r>
            <a:r>
              <a:rPr lang="zh-CN" altLang="en-US" sz="2800" b="1">
                <a:solidFill>
                  <a:srgbClr val="FF0000"/>
                </a:solidFill>
                <a:latin typeface="仿宋" pitchFamily="49" charset="-122"/>
                <a:ea typeface="仿宋" pitchFamily="49" charset="-122"/>
                <a:sym typeface="+mn-ea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帆才能</a:t>
            </a:r>
            <a:r>
              <a:rPr lang="en-US" altLang="zh-CN" sz="2800" b="1">
                <a:solidFill>
                  <a:srgbClr val="FF0000"/>
                </a:solidFill>
                <a:latin typeface="Arial" charset="0"/>
                <a:ea typeface="仿宋" pitchFamily="49" charset="-122"/>
                <a:sym typeface="+mn-ea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Arial" charset="0"/>
                <a:ea typeface="仿宋" pitchFamily="49" charset="-122"/>
                <a:sym typeface="+mn-ea"/>
              </a:rPr>
              <a:t>悬</a:t>
            </a:r>
            <a:r>
              <a:rPr lang="en-US" altLang="zh-CN" sz="2800" b="1">
                <a:solidFill>
                  <a:srgbClr val="FF0000"/>
                </a:solidFill>
                <a:latin typeface="Arial" charset="0"/>
                <a:ea typeface="仿宋" pitchFamily="49" charset="-122"/>
                <a:sym typeface="+mn-ea"/>
              </a:rPr>
              <a:t>”</a:t>
            </a:r>
            <a:r>
              <a:rPr lang="zh-CN" altLang="en-US" sz="2800" b="1">
                <a:solidFill>
                  <a:srgbClr val="FF0000"/>
                </a:solidFill>
                <a:latin typeface="仿宋" pitchFamily="49" charset="-122"/>
                <a:ea typeface="仿宋" pitchFamily="49" charset="-122"/>
                <a:sym typeface="+mn-ea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而</a:t>
            </a:r>
            <a:r>
              <a:rPr lang="en-US" altLang="zh-CN" sz="2800" b="1">
                <a:solidFill>
                  <a:srgbClr val="FF0000"/>
                </a:solidFill>
                <a:latin typeface="Arial" charset="0"/>
                <a:ea typeface="仿宋" pitchFamily="49" charset="-122"/>
                <a:sym typeface="+mn-ea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仿宋" pitchFamily="49" charset="-122"/>
                <a:ea typeface="仿宋" pitchFamily="49" charset="-122"/>
                <a:sym typeface="+mn-ea"/>
              </a:rPr>
              <a:t>正</a:t>
            </a:r>
            <a:r>
              <a:rPr lang="en-US" altLang="zh-CN" sz="2800" b="1">
                <a:solidFill>
                  <a:srgbClr val="FF0000"/>
                </a:solidFill>
                <a:latin typeface="Arial" charset="0"/>
                <a:ea typeface="仿宋" pitchFamily="49" charset="-122"/>
                <a:sym typeface="+mn-ea"/>
              </a:rPr>
              <a:t>”</a:t>
            </a:r>
            <a:r>
              <a:rPr lang="zh-CN" altLang="en-US" sz="2800" b="1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字兼包</a:t>
            </a:r>
            <a:r>
              <a:rPr lang="en-US" altLang="zh-CN" sz="2800" b="1">
                <a:solidFill>
                  <a:srgbClr val="FF0000"/>
                </a:solidFill>
                <a:latin typeface="Arial" charset="0"/>
                <a:ea typeface="仿宋" pitchFamily="49" charset="-122"/>
                <a:sym typeface="+mn-ea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顺</a:t>
            </a:r>
            <a:r>
              <a:rPr lang="en-US" altLang="zh-CN" sz="2800" b="1">
                <a:solidFill>
                  <a:srgbClr val="FF0000"/>
                </a:solidFill>
                <a:latin typeface="Arial" charset="0"/>
                <a:ea typeface="仿宋" pitchFamily="49" charset="-122"/>
                <a:sym typeface="+mn-ea"/>
              </a:rPr>
              <a:t>”</a:t>
            </a:r>
            <a:r>
              <a:rPr lang="zh-CN" altLang="en-US" sz="2800" b="1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与</a:t>
            </a:r>
            <a:r>
              <a:rPr lang="en-US" altLang="zh-CN" sz="2800" b="1">
                <a:solidFill>
                  <a:srgbClr val="FF0000"/>
                </a:solidFill>
                <a:latin typeface="Arial" charset="0"/>
                <a:ea typeface="仿宋" pitchFamily="49" charset="-122"/>
                <a:sym typeface="+mn-ea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和</a:t>
            </a:r>
            <a:r>
              <a:rPr lang="en-US" altLang="zh-CN" sz="2800" b="1">
                <a:solidFill>
                  <a:srgbClr val="FF0000"/>
                </a:solidFill>
                <a:latin typeface="Arial" charset="0"/>
                <a:ea typeface="仿宋" pitchFamily="49" charset="-122"/>
                <a:sym typeface="+mn-ea"/>
              </a:rPr>
              <a:t>”</a:t>
            </a:r>
            <a:r>
              <a:rPr lang="zh-CN" altLang="en-US" sz="2800" b="1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的内容</a:t>
            </a:r>
            <a:r>
              <a:rPr lang="zh-CN" altLang="en-US" sz="2800" b="1">
                <a:solidFill>
                  <a:srgbClr val="002060"/>
                </a:solidFill>
                <a:latin typeface="仿宋" pitchFamily="49" charset="-122"/>
                <a:ea typeface="仿宋" pitchFamily="49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8" grpId="0"/>
      <p:bldP spid="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标题 1"/>
          <p:cNvSpPr>
            <a:spLocks noGrp="1"/>
          </p:cNvSpPr>
          <p:nvPr>
            <p:ph type="title"/>
          </p:nvPr>
        </p:nvSpPr>
        <p:spPr>
          <a:xfrm>
            <a:off x="628650" y="263525"/>
            <a:ext cx="7886700" cy="1104900"/>
          </a:xfrm>
        </p:spPr>
        <p:txBody>
          <a:bodyPr/>
          <a:lstStyle/>
          <a:p>
            <a:r>
              <a:rPr lang="zh-CN" altLang="en-US" smtClean="0">
                <a:latin typeface="黑体" pitchFamily="49" charset="-122"/>
                <a:ea typeface="黑体" pitchFamily="49" charset="-122"/>
              </a:rPr>
              <a:t>问题解决</a:t>
            </a:r>
          </a:p>
        </p:txBody>
      </p:sp>
      <p:sp>
        <p:nvSpPr>
          <p:cNvPr id="58370" name="内容占位符 2"/>
          <p:cNvSpPr>
            <a:spLocks noGrp="1"/>
          </p:cNvSpPr>
          <p:nvPr>
            <p:ph idx="1"/>
          </p:nvPr>
        </p:nvSpPr>
        <p:spPr>
          <a:xfrm>
            <a:off x="628650" y="1231900"/>
            <a:ext cx="7886700" cy="3627438"/>
          </a:xfrm>
        </p:spPr>
        <p:txBody>
          <a:bodyPr/>
          <a:lstStyle/>
          <a:p>
            <a:r>
              <a:rPr lang="en-US" altLang="zh-CN" sz="2800" b="1" smtClean="0">
                <a:latin typeface="楷体" pitchFamily="49" charset="-122"/>
                <a:ea typeface="楷体" pitchFamily="49" charset="-122"/>
                <a:sym typeface="+mn-ea"/>
              </a:rPr>
              <a:t>3.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  <a:sym typeface="+mn-ea"/>
              </a:rPr>
              <a:t>说说你对</a:t>
            </a:r>
            <a:r>
              <a:rPr lang="en-US" altLang="zh-CN" sz="2800" b="1" smtClean="0">
                <a:latin typeface="Arial" charset="0"/>
                <a:ea typeface="楷体" pitchFamily="49" charset="-122"/>
                <a:cs typeface="Arial" charset="0"/>
                <a:sym typeface="微软雅黑" pitchFamily="34" charset="-122"/>
              </a:rPr>
              <a:t>“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  <a:sym typeface="+mn-ea"/>
              </a:rPr>
              <a:t>海日生残夜,江春入旧年</a:t>
            </a:r>
            <a:r>
              <a:rPr lang="en-US" altLang="zh-CN" sz="2800" b="1" smtClean="0">
                <a:latin typeface="Arial" charset="0"/>
                <a:ea typeface="楷体" pitchFamily="49" charset="-122"/>
                <a:cs typeface="Arial" charset="0"/>
                <a:sym typeface="微软雅黑" pitchFamily="34" charset="-122"/>
              </a:rPr>
              <a:t>”</a:t>
            </a:r>
            <a:r>
              <a:rPr lang="zh-CN" altLang="en-US" sz="2800" b="1" smtClean="0">
                <a:latin typeface="Arial" charset="0"/>
                <a:ea typeface="楷体" pitchFamily="49" charset="-122"/>
                <a:cs typeface="Arial" charset="0"/>
                <a:sym typeface="微软雅黑" pitchFamily="34" charset="-122"/>
              </a:rPr>
              <a:t>的理解。</a:t>
            </a:r>
          </a:p>
        </p:txBody>
      </p:sp>
      <p:sp>
        <p:nvSpPr>
          <p:cNvPr id="51208" name="矩形 51207"/>
          <p:cNvSpPr>
            <a:spLocks noChangeArrowheads="1"/>
          </p:cNvSpPr>
          <p:nvPr/>
        </p:nvSpPr>
        <p:spPr bwMode="auto">
          <a:xfrm>
            <a:off x="523875" y="1725613"/>
            <a:ext cx="7880350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9F0F16"/>
                </a:solidFill>
                <a:latin typeface="仿宋" pitchFamily="49" charset="-122"/>
                <a:ea typeface="仿宋" pitchFamily="49" charset="-122"/>
              </a:rPr>
              <a:t>    </a:t>
            </a:r>
            <a:r>
              <a:rPr lang="zh-CN" altLang="en-US" sz="2700" b="1">
                <a:solidFill>
                  <a:srgbClr val="002060"/>
                </a:solidFill>
                <a:latin typeface="仿宋" pitchFamily="49" charset="-122"/>
                <a:ea typeface="仿宋" pitchFamily="49" charset="-122"/>
              </a:rPr>
              <a:t>从章法上看,有</a:t>
            </a:r>
            <a:r>
              <a:rPr lang="zh-CN" altLang="en-US" sz="2700" b="1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导出结尾一联</a:t>
            </a:r>
            <a:r>
              <a:rPr lang="zh-CN" altLang="en-US" sz="2700" b="1">
                <a:solidFill>
                  <a:srgbClr val="002060"/>
                </a:solidFill>
                <a:latin typeface="仿宋" pitchFamily="49" charset="-122"/>
                <a:ea typeface="仿宋" pitchFamily="49" charset="-122"/>
              </a:rPr>
              <a:t>的作用,它</a:t>
            </a:r>
            <a:r>
              <a:rPr lang="zh-CN" altLang="en-US" sz="2700" b="1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与诗人的乡愁有关</a:t>
            </a:r>
            <a:r>
              <a:rPr lang="zh-CN" altLang="en-US" sz="2700" b="1">
                <a:solidFill>
                  <a:srgbClr val="002060"/>
                </a:solidFill>
                <a:latin typeface="仿宋" pitchFamily="49" charset="-122"/>
                <a:ea typeface="仿宋" pitchFamily="49" charset="-122"/>
              </a:rPr>
              <a:t>。</a:t>
            </a:r>
            <a:r>
              <a:rPr lang="en-US" altLang="zh-CN" sz="2700" b="1">
                <a:solidFill>
                  <a:srgbClr val="002060"/>
                </a:solidFill>
                <a:latin typeface="Arial" charset="0"/>
                <a:cs typeface="Arial" charset="0"/>
                <a:sym typeface="微软雅黑" pitchFamily="34" charset="-122"/>
              </a:rPr>
              <a:t>“</a:t>
            </a:r>
            <a:r>
              <a:rPr lang="zh-CN" altLang="en-US" sz="2700" b="1">
                <a:solidFill>
                  <a:srgbClr val="002060"/>
                </a:solidFill>
                <a:latin typeface="仿宋" pitchFamily="49" charset="-122"/>
                <a:ea typeface="仿宋" pitchFamily="49" charset="-122"/>
              </a:rPr>
              <a:t>日生残夜</a:t>
            </a:r>
            <a:r>
              <a:rPr lang="en-US" altLang="zh-CN" sz="2700" b="1">
                <a:solidFill>
                  <a:srgbClr val="002060"/>
                </a:solidFill>
                <a:latin typeface="Arial" charset="0"/>
                <a:cs typeface="Arial" charset="0"/>
                <a:sym typeface="微软雅黑" pitchFamily="34" charset="-122"/>
              </a:rPr>
              <a:t>”“</a:t>
            </a:r>
            <a:r>
              <a:rPr lang="zh-CN" altLang="en-US" sz="2700" b="1">
                <a:solidFill>
                  <a:srgbClr val="002060"/>
                </a:solidFill>
                <a:latin typeface="仿宋" pitchFamily="49" charset="-122"/>
                <a:ea typeface="仿宋" pitchFamily="49" charset="-122"/>
              </a:rPr>
              <a:t>春入旧年</a:t>
            </a:r>
            <a:r>
              <a:rPr lang="en-US" altLang="zh-CN" sz="2700" b="1">
                <a:solidFill>
                  <a:srgbClr val="002060"/>
                </a:solidFill>
                <a:latin typeface="Arial" charset="0"/>
                <a:cs typeface="Arial" charset="0"/>
                <a:sym typeface="微软雅黑" pitchFamily="34" charset="-122"/>
              </a:rPr>
              <a:t>”</a:t>
            </a:r>
            <a:r>
              <a:rPr lang="zh-CN" altLang="en-US" sz="2700" b="1">
                <a:solidFill>
                  <a:srgbClr val="002060"/>
                </a:solidFill>
                <a:latin typeface="仿宋" pitchFamily="49" charset="-122"/>
                <a:ea typeface="仿宋" pitchFamily="49" charset="-122"/>
              </a:rPr>
              <a:t>都表示时序的交替,匆匆不可待,让身在</a:t>
            </a:r>
            <a:r>
              <a:rPr lang="en-US" altLang="zh-CN" sz="2700" b="1">
                <a:solidFill>
                  <a:srgbClr val="002060"/>
                </a:solidFill>
                <a:latin typeface="Arial" charset="0"/>
                <a:cs typeface="Arial" charset="0"/>
                <a:sym typeface="微软雅黑" pitchFamily="34" charset="-122"/>
              </a:rPr>
              <a:t>“</a:t>
            </a:r>
            <a:r>
              <a:rPr lang="zh-CN" altLang="en-US" sz="2700" b="1">
                <a:solidFill>
                  <a:srgbClr val="002060"/>
                </a:solidFill>
                <a:latin typeface="仿宋" pitchFamily="49" charset="-122"/>
                <a:ea typeface="仿宋" pitchFamily="49" charset="-122"/>
              </a:rPr>
              <a:t>客路</a:t>
            </a:r>
            <a:r>
              <a:rPr lang="en-US" altLang="zh-CN" sz="2700" b="1">
                <a:solidFill>
                  <a:srgbClr val="002060"/>
                </a:solidFill>
                <a:latin typeface="Arial" charset="0"/>
                <a:cs typeface="Arial" charset="0"/>
                <a:sym typeface="微软雅黑" pitchFamily="34" charset="-122"/>
              </a:rPr>
              <a:t>”</a:t>
            </a:r>
            <a:r>
              <a:rPr lang="zh-CN" altLang="en-US" sz="2700" b="1">
                <a:solidFill>
                  <a:srgbClr val="002060"/>
                </a:solidFill>
                <a:latin typeface="仿宋" pitchFamily="49" charset="-122"/>
                <a:ea typeface="仿宋" pitchFamily="49" charset="-122"/>
              </a:rPr>
              <a:t>的诗人顿生思乡之情。运用</a:t>
            </a:r>
            <a:r>
              <a:rPr lang="zh-CN" altLang="en-US" sz="2700" b="1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拟人、对偶</a:t>
            </a:r>
            <a:r>
              <a:rPr lang="zh-CN" altLang="en-US" sz="2700" b="1">
                <a:solidFill>
                  <a:srgbClr val="002060"/>
                </a:solidFill>
                <a:latin typeface="仿宋" pitchFamily="49" charset="-122"/>
                <a:ea typeface="仿宋" pitchFamily="49" charset="-122"/>
              </a:rPr>
              <a:t>的修辞手法，</a:t>
            </a:r>
            <a:r>
              <a:rPr lang="zh-CN" altLang="en-US" sz="2700" b="1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将海日和江春拟人化，蕴含着一种新事物必将代替旧事物的哲理，给人以乐观、积极、向上的艺术鼓舞力量</a:t>
            </a:r>
            <a:r>
              <a:rPr lang="zh-CN" altLang="en-US" sz="2700" b="1">
                <a:solidFill>
                  <a:srgbClr val="002060"/>
                </a:solidFill>
                <a:latin typeface="仿宋" pitchFamily="49" charset="-122"/>
                <a:ea typeface="仿宋" pitchFamily="49" charset="-122"/>
              </a:rPr>
              <a:t>。跟</a:t>
            </a:r>
            <a:r>
              <a:rPr lang="en-US" altLang="zh-CN" sz="2700" b="1">
                <a:solidFill>
                  <a:srgbClr val="002060"/>
                </a:solidFill>
                <a:latin typeface="Arial" charset="0"/>
                <a:cs typeface="Arial" charset="0"/>
                <a:sym typeface="微软雅黑" pitchFamily="34" charset="-122"/>
              </a:rPr>
              <a:t>“</a:t>
            </a:r>
            <a:r>
              <a:rPr lang="zh-CN" altLang="en-US" sz="2700" b="1">
                <a:solidFill>
                  <a:srgbClr val="002060"/>
                </a:solidFill>
                <a:latin typeface="仿宋" pitchFamily="49" charset="-122"/>
                <a:ea typeface="仿宋" pitchFamily="49" charset="-122"/>
              </a:rPr>
              <a:t>日暮乡关何处是?烟波江上使人愁</a:t>
            </a:r>
            <a:r>
              <a:rPr lang="en-US" altLang="zh-CN" sz="2700" b="1">
                <a:solidFill>
                  <a:srgbClr val="002060"/>
                </a:solidFill>
                <a:latin typeface="Arial" charset="0"/>
                <a:cs typeface="Arial" charset="0"/>
                <a:sym typeface="微软雅黑" pitchFamily="34" charset="-122"/>
              </a:rPr>
              <a:t>”</a:t>
            </a:r>
            <a:r>
              <a:rPr lang="zh-CN" altLang="en-US" sz="2700" b="1">
                <a:solidFill>
                  <a:srgbClr val="002060"/>
                </a:solidFill>
                <a:latin typeface="仿宋" pitchFamily="49" charset="-122"/>
                <a:ea typeface="仿宋" pitchFamily="49" charset="-122"/>
              </a:rPr>
              <a:t>相比,显得</a:t>
            </a:r>
            <a:r>
              <a:rPr lang="zh-CN" altLang="en-US" sz="2700" b="1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开朗</a:t>
            </a:r>
            <a:r>
              <a:rPr lang="zh-CN" altLang="en-US" sz="2700" b="1">
                <a:solidFill>
                  <a:srgbClr val="002060"/>
                </a:solidFill>
                <a:latin typeface="仿宋" pitchFamily="49" charset="-122"/>
                <a:ea typeface="仿宋" pitchFamily="49" charset="-122"/>
              </a:rPr>
              <a:t>些。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矩形 24"/>
          <p:cNvSpPr>
            <a:spLocks noChangeArrowheads="1"/>
          </p:cNvSpPr>
          <p:nvPr/>
        </p:nvSpPr>
        <p:spPr bwMode="auto">
          <a:xfrm>
            <a:off x="788988" y="1368425"/>
            <a:ext cx="6275387" cy="3322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2800" b="1">
                <a:latin typeface="仿宋" pitchFamily="49" charset="-122"/>
                <a:ea typeface="仿宋" pitchFamily="49" charset="-122"/>
              </a:rPr>
              <a:t>次北固山下</a:t>
            </a:r>
          </a:p>
          <a:p>
            <a:pPr>
              <a:lnSpc>
                <a:spcPct val="150000"/>
              </a:lnSpc>
            </a:pPr>
            <a:r>
              <a:rPr lang="zh-CN" altLang="zh-CN" sz="2800" b="1">
                <a:latin typeface="仿宋" pitchFamily="49" charset="-122"/>
                <a:ea typeface="仿宋" pitchFamily="49" charset="-122"/>
              </a:rPr>
              <a:t>首联：旅途奔波之劳（叙事：起）</a:t>
            </a:r>
            <a:endParaRPr lang="en-US" altLang="zh-CN" sz="2800" b="1">
              <a:latin typeface="仿宋" pitchFamily="49" charset="-122"/>
              <a:ea typeface="仿宋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>
                <a:latin typeface="仿宋" pitchFamily="49" charset="-122"/>
                <a:ea typeface="仿宋" pitchFamily="49" charset="-122"/>
              </a:rPr>
              <a:t>颔联：恢弘阔大之景（写景：承）</a:t>
            </a:r>
          </a:p>
          <a:p>
            <a:pPr>
              <a:lnSpc>
                <a:spcPct val="150000"/>
              </a:lnSpc>
            </a:pPr>
            <a:r>
              <a:rPr lang="zh-CN" altLang="zh-CN" sz="2800" b="1">
                <a:latin typeface="仿宋" pitchFamily="49" charset="-122"/>
                <a:ea typeface="仿宋" pitchFamily="49" charset="-122"/>
              </a:rPr>
              <a:t>颈联：乐观向上的鼓舞力量（写景：转）</a:t>
            </a:r>
          </a:p>
          <a:p>
            <a:pPr>
              <a:lnSpc>
                <a:spcPct val="150000"/>
              </a:lnSpc>
            </a:pPr>
            <a:r>
              <a:rPr lang="zh-CN" altLang="zh-CN" sz="2800" b="1">
                <a:latin typeface="仿宋" pitchFamily="49" charset="-122"/>
                <a:ea typeface="仿宋" pitchFamily="49" charset="-122"/>
              </a:rPr>
              <a:t>尾联：思乡之情（抒情：合）</a:t>
            </a:r>
            <a:endParaRPr lang="zh-CN" altLang="en-US" sz="2800" b="1"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35842" name="AutoShape 7"/>
          <p:cNvSpPr/>
          <p:nvPr/>
        </p:nvSpPr>
        <p:spPr>
          <a:xfrm>
            <a:off x="7064375" y="2336800"/>
            <a:ext cx="200025" cy="2089150"/>
          </a:xfrm>
          <a:prstGeom prst="rightBrace">
            <a:avLst>
              <a:gd name="adj1" fmla="val 18020"/>
              <a:gd name="adj2" fmla="val 50000"/>
            </a:avLst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2335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395" name="Text Box 2"/>
          <p:cNvSpPr txBox="1">
            <a:spLocks noChangeArrowheads="1"/>
          </p:cNvSpPr>
          <p:nvPr/>
        </p:nvSpPr>
        <p:spPr bwMode="auto">
          <a:xfrm>
            <a:off x="7424738" y="2616200"/>
            <a:ext cx="554037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借景抒情</a:t>
            </a:r>
            <a:endParaRPr lang="zh-CN" altLang="zh-CN" sz="24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396" name="标题 1"/>
          <p:cNvSpPr>
            <a:spLocks noGrp="1"/>
          </p:cNvSpPr>
          <p:nvPr>
            <p:ph type="title"/>
          </p:nvPr>
        </p:nvSpPr>
        <p:spPr>
          <a:xfrm>
            <a:off x="628650" y="263525"/>
            <a:ext cx="7886700" cy="1104900"/>
          </a:xfrm>
        </p:spPr>
        <p:txBody>
          <a:bodyPr/>
          <a:lstStyle/>
          <a:p>
            <a:r>
              <a:rPr lang="zh-CN" altLang="en-US" smtClean="0">
                <a:latin typeface="黑体" pitchFamily="49" charset="-122"/>
                <a:ea typeface="黑体" pitchFamily="49" charset="-122"/>
              </a:rPr>
              <a:t>板书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矩形 86018"/>
          <p:cNvSpPr>
            <a:spLocks noChangeArrowheads="1"/>
          </p:cNvSpPr>
          <p:nvPr/>
        </p:nvSpPr>
        <p:spPr bwMode="auto">
          <a:xfrm>
            <a:off x="1836738" y="673100"/>
            <a:ext cx="1098550" cy="4367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pPr eaLnBrk="0" hangingPunct="0"/>
            <a:r>
              <a:rPr lang="zh-CN" altLang="en-US" sz="6000">
                <a:latin typeface="Arial" charset="0"/>
                <a:ea typeface="隶书" pitchFamily="49" charset="-122"/>
              </a:rPr>
              <a:t>天净沙 </a:t>
            </a:r>
            <a:r>
              <a:rPr lang="en-US" altLang="en-US" sz="6000">
                <a:latin typeface="Arial" charset="0"/>
                <a:ea typeface="隶书" pitchFamily="49" charset="-122"/>
              </a:rPr>
              <a:t>·</a:t>
            </a:r>
            <a:r>
              <a:rPr lang="zh-CN" altLang="en-US" sz="6000">
                <a:latin typeface="Arial" charset="0"/>
                <a:ea typeface="隶书" pitchFamily="49" charset="-122"/>
              </a:rPr>
              <a:t>秋思</a:t>
            </a:r>
          </a:p>
        </p:txBody>
      </p:sp>
      <p:pic>
        <p:nvPicPr>
          <p:cNvPr id="86018" name="文本占位符 86017" descr="201105211211173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38575" y="854075"/>
            <a:ext cx="4038600" cy="4006850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6" dur="5000" fill="hold"/>
                                        <p:tgtEl>
                                          <p:spTgt spid="860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标题 1"/>
          <p:cNvSpPr>
            <a:spLocks noGrp="1"/>
          </p:cNvSpPr>
          <p:nvPr>
            <p:ph type="title"/>
          </p:nvPr>
        </p:nvSpPr>
        <p:spPr>
          <a:xfrm>
            <a:off x="628650" y="263525"/>
            <a:ext cx="7886700" cy="1104900"/>
          </a:xfrm>
        </p:spPr>
        <p:txBody>
          <a:bodyPr/>
          <a:lstStyle/>
          <a:p>
            <a:r>
              <a:rPr lang="zh-CN" altLang="en-US" smtClean="0">
                <a:latin typeface="黑体" pitchFamily="49" charset="-122"/>
                <a:ea typeface="黑体" pitchFamily="49" charset="-122"/>
              </a:rPr>
              <a:t>诗歌体裁：元曲</a:t>
            </a:r>
          </a:p>
        </p:txBody>
      </p:sp>
      <p:sp>
        <p:nvSpPr>
          <p:cNvPr id="91139" name="矩形 91138"/>
          <p:cNvSpPr>
            <a:spLocks noChangeArrowheads="1"/>
          </p:cNvSpPr>
          <p:nvPr/>
        </p:nvSpPr>
        <p:spPr bwMode="auto">
          <a:xfrm>
            <a:off x="750888" y="1284288"/>
            <a:ext cx="7429500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Tx/>
              <a:buChar char="•"/>
            </a:pPr>
            <a:r>
              <a:rPr lang="en-US" altLang="zh-CN" sz="3000" b="1">
                <a:latin typeface="Arial" charset="0"/>
                <a:ea typeface="隶书" pitchFamily="49" charset="-122"/>
              </a:rPr>
              <a:t> </a:t>
            </a:r>
            <a:r>
              <a:rPr lang="en-US" altLang="zh-CN" sz="3200" b="1">
                <a:latin typeface="Arial" charset="0"/>
                <a:ea typeface="隶书" pitchFamily="49" charset="-122"/>
              </a:rPr>
              <a:t>“</a:t>
            </a:r>
            <a:r>
              <a:rPr lang="zh-CN" altLang="en-US" sz="3200" b="1">
                <a:latin typeface="Arial" charset="0"/>
                <a:ea typeface="隶书" pitchFamily="49" charset="-122"/>
              </a:rPr>
              <a:t>曲</a:t>
            </a:r>
            <a:r>
              <a:rPr lang="en-US" altLang="zh-CN" sz="3200" b="1">
                <a:latin typeface="Arial" charset="0"/>
                <a:ea typeface="隶书" pitchFamily="49" charset="-122"/>
                <a:sym typeface="+mn-ea"/>
              </a:rPr>
              <a:t>”</a:t>
            </a:r>
            <a:r>
              <a:rPr lang="zh-CN" altLang="en-US" sz="3200" b="1">
                <a:latin typeface="Arial" charset="0"/>
                <a:ea typeface="隶书" pitchFamily="49" charset="-122"/>
              </a:rPr>
              <a:t>是一种</a:t>
            </a:r>
            <a:r>
              <a:rPr lang="zh-CN" altLang="en-US" sz="3200" b="1" u="sng">
                <a:latin typeface="Arial" charset="0"/>
                <a:ea typeface="隶书" pitchFamily="49" charset="-122"/>
              </a:rPr>
              <a:t>合乐歌唱</a:t>
            </a:r>
            <a:r>
              <a:rPr lang="zh-CN" altLang="en-US" sz="3200" b="1">
                <a:latin typeface="Arial" charset="0"/>
                <a:ea typeface="隶书" pitchFamily="49" charset="-122"/>
              </a:rPr>
              <a:t>的</a:t>
            </a:r>
            <a:r>
              <a:rPr lang="zh-CN" altLang="en-US" sz="3200" b="1" u="sng">
                <a:latin typeface="Arial" charset="0"/>
                <a:ea typeface="隶书" pitchFamily="49" charset="-122"/>
              </a:rPr>
              <a:t>诗歌形式</a:t>
            </a:r>
            <a:r>
              <a:rPr lang="zh-CN" altLang="en-US" sz="3200" b="1">
                <a:latin typeface="Arial" charset="0"/>
                <a:ea typeface="隶书" pitchFamily="49" charset="-122"/>
              </a:rPr>
              <a:t>。元曲继唐诗宋词后兴起</a:t>
            </a:r>
            <a:r>
              <a:rPr lang="en-US" altLang="zh-CN" sz="3200" b="1">
                <a:latin typeface="Arial" charset="0"/>
                <a:ea typeface="隶书" pitchFamily="49" charset="-122"/>
              </a:rPr>
              <a:t>, </a:t>
            </a:r>
            <a:r>
              <a:rPr lang="zh-CN" altLang="en-US" sz="3200" b="1">
                <a:latin typeface="Arial" charset="0"/>
                <a:ea typeface="隶书" pitchFamily="49" charset="-122"/>
              </a:rPr>
              <a:t>是元代的</a:t>
            </a:r>
            <a:r>
              <a:rPr lang="zh-CN" altLang="en-US" sz="3200" b="1" u="sng">
                <a:latin typeface="Arial" charset="0"/>
                <a:ea typeface="隶书" pitchFamily="49" charset="-122"/>
              </a:rPr>
              <a:t>新诗体</a:t>
            </a:r>
            <a:r>
              <a:rPr lang="zh-CN" altLang="en-US" sz="3200" b="1">
                <a:latin typeface="Arial" charset="0"/>
                <a:ea typeface="隶书" pitchFamily="49" charset="-122"/>
              </a:rPr>
              <a:t>。</a:t>
            </a:r>
          </a:p>
        </p:txBody>
      </p:sp>
      <p:sp>
        <p:nvSpPr>
          <p:cNvPr id="91140" name="矩形 91139"/>
          <p:cNvSpPr/>
          <p:nvPr/>
        </p:nvSpPr>
        <p:spPr>
          <a:xfrm>
            <a:off x="739775" y="2778125"/>
            <a:ext cx="15875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712470" eaLnBrk="0" hangingPunct="0">
              <a:buFontTx/>
              <a:buChar char="•"/>
              <a:defRPr/>
            </a:pPr>
            <a:r>
              <a:rPr lang="en-US" altLang="zh-CN" sz="2335" b="1" dirty="0">
                <a:latin typeface="Arial" panose="020B0604020202020204" pitchFamily="34" charset="0"/>
                <a:ea typeface="隶书" panose="02010509060101010101" pitchFamily="49" charset="-122"/>
              </a:rPr>
              <a:t>   </a:t>
            </a:r>
            <a:r>
              <a:rPr lang="zh-CN" altLang="en-US" sz="3665" b="1" dirty="0">
                <a:latin typeface="Arial" panose="020B0604020202020204" pitchFamily="34" charset="0"/>
                <a:ea typeface="隶书" panose="02010509060101010101" pitchFamily="49" charset="-122"/>
              </a:rPr>
              <a:t>元曲</a:t>
            </a:r>
            <a:endParaRPr lang="zh-CN" altLang="en-US" sz="3665" b="1"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91141" name="左大括号 91140"/>
          <p:cNvSpPr/>
          <p:nvPr/>
        </p:nvSpPr>
        <p:spPr>
          <a:xfrm>
            <a:off x="2090738" y="2506663"/>
            <a:ext cx="360362" cy="1319212"/>
          </a:xfrm>
          <a:prstGeom prst="leftBrace">
            <a:avLst>
              <a:gd name="adj1" fmla="val 30545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defTabSz="712470" eaLnBrk="0" hangingPunct="0">
              <a:defRPr/>
            </a:pPr>
            <a:endParaRPr lang="zh-CN" altLang="en-US" sz="1165">
              <a:ea typeface="宋体" panose="02010600030101010101" pitchFamily="2" charset="-122"/>
            </a:endParaRPr>
          </a:p>
        </p:txBody>
      </p:sp>
      <p:sp>
        <p:nvSpPr>
          <p:cNvPr id="91142" name="文本框 91141"/>
          <p:cNvSpPr txBox="1">
            <a:spLocks noChangeArrowheads="1"/>
          </p:cNvSpPr>
          <p:nvPr/>
        </p:nvSpPr>
        <p:spPr bwMode="auto">
          <a:xfrm>
            <a:off x="2179638" y="2306638"/>
            <a:ext cx="15875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3000" b="1">
                <a:latin typeface="Arial" charset="0"/>
              </a:rPr>
              <a:t>杂剧</a:t>
            </a:r>
          </a:p>
        </p:txBody>
      </p:sp>
      <p:sp>
        <p:nvSpPr>
          <p:cNvPr id="91143" name="文本框 91142"/>
          <p:cNvSpPr txBox="1"/>
          <p:nvPr/>
        </p:nvSpPr>
        <p:spPr>
          <a:xfrm>
            <a:off x="2428875" y="3160713"/>
            <a:ext cx="82550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712470" eaLnBrk="0" hangingPunct="0">
              <a:spcBef>
                <a:spcPct val="50000"/>
              </a:spcBef>
              <a:defRPr/>
            </a:pPr>
            <a:r>
              <a:rPr lang="zh-CN" altLang="en-US" sz="3665" b="1">
                <a:latin typeface="Arial" panose="020B0604020202020204" pitchFamily="34" charset="0"/>
                <a:ea typeface="宋体" panose="02010600030101010101" pitchFamily="2" charset="-122"/>
              </a:rPr>
              <a:t>散</a:t>
            </a:r>
            <a:r>
              <a:rPr lang="zh-CN" altLang="en-US" sz="3665" b="1" u="sng">
                <a:latin typeface="Arial" panose="020B0604020202020204" pitchFamily="34" charset="0"/>
                <a:ea typeface="宋体" panose="02010600030101010101" pitchFamily="2" charset="-122"/>
              </a:rPr>
              <a:t>曲</a:t>
            </a:r>
          </a:p>
        </p:txBody>
      </p:sp>
      <p:sp>
        <p:nvSpPr>
          <p:cNvPr id="91144" name="左大括号 91143"/>
          <p:cNvSpPr/>
          <p:nvPr/>
        </p:nvSpPr>
        <p:spPr>
          <a:xfrm>
            <a:off x="3108325" y="3241675"/>
            <a:ext cx="298450" cy="1139825"/>
          </a:xfrm>
          <a:prstGeom prst="leftBrace">
            <a:avLst>
              <a:gd name="adj1" fmla="val 31784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defTabSz="712470" eaLnBrk="0" hangingPunct="0">
              <a:defRPr/>
            </a:pPr>
            <a:endParaRPr lang="zh-CN" altLang="en-US" sz="1165">
              <a:ea typeface="宋体" panose="02010600030101010101" pitchFamily="2" charset="-122"/>
            </a:endParaRPr>
          </a:p>
        </p:txBody>
      </p:sp>
      <p:sp>
        <p:nvSpPr>
          <p:cNvPr id="91145" name="文本框 91144"/>
          <p:cNvSpPr txBox="1"/>
          <p:nvPr/>
        </p:nvSpPr>
        <p:spPr>
          <a:xfrm>
            <a:off x="3332163" y="2946400"/>
            <a:ext cx="46990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712470" eaLnBrk="0" hangingPunct="0">
              <a:spcBef>
                <a:spcPct val="50000"/>
              </a:spcBef>
              <a:defRPr/>
            </a:pP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</a:rPr>
              <a:t>套数</a:t>
            </a:r>
            <a:r>
              <a:rPr lang="zh-CN" altLang="en-US" sz="1665" b="1"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r>
              <a:rPr lang="zh-CN" altLang="en-US" sz="2665" b="1">
                <a:latin typeface="Arial" panose="020B0604020202020204" pitchFamily="34" charset="0"/>
                <a:ea typeface="宋体" panose="02010600030101010101" pitchFamily="2" charset="-122"/>
              </a:rPr>
              <a:t>是同一宫调的若干小令相联而成的组曲</a:t>
            </a:r>
          </a:p>
        </p:txBody>
      </p:sp>
      <p:sp>
        <p:nvSpPr>
          <p:cNvPr id="91146" name="文本框 91145"/>
          <p:cNvSpPr txBox="1">
            <a:spLocks noChangeArrowheads="1"/>
          </p:cNvSpPr>
          <p:nvPr/>
        </p:nvSpPr>
        <p:spPr bwMode="auto">
          <a:xfrm>
            <a:off x="3433763" y="3930650"/>
            <a:ext cx="4459287" cy="135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000" b="1" u="sng">
                <a:latin typeface="Arial" charset="0"/>
              </a:rPr>
              <a:t>小令</a:t>
            </a:r>
            <a:r>
              <a:rPr lang="zh-CN" altLang="en-US" sz="1600" b="1">
                <a:latin typeface="Arial" charset="0"/>
              </a:rPr>
              <a:t>：</a:t>
            </a:r>
            <a:r>
              <a:rPr lang="zh-CN" altLang="en-US" sz="2600" b="1">
                <a:latin typeface="Arial" charset="0"/>
              </a:rPr>
              <a:t>只有一个曲子</a:t>
            </a:r>
            <a:r>
              <a:rPr lang="zh-CN" altLang="en-US" sz="2600" b="1">
                <a:latin typeface="楷体" pitchFamily="49" charset="-122"/>
                <a:ea typeface="楷体" pitchFamily="49" charset="-122"/>
                <a:sym typeface="+mn-ea"/>
              </a:rPr>
              <a:t>,</a:t>
            </a:r>
            <a:r>
              <a:rPr lang="zh-CN" altLang="en-US" sz="2600" b="1">
                <a:latin typeface="Arial" charset="0"/>
              </a:rPr>
              <a:t>相当于</a:t>
            </a:r>
            <a:r>
              <a:rPr lang="zh-CN" altLang="en-US" sz="2600" b="1" u="sng">
                <a:latin typeface="Arial" charset="0"/>
              </a:rPr>
              <a:t>一首诗</a:t>
            </a:r>
            <a:r>
              <a:rPr lang="zh-CN" altLang="en-US" sz="2600" b="1">
                <a:latin typeface="Arial" charset="0"/>
              </a:rPr>
              <a:t>或</a:t>
            </a:r>
            <a:r>
              <a:rPr lang="zh-CN" altLang="en-US" sz="2600" b="1" u="sng">
                <a:latin typeface="Arial" charset="0"/>
              </a:rPr>
              <a:t>一阕词</a:t>
            </a:r>
            <a:r>
              <a:rPr lang="zh-CN" altLang="en-US" sz="2600" b="1">
                <a:latin typeface="Arial" charset="0"/>
              </a:rPr>
              <a:t>。每个曲调有一个名称</a:t>
            </a:r>
            <a:r>
              <a:rPr lang="zh-CN" altLang="en-US" sz="2600" b="1">
                <a:latin typeface="楷体" pitchFamily="49" charset="-122"/>
                <a:ea typeface="楷体" pitchFamily="49" charset="-122"/>
                <a:sym typeface="+mn-ea"/>
              </a:rPr>
              <a:t>,</a:t>
            </a:r>
            <a:r>
              <a:rPr lang="zh-CN" altLang="en-US" sz="2600" b="1">
                <a:latin typeface="Arial" charset="0"/>
              </a:rPr>
              <a:t>叫</a:t>
            </a:r>
            <a:r>
              <a:rPr lang="zh-CN" altLang="en-US" sz="2600" b="1" u="sng">
                <a:solidFill>
                  <a:srgbClr val="0000FF"/>
                </a:solidFill>
                <a:latin typeface="Arial" charset="0"/>
              </a:rPr>
              <a:t>曲牌。</a:t>
            </a:r>
            <a:endParaRPr lang="zh-CN" altLang="en-US" sz="2600" b="1" u="sng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标题 1"/>
          <p:cNvSpPr>
            <a:spLocks noGrp="1"/>
          </p:cNvSpPr>
          <p:nvPr>
            <p:ph type="title" idx="4294967295"/>
          </p:nvPr>
        </p:nvSpPr>
        <p:spPr>
          <a:xfrm>
            <a:off x="628650" y="263525"/>
            <a:ext cx="7886700" cy="1104900"/>
          </a:xfrm>
        </p:spPr>
        <p:txBody>
          <a:bodyPr/>
          <a:lstStyle/>
          <a:p>
            <a:r>
              <a:rPr lang="zh-CN" alt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诗歌体裁：绝句</a:t>
            </a:r>
          </a:p>
        </p:txBody>
      </p:sp>
      <p:sp>
        <p:nvSpPr>
          <p:cNvPr id="17410" name="内容占位符 2"/>
          <p:cNvSpPr>
            <a:spLocks noGrp="1"/>
          </p:cNvSpPr>
          <p:nvPr>
            <p:ph idx="4294967295"/>
          </p:nvPr>
        </p:nvSpPr>
        <p:spPr>
          <a:xfrm>
            <a:off x="436563" y="1520825"/>
            <a:ext cx="8221662" cy="216535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近体诗的一种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  <a:sym typeface="+mn-ea"/>
              </a:rPr>
              <a:t>,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通常有五言、七言两种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  <a:sym typeface="+mn-ea"/>
              </a:rPr>
              <a:t>,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简称五绝、七绝。</a:t>
            </a:r>
          </a:p>
          <a:p>
            <a:pPr>
              <a:lnSpc>
                <a:spcPct val="150000"/>
              </a:lnSpc>
            </a:pP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每首</a:t>
            </a:r>
            <a:r>
              <a:rPr lang="zh-CN" altLang="en-US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四句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  <a:sym typeface="+mn-ea"/>
              </a:rPr>
              <a:t>,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一般</a:t>
            </a:r>
            <a:r>
              <a:rPr lang="zh-CN" altLang="en-US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偶句押韵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标题 1"/>
          <p:cNvSpPr>
            <a:spLocks noGrp="1"/>
          </p:cNvSpPr>
          <p:nvPr>
            <p:ph type="title"/>
          </p:nvPr>
        </p:nvSpPr>
        <p:spPr>
          <a:xfrm>
            <a:off x="628650" y="263525"/>
            <a:ext cx="7886700" cy="1104900"/>
          </a:xfrm>
        </p:spPr>
        <p:txBody>
          <a:bodyPr/>
          <a:lstStyle/>
          <a:p>
            <a:r>
              <a:rPr lang="zh-CN" altLang="en-US" smtClean="0">
                <a:latin typeface="黑体" pitchFamily="49" charset="-122"/>
                <a:ea typeface="黑体" pitchFamily="49" charset="-122"/>
              </a:rPr>
              <a:t>马致远</a:t>
            </a:r>
          </a:p>
        </p:txBody>
      </p:sp>
      <p:sp>
        <p:nvSpPr>
          <p:cNvPr id="93187" name="Rectangle 3"/>
          <p:cNvSpPr>
            <a:spLocks noGrp="1"/>
          </p:cNvSpPr>
          <p:nvPr>
            <p:ph type="body"/>
          </p:nvPr>
        </p:nvSpPr>
        <p:spPr>
          <a:xfrm>
            <a:off x="325438" y="1608138"/>
            <a:ext cx="8650287" cy="3617912"/>
          </a:xfrm>
        </p:spPr>
        <p:txBody>
          <a:bodyPr anchor="t"/>
          <a:lstStyle/>
          <a:p>
            <a:pPr>
              <a:lnSpc>
                <a:spcPct val="100000"/>
              </a:lnSpc>
              <a:defRPr/>
            </a:pPr>
            <a:r>
              <a:rPr lang="zh-CN" altLang="en-US" b="1" dirty="0">
                <a:solidFill>
                  <a:schemeClr val="tx1"/>
                </a:solidFill>
                <a:cs typeface="+mj-cs"/>
              </a:rPr>
              <a:t>马致远</a:t>
            </a:r>
            <a:r>
              <a:rPr lang="zh-CN" altLang="en-US" b="1" smtClean="0">
                <a:sym typeface="+mn-ea"/>
              </a:rPr>
              <a:t>,</a:t>
            </a:r>
            <a:r>
              <a:rPr lang="zh-CN" altLang="en-US" b="1" dirty="0">
                <a:solidFill>
                  <a:schemeClr val="tx1"/>
                </a:solidFill>
                <a:cs typeface="Kaiti SC" charset="-122"/>
              </a:rPr>
              <a:t>号</a:t>
            </a:r>
            <a:r>
              <a:rPr lang="zh-CN" altLang="en-US" b="1" dirty="0">
                <a:solidFill>
                  <a:srgbClr val="FF0000"/>
                </a:solidFill>
                <a:cs typeface="Kaiti SC" charset="-122"/>
              </a:rPr>
              <a:t>东篱</a:t>
            </a:r>
            <a:r>
              <a:rPr lang="zh-CN" altLang="en-US" b="1" smtClean="0">
                <a:sym typeface="+mn-ea"/>
              </a:rPr>
              <a:t>,</a:t>
            </a:r>
            <a:r>
              <a:rPr lang="zh-CN" altLang="en-US" b="1" dirty="0">
                <a:solidFill>
                  <a:srgbClr val="FF0000"/>
                </a:solidFill>
                <a:cs typeface="Kaiti SC" charset="-122"/>
              </a:rPr>
              <a:t>元代</a:t>
            </a:r>
            <a:r>
              <a:rPr lang="zh-CN" altLang="en-US" b="1" dirty="0">
                <a:solidFill>
                  <a:schemeClr val="tx1"/>
                </a:solidFill>
                <a:cs typeface="Kaiti SC" charset="-122"/>
              </a:rPr>
              <a:t>戏曲作家、散曲家。与</a:t>
            </a:r>
            <a:r>
              <a:rPr lang="zh-CN" altLang="en-US" b="1" u="sng" dirty="0">
                <a:solidFill>
                  <a:schemeClr val="tx1"/>
                </a:solidFill>
                <a:cs typeface="Kaiti SC" charset="-122"/>
              </a:rPr>
              <a:t>关汉卿、白朴、郑光祖</a:t>
            </a:r>
            <a:r>
              <a:rPr lang="zh-CN" altLang="en-US" b="1" dirty="0">
                <a:solidFill>
                  <a:schemeClr val="tx1"/>
                </a:solidFill>
                <a:cs typeface="Kaiti SC" charset="-122"/>
              </a:rPr>
              <a:t>并称</a:t>
            </a:r>
            <a:r>
              <a:rPr lang="en-US" altLang="zh-CN" b="1">
                <a:latin typeface="Arial" panose="020B0604020202020204" pitchFamily="34" charset="0"/>
                <a:ea typeface="隶书" panose="02010509060101010101" pitchFamily="49" charset="-122"/>
                <a:sym typeface="+mn-ea"/>
              </a:rPr>
              <a:t>“</a:t>
            </a:r>
            <a:r>
              <a:rPr lang="zh-CN" altLang="en-US" b="1" u="sng" dirty="0">
                <a:solidFill>
                  <a:schemeClr val="tx1"/>
                </a:solidFill>
                <a:cs typeface="Kaiti SC" charset="-122"/>
              </a:rPr>
              <a:t>元曲四大家</a:t>
            </a:r>
            <a:r>
              <a:rPr lang="en-US" altLang="zh-CN" b="1">
                <a:latin typeface="Arial" panose="020B0604020202020204" pitchFamily="34" charset="0"/>
                <a:ea typeface="隶书" panose="02010509060101010101" pitchFamily="49" charset="-122"/>
                <a:sym typeface="+mn-ea"/>
              </a:rPr>
              <a:t>”</a:t>
            </a:r>
            <a:r>
              <a:rPr lang="zh-CN" altLang="en-US" b="1" smtClean="0">
                <a:sym typeface="+mn-ea"/>
              </a:rPr>
              <a:t>,</a:t>
            </a:r>
            <a:r>
              <a:rPr lang="zh-CN" altLang="en-US" b="1" dirty="0">
                <a:solidFill>
                  <a:schemeClr val="tx1"/>
                </a:solidFill>
                <a:cs typeface="Kaiti SC" charset="-122"/>
              </a:rPr>
              <a:t>杂剧以</a:t>
            </a:r>
            <a:r>
              <a:rPr lang="en-US" altLang="zh-CN" b="1" dirty="0">
                <a:solidFill>
                  <a:schemeClr val="tx1"/>
                </a:solidFill>
                <a:cs typeface="Kaiti SC" charset="-122"/>
              </a:rPr>
              <a:t>《</a:t>
            </a:r>
            <a:r>
              <a:rPr lang="zh-CN" altLang="en-US" b="1" dirty="0">
                <a:solidFill>
                  <a:schemeClr val="tx1"/>
                </a:solidFill>
                <a:cs typeface="Kaiti SC" charset="-122"/>
              </a:rPr>
              <a:t>汉宫秋</a:t>
            </a:r>
            <a:r>
              <a:rPr lang="en-US" altLang="zh-CN" b="1" dirty="0">
                <a:solidFill>
                  <a:schemeClr val="tx1"/>
                </a:solidFill>
                <a:cs typeface="Kaiti SC" charset="-122"/>
              </a:rPr>
              <a:t>》</a:t>
            </a:r>
            <a:r>
              <a:rPr lang="zh-CN" altLang="en-US" b="1" dirty="0">
                <a:solidFill>
                  <a:schemeClr val="tx1"/>
                </a:solidFill>
                <a:cs typeface="Kaiti SC" charset="-122"/>
              </a:rPr>
              <a:t>最著名。</a:t>
            </a:r>
            <a:r>
              <a:rPr lang="zh-CN" altLang="en-US" sz="2400" dirty="0">
                <a:solidFill>
                  <a:schemeClr val="tx1"/>
                </a:solidFill>
                <a:latin typeface="Kaiti SC" charset="-122"/>
                <a:ea typeface="Kaiti SC" charset="-122"/>
                <a:cs typeface="Kaiti SC" charset="-122"/>
              </a:rPr>
              <a:t>   </a:t>
            </a:r>
          </a:p>
          <a:p>
            <a:pPr>
              <a:lnSpc>
                <a:spcPct val="80000"/>
              </a:lnSpc>
              <a:defRPr/>
            </a:pPr>
            <a:r>
              <a:rPr lang="zh-CN" altLang="en-US" b="1" dirty="0">
                <a:solidFill>
                  <a:schemeClr val="tx1"/>
                </a:solidFill>
                <a:cs typeface="+mj-cs"/>
              </a:rPr>
              <a:t>马致远的</a:t>
            </a:r>
            <a:r>
              <a:rPr lang="zh-CN" altLang="en-US" b="1" u="sng" dirty="0">
                <a:solidFill>
                  <a:srgbClr val="FF0000"/>
                </a:solidFill>
                <a:cs typeface="+mj-cs"/>
              </a:rPr>
              <a:t>小令</a:t>
            </a:r>
            <a:r>
              <a:rPr lang="zh-CN" altLang="en-US" b="1" dirty="0">
                <a:solidFill>
                  <a:schemeClr val="tx1"/>
                </a:solidFill>
                <a:cs typeface="+mj-cs"/>
              </a:rPr>
              <a:t>《天净沙·秋思》被誉为</a:t>
            </a:r>
            <a:r>
              <a:rPr lang="en-US" altLang="zh-CN" b="1">
                <a:latin typeface="Arial" panose="020B0604020202020204" pitchFamily="34" charset="0"/>
                <a:ea typeface="隶书" panose="02010509060101010101" pitchFamily="49" charset="-122"/>
                <a:sym typeface="+mn-ea"/>
              </a:rPr>
              <a:t>“</a:t>
            </a:r>
            <a:r>
              <a:rPr lang="zh-CN" altLang="en-US" b="1" u="sng" dirty="0">
                <a:solidFill>
                  <a:srgbClr val="FF0000"/>
                </a:solidFill>
                <a:cs typeface="+mj-cs"/>
              </a:rPr>
              <a:t>秋思之祖</a:t>
            </a:r>
            <a:r>
              <a:rPr lang="en-US" altLang="zh-CN" b="1">
                <a:latin typeface="Arial" panose="020B0604020202020204" pitchFamily="34" charset="0"/>
                <a:ea typeface="隶书" panose="02010509060101010101" pitchFamily="49" charset="-122"/>
                <a:sym typeface="+mn-ea"/>
              </a:rPr>
              <a:t>”</a:t>
            </a:r>
            <a:r>
              <a:rPr lang="zh-CN" altLang="en-US" b="1" smtClean="0">
                <a:sym typeface="+mn-ea"/>
              </a:rPr>
              <a:t>,</a:t>
            </a:r>
            <a:r>
              <a:rPr lang="zh-CN" altLang="en-US" b="1" dirty="0">
                <a:solidFill>
                  <a:schemeClr val="tx1"/>
                </a:solidFill>
                <a:cs typeface="+mj-cs"/>
              </a:rPr>
              <a:t>天净沙是</a:t>
            </a:r>
            <a:r>
              <a:rPr lang="zh-CN" altLang="en-US" b="1" u="sng" dirty="0">
                <a:solidFill>
                  <a:srgbClr val="FF0000"/>
                </a:solidFill>
                <a:cs typeface="+mj-cs"/>
              </a:rPr>
              <a:t>曲牌名</a:t>
            </a:r>
            <a:r>
              <a:rPr lang="zh-CN" altLang="en-US" b="1" smtClean="0">
                <a:sym typeface="+mn-ea"/>
              </a:rPr>
              <a:t>,</a:t>
            </a:r>
            <a:r>
              <a:rPr lang="zh-CN" altLang="en-US" b="1" dirty="0">
                <a:solidFill>
                  <a:schemeClr val="tx1"/>
                </a:solidFill>
                <a:cs typeface="+mj-cs"/>
              </a:rPr>
              <a:t>秋思是</a:t>
            </a:r>
            <a:r>
              <a:rPr lang="zh-CN" altLang="en-US" b="1" u="sng" dirty="0">
                <a:solidFill>
                  <a:srgbClr val="FF0000"/>
                </a:solidFill>
                <a:cs typeface="+mj-cs"/>
              </a:rPr>
              <a:t>题目</a:t>
            </a:r>
            <a:r>
              <a:rPr lang="zh-CN" altLang="en-US" b="1" dirty="0">
                <a:solidFill>
                  <a:schemeClr val="tx1"/>
                </a:solidFill>
                <a:cs typeface="+mj-cs"/>
              </a:rPr>
              <a:t>。</a:t>
            </a:r>
          </a:p>
          <a:p>
            <a:pPr>
              <a:lnSpc>
                <a:spcPct val="80000"/>
              </a:lnSpc>
              <a:defRPr/>
            </a:pPr>
            <a:r>
              <a:rPr lang="zh-CN" altLang="en-US" b="1" dirty="0">
                <a:solidFill>
                  <a:schemeClr val="tx1"/>
                </a:solidFill>
                <a:cs typeface="+mj-cs"/>
              </a:rPr>
              <a:t>马致远年轻时热衷功名,但由于元统治者实行民族高压政策,因而一直都不得志。他过着漂泊无定的生活,因而郁郁不得志,穷愁潦倒,于是在一次羁旅途中写下了这首小令。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标题 1"/>
          <p:cNvSpPr>
            <a:spLocks noGrp="1"/>
          </p:cNvSpPr>
          <p:nvPr>
            <p:ph type="title"/>
          </p:nvPr>
        </p:nvSpPr>
        <p:spPr>
          <a:xfrm>
            <a:off x="628650" y="263525"/>
            <a:ext cx="7886700" cy="1104900"/>
          </a:xfrm>
        </p:spPr>
        <p:txBody>
          <a:bodyPr/>
          <a:lstStyle/>
          <a:p>
            <a:r>
              <a:rPr lang="zh-CN" altLang="en-US" smtClean="0">
                <a:latin typeface="黑体" pitchFamily="49" charset="-122"/>
                <a:ea typeface="黑体" pitchFamily="49" charset="-122"/>
              </a:rPr>
              <a:t>吟诵</a:t>
            </a:r>
          </a:p>
        </p:txBody>
      </p:sp>
      <p:sp>
        <p:nvSpPr>
          <p:cNvPr id="63490" name="文本占位符 47106"/>
          <p:cNvSpPr>
            <a:spLocks noGrp="1"/>
          </p:cNvSpPr>
          <p:nvPr/>
        </p:nvSpPr>
        <p:spPr bwMode="auto">
          <a:xfrm>
            <a:off x="457200" y="1433513"/>
            <a:ext cx="8229600" cy="441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 defTabSz="9144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</a:pPr>
            <a:r>
              <a:rPr lang="zh-CN" altLang="en-US" sz="3200" b="1">
                <a:solidFill>
                  <a:srgbClr val="000000"/>
                </a:solidFill>
              </a:rPr>
              <a:t>天净沙</a:t>
            </a:r>
            <a:r>
              <a:rPr lang="en-US" altLang="zh-CN" sz="3200" b="1">
                <a:solidFill>
                  <a:srgbClr val="000000"/>
                </a:solidFill>
              </a:rPr>
              <a:t>·</a:t>
            </a:r>
            <a:r>
              <a:rPr lang="zh-CN" altLang="en-US" sz="3200" b="1">
                <a:solidFill>
                  <a:srgbClr val="000000"/>
                </a:solidFill>
              </a:rPr>
              <a:t>秋思</a:t>
            </a:r>
          </a:p>
          <a:p>
            <a:pPr marL="692150" lvl="1" indent="-346075" algn="ctr" defTabSz="914400"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None/>
            </a:pPr>
            <a:r>
              <a:rPr lang="zh-CN" altLang="en-US" sz="3200" b="1">
                <a:solidFill>
                  <a:srgbClr val="000000"/>
                </a:solidFill>
              </a:rPr>
              <a:t>         </a:t>
            </a:r>
            <a:r>
              <a:rPr lang="zh-CN" altLang="en-US" sz="3000" b="1">
                <a:solidFill>
                  <a:srgbClr val="000000"/>
                </a:solidFill>
              </a:rPr>
              <a:t>马致远</a:t>
            </a:r>
            <a:endParaRPr lang="zh-CN" altLang="en-US" sz="3200" b="1">
              <a:solidFill>
                <a:srgbClr val="000000"/>
              </a:solidFill>
            </a:endParaRPr>
          </a:p>
          <a:p>
            <a:pPr marL="692150" lvl="1" indent="-346075" algn="ctr" defTabSz="914400"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None/>
            </a:pPr>
            <a:endParaRPr lang="zh-CN" altLang="en-US" sz="2000" b="1">
              <a:solidFill>
                <a:srgbClr val="000000"/>
              </a:solidFill>
            </a:endParaRPr>
          </a:p>
          <a:p>
            <a:pPr marL="342900" indent="-342900" algn="ctr" defTabSz="9144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</a:pPr>
            <a:r>
              <a:rPr lang="zh-CN" altLang="en-US" sz="2800" b="1">
                <a:solidFill>
                  <a:srgbClr val="000000"/>
                </a:solidFill>
              </a:rPr>
              <a:t>枯藤</a:t>
            </a:r>
            <a:r>
              <a:rPr lang="en-US" altLang="zh-CN" sz="2800" b="1">
                <a:solidFill>
                  <a:srgbClr val="000000"/>
                </a:solidFill>
              </a:rPr>
              <a:t>/</a:t>
            </a:r>
            <a:r>
              <a:rPr lang="zh-CN" altLang="en-US" sz="2800" b="1">
                <a:solidFill>
                  <a:srgbClr val="000000"/>
                </a:solidFill>
              </a:rPr>
              <a:t>老树</a:t>
            </a:r>
            <a:r>
              <a:rPr lang="en-US" altLang="zh-CN" sz="2800" b="1">
                <a:solidFill>
                  <a:srgbClr val="000000"/>
                </a:solidFill>
              </a:rPr>
              <a:t>/</a:t>
            </a:r>
            <a:r>
              <a:rPr lang="zh-CN" altLang="en-US" sz="2800" b="1">
                <a:solidFill>
                  <a:srgbClr val="000000"/>
                </a:solidFill>
              </a:rPr>
              <a:t>昏鸦，</a:t>
            </a:r>
          </a:p>
          <a:p>
            <a:pPr marL="342900" indent="-342900" algn="ctr" defTabSz="9144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</a:pPr>
            <a:r>
              <a:rPr lang="zh-CN" altLang="en-US" sz="2800" b="1">
                <a:solidFill>
                  <a:srgbClr val="000000"/>
                </a:solidFill>
              </a:rPr>
              <a:t>小桥</a:t>
            </a:r>
            <a:r>
              <a:rPr lang="en-US" altLang="zh-CN" sz="2800" b="1">
                <a:solidFill>
                  <a:srgbClr val="000000"/>
                </a:solidFill>
              </a:rPr>
              <a:t>/</a:t>
            </a:r>
            <a:r>
              <a:rPr lang="zh-CN" altLang="en-US" sz="2800" b="1">
                <a:solidFill>
                  <a:srgbClr val="000000"/>
                </a:solidFill>
              </a:rPr>
              <a:t>流水</a:t>
            </a:r>
            <a:r>
              <a:rPr lang="en-US" altLang="zh-CN" sz="2800" b="1">
                <a:solidFill>
                  <a:srgbClr val="000000"/>
                </a:solidFill>
              </a:rPr>
              <a:t>/</a:t>
            </a:r>
            <a:r>
              <a:rPr lang="zh-CN" altLang="en-US" sz="2800" b="1">
                <a:solidFill>
                  <a:srgbClr val="000000"/>
                </a:solidFill>
              </a:rPr>
              <a:t>人家，</a:t>
            </a:r>
          </a:p>
          <a:p>
            <a:pPr marL="342900" indent="-342900" algn="ctr" defTabSz="9144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</a:pPr>
            <a:r>
              <a:rPr lang="zh-CN" altLang="en-US" sz="2800" b="1">
                <a:solidFill>
                  <a:srgbClr val="000000"/>
                </a:solidFill>
              </a:rPr>
              <a:t>古道</a:t>
            </a:r>
            <a:r>
              <a:rPr lang="en-US" altLang="zh-CN" sz="2800" b="1">
                <a:solidFill>
                  <a:srgbClr val="000000"/>
                </a:solidFill>
              </a:rPr>
              <a:t>/</a:t>
            </a:r>
            <a:r>
              <a:rPr lang="zh-CN" altLang="en-US" sz="2800" b="1">
                <a:solidFill>
                  <a:srgbClr val="000000"/>
                </a:solidFill>
              </a:rPr>
              <a:t>西风</a:t>
            </a:r>
            <a:r>
              <a:rPr lang="en-US" altLang="zh-CN" sz="2800" b="1">
                <a:solidFill>
                  <a:srgbClr val="000000"/>
                </a:solidFill>
              </a:rPr>
              <a:t>/</a:t>
            </a:r>
            <a:r>
              <a:rPr lang="zh-CN" altLang="en-US" sz="2800" b="1">
                <a:solidFill>
                  <a:srgbClr val="000000"/>
                </a:solidFill>
              </a:rPr>
              <a:t>瘦马。</a:t>
            </a:r>
          </a:p>
          <a:p>
            <a:pPr marL="342900" indent="-342900" algn="ctr" defTabSz="9144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</a:pPr>
            <a:r>
              <a:rPr lang="zh-CN" altLang="en-US" sz="2800" b="1">
                <a:solidFill>
                  <a:srgbClr val="000000"/>
                </a:solidFill>
              </a:rPr>
              <a:t>夕阳</a:t>
            </a:r>
            <a:r>
              <a:rPr lang="en-US" altLang="zh-CN" sz="2800" b="1">
                <a:solidFill>
                  <a:srgbClr val="000000"/>
                </a:solidFill>
              </a:rPr>
              <a:t>/</a:t>
            </a:r>
            <a:r>
              <a:rPr lang="zh-CN" altLang="en-US" sz="2800" b="1">
                <a:solidFill>
                  <a:srgbClr val="000000"/>
                </a:solidFill>
              </a:rPr>
              <a:t>西下，</a:t>
            </a:r>
          </a:p>
          <a:p>
            <a:pPr marL="342900" indent="-342900" algn="ctr" defTabSz="9144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</a:pPr>
            <a:r>
              <a:rPr lang="zh-CN" altLang="en-US" sz="2800" b="1">
                <a:solidFill>
                  <a:srgbClr val="000000"/>
                </a:solidFill>
              </a:rPr>
              <a:t>断肠人</a:t>
            </a:r>
            <a:r>
              <a:rPr lang="en-US" altLang="zh-CN" sz="2800" b="1">
                <a:solidFill>
                  <a:srgbClr val="000000"/>
                </a:solidFill>
              </a:rPr>
              <a:t>/</a:t>
            </a:r>
            <a:r>
              <a:rPr lang="zh-CN" altLang="en-US" sz="2800" b="1">
                <a:solidFill>
                  <a:srgbClr val="000000"/>
                </a:solidFill>
              </a:rPr>
              <a:t>在</a:t>
            </a:r>
            <a:r>
              <a:rPr lang="en-US" altLang="zh-CN" sz="2800" b="1">
                <a:solidFill>
                  <a:srgbClr val="000000"/>
                </a:solidFill>
              </a:rPr>
              <a:t>/</a:t>
            </a:r>
            <a:r>
              <a:rPr lang="zh-CN" altLang="en-US" sz="2800" b="1">
                <a:solidFill>
                  <a:srgbClr val="000000"/>
                </a:solidFill>
              </a:rPr>
              <a:t>天涯。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标题 1"/>
          <p:cNvSpPr>
            <a:spLocks noGrp="1"/>
          </p:cNvSpPr>
          <p:nvPr>
            <p:ph type="title"/>
          </p:nvPr>
        </p:nvSpPr>
        <p:spPr>
          <a:xfrm>
            <a:off x="628650" y="263525"/>
            <a:ext cx="7886700" cy="1104900"/>
          </a:xfrm>
        </p:spPr>
        <p:txBody>
          <a:bodyPr/>
          <a:lstStyle/>
          <a:p>
            <a:r>
              <a:rPr lang="zh-CN" altLang="en-US" smtClean="0">
                <a:latin typeface="黑体" pitchFamily="49" charset="-122"/>
                <a:ea typeface="黑体" pitchFamily="49" charset="-122"/>
              </a:rPr>
              <a:t>品析</a:t>
            </a:r>
          </a:p>
        </p:txBody>
      </p:sp>
      <p:sp>
        <p:nvSpPr>
          <p:cNvPr id="65538" name="内容占位符 2"/>
          <p:cNvSpPr>
            <a:spLocks noGrp="1"/>
          </p:cNvSpPr>
          <p:nvPr>
            <p:ph idx="1"/>
          </p:nvPr>
        </p:nvSpPr>
        <p:spPr>
          <a:xfrm>
            <a:off x="355600" y="1368425"/>
            <a:ext cx="8431213" cy="3627438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这首散曲描绘了哪些景物?这些景物有什么特点?</a:t>
            </a:r>
          </a:p>
          <a:p>
            <a:pPr marL="0" indent="0"/>
            <a:endParaRPr lang="zh-CN" altLang="en-US" sz="2800" b="1" smtClean="0">
              <a:latin typeface="楷体" pitchFamily="49" charset="-122"/>
              <a:ea typeface="楷体" pitchFamily="49" charset="-122"/>
            </a:endParaRPr>
          </a:p>
          <a:p>
            <a:pPr marL="0" indent="0"/>
            <a:endParaRPr lang="zh-CN" altLang="en-US" sz="2800" b="1" smtClean="0">
              <a:latin typeface="楷体" pitchFamily="49" charset="-122"/>
              <a:ea typeface="楷体" pitchFamily="49" charset="-122"/>
            </a:endParaRPr>
          </a:p>
          <a:p>
            <a:pPr marL="0" indent="0"/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渲染了一种怎样的气氛？</a:t>
            </a:r>
          </a:p>
        </p:txBody>
      </p:sp>
      <p:sp>
        <p:nvSpPr>
          <p:cNvPr id="56326" name="文本框 56325"/>
          <p:cNvSpPr txBox="1">
            <a:spLocks noChangeArrowheads="1"/>
          </p:cNvSpPr>
          <p:nvPr/>
        </p:nvSpPr>
        <p:spPr bwMode="auto">
          <a:xfrm>
            <a:off x="628650" y="1779588"/>
            <a:ext cx="78486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b="1">
                <a:solidFill>
                  <a:srgbClr val="002060"/>
                </a:solidFill>
                <a:latin typeface="Arial" charset="0"/>
              </a:rPr>
              <a:t>枯藤、老树、昏鸦、小桥、流水、人家、古道、西风、瘦马。这些都是</a:t>
            </a:r>
            <a:r>
              <a:rPr lang="zh-CN" altLang="en-US" sz="2800" b="1">
                <a:solidFill>
                  <a:srgbClr val="CC3300"/>
                </a:solidFill>
                <a:latin typeface="Arial" charset="0"/>
              </a:rPr>
              <a:t>凄清、悲凉、感伤</a:t>
            </a:r>
            <a:r>
              <a:rPr lang="zh-CN" altLang="en-US" sz="2800" b="1">
                <a:solidFill>
                  <a:srgbClr val="002060"/>
                </a:solidFill>
                <a:latin typeface="Arial" charset="0"/>
              </a:rPr>
              <a:t>之景。</a:t>
            </a:r>
          </a:p>
        </p:txBody>
      </p:sp>
      <p:sp>
        <p:nvSpPr>
          <p:cNvPr id="56322" name="文本占位符 56321"/>
          <p:cNvSpPr>
            <a:spLocks noGrp="1"/>
          </p:cNvSpPr>
          <p:nvPr/>
        </p:nvSpPr>
        <p:spPr bwMode="auto">
          <a:xfrm>
            <a:off x="196850" y="3225800"/>
            <a:ext cx="8280400" cy="247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defTabSz="91440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</a:pPr>
            <a:r>
              <a:rPr lang="en-US" altLang="zh-CN" sz="2600" b="1">
                <a:solidFill>
                  <a:srgbClr val="CC3300"/>
                </a:solidFill>
              </a:rPr>
              <a:t>     </a:t>
            </a:r>
            <a:r>
              <a:rPr lang="zh-CN" altLang="en-US" sz="2700" b="1">
                <a:solidFill>
                  <a:srgbClr val="002060"/>
                </a:solidFill>
              </a:rPr>
              <a:t>渲染一种</a:t>
            </a:r>
            <a:r>
              <a:rPr lang="zh-CN" altLang="en-US" sz="2700" b="1">
                <a:solidFill>
                  <a:srgbClr val="CC3300"/>
                </a:solidFill>
              </a:rPr>
              <a:t>悲凉凄苦的</a:t>
            </a:r>
            <a:r>
              <a:rPr lang="zh-CN" altLang="en-US" sz="2700" b="1">
                <a:solidFill>
                  <a:srgbClr val="002060"/>
                </a:solidFill>
              </a:rPr>
              <a:t>气氛。</a:t>
            </a:r>
            <a:r>
              <a:rPr lang="en-US" altLang="zh-CN" sz="2700" b="1">
                <a:latin typeface="Arial" charset="0"/>
                <a:ea typeface="楷体" pitchFamily="49" charset="-122"/>
                <a:cs typeface="Arial" charset="0"/>
                <a:sym typeface="微软雅黑" pitchFamily="34" charset="-122"/>
              </a:rPr>
              <a:t>“</a:t>
            </a:r>
            <a:r>
              <a:rPr lang="zh-CN" altLang="en-US" sz="2700" b="1">
                <a:solidFill>
                  <a:srgbClr val="002060"/>
                </a:solidFill>
                <a:cs typeface="Arial" charset="0"/>
              </a:rPr>
              <a:t>枯藤</a:t>
            </a:r>
            <a:r>
              <a:rPr lang="en-US" altLang="zh-CN" sz="2700" b="1">
                <a:solidFill>
                  <a:srgbClr val="002060"/>
                </a:solidFill>
                <a:latin typeface="Arial" charset="0"/>
                <a:cs typeface="Arial" charset="0"/>
                <a:sym typeface="微软雅黑" pitchFamily="34" charset="-122"/>
              </a:rPr>
              <a:t>”</a:t>
            </a:r>
            <a:r>
              <a:rPr lang="en-US" altLang="zh-CN" sz="2700" b="1">
                <a:latin typeface="Arial" charset="0"/>
                <a:ea typeface="楷体" pitchFamily="49" charset="-122"/>
                <a:sym typeface="微软雅黑" pitchFamily="34" charset="-122"/>
              </a:rPr>
              <a:t>“</a:t>
            </a:r>
            <a:r>
              <a:rPr lang="zh-CN" altLang="en-US" sz="2700" b="1">
                <a:solidFill>
                  <a:srgbClr val="002060"/>
                </a:solidFill>
              </a:rPr>
              <a:t>老树</a:t>
            </a:r>
            <a:r>
              <a:rPr lang="en-US" altLang="zh-CN" sz="2700" b="1">
                <a:solidFill>
                  <a:srgbClr val="002060"/>
                </a:solidFill>
                <a:latin typeface="Arial" charset="0"/>
                <a:cs typeface="Arial" charset="0"/>
                <a:sym typeface="微软雅黑" pitchFamily="34" charset="-122"/>
              </a:rPr>
              <a:t>”</a:t>
            </a:r>
            <a:r>
              <a:rPr lang="zh-CN" altLang="en-US" sz="2700" b="1">
                <a:solidFill>
                  <a:srgbClr val="002060"/>
                </a:solidFill>
              </a:rPr>
              <a:t>给人一种垂垂老矣的感慨；</a:t>
            </a:r>
            <a:r>
              <a:rPr lang="en-US" altLang="zh-CN" sz="2700" b="1">
                <a:latin typeface="Arial" charset="0"/>
                <a:ea typeface="楷体" pitchFamily="49" charset="-122"/>
                <a:sym typeface="微软雅黑" pitchFamily="34" charset="-122"/>
              </a:rPr>
              <a:t>“</a:t>
            </a:r>
            <a:r>
              <a:rPr lang="zh-CN" altLang="en-US" sz="2700" b="1">
                <a:solidFill>
                  <a:srgbClr val="002060"/>
                </a:solidFill>
              </a:rPr>
              <a:t>小桥</a:t>
            </a:r>
            <a:r>
              <a:rPr lang="en-US" altLang="zh-CN" sz="2700" b="1">
                <a:solidFill>
                  <a:srgbClr val="002060"/>
                </a:solidFill>
                <a:latin typeface="Arial" charset="0"/>
                <a:cs typeface="Arial" charset="0"/>
                <a:sym typeface="微软雅黑" pitchFamily="34" charset="-122"/>
              </a:rPr>
              <a:t>”</a:t>
            </a:r>
            <a:r>
              <a:rPr lang="zh-CN" altLang="en-US" sz="2700" b="1">
                <a:solidFill>
                  <a:srgbClr val="002060"/>
                </a:solidFill>
              </a:rPr>
              <a:t>让人有一种孤苦伶仃之感；</a:t>
            </a:r>
            <a:r>
              <a:rPr lang="en-US" altLang="zh-CN" sz="2700" b="1">
                <a:latin typeface="Arial" charset="0"/>
                <a:ea typeface="楷体" pitchFamily="49" charset="-122"/>
                <a:sym typeface="微软雅黑" pitchFamily="34" charset="-122"/>
              </a:rPr>
              <a:t>“</a:t>
            </a:r>
            <a:r>
              <a:rPr lang="zh-CN" altLang="en-US" sz="2700" b="1">
                <a:solidFill>
                  <a:srgbClr val="002060"/>
                </a:solidFill>
              </a:rPr>
              <a:t>流水</a:t>
            </a:r>
            <a:r>
              <a:rPr lang="en-US" altLang="zh-CN" sz="2700" b="1">
                <a:solidFill>
                  <a:srgbClr val="002060"/>
                </a:solidFill>
                <a:latin typeface="Arial" charset="0"/>
                <a:cs typeface="Arial" charset="0"/>
                <a:sym typeface="微软雅黑" pitchFamily="34" charset="-122"/>
              </a:rPr>
              <a:t>”</a:t>
            </a:r>
            <a:r>
              <a:rPr lang="zh-CN" altLang="en-US" sz="2700" b="1">
                <a:solidFill>
                  <a:srgbClr val="002060"/>
                </a:solidFill>
              </a:rPr>
              <a:t>让人联想到漂泊无定的生活何处才是尽头；</a:t>
            </a:r>
            <a:r>
              <a:rPr lang="en-US" altLang="zh-CN" sz="2700" b="1">
                <a:latin typeface="Arial" charset="0"/>
                <a:ea typeface="楷体" pitchFamily="49" charset="-122"/>
                <a:sym typeface="微软雅黑" pitchFamily="34" charset="-122"/>
              </a:rPr>
              <a:t>“</a:t>
            </a:r>
            <a:r>
              <a:rPr lang="zh-CN" altLang="en-US" sz="2700" b="1">
                <a:solidFill>
                  <a:srgbClr val="002060"/>
                </a:solidFill>
              </a:rPr>
              <a:t>昏鸦</a:t>
            </a:r>
            <a:r>
              <a:rPr lang="en-US" altLang="zh-CN" sz="2700" b="1">
                <a:solidFill>
                  <a:srgbClr val="002060"/>
                </a:solidFill>
                <a:latin typeface="Arial" charset="0"/>
                <a:cs typeface="Arial" charset="0"/>
                <a:sym typeface="微软雅黑" pitchFamily="34" charset="-122"/>
              </a:rPr>
              <a:t>”</a:t>
            </a:r>
            <a:r>
              <a:rPr lang="en-US" altLang="zh-CN" sz="2700" b="1">
                <a:latin typeface="Arial" charset="0"/>
                <a:ea typeface="楷体" pitchFamily="49" charset="-122"/>
                <a:sym typeface="微软雅黑" pitchFamily="34" charset="-122"/>
              </a:rPr>
              <a:t>“</a:t>
            </a:r>
            <a:r>
              <a:rPr lang="zh-CN" altLang="en-US" sz="2700" b="1">
                <a:solidFill>
                  <a:srgbClr val="002060"/>
                </a:solidFill>
              </a:rPr>
              <a:t>人家</a:t>
            </a:r>
            <a:r>
              <a:rPr lang="en-US" altLang="zh-CN" sz="2700" b="1">
                <a:solidFill>
                  <a:srgbClr val="002060"/>
                </a:solidFill>
                <a:latin typeface="Arial" charset="0"/>
                <a:cs typeface="Arial" charset="0"/>
                <a:sym typeface="微软雅黑" pitchFamily="34" charset="-122"/>
              </a:rPr>
              <a:t>”</a:t>
            </a:r>
            <a:r>
              <a:rPr lang="en-US" altLang="zh-CN" sz="2700" b="1">
                <a:latin typeface="Arial" charset="0"/>
                <a:ea typeface="楷体" pitchFamily="49" charset="-122"/>
                <a:sym typeface="微软雅黑" pitchFamily="34" charset="-122"/>
              </a:rPr>
              <a:t>“</a:t>
            </a:r>
            <a:r>
              <a:rPr lang="zh-CN" altLang="en-US" sz="2700" b="1">
                <a:solidFill>
                  <a:srgbClr val="002060"/>
                </a:solidFill>
              </a:rPr>
              <a:t>夕阳</a:t>
            </a:r>
            <a:r>
              <a:rPr lang="en-US" altLang="zh-CN" sz="2700" b="1">
                <a:solidFill>
                  <a:srgbClr val="002060"/>
                </a:solidFill>
                <a:latin typeface="Arial" charset="0"/>
                <a:cs typeface="Arial" charset="0"/>
                <a:sym typeface="微软雅黑" pitchFamily="34" charset="-122"/>
              </a:rPr>
              <a:t>”</a:t>
            </a:r>
            <a:r>
              <a:rPr lang="zh-CN" altLang="en-US" sz="2700" b="1">
                <a:solidFill>
                  <a:srgbClr val="002060"/>
                </a:solidFill>
              </a:rPr>
              <a:t>勾起人无尽的</a:t>
            </a:r>
            <a:r>
              <a:rPr lang="zh-CN" altLang="en-US" sz="2700" b="1">
                <a:solidFill>
                  <a:srgbClr val="FF0000"/>
                </a:solidFill>
              </a:rPr>
              <a:t>乡愁</a:t>
            </a:r>
            <a:r>
              <a:rPr lang="zh-CN" altLang="en-US" sz="2700" b="1">
                <a:solidFill>
                  <a:srgbClr val="002060"/>
                </a:solidFill>
              </a:rPr>
              <a:t>；</a:t>
            </a:r>
            <a:r>
              <a:rPr lang="en-US" altLang="zh-CN" sz="2700" b="1">
                <a:latin typeface="Arial" charset="0"/>
                <a:ea typeface="楷体" pitchFamily="49" charset="-122"/>
                <a:sym typeface="微软雅黑" pitchFamily="34" charset="-122"/>
              </a:rPr>
              <a:t>“</a:t>
            </a:r>
            <a:r>
              <a:rPr lang="zh-CN" altLang="en-US" sz="2700" b="1">
                <a:solidFill>
                  <a:srgbClr val="002060"/>
                </a:solidFill>
              </a:rPr>
              <a:t>古道西风瘦马</a:t>
            </a:r>
            <a:r>
              <a:rPr lang="en-US" altLang="zh-CN" sz="2700" b="1">
                <a:solidFill>
                  <a:srgbClr val="002060"/>
                </a:solidFill>
                <a:latin typeface="Arial" charset="0"/>
                <a:cs typeface="Arial" charset="0"/>
                <a:sym typeface="微软雅黑" pitchFamily="34" charset="-122"/>
              </a:rPr>
              <a:t>”</a:t>
            </a:r>
            <a:r>
              <a:rPr lang="zh-CN" altLang="en-US" sz="2700" b="1">
                <a:solidFill>
                  <a:srgbClr val="002060"/>
                </a:solidFill>
              </a:rPr>
              <a:t>三个景物让人有一种</a:t>
            </a:r>
            <a:r>
              <a:rPr lang="zh-CN" altLang="en-US" sz="2700" b="1">
                <a:solidFill>
                  <a:srgbClr val="FF0000"/>
                </a:solidFill>
              </a:rPr>
              <a:t>凄凉悲哀之感</a:t>
            </a:r>
            <a:r>
              <a:rPr lang="zh-CN" altLang="en-US" sz="2700" b="1">
                <a:solidFill>
                  <a:srgbClr val="002060"/>
                </a:solidFill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6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63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6" grpId="0"/>
      <p:bldP spid="56322" grpId="0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标题 1"/>
          <p:cNvSpPr>
            <a:spLocks noGrp="1"/>
          </p:cNvSpPr>
          <p:nvPr>
            <p:ph type="title" idx="4294967295"/>
          </p:nvPr>
        </p:nvSpPr>
        <p:spPr>
          <a:xfrm>
            <a:off x="628650" y="263525"/>
            <a:ext cx="7886700" cy="1104900"/>
          </a:xfrm>
        </p:spPr>
        <p:txBody>
          <a:bodyPr/>
          <a:lstStyle/>
          <a:p>
            <a:r>
              <a:rPr lang="zh-CN" alt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品析</a:t>
            </a:r>
          </a:p>
        </p:txBody>
      </p:sp>
      <p:sp>
        <p:nvSpPr>
          <p:cNvPr id="70659" name="内容占位符 2"/>
          <p:cNvSpPr>
            <a:spLocks noGrp="1"/>
          </p:cNvSpPr>
          <p:nvPr>
            <p:ph idx="4294967295"/>
          </p:nvPr>
        </p:nvSpPr>
        <p:spPr>
          <a:xfrm>
            <a:off x="368300" y="2087563"/>
            <a:ext cx="8431213" cy="458787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这首小令是如何运用对比映衬手法的?</a:t>
            </a:r>
          </a:p>
        </p:txBody>
      </p:sp>
      <p:sp>
        <p:nvSpPr>
          <p:cNvPr id="56326" name="文本框 56325"/>
          <p:cNvSpPr txBox="1">
            <a:spLocks noChangeArrowheads="1"/>
          </p:cNvSpPr>
          <p:nvPr/>
        </p:nvSpPr>
        <p:spPr bwMode="auto">
          <a:xfrm>
            <a:off x="577850" y="2728913"/>
            <a:ext cx="7848600" cy="137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b="1">
                <a:solidFill>
                  <a:srgbClr val="002060"/>
                </a:solidFill>
                <a:latin typeface="Arial" charset="0"/>
              </a:rPr>
              <a:t>“小桥流水人家”是</a:t>
            </a:r>
            <a:r>
              <a:rPr lang="zh-CN" altLang="en-US" sz="2800" b="1">
                <a:solidFill>
                  <a:srgbClr val="FF0000"/>
                </a:solidFill>
                <a:latin typeface="Arial" charset="0"/>
              </a:rPr>
              <a:t>以乐景反衬哀情</a:t>
            </a:r>
            <a:r>
              <a:rPr lang="en-US" altLang="zh-CN" sz="2800" b="1">
                <a:solidFill>
                  <a:srgbClr val="002060"/>
                </a:solidFill>
                <a:latin typeface="Arial" charset="0"/>
              </a:rPr>
              <a:t>,“</a:t>
            </a:r>
            <a:r>
              <a:rPr lang="zh-CN" altLang="en-US" sz="2800" b="1">
                <a:solidFill>
                  <a:srgbClr val="002060"/>
                </a:solidFill>
                <a:latin typeface="Arial" charset="0"/>
              </a:rPr>
              <a:t>小桥流水人家”虽好却不是自己的家乡</a:t>
            </a:r>
            <a:r>
              <a:rPr lang="en-US" altLang="zh-CN" sz="2800" b="1">
                <a:solidFill>
                  <a:srgbClr val="002060"/>
                </a:solidFill>
                <a:latin typeface="Arial" charset="0"/>
              </a:rPr>
              <a:t>,</a:t>
            </a:r>
            <a:r>
              <a:rPr lang="zh-CN" altLang="en-US" sz="2800" b="1">
                <a:solidFill>
                  <a:srgbClr val="002060"/>
                </a:solidFill>
                <a:latin typeface="Arial" charset="0"/>
              </a:rPr>
              <a:t>有家归不得</a:t>
            </a:r>
            <a:r>
              <a:rPr lang="en-US" altLang="zh-CN" sz="2800" b="1">
                <a:solidFill>
                  <a:srgbClr val="002060"/>
                </a:solidFill>
                <a:latin typeface="Arial" charset="0"/>
              </a:rPr>
              <a:t>,</a:t>
            </a:r>
            <a:r>
              <a:rPr lang="zh-CN" altLang="en-US" sz="2800" b="1">
                <a:solidFill>
                  <a:srgbClr val="002060"/>
                </a:solidFill>
                <a:latin typeface="Arial" charset="0"/>
              </a:rPr>
              <a:t>更加悲从中来</a:t>
            </a:r>
            <a:r>
              <a:rPr lang="en-US" altLang="zh-CN" sz="2800" b="1">
                <a:solidFill>
                  <a:srgbClr val="002060"/>
                </a:solidFill>
                <a:latin typeface="Arial" charset="0"/>
              </a:rPr>
              <a:t>,</a:t>
            </a:r>
            <a:r>
              <a:rPr lang="zh-CN" altLang="en-US" sz="2800" b="1">
                <a:solidFill>
                  <a:srgbClr val="002060"/>
                </a:solidFill>
                <a:latin typeface="Arial" charset="0"/>
              </a:rPr>
              <a:t>肝肠寸断。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6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6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标题 1"/>
          <p:cNvSpPr>
            <a:spLocks noGrp="1"/>
          </p:cNvSpPr>
          <p:nvPr>
            <p:ph type="title" idx="4294967295"/>
          </p:nvPr>
        </p:nvSpPr>
        <p:spPr>
          <a:xfrm>
            <a:off x="628650" y="263525"/>
            <a:ext cx="7886700" cy="1104900"/>
          </a:xfrm>
        </p:spPr>
        <p:txBody>
          <a:bodyPr/>
          <a:lstStyle/>
          <a:p>
            <a:r>
              <a:rPr lang="zh-CN" altLang="en-US" sz="28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品析</a:t>
            </a:r>
          </a:p>
        </p:txBody>
      </p:sp>
      <p:sp>
        <p:nvSpPr>
          <p:cNvPr id="73731" name="内容占位符 2"/>
          <p:cNvSpPr>
            <a:spLocks noGrp="1"/>
          </p:cNvSpPr>
          <p:nvPr>
            <p:ph idx="4294967295"/>
          </p:nvPr>
        </p:nvSpPr>
        <p:spPr>
          <a:xfrm>
            <a:off x="342900" y="1758950"/>
            <a:ext cx="8431213" cy="3627438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哪句作为点睛之笔</a:t>
            </a:r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道出了游子的情怀</a:t>
            </a:r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?</a:t>
            </a:r>
          </a:p>
          <a:p>
            <a:pPr marL="0" indent="0">
              <a:buFont typeface="Arial" charset="0"/>
              <a:buNone/>
            </a:pPr>
            <a:endParaRPr lang="zh-CN" altLang="en-US" sz="2800" b="1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Font typeface="Arial" charset="0"/>
              <a:buNone/>
            </a:pPr>
            <a:endParaRPr lang="zh-CN" altLang="en-US" sz="2800" b="1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Font typeface="Arial" charset="0"/>
              <a:buNone/>
            </a:pPr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4.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这首小令抒发了作者怎样的思想感情</a:t>
            </a:r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?</a:t>
            </a:r>
          </a:p>
          <a:p>
            <a:pPr marL="0" indent="0"/>
            <a:endParaRPr lang="zh-CN" altLang="en-US" sz="2800" b="1" smtClean="0">
              <a:latin typeface="楷体" pitchFamily="49" charset="-122"/>
              <a:ea typeface="楷体" pitchFamily="49" charset="-122"/>
            </a:endParaRPr>
          </a:p>
          <a:p>
            <a:pPr marL="0" indent="0"/>
            <a:endParaRPr lang="zh-CN" altLang="en-US" sz="2800" b="1" smtClean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6326" name="文本框 56325"/>
          <p:cNvSpPr txBox="1">
            <a:spLocks noChangeArrowheads="1"/>
          </p:cNvSpPr>
          <p:nvPr/>
        </p:nvSpPr>
        <p:spPr bwMode="auto">
          <a:xfrm>
            <a:off x="542925" y="2363788"/>
            <a:ext cx="78486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b="1">
                <a:solidFill>
                  <a:srgbClr val="002060"/>
                </a:solidFill>
                <a:latin typeface="Arial" charset="0"/>
              </a:rPr>
              <a:t>断肠人在天涯。</a:t>
            </a:r>
          </a:p>
        </p:txBody>
      </p:sp>
      <p:sp>
        <p:nvSpPr>
          <p:cNvPr id="2" name="文本框 56325"/>
          <p:cNvSpPr txBox="1">
            <a:spLocks noChangeArrowheads="1"/>
          </p:cNvSpPr>
          <p:nvPr/>
        </p:nvSpPr>
        <p:spPr bwMode="auto">
          <a:xfrm>
            <a:off x="517525" y="3900488"/>
            <a:ext cx="78486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b="1">
                <a:solidFill>
                  <a:srgbClr val="002060"/>
                </a:solidFill>
                <a:latin typeface="Arial" charset="0"/>
              </a:rPr>
              <a:t>通过凄清、悲凉、感伤的秋景的描写</a:t>
            </a:r>
            <a:r>
              <a:rPr lang="en-US" altLang="zh-CN" sz="2800" b="1">
                <a:solidFill>
                  <a:srgbClr val="002060"/>
                </a:solidFill>
                <a:latin typeface="Arial" charset="0"/>
              </a:rPr>
              <a:t>,</a:t>
            </a:r>
            <a:r>
              <a:rPr lang="zh-CN" altLang="en-US" sz="2800" b="1">
                <a:solidFill>
                  <a:srgbClr val="002060"/>
                </a:solidFill>
                <a:latin typeface="Arial" charset="0"/>
              </a:rPr>
              <a:t>抒发了</a:t>
            </a:r>
            <a:r>
              <a:rPr lang="zh-CN" altLang="en-US" sz="2800" b="1">
                <a:solidFill>
                  <a:srgbClr val="FF0000"/>
                </a:solidFill>
                <a:latin typeface="Arial" charset="0"/>
              </a:rPr>
              <a:t>羁旅游子的孤苦寂寞以及对家乡亲人的思念之情</a:t>
            </a:r>
            <a:r>
              <a:rPr lang="zh-CN" altLang="en-US" sz="2800" b="1">
                <a:solidFill>
                  <a:srgbClr val="002060"/>
                </a:solidFill>
                <a:latin typeface="Arial" charset="0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6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6" grpId="0"/>
      <p:bldP spid="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标题 1"/>
          <p:cNvSpPr>
            <a:spLocks noGrp="1"/>
          </p:cNvSpPr>
          <p:nvPr>
            <p:ph type="title"/>
          </p:nvPr>
        </p:nvSpPr>
        <p:spPr>
          <a:xfrm>
            <a:off x="628650" y="263525"/>
            <a:ext cx="7886700" cy="1104900"/>
          </a:xfrm>
        </p:spPr>
        <p:txBody>
          <a:bodyPr/>
          <a:lstStyle/>
          <a:p>
            <a:r>
              <a:rPr lang="zh-CN" altLang="en-US" smtClean="0">
                <a:latin typeface="黑体" pitchFamily="49" charset="-122"/>
                <a:ea typeface="黑体" pitchFamily="49" charset="-122"/>
              </a:rPr>
              <a:t>板书</a:t>
            </a:r>
          </a:p>
        </p:txBody>
      </p:sp>
      <p:sp>
        <p:nvSpPr>
          <p:cNvPr id="60418" name="文本框 60417"/>
          <p:cNvSpPr txBox="1"/>
          <p:nvPr/>
        </p:nvSpPr>
        <p:spPr>
          <a:xfrm>
            <a:off x="2711450" y="1238250"/>
            <a:ext cx="3121025" cy="4194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712470" eaLnBrk="0" hangingPunct="0">
              <a:spcBef>
                <a:spcPct val="50000"/>
              </a:spcBef>
              <a:defRPr/>
            </a:pPr>
            <a:r>
              <a:rPr lang="zh-CN" altLang="en-US" sz="2665" b="1" dirty="0">
                <a:latin typeface="宋体" panose="02010600030101010101" pitchFamily="2" charset="-122"/>
                <a:ea typeface="宋体" panose="02010600030101010101" pitchFamily="2" charset="-122"/>
              </a:rPr>
              <a:t>天净沙·秋思</a:t>
            </a:r>
          </a:p>
          <a:p>
            <a:pPr defTabSz="712470" eaLnBrk="0" hangingPunct="0">
              <a:spcBef>
                <a:spcPct val="50000"/>
              </a:spcBef>
              <a:defRPr/>
            </a:pPr>
            <a:r>
              <a:rPr lang="zh-CN" altLang="en-US" sz="2665" b="1" dirty="0">
                <a:latin typeface="宋体" panose="02010600030101010101" pitchFamily="2" charset="-122"/>
                <a:ea typeface="宋体" panose="02010600030101010101" pitchFamily="2" charset="-122"/>
              </a:rPr>
              <a:t>　</a:t>
            </a:r>
            <a:r>
              <a:rPr lang="en-US" altLang="zh-CN" sz="2665" b="1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665" b="1" dirty="0">
                <a:latin typeface="宋体" panose="02010600030101010101" pitchFamily="2" charset="-122"/>
                <a:ea typeface="宋体" panose="02010600030101010101" pitchFamily="2" charset="-122"/>
              </a:rPr>
              <a:t>马致远</a:t>
            </a:r>
          </a:p>
          <a:p>
            <a:pPr defTabSz="712470" eaLnBrk="0" hangingPunct="0">
              <a:spcBef>
                <a:spcPct val="50000"/>
              </a:spcBef>
              <a:defRPr/>
            </a:pPr>
            <a:r>
              <a:rPr lang="zh-CN" altLang="en-US" sz="2665" b="1" dirty="0">
                <a:latin typeface="宋体" panose="02010600030101010101" pitchFamily="2" charset="-122"/>
                <a:ea typeface="宋体" panose="02010600030101010101" pitchFamily="2" charset="-122"/>
              </a:rPr>
              <a:t>枯藤</a:t>
            </a:r>
            <a:r>
              <a:rPr lang="en-US" altLang="zh-CN" sz="2660" b="1">
                <a:solidFill>
                  <a:srgbClr val="000000"/>
                </a:solidFill>
                <a:ea typeface="宋体" panose="02010600030101010101" pitchFamily="2" charset="-122"/>
                <a:sym typeface="+mn-ea"/>
              </a:rPr>
              <a:t>/</a:t>
            </a:r>
            <a:r>
              <a:rPr lang="zh-CN" altLang="en-US" sz="2665" b="1" dirty="0">
                <a:latin typeface="宋体" panose="02010600030101010101" pitchFamily="2" charset="-122"/>
                <a:ea typeface="宋体" panose="02010600030101010101" pitchFamily="2" charset="-122"/>
              </a:rPr>
              <a:t>老树</a:t>
            </a:r>
            <a:r>
              <a:rPr lang="en-US" altLang="zh-CN" sz="2660" b="1">
                <a:solidFill>
                  <a:srgbClr val="000000"/>
                </a:solidFill>
                <a:ea typeface="宋体" panose="02010600030101010101" pitchFamily="2" charset="-122"/>
                <a:sym typeface="+mn-ea"/>
              </a:rPr>
              <a:t>/</a:t>
            </a:r>
            <a:r>
              <a:rPr lang="zh-CN" altLang="en-US" sz="2665" b="1" dirty="0">
                <a:latin typeface="宋体" panose="02010600030101010101" pitchFamily="2" charset="-122"/>
                <a:ea typeface="宋体" panose="02010600030101010101" pitchFamily="2" charset="-122"/>
              </a:rPr>
              <a:t>昏鸦，</a:t>
            </a:r>
          </a:p>
          <a:p>
            <a:pPr defTabSz="712470" eaLnBrk="0" hangingPunct="0">
              <a:spcBef>
                <a:spcPct val="50000"/>
              </a:spcBef>
              <a:defRPr/>
            </a:pPr>
            <a:r>
              <a:rPr lang="zh-CN" altLang="en-US" sz="2665" b="1" dirty="0">
                <a:latin typeface="宋体" panose="02010600030101010101" pitchFamily="2" charset="-122"/>
                <a:ea typeface="宋体" panose="02010600030101010101" pitchFamily="2" charset="-122"/>
              </a:rPr>
              <a:t>小桥</a:t>
            </a:r>
            <a:r>
              <a:rPr lang="en-US" altLang="zh-CN" sz="2660" b="1">
                <a:solidFill>
                  <a:srgbClr val="000000"/>
                </a:solidFill>
                <a:ea typeface="宋体" panose="02010600030101010101" pitchFamily="2" charset="-122"/>
                <a:sym typeface="+mn-ea"/>
              </a:rPr>
              <a:t>/</a:t>
            </a:r>
            <a:r>
              <a:rPr lang="zh-CN" altLang="en-US" sz="2665" b="1" dirty="0">
                <a:latin typeface="宋体" panose="02010600030101010101" pitchFamily="2" charset="-122"/>
                <a:ea typeface="宋体" panose="02010600030101010101" pitchFamily="2" charset="-122"/>
              </a:rPr>
              <a:t>流水</a:t>
            </a:r>
            <a:r>
              <a:rPr lang="en-US" altLang="zh-CN" sz="2660" b="1">
                <a:solidFill>
                  <a:srgbClr val="000000"/>
                </a:solidFill>
                <a:ea typeface="宋体" panose="02010600030101010101" pitchFamily="2" charset="-122"/>
                <a:sym typeface="+mn-ea"/>
              </a:rPr>
              <a:t>/</a:t>
            </a:r>
            <a:r>
              <a:rPr lang="zh-CN" altLang="en-US" sz="2665" b="1" dirty="0">
                <a:latin typeface="宋体" panose="02010600030101010101" pitchFamily="2" charset="-122"/>
                <a:ea typeface="宋体" panose="02010600030101010101" pitchFamily="2" charset="-122"/>
              </a:rPr>
              <a:t>人家，</a:t>
            </a:r>
          </a:p>
          <a:p>
            <a:pPr defTabSz="712470" eaLnBrk="0" hangingPunct="0">
              <a:spcBef>
                <a:spcPct val="50000"/>
              </a:spcBef>
              <a:defRPr/>
            </a:pPr>
            <a:r>
              <a:rPr lang="zh-CN" altLang="en-US" sz="2665" b="1" dirty="0">
                <a:latin typeface="宋体" panose="02010600030101010101" pitchFamily="2" charset="-122"/>
                <a:ea typeface="宋体" panose="02010600030101010101" pitchFamily="2" charset="-122"/>
              </a:rPr>
              <a:t>古道</a:t>
            </a:r>
            <a:r>
              <a:rPr lang="en-US" altLang="zh-CN" sz="2660" b="1">
                <a:solidFill>
                  <a:srgbClr val="000000"/>
                </a:solidFill>
                <a:ea typeface="宋体" panose="02010600030101010101" pitchFamily="2" charset="-122"/>
                <a:sym typeface="+mn-ea"/>
              </a:rPr>
              <a:t>/</a:t>
            </a:r>
            <a:r>
              <a:rPr lang="zh-CN" altLang="en-US" sz="2665" b="1" dirty="0">
                <a:latin typeface="宋体" panose="02010600030101010101" pitchFamily="2" charset="-122"/>
                <a:ea typeface="宋体" panose="02010600030101010101" pitchFamily="2" charset="-122"/>
              </a:rPr>
              <a:t>西风</a:t>
            </a:r>
            <a:r>
              <a:rPr lang="en-US" altLang="zh-CN" sz="2660" b="1">
                <a:solidFill>
                  <a:srgbClr val="000000"/>
                </a:solidFill>
                <a:ea typeface="宋体" panose="02010600030101010101" pitchFamily="2" charset="-122"/>
                <a:sym typeface="+mn-ea"/>
              </a:rPr>
              <a:t>/</a:t>
            </a:r>
            <a:r>
              <a:rPr lang="zh-CN" altLang="en-US" sz="2665" b="1" dirty="0">
                <a:latin typeface="宋体" panose="02010600030101010101" pitchFamily="2" charset="-122"/>
                <a:ea typeface="宋体" panose="02010600030101010101" pitchFamily="2" charset="-122"/>
              </a:rPr>
              <a:t>瘦马。</a:t>
            </a:r>
          </a:p>
          <a:p>
            <a:pPr defTabSz="712470" eaLnBrk="0" hangingPunct="0">
              <a:spcBef>
                <a:spcPct val="50000"/>
              </a:spcBef>
              <a:defRPr/>
            </a:pPr>
            <a:r>
              <a:rPr lang="zh-CN" altLang="en-US" sz="2665" b="1" dirty="0">
                <a:latin typeface="宋体" panose="02010600030101010101" pitchFamily="2" charset="-122"/>
                <a:ea typeface="宋体" panose="02010600030101010101" pitchFamily="2" charset="-122"/>
              </a:rPr>
              <a:t>夕阳</a:t>
            </a:r>
            <a:r>
              <a:rPr lang="en-US" altLang="zh-CN" sz="2660" b="1">
                <a:solidFill>
                  <a:srgbClr val="000000"/>
                </a:solidFill>
                <a:ea typeface="宋体" panose="02010600030101010101" pitchFamily="2" charset="-122"/>
                <a:sym typeface="+mn-ea"/>
              </a:rPr>
              <a:t>/</a:t>
            </a:r>
            <a:r>
              <a:rPr lang="zh-CN" altLang="en-US" sz="2665" b="1" dirty="0">
                <a:latin typeface="宋体" panose="02010600030101010101" pitchFamily="2" charset="-122"/>
                <a:ea typeface="宋体" panose="02010600030101010101" pitchFamily="2" charset="-122"/>
              </a:rPr>
              <a:t>西下，</a:t>
            </a:r>
          </a:p>
          <a:p>
            <a:pPr defTabSz="712470" eaLnBrk="0" hangingPunct="0">
              <a:spcBef>
                <a:spcPct val="50000"/>
              </a:spcBef>
              <a:defRPr/>
            </a:pPr>
            <a:r>
              <a:rPr lang="zh-CN" altLang="en-US" sz="2665" b="1" dirty="0">
                <a:latin typeface="宋体" panose="02010600030101010101" pitchFamily="2" charset="-122"/>
                <a:ea typeface="宋体" panose="02010600030101010101" pitchFamily="2" charset="-122"/>
              </a:rPr>
              <a:t>断肠人</a:t>
            </a:r>
            <a:r>
              <a:rPr lang="en-US" altLang="zh-CN" sz="2660" b="1">
                <a:solidFill>
                  <a:srgbClr val="000000"/>
                </a:solidFill>
                <a:ea typeface="宋体" panose="02010600030101010101" pitchFamily="2" charset="-122"/>
                <a:sym typeface="+mn-ea"/>
              </a:rPr>
              <a:t>/</a:t>
            </a:r>
            <a:r>
              <a:rPr lang="zh-CN" altLang="en-US" sz="2665" b="1" dirty="0">
                <a:latin typeface="宋体" panose="02010600030101010101" pitchFamily="2" charset="-122"/>
                <a:ea typeface="宋体" panose="02010600030101010101" pitchFamily="2" charset="-122"/>
              </a:rPr>
              <a:t>在</a:t>
            </a:r>
            <a:r>
              <a:rPr lang="en-US" altLang="zh-CN" sz="2660" b="1">
                <a:solidFill>
                  <a:srgbClr val="000000"/>
                </a:solidFill>
                <a:ea typeface="宋体" panose="02010600030101010101" pitchFamily="2" charset="-122"/>
                <a:sym typeface="+mn-ea"/>
              </a:rPr>
              <a:t>/</a:t>
            </a:r>
            <a:r>
              <a:rPr lang="zh-CN" altLang="en-US" sz="2665" b="1" dirty="0">
                <a:latin typeface="宋体" panose="02010600030101010101" pitchFamily="2" charset="-122"/>
                <a:ea typeface="宋体" panose="02010600030101010101" pitchFamily="2" charset="-122"/>
              </a:rPr>
              <a:t>天涯。</a:t>
            </a:r>
          </a:p>
        </p:txBody>
      </p:sp>
      <p:sp>
        <p:nvSpPr>
          <p:cNvPr id="60423" name="左大括号 60422"/>
          <p:cNvSpPr/>
          <p:nvPr/>
        </p:nvSpPr>
        <p:spPr>
          <a:xfrm>
            <a:off x="2573338" y="2576513"/>
            <a:ext cx="206375" cy="1363662"/>
          </a:xfrm>
          <a:prstGeom prst="leftBrace">
            <a:avLst>
              <a:gd name="adj1" fmla="val 52209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defTabSz="712470" eaLnBrk="0" hangingPunct="0">
              <a:defRPr/>
            </a:pPr>
            <a:endParaRPr lang="zh-CN" altLang="en-US" sz="1165">
              <a:ea typeface="宋体" panose="02010600030101010101" pitchFamily="2" charset="-122"/>
            </a:endParaRPr>
          </a:p>
        </p:txBody>
      </p:sp>
      <p:sp>
        <p:nvSpPr>
          <p:cNvPr id="60425" name="文本框 60424"/>
          <p:cNvSpPr txBox="1">
            <a:spLocks noChangeArrowheads="1"/>
          </p:cNvSpPr>
          <p:nvPr/>
        </p:nvSpPr>
        <p:spPr bwMode="auto">
          <a:xfrm>
            <a:off x="731838" y="2879725"/>
            <a:ext cx="1417637" cy="549275"/>
          </a:xfrm>
          <a:prstGeom prst="rect">
            <a:avLst/>
          </a:prstGeom>
          <a:noFill/>
          <a:ln w="12700">
            <a:solidFill>
              <a:srgbClr val="0000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3000" b="1">
                <a:latin typeface="Arial" charset="0"/>
              </a:rPr>
              <a:t>写    景</a:t>
            </a:r>
          </a:p>
        </p:txBody>
      </p:sp>
      <p:sp>
        <p:nvSpPr>
          <p:cNvPr id="60437" name="文本框 60436"/>
          <p:cNvSpPr txBox="1">
            <a:spLocks noChangeArrowheads="1"/>
          </p:cNvSpPr>
          <p:nvPr/>
        </p:nvSpPr>
        <p:spPr bwMode="auto">
          <a:xfrm>
            <a:off x="6072188" y="2257425"/>
            <a:ext cx="120015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000" b="1">
                <a:solidFill>
                  <a:srgbClr val="800000"/>
                </a:solidFill>
                <a:latin typeface="Arial" charset="0"/>
                <a:ea typeface="隶书" pitchFamily="49" charset="-122"/>
              </a:rPr>
              <a:t>凄清</a:t>
            </a:r>
          </a:p>
        </p:txBody>
      </p:sp>
      <p:sp>
        <p:nvSpPr>
          <p:cNvPr id="60438" name="文本框 60437"/>
          <p:cNvSpPr txBox="1">
            <a:spLocks noChangeArrowheads="1"/>
          </p:cNvSpPr>
          <p:nvPr/>
        </p:nvSpPr>
        <p:spPr bwMode="auto">
          <a:xfrm>
            <a:off x="6072188" y="2917825"/>
            <a:ext cx="95885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000" b="1">
                <a:solidFill>
                  <a:srgbClr val="800000"/>
                </a:solidFill>
                <a:latin typeface="Arial" charset="0"/>
                <a:ea typeface="隶书" pitchFamily="49" charset="-122"/>
              </a:rPr>
              <a:t>悲凉</a:t>
            </a:r>
          </a:p>
        </p:txBody>
      </p:sp>
      <p:sp>
        <p:nvSpPr>
          <p:cNvPr id="60439" name="文本框 60438"/>
          <p:cNvSpPr txBox="1">
            <a:spLocks noChangeArrowheads="1"/>
          </p:cNvSpPr>
          <p:nvPr/>
        </p:nvSpPr>
        <p:spPr bwMode="auto">
          <a:xfrm>
            <a:off x="6072188" y="3673475"/>
            <a:ext cx="113982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000" b="1">
                <a:solidFill>
                  <a:srgbClr val="800000"/>
                </a:solidFill>
                <a:latin typeface="Arial" charset="0"/>
                <a:ea typeface="隶书" pitchFamily="49" charset="-122"/>
              </a:rPr>
              <a:t>感伤</a:t>
            </a:r>
          </a:p>
        </p:txBody>
      </p:sp>
      <p:sp>
        <p:nvSpPr>
          <p:cNvPr id="60446" name="右大括号 60445"/>
          <p:cNvSpPr/>
          <p:nvPr/>
        </p:nvSpPr>
        <p:spPr>
          <a:xfrm>
            <a:off x="6985000" y="2540000"/>
            <a:ext cx="190500" cy="1587500"/>
          </a:xfrm>
          <a:prstGeom prst="rightBrace">
            <a:avLst>
              <a:gd name="adj1" fmla="val 69444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defTabSz="712470" eaLnBrk="0" hangingPunct="0">
              <a:defRPr/>
            </a:pPr>
            <a:endParaRPr lang="zh-CN" altLang="en-US" sz="1165">
              <a:ea typeface="宋体" panose="02010600030101010101" pitchFamily="2" charset="-122"/>
            </a:endParaRPr>
          </a:p>
        </p:txBody>
      </p:sp>
      <p:sp>
        <p:nvSpPr>
          <p:cNvPr id="60436" name="文本框 60435"/>
          <p:cNvSpPr txBox="1"/>
          <p:nvPr/>
        </p:nvSpPr>
        <p:spPr>
          <a:xfrm>
            <a:off x="7248525" y="2693988"/>
            <a:ext cx="989013" cy="1173162"/>
          </a:xfrm>
          <a:prstGeom prst="rect">
            <a:avLst/>
          </a:prstGeom>
          <a:noFill/>
          <a:ln w="12700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b="1">
                <a:solidFill>
                  <a:srgbClr val="CC0000"/>
                </a:solidFill>
                <a:latin typeface="Arial" charset="0"/>
                <a:ea typeface="隶书" pitchFamily="49" charset="-122"/>
              </a:rPr>
              <a:t>对比</a:t>
            </a:r>
          </a:p>
          <a:p>
            <a:pPr eaLnBrk="0" hangingPunct="0">
              <a:spcBef>
                <a:spcPct val="50000"/>
              </a:spcBef>
            </a:pPr>
            <a:r>
              <a:rPr lang="zh-CN" altLang="en-US" sz="2800" b="1">
                <a:solidFill>
                  <a:srgbClr val="CC0000"/>
                </a:solidFill>
                <a:latin typeface="Arial" charset="0"/>
                <a:ea typeface="隶书" pitchFamily="49" charset="-122"/>
              </a:rPr>
              <a:t>映衬</a:t>
            </a:r>
          </a:p>
        </p:txBody>
      </p:sp>
      <p:sp>
        <p:nvSpPr>
          <p:cNvPr id="60424" name="左大括号 60423"/>
          <p:cNvSpPr/>
          <p:nvPr/>
        </p:nvSpPr>
        <p:spPr>
          <a:xfrm>
            <a:off x="2405063" y="4387850"/>
            <a:ext cx="155575" cy="927100"/>
          </a:xfrm>
          <a:prstGeom prst="leftBrace">
            <a:avLst>
              <a:gd name="adj1" fmla="val 46897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defTabSz="712470" eaLnBrk="0" hangingPunct="0">
              <a:defRPr/>
            </a:pPr>
            <a:endParaRPr lang="zh-CN" altLang="en-US" sz="1165">
              <a:ea typeface="宋体" panose="02010600030101010101" pitchFamily="2" charset="-122"/>
            </a:endParaRPr>
          </a:p>
        </p:txBody>
      </p:sp>
      <p:sp>
        <p:nvSpPr>
          <p:cNvPr id="60426" name="文本框 60425"/>
          <p:cNvSpPr txBox="1">
            <a:spLocks noChangeArrowheads="1"/>
          </p:cNvSpPr>
          <p:nvPr/>
        </p:nvSpPr>
        <p:spPr bwMode="auto">
          <a:xfrm>
            <a:off x="757238" y="4572000"/>
            <a:ext cx="1417637" cy="561975"/>
          </a:xfrm>
          <a:prstGeom prst="rect">
            <a:avLst/>
          </a:prstGeom>
          <a:noFill/>
          <a:ln w="12700">
            <a:solidFill>
              <a:srgbClr val="0000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3000" b="1">
                <a:latin typeface="Arial" charset="0"/>
              </a:rPr>
              <a:t>抒    情</a:t>
            </a:r>
          </a:p>
        </p:txBody>
      </p:sp>
      <p:grpSp>
        <p:nvGrpSpPr>
          <p:cNvPr id="60419" name="组合 60418"/>
          <p:cNvGrpSpPr>
            <a:grpSpLocks/>
          </p:cNvGrpSpPr>
          <p:nvPr/>
        </p:nvGrpSpPr>
        <p:grpSpPr bwMode="auto">
          <a:xfrm>
            <a:off x="1133475" y="3429000"/>
            <a:ext cx="746125" cy="1038225"/>
            <a:chOff x="287" y="0"/>
            <a:chExt cx="564" cy="863"/>
          </a:xfrm>
        </p:grpSpPr>
        <p:sp>
          <p:nvSpPr>
            <p:cNvPr id="60420" name="文本框 60419"/>
            <p:cNvSpPr txBox="1"/>
            <p:nvPr/>
          </p:nvSpPr>
          <p:spPr>
            <a:xfrm>
              <a:off x="287" y="46"/>
              <a:ext cx="449" cy="817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>
              <a:spAutoFit/>
            </a:bodyPr>
            <a:lstStyle/>
            <a:p>
              <a:pPr defTabSz="712470" eaLnBrk="0" hangingPunct="0">
                <a:spcBef>
                  <a:spcPct val="50000"/>
                </a:spcBef>
                <a:defRPr/>
              </a:pPr>
              <a:r>
                <a:rPr lang="zh-CN" altLang="en-US" sz="2665" b="1">
                  <a:latin typeface="Arial" panose="020B0604020202020204" pitchFamily="34" charset="0"/>
                  <a:ea typeface="宋体" panose="02010600030101010101" pitchFamily="2" charset="-122"/>
                </a:rPr>
                <a:t>烘托</a:t>
              </a:r>
            </a:p>
          </p:txBody>
        </p:sp>
        <p:sp>
          <p:nvSpPr>
            <p:cNvPr id="66575" name="直接连接符 60420"/>
            <p:cNvSpPr>
              <a:spLocks noChangeShapeType="1"/>
            </p:cNvSpPr>
            <p:nvPr/>
          </p:nvSpPr>
          <p:spPr bwMode="auto">
            <a:xfrm>
              <a:off x="851" y="0"/>
              <a:ext cx="0" cy="771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0455" name="右箭头 60454"/>
          <p:cNvSpPr/>
          <p:nvPr/>
        </p:nvSpPr>
        <p:spPr>
          <a:xfrm>
            <a:off x="5332413" y="4891088"/>
            <a:ext cx="1079500" cy="127000"/>
          </a:xfrm>
          <a:prstGeom prst="rightArrow">
            <a:avLst>
              <a:gd name="adj1" fmla="val 50000"/>
              <a:gd name="adj2" fmla="val 2125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defTabSz="712470" eaLnBrk="0" hangingPunct="0">
              <a:defRPr/>
            </a:pPr>
            <a:endParaRPr lang="zh-CN" altLang="en-US" sz="1165">
              <a:ea typeface="宋体" panose="02010600030101010101" pitchFamily="2" charset="-122"/>
            </a:endParaRPr>
          </a:p>
        </p:txBody>
      </p:sp>
      <p:sp>
        <p:nvSpPr>
          <p:cNvPr id="60440" name="文本框 60439"/>
          <p:cNvSpPr txBox="1"/>
          <p:nvPr/>
        </p:nvSpPr>
        <p:spPr>
          <a:xfrm>
            <a:off x="6300788" y="4505325"/>
            <a:ext cx="779462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712470" eaLnBrk="0" hangingPunct="0">
              <a:spcBef>
                <a:spcPct val="50000"/>
              </a:spcBef>
              <a:defRPr/>
            </a:pPr>
            <a:r>
              <a:rPr lang="zh-CN" altLang="en-US" sz="3665" b="1">
                <a:solidFill>
                  <a:srgbClr val="8000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思乡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0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0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0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0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0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60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60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60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60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04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0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0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0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04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04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60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3" grpId="0" animBg="1"/>
      <p:bldP spid="60425" grpId="0" animBg="1"/>
      <p:bldP spid="60437" grpId="0"/>
      <p:bldP spid="60438" grpId="0"/>
      <p:bldP spid="60439" grpId="0"/>
      <p:bldP spid="60446" grpId="0" animBg="1"/>
      <p:bldP spid="60436" grpId="0" animBg="1"/>
      <p:bldP spid="60424" grpId="0" animBg="1"/>
      <p:bldP spid="60426" grpId="0" animBg="1"/>
      <p:bldP spid="60455" grpId="0" animBg="1"/>
      <p:bldP spid="6044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标题 1"/>
          <p:cNvSpPr>
            <a:spLocks noGrp="1"/>
          </p:cNvSpPr>
          <p:nvPr>
            <p:ph type="title"/>
          </p:nvPr>
        </p:nvSpPr>
        <p:spPr>
          <a:xfrm>
            <a:off x="628650" y="263525"/>
            <a:ext cx="7886700" cy="1104900"/>
          </a:xfrm>
        </p:spPr>
        <p:txBody>
          <a:bodyPr/>
          <a:lstStyle/>
          <a:p>
            <a:r>
              <a:rPr lang="zh-CN" altLang="en-US" smtClean="0">
                <a:latin typeface="黑体" pitchFamily="49" charset="-122"/>
                <a:ea typeface="黑体" pitchFamily="49" charset="-122"/>
              </a:rPr>
              <a:t>诗歌体裁：律诗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520825"/>
            <a:ext cx="7886700" cy="2941638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中国近体诗的一种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  <a:sym typeface="+mn-ea"/>
              </a:rPr>
              <a:t>,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因格律要求严格而得名。</a:t>
            </a:r>
          </a:p>
          <a:p>
            <a:pPr>
              <a:lnSpc>
                <a:spcPct val="150000"/>
              </a:lnSpc>
            </a:pP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通常有五言、七言两种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  <a:sym typeface="+mn-ea"/>
              </a:rPr>
              <a:t>,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简称五律、七律。</a:t>
            </a:r>
          </a:p>
          <a:p>
            <a:pPr>
              <a:lnSpc>
                <a:spcPct val="150000"/>
              </a:lnSpc>
            </a:pPr>
            <a:r>
              <a:rPr lang="zh-CN" altLang="zh-CN" sz="2800" b="1" smtClean="0">
                <a:latin typeface="楷体" pitchFamily="49" charset="-122"/>
                <a:ea typeface="楷体" pitchFamily="49" charset="-122"/>
                <a:sym typeface="+mn-ea"/>
              </a:rPr>
              <a:t>律诗的格律有规定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  <a:sym typeface="+mn-ea"/>
              </a:rPr>
              <a:t>,</a:t>
            </a:r>
            <a:r>
              <a:rPr lang="zh-CN" altLang="zh-CN" sz="2800" b="1" smtClean="0">
                <a:latin typeface="楷体" pitchFamily="49" charset="-122"/>
                <a:ea typeface="楷体" pitchFamily="49" charset="-122"/>
                <a:sym typeface="+mn-ea"/>
              </a:rPr>
              <a:t>限制了对仗的押韵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  <a:sym typeface="+mn-ea"/>
              </a:rPr>
              <a:t>,</a:t>
            </a:r>
            <a:r>
              <a:rPr lang="zh-CN" altLang="zh-CN" sz="2800" b="1" smtClean="0">
                <a:latin typeface="楷体" pitchFamily="49" charset="-122"/>
                <a:ea typeface="楷体" pitchFamily="49" charset="-122"/>
                <a:sym typeface="+mn-ea"/>
              </a:rPr>
              <a:t>一般要求</a:t>
            </a:r>
            <a:r>
              <a:rPr lang="zh-CN" altLang="zh-CN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+mn-ea"/>
              </a:rPr>
              <a:t>三四句、五六句要</a:t>
            </a:r>
            <a:r>
              <a:rPr lang="zh-CN" altLang="zh-CN" sz="2800" b="1" smtClean="0">
                <a:latin typeface="楷体" pitchFamily="49" charset="-122"/>
                <a:ea typeface="楷体" pitchFamily="49" charset="-122"/>
                <a:sym typeface="+mn-ea"/>
              </a:rPr>
              <a:t>构成</a:t>
            </a:r>
            <a:r>
              <a:rPr lang="zh-CN" altLang="zh-CN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+mn-ea"/>
              </a:rPr>
              <a:t>对仗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  <a:sym typeface="+mn-ea"/>
              </a:rPr>
              <a:t>,</a:t>
            </a:r>
            <a:r>
              <a:rPr lang="zh-CN" altLang="zh-CN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+mn-ea"/>
              </a:rPr>
              <a:t>偶数句要求押韵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sp>
        <p:nvSpPr>
          <p:cNvPr id="23555" name="矩形 12"/>
          <p:cNvSpPr/>
          <p:nvPr/>
        </p:nvSpPr>
        <p:spPr>
          <a:xfrm>
            <a:off x="2009775" y="4379913"/>
            <a:ext cx="5124450" cy="361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zh-CN" sz="1165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16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标题 1"/>
          <p:cNvSpPr>
            <a:spLocks noGrp="1"/>
          </p:cNvSpPr>
          <p:nvPr>
            <p:ph type="title"/>
          </p:nvPr>
        </p:nvSpPr>
        <p:spPr>
          <a:xfrm>
            <a:off x="628650" y="263525"/>
            <a:ext cx="7886700" cy="1104900"/>
          </a:xfrm>
        </p:spPr>
        <p:txBody>
          <a:bodyPr/>
          <a:lstStyle/>
          <a:p>
            <a:r>
              <a:rPr lang="zh-CN" altLang="en-US" smtClean="0">
                <a:latin typeface="黑体" pitchFamily="49" charset="-122"/>
                <a:ea typeface="黑体" pitchFamily="49" charset="-122"/>
              </a:rPr>
              <a:t>诗歌体裁：律诗各联名称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律诗</a:t>
            </a:r>
            <a:r>
              <a:rPr lang="zh-CN" altLang="en-US" sz="2800" b="1" smtClean="0">
                <a:latin typeface="楷体" pitchFamily="49" charset="-122"/>
                <a:ea typeface="文鼎齿轮体"/>
                <a:cs typeface="文鼎齿轮体"/>
                <a:sym typeface="+mn-ea"/>
              </a:rPr>
              <a:t>每首</a:t>
            </a:r>
            <a:r>
              <a:rPr lang="en-US" altLang="zh-CN" sz="2800" b="1" smtClean="0">
                <a:solidFill>
                  <a:srgbClr val="FF0000"/>
                </a:solidFill>
                <a:latin typeface="楷体" pitchFamily="49" charset="-122"/>
                <a:ea typeface="文鼎齿轮体"/>
                <a:cs typeface="文鼎齿轮体"/>
                <a:sym typeface="+mn-ea"/>
              </a:rPr>
              <a:t>8</a:t>
            </a:r>
            <a:r>
              <a:rPr lang="zh-CN" altLang="en-US" sz="2800" b="1" smtClean="0">
                <a:solidFill>
                  <a:srgbClr val="FF0000"/>
                </a:solidFill>
                <a:latin typeface="楷体" pitchFamily="49" charset="-122"/>
                <a:ea typeface="文鼎齿轮体"/>
                <a:cs typeface="文鼎齿轮体"/>
                <a:sym typeface="+mn-ea"/>
              </a:rPr>
              <a:t>句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  <a:sym typeface="+mn-ea"/>
              </a:rPr>
              <a:t>,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每两句为一联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  <a:sym typeface="+mn-ea"/>
              </a:rPr>
              <a:t>,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共四联</a:t>
            </a:r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:</a:t>
            </a:r>
            <a:endParaRPr lang="zh-CN" altLang="en-US" sz="2800" b="1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第一联（第1、2句）称</a:t>
            </a:r>
            <a:r>
              <a:rPr lang="en-US" altLang="zh-CN" sz="2800" b="1" smtClean="0">
                <a:latin typeface="Arial" charset="0"/>
                <a:ea typeface="楷体" pitchFamily="49" charset="-122"/>
                <a:cs typeface="Arial" charset="0"/>
                <a:sym typeface="微软雅黑" pitchFamily="34" charset="-122"/>
              </a:rPr>
              <a:t>“</a:t>
            </a:r>
            <a:r>
              <a:rPr lang="zh-CN" altLang="en-US" sz="2800" b="1" smtClean="0">
                <a:solidFill>
                  <a:srgbClr val="FF0000"/>
                </a:solidFill>
                <a:latin typeface="文鼎齿轮体"/>
                <a:ea typeface="文鼎齿轮体"/>
                <a:cs typeface="文鼎齿轮体"/>
              </a:rPr>
              <a:t>首联</a:t>
            </a:r>
            <a:r>
              <a:rPr lang="en-US" altLang="zh-CN" sz="2800" b="1" smtClean="0">
                <a:latin typeface="Arial" charset="0"/>
                <a:ea typeface="楷体" pitchFamily="49" charset="-122"/>
                <a:cs typeface="Arial" charset="0"/>
                <a:sym typeface="微软雅黑" pitchFamily="34" charset="-122"/>
              </a:rPr>
              <a:t>”</a:t>
            </a:r>
            <a:endParaRPr lang="zh-CN" altLang="en-US" sz="2800" b="1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第二联（第3、4句）称</a:t>
            </a:r>
            <a:r>
              <a:rPr lang="en-US" altLang="zh-CN" sz="2800" b="1" smtClean="0">
                <a:latin typeface="Arial" charset="0"/>
                <a:ea typeface="楷体" pitchFamily="49" charset="-122"/>
                <a:cs typeface="Arial" charset="0"/>
                <a:sym typeface="微软雅黑" pitchFamily="34" charset="-122"/>
              </a:rPr>
              <a:t>“</a:t>
            </a:r>
            <a:r>
              <a:rPr lang="zh-CN" altLang="en-US" sz="2800" b="1" smtClean="0">
                <a:solidFill>
                  <a:srgbClr val="FF0000"/>
                </a:solidFill>
                <a:latin typeface="文鼎齿轮体"/>
                <a:ea typeface="文鼎齿轮体"/>
                <a:cs typeface="文鼎齿轮体"/>
              </a:rPr>
              <a:t>颔</a:t>
            </a:r>
            <a:r>
              <a:rPr lang="zh-CN" altLang="en-US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en-US" sz="2800" b="1" smtClean="0">
                <a:solidFill>
                  <a:srgbClr val="FF0000"/>
                </a:solidFill>
                <a:latin typeface="宋体" charset="-122"/>
                <a:ea typeface="宋体" charset="-122"/>
              </a:rPr>
              <a:t>hàn</a:t>
            </a:r>
            <a:r>
              <a:rPr lang="zh-CN" altLang="en-US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en-US" sz="2800" b="1" smtClean="0">
                <a:solidFill>
                  <a:srgbClr val="FF0000"/>
                </a:solidFill>
                <a:latin typeface="文鼎齿轮体"/>
                <a:ea typeface="文鼎齿轮体"/>
                <a:cs typeface="文鼎齿轮体"/>
              </a:rPr>
              <a:t>联</a:t>
            </a:r>
            <a:r>
              <a:rPr lang="en-US" altLang="zh-CN" sz="2800" b="1" smtClean="0">
                <a:latin typeface="Arial" charset="0"/>
                <a:ea typeface="楷体" pitchFamily="49" charset="-122"/>
                <a:cs typeface="Arial" charset="0"/>
                <a:sym typeface="微软雅黑" pitchFamily="34" charset="-122"/>
              </a:rPr>
              <a:t>”</a:t>
            </a:r>
            <a:endParaRPr lang="zh-CN" altLang="en-US" sz="2800" b="1" smtClean="0">
              <a:solidFill>
                <a:srgbClr val="9F0F16"/>
              </a:solidFill>
              <a:latin typeface="文鼎齿轮体"/>
              <a:ea typeface="文鼎齿轮体"/>
              <a:cs typeface="文鼎齿轮体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第三联（第5、6句）称</a:t>
            </a:r>
            <a:r>
              <a:rPr lang="en-US" altLang="zh-CN" sz="2800" b="1" smtClean="0">
                <a:latin typeface="Arial" charset="0"/>
                <a:ea typeface="楷体" pitchFamily="49" charset="-122"/>
                <a:cs typeface="Arial" charset="0"/>
                <a:sym typeface="微软雅黑" pitchFamily="34" charset="-122"/>
              </a:rPr>
              <a:t>“</a:t>
            </a:r>
            <a:r>
              <a:rPr lang="zh-CN" altLang="en-US" sz="2800" b="1" smtClean="0">
                <a:solidFill>
                  <a:srgbClr val="FF0000"/>
                </a:solidFill>
                <a:latin typeface="文鼎齿轮体"/>
                <a:ea typeface="文鼎齿轮体"/>
                <a:cs typeface="文鼎齿轮体"/>
              </a:rPr>
              <a:t>颈联</a:t>
            </a:r>
            <a:r>
              <a:rPr lang="en-US" altLang="zh-CN" sz="2800" b="1" smtClean="0">
                <a:latin typeface="Arial" charset="0"/>
                <a:ea typeface="楷体" pitchFamily="49" charset="-122"/>
                <a:cs typeface="Arial" charset="0"/>
                <a:sym typeface="微软雅黑" pitchFamily="34" charset="-122"/>
              </a:rPr>
              <a:t>”</a:t>
            </a:r>
            <a:endParaRPr lang="zh-CN" altLang="en-US" sz="2800" b="1" smtClean="0">
              <a:solidFill>
                <a:srgbClr val="9F0F16"/>
              </a:solidFill>
              <a:latin typeface="文鼎齿轮体"/>
              <a:ea typeface="文鼎齿轮体"/>
              <a:cs typeface="文鼎齿轮体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第四联（第7、8句）称</a:t>
            </a:r>
            <a:r>
              <a:rPr lang="en-US" altLang="zh-CN" sz="2800" b="1" smtClean="0">
                <a:latin typeface="Arial" charset="0"/>
                <a:ea typeface="楷体" pitchFamily="49" charset="-122"/>
                <a:cs typeface="Arial" charset="0"/>
                <a:sym typeface="微软雅黑" pitchFamily="34" charset="-122"/>
              </a:rPr>
              <a:t>“</a:t>
            </a:r>
            <a:r>
              <a:rPr lang="zh-CN" altLang="en-US" sz="2800" b="1" smtClean="0">
                <a:solidFill>
                  <a:srgbClr val="FF0000"/>
                </a:solidFill>
                <a:latin typeface="文鼎齿轮体"/>
                <a:ea typeface="文鼎齿轮体"/>
                <a:cs typeface="文鼎齿轮体"/>
              </a:rPr>
              <a:t>尾联</a:t>
            </a:r>
            <a:r>
              <a:rPr lang="en-US" altLang="zh-CN" sz="2800" b="1" smtClean="0">
                <a:latin typeface="Arial" charset="0"/>
                <a:ea typeface="楷体" pitchFamily="49" charset="-122"/>
                <a:cs typeface="Arial" charset="0"/>
                <a:sym typeface="微软雅黑" pitchFamily="34" charset="-122"/>
              </a:rPr>
              <a:t>”</a:t>
            </a:r>
            <a:endParaRPr lang="zh-CN" altLang="en-US" sz="2800" b="1" smtClean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标题 3"/>
          <p:cNvSpPr>
            <a:spLocks noGrp="1"/>
          </p:cNvSpPr>
          <p:nvPr>
            <p:ph type="title"/>
          </p:nvPr>
        </p:nvSpPr>
        <p:spPr>
          <a:xfrm>
            <a:off x="628650" y="263525"/>
            <a:ext cx="7886700" cy="1104900"/>
          </a:xfrm>
        </p:spPr>
        <p:txBody>
          <a:bodyPr/>
          <a:lstStyle/>
          <a:p>
            <a:r>
              <a:rPr lang="zh-CN" altLang="en-US" smtClean="0">
                <a:latin typeface="黑体" pitchFamily="49" charset="-122"/>
                <a:ea typeface="黑体" pitchFamily="49" charset="-122"/>
              </a:rPr>
              <a:t>文学名人竞猜</a:t>
            </a:r>
          </a:p>
        </p:txBody>
      </p:sp>
      <p:sp>
        <p:nvSpPr>
          <p:cNvPr id="20482" name="内容占位符 4"/>
          <p:cNvSpPr>
            <a:spLocks noGrp="1"/>
          </p:cNvSpPr>
          <p:nvPr>
            <p:ph idx="1"/>
          </p:nvPr>
        </p:nvSpPr>
        <p:spPr>
          <a:xfrm>
            <a:off x="315913" y="1368425"/>
            <a:ext cx="8828087" cy="3627438"/>
          </a:xfrm>
        </p:spPr>
        <p:txBody>
          <a:bodyPr/>
          <a:lstStyle/>
          <a:p>
            <a:r>
              <a:rPr lang="zh-CN" altLang="en-US" sz="2700" b="1" smtClean="0">
                <a:latin typeface="楷体" pitchFamily="49" charset="-122"/>
                <a:ea typeface="楷体" pitchFamily="49" charset="-122"/>
              </a:rPr>
              <a:t>1.他是我国历史上杰出的政治家、军事家、诗人；</a:t>
            </a:r>
          </a:p>
          <a:p>
            <a:r>
              <a:rPr lang="zh-CN" altLang="en-US" sz="2700" b="1" smtClean="0">
                <a:latin typeface="楷体" pitchFamily="49" charset="-122"/>
                <a:ea typeface="楷体" pitchFamily="49" charset="-122"/>
              </a:rPr>
              <a:t>2.他是古典小说《三国演义》中的重要人物之一；</a:t>
            </a:r>
          </a:p>
          <a:p>
            <a:r>
              <a:rPr lang="zh-CN" altLang="en-US" sz="2700" b="1" smtClean="0">
                <a:latin typeface="楷体" pitchFamily="49" charset="-122"/>
                <a:ea typeface="楷体" pitchFamily="49" charset="-122"/>
              </a:rPr>
              <a:t>3.他是我国文学史上所说的</a:t>
            </a:r>
            <a:r>
              <a:rPr lang="en-US" altLang="zh-CN" sz="2700" b="1" smtClean="0">
                <a:latin typeface="Arial" charset="0"/>
                <a:ea typeface="楷体" pitchFamily="49" charset="-122"/>
                <a:cs typeface="Arial" charset="0"/>
                <a:sym typeface="微软雅黑" pitchFamily="34" charset="-122"/>
              </a:rPr>
              <a:t>“</a:t>
            </a:r>
            <a:r>
              <a:rPr lang="zh-CN" altLang="en-US" sz="2700" b="1" smtClean="0">
                <a:latin typeface="楷体" pitchFamily="49" charset="-122"/>
                <a:ea typeface="楷体" pitchFamily="49" charset="-122"/>
              </a:rPr>
              <a:t>建安文学</a:t>
            </a:r>
            <a:r>
              <a:rPr lang="en-US" altLang="zh-CN" sz="2700" b="1" smtClean="0">
                <a:latin typeface="Arial" charset="0"/>
                <a:ea typeface="楷体" pitchFamily="49" charset="-122"/>
                <a:cs typeface="Arial" charset="0"/>
                <a:sym typeface="微软雅黑" pitchFamily="34" charset="-122"/>
              </a:rPr>
              <a:t>”</a:t>
            </a:r>
            <a:r>
              <a:rPr lang="zh-CN" altLang="en-US" sz="2700" b="1" smtClean="0">
                <a:latin typeface="楷体" pitchFamily="49" charset="-122"/>
                <a:ea typeface="楷体" pitchFamily="49" charset="-122"/>
              </a:rPr>
              <a:t>的领袖；</a:t>
            </a:r>
          </a:p>
          <a:p>
            <a:r>
              <a:rPr lang="zh-CN" altLang="en-US" sz="2700" b="1" smtClean="0">
                <a:latin typeface="楷体" pitchFamily="49" charset="-122"/>
                <a:ea typeface="楷体" pitchFamily="49" charset="-122"/>
              </a:rPr>
              <a:t>5.他的故事被人们编成了许多剧本</a:t>
            </a:r>
            <a:r>
              <a:rPr lang="zh-CN" altLang="en-US" sz="2700" b="1" smtClean="0">
                <a:latin typeface="楷体" pitchFamily="49" charset="-122"/>
                <a:ea typeface="楷体" pitchFamily="49" charset="-122"/>
                <a:sym typeface="+mn-ea"/>
              </a:rPr>
              <a:t>,</a:t>
            </a:r>
            <a:r>
              <a:rPr lang="zh-CN" altLang="en-US" sz="2700" b="1" smtClean="0">
                <a:latin typeface="楷体" pitchFamily="49" charset="-122"/>
                <a:ea typeface="楷体" pitchFamily="49" charset="-122"/>
              </a:rPr>
              <a:t>但他在戏曲中大多为</a:t>
            </a:r>
            <a:r>
              <a:rPr lang="en-US" altLang="zh-CN" sz="2700" b="1" smtClean="0">
                <a:latin typeface="Arial" charset="0"/>
                <a:ea typeface="楷体" pitchFamily="49" charset="-122"/>
                <a:cs typeface="Arial" charset="0"/>
                <a:sym typeface="微软雅黑" pitchFamily="34" charset="-122"/>
              </a:rPr>
              <a:t>“</a:t>
            </a:r>
            <a:r>
              <a:rPr lang="zh-CN" altLang="en-US" sz="2700" b="1" smtClean="0">
                <a:latin typeface="楷体" pitchFamily="49" charset="-122"/>
                <a:ea typeface="楷体" pitchFamily="49" charset="-122"/>
              </a:rPr>
              <a:t>大白脸</a:t>
            </a:r>
            <a:r>
              <a:rPr lang="en-US" altLang="zh-CN" sz="2700" b="1" smtClean="0">
                <a:latin typeface="Arial" charset="0"/>
                <a:ea typeface="楷体" pitchFamily="49" charset="-122"/>
                <a:cs typeface="Arial" charset="0"/>
                <a:sym typeface="微软雅黑" pitchFamily="34" charset="-122"/>
              </a:rPr>
              <a:t>”</a:t>
            </a:r>
            <a:r>
              <a:rPr lang="zh-CN" altLang="en-US" sz="2700" b="1" smtClean="0">
                <a:latin typeface="楷体" pitchFamily="49" charset="-122"/>
                <a:ea typeface="楷体" pitchFamily="49" charset="-122"/>
              </a:rPr>
              <a:t>奸臣形象；</a:t>
            </a:r>
          </a:p>
          <a:p>
            <a:r>
              <a:rPr lang="zh-CN" altLang="en-US" sz="2700" b="1" smtClean="0">
                <a:latin typeface="楷体" pitchFamily="49" charset="-122"/>
                <a:ea typeface="楷体" pitchFamily="49" charset="-122"/>
              </a:rPr>
              <a:t>6.他指挥和领导了以少胜多的著名战役——官渡之战；</a:t>
            </a:r>
          </a:p>
          <a:p>
            <a:r>
              <a:rPr lang="zh-CN" altLang="en-US" sz="2700" b="1" smtClean="0">
                <a:latin typeface="楷体" pitchFamily="49" charset="-122"/>
                <a:ea typeface="楷体" pitchFamily="49" charset="-122"/>
              </a:rPr>
              <a:t>7.</a:t>
            </a:r>
            <a:r>
              <a:rPr lang="en-US" altLang="zh-CN" sz="2700" b="1" smtClean="0">
                <a:latin typeface="Arial" charset="0"/>
                <a:ea typeface="楷体" pitchFamily="49" charset="-122"/>
                <a:cs typeface="Arial" charset="0"/>
                <a:sym typeface="微软雅黑" pitchFamily="34" charset="-122"/>
              </a:rPr>
              <a:t>“</a:t>
            </a:r>
            <a:r>
              <a:rPr lang="zh-CN" altLang="en-US" sz="2700" b="1" smtClean="0">
                <a:latin typeface="楷体" pitchFamily="49" charset="-122"/>
                <a:ea typeface="楷体" pitchFamily="49" charset="-122"/>
              </a:rPr>
              <a:t>老骥伏枥</a:t>
            </a:r>
            <a:r>
              <a:rPr lang="zh-CN" altLang="en-US" sz="2700" b="1" smtClean="0">
                <a:latin typeface="楷体" pitchFamily="49" charset="-122"/>
                <a:ea typeface="楷体" pitchFamily="49" charset="-122"/>
                <a:sym typeface="+mn-ea"/>
              </a:rPr>
              <a:t>,</a:t>
            </a:r>
            <a:r>
              <a:rPr lang="zh-CN" altLang="en-US" sz="2700" b="1" smtClean="0">
                <a:latin typeface="楷体" pitchFamily="49" charset="-122"/>
                <a:ea typeface="楷体" pitchFamily="49" charset="-122"/>
              </a:rPr>
              <a:t>志在千里</a:t>
            </a:r>
            <a:r>
              <a:rPr lang="en-US" altLang="zh-CN" sz="2700" b="1" smtClean="0">
                <a:latin typeface="Arial" charset="0"/>
                <a:ea typeface="楷体" pitchFamily="49" charset="-122"/>
                <a:cs typeface="Arial" charset="0"/>
                <a:sym typeface="微软雅黑" pitchFamily="34" charset="-122"/>
              </a:rPr>
              <a:t>”</a:t>
            </a:r>
            <a:r>
              <a:rPr lang="zh-CN" altLang="en-US" sz="2700" b="1" smtClean="0">
                <a:latin typeface="楷体" pitchFamily="49" charset="-122"/>
                <a:ea typeface="楷体" pitchFamily="49" charset="-122"/>
              </a:rPr>
              <a:t>是他诗歌中的经典名句；</a:t>
            </a:r>
          </a:p>
          <a:p>
            <a:r>
              <a:rPr lang="zh-CN" altLang="en-US" sz="2700" b="1" smtClean="0">
                <a:latin typeface="楷体" pitchFamily="49" charset="-122"/>
                <a:ea typeface="楷体" pitchFamily="49" charset="-122"/>
              </a:rPr>
              <a:t>8.</a:t>
            </a:r>
            <a:r>
              <a:rPr lang="en-US" altLang="zh-CN" sz="2700" b="1" smtClean="0">
                <a:latin typeface="Arial" charset="0"/>
                <a:ea typeface="楷体" pitchFamily="49" charset="-122"/>
                <a:cs typeface="Arial" charset="0"/>
                <a:sym typeface="微软雅黑" pitchFamily="34" charset="-122"/>
              </a:rPr>
              <a:t>“</a:t>
            </a:r>
            <a:r>
              <a:rPr lang="zh-CN" altLang="en-US" sz="2700" b="1" smtClean="0">
                <a:latin typeface="楷体" pitchFamily="49" charset="-122"/>
                <a:ea typeface="楷体" pitchFamily="49" charset="-122"/>
              </a:rPr>
              <a:t>望梅止渴</a:t>
            </a:r>
            <a:r>
              <a:rPr lang="en-US" altLang="zh-CN" sz="2700" b="1" smtClean="0">
                <a:latin typeface="Arial" charset="0"/>
                <a:ea typeface="楷体" pitchFamily="49" charset="-122"/>
                <a:cs typeface="Arial" charset="0"/>
                <a:sym typeface="微软雅黑" pitchFamily="34" charset="-122"/>
              </a:rPr>
              <a:t>”</a:t>
            </a:r>
            <a:r>
              <a:rPr lang="zh-CN" altLang="en-US" sz="2700" b="1" smtClean="0">
                <a:latin typeface="楷体" pitchFamily="49" charset="-122"/>
                <a:ea typeface="楷体" pitchFamily="49" charset="-122"/>
              </a:rPr>
              <a:t>的故事是他行军打仗中的经典之作；</a:t>
            </a:r>
          </a:p>
          <a:p>
            <a:r>
              <a:rPr lang="en-US" altLang="zh-CN" sz="2700" b="1" smtClean="0">
                <a:latin typeface="楷体" pitchFamily="49" charset="-122"/>
                <a:ea typeface="楷体" pitchFamily="49" charset="-122"/>
              </a:rPr>
              <a:t>9.</a:t>
            </a:r>
            <a:r>
              <a:rPr lang="zh-CN" altLang="en-US" sz="2700" b="1" smtClean="0">
                <a:latin typeface="楷体" pitchFamily="49" charset="-122"/>
                <a:ea typeface="楷体" pitchFamily="49" charset="-122"/>
              </a:rPr>
              <a:t>史书评论他：</a:t>
            </a:r>
            <a:r>
              <a:rPr lang="en-US" altLang="zh-CN" sz="2700" b="1" smtClean="0">
                <a:latin typeface="Arial" charset="0"/>
                <a:ea typeface="楷体" pitchFamily="49" charset="-122"/>
                <a:cs typeface="Arial" charset="0"/>
                <a:sym typeface="微软雅黑" pitchFamily="34" charset="-122"/>
              </a:rPr>
              <a:t>“</a:t>
            </a:r>
            <a:r>
              <a:rPr lang="zh-CN" altLang="en-US" sz="2700" b="1" smtClean="0">
                <a:latin typeface="楷体" pitchFamily="49" charset="-122"/>
                <a:ea typeface="楷体" pitchFamily="49" charset="-122"/>
              </a:rPr>
              <a:t>治世之能臣，乱世之奸雄。</a:t>
            </a:r>
            <a:r>
              <a:rPr lang="en-US" altLang="zh-CN" sz="2700" b="1" smtClean="0">
                <a:latin typeface="Arial" charset="0"/>
                <a:ea typeface="楷体" pitchFamily="49" charset="-122"/>
                <a:cs typeface="Arial" charset="0"/>
                <a:sym typeface="微软雅黑" pitchFamily="34" charset="-122"/>
              </a:rPr>
              <a:t>”</a:t>
            </a:r>
            <a:endParaRPr lang="zh-CN" altLang="en-US" sz="2700" b="1" smtClean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标题 1"/>
          <p:cNvSpPr>
            <a:spLocks noGrp="1"/>
          </p:cNvSpPr>
          <p:nvPr>
            <p:ph type="title"/>
          </p:nvPr>
        </p:nvSpPr>
        <p:spPr>
          <a:xfrm>
            <a:off x="628650" y="263525"/>
            <a:ext cx="7886700" cy="1104900"/>
          </a:xfrm>
        </p:spPr>
        <p:txBody>
          <a:bodyPr/>
          <a:lstStyle/>
          <a:p>
            <a:r>
              <a:rPr lang="zh-CN" altLang="en-US" smtClean="0">
                <a:latin typeface="黑体" pitchFamily="49" charset="-122"/>
                <a:ea typeface="黑体" pitchFamily="49" charset="-122"/>
              </a:rPr>
              <a:t>曹操</a:t>
            </a:r>
          </a:p>
        </p:txBody>
      </p:sp>
      <p:sp>
        <p:nvSpPr>
          <p:cNvPr id="21506" name="内容占位符 2"/>
          <p:cNvSpPr>
            <a:spLocks noGrp="1"/>
          </p:cNvSpPr>
          <p:nvPr>
            <p:ph idx="1"/>
          </p:nvPr>
        </p:nvSpPr>
        <p:spPr>
          <a:xfrm>
            <a:off x="460375" y="1633538"/>
            <a:ext cx="7718425" cy="2447925"/>
          </a:xfrm>
        </p:spPr>
        <p:txBody>
          <a:bodyPr/>
          <a:lstStyle/>
          <a:p>
            <a:pPr>
              <a:lnSpc>
                <a:spcPct val="115000"/>
              </a:lnSpc>
            </a:pP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曹操（155—220）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  <a:sym typeface="+mn-ea"/>
              </a:rPr>
              <a:t>,</a:t>
            </a:r>
            <a:r>
              <a:rPr lang="zh-CN" altLang="en-US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字孟德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  <a:sym typeface="+mn-ea"/>
              </a:rPr>
              <a:t>,</a:t>
            </a:r>
            <a:r>
              <a:rPr lang="zh-CN" altLang="en-US" sz="2800" b="1" smtClean="0">
                <a:solidFill>
                  <a:srgbClr val="FB2D17"/>
                </a:solidFill>
                <a:latin typeface="楷体" pitchFamily="49" charset="-122"/>
                <a:ea typeface="楷体" pitchFamily="49" charset="-122"/>
              </a:rPr>
              <a:t>东汉</a:t>
            </a:r>
            <a:r>
              <a:rPr lang="zh-CN" altLang="en-US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末年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政治家、军事家、</a:t>
            </a:r>
            <a:r>
              <a:rPr lang="zh-CN" altLang="en-US" sz="2800" b="1" smtClean="0">
                <a:solidFill>
                  <a:srgbClr val="FB2D17"/>
                </a:solidFill>
                <a:latin typeface="楷体" pitchFamily="49" charset="-122"/>
                <a:ea typeface="楷体" pitchFamily="49" charset="-122"/>
              </a:rPr>
              <a:t>诗人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代表诗作有《蒿[</a:t>
            </a:r>
            <a:r>
              <a:rPr lang="zh-CN" altLang="en-US" sz="2800" b="1" smtClean="0">
                <a:solidFill>
                  <a:srgbClr val="FF0000"/>
                </a:solidFill>
                <a:latin typeface="宋体" charset="-122"/>
                <a:ea typeface="宋体" charset="-122"/>
              </a:rPr>
              <a:t>hāo</a:t>
            </a:r>
            <a:r>
              <a:rPr lang="zh-CN" altLang="en-US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]里行》 《观沧海》《龟虽寿》《短歌行》等。文学史上</a:t>
            </a:r>
            <a:r>
              <a:rPr lang="en-US" altLang="zh-CN" sz="2800" b="1" smtClean="0">
                <a:latin typeface="Arial" charset="0"/>
                <a:ea typeface="楷体" pitchFamily="49" charset="-122"/>
                <a:cs typeface="Arial" charset="0"/>
                <a:sym typeface="微软雅黑" pitchFamily="34" charset="-122"/>
              </a:rPr>
              <a:t>“</a:t>
            </a:r>
            <a:r>
              <a:rPr lang="zh-CN" altLang="en-US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三曹</a:t>
            </a:r>
            <a:r>
              <a:rPr lang="en-US" altLang="zh-CN" sz="2800" b="1" smtClean="0">
                <a:latin typeface="Arial" charset="0"/>
                <a:ea typeface="楷体" pitchFamily="49" charset="-122"/>
                <a:cs typeface="Arial" charset="0"/>
                <a:sym typeface="微软雅黑" pitchFamily="34" charset="-122"/>
              </a:rPr>
              <a:t>”</a:t>
            </a:r>
            <a:r>
              <a:rPr lang="zh-CN" altLang="en-US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是指曹操、曹丕[</a:t>
            </a:r>
            <a:r>
              <a:rPr lang="zh-CN" altLang="en-US" sz="2800" b="1" smtClean="0">
                <a:solidFill>
                  <a:srgbClr val="FF0000"/>
                </a:solidFill>
                <a:latin typeface="宋体" charset="-122"/>
                <a:ea typeface="宋体" charset="-122"/>
              </a:rPr>
              <a:t>pī</a:t>
            </a:r>
            <a:r>
              <a:rPr lang="zh-CN" altLang="en-US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]、曹植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。好作乐府歌辞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  <a:sym typeface="+mn-ea"/>
              </a:rPr>
              <a:t>,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诗气魄雄伟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  <a:sym typeface="+mn-ea"/>
              </a:rPr>
              <a:t>,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慷慨悲壮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  <a:sym typeface="+mn-ea"/>
              </a:rPr>
              <a:t>,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是文学史上建安文学的开创者。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文本占位符 4"/>
          <p:cNvSpPr>
            <a:spLocks noGrp="1"/>
          </p:cNvSpPr>
          <p:nvPr>
            <p:ph type="body" orient="vert" idx="1"/>
          </p:nvPr>
        </p:nvSpPr>
        <p:spPr/>
        <p:txBody>
          <a:bodyPr/>
          <a:lstStyle/>
          <a:p>
            <a:endParaRPr lang="zh-CN" altLang="en-US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6" name="内容占位符 5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1985645" y="1211580"/>
            <a:ext cx="6578600" cy="3564890"/>
          </a:xfrm>
          <a:effectLst>
            <a:softEdge rad="127000"/>
          </a:effectLst>
        </p:spPr>
      </p:pic>
      <p:sp>
        <p:nvSpPr>
          <p:cNvPr id="23555" name="Freeform 7"/>
          <p:cNvSpPr>
            <a:spLocks noEditPoints="1"/>
          </p:cNvSpPr>
          <p:nvPr/>
        </p:nvSpPr>
        <p:spPr bwMode="auto">
          <a:xfrm>
            <a:off x="357188" y="285750"/>
            <a:ext cx="1763712" cy="1485900"/>
          </a:xfrm>
          <a:custGeom>
            <a:avLst/>
            <a:gdLst>
              <a:gd name="T0" fmla="*/ 2147483647 w 286"/>
              <a:gd name="T1" fmla="*/ 2147483647 h 256"/>
              <a:gd name="T2" fmla="*/ 2147483647 w 286"/>
              <a:gd name="T3" fmla="*/ 2147483647 h 256"/>
              <a:gd name="T4" fmla="*/ 2147483647 w 286"/>
              <a:gd name="T5" fmla="*/ 2147483647 h 256"/>
              <a:gd name="T6" fmla="*/ 2147483647 w 286"/>
              <a:gd name="T7" fmla="*/ 2147483647 h 256"/>
              <a:gd name="T8" fmla="*/ 2147483647 w 286"/>
              <a:gd name="T9" fmla="*/ 2147483647 h 256"/>
              <a:gd name="T10" fmla="*/ 2147483647 w 286"/>
              <a:gd name="T11" fmla="*/ 2147483647 h 256"/>
              <a:gd name="T12" fmla="*/ 2147483647 w 286"/>
              <a:gd name="T13" fmla="*/ 2147483647 h 256"/>
              <a:gd name="T14" fmla="*/ 2147483647 w 286"/>
              <a:gd name="T15" fmla="*/ 2147483647 h 256"/>
              <a:gd name="T16" fmla="*/ 2147483647 w 286"/>
              <a:gd name="T17" fmla="*/ 2147483647 h 256"/>
              <a:gd name="T18" fmla="*/ 2147483647 w 286"/>
              <a:gd name="T19" fmla="*/ 2147483647 h 256"/>
              <a:gd name="T20" fmla="*/ 2147483647 w 286"/>
              <a:gd name="T21" fmla="*/ 2147483647 h 256"/>
              <a:gd name="T22" fmla="*/ 2147483647 w 286"/>
              <a:gd name="T23" fmla="*/ 2147483647 h 256"/>
              <a:gd name="T24" fmla="*/ 2147483647 w 286"/>
              <a:gd name="T25" fmla="*/ 2147483647 h 256"/>
              <a:gd name="T26" fmla="*/ 2147483647 w 286"/>
              <a:gd name="T27" fmla="*/ 2147483647 h 256"/>
              <a:gd name="T28" fmla="*/ 2147483647 w 286"/>
              <a:gd name="T29" fmla="*/ 2147483647 h 256"/>
              <a:gd name="T30" fmla="*/ 2147483647 w 286"/>
              <a:gd name="T31" fmla="*/ 2147483647 h 256"/>
              <a:gd name="T32" fmla="*/ 2147483647 w 286"/>
              <a:gd name="T33" fmla="*/ 2147483647 h 256"/>
              <a:gd name="T34" fmla="*/ 2147483647 w 286"/>
              <a:gd name="T35" fmla="*/ 2147483647 h 256"/>
              <a:gd name="T36" fmla="*/ 2147483647 w 286"/>
              <a:gd name="T37" fmla="*/ 2147483647 h 256"/>
              <a:gd name="T38" fmla="*/ 2147483647 w 286"/>
              <a:gd name="T39" fmla="*/ 2147483647 h 256"/>
              <a:gd name="T40" fmla="*/ 2147483647 w 286"/>
              <a:gd name="T41" fmla="*/ 2147483647 h 256"/>
              <a:gd name="T42" fmla="*/ 2147483647 w 286"/>
              <a:gd name="T43" fmla="*/ 2147483647 h 256"/>
              <a:gd name="T44" fmla="*/ 2147483647 w 286"/>
              <a:gd name="T45" fmla="*/ 2147483647 h 256"/>
              <a:gd name="T46" fmla="*/ 2147483647 w 286"/>
              <a:gd name="T47" fmla="*/ 2147483647 h 256"/>
              <a:gd name="T48" fmla="*/ 2147483647 w 286"/>
              <a:gd name="T49" fmla="*/ 2147483647 h 256"/>
              <a:gd name="T50" fmla="*/ 2147483647 w 286"/>
              <a:gd name="T51" fmla="*/ 2147483647 h 256"/>
              <a:gd name="T52" fmla="*/ 2147483647 w 286"/>
              <a:gd name="T53" fmla="*/ 2147483647 h 256"/>
              <a:gd name="T54" fmla="*/ 2147483647 w 286"/>
              <a:gd name="T55" fmla="*/ 2147483647 h 256"/>
              <a:gd name="T56" fmla="*/ 2147483647 w 286"/>
              <a:gd name="T57" fmla="*/ 2147483647 h 256"/>
              <a:gd name="T58" fmla="*/ 2147483647 w 286"/>
              <a:gd name="T59" fmla="*/ 2147483647 h 256"/>
              <a:gd name="T60" fmla="*/ 2147483647 w 286"/>
              <a:gd name="T61" fmla="*/ 2147483647 h 256"/>
              <a:gd name="T62" fmla="*/ 2147483647 w 286"/>
              <a:gd name="T63" fmla="*/ 2147483647 h 256"/>
              <a:gd name="T64" fmla="*/ 2147483647 w 286"/>
              <a:gd name="T65" fmla="*/ 2147483647 h 256"/>
              <a:gd name="T66" fmla="*/ 2147483647 w 286"/>
              <a:gd name="T67" fmla="*/ 2147483647 h 256"/>
              <a:gd name="T68" fmla="*/ 2147483647 w 286"/>
              <a:gd name="T69" fmla="*/ 2147483647 h 256"/>
              <a:gd name="T70" fmla="*/ 2147483647 w 286"/>
              <a:gd name="T71" fmla="*/ 2147483647 h 256"/>
              <a:gd name="T72" fmla="*/ 2147483647 w 286"/>
              <a:gd name="T73" fmla="*/ 2147483647 h 256"/>
              <a:gd name="T74" fmla="*/ 2147483647 w 286"/>
              <a:gd name="T75" fmla="*/ 2147483647 h 256"/>
              <a:gd name="T76" fmla="*/ 2147483647 w 286"/>
              <a:gd name="T77" fmla="*/ 2147483647 h 256"/>
              <a:gd name="T78" fmla="*/ 2147483647 w 286"/>
              <a:gd name="T79" fmla="*/ 2147483647 h 256"/>
              <a:gd name="T80" fmla="*/ 2147483647 w 286"/>
              <a:gd name="T81" fmla="*/ 2147483647 h 256"/>
              <a:gd name="T82" fmla="*/ 2147483647 w 286"/>
              <a:gd name="T83" fmla="*/ 2147483647 h 256"/>
              <a:gd name="T84" fmla="*/ 2147483647 w 286"/>
              <a:gd name="T85" fmla="*/ 2147483647 h 256"/>
              <a:gd name="T86" fmla="*/ 2147483647 w 286"/>
              <a:gd name="T87" fmla="*/ 2147483647 h 256"/>
              <a:gd name="T88" fmla="*/ 2147483647 w 286"/>
              <a:gd name="T89" fmla="*/ 2147483647 h 256"/>
              <a:gd name="T90" fmla="*/ 2147483647 w 286"/>
              <a:gd name="T91" fmla="*/ 2147483647 h 256"/>
              <a:gd name="T92" fmla="*/ 2147483647 w 286"/>
              <a:gd name="T93" fmla="*/ 2147483647 h 256"/>
              <a:gd name="T94" fmla="*/ 2147483647 w 286"/>
              <a:gd name="T95" fmla="*/ 2147483647 h 256"/>
              <a:gd name="T96" fmla="*/ 2147483647 w 286"/>
              <a:gd name="T97" fmla="*/ 2147483647 h 256"/>
              <a:gd name="T98" fmla="*/ 2147483647 w 286"/>
              <a:gd name="T99" fmla="*/ 2147483647 h 256"/>
              <a:gd name="T100" fmla="*/ 2147483647 w 286"/>
              <a:gd name="T101" fmla="*/ 2147483647 h 256"/>
              <a:gd name="T102" fmla="*/ 2147483647 w 286"/>
              <a:gd name="T103" fmla="*/ 2147483647 h 25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286"/>
              <a:gd name="T157" fmla="*/ 0 h 256"/>
              <a:gd name="T158" fmla="*/ 286 w 286"/>
              <a:gd name="T159" fmla="*/ 256 h 25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286" h="256">
                <a:moveTo>
                  <a:pt x="199" y="13"/>
                </a:moveTo>
                <a:cubicBezTo>
                  <a:pt x="203" y="20"/>
                  <a:pt x="205" y="30"/>
                  <a:pt x="206" y="38"/>
                </a:cubicBezTo>
                <a:cubicBezTo>
                  <a:pt x="208" y="42"/>
                  <a:pt x="209" y="46"/>
                  <a:pt x="209" y="52"/>
                </a:cubicBezTo>
                <a:cubicBezTo>
                  <a:pt x="204" y="56"/>
                  <a:pt x="205" y="65"/>
                  <a:pt x="205" y="71"/>
                </a:cubicBezTo>
                <a:cubicBezTo>
                  <a:pt x="199" y="79"/>
                  <a:pt x="209" y="87"/>
                  <a:pt x="205" y="96"/>
                </a:cubicBezTo>
                <a:cubicBezTo>
                  <a:pt x="206" y="98"/>
                  <a:pt x="205" y="101"/>
                  <a:pt x="204" y="104"/>
                </a:cubicBezTo>
                <a:cubicBezTo>
                  <a:pt x="207" y="115"/>
                  <a:pt x="205" y="125"/>
                  <a:pt x="204" y="136"/>
                </a:cubicBezTo>
                <a:cubicBezTo>
                  <a:pt x="200" y="140"/>
                  <a:pt x="203" y="148"/>
                  <a:pt x="201" y="152"/>
                </a:cubicBezTo>
                <a:cubicBezTo>
                  <a:pt x="203" y="154"/>
                  <a:pt x="199" y="156"/>
                  <a:pt x="202" y="158"/>
                </a:cubicBezTo>
                <a:cubicBezTo>
                  <a:pt x="201" y="162"/>
                  <a:pt x="197" y="163"/>
                  <a:pt x="194" y="166"/>
                </a:cubicBezTo>
                <a:cubicBezTo>
                  <a:pt x="191" y="165"/>
                  <a:pt x="188" y="170"/>
                  <a:pt x="185" y="166"/>
                </a:cubicBezTo>
                <a:cubicBezTo>
                  <a:pt x="183" y="169"/>
                  <a:pt x="187" y="171"/>
                  <a:pt x="185" y="173"/>
                </a:cubicBezTo>
                <a:cubicBezTo>
                  <a:pt x="187" y="176"/>
                  <a:pt x="185" y="181"/>
                  <a:pt x="188" y="184"/>
                </a:cubicBezTo>
                <a:cubicBezTo>
                  <a:pt x="187" y="190"/>
                  <a:pt x="193" y="192"/>
                  <a:pt x="193" y="198"/>
                </a:cubicBezTo>
                <a:cubicBezTo>
                  <a:pt x="194" y="201"/>
                  <a:pt x="199" y="201"/>
                  <a:pt x="198" y="205"/>
                </a:cubicBezTo>
                <a:cubicBezTo>
                  <a:pt x="201" y="209"/>
                  <a:pt x="206" y="211"/>
                  <a:pt x="210" y="213"/>
                </a:cubicBezTo>
                <a:lnTo>
                  <a:pt x="211" y="213"/>
                </a:lnTo>
                <a:lnTo>
                  <a:pt x="213" y="214"/>
                </a:lnTo>
                <a:cubicBezTo>
                  <a:pt x="213" y="214"/>
                  <a:pt x="217" y="215"/>
                  <a:pt x="217" y="217"/>
                </a:cubicBezTo>
                <a:cubicBezTo>
                  <a:pt x="225" y="217"/>
                  <a:pt x="230" y="219"/>
                  <a:pt x="237" y="218"/>
                </a:cubicBezTo>
                <a:cubicBezTo>
                  <a:pt x="237" y="219"/>
                  <a:pt x="238" y="219"/>
                  <a:pt x="239" y="219"/>
                </a:cubicBezTo>
                <a:cubicBezTo>
                  <a:pt x="241" y="219"/>
                  <a:pt x="246" y="218"/>
                  <a:pt x="249" y="219"/>
                </a:cubicBezTo>
                <a:cubicBezTo>
                  <a:pt x="252" y="219"/>
                  <a:pt x="255" y="221"/>
                  <a:pt x="257" y="220"/>
                </a:cubicBezTo>
                <a:cubicBezTo>
                  <a:pt x="261" y="221"/>
                  <a:pt x="266" y="221"/>
                  <a:pt x="270" y="222"/>
                </a:cubicBezTo>
                <a:cubicBezTo>
                  <a:pt x="275" y="225"/>
                  <a:pt x="282" y="226"/>
                  <a:pt x="283" y="231"/>
                </a:cubicBezTo>
                <a:lnTo>
                  <a:pt x="284" y="233"/>
                </a:lnTo>
                <a:cubicBezTo>
                  <a:pt x="281" y="236"/>
                  <a:pt x="285" y="239"/>
                  <a:pt x="285" y="242"/>
                </a:cubicBezTo>
                <a:lnTo>
                  <a:pt x="286" y="243"/>
                </a:lnTo>
                <a:cubicBezTo>
                  <a:pt x="281" y="244"/>
                  <a:pt x="283" y="253"/>
                  <a:pt x="277" y="252"/>
                </a:cubicBezTo>
                <a:lnTo>
                  <a:pt x="275" y="253"/>
                </a:lnTo>
                <a:cubicBezTo>
                  <a:pt x="275" y="253"/>
                  <a:pt x="275" y="253"/>
                  <a:pt x="274" y="253"/>
                </a:cubicBezTo>
                <a:lnTo>
                  <a:pt x="273" y="254"/>
                </a:lnTo>
                <a:cubicBezTo>
                  <a:pt x="269" y="251"/>
                  <a:pt x="263" y="256"/>
                  <a:pt x="258" y="253"/>
                </a:cubicBezTo>
                <a:lnTo>
                  <a:pt x="257" y="254"/>
                </a:lnTo>
                <a:cubicBezTo>
                  <a:pt x="256" y="253"/>
                  <a:pt x="253" y="255"/>
                  <a:pt x="251" y="254"/>
                </a:cubicBezTo>
                <a:cubicBezTo>
                  <a:pt x="247" y="253"/>
                  <a:pt x="242" y="252"/>
                  <a:pt x="238" y="253"/>
                </a:cubicBezTo>
                <a:cubicBezTo>
                  <a:pt x="233" y="252"/>
                  <a:pt x="227" y="251"/>
                  <a:pt x="223" y="248"/>
                </a:cubicBezTo>
                <a:cubicBezTo>
                  <a:pt x="213" y="246"/>
                  <a:pt x="205" y="244"/>
                  <a:pt x="199" y="235"/>
                </a:cubicBezTo>
                <a:cubicBezTo>
                  <a:pt x="193" y="231"/>
                  <a:pt x="190" y="226"/>
                  <a:pt x="186" y="219"/>
                </a:cubicBezTo>
                <a:cubicBezTo>
                  <a:pt x="183" y="211"/>
                  <a:pt x="177" y="205"/>
                  <a:pt x="176" y="196"/>
                </a:cubicBezTo>
                <a:cubicBezTo>
                  <a:pt x="173" y="191"/>
                  <a:pt x="175" y="185"/>
                  <a:pt x="172" y="181"/>
                </a:cubicBezTo>
                <a:cubicBezTo>
                  <a:pt x="172" y="170"/>
                  <a:pt x="172" y="157"/>
                  <a:pt x="163" y="148"/>
                </a:cubicBezTo>
                <a:cubicBezTo>
                  <a:pt x="153" y="158"/>
                  <a:pt x="150" y="174"/>
                  <a:pt x="140" y="184"/>
                </a:cubicBezTo>
                <a:cubicBezTo>
                  <a:pt x="137" y="191"/>
                  <a:pt x="133" y="195"/>
                  <a:pt x="131" y="201"/>
                </a:cubicBezTo>
                <a:cubicBezTo>
                  <a:pt x="126" y="205"/>
                  <a:pt x="126" y="213"/>
                  <a:pt x="121" y="216"/>
                </a:cubicBezTo>
                <a:cubicBezTo>
                  <a:pt x="118" y="222"/>
                  <a:pt x="114" y="228"/>
                  <a:pt x="111" y="235"/>
                </a:cubicBezTo>
                <a:cubicBezTo>
                  <a:pt x="109" y="236"/>
                  <a:pt x="105" y="235"/>
                  <a:pt x="103" y="239"/>
                </a:cubicBezTo>
                <a:cubicBezTo>
                  <a:pt x="103" y="235"/>
                  <a:pt x="100" y="234"/>
                  <a:pt x="99" y="231"/>
                </a:cubicBezTo>
                <a:cubicBezTo>
                  <a:pt x="106" y="227"/>
                  <a:pt x="95" y="221"/>
                  <a:pt x="103" y="218"/>
                </a:cubicBezTo>
                <a:cubicBezTo>
                  <a:pt x="101" y="215"/>
                  <a:pt x="105" y="215"/>
                  <a:pt x="105" y="213"/>
                </a:cubicBezTo>
                <a:cubicBezTo>
                  <a:pt x="104" y="203"/>
                  <a:pt x="108" y="196"/>
                  <a:pt x="111" y="189"/>
                </a:cubicBezTo>
                <a:cubicBezTo>
                  <a:pt x="116" y="180"/>
                  <a:pt x="122" y="172"/>
                  <a:pt x="129" y="165"/>
                </a:cubicBezTo>
                <a:cubicBezTo>
                  <a:pt x="129" y="164"/>
                  <a:pt x="130" y="162"/>
                  <a:pt x="129" y="162"/>
                </a:cubicBezTo>
                <a:lnTo>
                  <a:pt x="125" y="164"/>
                </a:lnTo>
                <a:cubicBezTo>
                  <a:pt x="121" y="159"/>
                  <a:pt x="122" y="152"/>
                  <a:pt x="115" y="148"/>
                </a:cubicBezTo>
                <a:cubicBezTo>
                  <a:pt x="120" y="145"/>
                  <a:pt x="116" y="140"/>
                  <a:pt x="119" y="136"/>
                </a:cubicBezTo>
                <a:cubicBezTo>
                  <a:pt x="119" y="133"/>
                  <a:pt x="117" y="130"/>
                  <a:pt x="117" y="127"/>
                </a:cubicBezTo>
                <a:cubicBezTo>
                  <a:pt x="118" y="127"/>
                  <a:pt x="117" y="125"/>
                  <a:pt x="117" y="124"/>
                </a:cubicBezTo>
                <a:cubicBezTo>
                  <a:pt x="113" y="121"/>
                  <a:pt x="122" y="120"/>
                  <a:pt x="117" y="117"/>
                </a:cubicBezTo>
                <a:cubicBezTo>
                  <a:pt x="119" y="109"/>
                  <a:pt x="117" y="99"/>
                  <a:pt x="120" y="93"/>
                </a:cubicBezTo>
                <a:cubicBezTo>
                  <a:pt x="123" y="87"/>
                  <a:pt x="117" y="81"/>
                  <a:pt x="122" y="76"/>
                </a:cubicBezTo>
                <a:cubicBezTo>
                  <a:pt x="121" y="71"/>
                  <a:pt x="125" y="63"/>
                  <a:pt x="119" y="60"/>
                </a:cubicBezTo>
                <a:cubicBezTo>
                  <a:pt x="119" y="59"/>
                  <a:pt x="119" y="58"/>
                  <a:pt x="119" y="58"/>
                </a:cubicBezTo>
                <a:cubicBezTo>
                  <a:pt x="123" y="55"/>
                  <a:pt x="117" y="50"/>
                  <a:pt x="123" y="48"/>
                </a:cubicBezTo>
                <a:cubicBezTo>
                  <a:pt x="125" y="42"/>
                  <a:pt x="128" y="38"/>
                  <a:pt x="128" y="32"/>
                </a:cubicBezTo>
                <a:cubicBezTo>
                  <a:pt x="131" y="28"/>
                  <a:pt x="132" y="25"/>
                  <a:pt x="135" y="22"/>
                </a:cubicBezTo>
                <a:lnTo>
                  <a:pt x="135" y="21"/>
                </a:lnTo>
                <a:cubicBezTo>
                  <a:pt x="139" y="14"/>
                  <a:pt x="147" y="11"/>
                  <a:pt x="153" y="6"/>
                </a:cubicBezTo>
                <a:cubicBezTo>
                  <a:pt x="155" y="7"/>
                  <a:pt x="156" y="5"/>
                  <a:pt x="157" y="3"/>
                </a:cubicBezTo>
                <a:cubicBezTo>
                  <a:pt x="162" y="4"/>
                  <a:pt x="165" y="0"/>
                  <a:pt x="170" y="1"/>
                </a:cubicBezTo>
                <a:lnTo>
                  <a:pt x="172" y="0"/>
                </a:lnTo>
                <a:cubicBezTo>
                  <a:pt x="181" y="3"/>
                  <a:pt x="195" y="0"/>
                  <a:pt x="199" y="13"/>
                </a:cubicBezTo>
                <a:close/>
                <a:moveTo>
                  <a:pt x="190" y="40"/>
                </a:moveTo>
                <a:cubicBezTo>
                  <a:pt x="189" y="43"/>
                  <a:pt x="191" y="46"/>
                  <a:pt x="190" y="49"/>
                </a:cubicBezTo>
                <a:cubicBezTo>
                  <a:pt x="191" y="52"/>
                  <a:pt x="189" y="56"/>
                  <a:pt x="191" y="60"/>
                </a:cubicBezTo>
                <a:cubicBezTo>
                  <a:pt x="189" y="70"/>
                  <a:pt x="190" y="77"/>
                  <a:pt x="190" y="87"/>
                </a:cubicBezTo>
                <a:cubicBezTo>
                  <a:pt x="192" y="89"/>
                  <a:pt x="188" y="91"/>
                  <a:pt x="191" y="94"/>
                </a:cubicBezTo>
                <a:cubicBezTo>
                  <a:pt x="187" y="103"/>
                  <a:pt x="191" y="117"/>
                  <a:pt x="187" y="125"/>
                </a:cubicBezTo>
                <a:lnTo>
                  <a:pt x="187" y="134"/>
                </a:lnTo>
                <a:cubicBezTo>
                  <a:pt x="181" y="131"/>
                  <a:pt x="171" y="127"/>
                  <a:pt x="172" y="119"/>
                </a:cubicBezTo>
                <a:cubicBezTo>
                  <a:pt x="175" y="116"/>
                  <a:pt x="175" y="114"/>
                  <a:pt x="179" y="112"/>
                </a:cubicBezTo>
                <a:cubicBezTo>
                  <a:pt x="183" y="105"/>
                  <a:pt x="189" y="96"/>
                  <a:pt x="183" y="88"/>
                </a:cubicBezTo>
                <a:cubicBezTo>
                  <a:pt x="181" y="79"/>
                  <a:pt x="174" y="73"/>
                  <a:pt x="168" y="66"/>
                </a:cubicBezTo>
                <a:cubicBezTo>
                  <a:pt x="165" y="68"/>
                  <a:pt x="165" y="62"/>
                  <a:pt x="162" y="66"/>
                </a:cubicBezTo>
                <a:cubicBezTo>
                  <a:pt x="161" y="64"/>
                  <a:pt x="160" y="65"/>
                  <a:pt x="159" y="65"/>
                </a:cubicBezTo>
                <a:cubicBezTo>
                  <a:pt x="157" y="68"/>
                  <a:pt x="155" y="70"/>
                  <a:pt x="152" y="72"/>
                </a:cubicBezTo>
                <a:cubicBezTo>
                  <a:pt x="155" y="80"/>
                  <a:pt x="169" y="84"/>
                  <a:pt x="163" y="94"/>
                </a:cubicBezTo>
                <a:cubicBezTo>
                  <a:pt x="158" y="100"/>
                  <a:pt x="161" y="109"/>
                  <a:pt x="155" y="114"/>
                </a:cubicBezTo>
                <a:cubicBezTo>
                  <a:pt x="157" y="117"/>
                  <a:pt x="152" y="119"/>
                  <a:pt x="152" y="122"/>
                </a:cubicBezTo>
                <a:cubicBezTo>
                  <a:pt x="149" y="130"/>
                  <a:pt x="145" y="138"/>
                  <a:pt x="140" y="146"/>
                </a:cubicBezTo>
                <a:cubicBezTo>
                  <a:pt x="137" y="138"/>
                  <a:pt x="137" y="131"/>
                  <a:pt x="138" y="122"/>
                </a:cubicBezTo>
                <a:cubicBezTo>
                  <a:pt x="137" y="118"/>
                  <a:pt x="139" y="114"/>
                  <a:pt x="139" y="110"/>
                </a:cubicBezTo>
                <a:cubicBezTo>
                  <a:pt x="140" y="96"/>
                  <a:pt x="144" y="83"/>
                  <a:pt x="143" y="70"/>
                </a:cubicBezTo>
                <a:cubicBezTo>
                  <a:pt x="144" y="68"/>
                  <a:pt x="141" y="66"/>
                  <a:pt x="141" y="64"/>
                </a:cubicBezTo>
                <a:cubicBezTo>
                  <a:pt x="143" y="60"/>
                  <a:pt x="138" y="58"/>
                  <a:pt x="139" y="54"/>
                </a:cubicBezTo>
                <a:cubicBezTo>
                  <a:pt x="136" y="49"/>
                  <a:pt x="127" y="53"/>
                  <a:pt x="127" y="46"/>
                </a:cubicBezTo>
                <a:cubicBezTo>
                  <a:pt x="127" y="39"/>
                  <a:pt x="131" y="34"/>
                  <a:pt x="137" y="31"/>
                </a:cubicBezTo>
                <a:cubicBezTo>
                  <a:pt x="139" y="32"/>
                  <a:pt x="139" y="28"/>
                  <a:pt x="141" y="28"/>
                </a:cubicBezTo>
                <a:cubicBezTo>
                  <a:pt x="145" y="28"/>
                  <a:pt x="148" y="25"/>
                  <a:pt x="151" y="27"/>
                </a:cubicBezTo>
                <a:cubicBezTo>
                  <a:pt x="156" y="23"/>
                  <a:pt x="162" y="24"/>
                  <a:pt x="167" y="22"/>
                </a:cubicBezTo>
                <a:cubicBezTo>
                  <a:pt x="171" y="23"/>
                  <a:pt x="177" y="18"/>
                  <a:pt x="181" y="22"/>
                </a:cubicBezTo>
                <a:cubicBezTo>
                  <a:pt x="186" y="26"/>
                  <a:pt x="186" y="34"/>
                  <a:pt x="190" y="40"/>
                </a:cubicBezTo>
                <a:close/>
                <a:moveTo>
                  <a:pt x="93" y="67"/>
                </a:moveTo>
                <a:lnTo>
                  <a:pt x="95" y="69"/>
                </a:lnTo>
                <a:lnTo>
                  <a:pt x="96" y="68"/>
                </a:lnTo>
                <a:cubicBezTo>
                  <a:pt x="99" y="75"/>
                  <a:pt x="109" y="74"/>
                  <a:pt x="107" y="83"/>
                </a:cubicBezTo>
                <a:lnTo>
                  <a:pt x="108" y="83"/>
                </a:lnTo>
                <a:cubicBezTo>
                  <a:pt x="107" y="86"/>
                  <a:pt x="109" y="91"/>
                  <a:pt x="107" y="93"/>
                </a:cubicBezTo>
                <a:cubicBezTo>
                  <a:pt x="105" y="98"/>
                  <a:pt x="103" y="103"/>
                  <a:pt x="99" y="107"/>
                </a:cubicBezTo>
                <a:cubicBezTo>
                  <a:pt x="100" y="116"/>
                  <a:pt x="91" y="123"/>
                  <a:pt x="88" y="130"/>
                </a:cubicBezTo>
                <a:cubicBezTo>
                  <a:pt x="97" y="131"/>
                  <a:pt x="89" y="144"/>
                  <a:pt x="98" y="147"/>
                </a:cubicBezTo>
                <a:cubicBezTo>
                  <a:pt x="101" y="151"/>
                  <a:pt x="105" y="157"/>
                  <a:pt x="103" y="162"/>
                </a:cubicBezTo>
                <a:cubicBezTo>
                  <a:pt x="97" y="162"/>
                  <a:pt x="97" y="170"/>
                  <a:pt x="91" y="170"/>
                </a:cubicBezTo>
                <a:cubicBezTo>
                  <a:pt x="87" y="176"/>
                  <a:pt x="83" y="166"/>
                  <a:pt x="80" y="166"/>
                </a:cubicBezTo>
                <a:cubicBezTo>
                  <a:pt x="77" y="167"/>
                  <a:pt x="75" y="160"/>
                  <a:pt x="73" y="166"/>
                </a:cubicBezTo>
                <a:cubicBezTo>
                  <a:pt x="73" y="172"/>
                  <a:pt x="67" y="176"/>
                  <a:pt x="65" y="181"/>
                </a:cubicBezTo>
                <a:cubicBezTo>
                  <a:pt x="60" y="180"/>
                  <a:pt x="60" y="186"/>
                  <a:pt x="57" y="189"/>
                </a:cubicBezTo>
                <a:cubicBezTo>
                  <a:pt x="52" y="194"/>
                  <a:pt x="45" y="199"/>
                  <a:pt x="39" y="203"/>
                </a:cubicBezTo>
                <a:cubicBezTo>
                  <a:pt x="36" y="203"/>
                  <a:pt x="34" y="206"/>
                  <a:pt x="31" y="206"/>
                </a:cubicBezTo>
                <a:cubicBezTo>
                  <a:pt x="29" y="209"/>
                  <a:pt x="27" y="207"/>
                  <a:pt x="26" y="206"/>
                </a:cubicBezTo>
                <a:cubicBezTo>
                  <a:pt x="19" y="203"/>
                  <a:pt x="13" y="209"/>
                  <a:pt x="7" y="210"/>
                </a:cubicBezTo>
                <a:cubicBezTo>
                  <a:pt x="5" y="209"/>
                  <a:pt x="7" y="206"/>
                  <a:pt x="5" y="206"/>
                </a:cubicBezTo>
                <a:lnTo>
                  <a:pt x="4" y="207"/>
                </a:lnTo>
                <a:cubicBezTo>
                  <a:pt x="1" y="204"/>
                  <a:pt x="1" y="201"/>
                  <a:pt x="0" y="197"/>
                </a:cubicBezTo>
                <a:cubicBezTo>
                  <a:pt x="1" y="196"/>
                  <a:pt x="3" y="194"/>
                  <a:pt x="1" y="192"/>
                </a:cubicBezTo>
                <a:cubicBezTo>
                  <a:pt x="4" y="192"/>
                  <a:pt x="1" y="189"/>
                  <a:pt x="3" y="188"/>
                </a:cubicBezTo>
                <a:cubicBezTo>
                  <a:pt x="3" y="186"/>
                  <a:pt x="0" y="183"/>
                  <a:pt x="2" y="180"/>
                </a:cubicBezTo>
                <a:cubicBezTo>
                  <a:pt x="5" y="183"/>
                  <a:pt x="9" y="189"/>
                  <a:pt x="14" y="188"/>
                </a:cubicBezTo>
                <a:cubicBezTo>
                  <a:pt x="11" y="184"/>
                  <a:pt x="7" y="180"/>
                  <a:pt x="9" y="175"/>
                </a:cubicBezTo>
                <a:cubicBezTo>
                  <a:pt x="5" y="172"/>
                  <a:pt x="10" y="170"/>
                  <a:pt x="9" y="167"/>
                </a:cubicBezTo>
                <a:cubicBezTo>
                  <a:pt x="13" y="165"/>
                  <a:pt x="15" y="172"/>
                  <a:pt x="19" y="171"/>
                </a:cubicBezTo>
                <a:cubicBezTo>
                  <a:pt x="21" y="173"/>
                  <a:pt x="24" y="176"/>
                  <a:pt x="27" y="176"/>
                </a:cubicBezTo>
                <a:cubicBezTo>
                  <a:pt x="39" y="170"/>
                  <a:pt x="46" y="160"/>
                  <a:pt x="51" y="148"/>
                </a:cubicBezTo>
                <a:cubicBezTo>
                  <a:pt x="41" y="145"/>
                  <a:pt x="31" y="141"/>
                  <a:pt x="20" y="142"/>
                </a:cubicBezTo>
                <a:cubicBezTo>
                  <a:pt x="14" y="139"/>
                  <a:pt x="13" y="132"/>
                  <a:pt x="9" y="130"/>
                </a:cubicBezTo>
                <a:cubicBezTo>
                  <a:pt x="7" y="124"/>
                  <a:pt x="15" y="127"/>
                  <a:pt x="17" y="124"/>
                </a:cubicBezTo>
                <a:cubicBezTo>
                  <a:pt x="31" y="117"/>
                  <a:pt x="47" y="121"/>
                  <a:pt x="62" y="123"/>
                </a:cubicBezTo>
                <a:cubicBezTo>
                  <a:pt x="67" y="118"/>
                  <a:pt x="67" y="111"/>
                  <a:pt x="71" y="105"/>
                </a:cubicBezTo>
                <a:cubicBezTo>
                  <a:pt x="71" y="104"/>
                  <a:pt x="71" y="103"/>
                  <a:pt x="70" y="102"/>
                </a:cubicBezTo>
                <a:cubicBezTo>
                  <a:pt x="69" y="104"/>
                  <a:pt x="65" y="101"/>
                  <a:pt x="63" y="105"/>
                </a:cubicBezTo>
                <a:cubicBezTo>
                  <a:pt x="63" y="103"/>
                  <a:pt x="61" y="104"/>
                  <a:pt x="60" y="104"/>
                </a:cubicBezTo>
                <a:cubicBezTo>
                  <a:pt x="58" y="104"/>
                  <a:pt x="53" y="103"/>
                  <a:pt x="51" y="104"/>
                </a:cubicBezTo>
                <a:cubicBezTo>
                  <a:pt x="48" y="101"/>
                  <a:pt x="42" y="104"/>
                  <a:pt x="39" y="101"/>
                </a:cubicBezTo>
                <a:cubicBezTo>
                  <a:pt x="29" y="102"/>
                  <a:pt x="22" y="96"/>
                  <a:pt x="15" y="91"/>
                </a:cubicBezTo>
                <a:cubicBezTo>
                  <a:pt x="11" y="87"/>
                  <a:pt x="7" y="84"/>
                  <a:pt x="5" y="79"/>
                </a:cubicBezTo>
                <a:cubicBezTo>
                  <a:pt x="7" y="77"/>
                  <a:pt x="10" y="77"/>
                  <a:pt x="11" y="75"/>
                </a:cubicBezTo>
                <a:cubicBezTo>
                  <a:pt x="19" y="76"/>
                  <a:pt x="24" y="72"/>
                  <a:pt x="31" y="73"/>
                </a:cubicBezTo>
                <a:cubicBezTo>
                  <a:pt x="41" y="73"/>
                  <a:pt x="54" y="72"/>
                  <a:pt x="63" y="65"/>
                </a:cubicBezTo>
                <a:cubicBezTo>
                  <a:pt x="67" y="62"/>
                  <a:pt x="67" y="56"/>
                  <a:pt x="72" y="55"/>
                </a:cubicBezTo>
                <a:cubicBezTo>
                  <a:pt x="73" y="54"/>
                  <a:pt x="74" y="54"/>
                  <a:pt x="75" y="54"/>
                </a:cubicBezTo>
                <a:cubicBezTo>
                  <a:pt x="83" y="58"/>
                  <a:pt x="87" y="64"/>
                  <a:pt x="93" y="67"/>
                </a:cubicBezTo>
                <a:close/>
                <a:moveTo>
                  <a:pt x="9" y="166"/>
                </a:moveTo>
                <a:lnTo>
                  <a:pt x="8" y="166"/>
                </a:lnTo>
                <a:lnTo>
                  <a:pt x="5" y="163"/>
                </a:lnTo>
                <a:lnTo>
                  <a:pt x="5" y="162"/>
                </a:lnTo>
                <a:cubicBezTo>
                  <a:pt x="7" y="163"/>
                  <a:pt x="9" y="164"/>
                  <a:pt x="9" y="166"/>
                </a:cubicBezTo>
                <a:close/>
              </a:path>
            </a:pathLst>
          </a:custGeom>
          <a:solidFill>
            <a:srgbClr val="FF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56" name="Freeform 6"/>
          <p:cNvSpPr>
            <a:spLocks noEditPoints="1"/>
          </p:cNvSpPr>
          <p:nvPr/>
        </p:nvSpPr>
        <p:spPr bwMode="auto">
          <a:xfrm>
            <a:off x="357188" y="1857375"/>
            <a:ext cx="1714500" cy="1658938"/>
          </a:xfrm>
          <a:custGeom>
            <a:avLst/>
            <a:gdLst>
              <a:gd name="T0" fmla="*/ 2147483647 w 267"/>
              <a:gd name="T1" fmla="*/ 2147483647 h 267"/>
              <a:gd name="T2" fmla="*/ 2147483647 w 267"/>
              <a:gd name="T3" fmla="*/ 2147483647 h 267"/>
              <a:gd name="T4" fmla="*/ 2147483647 w 267"/>
              <a:gd name="T5" fmla="*/ 2147483647 h 267"/>
              <a:gd name="T6" fmla="*/ 2147483647 w 267"/>
              <a:gd name="T7" fmla="*/ 2147483647 h 267"/>
              <a:gd name="T8" fmla="*/ 2147483647 w 267"/>
              <a:gd name="T9" fmla="*/ 2147483647 h 267"/>
              <a:gd name="T10" fmla="*/ 2147483647 w 267"/>
              <a:gd name="T11" fmla="*/ 2147483647 h 267"/>
              <a:gd name="T12" fmla="*/ 2147483647 w 267"/>
              <a:gd name="T13" fmla="*/ 2147483647 h 267"/>
              <a:gd name="T14" fmla="*/ 2147483647 w 267"/>
              <a:gd name="T15" fmla="*/ 2147483647 h 267"/>
              <a:gd name="T16" fmla="*/ 2147483647 w 267"/>
              <a:gd name="T17" fmla="*/ 2147483647 h 267"/>
              <a:gd name="T18" fmla="*/ 2147483647 w 267"/>
              <a:gd name="T19" fmla="*/ 2147483647 h 267"/>
              <a:gd name="T20" fmla="*/ 2147483647 w 267"/>
              <a:gd name="T21" fmla="*/ 2147483647 h 267"/>
              <a:gd name="T22" fmla="*/ 2147483647 w 267"/>
              <a:gd name="T23" fmla="*/ 2147483647 h 267"/>
              <a:gd name="T24" fmla="*/ 2147483647 w 267"/>
              <a:gd name="T25" fmla="*/ 2147483647 h 267"/>
              <a:gd name="T26" fmla="*/ 2147483647 w 267"/>
              <a:gd name="T27" fmla="*/ 2147483647 h 267"/>
              <a:gd name="T28" fmla="*/ 2147483647 w 267"/>
              <a:gd name="T29" fmla="*/ 2147483647 h 267"/>
              <a:gd name="T30" fmla="*/ 2147483647 w 267"/>
              <a:gd name="T31" fmla="*/ 2147483647 h 267"/>
              <a:gd name="T32" fmla="*/ 2147483647 w 267"/>
              <a:gd name="T33" fmla="*/ 2147483647 h 267"/>
              <a:gd name="T34" fmla="*/ 2147483647 w 267"/>
              <a:gd name="T35" fmla="*/ 2147483647 h 267"/>
              <a:gd name="T36" fmla="*/ 2147483647 w 267"/>
              <a:gd name="T37" fmla="*/ 2147483647 h 267"/>
              <a:gd name="T38" fmla="*/ 2147483647 w 267"/>
              <a:gd name="T39" fmla="*/ 2147483647 h 267"/>
              <a:gd name="T40" fmla="*/ 2147483647 w 267"/>
              <a:gd name="T41" fmla="*/ 2147483647 h 267"/>
              <a:gd name="T42" fmla="*/ 2147483647 w 267"/>
              <a:gd name="T43" fmla="*/ 2147483647 h 267"/>
              <a:gd name="T44" fmla="*/ 2147483647 w 267"/>
              <a:gd name="T45" fmla="*/ 2147483647 h 267"/>
              <a:gd name="T46" fmla="*/ 2147483647 w 267"/>
              <a:gd name="T47" fmla="*/ 2147483647 h 267"/>
              <a:gd name="T48" fmla="*/ 2147483647 w 267"/>
              <a:gd name="T49" fmla="*/ 2147483647 h 267"/>
              <a:gd name="T50" fmla="*/ 2147483647 w 267"/>
              <a:gd name="T51" fmla="*/ 2147483647 h 267"/>
              <a:gd name="T52" fmla="*/ 2147483647 w 267"/>
              <a:gd name="T53" fmla="*/ 2147483647 h 267"/>
              <a:gd name="T54" fmla="*/ 2147483647 w 267"/>
              <a:gd name="T55" fmla="*/ 2147483647 h 267"/>
              <a:gd name="T56" fmla="*/ 2147483647 w 267"/>
              <a:gd name="T57" fmla="*/ 2147483647 h 267"/>
              <a:gd name="T58" fmla="*/ 2147483647 w 267"/>
              <a:gd name="T59" fmla="*/ 2147483647 h 267"/>
              <a:gd name="T60" fmla="*/ 2147483647 w 267"/>
              <a:gd name="T61" fmla="*/ 2147483647 h 267"/>
              <a:gd name="T62" fmla="*/ 2147483647 w 267"/>
              <a:gd name="T63" fmla="*/ 2147483647 h 267"/>
              <a:gd name="T64" fmla="*/ 2147483647 w 267"/>
              <a:gd name="T65" fmla="*/ 2147483647 h 267"/>
              <a:gd name="T66" fmla="*/ 2147483647 w 267"/>
              <a:gd name="T67" fmla="*/ 2147483647 h 267"/>
              <a:gd name="T68" fmla="*/ 2147483647 w 267"/>
              <a:gd name="T69" fmla="*/ 2147483647 h 267"/>
              <a:gd name="T70" fmla="*/ 2147483647 w 267"/>
              <a:gd name="T71" fmla="*/ 2147483647 h 267"/>
              <a:gd name="T72" fmla="*/ 2147483647 w 267"/>
              <a:gd name="T73" fmla="*/ 2147483647 h 267"/>
              <a:gd name="T74" fmla="*/ 2147483647 w 267"/>
              <a:gd name="T75" fmla="*/ 2147483647 h 267"/>
              <a:gd name="T76" fmla="*/ 2147483647 w 267"/>
              <a:gd name="T77" fmla="*/ 2147483647 h 267"/>
              <a:gd name="T78" fmla="*/ 2147483647 w 267"/>
              <a:gd name="T79" fmla="*/ 2147483647 h 267"/>
              <a:gd name="T80" fmla="*/ 2147483647 w 267"/>
              <a:gd name="T81" fmla="*/ 2147483647 h 267"/>
              <a:gd name="T82" fmla="*/ 2147483647 w 267"/>
              <a:gd name="T83" fmla="*/ 2147483647 h 267"/>
              <a:gd name="T84" fmla="*/ 2147483647 w 267"/>
              <a:gd name="T85" fmla="*/ 2147483647 h 267"/>
              <a:gd name="T86" fmla="*/ 2147483647 w 267"/>
              <a:gd name="T87" fmla="*/ 2147483647 h 267"/>
              <a:gd name="T88" fmla="*/ 2147483647 w 267"/>
              <a:gd name="T89" fmla="*/ 2147483647 h 267"/>
              <a:gd name="T90" fmla="*/ 2147483647 w 267"/>
              <a:gd name="T91" fmla="*/ 2147483647 h 267"/>
              <a:gd name="T92" fmla="*/ 2147483647 w 267"/>
              <a:gd name="T93" fmla="*/ 2147483647 h 267"/>
              <a:gd name="T94" fmla="*/ 2147483647 w 267"/>
              <a:gd name="T95" fmla="*/ 2147483647 h 267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267"/>
              <a:gd name="T145" fmla="*/ 0 h 267"/>
              <a:gd name="T146" fmla="*/ 267 w 267"/>
              <a:gd name="T147" fmla="*/ 267 h 267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267" h="267">
                <a:moveTo>
                  <a:pt x="161" y="4"/>
                </a:moveTo>
                <a:cubicBezTo>
                  <a:pt x="165" y="7"/>
                  <a:pt x="165" y="12"/>
                  <a:pt x="169" y="15"/>
                </a:cubicBezTo>
                <a:lnTo>
                  <a:pt x="167" y="30"/>
                </a:lnTo>
                <a:cubicBezTo>
                  <a:pt x="162" y="37"/>
                  <a:pt x="161" y="44"/>
                  <a:pt x="156" y="50"/>
                </a:cubicBezTo>
                <a:cubicBezTo>
                  <a:pt x="151" y="58"/>
                  <a:pt x="151" y="67"/>
                  <a:pt x="145" y="74"/>
                </a:cubicBezTo>
                <a:cubicBezTo>
                  <a:pt x="141" y="79"/>
                  <a:pt x="151" y="79"/>
                  <a:pt x="151" y="82"/>
                </a:cubicBezTo>
                <a:cubicBezTo>
                  <a:pt x="164" y="87"/>
                  <a:pt x="174" y="94"/>
                  <a:pt x="186" y="102"/>
                </a:cubicBezTo>
                <a:cubicBezTo>
                  <a:pt x="190" y="100"/>
                  <a:pt x="193" y="104"/>
                  <a:pt x="197" y="104"/>
                </a:cubicBezTo>
                <a:cubicBezTo>
                  <a:pt x="198" y="106"/>
                  <a:pt x="201" y="106"/>
                  <a:pt x="202" y="106"/>
                </a:cubicBezTo>
                <a:cubicBezTo>
                  <a:pt x="205" y="108"/>
                  <a:pt x="210" y="111"/>
                  <a:pt x="213" y="110"/>
                </a:cubicBezTo>
                <a:cubicBezTo>
                  <a:pt x="217" y="110"/>
                  <a:pt x="222" y="112"/>
                  <a:pt x="226" y="111"/>
                </a:cubicBezTo>
                <a:cubicBezTo>
                  <a:pt x="229" y="114"/>
                  <a:pt x="232" y="110"/>
                  <a:pt x="235" y="113"/>
                </a:cubicBezTo>
                <a:cubicBezTo>
                  <a:pt x="242" y="113"/>
                  <a:pt x="248" y="116"/>
                  <a:pt x="254" y="116"/>
                </a:cubicBezTo>
                <a:cubicBezTo>
                  <a:pt x="257" y="120"/>
                  <a:pt x="265" y="117"/>
                  <a:pt x="263" y="124"/>
                </a:cubicBezTo>
                <a:cubicBezTo>
                  <a:pt x="264" y="125"/>
                  <a:pt x="267" y="126"/>
                  <a:pt x="267" y="128"/>
                </a:cubicBezTo>
                <a:cubicBezTo>
                  <a:pt x="265" y="132"/>
                  <a:pt x="261" y="132"/>
                  <a:pt x="259" y="132"/>
                </a:cubicBezTo>
                <a:cubicBezTo>
                  <a:pt x="257" y="132"/>
                  <a:pt x="257" y="130"/>
                  <a:pt x="255" y="130"/>
                </a:cubicBezTo>
                <a:cubicBezTo>
                  <a:pt x="254" y="130"/>
                  <a:pt x="254" y="130"/>
                  <a:pt x="253" y="130"/>
                </a:cubicBezTo>
                <a:lnTo>
                  <a:pt x="252" y="130"/>
                </a:lnTo>
                <a:cubicBezTo>
                  <a:pt x="251" y="130"/>
                  <a:pt x="251" y="131"/>
                  <a:pt x="251" y="132"/>
                </a:cubicBezTo>
                <a:cubicBezTo>
                  <a:pt x="250" y="132"/>
                  <a:pt x="249" y="130"/>
                  <a:pt x="249" y="130"/>
                </a:cubicBezTo>
                <a:cubicBezTo>
                  <a:pt x="245" y="132"/>
                  <a:pt x="241" y="134"/>
                  <a:pt x="237" y="131"/>
                </a:cubicBezTo>
                <a:lnTo>
                  <a:pt x="237" y="130"/>
                </a:lnTo>
                <a:cubicBezTo>
                  <a:pt x="235" y="134"/>
                  <a:pt x="232" y="128"/>
                  <a:pt x="230" y="128"/>
                </a:cubicBezTo>
                <a:cubicBezTo>
                  <a:pt x="227" y="130"/>
                  <a:pt x="225" y="128"/>
                  <a:pt x="223" y="127"/>
                </a:cubicBezTo>
                <a:cubicBezTo>
                  <a:pt x="215" y="127"/>
                  <a:pt x="209" y="126"/>
                  <a:pt x="203" y="121"/>
                </a:cubicBezTo>
                <a:cubicBezTo>
                  <a:pt x="198" y="122"/>
                  <a:pt x="194" y="117"/>
                  <a:pt x="189" y="117"/>
                </a:cubicBezTo>
                <a:cubicBezTo>
                  <a:pt x="176" y="106"/>
                  <a:pt x="162" y="99"/>
                  <a:pt x="149" y="86"/>
                </a:cubicBezTo>
                <a:cubicBezTo>
                  <a:pt x="146" y="84"/>
                  <a:pt x="143" y="84"/>
                  <a:pt x="140" y="86"/>
                </a:cubicBezTo>
                <a:cubicBezTo>
                  <a:pt x="135" y="93"/>
                  <a:pt x="132" y="99"/>
                  <a:pt x="128" y="107"/>
                </a:cubicBezTo>
                <a:cubicBezTo>
                  <a:pt x="124" y="113"/>
                  <a:pt x="117" y="119"/>
                  <a:pt x="116" y="126"/>
                </a:cubicBezTo>
                <a:cubicBezTo>
                  <a:pt x="103" y="138"/>
                  <a:pt x="103" y="157"/>
                  <a:pt x="86" y="162"/>
                </a:cubicBezTo>
                <a:lnTo>
                  <a:pt x="81" y="167"/>
                </a:lnTo>
                <a:cubicBezTo>
                  <a:pt x="78" y="162"/>
                  <a:pt x="79" y="158"/>
                  <a:pt x="79" y="153"/>
                </a:cubicBezTo>
                <a:cubicBezTo>
                  <a:pt x="77" y="148"/>
                  <a:pt x="73" y="141"/>
                  <a:pt x="76" y="136"/>
                </a:cubicBezTo>
                <a:cubicBezTo>
                  <a:pt x="73" y="134"/>
                  <a:pt x="78" y="132"/>
                  <a:pt x="75" y="131"/>
                </a:cubicBezTo>
                <a:cubicBezTo>
                  <a:pt x="80" y="129"/>
                  <a:pt x="78" y="124"/>
                  <a:pt x="82" y="121"/>
                </a:cubicBezTo>
                <a:cubicBezTo>
                  <a:pt x="84" y="121"/>
                  <a:pt x="85" y="119"/>
                  <a:pt x="86" y="118"/>
                </a:cubicBezTo>
                <a:cubicBezTo>
                  <a:pt x="85" y="113"/>
                  <a:pt x="93" y="113"/>
                  <a:pt x="93" y="108"/>
                </a:cubicBezTo>
                <a:cubicBezTo>
                  <a:pt x="96" y="107"/>
                  <a:pt x="94" y="104"/>
                  <a:pt x="98" y="102"/>
                </a:cubicBezTo>
                <a:lnTo>
                  <a:pt x="97" y="102"/>
                </a:lnTo>
                <a:cubicBezTo>
                  <a:pt x="102" y="102"/>
                  <a:pt x="98" y="96"/>
                  <a:pt x="104" y="94"/>
                </a:cubicBezTo>
                <a:cubicBezTo>
                  <a:pt x="107" y="84"/>
                  <a:pt x="115" y="76"/>
                  <a:pt x="119" y="67"/>
                </a:cubicBezTo>
                <a:cubicBezTo>
                  <a:pt x="123" y="62"/>
                  <a:pt x="124" y="57"/>
                  <a:pt x="129" y="52"/>
                </a:cubicBezTo>
                <a:cubicBezTo>
                  <a:pt x="129" y="49"/>
                  <a:pt x="132" y="46"/>
                  <a:pt x="133" y="42"/>
                </a:cubicBezTo>
                <a:cubicBezTo>
                  <a:pt x="136" y="41"/>
                  <a:pt x="134" y="36"/>
                  <a:pt x="138" y="34"/>
                </a:cubicBezTo>
                <a:cubicBezTo>
                  <a:pt x="138" y="26"/>
                  <a:pt x="146" y="22"/>
                  <a:pt x="145" y="15"/>
                </a:cubicBezTo>
                <a:cubicBezTo>
                  <a:pt x="148" y="11"/>
                  <a:pt x="147" y="6"/>
                  <a:pt x="147" y="2"/>
                </a:cubicBezTo>
                <a:cubicBezTo>
                  <a:pt x="149" y="0"/>
                  <a:pt x="151" y="5"/>
                  <a:pt x="154" y="1"/>
                </a:cubicBezTo>
                <a:cubicBezTo>
                  <a:pt x="156" y="1"/>
                  <a:pt x="158" y="5"/>
                  <a:pt x="161" y="4"/>
                </a:cubicBezTo>
                <a:close/>
                <a:moveTo>
                  <a:pt x="31" y="40"/>
                </a:moveTo>
                <a:cubicBezTo>
                  <a:pt x="32" y="40"/>
                  <a:pt x="36" y="41"/>
                  <a:pt x="37" y="39"/>
                </a:cubicBezTo>
                <a:cubicBezTo>
                  <a:pt x="38" y="40"/>
                  <a:pt x="39" y="40"/>
                  <a:pt x="40" y="40"/>
                </a:cubicBezTo>
                <a:cubicBezTo>
                  <a:pt x="41" y="39"/>
                  <a:pt x="44" y="43"/>
                  <a:pt x="46" y="41"/>
                </a:cubicBezTo>
                <a:cubicBezTo>
                  <a:pt x="51" y="40"/>
                  <a:pt x="52" y="46"/>
                  <a:pt x="57" y="46"/>
                </a:cubicBezTo>
                <a:cubicBezTo>
                  <a:pt x="59" y="52"/>
                  <a:pt x="66" y="58"/>
                  <a:pt x="61" y="65"/>
                </a:cubicBezTo>
                <a:cubicBezTo>
                  <a:pt x="58" y="69"/>
                  <a:pt x="55" y="71"/>
                  <a:pt x="51" y="69"/>
                </a:cubicBezTo>
                <a:cubicBezTo>
                  <a:pt x="46" y="69"/>
                  <a:pt x="46" y="75"/>
                  <a:pt x="42" y="75"/>
                </a:cubicBezTo>
                <a:cubicBezTo>
                  <a:pt x="41" y="76"/>
                  <a:pt x="40" y="76"/>
                  <a:pt x="41" y="78"/>
                </a:cubicBezTo>
                <a:cubicBezTo>
                  <a:pt x="40" y="78"/>
                  <a:pt x="39" y="77"/>
                  <a:pt x="39" y="76"/>
                </a:cubicBezTo>
                <a:cubicBezTo>
                  <a:pt x="37" y="78"/>
                  <a:pt x="34" y="80"/>
                  <a:pt x="36" y="82"/>
                </a:cubicBezTo>
                <a:cubicBezTo>
                  <a:pt x="31" y="91"/>
                  <a:pt x="26" y="99"/>
                  <a:pt x="24" y="109"/>
                </a:cubicBezTo>
                <a:cubicBezTo>
                  <a:pt x="27" y="112"/>
                  <a:pt x="24" y="116"/>
                  <a:pt x="27" y="119"/>
                </a:cubicBezTo>
                <a:cubicBezTo>
                  <a:pt x="26" y="128"/>
                  <a:pt x="29" y="139"/>
                  <a:pt x="30" y="149"/>
                </a:cubicBezTo>
                <a:cubicBezTo>
                  <a:pt x="30" y="160"/>
                  <a:pt x="27" y="172"/>
                  <a:pt x="30" y="183"/>
                </a:cubicBezTo>
                <a:cubicBezTo>
                  <a:pt x="29" y="184"/>
                  <a:pt x="28" y="187"/>
                  <a:pt x="29" y="188"/>
                </a:cubicBezTo>
                <a:lnTo>
                  <a:pt x="28" y="189"/>
                </a:lnTo>
                <a:cubicBezTo>
                  <a:pt x="30" y="193"/>
                  <a:pt x="27" y="200"/>
                  <a:pt x="27" y="206"/>
                </a:cubicBezTo>
                <a:lnTo>
                  <a:pt x="28" y="206"/>
                </a:lnTo>
                <a:cubicBezTo>
                  <a:pt x="32" y="204"/>
                  <a:pt x="32" y="199"/>
                  <a:pt x="34" y="195"/>
                </a:cubicBezTo>
                <a:cubicBezTo>
                  <a:pt x="34" y="193"/>
                  <a:pt x="36" y="190"/>
                  <a:pt x="38" y="188"/>
                </a:cubicBezTo>
                <a:lnTo>
                  <a:pt x="39" y="187"/>
                </a:lnTo>
                <a:cubicBezTo>
                  <a:pt x="39" y="190"/>
                  <a:pt x="38" y="194"/>
                  <a:pt x="37" y="197"/>
                </a:cubicBezTo>
                <a:cubicBezTo>
                  <a:pt x="35" y="205"/>
                  <a:pt x="32" y="212"/>
                  <a:pt x="34" y="220"/>
                </a:cubicBezTo>
                <a:cubicBezTo>
                  <a:pt x="32" y="223"/>
                  <a:pt x="27" y="224"/>
                  <a:pt x="29" y="229"/>
                </a:cubicBezTo>
                <a:cubicBezTo>
                  <a:pt x="28" y="232"/>
                  <a:pt x="29" y="235"/>
                  <a:pt x="29" y="238"/>
                </a:cubicBezTo>
                <a:cubicBezTo>
                  <a:pt x="24" y="244"/>
                  <a:pt x="34" y="249"/>
                  <a:pt x="27" y="253"/>
                </a:cubicBezTo>
                <a:cubicBezTo>
                  <a:pt x="29" y="258"/>
                  <a:pt x="23" y="260"/>
                  <a:pt x="27" y="264"/>
                </a:cubicBezTo>
                <a:cubicBezTo>
                  <a:pt x="24" y="265"/>
                  <a:pt x="21" y="262"/>
                  <a:pt x="19" y="267"/>
                </a:cubicBezTo>
                <a:cubicBezTo>
                  <a:pt x="19" y="266"/>
                  <a:pt x="20" y="264"/>
                  <a:pt x="19" y="264"/>
                </a:cubicBezTo>
                <a:lnTo>
                  <a:pt x="17" y="264"/>
                </a:lnTo>
                <a:cubicBezTo>
                  <a:pt x="17" y="263"/>
                  <a:pt x="17" y="261"/>
                  <a:pt x="18" y="260"/>
                </a:cubicBezTo>
                <a:cubicBezTo>
                  <a:pt x="17" y="260"/>
                  <a:pt x="17" y="258"/>
                  <a:pt x="15" y="258"/>
                </a:cubicBezTo>
                <a:lnTo>
                  <a:pt x="13" y="260"/>
                </a:lnTo>
                <a:cubicBezTo>
                  <a:pt x="11" y="257"/>
                  <a:pt x="14" y="253"/>
                  <a:pt x="10" y="250"/>
                </a:cubicBezTo>
                <a:cubicBezTo>
                  <a:pt x="9" y="247"/>
                  <a:pt x="13" y="240"/>
                  <a:pt x="6" y="240"/>
                </a:cubicBezTo>
                <a:lnTo>
                  <a:pt x="5" y="238"/>
                </a:lnTo>
                <a:lnTo>
                  <a:pt x="7" y="240"/>
                </a:lnTo>
                <a:cubicBezTo>
                  <a:pt x="10" y="239"/>
                  <a:pt x="7" y="237"/>
                  <a:pt x="7" y="236"/>
                </a:cubicBezTo>
                <a:cubicBezTo>
                  <a:pt x="6" y="236"/>
                  <a:pt x="6" y="236"/>
                  <a:pt x="5" y="236"/>
                </a:cubicBezTo>
                <a:cubicBezTo>
                  <a:pt x="0" y="233"/>
                  <a:pt x="6" y="228"/>
                  <a:pt x="3" y="223"/>
                </a:cubicBezTo>
                <a:cubicBezTo>
                  <a:pt x="4" y="221"/>
                  <a:pt x="4" y="219"/>
                  <a:pt x="6" y="218"/>
                </a:cubicBezTo>
                <a:cubicBezTo>
                  <a:pt x="2" y="216"/>
                  <a:pt x="7" y="213"/>
                  <a:pt x="5" y="210"/>
                </a:cubicBezTo>
                <a:cubicBezTo>
                  <a:pt x="10" y="207"/>
                  <a:pt x="6" y="202"/>
                  <a:pt x="9" y="199"/>
                </a:cubicBezTo>
                <a:lnTo>
                  <a:pt x="7" y="197"/>
                </a:lnTo>
                <a:cubicBezTo>
                  <a:pt x="12" y="194"/>
                  <a:pt x="10" y="188"/>
                  <a:pt x="11" y="184"/>
                </a:cubicBezTo>
                <a:cubicBezTo>
                  <a:pt x="13" y="179"/>
                  <a:pt x="11" y="172"/>
                  <a:pt x="14" y="167"/>
                </a:cubicBezTo>
                <a:cubicBezTo>
                  <a:pt x="11" y="163"/>
                  <a:pt x="13" y="160"/>
                  <a:pt x="12" y="154"/>
                </a:cubicBezTo>
                <a:lnTo>
                  <a:pt x="13" y="154"/>
                </a:lnTo>
                <a:cubicBezTo>
                  <a:pt x="11" y="152"/>
                  <a:pt x="15" y="151"/>
                  <a:pt x="12" y="149"/>
                </a:cubicBezTo>
                <a:cubicBezTo>
                  <a:pt x="14" y="138"/>
                  <a:pt x="8" y="128"/>
                  <a:pt x="12" y="117"/>
                </a:cubicBezTo>
                <a:cubicBezTo>
                  <a:pt x="12" y="113"/>
                  <a:pt x="12" y="107"/>
                  <a:pt x="15" y="103"/>
                </a:cubicBezTo>
                <a:cubicBezTo>
                  <a:pt x="15" y="97"/>
                  <a:pt x="17" y="91"/>
                  <a:pt x="19" y="86"/>
                </a:cubicBezTo>
                <a:cubicBezTo>
                  <a:pt x="20" y="85"/>
                  <a:pt x="19" y="84"/>
                  <a:pt x="19" y="84"/>
                </a:cubicBezTo>
                <a:lnTo>
                  <a:pt x="19" y="82"/>
                </a:lnTo>
                <a:cubicBezTo>
                  <a:pt x="19" y="80"/>
                  <a:pt x="24" y="79"/>
                  <a:pt x="22" y="76"/>
                </a:cubicBezTo>
                <a:cubicBezTo>
                  <a:pt x="24" y="68"/>
                  <a:pt x="25" y="57"/>
                  <a:pt x="24" y="48"/>
                </a:cubicBezTo>
                <a:lnTo>
                  <a:pt x="23" y="49"/>
                </a:lnTo>
                <a:cubicBezTo>
                  <a:pt x="22" y="47"/>
                  <a:pt x="17" y="47"/>
                  <a:pt x="19" y="43"/>
                </a:cubicBezTo>
                <a:cubicBezTo>
                  <a:pt x="24" y="43"/>
                  <a:pt x="27" y="39"/>
                  <a:pt x="31" y="40"/>
                </a:cubicBezTo>
                <a:close/>
                <a:moveTo>
                  <a:pt x="176" y="144"/>
                </a:moveTo>
                <a:cubicBezTo>
                  <a:pt x="181" y="143"/>
                  <a:pt x="182" y="148"/>
                  <a:pt x="185" y="150"/>
                </a:cubicBezTo>
                <a:cubicBezTo>
                  <a:pt x="188" y="165"/>
                  <a:pt x="174" y="171"/>
                  <a:pt x="170" y="184"/>
                </a:cubicBezTo>
                <a:cubicBezTo>
                  <a:pt x="166" y="191"/>
                  <a:pt x="160" y="195"/>
                  <a:pt x="154" y="199"/>
                </a:cubicBezTo>
                <a:cubicBezTo>
                  <a:pt x="156" y="202"/>
                  <a:pt x="159" y="203"/>
                  <a:pt x="162" y="205"/>
                </a:cubicBezTo>
                <a:cubicBezTo>
                  <a:pt x="167" y="206"/>
                  <a:pt x="172" y="209"/>
                  <a:pt x="176" y="208"/>
                </a:cubicBezTo>
                <a:cubicBezTo>
                  <a:pt x="180" y="212"/>
                  <a:pt x="188" y="208"/>
                  <a:pt x="192" y="212"/>
                </a:cubicBezTo>
                <a:cubicBezTo>
                  <a:pt x="195" y="210"/>
                  <a:pt x="195" y="210"/>
                  <a:pt x="198" y="212"/>
                </a:cubicBezTo>
                <a:cubicBezTo>
                  <a:pt x="200" y="216"/>
                  <a:pt x="205" y="213"/>
                  <a:pt x="206" y="217"/>
                </a:cubicBezTo>
                <a:cubicBezTo>
                  <a:pt x="211" y="217"/>
                  <a:pt x="214" y="223"/>
                  <a:pt x="216" y="225"/>
                </a:cubicBezTo>
                <a:lnTo>
                  <a:pt x="217" y="225"/>
                </a:lnTo>
                <a:cubicBezTo>
                  <a:pt x="217" y="228"/>
                  <a:pt x="220" y="226"/>
                  <a:pt x="220" y="228"/>
                </a:cubicBezTo>
                <a:cubicBezTo>
                  <a:pt x="220" y="232"/>
                  <a:pt x="219" y="235"/>
                  <a:pt x="216" y="238"/>
                </a:cubicBezTo>
                <a:cubicBezTo>
                  <a:pt x="215" y="238"/>
                  <a:pt x="213" y="238"/>
                  <a:pt x="212" y="239"/>
                </a:cubicBezTo>
                <a:lnTo>
                  <a:pt x="212" y="240"/>
                </a:lnTo>
                <a:cubicBezTo>
                  <a:pt x="209" y="236"/>
                  <a:pt x="203" y="241"/>
                  <a:pt x="200" y="238"/>
                </a:cubicBezTo>
                <a:cubicBezTo>
                  <a:pt x="197" y="237"/>
                  <a:pt x="195" y="241"/>
                  <a:pt x="192" y="239"/>
                </a:cubicBezTo>
                <a:cubicBezTo>
                  <a:pt x="187" y="241"/>
                  <a:pt x="183" y="238"/>
                  <a:pt x="178" y="239"/>
                </a:cubicBezTo>
                <a:cubicBezTo>
                  <a:pt x="176" y="237"/>
                  <a:pt x="174" y="236"/>
                  <a:pt x="172" y="235"/>
                </a:cubicBezTo>
                <a:cubicBezTo>
                  <a:pt x="171" y="236"/>
                  <a:pt x="171" y="236"/>
                  <a:pt x="169" y="236"/>
                </a:cubicBezTo>
                <a:cubicBezTo>
                  <a:pt x="167" y="233"/>
                  <a:pt x="162" y="232"/>
                  <a:pt x="158" y="231"/>
                </a:cubicBezTo>
                <a:cubicBezTo>
                  <a:pt x="144" y="224"/>
                  <a:pt x="140" y="212"/>
                  <a:pt x="129" y="202"/>
                </a:cubicBezTo>
                <a:cubicBezTo>
                  <a:pt x="125" y="198"/>
                  <a:pt x="126" y="192"/>
                  <a:pt x="123" y="188"/>
                </a:cubicBezTo>
                <a:cubicBezTo>
                  <a:pt x="120" y="184"/>
                  <a:pt x="118" y="180"/>
                  <a:pt x="119" y="176"/>
                </a:cubicBezTo>
                <a:cubicBezTo>
                  <a:pt x="122" y="171"/>
                  <a:pt x="126" y="171"/>
                  <a:pt x="131" y="171"/>
                </a:cubicBezTo>
                <a:cubicBezTo>
                  <a:pt x="133" y="175"/>
                  <a:pt x="137" y="174"/>
                  <a:pt x="140" y="177"/>
                </a:cubicBezTo>
                <a:cubicBezTo>
                  <a:pt x="146" y="175"/>
                  <a:pt x="144" y="171"/>
                  <a:pt x="149" y="167"/>
                </a:cubicBezTo>
                <a:cubicBezTo>
                  <a:pt x="149" y="164"/>
                  <a:pt x="154" y="161"/>
                  <a:pt x="151" y="157"/>
                </a:cubicBezTo>
                <a:cubicBezTo>
                  <a:pt x="144" y="158"/>
                  <a:pt x="132" y="162"/>
                  <a:pt x="125" y="156"/>
                </a:cubicBezTo>
                <a:lnTo>
                  <a:pt x="126" y="156"/>
                </a:lnTo>
                <a:lnTo>
                  <a:pt x="124" y="154"/>
                </a:lnTo>
                <a:cubicBezTo>
                  <a:pt x="126" y="154"/>
                  <a:pt x="125" y="153"/>
                  <a:pt x="125" y="151"/>
                </a:cubicBezTo>
                <a:cubicBezTo>
                  <a:pt x="129" y="153"/>
                  <a:pt x="130" y="148"/>
                  <a:pt x="133" y="148"/>
                </a:cubicBezTo>
                <a:cubicBezTo>
                  <a:pt x="146" y="145"/>
                  <a:pt x="159" y="141"/>
                  <a:pt x="174" y="143"/>
                </a:cubicBezTo>
                <a:lnTo>
                  <a:pt x="176" y="144"/>
                </a:lnTo>
                <a:close/>
              </a:path>
            </a:pathLst>
          </a:custGeom>
          <a:solidFill>
            <a:srgbClr val="FF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57" name="Freeform 5"/>
          <p:cNvSpPr>
            <a:spLocks noEditPoints="1"/>
          </p:cNvSpPr>
          <p:nvPr/>
        </p:nvSpPr>
        <p:spPr bwMode="auto">
          <a:xfrm>
            <a:off x="285750" y="3786188"/>
            <a:ext cx="1600200" cy="1500187"/>
          </a:xfrm>
          <a:custGeom>
            <a:avLst/>
            <a:gdLst>
              <a:gd name="T0" fmla="*/ 2147483647 w 272"/>
              <a:gd name="T1" fmla="*/ 2147483647 h 274"/>
              <a:gd name="T2" fmla="*/ 2147483647 w 272"/>
              <a:gd name="T3" fmla="*/ 2147483647 h 274"/>
              <a:gd name="T4" fmla="*/ 2147483647 w 272"/>
              <a:gd name="T5" fmla="*/ 2147483647 h 274"/>
              <a:gd name="T6" fmla="*/ 2147483647 w 272"/>
              <a:gd name="T7" fmla="*/ 2147483647 h 274"/>
              <a:gd name="T8" fmla="*/ 2147483647 w 272"/>
              <a:gd name="T9" fmla="*/ 2147483647 h 274"/>
              <a:gd name="T10" fmla="*/ 2147483647 w 272"/>
              <a:gd name="T11" fmla="*/ 2147483647 h 274"/>
              <a:gd name="T12" fmla="*/ 2147483647 w 272"/>
              <a:gd name="T13" fmla="*/ 2147483647 h 274"/>
              <a:gd name="T14" fmla="*/ 2147483647 w 272"/>
              <a:gd name="T15" fmla="*/ 2147483647 h 274"/>
              <a:gd name="T16" fmla="*/ 2147483647 w 272"/>
              <a:gd name="T17" fmla="*/ 2147483647 h 274"/>
              <a:gd name="T18" fmla="*/ 2147483647 w 272"/>
              <a:gd name="T19" fmla="*/ 2147483647 h 274"/>
              <a:gd name="T20" fmla="*/ 2147483647 w 272"/>
              <a:gd name="T21" fmla="*/ 2147483647 h 274"/>
              <a:gd name="T22" fmla="*/ 2147483647 w 272"/>
              <a:gd name="T23" fmla="*/ 2147483647 h 274"/>
              <a:gd name="T24" fmla="*/ 2147483647 w 272"/>
              <a:gd name="T25" fmla="*/ 2147483647 h 274"/>
              <a:gd name="T26" fmla="*/ 2147483647 w 272"/>
              <a:gd name="T27" fmla="*/ 2147483647 h 274"/>
              <a:gd name="T28" fmla="*/ 2147483647 w 272"/>
              <a:gd name="T29" fmla="*/ 2147483647 h 274"/>
              <a:gd name="T30" fmla="*/ 2147483647 w 272"/>
              <a:gd name="T31" fmla="*/ 2147483647 h 274"/>
              <a:gd name="T32" fmla="*/ 2147483647 w 272"/>
              <a:gd name="T33" fmla="*/ 2147483647 h 274"/>
              <a:gd name="T34" fmla="*/ 2147483647 w 272"/>
              <a:gd name="T35" fmla="*/ 2147483647 h 274"/>
              <a:gd name="T36" fmla="*/ 2147483647 w 272"/>
              <a:gd name="T37" fmla="*/ 2147483647 h 274"/>
              <a:gd name="T38" fmla="*/ 2147483647 w 272"/>
              <a:gd name="T39" fmla="*/ 2147483647 h 274"/>
              <a:gd name="T40" fmla="*/ 2147483647 w 272"/>
              <a:gd name="T41" fmla="*/ 2147483647 h 274"/>
              <a:gd name="T42" fmla="*/ 2147483647 w 272"/>
              <a:gd name="T43" fmla="*/ 2147483647 h 274"/>
              <a:gd name="T44" fmla="*/ 2147483647 w 272"/>
              <a:gd name="T45" fmla="*/ 2147483647 h 274"/>
              <a:gd name="T46" fmla="*/ 2147483647 w 272"/>
              <a:gd name="T47" fmla="*/ 2147483647 h 274"/>
              <a:gd name="T48" fmla="*/ 2147483647 w 272"/>
              <a:gd name="T49" fmla="*/ 2147483647 h 274"/>
              <a:gd name="T50" fmla="*/ 2147483647 w 272"/>
              <a:gd name="T51" fmla="*/ 2147483647 h 274"/>
              <a:gd name="T52" fmla="*/ 2147483647 w 272"/>
              <a:gd name="T53" fmla="*/ 2147483647 h 274"/>
              <a:gd name="T54" fmla="*/ 2147483647 w 272"/>
              <a:gd name="T55" fmla="*/ 2147483647 h 274"/>
              <a:gd name="T56" fmla="*/ 2147483647 w 272"/>
              <a:gd name="T57" fmla="*/ 2147483647 h 274"/>
              <a:gd name="T58" fmla="*/ 2147483647 w 272"/>
              <a:gd name="T59" fmla="*/ 2147483647 h 274"/>
              <a:gd name="T60" fmla="*/ 2147483647 w 272"/>
              <a:gd name="T61" fmla="*/ 2147483647 h 274"/>
              <a:gd name="T62" fmla="*/ 2147483647 w 272"/>
              <a:gd name="T63" fmla="*/ 2147483647 h 274"/>
              <a:gd name="T64" fmla="*/ 2147483647 w 272"/>
              <a:gd name="T65" fmla="*/ 2147483647 h 274"/>
              <a:gd name="T66" fmla="*/ 2147483647 w 272"/>
              <a:gd name="T67" fmla="*/ 2147483647 h 274"/>
              <a:gd name="T68" fmla="*/ 2147483647 w 272"/>
              <a:gd name="T69" fmla="*/ 2147483647 h 274"/>
              <a:gd name="T70" fmla="*/ 2147483647 w 272"/>
              <a:gd name="T71" fmla="*/ 2147483647 h 274"/>
              <a:gd name="T72" fmla="*/ 2147483647 w 272"/>
              <a:gd name="T73" fmla="*/ 2147483647 h 274"/>
              <a:gd name="T74" fmla="*/ 2147483647 w 272"/>
              <a:gd name="T75" fmla="*/ 2147483647 h 274"/>
              <a:gd name="T76" fmla="*/ 2147483647 w 272"/>
              <a:gd name="T77" fmla="*/ 2147483647 h 274"/>
              <a:gd name="T78" fmla="*/ 2147483647 w 272"/>
              <a:gd name="T79" fmla="*/ 2147483647 h 274"/>
              <a:gd name="T80" fmla="*/ 2147483647 w 272"/>
              <a:gd name="T81" fmla="*/ 2147483647 h 274"/>
              <a:gd name="T82" fmla="*/ 2147483647 w 272"/>
              <a:gd name="T83" fmla="*/ 2147483647 h 274"/>
              <a:gd name="T84" fmla="*/ 2147483647 w 272"/>
              <a:gd name="T85" fmla="*/ 2147483647 h 274"/>
              <a:gd name="T86" fmla="*/ 2147483647 w 272"/>
              <a:gd name="T87" fmla="*/ 2147483647 h 274"/>
              <a:gd name="T88" fmla="*/ 2147483647 w 272"/>
              <a:gd name="T89" fmla="*/ 2147483647 h 274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72"/>
              <a:gd name="T136" fmla="*/ 0 h 274"/>
              <a:gd name="T137" fmla="*/ 272 w 272"/>
              <a:gd name="T138" fmla="*/ 274 h 274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72" h="274">
                <a:moveTo>
                  <a:pt x="184" y="14"/>
                </a:moveTo>
                <a:cubicBezTo>
                  <a:pt x="186" y="19"/>
                  <a:pt x="190" y="24"/>
                  <a:pt x="189" y="30"/>
                </a:cubicBezTo>
                <a:cubicBezTo>
                  <a:pt x="188" y="35"/>
                  <a:pt x="184" y="39"/>
                  <a:pt x="184" y="44"/>
                </a:cubicBezTo>
                <a:cubicBezTo>
                  <a:pt x="179" y="47"/>
                  <a:pt x="181" y="55"/>
                  <a:pt x="175" y="57"/>
                </a:cubicBezTo>
                <a:cubicBezTo>
                  <a:pt x="171" y="59"/>
                  <a:pt x="171" y="62"/>
                  <a:pt x="169" y="65"/>
                </a:cubicBezTo>
                <a:cubicBezTo>
                  <a:pt x="171" y="67"/>
                  <a:pt x="174" y="69"/>
                  <a:pt x="179" y="69"/>
                </a:cubicBezTo>
                <a:cubicBezTo>
                  <a:pt x="186" y="72"/>
                  <a:pt x="191" y="74"/>
                  <a:pt x="196" y="81"/>
                </a:cubicBezTo>
                <a:cubicBezTo>
                  <a:pt x="196" y="85"/>
                  <a:pt x="201" y="86"/>
                  <a:pt x="201" y="90"/>
                </a:cubicBezTo>
                <a:cubicBezTo>
                  <a:pt x="203" y="93"/>
                  <a:pt x="202" y="97"/>
                  <a:pt x="204" y="99"/>
                </a:cubicBezTo>
                <a:cubicBezTo>
                  <a:pt x="215" y="98"/>
                  <a:pt x="216" y="85"/>
                  <a:pt x="228" y="86"/>
                </a:cubicBezTo>
                <a:cubicBezTo>
                  <a:pt x="229" y="82"/>
                  <a:pt x="232" y="86"/>
                  <a:pt x="234" y="84"/>
                </a:cubicBezTo>
                <a:cubicBezTo>
                  <a:pt x="242" y="85"/>
                  <a:pt x="247" y="85"/>
                  <a:pt x="254" y="87"/>
                </a:cubicBezTo>
                <a:cubicBezTo>
                  <a:pt x="259" y="88"/>
                  <a:pt x="265" y="89"/>
                  <a:pt x="264" y="95"/>
                </a:cubicBezTo>
                <a:cubicBezTo>
                  <a:pt x="269" y="98"/>
                  <a:pt x="268" y="105"/>
                  <a:pt x="269" y="110"/>
                </a:cubicBezTo>
                <a:cubicBezTo>
                  <a:pt x="272" y="117"/>
                  <a:pt x="262" y="121"/>
                  <a:pt x="265" y="128"/>
                </a:cubicBezTo>
                <a:cubicBezTo>
                  <a:pt x="261" y="138"/>
                  <a:pt x="264" y="150"/>
                  <a:pt x="257" y="159"/>
                </a:cubicBezTo>
                <a:cubicBezTo>
                  <a:pt x="259" y="163"/>
                  <a:pt x="262" y="166"/>
                  <a:pt x="265" y="171"/>
                </a:cubicBezTo>
                <a:cubicBezTo>
                  <a:pt x="262" y="176"/>
                  <a:pt x="252" y="180"/>
                  <a:pt x="256" y="188"/>
                </a:cubicBezTo>
                <a:cubicBezTo>
                  <a:pt x="252" y="198"/>
                  <a:pt x="257" y="209"/>
                  <a:pt x="252" y="219"/>
                </a:cubicBezTo>
                <a:cubicBezTo>
                  <a:pt x="251" y="223"/>
                  <a:pt x="257" y="228"/>
                  <a:pt x="252" y="232"/>
                </a:cubicBezTo>
                <a:cubicBezTo>
                  <a:pt x="253" y="236"/>
                  <a:pt x="247" y="236"/>
                  <a:pt x="246" y="239"/>
                </a:cubicBezTo>
                <a:cubicBezTo>
                  <a:pt x="243" y="243"/>
                  <a:pt x="243" y="248"/>
                  <a:pt x="239" y="251"/>
                </a:cubicBezTo>
                <a:cubicBezTo>
                  <a:pt x="237" y="259"/>
                  <a:pt x="229" y="263"/>
                  <a:pt x="222" y="267"/>
                </a:cubicBezTo>
                <a:cubicBezTo>
                  <a:pt x="216" y="266"/>
                  <a:pt x="211" y="268"/>
                  <a:pt x="207" y="265"/>
                </a:cubicBezTo>
                <a:cubicBezTo>
                  <a:pt x="206" y="265"/>
                  <a:pt x="203" y="263"/>
                  <a:pt x="201" y="263"/>
                </a:cubicBezTo>
                <a:cubicBezTo>
                  <a:pt x="201" y="261"/>
                  <a:pt x="199" y="260"/>
                  <a:pt x="200" y="257"/>
                </a:cubicBezTo>
                <a:cubicBezTo>
                  <a:pt x="206" y="254"/>
                  <a:pt x="203" y="250"/>
                  <a:pt x="201" y="246"/>
                </a:cubicBezTo>
                <a:cubicBezTo>
                  <a:pt x="191" y="244"/>
                  <a:pt x="180" y="245"/>
                  <a:pt x="171" y="246"/>
                </a:cubicBezTo>
                <a:cubicBezTo>
                  <a:pt x="154" y="246"/>
                  <a:pt x="141" y="257"/>
                  <a:pt x="121" y="253"/>
                </a:cubicBezTo>
                <a:cubicBezTo>
                  <a:pt x="120" y="251"/>
                  <a:pt x="119" y="251"/>
                  <a:pt x="117" y="251"/>
                </a:cubicBezTo>
                <a:cubicBezTo>
                  <a:pt x="109" y="243"/>
                  <a:pt x="113" y="230"/>
                  <a:pt x="108" y="222"/>
                </a:cubicBezTo>
                <a:cubicBezTo>
                  <a:pt x="108" y="217"/>
                  <a:pt x="110" y="213"/>
                  <a:pt x="108" y="209"/>
                </a:cubicBezTo>
                <a:cubicBezTo>
                  <a:pt x="115" y="207"/>
                  <a:pt x="112" y="200"/>
                  <a:pt x="114" y="196"/>
                </a:cubicBezTo>
                <a:cubicBezTo>
                  <a:pt x="110" y="194"/>
                  <a:pt x="105" y="193"/>
                  <a:pt x="101" y="189"/>
                </a:cubicBezTo>
                <a:cubicBezTo>
                  <a:pt x="97" y="190"/>
                  <a:pt x="95" y="185"/>
                  <a:pt x="91" y="185"/>
                </a:cubicBezTo>
                <a:cubicBezTo>
                  <a:pt x="92" y="183"/>
                  <a:pt x="91" y="182"/>
                  <a:pt x="90" y="182"/>
                </a:cubicBezTo>
                <a:cubicBezTo>
                  <a:pt x="91" y="178"/>
                  <a:pt x="95" y="179"/>
                  <a:pt x="96" y="177"/>
                </a:cubicBezTo>
                <a:cubicBezTo>
                  <a:pt x="93" y="177"/>
                  <a:pt x="90" y="175"/>
                  <a:pt x="87" y="173"/>
                </a:cubicBezTo>
                <a:cubicBezTo>
                  <a:pt x="86" y="171"/>
                  <a:pt x="83" y="168"/>
                  <a:pt x="85" y="166"/>
                </a:cubicBezTo>
                <a:cubicBezTo>
                  <a:pt x="89" y="163"/>
                  <a:pt x="86" y="169"/>
                  <a:pt x="88" y="170"/>
                </a:cubicBezTo>
                <a:cubicBezTo>
                  <a:pt x="93" y="171"/>
                  <a:pt x="99" y="172"/>
                  <a:pt x="105" y="171"/>
                </a:cubicBezTo>
                <a:cubicBezTo>
                  <a:pt x="106" y="170"/>
                  <a:pt x="108" y="171"/>
                  <a:pt x="108" y="170"/>
                </a:cubicBezTo>
                <a:lnTo>
                  <a:pt x="109" y="171"/>
                </a:lnTo>
                <a:cubicBezTo>
                  <a:pt x="116" y="169"/>
                  <a:pt x="126" y="172"/>
                  <a:pt x="132" y="166"/>
                </a:cubicBezTo>
                <a:cubicBezTo>
                  <a:pt x="135" y="166"/>
                  <a:pt x="135" y="164"/>
                  <a:pt x="137" y="162"/>
                </a:cubicBezTo>
                <a:cubicBezTo>
                  <a:pt x="138" y="157"/>
                  <a:pt x="142" y="154"/>
                  <a:pt x="144" y="150"/>
                </a:cubicBezTo>
                <a:cubicBezTo>
                  <a:pt x="147" y="145"/>
                  <a:pt x="149" y="140"/>
                  <a:pt x="154" y="137"/>
                </a:cubicBezTo>
                <a:cubicBezTo>
                  <a:pt x="154" y="133"/>
                  <a:pt x="157" y="130"/>
                  <a:pt x="159" y="127"/>
                </a:cubicBezTo>
                <a:cubicBezTo>
                  <a:pt x="163" y="119"/>
                  <a:pt x="166" y="111"/>
                  <a:pt x="171" y="104"/>
                </a:cubicBezTo>
                <a:cubicBezTo>
                  <a:pt x="169" y="101"/>
                  <a:pt x="174" y="98"/>
                  <a:pt x="170" y="97"/>
                </a:cubicBezTo>
                <a:cubicBezTo>
                  <a:pt x="165" y="96"/>
                  <a:pt x="163" y="102"/>
                  <a:pt x="159" y="104"/>
                </a:cubicBezTo>
                <a:cubicBezTo>
                  <a:pt x="155" y="102"/>
                  <a:pt x="152" y="101"/>
                  <a:pt x="148" y="98"/>
                </a:cubicBezTo>
                <a:cubicBezTo>
                  <a:pt x="144" y="92"/>
                  <a:pt x="144" y="83"/>
                  <a:pt x="142" y="76"/>
                </a:cubicBezTo>
                <a:cubicBezTo>
                  <a:pt x="140" y="70"/>
                  <a:pt x="141" y="63"/>
                  <a:pt x="144" y="59"/>
                </a:cubicBezTo>
                <a:cubicBezTo>
                  <a:pt x="142" y="53"/>
                  <a:pt x="144" y="47"/>
                  <a:pt x="148" y="43"/>
                </a:cubicBezTo>
                <a:cubicBezTo>
                  <a:pt x="152" y="35"/>
                  <a:pt x="157" y="25"/>
                  <a:pt x="150" y="17"/>
                </a:cubicBezTo>
                <a:cubicBezTo>
                  <a:pt x="147" y="18"/>
                  <a:pt x="144" y="17"/>
                  <a:pt x="144" y="20"/>
                </a:cubicBezTo>
                <a:lnTo>
                  <a:pt x="143" y="20"/>
                </a:lnTo>
                <a:cubicBezTo>
                  <a:pt x="140" y="18"/>
                  <a:pt x="143" y="13"/>
                  <a:pt x="139" y="10"/>
                </a:cubicBezTo>
                <a:cubicBezTo>
                  <a:pt x="143" y="10"/>
                  <a:pt x="147" y="5"/>
                  <a:pt x="149" y="2"/>
                </a:cubicBezTo>
                <a:cubicBezTo>
                  <a:pt x="158" y="0"/>
                  <a:pt x="168" y="2"/>
                  <a:pt x="176" y="7"/>
                </a:cubicBezTo>
                <a:lnTo>
                  <a:pt x="184" y="14"/>
                </a:lnTo>
                <a:close/>
                <a:moveTo>
                  <a:pt x="38" y="54"/>
                </a:moveTo>
                <a:cubicBezTo>
                  <a:pt x="43" y="53"/>
                  <a:pt x="44" y="60"/>
                  <a:pt x="50" y="59"/>
                </a:cubicBezTo>
                <a:cubicBezTo>
                  <a:pt x="56" y="62"/>
                  <a:pt x="54" y="68"/>
                  <a:pt x="58" y="72"/>
                </a:cubicBezTo>
                <a:cubicBezTo>
                  <a:pt x="56" y="76"/>
                  <a:pt x="62" y="85"/>
                  <a:pt x="54" y="86"/>
                </a:cubicBezTo>
                <a:cubicBezTo>
                  <a:pt x="49" y="90"/>
                  <a:pt x="40" y="84"/>
                  <a:pt x="37" y="92"/>
                </a:cubicBezTo>
                <a:cubicBezTo>
                  <a:pt x="35" y="97"/>
                  <a:pt x="32" y="102"/>
                  <a:pt x="28" y="107"/>
                </a:cubicBezTo>
                <a:cubicBezTo>
                  <a:pt x="27" y="107"/>
                  <a:pt x="23" y="107"/>
                  <a:pt x="25" y="105"/>
                </a:cubicBezTo>
                <a:cubicBezTo>
                  <a:pt x="27" y="92"/>
                  <a:pt x="26" y="76"/>
                  <a:pt x="29" y="62"/>
                </a:cubicBezTo>
                <a:cubicBezTo>
                  <a:pt x="25" y="59"/>
                  <a:pt x="25" y="55"/>
                  <a:pt x="20" y="51"/>
                </a:cubicBezTo>
                <a:lnTo>
                  <a:pt x="22" y="48"/>
                </a:lnTo>
                <a:cubicBezTo>
                  <a:pt x="26" y="52"/>
                  <a:pt x="34" y="49"/>
                  <a:pt x="38" y="54"/>
                </a:cubicBezTo>
                <a:close/>
                <a:moveTo>
                  <a:pt x="108" y="114"/>
                </a:moveTo>
                <a:cubicBezTo>
                  <a:pt x="99" y="120"/>
                  <a:pt x="101" y="132"/>
                  <a:pt x="93" y="139"/>
                </a:cubicBezTo>
                <a:cubicBezTo>
                  <a:pt x="93" y="143"/>
                  <a:pt x="92" y="147"/>
                  <a:pt x="88" y="149"/>
                </a:cubicBezTo>
                <a:cubicBezTo>
                  <a:pt x="87" y="162"/>
                  <a:pt x="76" y="171"/>
                  <a:pt x="73" y="183"/>
                </a:cubicBezTo>
                <a:cubicBezTo>
                  <a:pt x="77" y="191"/>
                  <a:pt x="66" y="196"/>
                  <a:pt x="66" y="204"/>
                </a:cubicBezTo>
                <a:cubicBezTo>
                  <a:pt x="58" y="217"/>
                  <a:pt x="52" y="232"/>
                  <a:pt x="47" y="246"/>
                </a:cubicBezTo>
                <a:cubicBezTo>
                  <a:pt x="38" y="253"/>
                  <a:pt x="47" y="265"/>
                  <a:pt x="35" y="271"/>
                </a:cubicBezTo>
                <a:cubicBezTo>
                  <a:pt x="33" y="274"/>
                  <a:pt x="28" y="271"/>
                  <a:pt x="25" y="273"/>
                </a:cubicBezTo>
                <a:cubicBezTo>
                  <a:pt x="17" y="266"/>
                  <a:pt x="17" y="256"/>
                  <a:pt x="12" y="249"/>
                </a:cubicBezTo>
                <a:cubicBezTo>
                  <a:pt x="13" y="241"/>
                  <a:pt x="0" y="233"/>
                  <a:pt x="10" y="227"/>
                </a:cubicBezTo>
                <a:cubicBezTo>
                  <a:pt x="8" y="223"/>
                  <a:pt x="11" y="220"/>
                  <a:pt x="9" y="216"/>
                </a:cubicBezTo>
                <a:cubicBezTo>
                  <a:pt x="16" y="213"/>
                  <a:pt x="9" y="204"/>
                  <a:pt x="15" y="200"/>
                </a:cubicBezTo>
                <a:cubicBezTo>
                  <a:pt x="15" y="184"/>
                  <a:pt x="22" y="171"/>
                  <a:pt x="21" y="154"/>
                </a:cubicBezTo>
                <a:cubicBezTo>
                  <a:pt x="28" y="149"/>
                  <a:pt x="18" y="142"/>
                  <a:pt x="23" y="137"/>
                </a:cubicBezTo>
                <a:cubicBezTo>
                  <a:pt x="25" y="139"/>
                  <a:pt x="26" y="143"/>
                  <a:pt x="29" y="144"/>
                </a:cubicBezTo>
                <a:cubicBezTo>
                  <a:pt x="29" y="148"/>
                  <a:pt x="34" y="150"/>
                  <a:pt x="34" y="154"/>
                </a:cubicBezTo>
                <a:cubicBezTo>
                  <a:pt x="50" y="166"/>
                  <a:pt x="35" y="185"/>
                  <a:pt x="39" y="200"/>
                </a:cubicBezTo>
                <a:cubicBezTo>
                  <a:pt x="43" y="198"/>
                  <a:pt x="45" y="194"/>
                  <a:pt x="47" y="190"/>
                </a:cubicBezTo>
                <a:cubicBezTo>
                  <a:pt x="59" y="180"/>
                  <a:pt x="66" y="168"/>
                  <a:pt x="73" y="156"/>
                </a:cubicBezTo>
                <a:lnTo>
                  <a:pt x="77" y="151"/>
                </a:lnTo>
                <a:cubicBezTo>
                  <a:pt x="82" y="136"/>
                  <a:pt x="96" y="126"/>
                  <a:pt x="102" y="111"/>
                </a:cubicBezTo>
                <a:cubicBezTo>
                  <a:pt x="105" y="110"/>
                  <a:pt x="105" y="105"/>
                  <a:pt x="108" y="107"/>
                </a:cubicBezTo>
                <a:lnTo>
                  <a:pt x="108" y="114"/>
                </a:lnTo>
                <a:close/>
                <a:moveTo>
                  <a:pt x="219" y="112"/>
                </a:moveTo>
                <a:cubicBezTo>
                  <a:pt x="223" y="113"/>
                  <a:pt x="225" y="113"/>
                  <a:pt x="228" y="112"/>
                </a:cubicBezTo>
                <a:cubicBezTo>
                  <a:pt x="228" y="118"/>
                  <a:pt x="232" y="123"/>
                  <a:pt x="231" y="129"/>
                </a:cubicBezTo>
                <a:lnTo>
                  <a:pt x="232" y="131"/>
                </a:lnTo>
                <a:lnTo>
                  <a:pt x="230" y="153"/>
                </a:lnTo>
                <a:cubicBezTo>
                  <a:pt x="227" y="150"/>
                  <a:pt x="223" y="155"/>
                  <a:pt x="220" y="151"/>
                </a:cubicBezTo>
                <a:cubicBezTo>
                  <a:pt x="218" y="152"/>
                  <a:pt x="215" y="151"/>
                  <a:pt x="214" y="150"/>
                </a:cubicBezTo>
                <a:lnTo>
                  <a:pt x="214" y="148"/>
                </a:lnTo>
                <a:cubicBezTo>
                  <a:pt x="216" y="149"/>
                  <a:pt x="217" y="146"/>
                  <a:pt x="218" y="145"/>
                </a:cubicBezTo>
                <a:cubicBezTo>
                  <a:pt x="211" y="140"/>
                  <a:pt x="228" y="136"/>
                  <a:pt x="218" y="131"/>
                </a:cubicBezTo>
                <a:cubicBezTo>
                  <a:pt x="220" y="123"/>
                  <a:pt x="212" y="121"/>
                  <a:pt x="213" y="115"/>
                </a:cubicBezTo>
                <a:cubicBezTo>
                  <a:pt x="210" y="111"/>
                  <a:pt x="206" y="109"/>
                  <a:pt x="205" y="107"/>
                </a:cubicBezTo>
                <a:cubicBezTo>
                  <a:pt x="210" y="109"/>
                  <a:pt x="213" y="114"/>
                  <a:pt x="219" y="112"/>
                </a:cubicBezTo>
                <a:close/>
                <a:moveTo>
                  <a:pt x="182" y="156"/>
                </a:moveTo>
                <a:cubicBezTo>
                  <a:pt x="178" y="156"/>
                  <a:pt x="174" y="159"/>
                  <a:pt x="171" y="156"/>
                </a:cubicBezTo>
                <a:cubicBezTo>
                  <a:pt x="173" y="154"/>
                  <a:pt x="172" y="148"/>
                  <a:pt x="178" y="149"/>
                </a:cubicBezTo>
                <a:cubicBezTo>
                  <a:pt x="179" y="148"/>
                  <a:pt x="181" y="147"/>
                  <a:pt x="181" y="145"/>
                </a:cubicBezTo>
                <a:lnTo>
                  <a:pt x="188" y="139"/>
                </a:lnTo>
                <a:cubicBezTo>
                  <a:pt x="186" y="145"/>
                  <a:pt x="190" y="155"/>
                  <a:pt x="182" y="156"/>
                </a:cubicBezTo>
                <a:close/>
                <a:moveTo>
                  <a:pt x="223" y="178"/>
                </a:moveTo>
                <a:cubicBezTo>
                  <a:pt x="225" y="176"/>
                  <a:pt x="227" y="179"/>
                  <a:pt x="228" y="179"/>
                </a:cubicBezTo>
                <a:cubicBezTo>
                  <a:pt x="228" y="188"/>
                  <a:pt x="223" y="196"/>
                  <a:pt x="223" y="204"/>
                </a:cubicBezTo>
                <a:cubicBezTo>
                  <a:pt x="220" y="206"/>
                  <a:pt x="220" y="210"/>
                  <a:pt x="217" y="211"/>
                </a:cubicBezTo>
                <a:cubicBezTo>
                  <a:pt x="216" y="209"/>
                  <a:pt x="216" y="208"/>
                  <a:pt x="215" y="207"/>
                </a:cubicBezTo>
                <a:cubicBezTo>
                  <a:pt x="211" y="209"/>
                  <a:pt x="208" y="210"/>
                  <a:pt x="204" y="213"/>
                </a:cubicBezTo>
                <a:cubicBezTo>
                  <a:pt x="203" y="212"/>
                  <a:pt x="201" y="213"/>
                  <a:pt x="201" y="211"/>
                </a:cubicBezTo>
                <a:cubicBezTo>
                  <a:pt x="198" y="215"/>
                  <a:pt x="196" y="213"/>
                  <a:pt x="193" y="212"/>
                </a:cubicBezTo>
                <a:cubicBezTo>
                  <a:pt x="185" y="215"/>
                  <a:pt x="179" y="211"/>
                  <a:pt x="171" y="211"/>
                </a:cubicBezTo>
                <a:cubicBezTo>
                  <a:pt x="163" y="213"/>
                  <a:pt x="153" y="209"/>
                  <a:pt x="145" y="209"/>
                </a:cubicBezTo>
                <a:cubicBezTo>
                  <a:pt x="147" y="205"/>
                  <a:pt x="147" y="200"/>
                  <a:pt x="151" y="196"/>
                </a:cubicBezTo>
                <a:cubicBezTo>
                  <a:pt x="151" y="191"/>
                  <a:pt x="153" y="187"/>
                  <a:pt x="156" y="183"/>
                </a:cubicBezTo>
                <a:cubicBezTo>
                  <a:pt x="161" y="183"/>
                  <a:pt x="167" y="178"/>
                  <a:pt x="172" y="182"/>
                </a:cubicBezTo>
                <a:cubicBezTo>
                  <a:pt x="171" y="186"/>
                  <a:pt x="166" y="189"/>
                  <a:pt x="165" y="194"/>
                </a:cubicBezTo>
                <a:lnTo>
                  <a:pt x="159" y="201"/>
                </a:lnTo>
                <a:cubicBezTo>
                  <a:pt x="162" y="203"/>
                  <a:pt x="162" y="207"/>
                  <a:pt x="165" y="209"/>
                </a:cubicBezTo>
                <a:cubicBezTo>
                  <a:pt x="172" y="203"/>
                  <a:pt x="184" y="206"/>
                  <a:pt x="191" y="201"/>
                </a:cubicBezTo>
                <a:cubicBezTo>
                  <a:pt x="198" y="202"/>
                  <a:pt x="201" y="194"/>
                  <a:pt x="205" y="191"/>
                </a:cubicBezTo>
                <a:cubicBezTo>
                  <a:pt x="206" y="187"/>
                  <a:pt x="210" y="184"/>
                  <a:pt x="210" y="179"/>
                </a:cubicBezTo>
                <a:cubicBezTo>
                  <a:pt x="213" y="177"/>
                  <a:pt x="219" y="178"/>
                  <a:pt x="223" y="178"/>
                </a:cubicBezTo>
                <a:close/>
              </a:path>
            </a:pathLst>
          </a:custGeom>
          <a:solidFill>
            <a:srgbClr val="FF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solidFill>
          <a:srgbClr val="000000">
            <a:alpha val="50195"/>
          </a:srgbClr>
        </a:solidFill>
        <a:ln w="9525">
          <a:noFill/>
          <a:miter lim="800000"/>
        </a:ln>
      </a:spPr>
      <a:bodyPr>
        <a:spAutoFit/>
      </a:bodyPr>
      <a:lstStyle>
        <a:defPPr>
          <a:spcBef>
            <a:spcPct val="50000"/>
          </a:spcBef>
          <a:defRPr lang="zh-CN" altLang="en-US" sz="3200" b="1">
            <a:solidFill>
              <a:srgbClr val="FFFF00"/>
            </a:solidFill>
            <a:latin typeface="华文行楷" panose="02010800040101010101" pitchFamily="2" charset="-122"/>
            <a:ea typeface="华文行楷" panose="02010800040101010101" pitchFamily="2" charset="-122"/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56</TotalTime>
  <Words>3655</Words>
  <Application>WPS 演示</Application>
  <PresentationFormat>全屏显示(16:10)</PresentationFormat>
  <Paragraphs>261</Paragraphs>
  <Slides>45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演示文稿设计模板</vt:lpstr>
      </vt:variant>
      <vt:variant>
        <vt:i4>2</vt:i4>
      </vt:variant>
      <vt:variant>
        <vt:lpstr>幻灯片标题</vt:lpstr>
      </vt:variant>
      <vt:variant>
        <vt:i4>45</vt:i4>
      </vt:variant>
    </vt:vector>
  </HeadingPairs>
  <TitlesOfParts>
    <vt:vector size="62" baseType="lpstr">
      <vt:lpstr>Calibri</vt:lpstr>
      <vt:lpstr>宋体</vt:lpstr>
      <vt:lpstr>Arial</vt:lpstr>
      <vt:lpstr>文鼎习字体</vt:lpstr>
      <vt:lpstr>楷体</vt:lpstr>
      <vt:lpstr>叶根友毛笔行书2.0版</vt:lpstr>
      <vt:lpstr>黑体</vt:lpstr>
      <vt:lpstr>微软雅黑</vt:lpstr>
      <vt:lpstr>+mn-ea</vt:lpstr>
      <vt:lpstr>文鼎齿轮体</vt:lpstr>
      <vt:lpstr>华文行楷</vt:lpstr>
      <vt:lpstr>仿宋</vt:lpstr>
      <vt:lpstr>隶书</vt:lpstr>
      <vt:lpstr>Kaiti SC</vt:lpstr>
      <vt:lpstr>Wingdings</vt:lpstr>
      <vt:lpstr>Office 主题</vt:lpstr>
      <vt:lpstr>Office 主题</vt:lpstr>
      <vt:lpstr>幻灯片 1</vt:lpstr>
      <vt:lpstr>诗歌体裁：古体诗</vt:lpstr>
      <vt:lpstr>诗歌体裁：近体诗</vt:lpstr>
      <vt:lpstr>诗歌体裁：绝句</vt:lpstr>
      <vt:lpstr>诗歌体裁：律诗</vt:lpstr>
      <vt:lpstr>诗歌体裁：律诗各联名称</vt:lpstr>
      <vt:lpstr>文学名人竞猜</vt:lpstr>
      <vt:lpstr>曹操</vt:lpstr>
      <vt:lpstr>幻灯片 9</vt:lpstr>
      <vt:lpstr>背景介绍</vt:lpstr>
      <vt:lpstr>解题</vt:lpstr>
      <vt:lpstr>观沧海</vt:lpstr>
      <vt:lpstr>吟诵</vt:lpstr>
      <vt:lpstr>译读</vt:lpstr>
      <vt:lpstr>译读</vt:lpstr>
      <vt:lpstr>品析</vt:lpstr>
      <vt:lpstr>品析</vt:lpstr>
      <vt:lpstr>品析</vt:lpstr>
      <vt:lpstr>言志</vt:lpstr>
      <vt:lpstr>诗歌学习方法总结</vt:lpstr>
      <vt:lpstr>幻灯片 21</vt:lpstr>
      <vt:lpstr>解题</vt:lpstr>
      <vt:lpstr>李白</vt:lpstr>
      <vt:lpstr>译读</vt:lpstr>
      <vt:lpstr>品析</vt:lpstr>
      <vt:lpstr>言志</vt:lpstr>
      <vt:lpstr>意象：杨花、子规</vt:lpstr>
      <vt:lpstr>板书</vt:lpstr>
      <vt:lpstr>解题</vt:lpstr>
      <vt:lpstr>解题</vt:lpstr>
      <vt:lpstr>王湾</vt:lpstr>
      <vt:lpstr>诗歌吟诵</vt:lpstr>
      <vt:lpstr>次北固山下</vt:lpstr>
      <vt:lpstr>问题导入</vt:lpstr>
      <vt:lpstr>问题解决</vt:lpstr>
      <vt:lpstr>问题解决</vt:lpstr>
      <vt:lpstr>板书</vt:lpstr>
      <vt:lpstr>幻灯片 38</vt:lpstr>
      <vt:lpstr>诗歌体裁：元曲</vt:lpstr>
      <vt:lpstr>马致远</vt:lpstr>
      <vt:lpstr>吟诵</vt:lpstr>
      <vt:lpstr>品析</vt:lpstr>
      <vt:lpstr>品析</vt:lpstr>
      <vt:lpstr>品析</vt:lpstr>
      <vt:lpstr>板书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微软用户</dc:creator>
  <cp:lastModifiedBy>user</cp:lastModifiedBy>
  <cp:revision>80</cp:revision>
  <dcterms:created xsi:type="dcterms:W3CDTF">2013-10-06T13:29:00Z</dcterms:created>
  <dcterms:modified xsi:type="dcterms:W3CDTF">2019-09-16T09:45:42Z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2052-11.1.0.9022</vt:lpwstr>
  </property>
</Properties>
</file>