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342" r:id="rId3"/>
    <p:sldId id="389" r:id="rId4"/>
    <p:sldId id="391" r:id="rId5"/>
    <p:sldId id="392" r:id="rId6"/>
    <p:sldId id="393" r:id="rId7"/>
    <p:sldId id="394" r:id="rId8"/>
    <p:sldId id="395" r:id="rId9"/>
    <p:sldId id="396" r:id="rId10"/>
    <p:sldId id="397" r:id="rId11"/>
    <p:sldId id="398" r:id="rId12"/>
    <p:sldId id="399" r:id="rId13"/>
    <p:sldId id="400" r:id="rId14"/>
    <p:sldId id="401" r:id="rId15"/>
    <p:sldId id="402" r:id="rId16"/>
    <p:sldId id="403" r:id="rId17"/>
    <p:sldId id="404" r:id="rId18"/>
    <p:sldId id="405" r:id="rId19"/>
    <p:sldId id="406" r:id="rId20"/>
    <p:sldId id="407" r:id="rId21"/>
    <p:sldId id="408" r:id="rId22"/>
    <p:sldId id="412" r:id="rId23"/>
    <p:sldId id="413" r:id="rId24"/>
    <p:sldId id="420" r:id="rId25"/>
    <p:sldId id="414" r:id="rId26"/>
    <p:sldId id="421" r:id="rId27"/>
    <p:sldId id="415" r:id="rId28"/>
    <p:sldId id="416" r:id="rId29"/>
    <p:sldId id="417" r:id="rId30"/>
    <p:sldId id="422" r:id="rId31"/>
    <p:sldId id="419" r:id="rId32"/>
    <p:sldId id="423" r:id="rId33"/>
    <p:sldId id="409" r:id="rId34"/>
    <p:sldId id="424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84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966" y="444"/>
      </p:cViewPr>
      <p:guideLst>
        <p:guide orient="horz" pos="210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tags" Target="tags/tag1.xml" /><Relationship Id="rId37" Type="http://schemas.openxmlformats.org/officeDocument/2006/relationships/presProps" Target="presProps.xml" /><Relationship Id="rId38" Type="http://schemas.openxmlformats.org/officeDocument/2006/relationships/viewProps" Target="viewProps.xml" /><Relationship Id="rId39" Type="http://schemas.openxmlformats.org/officeDocument/2006/relationships/theme" Target="theme/theme1.xml" /><Relationship Id="rId4" Type="http://schemas.openxmlformats.org/officeDocument/2006/relationships/slide" Target="slides/slide3.xml" /><Relationship Id="rId40" Type="http://schemas.openxmlformats.org/officeDocument/2006/relationships/tableStyles" Target="tableStyles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TargetMode="Internal" /><Relationship Id="rId2" Type="http://schemas.openxmlformats.org/officeDocument/2006/relationships/slide" Target="../slides/slide15.xml" TargetMode="Internal" /><Relationship Id="rId3" Type="http://schemas.openxmlformats.org/officeDocument/2006/relationships/slide" Target="../slides/slide20.xml" TargetMode="Internal" /><Relationship Id="rId4" Type="http://schemas.openxmlformats.org/officeDocument/2006/relationships/slide" Target="../slides/slide17.xml" TargetMode="Internal" /><Relationship Id="rId5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TargetMode="Internal" /><Relationship Id="rId2" Type="http://schemas.openxmlformats.org/officeDocument/2006/relationships/slide" Target="../slides/slide15.xml" TargetMode="Internal" /><Relationship Id="rId3" Type="http://schemas.openxmlformats.org/officeDocument/2006/relationships/slide" Target="../slides/slide20.xml" TargetMode="Internal" /><Relationship Id="rId4" Type="http://schemas.openxmlformats.org/officeDocument/2006/relationships/slide" Target="../slides/slide17.xml" TargetMode="Internal" /><Relationship Id="rId5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slide" Target="../slides/slide10.xml" TargetMode="Internal" /><Relationship Id="rId3" Type="http://schemas.openxmlformats.org/officeDocument/2006/relationships/slide" Target="../slides/slide15.xml" TargetMode="Internal" /><Relationship Id="rId4" Type="http://schemas.openxmlformats.org/officeDocument/2006/relationships/slide" Target="../slides/slide20.xml" TargetMode="Internal" /><Relationship Id="rId5" Type="http://schemas.openxmlformats.org/officeDocument/2006/relationships/slide" Target="../slides/slide17.xml" TargetMode="Interna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416527" cy="5360028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7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4518212"/>
            <a:ext cx="12192000" cy="2339786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矩形 4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8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4797910"/>
            <a:ext cx="12192000" cy="2060087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矩形 3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9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238974"/>
            <a:ext cx="12192000" cy="1619023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矩形 3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0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583219"/>
            <a:ext cx="12192000" cy="1274778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矩形 3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1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970493"/>
            <a:ext cx="12192000" cy="887503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矩形 3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2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1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不带链接1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2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969111"/>
            <a:ext cx="12192000" cy="3888888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3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3388659"/>
            <a:ext cx="12192000" cy="3469340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4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3786691"/>
            <a:ext cx="12192000" cy="3071307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416" y="1925977"/>
            <a:ext cx="8792584" cy="4932023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5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4130936"/>
            <a:ext cx="12192000" cy="2727062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6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4518212"/>
            <a:ext cx="12192000" cy="2339786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7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4797910"/>
            <a:ext cx="12192000" cy="2060087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8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238974"/>
            <a:ext cx="12192000" cy="1619023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9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583219"/>
            <a:ext cx="12192000" cy="1274778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30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5970493"/>
            <a:ext cx="12192000" cy="887503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2717800"/>
            <a:ext cx="12192000" cy="4140200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CDF8-B1A1-4BA7-8789-46F50D2339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CF953-07C3-42D8-8C56-91BFAD032B6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CDF8-B1A1-4BA7-8789-46F50D2339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CF953-07C3-42D8-8C56-91BFAD032B6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CDF8-B1A1-4BA7-8789-46F50D2339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CF953-07C3-42D8-8C56-91BFAD032B6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4" name="矩形 3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CDF8-B1A1-4BA7-8789-46F50D2339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CF953-07C3-42D8-8C56-91BFAD032B6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CDF8-B1A1-4BA7-8789-46F50D2339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CF953-07C3-42D8-8C56-91BFAD032B6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CDF8-B1A1-4BA7-8789-46F50D2339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CF953-07C3-42D8-8C56-91BFAD032B6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1CDF8-B1A1-4BA7-8789-46F50D2339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1CF953-07C3-42D8-8C56-91BFAD032B62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不带链接灰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1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1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3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2969111"/>
            <a:ext cx="12192000" cy="3888888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" name="矩形 3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4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3388659"/>
            <a:ext cx="12192000" cy="3469340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矩形 4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5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3786691"/>
            <a:ext cx="12192000" cy="3071307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矩形 4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6_标题幻灯片"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208300" cy="6848856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4130936"/>
            <a:ext cx="12192000" cy="2727062"/>
          </a:xfrm>
          <a:prstGeom prst="rect">
            <a:avLst/>
          </a:prstGeom>
          <a:solidFill>
            <a:srgbClr val="E4F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5" name="矩形 4">
            <a:hlinkClick r:id="rId2" action="ppaction://hlinksldjump"/>
          </p:cNvPr>
          <p:cNvSpPr>
            <a:spLocks noChangeAspect="1"/>
          </p:cNvSpPr>
          <p:nvPr userDrawn="1"/>
        </p:nvSpPr>
        <p:spPr>
          <a:xfrm>
            <a:off x="7174532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微专题一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hlinkClick r:id="rId3" action="ppaction://hlinksldjump"/>
          </p:cNvPr>
          <p:cNvSpPr>
            <a:spLocks noChangeAspect="1"/>
          </p:cNvSpPr>
          <p:nvPr userDrawn="1"/>
        </p:nvSpPr>
        <p:spPr>
          <a:xfrm>
            <a:off x="83487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微专题二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4" action="ppaction://hlinksldjump"/>
          </p:cNvPr>
          <p:cNvSpPr>
            <a:spLocks noChangeAspect="1"/>
          </p:cNvSpPr>
          <p:nvPr userDrawn="1"/>
        </p:nvSpPr>
        <p:spPr>
          <a:xfrm>
            <a:off x="953618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微专题三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5" action="ppaction://hlinksldjump"/>
          </p:cNvPr>
          <p:cNvSpPr>
            <a:spLocks noChangeAspect="1"/>
          </p:cNvSpPr>
          <p:nvPr userDrawn="1"/>
        </p:nvSpPr>
        <p:spPr>
          <a:xfrm>
            <a:off x="10723633" y="6437778"/>
            <a:ext cx="1087367" cy="332720"/>
          </a:xfrm>
          <a:prstGeom prst="rect">
            <a:avLst/>
          </a:prstGeom>
          <a:solidFill>
            <a:srgbClr val="3D7351"/>
          </a:solidFill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lt"/>
              </a:rPr>
              <a:t>微专题四 </a:t>
            </a:r>
            <a:endParaRPr lang="zh-CN" altLang="en-US" sz="1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theme" Target="../theme/theme1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1CDF8-B1A1-4BA7-8789-46F50D23398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CF953-07C3-42D8-8C56-91BFAD032B62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Relationship Id="rId3" Type="http://schemas.microsoft.com/office/2007/relationships/hdphoto" Target="../media/image5.wdp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6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3220714"/>
            <a:ext cx="12192000" cy="78113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3D73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数据 5"/>
          <p:cNvSpPr/>
          <p:nvPr/>
        </p:nvSpPr>
        <p:spPr>
          <a:xfrm>
            <a:off x="7295707" y="3220714"/>
            <a:ext cx="2966617" cy="781130"/>
          </a:xfrm>
          <a:prstGeom prst="flowChartInputOutput">
            <a:avLst/>
          </a:prstGeom>
          <a:solidFill>
            <a:srgbClr val="E4FFEE"/>
          </a:solidFill>
          <a:ln>
            <a:solidFill>
              <a:srgbClr val="E4FF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1385" y="2898137"/>
            <a:ext cx="3239716" cy="1447800"/>
          </a:xfrm>
          <a:prstGeom prst="rect">
            <a:avLst/>
          </a:prstGeom>
          <a:solidFill>
            <a:schemeClr val="accent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95014" y="3030126"/>
            <a:ext cx="2852457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</a:t>
            </a:r>
            <a:r>
              <a:rPr lang="zh-CN" altLang="en-US" sz="3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板块</a:t>
            </a:r>
            <a:endParaRPr lang="en-US" altLang="zh-CN" sz="3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zh-CN" altLang="en-US" sz="3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</a:t>
            </a:r>
            <a:r>
              <a:rPr lang="zh-CN" altLang="en-US" sz="3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文字运用</a:t>
            </a:r>
            <a:endParaRPr lang="en-US" altLang="zh-CN" sz="340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4730" y="2597057"/>
            <a:ext cx="787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从语法角度破解语段统领下的语言运用题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1353" y="3245570"/>
            <a:ext cx="24753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smtClean="0">
                <a:solidFill>
                  <a:srgbClr val="3D735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 文</a:t>
            </a:r>
            <a:endParaRPr lang="zh-CN" altLang="en-US" sz="4000" b="1">
              <a:solidFill>
                <a:srgbClr val="3D735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 descr="e37b0ec1d4924ecca897357d279cf88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1370" y="175260"/>
            <a:ext cx="1453515" cy="145351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01385" y="587446"/>
            <a:ext cx="1052723" cy="5870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</a:t>
            </a:r>
            <a:endParaRPr lang="en-US" altLang="zh-CN" sz="2800" b="1" smtClean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282351" y="1003843"/>
            <a:ext cx="3676091" cy="0"/>
          </a:xfrm>
          <a:prstGeom prst="line">
            <a:avLst/>
          </a:prstGeom>
          <a:ln>
            <a:solidFill>
              <a:schemeClr val="tx1"/>
            </a:solidFill>
            <a:prstDash val="lgDashDotDot"/>
            <a:headEnd type="diamond" w="med" len="med"/>
            <a:tailEnd type="diamond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6285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我们来看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年全国卷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设题的句子。原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下列填入文中括号内的语句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衔接最恰当的一项是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。此题是对文段第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句括号内的句子的考查。这句话与下文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甲骨文字体简化较多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共同构成一个因果关系的复句。题目要求有四个选项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分别如下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由于相较于铸造的青铜器铭文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用刀在龟甲和兽骨上刻字比较困难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用刀在龟甲和兽骨上刻字比较困难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这是相较于铸造青铜器铭文而言的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由于用刀在龟甲和兽骨上刻字比较困难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所以相较于铸造的青铜器铭文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用刀在龟甲和兽骨上刻字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相较于铸造青铜器铭文而言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比较困难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301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如果我们有复句意识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且懂得因果关系复句的特点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的关联词中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就可以初步确定答案为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项。分析语境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由括号后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甲骨文字体简化较多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可推知括号里是写甲骨文相对于铭文简化的原因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因此句式选用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且主语应当是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甲骨文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而句子强调的应当是在龟甲和兽骨上刻字困难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所以相较于铭文来说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甲骨文的字体简化较多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相较于铸造的青铜器铭文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放在前面不恰当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项。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92749"/>
            <a:ext cx="11430000" cy="22535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三、单句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单句是由单个的词或短语构成的句子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具有特定语调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能独立表达一定意思。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句子的成分主要有主语、谓语、宾语、补语、定语、状语。短语带上语气语调就构成句子。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6340"/>
            <a:ext cx="27975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句子成分的</a:t>
            </a:r>
            <a:r>
              <a:rPr lang="zh-CN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辨识</a:t>
            </a:r>
            <a:r>
              <a:rPr lang="en-US" altLang="zh-CN" sz="28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11556" y="1508826"/>
          <a:ext cx="10804144" cy="4693920"/>
        </p:xfrm>
        <a:graphic>
          <a:graphicData uri="http://schemas.openxmlformats.org/drawingml/2006/table">
            <a:tbl>
              <a:tblPr firstRow="1" firstCol="1" bandRow="1"/>
              <a:tblGrid>
                <a:gridCol w="656844"/>
                <a:gridCol w="1143000"/>
                <a:gridCol w="9004300"/>
              </a:tblGrid>
              <a:tr h="0">
                <a:tc gridSpan="2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成分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义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干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主语是句子陈述的对象。一般由名词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或名词性短语充当。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谓语是陈述主语的内容。说明主语怎么样或者是什么。一般由动词、形容词或动词性、形容词性短语充当。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宾语是谓语动词所支配、影响或涉及的对象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能回答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谁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什么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等问题。一般也由名词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代词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或名词性短语充当。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3"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枝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叶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定语是在主语和宾语前起修饰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描写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限制作用的成分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状语是修饰限制谓语中心语的句子成分。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补语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l">
                        <a:spcAft>
                          <a:spcPct val="0"/>
                        </a:spcAft>
                        <a:tabLst>
                          <a:tab pos="1188085"/>
                          <a:tab pos="2163445"/>
                          <a:tab pos="3142615"/>
                          <a:tab pos="4190365"/>
                        </a:tabLst>
                      </a:pPr>
                      <a:r>
                        <a:rPr lang="zh-CN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补语是补充说明谓语中心语的句子成分。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pitchFamily="65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2780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在一个比较完整的陈述句中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主谓句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句子中各种成分之间的关系一般是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],+(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</a:t>
            </a:r>
            <a:r>
              <a:rPr lang="zh-CN" altLang="zh-CN" sz="2800" u="dbl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+[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]+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谓语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&gt;+(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在昨天下午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],(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u="dbl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同学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冒雨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参加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植树造林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活动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在句子中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主语、谓语、宾语是句子的主干部分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它表述句子的主要意义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补语、定语、状语是句子的枝叶部分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它使得句子所表达的意义更具体、形象。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主、谓、宾要相互搭配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定、状、补要与中心词搭配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并按照现代汉语的语言表述习惯出现在单句的恰当位置上。如果表述不按照现代汉语的语法规则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就会出现语病。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270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我们还是看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年全国卷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设题的句子。原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文中画横线的句子有语病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下列修改最恰当的一项是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选项如下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就文字本身来说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汉代学者总结的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的方法在甲骨文基本都已出现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已经说明它是成熟的文字。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对于文字本身来说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汉代学者总结的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的方法在甲骨文中基本都已出现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已经说明它是成熟的文字。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对于文字本身来说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汉代学者总结的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的方法在甲骨文基本都已出现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说明它已经是成熟的文字。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就文字本身来说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汉代学者总结的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六书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的方法在甲骨文中基本都已出现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说明它已经是成熟的文字。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3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本题考查辨析并修改病句的能力。解题时注意分析画横线句子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画横线句子的语病有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对于文字本身来说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句式杂糅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应当改成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对于文字本身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就文字本身来说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在甲骨文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一句成分残缺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应在后面加上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在甲骨文中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已经说明它是成熟的文字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语序不当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修饰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应该放在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后面。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02704"/>
            <a:ext cx="11430000" cy="56335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四、短语和词语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也叫词组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是由词语与词语组合而成的、能够独立运用的语言单位。短语的特征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一是由词语与词语组成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二是能够独立运用。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短语根据构成方式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一般可以分成如下几类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联合短语、偏正短语、动宾短语、中补短语、主谓短语、兼语短语、连谓短语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等等。如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年全国卷考查的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十分独特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才华横溢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繁荣昌盛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等都是短语。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构成短语的是词语。词语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是能够独立运用的最小语言单位。词语的特征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一是能够独立运用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二是能够独立运用的语言单位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短语、句子也能独立运用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中最小的。如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年全国卷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焕发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等都是词语。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301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短语和词语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重在使用准确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而使用准确的前提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一是理解意思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二是了解其语法功能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三是注意搭配。如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边缘化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私人化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可以从语意角度区分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焕发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除从语意角度区分外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还可以从搭配角度区分。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至于现代汉语最小的一级语法单位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我们只需知道它是最小的语音、语义结合体即可。语素可以和字音、字形的考查相结合。鉴于全国卷多年不在字音、字形方面单独设题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我们对此不进行专门讲解。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3021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典题试做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(2020·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中国各种艺术形式中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篆刻是一个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的门类。篆刻是从实用印章的应用中发展而来的。中国的印章最初用在制陶工艺方面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上面镌刻的是图案、花纹或族徽。到春秋战国时期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刻有官职名或人名的文字印章得到普遍使用。唐宋以后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由于文人士大夫参与到印章的创作中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使这门从前主要由工匠承揽的技艺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增加了人文意味。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印章不再局限于用来昭示身份与权力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而是通过镌刻人名字号、斋馆名称、成语警句等来表达情趣志向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印章也就超越实用功能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成为文人表达自己审美追求的独特方式。中国印章艺术由此实现了一次完美的升华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演变为中国文化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特有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3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近三年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语言文字运用题部分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采用在语段内考查的设题方式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不仅强化考查了读文的能力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增加了语言文字运用的语境要求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更体现了语言文字运用服务于阅读表达的目的。从命题形式看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词语的运用、病句的修改、表达的连贯、标点符号的运用都置于一个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字左右的文段中。对这种语段统领下的语言文字运用题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我们要先了解语段构成的特点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然后分题点突破。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99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的篆刻艺术。明清时期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众多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的艺术家在篆刻上融入了对汉字形体的研究和理解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再加上他们对印面布局的精心设计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对各种刀法的熟练掌握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篆刻艺术迅速走向成熟并孕育出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的流派风格。篆刻艺术的发展及成就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使印章成为与中国画、中国书法紧密结合的艺术形式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同时也是中国画和书法作品中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的组成部分。</a:t>
            </a:r>
            <a:r>
              <a:rPr lang="en-US" altLang="zh-CN" sz="2800">
                <a:solidFill>
                  <a:srgbClr val="000000"/>
                </a:solidFill>
                <a:latin typeface="Calibri"/>
                <a:ea typeface="楷体" panose="02010609060101010101" pitchFamily="49" charset="-122"/>
                <a:cs typeface="Calibri" panose="020f0502020204030204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3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依次填入文中横线上的词语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全都恰当的一项是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别具匠心　　才思敏捷　　异彩纷呈　　弥足珍贵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别具匠心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才华横溢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奇光异彩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不可或缺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十分独特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才华横溢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异彩纷呈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不可或缺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十分独特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才思敏捷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奇光异彩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弥足珍贵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56500"/>
            <a:ext cx="11430000" cy="62476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应考思路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本题考查正确使用词语的能力。别具匠心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另有一种巧妙的心思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多指文学、艺术方面创造性的构思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。十分独特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强调独有的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特别的。句中用于修饰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门类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强调篆刻这种门类的独特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所以第一处应选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十分独特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。才思敏捷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形容人的反应快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思维灵活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脑子很聪明。才华横溢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才华充分显露出来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多指文艺方面。句中用于修饰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艺术家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艺术家在篆刻上融入了对汉字形体的研究和理解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强调了艺术家的才华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而非其思维敏捷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所以第二处应选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才华横溢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。异彩纷呈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比喻突出的成就或表现纷纷呈现。奇光异彩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奇特瑰丽的光芒和色彩。句中用于修饰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流派风格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所以第三处应选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异彩纷呈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。不可或缺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不能有一点点缺失。弥足珍贵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更加值得珍爱、重视。句中用于修饰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组成部分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表达篆刻艺术是中国画和书法作品的重要组成部分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强调它的不可缺少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所以第四处应选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不可或缺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92365"/>
            <a:ext cx="11430000" cy="50542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文中画横线的句子有语病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下列修改最恰当的一项是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由于文人士大夫参与到印章的创作中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使这门从前主要由工匠传承的技艺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增加了人文意味。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由于文人士大夫参与到印章的创作中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这门从前主要由工匠承揽的技艺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增加了人文意味。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文人士大夫参与到印章的创作中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使这门从前主要由工匠承揽的技艺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增加了人文意味。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文人士大夫参与到印章的创作中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使这门从前主要由工匠传承的技艺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增加了人文意味。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8316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应考思路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本题考查辨析并修改病句的能力。画线句子有两处语病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一是介词误用造成主语缺失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应删去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承揽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技艺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搭配不当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根据语境应将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承揽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传承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两项。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32595"/>
            <a:ext cx="11430000" cy="337380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下列各句中的破折号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和文中破折号作用相同的一项是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你现在没有资格跟我说话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矿上已经把你开除了。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醉心阅读使我得到了回报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我的作文常常得到老师的表扬。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我看你的性情好像没有大变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鲁贵像是个很不老实的人。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你永远那么青翠挺拔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风吹雨打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从不改色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刀砍火烧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永不低头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这正是英雄的井冈山人的革命精神。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2519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应考思路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本题考查标点符号用法。文中破折号后面的内容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演变为中国文化特有的篆刻艺术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是对前面内容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完美的升华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的进一步解释说明。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矿上已经把你开除了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是对前面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你现在没有资格和我说话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的原因进行解释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我的作文常常得到老师的表扬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是对前面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回报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内容的进一步解释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属于转移话题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这正是英雄的井冈山人的革命精神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是对前文内容的总结。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1012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(2020·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全国卷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Ⅲ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4~6</a:t>
            </a: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是一个民族的灵魂。五千年的中华文化体现的中华民族的精神追求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已成为中华民族区别于其他民族的精神标识。而其基本价值已积淀为中华民族的文化基因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成为中华民族的精神命脉。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。中华文化与中华民族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中国人之所以为中国人的特性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不是生理的</a:t>
            </a:r>
            <a:r>
              <a:rPr lang="en-US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而且是文化的、精神的因素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没有中华文化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中国人就不成其为中国人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中华民族就不成其为中华民族。中华文化的精神品格与价值追求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支撑了几千年来中华民族的繁衍生息和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今天仍然是而且未来必将还是我们发展壮大的强大精神力量。中华文化的精神特质就是我们今天要大力弘扬的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中国精神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而弘扬中国精神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是凝聚中国力量、走稳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99079"/>
            <a:ext cx="11430000" cy="284084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道路的关键。没有中华文化的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就没有中华民族的伟大复兴。放到世界文明史中看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中华民族创造的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的中华文化具有独特的文化传统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独特的价值体系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独特的民族色彩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独特的历史进程。其长期的演化过程造就了我们的文化认同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赋予我们生命力和创造力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也决定了我们独特的发展路径。</a:t>
            </a:r>
            <a:r>
              <a:rPr lang="en-US" altLang="zh-CN" sz="2800">
                <a:solidFill>
                  <a:srgbClr val="000000"/>
                </a:solidFill>
                <a:latin typeface="Calibri"/>
                <a:ea typeface="楷体" panose="02010609060101010101" pitchFamily="49" charset="-122"/>
                <a:cs typeface="Calibri" panose="020f0502020204030204" charset="0"/>
              </a:rPr>
              <a:t> 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3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下列在文中括号内补写的语句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最恰当的一项是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传承中华文化就是维系中华民族的精神命脉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传承中华文化必须维系中华民族的精神命脉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维系中华民族的精神命脉就是传承中华文化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维系中华民族的精神命脉就能传承中华文化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42933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段落是文章的结构单位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文章是由段落构成的。一句话或几句话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围绕一个中心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构成一个段落。围绕一个中心话题的一段或几个段落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构成了命制语言文字运用题的语段。如果从语法角度剖解段的组成和组成段的各要素之间的关系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你也许会对语言文字运用题有一种更清晰的认识。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组成段落的要素是句子或句群。句子或句群是语法单位。现代汉语的语法单位共有五级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从小到大的顺序依次是语素、词语、短语、句子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单句、复句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、句群。下面我们简要举例介绍。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19002"/>
            <a:ext cx="11430000" cy="3400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应考思路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本题考查语言表达连贯的能力。解答此类试题最重要的方法就是根据上下文进行推断。根据前文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中华文化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基本价值已积淀为中华民族的文化基因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成为中华民族的精神命脉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表达的是中华文化和中华民族的关系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顺应得出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传承中华文化就是维系中华民族的精神命脉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同时结合下文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中华文化与中华民族</a:t>
            </a:r>
            <a:r>
              <a:rPr lang="zh-CN" altLang="zh-CN" sz="28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检验其是否正确。</a:t>
            </a:r>
            <a:r>
              <a:rPr lang="en-US" altLang="zh-CN" sz="2800">
                <a:solidFill>
                  <a:srgbClr val="000000"/>
                </a:solidFill>
                <a:latin typeface="Calibri"/>
                <a:ea typeface="仿宋" panose="02010609060101010101" pitchFamily="49" charset="-122"/>
                <a:cs typeface="Calibri" panose="020f0502020204030204" charset="0"/>
              </a:rPr>
              <a:t> 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3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依次填入文中横线上的词语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全都恰当的一项是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一脉相承　　薪火相传　　博大精深　　源远流长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互为一体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前赴后继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博大精深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卓尔不群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互为一体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薪火相传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繁荣昌盛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源远流长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一脉相承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前赴后继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繁荣昌盛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卓尔不群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62857"/>
            <a:ext cx="11430000" cy="4513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应考思路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本题考查正确使用词语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包括熟语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的能力。一脉相承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由一个血统或一个派别传下来。互为一体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融为一体。根据语境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此处选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互为一体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。薪火相传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比喻师生传授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学问和技艺一代代地继承下去。也比喻种族、文化等代代相传。前赴后继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形容奋勇前进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连续不断。根据语境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此处选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薪火相传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。博大精深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思想、学说等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广博高深。繁荣昌盛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指国家或事业兴旺发达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欣欣向荣。根据语境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此处选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繁荣昌盛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。源远流长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形容历史悠久。卓尔不群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优秀卓越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超出常人。根据语境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此处选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源远流长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203086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文中画横线的部分有语病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下列修改最恰当的一项是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不是生理的因素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而是文化的、精神的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不是生理的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而是文化的、精神的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不仅是生理的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而是文化的、精神的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不仅是生理的因素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而是文化的、精神的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8316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应考思路</a:t>
            </a:r>
            <a:r>
              <a:rPr lang="en-US" altLang="zh-CN" sz="2800">
                <a:solidFill>
                  <a:srgbClr val="4040C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原句关联词搭配不当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不仅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而且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据此排除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文段强调中华文化是中国人的精神命脉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不是生理的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而是文化的、精神的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赘余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585700" y="104902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22626"/>
            <a:ext cx="11430000" cy="61937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一、句群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句群也叫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语段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是指结构上前后连贯、具有一个中心意思的一组句子。句群可以根据不同的标准进行分类。根据用途和作用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可分为叙述句群、描写句群、抒情句群、议论句群、说明句群五种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根据层次多少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可分为简单句群和多重句群两类。多重句群又称为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复杂句群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是具有两个或两个以上层次的句群。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一个句群至少要有两个句子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句群的每个句子以句号、叹号或问号等标点为标志。一个复句无论多么复杂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多么长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也只是一个句子而不是句群。句群的几个句子不是任意摆放的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而是靠一定的逻辑关系组合起来的。一个句群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有一个中心语意。句群中的句子从不同的角度表达中心语意。能集中表达中心语意的句子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叫中心句。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58565"/>
            <a:ext cx="11430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年全国卷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语言文字运用选择题所给的语段。我们先将高考试题中需要填写的词语和句子填写在横线上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句是试题要考查的病句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已修改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以便分析其结构思路和设题考查角度。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smtClean="0">
                <a:cs typeface="宋体" panose="02010600030101010101" pitchFamily="2" charset="-122"/>
              </a:rPr>
              <a:t>       </a:t>
            </a:r>
            <a:r>
              <a:rPr lang="zh-CN" altLang="zh-CN" sz="2800" smtClean="0">
                <a:cs typeface="宋体" panose="02010600030101010101" pitchFamily="2" charset="-122"/>
              </a:rPr>
              <a:t>①</a:t>
            </a:r>
            <a:r>
              <a:rPr lang="en-US" altLang="zh-CN" sz="2800">
                <a:latin typeface="Times New Roman" panose="02020603050405020304" pitchFamily="18" charset="0"/>
              </a:rPr>
              <a:t>1899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年发现的殷墟甲骨文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是近代中国史料</a:t>
            </a:r>
            <a:r>
              <a:rPr lang="en-US" altLang="zh-CN" sz="2800">
                <a:latin typeface="Times New Roman" panose="02020603050405020304" pitchFamily="18" charset="0"/>
              </a:rPr>
              <a:t>“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四大发现</a:t>
            </a:r>
            <a:r>
              <a:rPr lang="en-US" altLang="zh-CN" sz="2800">
                <a:latin typeface="Times New Roman" panose="02020603050405020304" pitchFamily="18" charset="0"/>
              </a:rPr>
              <a:t>”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之一。</a:t>
            </a:r>
            <a:r>
              <a:rPr lang="zh-CN" altLang="zh-CN" sz="2800">
                <a:cs typeface="宋体" panose="02010600030101010101" pitchFamily="2" charset="-122"/>
              </a:rPr>
              <a:t>②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殷墟甲骨文内容丰富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甲骨刻辞大多是占卜的记录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但占卜的范围很广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涉及祭祀、征伐、农业、田猎、气象、疾病等等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能够在一定程度上反映商代的社会生活。</a:t>
            </a:r>
            <a:r>
              <a:rPr lang="zh-CN" altLang="zh-CN" sz="2800">
                <a:cs typeface="宋体" panose="02010600030101010101" pitchFamily="2" charset="-122"/>
              </a:rPr>
              <a:t>③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从目前的发掘情况看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甲骨文不止出现在殷墟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在北京、山西、陕西、山东、湖北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 u="sng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乃至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宁夏都发现了刻有卜辞的甲骨。</a:t>
            </a:r>
            <a:r>
              <a:rPr lang="zh-CN" altLang="zh-CN" sz="2800">
                <a:cs typeface="宋体" panose="02010600030101010101" pitchFamily="2" charset="-122"/>
              </a:rPr>
              <a:t>④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殷墟甲骨文年代最早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数量最多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但它不是当时唯一的文字。</a:t>
            </a:r>
            <a:r>
              <a:rPr lang="zh-CN" altLang="zh-CN" sz="2800">
                <a:cs typeface="宋体" panose="02010600030101010101" pitchFamily="2" charset="-122"/>
              </a:rPr>
              <a:t>⑤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《尚书</a:t>
            </a:r>
            <a:r>
              <a:rPr lang="en-US" altLang="zh-CN" sz="2800">
                <a:latin typeface="Times New Roman" panose="02020603050405020304" pitchFamily="18" charset="0"/>
              </a:rPr>
              <a:t>·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多士》记载</a:t>
            </a:r>
            <a:r>
              <a:rPr lang="en-US" altLang="zh-CN" sz="2800">
                <a:latin typeface="Times New Roman" panose="02020603050405020304" pitchFamily="18" charset="0"/>
              </a:rPr>
              <a:t>“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惟殷先人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有册有典</a:t>
            </a:r>
            <a:r>
              <a:rPr lang="en-US" altLang="zh-CN" sz="2800">
                <a:latin typeface="Times New Roman" panose="02020603050405020304" pitchFamily="18" charset="0"/>
              </a:rPr>
              <a:t>”,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甲骨文有</a:t>
            </a:r>
            <a:r>
              <a:rPr lang="en-US" altLang="zh-CN" sz="2800">
                <a:latin typeface="Times New Roman" panose="02020603050405020304" pitchFamily="18" charset="0"/>
              </a:rPr>
              <a:t>“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典</a:t>
            </a:r>
            <a:r>
              <a:rPr lang="en-US" altLang="zh-CN" sz="2800">
                <a:latin typeface="Times New Roman" panose="02020603050405020304" pitchFamily="18" charset="0"/>
              </a:rPr>
              <a:t>”“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册</a:t>
            </a:r>
            <a:r>
              <a:rPr lang="en-US" altLang="zh-CN" sz="2800">
                <a:latin typeface="Times New Roman" panose="02020603050405020304" pitchFamily="18" charset="0"/>
              </a:rPr>
              <a:t>”“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聿</a:t>
            </a:r>
            <a:r>
              <a:rPr lang="en-US" altLang="zh-CN" sz="2800">
                <a:latin typeface="Times New Roman" panose="02020603050405020304" pitchFamily="18" charset="0"/>
              </a:rPr>
              <a:t>(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笔</a:t>
            </a:r>
            <a:r>
              <a:rPr lang="en-US" altLang="zh-CN" sz="2800">
                <a:latin typeface="Times New Roman" panose="02020603050405020304" pitchFamily="18" charset="0"/>
              </a:rPr>
              <a:t>)”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这样的文字</a:t>
            </a:r>
            <a:r>
              <a:rPr lang="en-US" altLang="zh-CN" sz="2800">
                <a:latin typeface="Times New Roman" panose="02020603050405020304" pitchFamily="18" charset="0"/>
              </a:rPr>
              <a:t>,</a:t>
            </a:r>
            <a:r>
              <a:rPr lang="zh-CN" altLang="zh-CN" sz="280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说明殷</a:t>
            </a:r>
            <a:r>
              <a:rPr lang="zh-CN" altLang="zh-CN" sz="28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98695"/>
            <a:ext cx="11430000" cy="50542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祖先常规的书写材料是简册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书写工具是毛笔。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只是用竹木做成的简册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容易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腐烂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似乎无法在北方的地下长期保存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所以至今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仍然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没有发现商代的竹简。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从出土材料看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甲骨文是商代晚期商王武丁以后才出现的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而商代早期、中期的青铜器上已有少量铭文。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由于用刀在龟甲和兽骨上刻字比较困难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所以相较于铸造的青铜器铭文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甲骨文字体简化较多。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就文字本身来说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汉代学者总结的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六书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的方法在甲骨文中基本都已出现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说明它已经是成熟的文字。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文字本质上是记录语言的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受书写材质和体裁所限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甲骨文不能全面记录当时的语言现象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但是已经能够反映汉语的基本语法、词汇系统</a:t>
            </a:r>
            <a:r>
              <a:rPr lang="zh-CN" altLang="zh-CN" sz="28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652519"/>
            <a:ext cx="11430000" cy="3933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这个语段由两个句群组成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也可以说有两个层次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第一个句群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是前三句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第二个句群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是后七句。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这个语段的中心话题是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殷墟甲骨文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。第一个句群谈论的是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殷墟甲骨文的地位、内容及发现区域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句是引出句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引出谈论的中心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殷墟甲骨文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并指出殷墟甲骨文的地位。第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句介绍了殷墟甲骨文的内容丰富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句介绍了甲骨文出现的地方。第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句与第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句是并列关系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用来解释说明第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12289"/>
            <a:ext cx="11430000" cy="56144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第二个句群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谈论的中心意思是殷墟甲骨文的价值。第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句是领起句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引出谈论的中心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殷墟甲骨文与文字的关系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句考证殷人祖先常规的书写材料是简册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句说明至今仍然没有发现商代的竹简的原因。第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句解释第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句与第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句是转折关系。第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句推断甲骨文出现的时间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句指出甲骨文字体简化较多的原因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从语意上看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句与第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句是承接关系。第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句指出甲骨文是成熟的文字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句是总结句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说明甲骨文已经能够反映汉语的基本语法、词汇系统。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通过上述分析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我们不难弄清语段的内部层次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发现命题人选取的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题眼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。这样就为解题提供了切入点。其实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语句的补写连贯题、压缩语段题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也都可以从这个角度剖解。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23010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二、复句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复句是由两个或两个以上意义上相关、结构上互不作句法成分的分句加上贯通全句的句调构成的。复句根据分句之间不同的逻辑关系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可以分为并列、顺承、解说、选择、递进、条件、假设、因果、目的、转折等类型。这种关系与句群之间的关系是一致的。分句的关系类型有的用关联词语表示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有的需要根据语意判断。</a:t>
            </a:r>
            <a:endParaRPr lang="zh-CN" altLang="zh-CN" sz="28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96</Paragraphs>
  <Slides>34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7">
      <vt:lpstr>Arial</vt:lpstr>
      <vt:lpstr>Calibri Light</vt:lpstr>
      <vt:lpstr>Calibri</vt:lpstr>
      <vt:lpstr>黑体</vt:lpstr>
      <vt:lpstr>Times New Roman</vt:lpstr>
      <vt:lpstr>微软雅黑</vt:lpstr>
      <vt:lpstr>Arial Unicode MS</vt:lpstr>
      <vt:lpstr>楷体</vt:lpstr>
      <vt:lpstr>NEU-BZ-S92</vt:lpstr>
      <vt:lpstr>方正书宋_GBK</vt:lpstr>
      <vt:lpstr>宋体</vt:lpstr>
      <vt:lpstr>仿宋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2021-03-17T18:50:45.400</cp:lastPrinted>
  <dcterms:created xsi:type="dcterms:W3CDTF">2021-03-17T18:50:45Z</dcterms:created>
  <dcterms:modified xsi:type="dcterms:W3CDTF">2021-03-17T10:50:46Z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