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54" r:id="rId1"/>
  </p:sldMasterIdLst>
  <p:notesMasterIdLst>
    <p:notesMasterId r:id="rId2"/>
  </p:notesMasterIdLst>
  <p:sldIdLst>
    <p:sldId id="256" r:id="rId3"/>
    <p:sldId id="412" r:id="rId4"/>
    <p:sldId id="413" r:id="rId5"/>
    <p:sldId id="441" r:id="rId6"/>
    <p:sldId id="414" r:id="rId7"/>
    <p:sldId id="442" r:id="rId8"/>
    <p:sldId id="443" r:id="rId9"/>
    <p:sldId id="444" r:id="rId10"/>
    <p:sldId id="415" r:id="rId11"/>
    <p:sldId id="424" r:id="rId12"/>
    <p:sldId id="445" r:id="rId13"/>
    <p:sldId id="446" r:id="rId14"/>
    <p:sldId id="447" r:id="rId15"/>
    <p:sldId id="448" r:id="rId16"/>
    <p:sldId id="449" r:id="rId17"/>
    <p:sldId id="450" r:id="rId18"/>
    <p:sldId id="451" r:id="rId19"/>
    <p:sldId id="452" r:id="rId20"/>
    <p:sldId id="453" r:id="rId21"/>
    <p:sldId id="454" r:id="rId22"/>
    <p:sldId id="455" r:id="rId23"/>
    <p:sldId id="456" r:id="rId24"/>
    <p:sldId id="457" r:id="rId25"/>
    <p:sldId id="458" r:id="rId26"/>
    <p:sldId id="459" r:id="rId27"/>
    <p:sldId id="460" r:id="rId28"/>
    <p:sldId id="461" r:id="rId29"/>
    <p:sldId id="462" r:id="rId30"/>
  </p:sldIdLst>
  <p:sldSz cx="12192000" cy="6858000"/>
  <p:notesSz cx="9144000" cy="6858000"/>
  <p:custDataLst>
    <p:tags r:id="rId31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8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672" y="96"/>
      </p:cViewPr>
      <p:guideLst>
        <p:guide orient="horz" pos="2880"/>
        <p:guide pos="2851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tags" Target="tags/tag1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C06030-ECEE-4D60-81BD-8BEF5327BA93}" type="datetimeFigureOut">
              <a:rPr lang="zh-CN" altLang="en-US" smtClean="0"/>
              <a:t>2021/10/20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FB3492-AB60-44D3-8D16-C049088126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75543246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7497040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85326772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10/20/2021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83037639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67052021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7957825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4830815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10/20/2021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37537644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10/20/2021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68459660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10/20/2021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7607183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64547493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0144938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3">
            <a:lum/>
          </a:blip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B43F5B-5803-4818-9ED9-8AFBB997AFE9}" type="datetimeFigureOut">
              <a:rPr lang="en-US" smtClean="0"/>
              <a:t>10/20/2021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47606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6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7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8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1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2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3.png" /><Relationship Id="rId3" Type="http://schemas.openxmlformats.org/officeDocument/2006/relationships/image" Target="../media/image14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3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3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3.png" /><Relationship Id="rId3" Type="http://schemas.openxmlformats.org/officeDocument/2006/relationships/image" Target="../media/image15.png" /><Relationship Id="rId4" Type="http://schemas.openxmlformats.org/officeDocument/2006/relationships/image" Target="../media/image1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5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990600" y="2057400"/>
            <a:ext cx="9601200" cy="19389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年初中语文中考一轮复习</a:t>
            </a:r>
          </a:p>
          <a:p>
            <a:pPr algn="ctr"/>
            <a:endParaRPr lang="en-US" altLang="zh-CN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en-US" altLang="zh-CN" sz="40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记叙</a:t>
            </a:r>
            <a:r>
              <a:rPr lang="zh-CN" altLang="en-US" sz="40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文阅读</a:t>
            </a:r>
            <a:r>
              <a:rPr lang="en-US" altLang="zh-CN" sz="40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</a:t>
            </a:r>
            <a:r>
              <a:rPr lang="zh-CN" altLang="en-US" sz="40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主旨开放探究题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914400" y="1663435"/>
            <a:ext cx="10439400" cy="2545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华文仿宋" panose="02010600040101010101" pitchFamily="2" charset="-122"/>
                <a:ea typeface="华文仿宋" panose="02010600040101010101" pitchFamily="2" charset="-122"/>
              </a:rPr>
              <a:t>②小时候，最喜欢早晨睁眼时看到母亲梳理头发。那一头从未修剪过的头发</a:t>
            </a:r>
            <a:r>
              <a:rPr lang="en-US" altLang="zh-CN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>
                <a:latin typeface="华文仿宋" panose="02010600040101010101" pitchFamily="2" charset="-122"/>
                <a:ea typeface="华文仿宋" panose="02010600040101010101" pitchFamily="2" charset="-122"/>
              </a:rPr>
              <a:t>几乎长可及地</a:t>
            </a:r>
            <a:r>
              <a:rPr lang="en-US" altLang="zh-CN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>
                <a:latin typeface="华文仿宋" panose="02010600040101010101" pitchFamily="2" charset="-122"/>
                <a:ea typeface="华文仿宋" panose="02010600040101010101" pitchFamily="2" charset="-122"/>
              </a:rPr>
              <a:t>所以她总是站着梳理。一把梳子从头顶往下缓缓地梳</a:t>
            </a:r>
            <a:r>
              <a:rPr lang="en-US" altLang="zh-CN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>
                <a:latin typeface="华文仿宋" panose="02010600040101010101" pitchFamily="2" charset="-122"/>
                <a:ea typeface="华文仿宋" panose="02010600040101010101" pitchFamily="2" charset="-122"/>
              </a:rPr>
              <a:t>还得用她的左手分段把抓着才能梳通。全部梳通之后</a:t>
            </a:r>
            <a:r>
              <a:rPr lang="en-US" altLang="zh-CN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>
                <a:latin typeface="华文仿宋" panose="02010600040101010101" pitchFamily="2" charset="-122"/>
                <a:ea typeface="华文仿宋" panose="02010600040101010101" pitchFamily="2" charset="-122"/>
              </a:rPr>
              <a:t>就在后脑勺用一条黑丝线来回地扎</a:t>
            </a:r>
            <a:r>
              <a:rPr lang="en-US" altLang="zh-CN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>
                <a:latin typeface="华文仿宋" panose="02010600040101010101" pitchFamily="2" charset="-122"/>
                <a:ea typeface="华文仿宋" panose="02010600040101010101" pitchFamily="2" charset="-122"/>
              </a:rPr>
              <a:t>扎得牢牢的；再将一根比毛线针稍细的钢针穿过</a:t>
            </a:r>
            <a:r>
              <a:rPr lang="en-US" altLang="zh-CN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>
                <a:latin typeface="华文仿宋" panose="02010600040101010101" pitchFamily="2" charset="-122"/>
                <a:ea typeface="华文仿宋" panose="02010600040101010101" pitchFamily="2" charset="-122"/>
              </a:rPr>
              <a:t>然后便把垂在背后的一把乌亮的长发在那钢针上左右盘缠</a:t>
            </a:r>
            <a:r>
              <a:rPr lang="en-US" altLang="zh-CN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>
                <a:latin typeface="华文仿宋" panose="02010600040101010101" pitchFamily="2" charset="-122"/>
                <a:ea typeface="华文仿宋" panose="02010600040101010101" pitchFamily="2" charset="-122"/>
              </a:rPr>
              <a:t>梳出一个均衡而标致的髻子；接着套上一枚黑色的细网</a:t>
            </a:r>
            <a:r>
              <a:rPr lang="en-US" altLang="zh-CN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>
                <a:latin typeface="华文仿宋" panose="02010600040101010101" pitchFamily="2" charset="-122"/>
                <a:ea typeface="华文仿宋" panose="02010600040101010101" pitchFamily="2" charset="-122"/>
              </a:rPr>
              <a:t>再用四只长夹子从上下左右固定形状；最后</a:t>
            </a:r>
            <a:r>
              <a:rPr lang="en-US" altLang="zh-CN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>
                <a:latin typeface="华文仿宋" panose="02010600040101010101" pitchFamily="2" charset="-122"/>
                <a:ea typeface="华文仿宋" panose="02010600040101010101" pitchFamily="2" charset="-122"/>
              </a:rPr>
              <a:t>拔去钢针</a:t>
            </a:r>
            <a:r>
              <a:rPr lang="en-US" altLang="zh-CN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>
                <a:latin typeface="华文仿宋" panose="02010600040101010101" pitchFamily="2" charset="-122"/>
                <a:ea typeface="华文仿宋" panose="02010600040101010101" pitchFamily="2" charset="-122"/>
              </a:rPr>
              <a:t>戴上有翠饰的簪子。对于母亲梳头的动作</a:t>
            </a:r>
            <a:r>
              <a:rPr lang="en-US" altLang="zh-CN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>
                <a:latin typeface="华文仿宋" panose="02010600040101010101" pitchFamily="2" charset="-122"/>
                <a:ea typeface="华文仿宋" panose="02010600040101010101" pitchFamily="2" charset="-122"/>
              </a:rPr>
              <a:t>我真是百看不厌。心里好羡慕那一头长发</a:t>
            </a:r>
            <a:r>
              <a:rPr lang="en-US" altLang="zh-CN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>
                <a:latin typeface="华文仿宋" panose="02010600040101010101" pitchFamily="2" charset="-122"/>
                <a:ea typeface="华文仿宋" panose="02010600040101010101" pitchFamily="2" charset="-122"/>
              </a:rPr>
              <a:t>觉得她那熟练的一举一动很动人。</a:t>
            </a:r>
          </a:p>
        </p:txBody>
      </p:sp>
      <p:sp>
        <p:nvSpPr>
          <p:cNvPr id="10" name="矩形 9"/>
          <p:cNvSpPr/>
          <p:nvPr/>
        </p:nvSpPr>
        <p:spPr>
          <a:xfrm>
            <a:off x="1524000" y="4267200"/>
            <a:ext cx="9829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ea"/>
              <a:buAutoNum type="circleNumDbPlain"/>
            </a:pPr>
            <a:r>
              <a:rPr lang="zh-CN" altLang="en-US" sz="2000" smtClean="0">
                <a:solidFill>
                  <a:srgbClr val="FF0000"/>
                </a:solidFill>
              </a:rPr>
              <a:t>突出母亲长发的乌黑浓密，表现了母亲年轻时的优雅、美丽</a:t>
            </a:r>
            <a:endParaRPr lang="en-US" altLang="zh-CN" sz="2000" smtClean="0">
              <a:solidFill>
                <a:srgbClr val="FF0000"/>
              </a:solidFill>
            </a:endParaRPr>
          </a:p>
          <a:p>
            <a:pPr marL="457200" indent="-457200">
              <a:buFont typeface="+mj-ea"/>
              <a:buAutoNum type="circleNumDbPlain"/>
            </a:pPr>
            <a:r>
              <a:rPr lang="zh-CN" altLang="en-US" sz="2000" smtClean="0">
                <a:solidFill>
                  <a:srgbClr val="FF0000"/>
                </a:solidFill>
              </a:rPr>
              <a:t>表达了“我”对母亲长发的羡慕，对母亲梳理头发动作的喜欢</a:t>
            </a:r>
            <a:endParaRPr lang="en-US" altLang="zh-CN" sz="2000" smtClean="0">
              <a:solidFill>
                <a:srgbClr val="FF0000"/>
              </a:solidFill>
            </a:endParaRPr>
          </a:p>
          <a:p>
            <a:pPr marL="457200" indent="-457200">
              <a:buFont typeface="+mj-ea"/>
              <a:buAutoNum type="circleNumDbPlain"/>
            </a:pPr>
            <a:r>
              <a:rPr lang="zh-CN" altLang="en-US" sz="2000" smtClean="0">
                <a:solidFill>
                  <a:srgbClr val="FF0000"/>
                </a:solidFill>
              </a:rPr>
              <a:t>与母亲后来头发的花白、稀薄形成鲜明对比。</a:t>
            </a:r>
            <a:endParaRPr lang="en-US" altLang="zh-CN" sz="2000" smtClean="0">
              <a:solidFill>
                <a:srgbClr val="FF0000"/>
              </a:solidFill>
            </a:endParaRPr>
          </a:p>
          <a:p>
            <a:pPr marL="457200" indent="-457200">
              <a:buFont typeface="+mj-ea"/>
              <a:buAutoNum type="circleNumDbPlain"/>
            </a:pPr>
            <a:r>
              <a:rPr lang="zh-CN" altLang="en-US" sz="2000" smtClean="0">
                <a:solidFill>
                  <a:srgbClr val="FF0000"/>
                </a:solidFill>
              </a:rPr>
              <a:t>为母亲手术后要“我”为她梳理乱发做铺垫。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4400" y="774435"/>
            <a:ext cx="10744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2.</a:t>
            </a:r>
            <a:r>
              <a:rPr lang="zh-CN" altLang="en-US" sz="24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第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② </a:t>
            </a:r>
            <a:r>
              <a:rPr lang="zh-CN" altLang="en-US" sz="2400" b="1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段为什么用大量笔墨写母亲在晨曦中梳理头发的场景，请结合文章内容简要分析。</a:t>
            </a:r>
            <a:r>
              <a:rPr lang="zh-CN" altLang="en-US" sz="24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（</a:t>
            </a:r>
            <a:r>
              <a:rPr lang="en-US" altLang="zh-CN" sz="24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4</a:t>
            </a:r>
            <a:r>
              <a:rPr lang="zh-CN" altLang="en-US" sz="24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分）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3800" y="5895439"/>
            <a:ext cx="2828571" cy="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630668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2708214" y="3857867"/>
            <a:ext cx="98298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smtClean="0"/>
              <a:t>3.</a:t>
            </a:r>
            <a:r>
              <a:rPr lang="zh-CN" altLang="en-US" sz="2800" smtClean="0"/>
              <a:t>“词语运用”示例：</a:t>
            </a:r>
            <a:endParaRPr lang="en-US" altLang="zh-CN" sz="2800" smtClean="0"/>
          </a:p>
          <a:p>
            <a:r>
              <a:rPr lang="zh-CN" altLang="en-US" sz="2800" smtClean="0">
                <a:solidFill>
                  <a:srgbClr val="FF0000"/>
                </a:solidFill>
              </a:rPr>
              <a:t>“轻轻柔柔”，运用叠词</a:t>
            </a:r>
            <a:endParaRPr lang="en-US" altLang="zh-CN" sz="2800" smtClean="0">
              <a:solidFill>
                <a:srgbClr val="FF0000"/>
              </a:solidFill>
            </a:endParaRPr>
          </a:p>
          <a:p>
            <a:r>
              <a:rPr lang="zh-CN" altLang="en-US" sz="2800" smtClean="0"/>
              <a:t>强调了“我”为母亲梳理头发时的</a:t>
            </a:r>
            <a:r>
              <a:rPr lang="zh-CN" altLang="en-US" sz="2800" smtClean="0">
                <a:solidFill>
                  <a:srgbClr val="0070C0"/>
                </a:solidFill>
              </a:rPr>
              <a:t>小心翼翼</a:t>
            </a:r>
            <a:r>
              <a:rPr lang="zh-CN" altLang="en-US" sz="2800" smtClean="0">
                <a:solidFill>
                  <a:srgbClr val="FF0000"/>
                </a:solidFill>
              </a:rPr>
              <a:t>，</a:t>
            </a:r>
            <a:endParaRPr lang="en-US" altLang="zh-CN" sz="2800" smtClean="0">
              <a:solidFill>
                <a:srgbClr val="FF0000"/>
              </a:solidFill>
            </a:endParaRPr>
          </a:p>
          <a:p>
            <a:r>
              <a:rPr lang="zh-CN" altLang="en-US" sz="2800" smtClean="0"/>
              <a:t>体现了“我”照料母亲时的</a:t>
            </a:r>
            <a:r>
              <a:rPr lang="zh-CN" altLang="en-US" sz="2800" smtClean="0">
                <a:solidFill>
                  <a:srgbClr val="7030A0"/>
                </a:solidFill>
              </a:rPr>
              <a:t>细心</a:t>
            </a:r>
            <a:r>
              <a:rPr lang="en-US" altLang="zh-CN" sz="2800" smtClean="0">
                <a:solidFill>
                  <a:srgbClr val="FF0000"/>
                </a:solidFill>
              </a:rPr>
              <a:t>.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4400" y="774435"/>
            <a:ext cx="1074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3.</a:t>
            </a:r>
            <a:r>
              <a:rPr lang="zh-CN" altLang="en-US" sz="24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从词语运用、修辞方法中任选一个方面，赏析文中画线的语句。（</a:t>
            </a:r>
            <a:r>
              <a:rPr lang="en-US" altLang="zh-CN" sz="24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4</a:t>
            </a:r>
            <a:r>
              <a:rPr lang="zh-CN" altLang="en-US" sz="24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分）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3800" y="5895439"/>
            <a:ext cx="2828571" cy="28571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5800" y="1345851"/>
            <a:ext cx="107442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⑦洗完澡后，换一身干净的衣服，母亲觉得舒畅无比，更要求我为她梳理因久卧病床而蓬乱的头发。我们拉了一把椅子到窗边，闲聊着，不久，就变成我一个人的轻声絮聒。母亲背对着我坐着，我看不见她的脸。许是困了吧？我想她大概是舒服地睡着了，像婴儿沐浴后那样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……</a:t>
            </a:r>
            <a:r>
              <a:rPr lang="zh-CN" altLang="en-US" sz="2400" u="sng">
                <a:latin typeface="华文仿宋" panose="02010600040101010101" pitchFamily="2" charset="-122"/>
                <a:ea typeface="华文仿宋" panose="02010600040101010101" pitchFamily="2" charset="-122"/>
              </a:rPr>
              <a:t>嘘，轻一点。我轻轻柔柔地替她梳理头发，依照幼时记忆中的那衣套过程。不要惊动她，不要惊动她，让她就这样坐着，舒舒服服地打一个盹吧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。 </a:t>
            </a:r>
          </a:p>
          <a:p>
            <a:pPr algn="r"/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（作者：</a:t>
            </a:r>
            <a:r>
              <a:rPr lang="zh-CN" altLang="en-US" sz="240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林文月  有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删改）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3909262"/>
            <a:ext cx="485714" cy="17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15998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2708214" y="3857867"/>
            <a:ext cx="982980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mtClean="0"/>
              <a:t>“修辞方法”示例：</a:t>
            </a:r>
            <a:endParaRPr lang="en-US" altLang="zh-CN" sz="2400" smtClean="0"/>
          </a:p>
          <a:p>
            <a:r>
              <a:rPr lang="zh-CN" altLang="en-US" sz="2400" smtClean="0"/>
              <a:t>“不要惊动她，不要惊动她”，</a:t>
            </a:r>
            <a:r>
              <a:rPr lang="zh-CN" altLang="en-US" sz="2400" smtClean="0">
                <a:solidFill>
                  <a:srgbClr val="FF0000"/>
                </a:solidFill>
              </a:rPr>
              <a:t>运用反复的修辞方法</a:t>
            </a:r>
            <a:endParaRPr lang="en-US" altLang="zh-CN" sz="2400" smtClean="0">
              <a:solidFill>
                <a:srgbClr val="FF0000"/>
              </a:solidFill>
            </a:endParaRPr>
          </a:p>
          <a:p>
            <a:r>
              <a:rPr lang="zh-CN" altLang="en-US" sz="2400" smtClean="0"/>
              <a:t>突出了“我”</a:t>
            </a:r>
            <a:r>
              <a:rPr lang="zh-CN" altLang="en-US" sz="2400" smtClean="0">
                <a:solidFill>
                  <a:srgbClr val="00B0F0"/>
                </a:solidFill>
              </a:rPr>
              <a:t>不愿打扰母亲休息的心理</a:t>
            </a:r>
            <a:r>
              <a:rPr lang="zh-CN" altLang="en-US" sz="2400" smtClean="0"/>
              <a:t>，</a:t>
            </a:r>
            <a:endParaRPr lang="en-US" altLang="zh-CN" sz="2400" smtClean="0"/>
          </a:p>
          <a:p>
            <a:r>
              <a:rPr lang="zh-CN" altLang="en-US" sz="2400" smtClean="0"/>
              <a:t>表现了“我”对母亲的</a:t>
            </a:r>
            <a:r>
              <a:rPr lang="zh-CN" altLang="en-US" sz="2400" smtClean="0">
                <a:solidFill>
                  <a:srgbClr val="7030A0"/>
                </a:solidFill>
              </a:rPr>
              <a:t>呵护关爱</a:t>
            </a:r>
            <a:r>
              <a:rPr lang="zh-CN" altLang="en-US" sz="2400" smtClean="0"/>
              <a:t>：</a:t>
            </a:r>
            <a:endParaRPr lang="en-US" altLang="zh-CN" sz="2400" smtClean="0"/>
          </a:p>
          <a:p>
            <a:r>
              <a:rPr lang="zh-CN" altLang="en-US" sz="2400" smtClean="0"/>
              <a:t>（相关语句，</a:t>
            </a:r>
            <a:r>
              <a:rPr lang="en-US" altLang="zh-CN" sz="2400" smtClean="0"/>
              <a:t>1</a:t>
            </a:r>
            <a:r>
              <a:rPr lang="zh-CN" altLang="en-US" sz="2400" smtClean="0"/>
              <a:t>分；修辞方法，</a:t>
            </a:r>
            <a:r>
              <a:rPr lang="en-US" altLang="zh-CN" sz="2400" smtClean="0"/>
              <a:t>1</a:t>
            </a:r>
            <a:r>
              <a:rPr lang="zh-CN" altLang="en-US" sz="2400" smtClean="0"/>
              <a:t>分；分析，</a:t>
            </a:r>
            <a:r>
              <a:rPr lang="en-US" altLang="zh-CN" sz="2400" smtClean="0"/>
              <a:t>2</a:t>
            </a:r>
            <a:r>
              <a:rPr lang="zh-CN" altLang="en-US" sz="2400" smtClean="0"/>
              <a:t>分。共</a:t>
            </a:r>
            <a:r>
              <a:rPr lang="en-US" altLang="zh-CN" sz="2400" smtClean="0"/>
              <a:t>4</a:t>
            </a:r>
            <a:r>
              <a:rPr lang="zh-CN" altLang="en-US" sz="2400" smtClean="0"/>
              <a:t>分</a:t>
            </a:r>
            <a:r>
              <a:rPr lang="zh-CN" altLang="en-US" sz="2800" smtClean="0"/>
              <a:t>）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914400" y="774435"/>
            <a:ext cx="1074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3.</a:t>
            </a:r>
            <a:r>
              <a:rPr lang="zh-CN" altLang="en-US" sz="24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从词语运用、修辞方法中任选一个方面，赏析文中画线的语句。（</a:t>
            </a:r>
            <a:r>
              <a:rPr lang="en-US" altLang="zh-CN" sz="24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4</a:t>
            </a:r>
            <a:r>
              <a:rPr lang="zh-CN" altLang="en-US" sz="24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分）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5800" y="1345851"/>
            <a:ext cx="107442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⑦洗完澡后，换一身干净的衣服，母亲觉得舒畅无比，更要求我为她梳理因久卧病床而蓬乱的头发。我们拉了一把椅子到窗边，闲聊着，不久，就变成我一个人的轻声絮聒。母亲背对着我坐着，我看不见她的脸。许是困了吧？我想她大概是舒服地睡着了，像婴儿沐浴后那样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……</a:t>
            </a:r>
            <a:r>
              <a:rPr lang="zh-CN" altLang="en-US" sz="2400" u="sng">
                <a:latin typeface="华文仿宋" panose="02010600040101010101" pitchFamily="2" charset="-122"/>
                <a:ea typeface="华文仿宋" panose="02010600040101010101" pitchFamily="2" charset="-122"/>
              </a:rPr>
              <a:t>嘘，轻一点。我轻轻柔柔地替她梳理头发，依照幼时记忆中的那衣套过程。不要惊动她，不要惊动她，让她就这样坐着，舒舒服服地打一个盹吧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。 </a:t>
            </a:r>
          </a:p>
          <a:p>
            <a:pPr algn="r"/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（作者：</a:t>
            </a:r>
            <a:r>
              <a:rPr lang="zh-CN" altLang="en-US" sz="240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林文月  有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删改）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3909262"/>
            <a:ext cx="485714" cy="17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135731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914400" y="522845"/>
            <a:ext cx="10744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4.</a:t>
            </a:r>
            <a:r>
              <a:rPr lang="zh-CN" altLang="en-US" sz="24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本文的主旨，有人认为是抒写家庭亲情，有人认为是对老年人生活状态的关注。你赞同哪种看法？请结合文章内容加以探究。（</a:t>
            </a:r>
            <a:r>
              <a:rPr lang="en-US" altLang="zh-CN" sz="24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4</a:t>
            </a:r>
            <a:r>
              <a:rPr lang="zh-CN" altLang="en-US" sz="24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分）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976" y="1981200"/>
            <a:ext cx="1409524" cy="416190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048000" y="2209800"/>
            <a:ext cx="10058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latin typeface="仿宋" panose="02010609060101010101" pitchFamily="49" charset="-122"/>
                <a:ea typeface="仿宋" panose="02010609060101010101" pitchFamily="49" charset="-122"/>
              </a:rPr>
              <a:t>我赞同抒写“家庭亲情”的看法。</a:t>
            </a:r>
            <a:br>
              <a:rPr lang="en-US" altLang="zh-CN" sz="2000" b="1" smtClean="0">
                <a:latin typeface="仿宋" panose="02010609060101010101" pitchFamily="49" charset="-122"/>
                <a:ea typeface="仿宋" panose="02010609060101010101" pitchFamily="49" charset="-122"/>
              </a:rPr>
            </a:br>
            <a:endParaRPr lang="en-US" altLang="zh-CN" sz="2000" b="1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b="1" smtClean="0">
                <a:latin typeface="仿宋" panose="02010609060101010101" pitchFamily="49" charset="-122"/>
                <a:ea typeface="仿宋" panose="02010609060101010101" pitchFamily="49" charset="-122"/>
              </a:rPr>
              <a:t>文章前半部分回忆往事，选购食物、洗晒球鞋、削铅笔等事情，</a:t>
            </a:r>
            <a:endParaRPr lang="en-US" altLang="zh-CN" sz="2000" b="1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b="1" smtClean="0">
                <a:latin typeface="仿宋" panose="02010609060101010101" pitchFamily="49" charset="-122"/>
                <a:ea typeface="仿宋" panose="02010609060101010101" pitchFamily="49" charset="-122"/>
              </a:rPr>
              <a:t>表现了</a:t>
            </a:r>
            <a:r>
              <a:rPr lang="zh-CN" altLang="en-US" sz="2000" b="1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母亲对子女</a:t>
            </a:r>
            <a:r>
              <a:rPr lang="zh-CN" altLang="en-US" sz="2000" b="1" smtClean="0">
                <a:latin typeface="仿宋" panose="02010609060101010101" pitchFamily="49" charset="-122"/>
                <a:ea typeface="仿宋" panose="02010609060101010101" pitchFamily="49" charset="-122"/>
              </a:rPr>
              <a:t>的呵护和无微不至的关怀</a:t>
            </a:r>
            <a:endParaRPr lang="en-US" altLang="zh-CN" sz="2000" b="1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b="1" smtClean="0">
                <a:latin typeface="仿宋" panose="02010609060101010101" pitchFamily="49" charset="-122"/>
                <a:ea typeface="仿宋" panose="02010609060101010101" pitchFamily="49" charset="-122"/>
              </a:rPr>
              <a:t>后文“我”为手术后的母亲洗澡、梳头等事情，则是</a:t>
            </a:r>
            <a:r>
              <a:rPr lang="zh-CN" altLang="en-US" sz="2000" b="1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女儿回报父母</a:t>
            </a:r>
            <a:r>
              <a:rPr lang="zh-CN" altLang="en-US" sz="2000" b="1" smtClean="0">
                <a:latin typeface="仿宋" panose="02010609060101010101" pitchFamily="49" charset="-122"/>
                <a:ea typeface="仿宋" panose="02010609060101010101" pitchFamily="49" charset="-122"/>
              </a:rPr>
              <a:t>的养育之恩。</a:t>
            </a:r>
            <a:endParaRPr lang="en-US" altLang="zh-CN" sz="2000" b="1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en-US" altLang="zh-CN" sz="2000" b="1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en-US" altLang="zh-CN" sz="20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en-US" altLang="zh-CN" sz="2000" b="1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000" b="1" smtClean="0">
                <a:latin typeface="仿宋" panose="02010609060101010101" pitchFamily="49" charset="-122"/>
                <a:ea typeface="仿宋" panose="02010609060101010101" pitchFamily="49" charset="-122"/>
              </a:rPr>
              <a:t>全文洋溢着浓浓的亲情，所以我觉得抒写“家庭亲情”</a:t>
            </a:r>
            <a:endParaRPr lang="en-US" altLang="zh-CN" sz="2000" b="1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1470323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685800" y="1981200"/>
            <a:ext cx="107442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/>
              <a:t>因为武汉封城，莉君已经在娘家待了整整</a:t>
            </a:r>
            <a:r>
              <a:rPr lang="en-US" altLang="zh-CN"/>
              <a:t>50</a:t>
            </a:r>
            <a:r>
              <a:rPr lang="zh-CN" altLang="en-US"/>
              <a:t>天。</a:t>
            </a:r>
          </a:p>
          <a:p>
            <a:pPr indent="457200"/>
            <a:r>
              <a:rPr lang="zh-CN" altLang="en-US"/>
              <a:t>莉君与母亲都是能干且脾气犟的人，秉承的人生哲学是：我的地盘我做主。因此，往年春节，莉君回娘家过年，待上</a:t>
            </a:r>
            <a:r>
              <a:rPr lang="en-US" altLang="zh-CN"/>
              <a:t>5</a:t>
            </a:r>
            <a:r>
              <a:rPr lang="zh-CN" altLang="en-US"/>
              <a:t>天，是她忍受的极限。她</a:t>
            </a:r>
            <a:r>
              <a:rPr lang="en-US" altLang="zh-CN"/>
              <a:t>40</a:t>
            </a:r>
            <a:r>
              <a:rPr lang="zh-CN" altLang="en-US"/>
              <a:t>多岁了，可一回娘家，一定会被母亲当成</a:t>
            </a:r>
            <a:r>
              <a:rPr lang="en-US" altLang="zh-CN"/>
              <a:t>14</a:t>
            </a:r>
            <a:r>
              <a:rPr lang="zh-CN" altLang="en-US"/>
              <a:t>岁的小姑娘管着。</a:t>
            </a:r>
          </a:p>
          <a:p>
            <a:pPr indent="457200"/>
            <a:r>
              <a:rPr lang="zh-CN" altLang="en-US"/>
              <a:t>早上睡个懒觉，挨管；晚上</a:t>
            </a:r>
            <a:r>
              <a:rPr lang="en-US" altLang="zh-CN"/>
              <a:t>11</a:t>
            </a:r>
            <a:r>
              <a:rPr lang="zh-CN" altLang="en-US"/>
              <a:t>点过了还在刷剧，挨骂；怕胖，少吃一口肉，要管，说是富富态态才吉利；做瑜伽伸展得像一只软腰猫，要管，说是万一闪了腰，村医那里可只有是贴上膏药，拍个</a:t>
            </a:r>
            <a:r>
              <a:rPr lang="en-US" altLang="zh-CN"/>
              <a:t>X</a:t>
            </a:r>
            <a:r>
              <a:rPr lang="zh-CN" altLang="en-US"/>
              <a:t>光片还要上镇医院。</a:t>
            </a:r>
          </a:p>
          <a:p>
            <a:pPr indent="457200"/>
            <a:r>
              <a:rPr lang="zh-CN" altLang="en-US"/>
              <a:t>回娘家才两天，平地一声雷，武汉封城了。见女儿一脸的震惊和恍惚，母亲</a:t>
            </a:r>
            <a:r>
              <a:rPr lang="en-US" altLang="zh-CN"/>
              <a:t>_____</a:t>
            </a:r>
            <a:r>
              <a:rPr lang="zh-CN" altLang="en-US"/>
              <a:t>说：“这下可好，你就不得不多陪妈一阵子了，走不脱了！”莉君略有不快地说：“留在这儿吗？跟你吵架呀！”话一出口，她就有点后悔。父亲故去多年，母亲从村里小学退休后，独自在山村生活。家里空旷而冷清，盼着儿孙们春节回来，也是人之常情。然而，莉君也有不愿意长留的理由，要忍受网络不稳定、洗澡没浴霸的不便。可是母亲就没有不便吗？按母亲的话说，两个儿子一个女儿，加上媳妇孙辈，光是坐下来吃饭，就是满满一桌。这一封城，儿孙们都回不去，不光要张罗吃喝，单是儿孙要用的文具、电池、拖鞋、睡衣，就够母亲忙的了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648200" y="1073782"/>
            <a:ext cx="4724400" cy="728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smtClean="0"/>
              <a:t>与母亲相守</a:t>
            </a:r>
            <a:r>
              <a:rPr lang="en-US" altLang="zh-CN" sz="2400" b="1" smtClean="0"/>
              <a:t>50</a:t>
            </a:r>
            <a:r>
              <a:rPr lang="zh-CN" altLang="en-US" sz="2400" b="1" smtClean="0"/>
              <a:t>天</a:t>
            </a:r>
            <a:endParaRPr lang="en-US" altLang="zh-CN" sz="24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4357186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685800" y="1802123"/>
            <a:ext cx="10744200" cy="4204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/>
              <a:t>莉君的心被拟扯了一把。依照她的脾气，说软话是不可能的，尽量帮衬母亲维持这一大家子的正常运转，就成了莉君暗自给自己分派的任务。</a:t>
            </a:r>
          </a:p>
          <a:p>
            <a:pPr indent="457200">
              <a:lnSpc>
                <a:spcPct val="150000"/>
              </a:lnSpc>
            </a:pPr>
            <a:r>
              <a:rPr lang="zh-CN" altLang="en-US"/>
              <a:t>每天，她帮母亲将一百多斤腊肉、咸火腿搬出去晾晒。母亲欣慰地说：“幸亏今年没嫌土猪肉贵，依旧腌了那么多肉，不然这会儿村镇都封了，上哪儿买肉去。”莉君听了惭愧，往年，回武汉前，母亲总要往车的后备厢里塞满米油、腊肉，自己心里可全是嫌弃。</a:t>
            </a:r>
          </a:p>
          <a:p>
            <a:pPr indent="457200">
              <a:lnSpc>
                <a:spcPct val="150000"/>
              </a:lnSpc>
            </a:pPr>
            <a:r>
              <a:rPr lang="zh-CN" altLang="en-US"/>
              <a:t>每天，莉君还帮母亲侍弄小菜园。往年，母亲四处张罗菜种、类肥的时候，莉君都要取笑她说：“没事干！快递一公斤十块钱，比青菜贵两倍多，还要往武汉儿女家快递蔬菜，会不会算账啊！”母亲说：“劳动不休，筋骨不锈。你爸走了，去菜园还能听听鸟唱，晒晒太阳，解个寂寞，你们年轻人不懂的。”这一回，菜园终于派上大用场。莉君跟着母亲收菜锄地，看见菜园里的一株野茶树生出新芽，她憨闷多日的心里，仿佛沁入了一股清气。她终于理解母亲不愿闲在屋里，非要出门劳作的原因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648200" y="1073782"/>
            <a:ext cx="4724400" cy="728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smtClean="0"/>
              <a:t>与母亲相守</a:t>
            </a:r>
            <a:r>
              <a:rPr lang="en-US" altLang="zh-CN" sz="2400" b="1" smtClean="0"/>
              <a:t>50</a:t>
            </a:r>
            <a:r>
              <a:rPr lang="zh-CN" altLang="en-US" sz="2400" b="1" smtClean="0"/>
              <a:t>天</a:t>
            </a:r>
            <a:endParaRPr lang="en-US" altLang="zh-CN" sz="24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68066382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685800" y="1802123"/>
            <a:ext cx="107442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/>
              <a:t>每天，母亲上灶炒菜，做馒头，蒸发糕，莉君就蹲在灶口帮她烧火。母亲说火软一些，她就挑松柴火，只放枯枝败叶；母亲说火硬一些，她就燃起硬柴，将火烧得旺旺的。这样的日子里，她仿佛回到了</a:t>
            </a:r>
            <a:r>
              <a:rPr lang="en-US" altLang="zh-CN"/>
              <a:t>14</a:t>
            </a:r>
            <a:r>
              <a:rPr lang="zh-CN" altLang="en-US"/>
              <a:t>岁，那个唯母命是从的年纪。她觉得这也挺好，自己脱去了成年人的生硬铠甲，母亲忘记了老迈垂暮。母女俩诉说往事，对上了只有她俩知道的暗号。有一天，炒完一大桌子的菜，母亲自言自语：“真是怪了，以前一个人吃饭，在电磁炉上炒两个菜，就腰酸腿疼；如今一烧大柴灶，这八大碗莱做下来，倒也不觉得小腿沉重，咋回事？”莉君笑道：“老妈，灶口暖和，比电磁小太阳还管用。要不，为何老猫都喜欢很着灶口？”母亲望了她一眼，说了平生第一句软话：“闺女，等你也要靠偎灶驱寒时，你就回妈这儿。妈这儿别的没有，大灶柴火管够。”</a:t>
            </a:r>
          </a:p>
          <a:p>
            <a:pPr indent="457200"/>
            <a:r>
              <a:rPr lang="zh-CN" altLang="en-US"/>
              <a:t>莉君眼眶发涩。令她眼眶发涩的还有一件小事：那天，母亲上山拾柴归来，挑出了一小截软木，严正警告众人，尤其是莉君两个弟弟家的皮猴儿，不准动她的木头。大家都纳闷，她要用这一小截软木干吗。几天后，莉君意外地得到了礼物</a:t>
            </a:r>
            <a:r>
              <a:rPr lang="en-US" altLang="zh-CN"/>
              <a:t>——</a:t>
            </a:r>
            <a:r>
              <a:rPr lang="zh-CN" altLang="en-US"/>
              <a:t>母亲亲手雕的软木青蛙。只见栩栩如生的青娃蹲在荷叶中央的筋脉上，好像准备随时腾跃而起。“</a:t>
            </a:r>
            <a:r>
              <a:rPr lang="en-US" altLang="zh-CN"/>
              <a:t>37</a:t>
            </a:r>
            <a:r>
              <a:rPr lang="zh-CN" altLang="en-US"/>
              <a:t>年了，我总记着久我女一份情，”母亲说，“小时候，干活有你的，玩具没你的。你要过一个发条青蛙，我和你爹都没满足你</a:t>
            </a:r>
            <a:r>
              <a:rPr lang="en-US" altLang="zh-CN"/>
              <a:t>……”</a:t>
            </a:r>
          </a:p>
          <a:p>
            <a:pPr indent="457200"/>
            <a:r>
              <a:rPr lang="zh-CN" altLang="en-US"/>
              <a:t>莉君接过青蛙，仿佛看见母亲的牵挂和叮嘱，仿佛在木雕的每一线光影中流转</a:t>
            </a:r>
            <a:r>
              <a:rPr lang="en-US" altLang="zh-CN"/>
              <a:t>……</a:t>
            </a:r>
          </a:p>
          <a:p>
            <a:pPr indent="457200" algn="r"/>
            <a:r>
              <a:rPr lang="zh-CN" altLang="en-US"/>
              <a:t>（选自</a:t>
            </a:r>
            <a:r>
              <a:rPr lang="en-US" altLang="zh-CN"/>
              <a:t>《</a:t>
            </a:r>
            <a:r>
              <a:rPr lang="zh-CN" altLang="en-US"/>
              <a:t>西安晚报</a:t>
            </a:r>
            <a:r>
              <a:rPr lang="en-US" altLang="zh-CN"/>
              <a:t>》2020</a:t>
            </a:r>
            <a:r>
              <a:rPr lang="zh-CN" altLang="en-US"/>
              <a:t>年</a:t>
            </a:r>
            <a:r>
              <a:rPr lang="en-US" altLang="zh-CN"/>
              <a:t>3</a:t>
            </a:r>
            <a:r>
              <a:rPr lang="zh-CN" altLang="en-US"/>
              <a:t>月</a:t>
            </a:r>
            <a:r>
              <a:rPr lang="en-US" altLang="zh-CN"/>
              <a:t>20</a:t>
            </a:r>
            <a:r>
              <a:rPr lang="zh-CN" altLang="en-US"/>
              <a:t>日，有删改）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648200" y="930669"/>
            <a:ext cx="4724400" cy="728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smtClean="0"/>
              <a:t>与母亲相守</a:t>
            </a:r>
            <a:r>
              <a:rPr lang="en-US" altLang="zh-CN" sz="2400" b="1" smtClean="0"/>
              <a:t>50</a:t>
            </a:r>
            <a:r>
              <a:rPr lang="zh-CN" altLang="en-US" sz="2400" b="1" smtClean="0"/>
              <a:t>天</a:t>
            </a:r>
            <a:endParaRPr lang="en-US" altLang="zh-CN" sz="24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38679052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648200" y="367393"/>
            <a:ext cx="472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篇目三：与母亲相守</a:t>
            </a:r>
            <a:r>
              <a:rPr lang="en-US" altLang="zh-CN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</a:t>
            </a:r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天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57400" y="1334200"/>
            <a:ext cx="9131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15.</a:t>
            </a:r>
            <a:r>
              <a:rPr lang="zh-CN" altLang="en-US" sz="24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选文中哪些事体现了莉君母亲的</a:t>
            </a:r>
            <a:r>
              <a:rPr lang="en-US" altLang="zh-CN" sz="2400" b="1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 </a:t>
            </a:r>
            <a:r>
              <a:rPr lang="en-US" altLang="zh-CN" sz="24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“</a:t>
            </a:r>
            <a:r>
              <a:rPr lang="zh-CN" altLang="en-US" sz="24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能干”？（</a:t>
            </a:r>
            <a:r>
              <a:rPr lang="en-US" altLang="zh-CN" sz="24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4</a:t>
            </a:r>
            <a:r>
              <a:rPr lang="zh-CN" altLang="en-US" sz="24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分）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43400" y="2805769"/>
            <a:ext cx="100584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能腌制腊肉、咸火腿</a:t>
            </a:r>
            <a:r>
              <a:rPr lang="zh-CN" altLang="en-US" sz="2000" b="1" smtClean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。</a:t>
            </a:r>
            <a:endParaRPr lang="en-US" altLang="zh-CN" sz="2000" b="1" smtClean="0">
              <a:solidFill>
                <a:srgbClr val="FF0000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marL="457200" indent="-45720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善于侍弄菜园</a:t>
            </a:r>
            <a:endParaRPr lang="en-US" altLang="zh-CN" sz="20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marL="457200" indent="-45720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会做满满一桌菜；</a:t>
            </a:r>
            <a:endParaRPr lang="en-US" altLang="zh-CN" sz="20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marL="457200" indent="-45720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雕刻的软木青娃栩栩如生。（每</a:t>
            </a:r>
            <a:r>
              <a:rPr lang="en-US" altLang="zh-CN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/</a:t>
            </a:r>
            <a:r>
              <a:rPr lang="zh-CN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点</a:t>
            </a:r>
            <a:r>
              <a:rPr lang="en-US" altLang="zh-CN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/</a:t>
            </a:r>
            <a:r>
              <a:rPr lang="zh-CN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分）</a:t>
            </a:r>
            <a:br>
              <a:rPr lang="en-US" altLang="zh-CN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</a:br>
            <a:endParaRPr lang="en-US" altLang="zh-CN" sz="20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733800"/>
            <a:ext cx="2123810" cy="25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332569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648200" y="367393"/>
            <a:ext cx="472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篇目三：与母亲相守</a:t>
            </a:r>
            <a:r>
              <a:rPr lang="en-US" altLang="zh-CN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</a:t>
            </a:r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天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86000" y="1874515"/>
            <a:ext cx="91313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插叙：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在叙述中心事件的过程中，为了帮助展开情节或刻画人物，暂时中断叙述的线索，插入一段与主要情节相关的回忆或故事的叙述方法。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10000" y="4160735"/>
            <a:ext cx="10058400" cy="1463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展开情节：概括归纳写了啥、为下文作了什么铺垫？</a:t>
            </a:r>
            <a:br>
              <a:rPr lang="en-US" altLang="zh-CN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</a:br>
            <a:r>
              <a:rPr lang="zh-CN" altLang="en-US" sz="24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刻画人物：性格、情感、心理</a:t>
            </a:r>
            <a:endParaRPr lang="en-US" altLang="zh-CN" sz="2400" b="1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733800"/>
            <a:ext cx="2123810" cy="258095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8605" y="1103293"/>
            <a:ext cx="105029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16.</a:t>
            </a:r>
            <a:r>
              <a:rPr lang="zh-CN" altLang="en-US" sz="28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选文多处运用插叙的写法，请举出一例并简析其作用。（</a:t>
            </a:r>
            <a:r>
              <a:rPr lang="en-US" altLang="zh-CN" sz="28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4</a:t>
            </a:r>
            <a:r>
              <a:rPr lang="zh-CN" altLang="en-US" sz="28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分）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9054361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648200" y="367393"/>
            <a:ext cx="472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篇目三：与母亲相守</a:t>
            </a:r>
            <a:r>
              <a:rPr lang="en-US" altLang="zh-CN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</a:t>
            </a:r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天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48000" y="1752600"/>
            <a:ext cx="10058400" cy="1463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展开情节：概括归纳写了啥、为下文作了什么铺垫？</a:t>
            </a:r>
            <a:br>
              <a:rPr lang="en-US" altLang="zh-CN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</a:br>
            <a:r>
              <a:rPr lang="zh-CN" altLang="en-US" sz="24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刻画人物：性格、情感、心理</a:t>
            </a:r>
            <a:endParaRPr lang="en-US" altLang="zh-CN" sz="2400" b="1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733800"/>
            <a:ext cx="2123810" cy="258095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8605" y="1103293"/>
            <a:ext cx="105029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16.</a:t>
            </a:r>
            <a:r>
              <a:rPr lang="zh-CN" altLang="en-US" sz="28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选文多处运用插叙的写法，请举出一例并简析其作用。（</a:t>
            </a:r>
            <a:r>
              <a:rPr lang="en-US" altLang="zh-CN" sz="28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4</a:t>
            </a:r>
            <a:r>
              <a:rPr lang="zh-CN" altLang="en-US" sz="28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分）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0" y="3193084"/>
            <a:ext cx="7066667" cy="3285714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2895600" y="3896558"/>
            <a:ext cx="6477000" cy="2390841"/>
            <a:chOff x="2895600" y="3896558"/>
            <a:chExt cx="6477000" cy="2390841"/>
          </a:xfrm>
        </p:grpSpPr>
        <p:sp>
          <p:nvSpPr>
            <p:cNvPr id="7" name="矩形 6"/>
            <p:cNvSpPr/>
            <p:nvPr/>
          </p:nvSpPr>
          <p:spPr>
            <a:xfrm>
              <a:off x="2895600" y="4114800"/>
              <a:ext cx="2514600" cy="304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895600" y="4572000"/>
              <a:ext cx="314590" cy="1371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448300" y="3896558"/>
              <a:ext cx="3924300" cy="2390841"/>
              <a:chOff x="5448300" y="3896558"/>
              <a:chExt cx="3924300" cy="2390841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448300" y="5791200"/>
                <a:ext cx="3695700" cy="304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8829410" y="3896558"/>
                <a:ext cx="314590" cy="197084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8514820" y="3977442"/>
                <a:ext cx="857780" cy="197084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7885639" y="5928841"/>
                <a:ext cx="629181" cy="35855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7571048" y="5260686"/>
                <a:ext cx="1029762" cy="24126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37207542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31331"/>
          <a:stretch>
            <a:fillRect/>
          </a:stretch>
        </p:blipFill>
        <p:spPr>
          <a:xfrm>
            <a:off x="5105400" y="2971800"/>
            <a:ext cx="1961971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162544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648200" y="367393"/>
            <a:ext cx="472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篇目三：与母亲相守</a:t>
            </a:r>
            <a:r>
              <a:rPr lang="en-US" altLang="zh-CN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</a:t>
            </a:r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天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86000" y="1874515"/>
            <a:ext cx="91313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（</a:t>
            </a:r>
            <a:r>
              <a:rPr lang="en-US" altLang="zh-CN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1</a:t>
            </a:r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）体会下面语句词语的表达效果。（</a:t>
            </a:r>
            <a:r>
              <a:rPr lang="en-US" altLang="zh-CN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2</a:t>
            </a:r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分）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莉君的心被揪扯了一把。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71800" y="3870114"/>
            <a:ext cx="10058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4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24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）示例：运用</a:t>
            </a:r>
            <a:r>
              <a:rPr lang="zh-CN" alt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动词</a:t>
            </a:r>
            <a:r>
              <a:rPr lang="zh-CN" altLang="en-US" sz="24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，写出了莉君想到母亲的辛苦而</a:t>
            </a:r>
            <a:r>
              <a:rPr lang="zh-CN" altLang="en-US" sz="2400" b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感到</a:t>
            </a:r>
            <a:endParaRPr lang="en-US" altLang="zh-CN" sz="2400" b="1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心疼</a:t>
            </a:r>
            <a:r>
              <a:rPr lang="zh-CN" altLang="en-US" sz="24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 生动传神地突出了莉君为自己之前不够理解、体谅母</a:t>
            </a:r>
            <a:endParaRPr lang="en-US" altLang="zh-CN" sz="2400" b="1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亲而</a:t>
            </a:r>
            <a:r>
              <a:rPr lang="zh-CN" altLang="en-US" sz="2400" b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愧疚、悔恨</a:t>
            </a:r>
            <a:r>
              <a:rPr lang="zh-CN" altLang="en-US" sz="24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400" b="1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733800"/>
            <a:ext cx="2123810" cy="258095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8605" y="1103293"/>
            <a:ext cx="105029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17.</a:t>
            </a:r>
            <a:r>
              <a:rPr lang="zh-CN" altLang="en-US" sz="28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按要求完成下面的题目。（</a:t>
            </a:r>
            <a:r>
              <a:rPr lang="en-US" altLang="zh-CN" sz="28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4</a:t>
            </a:r>
            <a:r>
              <a:rPr lang="zh-CN" altLang="en-US" sz="28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分）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1603757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648200" y="367393"/>
            <a:ext cx="472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篇目三：与母亲相守</a:t>
            </a:r>
            <a:r>
              <a:rPr lang="en-US" altLang="zh-CN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</a:t>
            </a:r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天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90505" y="1828800"/>
            <a:ext cx="104267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母亲</a:t>
            </a:r>
            <a:r>
              <a:rPr lang="en-US" altLang="zh-CN" sz="24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______</a:t>
            </a:r>
            <a:r>
              <a:rPr lang="zh-CN" altLang="en-US" sz="24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地说：“这下可好，你就不得不多陪妈一阵子了，走不脱了！”</a:t>
            </a:r>
            <a:br>
              <a:rPr lang="en-US" altLang="zh-CN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</a:b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00400" y="4343400"/>
            <a:ext cx="10058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4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24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）示例：大喜过望（喜形于色、幸灾乐祸</a:t>
            </a:r>
            <a:r>
              <a:rPr lang="en-US" altLang="zh-CN" sz="24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r>
              <a:rPr lang="zh-CN" altLang="en-US" sz="24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endParaRPr lang="en-US" altLang="zh-CN" sz="2400" b="1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理由：母亲想儿孙们多住几天的愿望意外地实现了。</a:t>
            </a:r>
            <a:endParaRPr lang="en-US" altLang="zh-CN" sz="2400" b="1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733800"/>
            <a:ext cx="2123810" cy="258095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7200" y="1103293"/>
            <a:ext cx="113743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（</a:t>
            </a:r>
            <a:r>
              <a:rPr lang="en-US" altLang="zh-CN" sz="28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2</a:t>
            </a:r>
            <a:r>
              <a:rPr lang="zh-CN" altLang="en-US" sz="28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）结合上下文，在横线上补充母亲说话时的神态和语气，并说明理由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1950" y="2670670"/>
            <a:ext cx="7723809" cy="1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967605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648200" y="367393"/>
            <a:ext cx="472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篇目三：与母亲相守</a:t>
            </a:r>
            <a:r>
              <a:rPr lang="en-US" altLang="zh-CN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</a:t>
            </a:r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天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38400" y="2629555"/>
            <a:ext cx="10058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我会向“人间真情”栏目推荐文本。</a:t>
            </a:r>
            <a:endParaRPr lang="en-US" altLang="zh-CN" sz="24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en-US" altLang="zh-CN" sz="2400" b="1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从</a:t>
            </a:r>
            <a:r>
              <a:rPr lang="zh-CN" altLang="en-US" sz="24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选材角度</a:t>
            </a:r>
            <a:r>
              <a:rPr lang="zh-CN" alt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看，文章叙述了</a:t>
            </a:r>
            <a:r>
              <a:rPr lang="zh-CN" altLang="en-US" sz="24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莉君因疫情滞留娘家，与母亲朝夕相处，</a:t>
            </a:r>
            <a:endParaRPr lang="en-US" altLang="zh-CN" sz="2400" b="1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增进感情的故事；</a:t>
            </a:r>
            <a:endParaRPr lang="en-US" altLang="zh-CN" sz="2400" b="1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从</a:t>
            </a:r>
            <a:r>
              <a:rPr lang="zh-CN" altLang="en-US" sz="24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主题角度</a:t>
            </a:r>
            <a:r>
              <a:rPr lang="zh-CN" alt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看，文章表现了</a:t>
            </a:r>
            <a:r>
              <a:rPr lang="zh-CN" altLang="en-US" sz="24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母亲对儿孙们的浓浓亲情，</a:t>
            </a:r>
            <a:r>
              <a:rPr lang="zh-CN" alt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也表达了</a:t>
            </a:r>
            <a:r>
              <a:rPr lang="zh-CN" altLang="en-US" sz="24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莉君对母亲的理解和爱</a:t>
            </a:r>
            <a:endParaRPr lang="en-US" altLang="zh-CN" sz="2400" b="1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en-US" altLang="zh-CN" sz="2400" b="1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因此我觉得本文更适合“人间真情栏目”</a:t>
            </a:r>
            <a:endParaRPr lang="en-US" altLang="zh-CN" sz="24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1000" y="1140297"/>
            <a:ext cx="1137430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某文学刊物</a:t>
            </a:r>
            <a:r>
              <a:rPr lang="en-US" altLang="zh-CN" sz="28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《</a:t>
            </a:r>
            <a:r>
              <a:rPr lang="zh-CN" altLang="en-US" sz="28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腾飞</a:t>
            </a:r>
            <a:r>
              <a:rPr lang="en-US" altLang="zh-CN" sz="28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》</a:t>
            </a:r>
            <a:r>
              <a:rPr lang="zh-CN" altLang="en-US" sz="28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设有“人间亲情”“山水游踪”“人生感悟”“老古今论坛”等栏目。你会向哪个栏目推荐本文？请分别从选材和主题的角度说明理由。（</a:t>
            </a:r>
            <a:r>
              <a:rPr lang="en-US" altLang="zh-CN" sz="28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5</a:t>
            </a:r>
            <a:r>
              <a:rPr lang="zh-CN" altLang="en-US" sz="28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分）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2819400"/>
            <a:ext cx="1085714" cy="2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942600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685800" y="1761666"/>
            <a:ext cx="107442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/>
              <a:t>①</a:t>
            </a:r>
            <a:r>
              <a:rPr lang="en-US" altLang="zh-CN"/>
              <a:t>2010</a:t>
            </a:r>
            <a:r>
              <a:rPr lang="zh-CN" altLang="en-US"/>
              <a:t>年</a:t>
            </a:r>
            <a:r>
              <a:rPr lang="en-US" altLang="zh-CN"/>
              <a:t>5</a:t>
            </a:r>
            <a:r>
              <a:rPr lang="zh-CN" altLang="en-US"/>
              <a:t>月</a:t>
            </a:r>
            <a:r>
              <a:rPr lang="en-US" altLang="zh-CN"/>
              <a:t>12</a:t>
            </a:r>
            <a:r>
              <a:rPr lang="zh-CN" altLang="en-US"/>
              <a:t>日，父亲去世一周年之际，我们兄弟姐妹商议为父亲和先前去世的母亲同立一块碑，作为永久的纪念。碑文是大哥代表我们撰写的。其中“父母勤俭持家，含辛茹苦养育</a:t>
            </a:r>
            <a:r>
              <a:rPr lang="en-US" altLang="zh-CN"/>
              <a:t>8</a:t>
            </a:r>
            <a:r>
              <a:rPr lang="zh-CN" altLang="en-US"/>
              <a:t>个儿女”十几个字常常萦绕在我的脑海，我眼前也常常浮现出父母节俭度日的一幕。</a:t>
            </a:r>
          </a:p>
          <a:p>
            <a:r>
              <a:rPr lang="zh-CN" altLang="en-US"/>
              <a:t>②那是“文革”中期的一天。父亲和大妹一早去了二十多里外的县城卖红薯，天都快黑了，还迟迟不见回来。母亲等不来面和菜，翻翻见底的面袋说：“蒸点红薯吧。”不一会儿工夫，饭就做好了。母亲端上来一大盘红薯和大盆清水煮红薯叶子菜。</a:t>
            </a:r>
            <a:r>
              <a:rPr lang="zh-CN" altLang="en-US" u="sng"/>
              <a:t>我们几个饿狼似的娃儿三下五除二就把这些食物吃得干干净净</a:t>
            </a:r>
            <a:r>
              <a:rPr lang="zh-CN" altLang="en-US"/>
              <a:t>。我最后离开饭桌时，把一个稍大点儿的红薯递给还没上桌的母亲。母亲接过去说：“这个留给你妹，我把坏的剥了吃。”说罢，母亲拿起一个坏红薯，剥去大半截黑斑，就着剩下不见半点油星子的红薯菜汤吃开了。正吃着，父亲被一个邻村大哥搀扶着一瘸一拐地进了门，全家人一下子都愣了。</a:t>
            </a:r>
          </a:p>
          <a:p>
            <a:r>
              <a:rPr lang="zh-CN" altLang="en-US"/>
              <a:t>③原来，拉车的大黄牛第一次上街，被迎面开来的拖拉机吓惊了，瘦小的妹妹拽不住缰绳，大黄牛发疯似的拉着车子飞奔起来，驾辕的父亲步子跟不上，栽倒在地，架子车从他的脚脖子上碾过。妹妹吓得直哭，父亲疼得直叫。一些路人见状，主动上来帮忙，大黄牛被制服了，散落满地、摔得稀烂的红薯也被好心人帮着捡到了一起。父亲一一谢过他们后，就近找个地方摆了摊。那天天气不大好，一会儿刮风，一会儿打雷，街上没有多少行人。大概因了父亲咬着牙、忍着疼坚强的表情，因了妹妹含着泪、带着乞求的目光，顾客还算“盈门”。没多大会儿，父亲就便宜地卖完红薯，随便买了些面和菜，带着沮丧，拖着伤脚，一瘸一拐地驾着车子往回赶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648200" y="930669"/>
            <a:ext cx="472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红薯皮</a:t>
            </a:r>
            <a:br>
              <a:rPr lang="en-US" altLang="zh-CN" sz="24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zh-CN" sz="24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zh-CN" altLang="en-US" sz="2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樟楠</a:t>
            </a:r>
            <a:endParaRPr lang="en-US" altLang="zh-CN" sz="20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98056284"/>
      </p:ext>
    </p:ext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685800" y="1761666"/>
            <a:ext cx="107442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/>
              <a:t>④天渐渐黑了下来，艰难的车轮，一步一挪地到了五里塬顶。父亲的脚脖子肿得老大，疼得实在走不动了。五里塬，路窄坡陡，白天走都有些发怵，摸黑走就更提心吊胆。如果再下大雨，那可</a:t>
            </a:r>
            <a:r>
              <a:rPr lang="en-US" altLang="zh-CN"/>
              <a:t>……“</a:t>
            </a:r>
            <a:r>
              <a:rPr lang="zh-CN" altLang="en-US"/>
              <a:t>咋办呀，咋办呀，谁来帮帮我们父女啊？”妹妹扯破嗓子的哭喊声随风飘荡在黑沟唤谷，很是療人。说来还算幸运，恰在这时，一个邻村的大哥从县城回来碰上了，二话不说，便把父亲扶上车子躺下，驾着车子下了五里塬大坡。</a:t>
            </a:r>
          </a:p>
          <a:p>
            <a:r>
              <a:rPr lang="zh-CN" altLang="en-US"/>
              <a:t>⑤我们听完，都不禁打了个寒噤。母亲边擦眼泪边拿起父亲买来的面和莱要去做饭。父亲摆摆手说：“这么晚了，别做了，给娃儿们留着吧。”</a:t>
            </a:r>
            <a:r>
              <a:rPr lang="zh-CN" altLang="en-US" u="sng"/>
              <a:t>我借着黄豆粒大小的油灯光，看见父亲吃力地揶到饭桌前，一把抓起我们几个娃儿剥拌的红薯皮，大口大口地吞了起来</a:t>
            </a:r>
            <a:r>
              <a:rPr lang="en-US" altLang="zh-CN" u="sng"/>
              <a:t>……</a:t>
            </a:r>
            <a:endParaRPr lang="zh-CN" altLang="en-US"/>
          </a:p>
          <a:p>
            <a:r>
              <a:rPr lang="zh-CN" altLang="en-US"/>
              <a:t>⑥后来，我进城结了婚有了孩子后，常对妻子和女儿说起古人那句名言：“俭，德之共也。”也说起父亲那句话：“富日子是省出来的，要节俭。”多年来，我也养成一个“</a:t>
            </a:r>
            <a:r>
              <a:rPr lang="zh-CN" altLang="en-US" u="sng"/>
              <a:t>吝啬</a:t>
            </a:r>
            <a:r>
              <a:rPr lang="zh-CN" altLang="en-US"/>
              <a:t>”的习惯，不管是我请客吃饭还是别人请我吃饭，我都坚持“吃不了兜着走”。每当看到有人打包，我心里就暗暗欣慰，眼前总会闪现出父亲抓红薯皮吃的一幕。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648200" y="930669"/>
            <a:ext cx="472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红薯皮</a:t>
            </a:r>
            <a:br>
              <a:rPr lang="en-US" altLang="zh-CN" sz="24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zh-CN" sz="24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zh-CN" altLang="en-US" sz="2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樟楠</a:t>
            </a:r>
            <a:endParaRPr lang="en-US" altLang="zh-CN" sz="20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24452948"/>
      </p:ext>
    </p:ext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648200" y="367393"/>
            <a:ext cx="472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篇目</a:t>
            </a: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四：红薯皮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1000" y="1140297"/>
            <a:ext cx="11374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12.</a:t>
            </a:r>
            <a:r>
              <a:rPr lang="zh-CN" altLang="en-US" sz="28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根据语境，赏析第⑥段加点词“吝啬”。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66800" y="2094404"/>
            <a:ext cx="10287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⑥后来，我进城结了婚有了孩子后，常对妻子和女儿说起古人那句名言：“俭，德之共也。”也说起父亲那句话：“富日子是省出来的，要节俭。”多年来，我也养成一个“吝啬”的习惯，不管是我请客吃饭还是别人请我吃饭，我都坚持“吃不了兜着走”。每当看到有人打包，我心里就暗暗欣慰，眼前总会闪现出父亲抓红薯皮吃的一幕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0" y="3381115"/>
            <a:ext cx="533400" cy="129727"/>
          </a:xfrm>
          <a:prstGeom prst="rect">
            <a:avLst/>
          </a:prstGeom>
          <a:noFill/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6966" y="4236003"/>
            <a:ext cx="6866667" cy="2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981341"/>
      </p:ext>
    </p:ext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648200" y="367393"/>
            <a:ext cx="472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篇目</a:t>
            </a: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四：红薯皮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1000" y="1140297"/>
            <a:ext cx="11374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12.</a:t>
            </a:r>
            <a:r>
              <a:rPr lang="zh-CN" altLang="en-US" sz="28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根据语境，赏析第⑥段加点词“吝啬”。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66800" y="1913650"/>
            <a:ext cx="10287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⑥后来，我进城结了婚有了孩子后，常对妻子和女儿说起古人那句名言：“俭，德之共也。”也说起父亲那句话：“富日子是省出来的，要节俭。”多年来，我也养成一个“吝啬”的习惯，不管是我请客吃饭还是别人请我吃饭，我都坚持“吃不了兜着走”。每当看到有人打包，我心里就暗暗欣慰，眼前总会闪现出父亲抓红薯皮吃的一幕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0" y="3381115"/>
            <a:ext cx="533400" cy="129727"/>
          </a:xfrm>
          <a:prstGeom prst="rect">
            <a:avLst/>
          </a:prstGeom>
          <a:noFill/>
        </p:spPr>
      </p:pic>
      <p:sp>
        <p:nvSpPr>
          <p:cNvPr id="7" name="文本框 6"/>
          <p:cNvSpPr txBox="1"/>
          <p:nvPr/>
        </p:nvSpPr>
        <p:spPr>
          <a:xfrm>
            <a:off x="1447800" y="4933323"/>
            <a:ext cx="10058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“吝啬”是指</a:t>
            </a:r>
            <a:r>
              <a:rPr lang="zh-CN" alt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过分爱惜</a:t>
            </a:r>
            <a:r>
              <a:rPr lang="zh-CN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自己的财物，这里是</a:t>
            </a:r>
            <a:r>
              <a:rPr lang="zh-CN" alt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贬义词褒用</a:t>
            </a:r>
            <a:r>
              <a:rPr lang="zh-CN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，生动形象地写出</a:t>
            </a:r>
            <a:r>
              <a:rPr lang="zh-CN" altLang="en-US" sz="2400" b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父亲的节俭美德对“我”的影响</a:t>
            </a:r>
            <a:r>
              <a:rPr lang="zh-CN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，表现了“我”对</a:t>
            </a:r>
            <a:r>
              <a:rPr lang="zh-CN" altLang="en-US" sz="2400" b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父亲的家和怀念</a:t>
            </a:r>
            <a:r>
              <a:rPr lang="zh-CN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4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3507572"/>
      </p:ext>
    </p:ext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648200" y="367393"/>
            <a:ext cx="472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篇目</a:t>
            </a: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四：红薯皮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1000" y="1140297"/>
            <a:ext cx="11374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13.</a:t>
            </a:r>
            <a:r>
              <a:rPr lang="zh-CN" altLang="en-US" sz="28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文中第③④段采用的记叙顺序是什么？有什么作用？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66800" y="1913650"/>
            <a:ext cx="10287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展开情节：概括归纳写了啥、为下文作了什么铺垫。</a:t>
            </a:r>
            <a:endParaRPr lang="en-US" altLang="zh-CN" sz="2800" smtClean="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280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刻画人物：性格、情感、心理</a:t>
            </a:r>
            <a:endParaRPr lang="zh-CN" altLang="en-US" sz="280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0" y="3381115"/>
            <a:ext cx="533400" cy="129727"/>
          </a:xfrm>
          <a:prstGeom prst="rect">
            <a:avLst/>
          </a:prstGeom>
          <a:noFill/>
        </p:spPr>
      </p:pic>
      <p:sp>
        <p:nvSpPr>
          <p:cNvPr id="7" name="文本框 6"/>
          <p:cNvSpPr txBox="1"/>
          <p:nvPr/>
        </p:nvSpPr>
        <p:spPr>
          <a:xfrm>
            <a:off x="1181100" y="3608701"/>
            <a:ext cx="10058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13.</a:t>
            </a:r>
            <a:r>
              <a:rPr lang="zh-CN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插叙</a:t>
            </a:r>
            <a:endParaRPr lang="en-US" altLang="zh-CN" sz="24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补充交代</a:t>
            </a:r>
            <a:r>
              <a:rPr lang="zh-CN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了父亲受伤的原因（或补充交代了父女卖红薯的危险经历），表现了</a:t>
            </a:r>
            <a:r>
              <a:rPr lang="zh-CN" altLang="en-US" sz="2400" b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父亲吃苦耐劳的品格</a:t>
            </a:r>
            <a:r>
              <a:rPr lang="zh-CN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4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6435117"/>
      </p:ext>
    </p:ext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648200" y="367393"/>
            <a:ext cx="472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篇目</a:t>
            </a: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四：红薯皮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3300" y="1173406"/>
            <a:ext cx="11374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结合选文内容并联系实际谈谈你读了本文后的感受。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66800" y="1913650"/>
            <a:ext cx="10287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文章以饱含深情的笔触回忆往事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困难时期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父母把食物留给孩子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歌颂了父母对孩子无私、伟大的爱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;</a:t>
            </a:r>
          </a:p>
          <a:p>
            <a:pPr indent="457200"/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父母勤俭持家的观念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也成为了孩子长大成人之后的生活理念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可见父母教育对孩子的影响。</a:t>
            </a:r>
          </a:p>
          <a:p>
            <a:pPr indent="457200"/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现在我爸妈生活节俭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很少买新衣服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但在我学习花费方面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他们却总是很支持。我会努力学习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勤俭节约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不跟同学比吃穿用度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用好成绩回报父母的爱。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0" y="3381115"/>
            <a:ext cx="533400" cy="129727"/>
          </a:xfrm>
          <a:prstGeom prst="rect">
            <a:avLst/>
          </a:prstGeom>
          <a:noFill/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6054" y="504608"/>
            <a:ext cx="1745346" cy="573973"/>
          </a:xfrm>
          <a:prstGeom prst="rect">
            <a:avLst/>
          </a:prstGeom>
        </p:spPr>
      </p:pic>
      <p:pic>
        <p:nvPicPr>
          <p:cNvPr id="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417300" y="11125200"/>
            <a:ext cx="342900" cy="2667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545513546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914400" y="2232992"/>
            <a:ext cx="10744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“我”孝顺父母的钱被偷后打电话骗妈妈春节值班不回家，妈妈奔波千里赶来北京陪“我”过春节。</a:t>
            </a:r>
            <a:endParaRPr lang="zh-CN" altLang="en-US" sz="240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05200" y="512418"/>
            <a:ext cx="4724400" cy="833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那年春节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4400" y="1257032"/>
            <a:ext cx="9131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读完选文，你内心一定有所触动，请结合生活实际，谈谈你的感受</a:t>
            </a:r>
            <a:r>
              <a:rPr lang="en-US" altLang="zh-CN" sz="24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.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4400" y="3005156"/>
            <a:ext cx="9131300" cy="1470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人物精神：母亲</a:t>
            </a:r>
            <a:r>
              <a:rPr lang="zh-CN" altLang="en-US" sz="2400" b="1" smtClean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对儿女的关心和爱</a:t>
            </a:r>
            <a:r>
              <a:rPr lang="zh-CN" altLang="en-US" sz="24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，为儿女</a:t>
            </a:r>
            <a:r>
              <a:rPr lang="zh-CN" altLang="en-US" sz="2400" b="1" smtClean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不辞辛苦奔波千里</a:t>
            </a:r>
            <a:r>
              <a:rPr lang="zh-CN" altLang="en-US" sz="24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。</a:t>
            </a:r>
            <a:endParaRPr lang="en-US" altLang="zh-CN" sz="2400" b="1" smtClean="0">
              <a:solidFill>
                <a:srgbClr val="1E1E1E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smtClean="0">
                <a:solidFill>
                  <a:srgbClr val="1E1E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作者情感：赞美了母爱的</a:t>
            </a:r>
            <a:r>
              <a:rPr lang="zh-CN" altLang="en-US" sz="2400" b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伟大、无私</a:t>
            </a:r>
            <a:endParaRPr lang="en-US" altLang="zh-CN" sz="2800" b="1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981200" y="4648200"/>
            <a:ext cx="7380952" cy="1800000"/>
            <a:chOff x="914400" y="4572000"/>
            <a:chExt cx="7380952" cy="18000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4400" y="4572000"/>
              <a:ext cx="7380952" cy="1800000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4267200" y="4876800"/>
              <a:ext cx="990600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867400" y="4864100"/>
              <a:ext cx="990600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85030147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505200" y="685800"/>
            <a:ext cx="4724400" cy="833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父母亲情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57400" y="2286000"/>
            <a:ext cx="90551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常见主旨：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200000"/>
              </a:lnSpc>
            </a:pPr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赞美父爱、母爱的</a:t>
            </a:r>
            <a:r>
              <a:rPr lang="zh-CN" altLang="en-US" sz="2800" b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伟大、无私、无微不至</a:t>
            </a:r>
            <a:endParaRPr lang="en-US" altLang="zh-CN" sz="2800" b="1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4648200"/>
            <a:ext cx="2257143" cy="17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310181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685800" y="1345851"/>
            <a:ext cx="107442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①这一把用了多年的旧梳子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滑润无比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上面还深染着属于母亲的独特发香。我用它给母亲梳头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小心谨慎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尽量让头发少掉落。母亲背对我坐着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花白的发根清晰可见。唉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曾经多么乌黑浓密的长发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如今却变得如此稀薄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只余小小一握在我的左手掌心里。</a:t>
            </a:r>
          </a:p>
          <a:p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②小时候，最喜欢早晨睁眼时看到母亲梳理头发。那一头从未修剪过的头发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几乎长可及地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所以她总是站着梳理。一把梳子从头顶往下缓缓地梳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还得用她的左手分段把抓着才能梳通。全部梳通之后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就在后脑勺用一条黑丝线来回地扎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扎得牢牢的；再将一根比毛线针稍细的钢针穿过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然后便把垂在背后的一把乌亮的长发在那钢针上左右盘缠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梳出一个均衡而标致的髻子；接着套上一枚黑色的细网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再用四只长夹子从上下左右固定形状；最后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拔去钢针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戴上有翠饰的簪子。对于母亲梳头的动作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我真是百看不厌。心里好羡慕那一头长发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觉得她那熟练的一举一动很动人。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724400" y="202328"/>
            <a:ext cx="4724400" cy="728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/>
              <a:t>给母亲梳头发</a:t>
            </a:r>
            <a:endParaRPr lang="en-US" altLang="zh-CN" sz="24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97505798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685800" y="1345851"/>
            <a:ext cx="107442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③母亲曾受过良好的教育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可是自我记事以来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她似乎是把全副精力都放在家事上了。她照顾父亲的生活起居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无微不至。她对子女们也照顾得十分用心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向来是亲自上市场选购食物。她还要在周末给我们洗晒球鞋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那些大大小小、黑黑白白的球鞋经常被整齐地放在阳台的栏杆上。</a:t>
            </a:r>
          </a:p>
          <a:p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④母亲也很关心子女的读书情况。她不一定指导每一个人的功课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只是尽量替我们处理好课业的琐事。我们房间里有一个专放文具的五斗柜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最上面的两个抽屉里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左边放着削尖的铅笔，右边则是用过的磨钝的铅笔。兄弟姐妹放学后，每个人只需放入写钝的，取走削好的，便可各自去做功课了。每一支铅笔都是母亲用小刀削好的。现在回想起来，母亲未免太过宠爱我们了，然而我们当时却视此为理所当然而不知感激。有一回，削尖的铅笔已被拿光，我竟为此与母亲斗过气。家中琐碎事那么多，我真想象不出，母亲是什么时间做这些额外的事情的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724400" y="202328"/>
            <a:ext cx="4724400" cy="728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/>
              <a:t>给母亲梳头发</a:t>
            </a:r>
            <a:endParaRPr lang="en-US" altLang="zh-CN" sz="24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07973793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609600" y="930669"/>
            <a:ext cx="112014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⑤岁月流逝，子女们都先后长大成人，而母亲却在我们忙于成长的喜悦中不知不觉地衰老。她的一头秀发也逐渐变得花白而稀薄。这些年来，我忙着养育自己的儿女，更能体会往日母亲的爱心。我不再能天天与母亲相处，也看不到她在晨曦中梳理头发的样子，只是惊觉与那发髻已明显变小。她仍然梳着相同样式的髻子，但是，从前堆满后颈的乌发，如今所余已不及原来的四分之一。</a:t>
            </a:r>
          </a:p>
          <a:p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⑥近年来，目前的身体已大不如前。由于心脏机能衰退，不得不为她施行外科手术。她十分害怕，幸而一切顺利，经过一夜安眠之后，母亲终于度过了难关。数日后，医生准许母亲下床活动，以促进伤口愈合。（来源：好语文网）可是，母亲忽然变得十分软弱，不再是从前翼护着我们的那位大无畏的妇人了。每隔一日，我便为她擦洗身体。起初，我们两人都有些忸怩。母亲一直嘀咕着：“怎么好意思让女儿洗澡呢！”我用不太熟练的手，小心地为她擦拭身子。没想到，他竟然逐渐放松，终于柔顺地任由我照料。我的手指遂不自己觉得带着一种母性的慈祥和温柔，爱怜地为母亲洗澡。我相信，当我幼小的时候，母亲也一定是这样慈祥温柔地替我沐浴的。我突然分辨不出亲情的方向，仿佛眼前这位衰老的母亲是我姣宠的婴儿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724400" y="202328"/>
            <a:ext cx="4724400" cy="728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/>
              <a:t>给母亲梳头发</a:t>
            </a:r>
            <a:endParaRPr lang="en-US" altLang="zh-CN" sz="24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11275058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685800" y="1345851"/>
            <a:ext cx="107442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⑦洗完澡后，换一身干净的衣服，母亲觉得舒畅无比，更要求我为她梳理因久卧病床而蓬乱的头发。我们拉了一把椅子到窗边，闲聊着，不久，就变成我一个人的轻声絮聒。母亲背对着我坐着，我看不见她的脸。许是困了吧？我想她大概是舒服地睡着了，像婴儿沐浴后那样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……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嘘，轻一点。我轻轻柔柔地替她梳理头发，依照幼时记忆中的那衣套过程。不要惊动她，不要惊动她，让她就这样坐着，舒舒服服地打一个盹吧。 </a:t>
            </a:r>
          </a:p>
          <a:p>
            <a:pPr algn="r"/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（作者：</a:t>
            </a:r>
            <a:r>
              <a:rPr lang="zh-CN" altLang="en-US" sz="240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林文月  有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删改）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724400" y="202328"/>
            <a:ext cx="4724400" cy="728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/>
              <a:t>给母亲梳头发</a:t>
            </a:r>
            <a:endParaRPr lang="en-US" altLang="zh-CN" sz="24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24171323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648200" y="367393"/>
            <a:ext cx="4724400" cy="833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篇目二：给母亲梳头发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57400" y="1200826"/>
            <a:ext cx="91313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1.</a:t>
            </a:r>
            <a:r>
              <a:rPr lang="zh-CN" altLang="en-US" sz="24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本文由“我”给母亲梳理头发写起，主要回顾了母亲哪几主面的事情？请从母亲的角度简要概括。（</a:t>
            </a:r>
            <a:r>
              <a:rPr lang="en-US" altLang="zh-CN" sz="24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4</a:t>
            </a:r>
            <a:r>
              <a:rPr lang="zh-CN" altLang="en-US" sz="2400" b="1" smtClean="0">
                <a:solidFill>
                  <a:srgbClr val="1E1E1E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分）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43400" y="2805769"/>
            <a:ext cx="100584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母亲总喜欢在清晨梳理头发</a:t>
            </a:r>
            <a:r>
              <a:rPr lang="zh-CN" altLang="en-US" sz="2000" b="1" smtClean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。</a:t>
            </a:r>
            <a:endParaRPr lang="en-US" altLang="zh-CN" sz="2000" b="1" smtClean="0">
              <a:solidFill>
                <a:srgbClr val="FF0000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marL="457200" indent="-45720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母亲把全部精力都放在家事上</a:t>
            </a:r>
            <a:endParaRPr lang="en-US" altLang="zh-CN" sz="20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marL="457200" indent="-45720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母亲关心子女的读书情况。</a:t>
            </a:r>
            <a:endParaRPr lang="en-US" altLang="zh-CN" sz="20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marL="457200" indent="-45720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母亲手术后接受“我”的照料。</a:t>
            </a:r>
            <a:endParaRPr lang="en-US" altLang="zh-CN" sz="20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（意思对即可：一方面</a:t>
            </a:r>
            <a:r>
              <a:rPr lang="en-US" altLang="zh-CN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1</a:t>
            </a:r>
            <a:r>
              <a:rPr lang="zh-CN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分，共</a:t>
            </a:r>
            <a:r>
              <a:rPr lang="en-US" altLang="zh-CN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4</a:t>
            </a:r>
            <a:r>
              <a:rPr lang="zh-CN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分）</a:t>
            </a:r>
            <a:endParaRPr lang="en-US" altLang="zh-CN" sz="20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81365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129</Paragraphs>
  <Slides>28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38">
      <vt:lpstr>Arial</vt:lpstr>
      <vt:lpstr>Calibri Light</vt:lpstr>
      <vt:lpstr>Calibri</vt:lpstr>
      <vt:lpstr>等线 Light</vt:lpstr>
      <vt:lpstr>等线</vt:lpstr>
      <vt:lpstr>微软雅黑</vt:lpstr>
      <vt:lpstr>华文仿宋</vt:lpstr>
      <vt:lpstr>华文宋体</vt:lpstr>
      <vt:lpstr>仿宋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2021-10-20T08:30:06.432</cp:lastPrinted>
  <dcterms:created xsi:type="dcterms:W3CDTF">2021-10-20T08:30:06Z</dcterms:created>
  <dcterms:modified xsi:type="dcterms:W3CDTF">2021-10-20T00:30:10Z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