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657" r:id="rId2"/>
    <p:sldId id="658" r:id="rId3"/>
    <p:sldId id="521" r:id="rId4"/>
    <p:sldId id="546" r:id="rId5"/>
    <p:sldId id="531" r:id="rId6"/>
    <p:sldId id="534" r:id="rId7"/>
    <p:sldId id="533" r:id="rId8"/>
    <p:sldId id="537" r:id="rId9"/>
    <p:sldId id="538" r:id="rId10"/>
    <p:sldId id="541" r:id="rId11"/>
    <p:sldId id="544" r:id="rId12"/>
    <p:sldId id="659" r:id="rId13"/>
    <p:sldId id="545" r:id="rId14"/>
    <p:sldId id="662" r:id="rId15"/>
    <p:sldId id="656" r:id="rId16"/>
    <p:sldId id="568" r:id="rId17"/>
    <p:sldId id="535" r:id="rId18"/>
    <p:sldId id="571" r:id="rId19"/>
    <p:sldId id="570" r:id="rId20"/>
    <p:sldId id="572" r:id="rId21"/>
    <p:sldId id="569" r:id="rId22"/>
    <p:sldId id="661" r:id="rId23"/>
  </p:sldIdLst>
  <p:sldSz cx="12188825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18924B"/>
    <a:srgbClr val="70AD47"/>
    <a:srgbClr val="068A3D"/>
    <a:srgbClr val="0E8F43"/>
    <a:srgbClr val="E1D373"/>
    <a:srgbClr val="009B4C"/>
    <a:srgbClr val="16924B"/>
    <a:srgbClr val="128B4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434"/>
  </p:normalViewPr>
  <p:slideViewPr>
    <p:cSldViewPr showGuides="1">
      <p:cViewPr varScale="1">
        <p:scale>
          <a:sx n="107" d="100"/>
          <a:sy n="107" d="100"/>
        </p:scale>
        <p:origin x="-678" y="-96"/>
      </p:cViewPr>
      <p:guideLst>
        <p:guide orient="horz" pos="2229"/>
        <p:guide pos="38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BFCF405C-F018-4744-BF3A-61A57E5979B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2020/2/20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480B1C5-A637-4865-8298-C5DA39476C11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56C4B4A-9E40-4340-885D-8BFCE69C445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2020/2/20</a:t>
            </a:fld>
            <a:endParaRPr lang="zh-CN" altLang="en-US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34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1140987F-6F2F-40F3-A410-499DD921CA4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4578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 noTextEdi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2150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/>
              <a:t>下午3时59分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.xml"/><Relationship Id="rId7" Type="http://schemas.openxmlformats.org/officeDocument/2006/relationships/image" Target="../media/image1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NUL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tiff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横向不加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3"/>
          <p:cNvSpPr/>
          <p:nvPr userDrawn="1"/>
        </p:nvSpPr>
        <p:spPr>
          <a:xfrm>
            <a:off x="615950" y="19050"/>
            <a:ext cx="49637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专题七   对联、修辞、仿写</a:t>
            </a:r>
          </a:p>
        </p:txBody>
      </p:sp>
      <p:sp>
        <p:nvSpPr>
          <p:cNvPr id="6" name="文本框 5">
            <a:hlinkClick r:id="rId2" action="ppaction://hlinksldjump"/>
          </p:cNvPr>
          <p:cNvSpPr txBox="1">
            <a:spLocks noChangeAspect="1"/>
          </p:cNvSpPr>
          <p:nvPr userDrawn="1"/>
        </p:nvSpPr>
        <p:spPr>
          <a:xfrm>
            <a:off x="10691307" y="80328"/>
            <a:ext cx="1483334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innerShdw blurRad="114300">
              <a:prstClr val="black"/>
            </a:innerShdw>
            <a:softEdge rad="31750"/>
          </a:effectLst>
        </p:spPr>
        <p:txBody>
          <a:bodyPr wrap="square" rtlCol="0" anchor="ctr" anchorCtr="0">
            <a:spAutoFit/>
          </a:bodyPr>
          <a:lstStyle/>
          <a:p>
            <a:pPr algn="ctr" fontAlgn="auto"/>
            <a:r>
              <a:rPr lang="zh-CN" altLang="en-US" sz="20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返回目录</a:t>
            </a:r>
            <a:endParaRPr lang="zh-CN" altLang="en-US" sz="2000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  <a:lum bright="66000" contrast="-72000"/>
          </a:blip>
          <a:stretch>
            <a:fillRect/>
          </a:stretch>
        </p:blipFill>
        <p:spPr>
          <a:xfrm>
            <a:off x="2494762" y="476672"/>
            <a:ext cx="6799460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  <a:lum bright="66000" contrast="-72000"/>
          </a:blip>
          <a:stretch>
            <a:fillRect/>
          </a:stretch>
        </p:blipFill>
        <p:spPr>
          <a:xfrm>
            <a:off x="2494762" y="476672"/>
            <a:ext cx="6799460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61963" y="204788"/>
            <a:ext cx="1450975" cy="1260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6" name="组合 14"/>
          <p:cNvGrpSpPr/>
          <p:nvPr userDrawn="1"/>
        </p:nvGrpSpPr>
        <p:grpSpPr>
          <a:xfrm>
            <a:off x="2833370" y="3033078"/>
            <a:ext cx="6461125" cy="2147812"/>
            <a:chOff x="4792" y="3667"/>
            <a:chExt cx="10176" cy="3383"/>
          </a:xfrm>
        </p:grpSpPr>
        <p:grpSp>
          <p:nvGrpSpPr>
            <p:cNvPr id="3077" name="组合 4"/>
            <p:cNvGrpSpPr/>
            <p:nvPr userDrawn="1"/>
          </p:nvGrpSpPr>
          <p:grpSpPr>
            <a:xfrm>
              <a:off x="4792" y="3667"/>
              <a:ext cx="10176" cy="1304"/>
              <a:chOff x="5246" y="3834"/>
              <a:chExt cx="10176" cy="1304"/>
            </a:xfrm>
          </p:grpSpPr>
          <p:sp>
            <p:nvSpPr>
              <p:cNvPr id="7" name="圆角矩形 6"/>
              <p:cNvSpPr/>
              <p:nvPr>
                <p:custDataLst>
                  <p:tags r:id="rId3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 fontAlgn="auto"/>
                <a:endParaRPr lang="zh-CN" altLang="en-US" sz="3200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8" name="椭圆 7"/>
              <p:cNvSpPr>
                <a:spLocks noChangeAspect="1"/>
              </p:cNvSpPr>
              <p:nvPr>
                <p:custDataLst>
                  <p:tags r:id="rId4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 fontAlgn="auto"/>
                <a:endParaRPr lang="zh-CN" altLang="en-US" strike="noStrike" noProof="1"/>
              </a:p>
            </p:txBody>
          </p:sp>
          <p:pic>
            <p:nvPicPr>
              <p:cNvPr id="3080" name="图片 8" descr="113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081" name="组合 4"/>
            <p:cNvGrpSpPr/>
            <p:nvPr userDrawn="1"/>
          </p:nvGrpSpPr>
          <p:grpSpPr>
            <a:xfrm>
              <a:off x="4792" y="5746"/>
              <a:ext cx="10176" cy="1304"/>
              <a:chOff x="5246" y="3834"/>
              <a:chExt cx="10176" cy="1304"/>
            </a:xfrm>
          </p:grpSpPr>
          <p:sp>
            <p:nvSpPr>
              <p:cNvPr id="2" name="圆角矩形 6"/>
              <p:cNvSpPr/>
              <p:nvPr>
                <p:custDataLst>
                  <p:tags r:id="rId1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 fontAlgn="auto"/>
                <a:endParaRPr lang="zh-CN" altLang="en-US" sz="3200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5" name="椭圆 7"/>
              <p:cNvSpPr>
                <a:spLocks noChangeAspect="1"/>
              </p:cNvSpPr>
              <p:nvPr>
                <p:custDataLst>
                  <p:tags r:id="rId2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 fontAlgn="auto"/>
                <a:endParaRPr lang="zh-CN" altLang="en-US" strike="noStrike" noProof="1"/>
              </a:p>
            </p:txBody>
          </p:sp>
          <p:pic>
            <p:nvPicPr>
              <p:cNvPr id="3084" name="图片 8" descr="113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321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4013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013" y="6245225"/>
            <a:ext cx="284321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5"/>
          <p:cNvGrpSpPr/>
          <p:nvPr userDrawn="1"/>
        </p:nvGrpSpPr>
        <p:grpSpPr>
          <a:xfrm>
            <a:off x="1147763" y="5108575"/>
            <a:ext cx="9529762" cy="1511300"/>
            <a:chOff x="1391" y="8045"/>
            <a:chExt cx="15007" cy="2380"/>
          </a:xfrm>
        </p:grpSpPr>
        <p:pic>
          <p:nvPicPr>
            <p:cNvPr id="5123" name="图片 2" descr="二维码2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14290" y="8045"/>
              <a:ext cx="2107" cy="23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4" name="图片 14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391" y="8045"/>
              <a:ext cx="10020" cy="22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125" name="图片 1" descr="试题研究课件封底宣传底图（山西）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239625" cy="4894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子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hlinkClick r:id="rId2" action="ppaction://hlinksldjump"/>
          </p:cNvPr>
          <p:cNvSpPr txBox="1">
            <a:spLocks noChangeAspect="1"/>
          </p:cNvSpPr>
          <p:nvPr userDrawn="1"/>
        </p:nvSpPr>
        <p:spPr>
          <a:xfrm>
            <a:off x="10705593" y="80010"/>
            <a:ext cx="1483334" cy="39878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  <a:softEdge rad="31750"/>
          </a:effectLst>
        </p:spPr>
        <p:txBody>
          <a:bodyPr wrap="square" rtlCol="0" anchor="ctr" anchorCtr="0">
            <a:spAutoFit/>
          </a:bodyPr>
          <a:lstStyle/>
          <a:p>
            <a:pPr algn="ctr" fontAlgn="auto"/>
            <a:r>
              <a:rPr lang="zh-CN" altLang="en-US" sz="2000" b="1" strike="noStrike" noProof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返回目录</a:t>
            </a:r>
            <a:endParaRPr lang="zh-CN" altLang="en-US" sz="2000" b="1" strike="noStrike" noProof="1"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7" name="文本框 5"/>
          <p:cNvSpPr txBox="1"/>
          <p:nvPr userDrawn="1"/>
        </p:nvSpPr>
        <p:spPr>
          <a:xfrm>
            <a:off x="617855" y="-1270"/>
            <a:ext cx="4800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专题七   对联、修辞、仿写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子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hlinkClick r:id="rId2" action="ppaction://hlinksldjump"/>
          </p:cNvPr>
          <p:cNvSpPr txBox="1">
            <a:spLocks noChangeAspect="1"/>
          </p:cNvSpPr>
          <p:nvPr userDrawn="1"/>
        </p:nvSpPr>
        <p:spPr>
          <a:xfrm>
            <a:off x="10705593" y="80010"/>
            <a:ext cx="1483334" cy="39878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  <a:softEdge rad="31750"/>
          </a:effectLst>
        </p:spPr>
        <p:txBody>
          <a:bodyPr wrap="square" rtlCol="0" anchor="ctr" anchorCtr="0">
            <a:spAutoFit/>
          </a:bodyPr>
          <a:lstStyle/>
          <a:p>
            <a:pPr algn="ctr" fontAlgn="auto"/>
            <a:r>
              <a:rPr lang="zh-CN" altLang="en-US" sz="2000" b="1" strike="noStrike" noProof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返回目录</a:t>
            </a:r>
            <a:endParaRPr lang="zh-CN" altLang="en-US" sz="2000" b="1" strike="noStrike" noProof="1"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1" name="文本框 5"/>
          <p:cNvSpPr txBox="1"/>
          <p:nvPr userDrawn="1"/>
        </p:nvSpPr>
        <p:spPr>
          <a:xfrm>
            <a:off x="617855" y="-1270"/>
            <a:ext cx="50057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专题七  </a:t>
            </a:r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对联、修辞、仿写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圆角矩形 1"/>
          <p:cNvSpPr/>
          <p:nvPr userDrawn="1"/>
        </p:nvSpPr>
        <p:spPr>
          <a:xfrm>
            <a:off x="212725" y="708025"/>
            <a:ext cx="11734800" cy="5759450"/>
          </a:xfrm>
          <a:prstGeom prst="roundRect">
            <a:avLst/>
          </a:prstGeom>
          <a:ln>
            <a:solidFill>
              <a:schemeClr val="accent6"/>
            </a:solidFill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en-US" alt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竖向加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5"/>
          <p:cNvSpPr txBox="1"/>
          <p:nvPr userDrawn="1"/>
        </p:nvSpPr>
        <p:spPr>
          <a:xfrm>
            <a:off x="617855" y="-1270"/>
            <a:ext cx="49422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专题七   对联、修辞、仿写</a:t>
            </a:r>
          </a:p>
        </p:txBody>
      </p:sp>
      <p:sp>
        <p:nvSpPr>
          <p:cNvPr id="5" name="文本框 4">
            <a:hlinkClick r:id="rId2" action="ppaction://hlinksldjump"/>
          </p:cNvPr>
          <p:cNvSpPr txBox="1">
            <a:spLocks noChangeAspect="1"/>
          </p:cNvSpPr>
          <p:nvPr userDrawn="1"/>
        </p:nvSpPr>
        <p:spPr>
          <a:xfrm>
            <a:off x="10707181" y="59351"/>
            <a:ext cx="1483290" cy="3988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  <a:softEdge rad="31750"/>
          </a:effectLst>
        </p:spPr>
        <p:txBody>
          <a:bodyPr wrap="square" rtlCol="0" anchor="ctr" anchorCtr="0">
            <a:spAutoFit/>
          </a:bodyPr>
          <a:lstStyle/>
          <a:p>
            <a:pPr algn="ctr" fontAlgn="auto"/>
            <a:r>
              <a:rPr lang="zh-CN" altLang="en-US" sz="2000" b="1" strike="noStrike" noProof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返回目录</a:t>
            </a:r>
            <a:endParaRPr lang="zh-CN" altLang="en-US" sz="2000" b="1" strike="noStrike" noProof="1"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-635" y="1001395"/>
            <a:ext cx="823595" cy="5265420"/>
            <a:chOff x="-1" y="1577"/>
            <a:chExt cx="1297" cy="8292"/>
          </a:xfrm>
        </p:grpSpPr>
        <p:sp>
          <p:nvSpPr>
            <p:cNvPr id="13" name="圆角矩形 12">
              <a:hlinkClick r:id="rId3" action="ppaction://hlinksldjump"/>
            </p:cNvPr>
            <p:cNvSpPr/>
            <p:nvPr userDrawn="1"/>
          </p:nvSpPr>
          <p:spPr>
            <a:xfrm>
              <a:off x="-1" y="1577"/>
              <a:ext cx="1297" cy="2546"/>
            </a:xfrm>
            <a:prstGeom prst="roundRect">
              <a:avLst/>
            </a:prstGeom>
            <a:noFill/>
            <a:ln w="28575">
              <a:solidFill>
                <a:schemeClr val="accent6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068A3D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rtlCol="0" anchor="t" anchorCtr="0"/>
            <a:lstStyle/>
            <a:p>
              <a:pPr algn="dist" fontAlgn="base">
                <a:lnSpc>
                  <a:spcPct val="200000"/>
                </a:lnSpc>
              </a:pPr>
              <a:r>
                <a:rPr lang="zh-CN" altLang="en-US" sz="1800" strike="noStrike" noProof="1">
                  <a:solidFill>
                    <a:schemeClr val="tx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对</a:t>
              </a:r>
            </a:p>
            <a:p>
              <a:pPr algn="dist" fontAlgn="base">
                <a:lnSpc>
                  <a:spcPct val="200000"/>
                </a:lnSpc>
              </a:pPr>
              <a:r>
                <a:rPr lang="zh-CN" altLang="en-US" sz="1800" strike="noStrike" noProof="1">
                  <a:solidFill>
                    <a:schemeClr val="tx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联</a:t>
              </a:r>
            </a:p>
          </p:txBody>
        </p:sp>
        <p:sp>
          <p:nvSpPr>
            <p:cNvPr id="2" name="圆角矩形 1">
              <a:hlinkClick r:id="rId4" action="ppaction://hlinksldjump"/>
            </p:cNvPr>
            <p:cNvSpPr/>
            <p:nvPr userDrawn="1"/>
          </p:nvSpPr>
          <p:spPr>
            <a:xfrm>
              <a:off x="-1" y="4450"/>
              <a:ext cx="1297" cy="2546"/>
            </a:xfrm>
            <a:prstGeom prst="roundRect">
              <a:avLst/>
            </a:prstGeom>
            <a:noFill/>
            <a:ln w="28575">
              <a:solidFill>
                <a:schemeClr val="accent6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068A3D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rtlCol="0" anchor="ctr" anchorCtr="0"/>
            <a:lstStyle/>
            <a:p>
              <a:pPr algn="dist" fontAlgn="base">
                <a:lnSpc>
                  <a:spcPct val="200000"/>
                </a:lnSpc>
              </a:pPr>
              <a:r>
                <a:rPr lang="zh-CN" altLang="en-US" sz="1800" strike="noStrike" noProof="1">
                  <a:solidFill>
                    <a:schemeClr val="tx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修</a:t>
              </a:r>
            </a:p>
            <a:p>
              <a:pPr algn="dist" fontAlgn="base">
                <a:lnSpc>
                  <a:spcPct val="200000"/>
                </a:lnSpc>
              </a:pPr>
              <a:r>
                <a:rPr lang="zh-CN" altLang="en-US" sz="1800" strike="noStrike" noProof="1">
                  <a:solidFill>
                    <a:schemeClr val="tx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辞</a:t>
              </a:r>
            </a:p>
          </p:txBody>
        </p:sp>
        <p:sp>
          <p:nvSpPr>
            <p:cNvPr id="3" name="圆角矩形 2">
              <a:hlinkClick r:id="" action="ppaction://noaction"/>
            </p:cNvPr>
            <p:cNvSpPr/>
            <p:nvPr userDrawn="1"/>
          </p:nvSpPr>
          <p:spPr>
            <a:xfrm>
              <a:off x="-1" y="7323"/>
              <a:ext cx="1297" cy="2546"/>
            </a:xfrm>
            <a:prstGeom prst="roundRect">
              <a:avLst/>
            </a:prstGeom>
            <a:noFill/>
            <a:ln w="28575">
              <a:solidFill>
                <a:schemeClr val="accent6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068A3D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rtlCol="0" anchor="ctr" anchorCtr="0"/>
            <a:lstStyle/>
            <a:p>
              <a:pPr algn="dist" fontAlgn="base">
                <a:lnSpc>
                  <a:spcPct val="200000"/>
                </a:lnSpc>
              </a:pPr>
              <a:r>
                <a:rPr lang="zh-CN" altLang="en-US" sz="1800" strike="noStrike" noProof="1">
                  <a:solidFill>
                    <a:schemeClr val="tx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仿</a:t>
              </a:r>
            </a:p>
            <a:p>
              <a:pPr algn="dist" fontAlgn="base">
                <a:lnSpc>
                  <a:spcPct val="200000"/>
                </a:lnSpc>
              </a:pPr>
              <a:r>
                <a:rPr lang="zh-CN" altLang="en-US" sz="1800" strike="noStrike" noProof="1">
                  <a:solidFill>
                    <a:schemeClr val="tx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横向加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3"/>
          <p:cNvSpPr/>
          <p:nvPr userDrawn="1"/>
        </p:nvSpPr>
        <p:spPr>
          <a:xfrm>
            <a:off x="601980" y="19050"/>
            <a:ext cx="50412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专题七   对联、修辞、仿写</a:t>
            </a:r>
          </a:p>
        </p:txBody>
      </p:sp>
      <p:sp>
        <p:nvSpPr>
          <p:cNvPr id="6" name="文本框 5">
            <a:hlinkClick r:id="rId2" action="ppaction://hlinksldjump"/>
          </p:cNvPr>
          <p:cNvSpPr txBox="1">
            <a:spLocks noChangeAspect="1"/>
          </p:cNvSpPr>
          <p:nvPr userDrawn="1"/>
        </p:nvSpPr>
        <p:spPr>
          <a:xfrm>
            <a:off x="10707181" y="59351"/>
            <a:ext cx="1483290" cy="3988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  <a:softEdge rad="31750"/>
          </a:effectLst>
        </p:spPr>
        <p:txBody>
          <a:bodyPr wrap="square" rtlCol="0" anchor="ctr" anchorCtr="0">
            <a:spAutoFit/>
          </a:bodyPr>
          <a:lstStyle/>
          <a:p>
            <a:pPr algn="ctr" fontAlgn="auto"/>
            <a:r>
              <a:rPr lang="zh-CN" altLang="en-US" sz="2000" b="1" strike="noStrike" noProof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返回目录</a:t>
            </a:r>
            <a:endParaRPr lang="zh-CN" altLang="en-US" sz="2000" b="1" strike="noStrike" noProof="1"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竖向不加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4"/>
          <p:cNvSpPr/>
          <p:nvPr userDrawn="1"/>
        </p:nvSpPr>
        <p:spPr>
          <a:xfrm>
            <a:off x="659130" y="19050"/>
            <a:ext cx="46875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专题七   对联、修辞、仿写 </a:t>
            </a:r>
            <a:endParaRPr lang="zh-CN" altLang="en-US" sz="28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>
            <a:hlinkClick r:id="rId2" action="ppaction://hlinksldjump"/>
          </p:cNvPr>
          <p:cNvSpPr txBox="1">
            <a:spLocks noChangeAspect="1"/>
          </p:cNvSpPr>
          <p:nvPr userDrawn="1"/>
        </p:nvSpPr>
        <p:spPr>
          <a:xfrm>
            <a:off x="10707181" y="60008"/>
            <a:ext cx="1483334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innerShdw blurRad="114300">
              <a:prstClr val="black"/>
            </a:innerShdw>
            <a:softEdge rad="31750"/>
          </a:effectLst>
        </p:spPr>
        <p:txBody>
          <a:bodyPr wrap="square" rtlCol="0" anchor="ctr" anchorCtr="0">
            <a:spAutoFit/>
          </a:bodyPr>
          <a:lstStyle/>
          <a:p>
            <a:pPr algn="ctr" fontAlgn="auto"/>
            <a:r>
              <a:rPr lang="zh-CN" altLang="en-US" sz="20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返回目录</a:t>
            </a:r>
            <a:endParaRPr lang="zh-CN" altLang="en-US" sz="2000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635" y="1001395"/>
            <a:ext cx="823595" cy="5265420"/>
            <a:chOff x="-1" y="1577"/>
            <a:chExt cx="1297" cy="8292"/>
          </a:xfrm>
        </p:grpSpPr>
        <p:sp>
          <p:nvSpPr>
            <p:cNvPr id="13" name="圆角矩形 12">
              <a:hlinkClick r:id="rId3" action="ppaction://hlinksldjump"/>
            </p:cNvPr>
            <p:cNvSpPr/>
            <p:nvPr userDrawn="1"/>
          </p:nvSpPr>
          <p:spPr>
            <a:xfrm>
              <a:off x="-1" y="1577"/>
              <a:ext cx="1297" cy="2546"/>
            </a:xfrm>
            <a:prstGeom prst="roundRect">
              <a:avLst/>
            </a:prstGeom>
            <a:noFill/>
            <a:ln w="28575">
              <a:solidFill>
                <a:schemeClr val="accent6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068A3D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rtlCol="0" anchor="t" anchorCtr="0"/>
            <a:lstStyle/>
            <a:p>
              <a:pPr algn="dist" fontAlgn="base">
                <a:lnSpc>
                  <a:spcPct val="200000"/>
                </a:lnSpc>
              </a:pPr>
              <a:r>
                <a:rPr lang="zh-CN" altLang="en-US" sz="1800" strike="noStrike" noProof="1">
                  <a:solidFill>
                    <a:schemeClr val="tx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对</a:t>
              </a:r>
            </a:p>
            <a:p>
              <a:pPr algn="dist" fontAlgn="base">
                <a:lnSpc>
                  <a:spcPct val="200000"/>
                </a:lnSpc>
              </a:pPr>
              <a:r>
                <a:rPr lang="zh-CN" altLang="en-US" sz="1800" strike="noStrike" noProof="1">
                  <a:solidFill>
                    <a:schemeClr val="tx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联</a:t>
              </a:r>
            </a:p>
          </p:txBody>
        </p:sp>
        <p:sp>
          <p:nvSpPr>
            <p:cNvPr id="3" name="圆角矩形 2">
              <a:hlinkClick r:id="rId4" action="ppaction://hlinksldjump"/>
            </p:cNvPr>
            <p:cNvSpPr/>
            <p:nvPr userDrawn="1"/>
          </p:nvSpPr>
          <p:spPr>
            <a:xfrm>
              <a:off x="-1" y="4450"/>
              <a:ext cx="1297" cy="2546"/>
            </a:xfrm>
            <a:prstGeom prst="roundRect">
              <a:avLst/>
            </a:prstGeom>
            <a:noFill/>
            <a:ln w="28575">
              <a:solidFill>
                <a:schemeClr val="accent6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068A3D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rtlCol="0" anchor="ctr" anchorCtr="0"/>
            <a:lstStyle/>
            <a:p>
              <a:pPr algn="dist" fontAlgn="base">
                <a:lnSpc>
                  <a:spcPct val="200000"/>
                </a:lnSpc>
              </a:pPr>
              <a:r>
                <a:rPr lang="zh-CN" altLang="en-US" sz="1800" strike="noStrike" noProof="1">
                  <a:solidFill>
                    <a:schemeClr val="tx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修</a:t>
              </a:r>
            </a:p>
            <a:p>
              <a:pPr algn="dist" fontAlgn="base">
                <a:lnSpc>
                  <a:spcPct val="200000"/>
                </a:lnSpc>
              </a:pPr>
              <a:r>
                <a:rPr lang="zh-CN" altLang="en-US" sz="1800" strike="noStrike" noProof="1">
                  <a:solidFill>
                    <a:schemeClr val="tx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辞</a:t>
              </a:r>
            </a:p>
          </p:txBody>
        </p:sp>
        <p:sp>
          <p:nvSpPr>
            <p:cNvPr id="9" name="圆角矩形 8">
              <a:hlinkClick r:id="" action="ppaction://noaction"/>
            </p:cNvPr>
            <p:cNvSpPr/>
            <p:nvPr userDrawn="1"/>
          </p:nvSpPr>
          <p:spPr>
            <a:xfrm>
              <a:off x="-1" y="7323"/>
              <a:ext cx="1297" cy="2546"/>
            </a:xfrm>
            <a:prstGeom prst="roundRect">
              <a:avLst/>
            </a:prstGeom>
            <a:noFill/>
            <a:ln w="28575">
              <a:solidFill>
                <a:schemeClr val="accent6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068A3D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rtlCol="0" anchor="ctr" anchorCtr="0"/>
            <a:lstStyle/>
            <a:p>
              <a:pPr algn="dist" fontAlgn="base">
                <a:lnSpc>
                  <a:spcPct val="200000"/>
                </a:lnSpc>
              </a:pPr>
              <a:r>
                <a:rPr lang="zh-CN" altLang="en-US" sz="1800" strike="noStrike" noProof="1">
                  <a:solidFill>
                    <a:schemeClr val="tx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仿</a:t>
              </a:r>
            </a:p>
            <a:p>
              <a:pPr algn="dist" fontAlgn="base">
                <a:lnSpc>
                  <a:spcPct val="200000"/>
                </a:lnSpc>
              </a:pPr>
              <a:r>
                <a:rPr lang="zh-CN" altLang="en-US" sz="1800" strike="noStrike" noProof="1">
                  <a:solidFill>
                    <a:schemeClr val="tx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6%B1%89%E8%AF%AD%E4%BF%AE%E8%BE%9E" TargetMode="External"/><Relationship Id="rId2" Type="http://schemas.openxmlformats.org/officeDocument/2006/relationships/hyperlink" Target="https://baike.baidu.com/item/%E6%B1%89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65520" y="1142984"/>
            <a:ext cx="43577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修  辞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65586" y="3000372"/>
            <a:ext cx="31999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/>
              <a:t>王村中学      王钰明</a:t>
            </a:r>
            <a:endParaRPr lang="en-US" altLang="zh-CN" sz="2800" b="1" dirty="0" smtClean="0"/>
          </a:p>
        </p:txBody>
      </p:sp>
      <p:sp>
        <p:nvSpPr>
          <p:cNvPr id="6" name="矩形 5"/>
          <p:cNvSpPr/>
          <p:nvPr/>
        </p:nvSpPr>
        <p:spPr>
          <a:xfrm>
            <a:off x="5522908" y="4643446"/>
            <a:ext cx="1582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 smtClean="0">
                <a:latin typeface="+mn-lt"/>
                <a:ea typeface="+mn-ea"/>
              </a:rPr>
              <a:t>2020.02.20</a:t>
            </a:r>
            <a:endParaRPr lang="zh-CN" altLang="en-US" sz="2400" dirty="0" smtClean="0"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5124" y="285728"/>
            <a:ext cx="10394315" cy="60385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6. 排比</a:t>
            </a:r>
            <a:endParaRPr lang="zh-CN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457200">
              <a:lnSpc>
                <a:spcPct val="14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识别技巧</a:t>
            </a:r>
            <a:r>
              <a:rPr lang="zh-CN" sz="2400" b="1" dirty="0">
                <a:latin typeface="宋体" panose="02010600030101010101" pitchFamily="2" charset="-122"/>
                <a:sym typeface="+mn-ea"/>
              </a:rPr>
              <a:t>：</a:t>
            </a:r>
            <a:r>
              <a:rPr lang="en-US" sz="2400" b="1" dirty="0">
                <a:latin typeface="宋体" panose="02010600030101010101" pitchFamily="2" charset="-122"/>
                <a:sym typeface="+mn-ea"/>
              </a:rPr>
              <a:t>①</a:t>
            </a:r>
            <a:r>
              <a:rPr lang="zh-CN" sz="2400" b="1" dirty="0">
                <a:latin typeface="宋体" panose="02010600030101010101" pitchFamily="2" charset="-122"/>
                <a:sym typeface="+mn-ea"/>
              </a:rPr>
              <a:t>内容紧密关联、结构基本相同或相似、语气基本一致；</a:t>
            </a:r>
            <a:r>
              <a:rPr lang="en-US" sz="2400" b="1" dirty="0">
                <a:latin typeface="宋体" panose="02010600030101010101" pitchFamily="2" charset="-122"/>
                <a:sym typeface="+mn-ea"/>
              </a:rPr>
              <a:t>②</a:t>
            </a:r>
            <a:r>
              <a:rPr lang="zh-CN" sz="2400" b="1" dirty="0">
                <a:latin typeface="宋体" panose="02010600030101010101" pitchFamily="2" charset="-122"/>
                <a:sym typeface="+mn-ea"/>
              </a:rPr>
              <a:t>三个或三个以上的句子或短语相排列。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indent="457200">
              <a:lnSpc>
                <a:spcPct val="14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作用</a:t>
            </a:r>
            <a:r>
              <a:rPr lang="zh-CN" sz="2400" b="1" dirty="0" smtClean="0">
                <a:latin typeface="宋体" panose="02010600030101010101" pitchFamily="2" charset="-122"/>
                <a:sym typeface="+mn-ea"/>
              </a:rPr>
              <a:t>：能</a:t>
            </a:r>
            <a:r>
              <a:rPr lang="zh-CN" sz="2400" b="1" dirty="0">
                <a:latin typeface="宋体" panose="02010600030101010101" pitchFamily="2" charset="-122"/>
                <a:sym typeface="+mn-ea"/>
              </a:rPr>
              <a:t>使层次</a:t>
            </a:r>
            <a:r>
              <a:rPr lang="zh-CN" sz="2400" b="1" dirty="0" smtClean="0">
                <a:latin typeface="宋体" panose="02010600030101010101" pitchFamily="2" charset="-122"/>
                <a:sym typeface="+mn-ea"/>
              </a:rPr>
              <a:t>清楚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，</a:t>
            </a:r>
            <a:r>
              <a:rPr lang="zh-CN" sz="2400" b="1" dirty="0" smtClean="0">
                <a:latin typeface="宋体" panose="02010600030101010101" pitchFamily="2" charset="-122"/>
                <a:sym typeface="+mn-ea"/>
              </a:rPr>
              <a:t>描写细腻，</a:t>
            </a:r>
            <a:r>
              <a:rPr lang="zh-CN" sz="2400" b="1" dirty="0">
                <a:latin typeface="宋体" panose="02010600030101010101" pitchFamily="2" charset="-122"/>
                <a:sym typeface="+mn-ea"/>
              </a:rPr>
              <a:t>说理更充分透彻，加强语言气势，能增强文章的表达效果</a:t>
            </a:r>
            <a:r>
              <a:rPr lang="zh-CN" sz="2400" b="1" dirty="0" smtClean="0">
                <a:latin typeface="宋体" panose="02010600030101010101" pitchFamily="2" charset="-122"/>
                <a:sym typeface="+mn-ea"/>
              </a:rPr>
              <a:t>。</a:t>
            </a:r>
            <a:endParaRPr lang="en-US" altLang="zh-CN" sz="2400" b="1" dirty="0" smtClean="0">
              <a:latin typeface="宋体" panose="02010600030101010101" pitchFamily="2" charset="-122"/>
              <a:sym typeface="+mn-ea"/>
            </a:endParaRPr>
          </a:p>
          <a:p>
            <a:pPr indent="457200">
              <a:lnSpc>
                <a:spcPct val="140000"/>
              </a:lnSpc>
            </a:pP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</a:t>
            </a: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．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反复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ct val="14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识别技巧：重复使用某个词语、句子或某种结构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ct val="14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分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连续反复和间隔反复两种。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indent="457200">
              <a:lnSpc>
                <a:spcPct val="140000"/>
              </a:lnSpc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例：（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）冒着敌人的炮火，前进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!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前进！前进！</a:t>
            </a:r>
          </a:p>
          <a:p>
            <a:pPr indent="457200">
              <a:lnSpc>
                <a:spcPct val="140000"/>
              </a:lnSpc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（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）敌人从哪里进攻，我们就要它在哪里灭亡，敌人从哪里进攻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我们就要它在哪里灭亡。</a:t>
            </a:r>
          </a:p>
          <a:p>
            <a:pPr indent="457200">
              <a:lnSpc>
                <a:spcPct val="140000"/>
              </a:lnSpc>
            </a:pP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作用</a:t>
            </a: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：可以突出思想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更好抒发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感情</a:t>
            </a:r>
            <a:r>
              <a:rPr lang="zh-CN" sz="2400" b="1" dirty="0" smtClean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74445" y="1167765"/>
            <a:ext cx="10484485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8. 夸张</a:t>
            </a:r>
            <a:endParaRPr lang="zh-CN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识别技巧</a:t>
            </a:r>
            <a:r>
              <a:rPr lang="zh-CN" sz="2400" b="1" dirty="0">
                <a:latin typeface="宋体" panose="02010600030101010101" pitchFamily="2" charset="-122"/>
              </a:rPr>
              <a:t>：对客观事实的夸大或缩小。</a:t>
            </a:r>
          </a:p>
          <a:p>
            <a:pPr indent="457200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作用</a:t>
            </a:r>
            <a:r>
              <a:rPr lang="zh-CN" sz="2400" b="1" dirty="0">
                <a:latin typeface="宋体" panose="02010600030101010101" pitchFamily="2" charset="-122"/>
              </a:rPr>
              <a:t>：突出事物</a:t>
            </a:r>
            <a:r>
              <a:rPr lang="zh-CN" sz="2400" b="1" dirty="0" smtClean="0">
                <a:latin typeface="宋体" panose="02010600030101010101" pitchFamily="2" charset="-122"/>
              </a:rPr>
              <a:t>的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特点</a:t>
            </a:r>
            <a:r>
              <a:rPr lang="zh-CN" sz="2400" b="1" dirty="0" smtClean="0">
                <a:latin typeface="宋体" panose="02010600030101010101" pitchFamily="2" charset="-122"/>
              </a:rPr>
              <a:t>，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表明</a:t>
            </a:r>
            <a:r>
              <a:rPr lang="zh-CN" sz="2400" b="1" dirty="0" smtClean="0">
                <a:latin typeface="宋体" panose="02010600030101010101" pitchFamily="2" charset="-122"/>
              </a:rPr>
              <a:t>作者的感情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态度</a:t>
            </a:r>
            <a:r>
              <a:rPr lang="zh-CN" sz="2400" b="1" dirty="0" smtClean="0">
                <a:latin typeface="宋体" panose="02010600030101010101" pitchFamily="2" charset="-122"/>
              </a:rPr>
              <a:t>，引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发</a:t>
            </a:r>
            <a:r>
              <a:rPr lang="zh-CN" sz="2400" b="1" dirty="0" smtClean="0">
                <a:latin typeface="宋体" panose="02010600030101010101" pitchFamily="2" charset="-122"/>
              </a:rPr>
              <a:t>读者的想象和共鸣</a:t>
            </a:r>
            <a:r>
              <a:rPr lang="zh-CN" sz="2400" b="1" dirty="0">
                <a:latin typeface="宋体" panose="02010600030101010101" pitchFamily="2" charset="-122"/>
              </a:rPr>
              <a:t>。</a:t>
            </a:r>
          </a:p>
          <a:p>
            <a:pPr indent="457200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例</a:t>
            </a:r>
            <a:r>
              <a:rPr lang="zh-CN" sz="2400" b="1" dirty="0">
                <a:latin typeface="宋体" panose="02010600030101010101" pitchFamily="2" charset="-122"/>
              </a:rPr>
              <a:t>：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①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托尔斯泰这对眼睛里有一百只眼球。</a:t>
            </a:r>
            <a:r>
              <a:rPr lang="zh-CN" sz="2400" b="1" dirty="0">
                <a:latin typeface="宋体" panose="02010600030101010101" pitchFamily="2" charset="-122"/>
                <a:cs typeface="楷体_GB2312" charset="0"/>
              </a:rPr>
              <a:t>（</a:t>
            </a:r>
            <a:r>
              <a:rPr lang="zh-CN" sz="2400" b="1" dirty="0">
                <a:latin typeface="宋体" panose="02010600030101010101" pitchFamily="2" charset="-122"/>
              </a:rPr>
              <a:t>扩大夸张）</a:t>
            </a:r>
          </a:p>
          <a:p>
            <a:pPr indent="457200">
              <a:lnSpc>
                <a:spcPct val="150000"/>
              </a:lnSpc>
            </a:pP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②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一个浑身黑色的人，站在老栓面前，眼光正像两把刀，刺得老栓缩小了一半。</a:t>
            </a:r>
            <a:r>
              <a:rPr lang="zh-CN" sz="2400" b="1" dirty="0">
                <a:latin typeface="宋体" panose="02010600030101010101" pitchFamily="2" charset="-122"/>
                <a:cs typeface="楷体_GB2312" charset="0"/>
              </a:rPr>
              <a:t>（</a:t>
            </a:r>
            <a:r>
              <a:rPr lang="zh-CN" sz="2400" b="1" dirty="0">
                <a:latin typeface="宋体" panose="02010600030101010101" pitchFamily="2" charset="-122"/>
              </a:rPr>
              <a:t>缩小夸张）</a:t>
            </a:r>
          </a:p>
          <a:p>
            <a:pPr indent="457200">
              <a:lnSpc>
                <a:spcPct val="150000"/>
              </a:lnSpc>
            </a:pP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③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他酒没沾唇，心早就热了。</a:t>
            </a:r>
            <a:r>
              <a:rPr lang="zh-CN" sz="2400" b="1" dirty="0">
                <a:latin typeface="宋体" panose="02010600030101010101" pitchFamily="2" charset="-122"/>
                <a:cs typeface="楷体_GB2312" charset="0"/>
              </a:rPr>
              <a:t>（</a:t>
            </a:r>
            <a:r>
              <a:rPr lang="zh-CN" sz="2400" b="1" dirty="0">
                <a:latin typeface="宋体" panose="02010600030101010101" pitchFamily="2" charset="-122"/>
              </a:rPr>
              <a:t>超前夸张）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6496" y="285728"/>
            <a:ext cx="1143008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9 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借代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    不直接说出所要表达的人或事物，而是借用与它有密切相关的人或事物来代替。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   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 借代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种类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：</a:t>
            </a:r>
            <a:endParaRPr lang="en-US" altLang="zh-CN" sz="2400" b="1" dirty="0" smtClean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sym typeface="+mn-ea"/>
              </a:rPr>
              <a:t> </a:t>
            </a:r>
            <a:r>
              <a:rPr lang="en-US" altLang="zh-CN" sz="2400" b="1" dirty="0" smtClean="0">
                <a:latin typeface="宋体" panose="02010600030101010101" pitchFamily="2" charset="-122"/>
                <a:sym typeface="+mn-ea"/>
              </a:rPr>
              <a:t>            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特征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代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事物：    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驼背笑着说</a:t>
            </a:r>
            <a:endParaRPr lang="en-US" altLang="zh-CN" sz="2400" b="1" dirty="0" smtClean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sym typeface="+mn-ea"/>
              </a:rPr>
              <a:t>             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具体代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抽象：    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枪杆子里出政权</a:t>
            </a:r>
            <a:endParaRPr lang="en-US" altLang="zh-CN" sz="2400" b="1" dirty="0" smtClean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sym typeface="+mn-ea"/>
              </a:rPr>
              <a:t>             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部分代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全体：   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不拿群众的一针一线</a:t>
            </a:r>
            <a:endParaRPr lang="en-US" altLang="zh-CN" sz="2400" b="1" dirty="0" smtClean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sym typeface="+mn-ea"/>
              </a:rPr>
              <a:t>             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专名代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泛称：    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一千个读者有一千个哈姆雷特</a:t>
            </a:r>
          </a:p>
          <a:p>
            <a:pPr>
              <a:lnSpc>
                <a:spcPct val="150000"/>
              </a:lnSpc>
            </a:pPr>
            <a:endParaRPr lang="zh-CN" altLang="en-US" sz="24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作用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：突出事物的本质特征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，使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文笔简洁精炼，语言富于变化和幽默感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；使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表达收到形象突出、特点鲜明、具体生动的效果。</a:t>
            </a:r>
          </a:p>
          <a:p>
            <a:pPr>
              <a:lnSpc>
                <a:spcPct val="150000"/>
              </a:lnSpc>
            </a:pPr>
            <a:endParaRPr lang="zh-CN" altLang="en-US" sz="24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90955" y="1572260"/>
            <a:ext cx="10570210" cy="26468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1. </a:t>
            </a:r>
            <a:r>
              <a:rPr lang="zh-CN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2019</a:t>
            </a:r>
            <a:r>
              <a:rPr lang="zh-CN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湖南岳阳）请判断下面各句主要运用了哪种修辞手法。（</a:t>
            </a:r>
            <a:r>
              <a:rPr lang="en-US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en-US" sz="2400" b="1" spc="-110" dirty="0">
              <a:solidFill>
                <a:schemeClr val="tx1"/>
              </a:solidFill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900"/>
              </a:lnSpc>
            </a:pPr>
            <a:r>
              <a:rPr lang="en-US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两千年来，汨罗江努力平息巨浪，好让屈子孤魂慢慢靠岸。（　　）</a:t>
            </a:r>
            <a:endParaRPr lang="en-US" sz="2400" b="1" spc="-110" dirty="0">
              <a:solidFill>
                <a:schemeClr val="tx1"/>
              </a:solidFill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900"/>
              </a:lnSpc>
            </a:pPr>
            <a:r>
              <a:rPr lang="en-US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任弼时同志的</a:t>
            </a:r>
            <a:r>
              <a:rPr lang="en-US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骆驼精神</a:t>
            </a:r>
            <a:r>
              <a:rPr lang="en-US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，是一剂治疗我们怕苦怕累毛病的良药。（　　）</a:t>
            </a:r>
            <a:endParaRPr lang="en-US" sz="2400" b="1" spc="-110" dirty="0">
              <a:solidFill>
                <a:schemeClr val="tx1"/>
              </a:solidFill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900"/>
              </a:lnSpc>
            </a:pPr>
            <a:r>
              <a:rPr lang="en-US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只有达到了</a:t>
            </a:r>
            <a:r>
              <a:rPr lang="en-US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不以物喜，不以己悲</a:t>
            </a:r>
            <a:r>
              <a:rPr lang="en-US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的人生境界，才能弘扬好</a:t>
            </a:r>
            <a:r>
              <a:rPr lang="en-US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忧乐精神</a:t>
            </a:r>
            <a:r>
              <a:rPr lang="en-US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400" b="1" spc="-11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。（　　）</a:t>
            </a:r>
            <a:endParaRPr lang="zh-CN" altLang="en-US" sz="2400" b="1" spc="-110" dirty="0">
              <a:solidFill>
                <a:schemeClr val="tx1"/>
              </a:solidFill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8245" y="4244975"/>
            <a:ext cx="10662920" cy="559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b="1" dirty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48165" y="2240915"/>
            <a:ext cx="876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拟人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523568" y="2714620"/>
            <a:ext cx="998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比喻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50942" y="3643314"/>
            <a:ext cx="1005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引用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556385" y="1009650"/>
            <a:ext cx="2222500" cy="493395"/>
            <a:chOff x="2451" y="1364"/>
            <a:chExt cx="3500" cy="777"/>
          </a:xfrm>
        </p:grpSpPr>
        <p:pic>
          <p:nvPicPr>
            <p:cNvPr id="7" name="图片 6" descr="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51" y="1365"/>
              <a:ext cx="3500" cy="776"/>
            </a:xfrm>
            <a:prstGeom prst="rect">
              <a:avLst/>
            </a:prstGeom>
          </p:spPr>
        </p:pic>
        <p:sp>
          <p:nvSpPr>
            <p:cNvPr id="8" name="文本框 69"/>
            <p:cNvSpPr txBox="1"/>
            <p:nvPr/>
          </p:nvSpPr>
          <p:spPr>
            <a:xfrm>
              <a:off x="2451" y="1364"/>
              <a:ext cx="350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针对训练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07935" y="571480"/>
            <a:ext cx="11501518" cy="5857916"/>
          </a:xfrm>
          <a:prstGeom prst="rect">
            <a:avLst/>
          </a:prstGeom>
        </p:spPr>
        <p:txBody>
          <a:bodyPr lIns="114099" tIns="57049" rIns="114099" bIns="57049"/>
          <a:lstStyle/>
          <a:p>
            <a:pPr marL="0" indent="0" fontAlgn="base">
              <a:lnSpc>
                <a:spcPts val="39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200" b="1" dirty="0">
                <a:solidFill>
                  <a:srgbClr val="80008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3500" b="1" dirty="0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2400" b="1" spc="-110" dirty="0" smtClean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sz="2400" b="1" spc="-11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对下列句子运用的修辞方法，分析正确的一组是： </a:t>
            </a:r>
            <a:r>
              <a:rPr 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  )</a:t>
            </a:r>
          </a:p>
          <a:p>
            <a:pPr marL="0" indent="0" fontAlgn="base">
              <a:lnSpc>
                <a:spcPts val="39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①</a:t>
            </a:r>
            <a:r>
              <a:rPr lang="zh-CN" alt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千里冰封，万里雪飘。</a:t>
            </a:r>
          </a:p>
          <a:p>
            <a:pPr marL="0" indent="0" fontAlgn="base">
              <a:lnSpc>
                <a:spcPts val="39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 b="1" spc="-11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②</a:t>
            </a:r>
            <a:r>
              <a:rPr lang="zh-CN" alt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是谁创造了人类世界</a:t>
            </a:r>
            <a:r>
              <a:rPr 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是我们劳动群众。</a:t>
            </a:r>
          </a:p>
          <a:p>
            <a:pPr marL="0" indent="0" fontAlgn="base">
              <a:lnSpc>
                <a:spcPts val="39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Wingdings" pitchFamily="2" charset="2"/>
              </a:rPr>
              <a:t>  </a:t>
            </a:r>
            <a:r>
              <a:rPr lang="zh-CN" altLang="en-US" sz="2400" b="1" spc="-11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Wingdings" pitchFamily="2" charset="2"/>
              </a:rPr>
              <a:t> </a:t>
            </a:r>
            <a:r>
              <a:rPr lang="zh-CN" alt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Wingdings" pitchFamily="2" charset="2"/>
              </a:rPr>
              <a:t>不是自家人，难道就不该互相关心吗？  </a:t>
            </a:r>
          </a:p>
          <a:p>
            <a:pPr marL="0" indent="0" fontAlgn="base">
              <a:lnSpc>
                <a:spcPts val="39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 b="1" spc="-11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 spc="-11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itchFamily="34" charset="-122"/>
              </a:rPr>
              <a:t>④</a:t>
            </a:r>
            <a:r>
              <a:rPr lang="zh-CN" alt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itchFamily="34" charset="-122"/>
              </a:rPr>
              <a:t>沉默呵，沉默！不在沉默中爆发，就在沉默中灭亡。</a:t>
            </a:r>
          </a:p>
          <a:p>
            <a:pPr marL="0" indent="0" fontAlgn="base">
              <a:lnSpc>
                <a:spcPts val="39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2400" b="1" spc="-11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base">
              <a:lnSpc>
                <a:spcPts val="39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 b="1" spc="-11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sz="2400" b="1" spc="-11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  </a:t>
            </a:r>
            <a:r>
              <a:rPr lang="zh-CN" alt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反复 设问 设问 对偶</a:t>
            </a:r>
          </a:p>
          <a:p>
            <a:pPr marL="0" indent="0" fontAlgn="base">
              <a:lnSpc>
                <a:spcPts val="39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 b="1" spc="-11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sz="2400" b="1" spc="-11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  </a:t>
            </a:r>
            <a:r>
              <a:rPr lang="zh-CN" alt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对比 反问 设问 排比</a:t>
            </a:r>
          </a:p>
          <a:p>
            <a:pPr marL="0" indent="0" fontAlgn="base">
              <a:lnSpc>
                <a:spcPts val="39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 spc="-11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  </a:t>
            </a:r>
            <a:r>
              <a:rPr lang="zh-CN" alt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对偶 设问 反问 反复</a:t>
            </a:r>
          </a:p>
          <a:p>
            <a:pPr marL="0" indent="0" fontAlgn="base">
              <a:lnSpc>
                <a:spcPts val="39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 b="1" spc="-11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sz="2400" b="1" spc="-11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  </a:t>
            </a:r>
            <a:r>
              <a:rPr lang="zh-CN" altLang="en-US" sz="2400" b="1" spc="-1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对偶 反问 设问 反复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35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7737486" y="428604"/>
            <a:ext cx="570263" cy="884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14099" tIns="57049" rIns="114099" bIns="57049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22248" y="1143635"/>
            <a:ext cx="11446232" cy="44178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300"/>
              </a:lnSpc>
            </a:pP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3. 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2020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原创）对下列语句赏析不恰当的一项是（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分）（　　）</a:t>
            </a:r>
            <a:endParaRPr 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4300"/>
              </a:lnSpc>
            </a:pP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A.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当田野染上一层金黄，各种各样的果实摇着铃铛的时候，雨，似乎也像出嫁生了孩子的妇人，显得端庄而又沉静了。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（运用拟人手法，用出嫁生了孩子的妇人形容秋天的雨，极富新意地表现了秋雨的沉静、绵长。）</a:t>
            </a:r>
          </a:p>
          <a:p>
            <a:pPr>
              <a:lnSpc>
                <a:spcPts val="4300"/>
              </a:lnSpc>
            </a:pP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B.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当你在积雪初融的高原上走过，看见平坦的大地上傲然挺立这么一株或一排白杨树，难道你就觉得它只是树？难道你就不想到它的朴质，严肃，坚强不屈，至少也象征了北方的农民？</a:t>
            </a:r>
            <a:r>
              <a:rPr lang="zh-CN" sz="2400" b="1" dirty="0">
                <a:latin typeface="宋体" panose="02010600030101010101" pitchFamily="2" charset="-122"/>
                <a:cs typeface="楷体" panose="02010609060101010101" pitchFamily="49" charset="-122"/>
                <a:sym typeface="+mn-ea"/>
              </a:rPr>
              <a:t>（运用设问的修辞手法，连续发问，感情充沛，表现了作者对白杨树以及像白杨树那样的人深深的赞美之情。）</a:t>
            </a:r>
            <a:endParaRPr lang="zh-CN" alt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93686" y="814070"/>
            <a:ext cx="11162069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去吧，去吧，哦，生命的飞奔，叫天风挽你坦荡地漫游，像鸟的歌唱，云的流盼，树的摇曳；哦，让我的呼吸与自然合流！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（诗歌语言畅达自然，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去吧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去吧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运用反复的修辞手法，后面诗句又运用排比和拟人的修辞手法，极力表达了对生命自由和美好生活的向往及赞颂。）</a:t>
            </a:r>
            <a:endParaRPr 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大虫见掀他不着，吼一声，就像半天里起了个霹雳，震得那山冈也动了。</a:t>
            </a:r>
            <a:r>
              <a:rPr lang="zh-CN" sz="2400" b="1" dirty="0">
                <a:latin typeface="宋体" panose="02010600030101010101" pitchFamily="2" charset="-122"/>
                <a:cs typeface="楷体" panose="02010609060101010101" pitchFamily="49" charset="-122"/>
              </a:rPr>
              <a:t>（用了比喻和夸张的修辞手法，生动地写出了老虎吼声震天的惊人气势。）</a:t>
            </a:r>
            <a:endParaRPr lang="zh-CN" altLang="en-US" sz="2400" b="1" dirty="0">
              <a:latin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3686" y="4357694"/>
            <a:ext cx="10959186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【解析】设问是自问自答，反问是无疑而问。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项是无疑而问，也未直接给出回答，是用了反问的修辞手法，而非设问。</a:t>
            </a:r>
            <a:endParaRPr lang="zh-CN" altLang="en-US" sz="2400" b="1" dirty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3752" y="5715016"/>
            <a:ext cx="2303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【答案】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0876" y="953770"/>
            <a:ext cx="10770589" cy="34932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4. 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2020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原创）下面各项中，修辞手法与选句一致的一项是（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分）（　　）</a:t>
            </a:r>
            <a:endParaRPr 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700"/>
              </a:lnSpc>
            </a:pP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A. 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拟人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小山整把济南围了个圈儿，只有北边缺着点儿口儿。</a:t>
            </a:r>
            <a:endParaRPr 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700"/>
              </a:lnSpc>
            </a:pP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B. </a:t>
            </a:r>
            <a:r>
              <a:rPr 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夸张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在一片静谧中聆听月光的脚步，远远地奔来，向着长廊尽头与风拥舞的秋千和绣架上欲语还休的莲。</a:t>
            </a:r>
            <a:endParaRPr 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700"/>
              </a:lnSpc>
            </a:pP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C. 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比喻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两位老人身体都很好，我想此时此刻，他们一定还坐在海边，像两座恒久的雕塑。</a:t>
            </a:r>
            <a:endParaRPr 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700"/>
              </a:lnSpc>
            </a:pP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D. 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设问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见了面也不再相认了。但我哪有理由跟勇气回她个不字？</a:t>
            </a:r>
            <a:endParaRPr lang="zh-CN" alt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3752" y="4786322"/>
            <a:ext cx="103244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【解析】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项没有运用修辞；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项赋予月光、秋千和莲以人的情态，运用了拟人的修辞手法；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项只问不答，运用了反问的修辞手法。</a:t>
            </a:r>
            <a:endParaRPr lang="zh-CN" altLang="en-US" sz="2400" b="1" dirty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66444" y="1071546"/>
            <a:ext cx="509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08000" y="1027430"/>
            <a:ext cx="10899495" cy="2826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5. 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2020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原创）下面没有运用修辞手法的一项是（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分）（　　）</a:t>
            </a:r>
            <a:endParaRPr 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400"/>
              </a:lnSpc>
            </a:pP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A. 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山，那边的山啊，铁青着脸，给我的幻想打了一个零分！</a:t>
            </a:r>
            <a:endParaRPr 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400"/>
              </a:lnSpc>
            </a:pP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B. 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每一朵盛开的花就像是一个小小的张满了的帆。</a:t>
            </a:r>
            <a:endParaRPr 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400"/>
              </a:lnSpc>
            </a:pP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C. 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父亲的爱像雪中的火，给我们关怀，给我们温暖。</a:t>
            </a:r>
            <a:endParaRPr 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400"/>
              </a:lnSpc>
            </a:pP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D. 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如果一只蝈蝈死了，活着的一定不会放过品尝其尸体的机会的，就像吃普通的猎物一样。</a:t>
            </a:r>
            <a:endParaRPr lang="zh-CN" alt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0876" y="4000504"/>
            <a:ext cx="10823929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【解析】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项赋予山以人的情态，运用了拟人的修辞手法；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项将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盛开的花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比作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帆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，运用了比喻的修辞手法；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项将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父爱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比作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雪中的火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，运用了比喻的修辞手法。</a:t>
            </a:r>
            <a:endParaRPr lang="zh-CN" altLang="en-US" sz="2400" b="1" dirty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51932" y="1142984"/>
            <a:ext cx="442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65124" y="779780"/>
            <a:ext cx="11000461" cy="51891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6. 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2020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原创）对下列句子中修辞手法的表达效果分析不恰当的一项是（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分）（　　）</a:t>
            </a:r>
            <a:endParaRPr 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A.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梦像一片雪花，在空中飘舞，想抓住它，它已经融化了。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（比喻，将梦比作雪花，生动形象地写出了梦的空灵和短暂易逝。）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B. 水是野的。索溪像是一个从深山中蹦跳而出的野孩子，一会儿缠绕着山奔跑，一会儿撅着屁股，赌着气又自个儿闹去了。（拟人，赋予溪水以孩子的情态，生动形象地写出了溪水奔腾跳跃的特点。）</a:t>
            </a:r>
          </a:p>
          <a:p>
            <a:pPr>
              <a:lnSpc>
                <a:spcPct val="140000"/>
              </a:lnSpc>
            </a:pP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C.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我们来自辽阔的山河，对面又是无边的大海及蓝天。（对偶，句式整齐，有韵律美，阐述了我们面前的美景。）</a:t>
            </a:r>
            <a:endParaRPr lang="en-US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D.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要说渴，真有点渴，嗓子冒烟脸冒火，我能喝他一条江，我能喝他一条河。（夸张，突出强调了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我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渴到极致的状态。）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5190" y="6000768"/>
            <a:ext cx="5080000" cy="5597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zh-CN" sz="2400" b="1" dirty="0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没有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运用修辞手法。</a:t>
            </a:r>
            <a:endParaRPr lang="zh-CN" altLang="en-US" sz="2400" b="1" dirty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5190" y="1357298"/>
            <a:ext cx="521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2188825" cy="0"/>
          </a:xfrm>
          <a:prstGeom prst="rect">
            <a:avLst/>
          </a:prstGeom>
          <a:solidFill>
            <a:srgbClr val="F9F9F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2188825" cy="0"/>
          </a:xfrm>
          <a:prstGeom prst="rect">
            <a:avLst/>
          </a:prstGeom>
          <a:solidFill>
            <a:srgbClr val="F9F9F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3686" y="500042"/>
            <a:ext cx="10715700" cy="2221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 修辞即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文辞或修饰文辞。 “修”是修饰的意思，“辞”的本来意思是辩论的言词，后引申为一切的言词。 修辞本义就是修饰言论，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也就是在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使用语言的过程中，利用多种语言手段以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收到更好的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表达效果的一种语言活动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4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endParaRPr lang="zh-CN" altLang="en-US" sz="24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810" y="3357562"/>
            <a:ext cx="11001452" cy="3093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    修辞与一个民族的文化传统有密切的关系。受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  <a:hlinkClick r:id="rId2"/>
              </a:rPr>
              <a:t>汉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文化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传统的影响 ，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  <a:hlinkClick r:id="rId3"/>
              </a:rPr>
              <a:t>汉语修辞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中大量用“比”，用得既多且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广（比喻、对比）；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汉语修辞以整齐、对称为主，以参差错落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为辅（对偶、排比）；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汉语修辞有虚写和实写之分，在语言表达中有意识地运用虚实观点，取得某种效果，这是汉语修辞的又一个特点。汉语修辞古今一贯的主导思想是要为表达内容服务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4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4000"/>
              </a:lnSpc>
            </a:pPr>
            <a:endParaRPr lang="zh-CN" altLang="en-US" sz="24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08198" y="2428868"/>
            <a:ext cx="5596404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修辞作用：点石成金，增强表达效果</a:t>
            </a:r>
            <a:endParaRPr lang="en-US" altLang="zh-CN" sz="24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8001" y="956945"/>
            <a:ext cx="10794720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7. 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2020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原创）下面各项中，与其他三项所用修辞不一样的一项是（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分）（  　）</a:t>
            </a:r>
            <a:endParaRPr 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A. 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他们的身后是一片高粱地，他们朴实得就像那片高粱。</a:t>
            </a:r>
            <a:endParaRPr 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B. 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漫长的等待中，他把心硕大成一个个肥皂泡，希望就这样轻飘飘消逝了。</a:t>
            </a:r>
          </a:p>
          <a:p>
            <a:pPr>
              <a:lnSpc>
                <a:spcPts val="3600"/>
              </a:lnSpc>
            </a:pP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C. 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在秋天的果园中，我闻到了柿子淡淡的甜香，听到了虫儿的弹奏声。</a:t>
            </a:r>
            <a:endParaRPr lang="en-US" sz="24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ts val="3600"/>
              </a:lnSpc>
            </a:pP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D. 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大雪纷纷扬扬地落下，如一只只漫天飞舞的蝴蝶，在天地间自由飞翔。</a:t>
            </a:r>
            <a:endParaRPr lang="zh-CN" alt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2314" y="4357694"/>
            <a:ext cx="1027557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【解析】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项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虫儿的弹奏声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运用了拟人的修辞手法</a:t>
            </a:r>
            <a:r>
              <a:rPr lang="zh-CN" sz="2400" b="1" dirty="0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b="1" dirty="0" smtClean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A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</a:t>
            </a:r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三项均运用了比喻的修辞。</a:t>
            </a:r>
            <a:endParaRPr lang="zh-CN" altLang="en-US" sz="2400" b="1" dirty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6628" y="1571612"/>
            <a:ext cx="631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6562" y="951865"/>
            <a:ext cx="11265573" cy="48936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2020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原创）判断对下列句子的赏析是否正确，正确的画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“√”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，错误的</a:t>
            </a:r>
            <a:r>
              <a:rPr 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画</a:t>
            </a:r>
            <a:endParaRPr lang="en-US" altLang="zh-CN" sz="24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“  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，并请改正。（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</a:p>
          <a:p>
            <a:pPr>
              <a:lnSpc>
                <a:spcPts val="3600"/>
              </a:lnSpc>
            </a:pP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）看到那数不尽的青松白桦，谁能不向四面八方望一望呢？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（这句话运用了反问的修辞手法，表明青松白桦之多，带给人的震撼之大。）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（　　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（2）六月十五那天，天热得发了狂。太阳刚一出来，地上已经像下了火。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（这句话运用了比喻的修辞手法，生动形象地表现了烈日的毒辣。）</a:t>
            </a:r>
            <a:r>
              <a:rPr lang="zh-CN" alt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（　　）</a:t>
            </a:r>
          </a:p>
          <a:p>
            <a:pPr>
              <a:lnSpc>
                <a:spcPct val="150000"/>
              </a:lnSpc>
            </a:pPr>
            <a:endParaRPr lang="zh-CN" sz="24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）生活以痛吻我，我却报之以歌。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（这句话运用了拟人的修辞手法，生动形象地写出了生活虽艰，但仍然乐观向上，心存美好。）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　　）</a:t>
            </a:r>
            <a:endParaRPr lang="zh-CN" alt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2314" y="1571612"/>
            <a:ext cx="4889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</a:rPr>
              <a:t>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237684" y="2500306"/>
            <a:ext cx="491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√</a:t>
            </a:r>
            <a:endParaRPr lang="en-US" altLang="en-US" sz="24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23436" y="3571876"/>
            <a:ext cx="4889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×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665256" y="4143380"/>
            <a:ext cx="7304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【解析】这句话运用了夸张的修辞手法</a:t>
            </a:r>
            <a:endParaRPr lang="zh-CN" altLang="en-US" sz="2400" b="1" dirty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37552" y="5214950"/>
            <a:ext cx="491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√</a:t>
            </a:r>
            <a:endParaRPr lang="en-US" altLang="en-US" sz="24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9837822" y="6491528"/>
            <a:ext cx="2111883" cy="392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4099" tIns="57049" rIns="114099" bIns="57049">
            <a:spAutoFit/>
          </a:bodyPr>
          <a:lstStyle/>
          <a:p>
            <a:pPr>
              <a:spcBef>
                <a:spcPct val="30000"/>
              </a:spcBef>
            </a:pPr>
            <a:endParaRPr lang="zh-CN" altLang="en-US" b="1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07934" y="500042"/>
            <a:ext cx="10749866" cy="4692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4099" tIns="57049" rIns="114099" bIns="57049" anchor="ctr"/>
          <a:lstStyle/>
          <a:p>
            <a:pPr algn="ctr">
              <a:lnSpc>
                <a:spcPts val="7800"/>
              </a:lnSpc>
              <a:buFontTx/>
              <a:buNone/>
            </a:pPr>
            <a:r>
              <a:rPr lang="zh-CN" altLang="en-US" sz="5400" b="1" dirty="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小结</a:t>
            </a:r>
          </a:p>
          <a:p>
            <a:pPr algn="ctr">
              <a:lnSpc>
                <a:spcPts val="7800"/>
              </a:lnSpc>
              <a:buFontTx/>
              <a:buNone/>
            </a:pPr>
            <a:r>
              <a:rPr lang="zh-CN" altLang="en-US" sz="5500" b="1" dirty="0" smtClean="0">
                <a:solidFill>
                  <a:srgbClr val="008000"/>
                </a:solidFill>
                <a:latin typeface="+mn-ea"/>
                <a:ea typeface="+mn-ea"/>
              </a:rPr>
              <a:t>善用</a:t>
            </a:r>
            <a:r>
              <a:rPr lang="zh-CN" altLang="en-US" sz="5500" b="1" dirty="0">
                <a:solidFill>
                  <a:srgbClr val="008000"/>
                </a:solidFill>
                <a:latin typeface="+mn-ea"/>
                <a:ea typeface="+mn-ea"/>
              </a:rPr>
              <a:t>修辞</a:t>
            </a:r>
          </a:p>
          <a:p>
            <a:pPr>
              <a:lnSpc>
                <a:spcPts val="7300"/>
              </a:lnSpc>
              <a:buFontTx/>
              <a:buNone/>
            </a:pPr>
            <a:r>
              <a:rPr lang="zh-CN" altLang="en-US" sz="5500" b="1" dirty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  </a:t>
            </a:r>
            <a:r>
              <a:rPr lang="zh-CN" altLang="en-US" sz="4800" b="1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4800" b="1" dirty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精美的</a:t>
            </a:r>
            <a:r>
              <a:rPr lang="zh-CN" altLang="en-US" sz="4800" b="1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文章多</a:t>
            </a:r>
            <a:r>
              <a:rPr lang="zh-CN" altLang="en-US" sz="4800" b="1" dirty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用修辞，高明的作家，无不是善用修辞的能手。”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93752" y="428604"/>
            <a:ext cx="9735820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修　</a:t>
            </a:r>
            <a:r>
              <a:rPr 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辞</a:t>
            </a:r>
            <a:endParaRPr lang="zh-CN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68623" name="组合 72"/>
          <p:cNvGrpSpPr/>
          <p:nvPr/>
        </p:nvGrpSpPr>
        <p:grpSpPr>
          <a:xfrm>
            <a:off x="1022063" y="1428750"/>
            <a:ext cx="2286303" cy="552450"/>
            <a:chOff x="716" y="8147"/>
            <a:chExt cx="3601" cy="870"/>
          </a:xfrm>
        </p:grpSpPr>
        <p:pic>
          <p:nvPicPr>
            <p:cNvPr id="68624" name="图片 70" descr="4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9" y="8147"/>
              <a:ext cx="3403" cy="8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8625" name="文本框 71"/>
            <p:cNvSpPr txBox="1"/>
            <p:nvPr/>
          </p:nvSpPr>
          <p:spPr>
            <a:xfrm>
              <a:off x="716" y="8147"/>
              <a:ext cx="3601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课标要求  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65124" y="2143116"/>
            <a:ext cx="10607675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初中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阶段的学生应能识别比喻、拟人、</a:t>
            </a:r>
            <a:r>
              <a:rPr 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夸张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（描绘类），</a:t>
            </a:r>
            <a:r>
              <a:rPr 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排比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、对偶、</a:t>
            </a:r>
            <a:r>
              <a:rPr 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反复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（结构类），</a:t>
            </a:r>
            <a:r>
              <a:rPr 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设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问、</a:t>
            </a:r>
            <a:r>
              <a:rPr 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反问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（语气类）</a:t>
            </a:r>
            <a:r>
              <a:rPr 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种修辞</a:t>
            </a:r>
            <a:r>
              <a:rPr 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手法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教材中常出现的还有借代、引用、反语等。</a:t>
            </a:r>
            <a:endParaRPr lang="en-US" altLang="zh-CN" sz="24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 除了辨析修辞手法外，仿写、现代文赏析、古诗文语句赏析、作文、阅读表达等都离不开修辞。所以，学习修辞关键还是要学以致用。</a:t>
            </a:r>
            <a:endParaRPr lang="en-US" altLang="zh-CN" sz="24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sz="2400" b="1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endParaRPr lang="zh-CN" alt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0" y="1711667"/>
          <a:ext cx="12095206" cy="52177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4292"/>
                <a:gridCol w="1950885"/>
                <a:gridCol w="1644696"/>
                <a:gridCol w="3496143"/>
                <a:gridCol w="1014432"/>
                <a:gridCol w="3064758"/>
              </a:tblGrid>
              <a:tr h="478997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类别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特点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本体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比喻词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喻体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例子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427114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明喻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甲像乙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出现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像、好像、似的、 如、如同、宛如、 犹如、好比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出现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共产党人好比种子。</a:t>
                      </a:r>
                    </a:p>
                  </a:txBody>
                  <a:tcPr anchor="ctr"/>
                </a:tc>
              </a:tr>
              <a:tr h="953056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暗喻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甲是乙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出现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是、就是、成为、 变成、等于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出现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月亮和星星是不用电源的灯。</a:t>
                      </a:r>
                    </a:p>
                  </a:txBody>
                  <a:tcPr anchor="ctr"/>
                </a:tc>
              </a:tr>
              <a:tr h="1505938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借喻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用喻体直接代替本体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不出现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出现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我就知道，我们之间已经隔了 一层可悲的厚障壁了。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0" y="857232"/>
            <a:ext cx="11858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识别技巧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本体和喻体必须是不同类的事物；</a:t>
            </a:r>
            <a:r>
              <a:rPr 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本体和喻体之间必须有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相似性。</a:t>
            </a:r>
            <a:endParaRPr lang="zh-CN" alt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9372" y="285728"/>
            <a:ext cx="1785950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１．比喻</a:t>
            </a:r>
            <a:endParaRPr lang="zh-CN" alt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08000" y="837565"/>
            <a:ext cx="10899495" cy="563231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特别注意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带</a:t>
            </a: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</a:t>
            </a: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好像</a:t>
            </a: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仿佛</a:t>
            </a: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等词的句子不一定都是比喻句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）猜测不是比喻。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如：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我们好像在哪儿见过。</a:t>
            </a:r>
            <a:endParaRPr lang="zh-CN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）同类比较不是比喻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是区别比喻和比较的关键。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她长得像一束百合花。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（比喻）</a:t>
            </a:r>
          </a:p>
          <a:p>
            <a:pPr marL="457200" lvl="1" indent="457200">
              <a:lnSpc>
                <a:spcPct val="150000"/>
              </a:lnSpc>
              <a:buNone/>
            </a:pPr>
            <a:r>
              <a:rPr 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②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她长得像她姐姐。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（同类比较，不是比喻）</a:t>
            </a:r>
          </a:p>
          <a:p>
            <a:pPr indent="457200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（3）举例不是比喻。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如：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山西有很多风景优美的去处，像平遥古城、王家大院。</a:t>
            </a:r>
            <a:endParaRPr lang="zh-CN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（4）想象不是比喻。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如：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天，仿佛格外蓝；阳光，仿佛更加灿烂。</a:t>
            </a:r>
            <a:endParaRPr lang="zh-CN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（5）说明不是比喻。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如：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狼连忙半闭着眼睛，说：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我是狼狗，所以有些像狼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……”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33830" y="1411605"/>
            <a:ext cx="103263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 </a:t>
            </a: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拟人</a:t>
            </a:r>
            <a:endParaRPr lang="zh-CN" alt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识别技巧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：把物当作人来描写，赋予物以人的思想感情或动作行为。</a:t>
            </a:r>
          </a:p>
          <a:p>
            <a:pPr indent="457200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作用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：使具体事物人格化，更显活泼、生动，使文章更加形象。</a:t>
            </a:r>
          </a:p>
          <a:p>
            <a:pPr indent="457200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例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这一圈小山在冬天特别可爱，好像是把济南放在一个小摇篮里，他们全安静不动地低声地说：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你们放心吧，这儿准保暖和。</a:t>
            </a:r>
            <a:r>
              <a:rPr 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sz="2400" b="1" dirty="0">
                <a:latin typeface="宋体" panose="02010600030101010101" pitchFamily="2" charset="-122"/>
                <a:cs typeface="楷体" panose="02010609060101010101" pitchFamily="49" charset="-122"/>
              </a:rPr>
              <a:t>（老舍《济南的冬天》）</a:t>
            </a:r>
            <a:endParaRPr lang="zh-CN" altLang="en-US" sz="2400" b="1" dirty="0">
              <a:latin typeface="宋体" panose="02010600030101010101" pitchFamily="2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65190" y="857232"/>
            <a:ext cx="9616440" cy="5078313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比喻和拟人的区别</a:t>
            </a:r>
            <a:endParaRPr lang="zh-CN" altLang="en-US" sz="24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比喻是“物”（名词）之间的比较，</a:t>
            </a:r>
            <a:endParaRPr lang="en-US" altLang="zh-CN" sz="2400" b="1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拟人一般情况下则是把动词、形容词的特性赋予名词。 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错例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“小麻雀垂头丧气地站在那里，只有那么一点活气，像是已经没有力气反抗或逃跑，静静地等着猫再去抓它。”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运用了比喻的修辞手法，生动形象地表现出小麻雀在猫面前呆滞、冷漠的特点。 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错误分析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：虽然有“像”字，但句中并未使用比喻的修辞手法，而是用“像是”表示一种联想，对小麻雀当时状态的联想，“垂头丧气”赋予麻雀以人的情态，因此是用了拟人的修辞手法。</a:t>
            </a:r>
            <a:endParaRPr lang="zh-CN" altLang="en-US" sz="24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50810" y="642918"/>
            <a:ext cx="11430080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3．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对偶</a:t>
            </a:r>
            <a:endParaRPr lang="zh-CN" altLang="zh-CN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识别技巧</a:t>
            </a:r>
            <a:r>
              <a:rPr lang="zh-CN" sz="2400" b="1" dirty="0">
                <a:latin typeface="宋体" panose="02010600030101010101" pitchFamily="2" charset="-122"/>
              </a:rPr>
              <a:t>：</a:t>
            </a:r>
            <a:r>
              <a:rPr lang="en-US" sz="2400" b="1" dirty="0" smtClean="0">
                <a:latin typeface="宋体" panose="02010600030101010101" pitchFamily="2" charset="-122"/>
              </a:rPr>
              <a:t>①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成对出现，</a:t>
            </a:r>
            <a:r>
              <a:rPr lang="zh-CN" sz="2400" b="1" dirty="0" smtClean="0">
                <a:latin typeface="宋体" panose="02010600030101010101" pitchFamily="2" charset="-122"/>
              </a:rPr>
              <a:t>结构相同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，</a:t>
            </a:r>
            <a:r>
              <a:rPr lang="zh-CN" sz="2400" b="1" dirty="0" smtClean="0">
                <a:latin typeface="宋体" panose="02010600030101010101" pitchFamily="2" charset="-122"/>
              </a:rPr>
              <a:t>字数相等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，</a:t>
            </a:r>
            <a:r>
              <a:rPr lang="zh-CN" sz="2400" b="1" dirty="0" smtClean="0">
                <a:latin typeface="宋体" panose="02010600030101010101" pitchFamily="2" charset="-122"/>
              </a:rPr>
              <a:t>意思</a:t>
            </a:r>
            <a:r>
              <a:rPr lang="zh-CN" sz="2400" b="1" dirty="0">
                <a:latin typeface="宋体" panose="02010600030101010101" pitchFamily="2" charset="-122"/>
              </a:rPr>
              <a:t>相关或相反；</a:t>
            </a:r>
            <a:r>
              <a:rPr lang="en-US" sz="2400" b="1" dirty="0">
                <a:latin typeface="宋体" panose="02010600030101010101" pitchFamily="2" charset="-122"/>
              </a:rPr>
              <a:t>②</a:t>
            </a:r>
            <a:r>
              <a:rPr lang="zh-CN" sz="2400" b="1" dirty="0">
                <a:latin typeface="宋体" panose="02010600030101010101" pitchFamily="2" charset="-122"/>
              </a:rPr>
              <a:t>音节</a:t>
            </a:r>
            <a:r>
              <a:rPr lang="zh-CN" sz="2400" b="1" dirty="0" smtClean="0">
                <a:latin typeface="宋体" panose="02010600030101010101" pitchFamily="2" charset="-122"/>
              </a:rPr>
              <a:t>匀称和谐</a:t>
            </a:r>
            <a:endParaRPr lang="zh-CN" sz="2400" b="1" dirty="0">
              <a:latin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作用</a:t>
            </a:r>
            <a:r>
              <a:rPr lang="zh-CN" sz="2400" b="1" dirty="0" smtClean="0">
                <a:latin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整齐匀称，节奏感强，高度概括，易于记忆，有音乐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美感。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（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内容、形式）</a:t>
            </a:r>
            <a:endParaRPr lang="zh-CN" sz="2400" b="1" dirty="0">
              <a:latin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例</a:t>
            </a:r>
            <a:r>
              <a:rPr lang="zh-CN" sz="2400" b="1" dirty="0">
                <a:latin typeface="宋体" panose="02010600030101010101" pitchFamily="2" charset="-122"/>
              </a:rPr>
              <a:t>：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宝剑锋从磨砺出，梅花香自苦寒来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浮光跃金，静影沉璧。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_GB2312" charset="0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charset="0"/>
              </a:rPr>
              <a:t>   乱花渐欲迷人眼，浅草浅草才能没马蹄。 海日生残夜，江春入旧年。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_GB2312" charset="0"/>
            </a:endParaRPr>
          </a:p>
          <a:p>
            <a:pPr indent="457200">
              <a:lnSpc>
                <a:spcPct val="150000"/>
              </a:lnSpc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8066" y="4143380"/>
            <a:ext cx="789350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_GB2312" pitchFamily="1" charset="-122"/>
                <a:ea typeface="楷体_GB2312" pitchFamily="1" charset="-122"/>
              </a:rPr>
              <a:t>海纳百川，有容乃大；壁立千仞，无欲则刚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en-US" sz="2000" b="1" dirty="0" smtClean="0">
                <a:latin typeface="楷体" pitchFamily="49" charset="-122"/>
                <a:ea typeface="楷体" pitchFamily="49" charset="-122"/>
              </a:rPr>
              <a:t> ----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林则徐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sz="2400" b="1" dirty="0" smtClean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en-US" sz="2400" b="1" dirty="0" smtClean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                                                            </a:t>
            </a:r>
          </a:p>
          <a:p>
            <a:r>
              <a:rPr lang="en-US" sz="2400" b="1" dirty="0" smtClean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en-US" sz="2400" b="1" dirty="0" smtClean="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                                                          </a:t>
            </a:r>
            <a:endParaRPr lang="zh-CN" altLang="en-US" sz="2400" b="1" dirty="0" smtClean="0"/>
          </a:p>
          <a:p>
            <a:r>
              <a:rPr lang="zh-CN" altLang="en-US" b="1" dirty="0" smtClean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b="1" dirty="0">
              <a:solidFill>
                <a:schemeClr val="accent2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5124" y="571480"/>
            <a:ext cx="11106824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4．设</a:t>
            </a: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问</a:t>
            </a:r>
            <a:endParaRPr lang="zh-CN" altLang="en-US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识别技巧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：有问有答。</a:t>
            </a:r>
          </a:p>
          <a:p>
            <a:pPr indent="457200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作用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：能引人注意，启发思考</a:t>
            </a:r>
            <a:r>
              <a:rPr 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使文章</a:t>
            </a:r>
            <a:r>
              <a:rPr 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层次</a:t>
            </a:r>
            <a:r>
              <a:rPr 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分明</a:t>
            </a:r>
            <a:r>
              <a:rPr 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且富有波澜</a:t>
            </a:r>
            <a:r>
              <a:rPr 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4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. 反问</a:t>
            </a:r>
            <a:endParaRPr lang="zh-CN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619125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识别技巧</a:t>
            </a:r>
            <a:r>
              <a:rPr lang="zh-CN" sz="2400" b="1" dirty="0">
                <a:latin typeface="宋体" panose="02010600030101010101" pitchFamily="2" charset="-122"/>
                <a:sym typeface="+mn-ea"/>
              </a:rPr>
              <a:t>：</a:t>
            </a:r>
            <a:r>
              <a:rPr lang="en-US" sz="2400" b="1" dirty="0">
                <a:latin typeface="宋体" panose="02010600030101010101" pitchFamily="2" charset="-122"/>
                <a:sym typeface="+mn-ea"/>
              </a:rPr>
              <a:t>①</a:t>
            </a:r>
            <a:r>
              <a:rPr lang="zh-CN" sz="2400" b="1" dirty="0">
                <a:latin typeface="宋体" panose="02010600030101010101" pitchFamily="2" charset="-122"/>
                <a:sym typeface="+mn-ea"/>
              </a:rPr>
              <a:t>疑问后面无回答；</a:t>
            </a:r>
            <a:r>
              <a:rPr lang="en-US" sz="2400" b="1" dirty="0">
                <a:latin typeface="宋体" panose="02010600030101010101" pitchFamily="2" charset="-122"/>
                <a:sym typeface="+mn-ea"/>
              </a:rPr>
              <a:t>②</a:t>
            </a:r>
            <a:r>
              <a:rPr lang="zh-CN" sz="2400" b="1" dirty="0">
                <a:latin typeface="宋体" panose="02010600030101010101" pitchFamily="2" charset="-122"/>
                <a:sym typeface="+mn-ea"/>
              </a:rPr>
              <a:t>问句表达的是强烈肯定的意思。</a:t>
            </a:r>
            <a:endParaRPr lang="zh-CN" sz="2400" b="1" dirty="0">
              <a:latin typeface="宋体" panose="02010600030101010101" pitchFamily="2" charset="-122"/>
            </a:endParaRPr>
          </a:p>
          <a:p>
            <a:pPr indent="619125"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作用</a:t>
            </a:r>
            <a:r>
              <a:rPr lang="zh-CN" sz="2400" b="1" dirty="0" smtClean="0">
                <a:latin typeface="宋体" panose="02010600030101010101" pitchFamily="2" charset="-122"/>
                <a:sym typeface="+mn-ea"/>
              </a:rPr>
              <a:t>：可以</a:t>
            </a:r>
            <a:r>
              <a:rPr lang="zh-CN" sz="2400" b="1" dirty="0">
                <a:latin typeface="宋体" panose="02010600030101010101" pitchFamily="2" charset="-122"/>
                <a:sym typeface="+mn-ea"/>
              </a:rPr>
              <a:t>加强语气，</a:t>
            </a:r>
            <a:r>
              <a:rPr lang="zh-CN" sz="2400" b="1" dirty="0" smtClean="0">
                <a:latin typeface="宋体" panose="02010600030101010101" pitchFamily="2" charset="-122"/>
                <a:sym typeface="+mn-ea"/>
              </a:rPr>
              <a:t>发人深思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；</a:t>
            </a:r>
            <a:r>
              <a:rPr lang="zh-CN" sz="2400" b="1" dirty="0" smtClean="0">
                <a:latin typeface="宋体" panose="02010600030101010101" pitchFamily="2" charset="-122"/>
                <a:sym typeface="+mn-ea"/>
              </a:rPr>
              <a:t>增强</a:t>
            </a:r>
            <a:r>
              <a:rPr lang="zh-CN" sz="2400" b="1" dirty="0">
                <a:latin typeface="宋体" panose="02010600030101010101" pitchFamily="2" charset="-122"/>
                <a:sym typeface="+mn-ea"/>
              </a:rPr>
              <a:t>语言的气势和说服力，为文章奠定一种激昂的感情基调</a:t>
            </a:r>
            <a:r>
              <a:rPr lang="zh-CN" sz="2400" b="1" dirty="0" smtClean="0">
                <a:latin typeface="宋体" panose="02010600030101010101" pitchFamily="2" charset="-122"/>
                <a:sym typeface="+mn-ea"/>
              </a:rPr>
              <a:t>。</a:t>
            </a:r>
            <a:endParaRPr lang="en-US" altLang="zh-CN" sz="2400" b="1" dirty="0" smtClean="0">
              <a:latin typeface="宋体" panose="02010600030101010101" pitchFamily="2" charset="-122"/>
              <a:sym typeface="+mn-ea"/>
            </a:endParaRPr>
          </a:p>
          <a:p>
            <a:pPr indent="619125">
              <a:lnSpc>
                <a:spcPct val="150000"/>
              </a:lnSpc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2248" y="4572008"/>
            <a:ext cx="104299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 spc="-11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二者区别：</a:t>
            </a:r>
            <a:endParaRPr lang="zh-CN" altLang="en-US" sz="2400" b="1" spc="-11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b="1" spc="-110" dirty="0" smtClean="0">
                <a:latin typeface="宋体" panose="02010600030101010101" pitchFamily="2" charset="-122"/>
                <a:cs typeface="宋体" panose="02010600030101010101" pitchFamily="2" charset="-122"/>
              </a:rPr>
              <a:t>反问是明知故问，答案自在其中，作用主要是加强语气；设问主要是提出问题，引起注意，启发思考，然后自己回答。</a:t>
            </a:r>
            <a:endParaRPr lang="zh-CN" altLang="en-US" sz="2400" b="1" spc="-11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7c98234e-252d-4894-86df-c67ef64b496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8ac9de2-b9b8-4a27-92a7-3170bcfbed94}"/>
</p:tagLst>
</file>

<file path=ppt/theme/theme1.xml><?xml version="1.0" encoding="utf-8"?>
<a:theme xmlns:a="http://schemas.openxmlformats.org/drawingml/2006/main" name="1_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802</TotalTime>
  <Words>2056</Words>
  <Application>WPS 演示</Application>
  <PresentationFormat>自定义</PresentationFormat>
  <Paragraphs>167</Paragraphs>
  <Slides>22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780</cp:revision>
  <dcterms:created xsi:type="dcterms:W3CDTF">2018-06-26T07:00:00Z</dcterms:created>
  <dcterms:modified xsi:type="dcterms:W3CDTF">2020-02-20T12:03:52Z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