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0"/>
  </p:notesMasterIdLst>
  <p:sldIdLst>
    <p:sldId id="802" r:id="rId2"/>
    <p:sldId id="256" r:id="rId3"/>
    <p:sldId id="282" r:id="rId4"/>
    <p:sldId id="257" r:id="rId5"/>
    <p:sldId id="656" r:id="rId6"/>
    <p:sldId id="260" r:id="rId7"/>
    <p:sldId id="655" r:id="rId8"/>
    <p:sldId id="571" r:id="rId9"/>
    <p:sldId id="289" r:id="rId10"/>
    <p:sldId id="276" r:id="rId11"/>
    <p:sldId id="762" r:id="rId12"/>
    <p:sldId id="652" r:id="rId13"/>
    <p:sldId id="268" r:id="rId14"/>
    <p:sldId id="685" r:id="rId15"/>
    <p:sldId id="471" r:id="rId16"/>
    <p:sldId id="653" r:id="rId17"/>
    <p:sldId id="549" r:id="rId18"/>
    <p:sldId id="869" r:id="rId19"/>
    <p:sldId id="870" r:id="rId20"/>
    <p:sldId id="871" r:id="rId21"/>
    <p:sldId id="872" r:id="rId22"/>
    <p:sldId id="873" r:id="rId23"/>
    <p:sldId id="874" r:id="rId24"/>
    <p:sldId id="875" r:id="rId25"/>
    <p:sldId id="876" r:id="rId26"/>
    <p:sldId id="877" r:id="rId27"/>
    <p:sldId id="878" r:id="rId28"/>
    <p:sldId id="879" r:id="rId29"/>
    <p:sldId id="880" r:id="rId30"/>
    <p:sldId id="881" r:id="rId31"/>
    <p:sldId id="882" r:id="rId32"/>
    <p:sldId id="883" r:id="rId33"/>
    <p:sldId id="884" r:id="rId34"/>
    <p:sldId id="885" r:id="rId35"/>
    <p:sldId id="886" r:id="rId36"/>
    <p:sldId id="312" r:id="rId37"/>
    <p:sldId id="654" r:id="rId38"/>
    <p:sldId id="319" r:id="rId39"/>
    <p:sldId id="436" r:id="rId40"/>
    <p:sldId id="887" r:id="rId41"/>
    <p:sldId id="888" r:id="rId42"/>
    <p:sldId id="867" r:id="rId43"/>
    <p:sldId id="483" r:id="rId44"/>
    <p:sldId id="538" r:id="rId45"/>
    <p:sldId id="801" r:id="rId46"/>
    <p:sldId id="889" r:id="rId47"/>
    <p:sldId id="868" r:id="rId48"/>
    <p:sldId id="265" r:id="rId49"/>
  </p:sldIdLst>
  <p:sldSz cx="12192000" cy="6858000"/>
  <p:notesSz cx="7104063" cy="10234613"/>
  <p:custDataLst>
    <p:tags r:id="rId51"/>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中度样式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D5ABB26-0587-4C30-8999-92F81FD0307C}" styleName="无样式，无网格">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0958" autoAdjust="0"/>
    <p:restoredTop sz="94660"/>
  </p:normalViewPr>
  <p:slideViewPr>
    <p:cSldViewPr snapToGrid="0">
      <p:cViewPr varScale="1">
        <p:scale>
          <a:sx n="69" d="100"/>
          <a:sy n="69" d="100"/>
        </p:scale>
        <p:origin x="216" y="1080"/>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notesMaster" Target="notesMasters/notesMaster1.xml"/><Relationship Id="rId55"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tags" Target="tags/tag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4023812" y="0"/>
            <a:ext cx="3078290" cy="513492"/>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t>2020/11/29</a:t>
            </a:fld>
            <a:endParaRPr lang="zh-CN" altLang="en-US"/>
          </a:p>
        </p:txBody>
      </p:sp>
      <p:sp>
        <p:nvSpPr>
          <p:cNvPr id="4" name="幻灯片图像占位符 3"/>
          <p:cNvSpPr>
            <a:spLocks noGrp="1" noRot="1" noChangeAspect="1"/>
          </p:cNvSpPr>
          <p:nvPr>
            <p:ph type="sldImg" idx="2"/>
          </p:nvPr>
        </p:nvSpPr>
        <p:spPr>
          <a:xfrm>
            <a:off x="481584" y="1279287"/>
            <a:ext cx="6140577" cy="3454075"/>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10375" y="4925254"/>
            <a:ext cx="5682996" cy="4029754"/>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9720804"/>
            <a:ext cx="3078290" cy="513491"/>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4023812" y="9720804"/>
            <a:ext cx="3078290" cy="513491"/>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t>‹#›</a:t>
            </a:fld>
            <a:endParaRPr lang="zh-CN" altLang="en-US"/>
          </a:p>
        </p:txBody>
      </p:sp>
    </p:spTree>
    <p:extLst>
      <p:ext uri="{BB962C8B-B14F-4D97-AF65-F5344CB8AC3E}">
        <p14:creationId xmlns:p14="http://schemas.microsoft.com/office/powerpoint/2010/main" val="364111892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2</a:t>
            </a:fld>
            <a:endParaRPr lang="zh-CN" altLang="en-US"/>
          </a:p>
        </p:txBody>
      </p:sp>
    </p:spTree>
    <p:extLst>
      <p:ext uri="{BB962C8B-B14F-4D97-AF65-F5344CB8AC3E}">
        <p14:creationId xmlns:p14="http://schemas.microsoft.com/office/powerpoint/2010/main" val="21338663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37</a:t>
            </a:fld>
            <a:endParaRPr lang="zh-CN" altLang="en-US"/>
          </a:p>
        </p:txBody>
      </p:sp>
    </p:spTree>
    <p:extLst>
      <p:ext uri="{BB962C8B-B14F-4D97-AF65-F5344CB8AC3E}">
        <p14:creationId xmlns:p14="http://schemas.microsoft.com/office/powerpoint/2010/main" val="355374374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2A0C8F4B-CCF0-ED40-BDFF-CC770F26CDDE}" type="slidenum">
              <a:rPr kumimoji="1" lang="zh-CN" altLang="en-US" smtClean="0"/>
              <a:t>48</a:t>
            </a:fld>
            <a:endParaRPr kumimoji="1" lang="zh-CN" altLang="en-US"/>
          </a:p>
        </p:txBody>
      </p:sp>
    </p:spTree>
    <p:extLst>
      <p:ext uri="{BB962C8B-B14F-4D97-AF65-F5344CB8AC3E}">
        <p14:creationId xmlns:p14="http://schemas.microsoft.com/office/powerpoint/2010/main" val="238690722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4</a:t>
            </a:fld>
            <a:endParaRPr lang="zh-CN" altLang="en-US"/>
          </a:p>
        </p:txBody>
      </p:sp>
    </p:spTree>
    <p:extLst>
      <p:ext uri="{BB962C8B-B14F-4D97-AF65-F5344CB8AC3E}">
        <p14:creationId xmlns:p14="http://schemas.microsoft.com/office/powerpoint/2010/main" val="322313624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6</a:t>
            </a:fld>
            <a:endParaRPr lang="zh-CN" altLang="en-US"/>
          </a:p>
        </p:txBody>
      </p:sp>
    </p:spTree>
    <p:extLst>
      <p:ext uri="{BB962C8B-B14F-4D97-AF65-F5344CB8AC3E}">
        <p14:creationId xmlns:p14="http://schemas.microsoft.com/office/powerpoint/2010/main" val="268445393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7</a:t>
            </a:fld>
            <a:endParaRPr lang="zh-CN" altLang="en-US"/>
          </a:p>
        </p:txBody>
      </p:sp>
    </p:spTree>
    <p:extLst>
      <p:ext uri="{BB962C8B-B14F-4D97-AF65-F5344CB8AC3E}">
        <p14:creationId xmlns:p14="http://schemas.microsoft.com/office/powerpoint/2010/main" val="119912943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10</a:t>
            </a:fld>
            <a:endParaRPr lang="zh-CN" altLang="en-US"/>
          </a:p>
        </p:txBody>
      </p:sp>
    </p:spTree>
    <p:extLst>
      <p:ext uri="{BB962C8B-B14F-4D97-AF65-F5344CB8AC3E}">
        <p14:creationId xmlns:p14="http://schemas.microsoft.com/office/powerpoint/2010/main" val="414472413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12</a:t>
            </a:fld>
            <a:endParaRPr lang="zh-CN" altLang="en-US"/>
          </a:p>
        </p:txBody>
      </p:sp>
    </p:spTree>
    <p:extLst>
      <p:ext uri="{BB962C8B-B14F-4D97-AF65-F5344CB8AC3E}">
        <p14:creationId xmlns:p14="http://schemas.microsoft.com/office/powerpoint/2010/main" val="59691483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13</a:t>
            </a:fld>
            <a:endParaRPr lang="zh-CN" altLang="en-US"/>
          </a:p>
        </p:txBody>
      </p:sp>
    </p:spTree>
    <p:extLst>
      <p:ext uri="{BB962C8B-B14F-4D97-AF65-F5344CB8AC3E}">
        <p14:creationId xmlns:p14="http://schemas.microsoft.com/office/powerpoint/2010/main" val="25316794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14</a:t>
            </a:fld>
            <a:endParaRPr lang="zh-CN" altLang="en-US"/>
          </a:p>
        </p:txBody>
      </p:sp>
    </p:spTree>
    <p:extLst>
      <p:ext uri="{BB962C8B-B14F-4D97-AF65-F5344CB8AC3E}">
        <p14:creationId xmlns:p14="http://schemas.microsoft.com/office/powerpoint/2010/main" val="41000812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16</a:t>
            </a:fld>
            <a:endParaRPr lang="zh-CN" altLang="en-US"/>
          </a:p>
        </p:txBody>
      </p:sp>
    </p:spTree>
    <p:extLst>
      <p:ext uri="{BB962C8B-B14F-4D97-AF65-F5344CB8AC3E}">
        <p14:creationId xmlns:p14="http://schemas.microsoft.com/office/powerpoint/2010/main" val="94774375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2020/11/29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200" y="365125"/>
            <a:ext cx="10515600" cy="58118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3" name="日期占位符 2"/>
          <p:cNvSpPr>
            <a:spLocks noGrp="1"/>
          </p:cNvSpPr>
          <p:nvPr>
            <p:ph type="dt" sz="half" idx="10"/>
          </p:nvPr>
        </p:nvSpPr>
        <p:spPr/>
        <p:txBody>
          <a:bodyPr/>
          <a:lstStyle/>
          <a:p>
            <a:fld id="{82F288E0-7875-42C4-84C8-98DBBD3BF4D2}" type="datetimeFigureOut">
              <a:rPr lang="zh-CN" altLang="en-US" smtClean="0"/>
              <a:t>2020/11/29</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
  <p:cSld name="1_标题幻灯片">
    <p:bg>
      <p:bgPr>
        <a:solidFill>
          <a:srgbClr val="F8F8F8"/>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35073250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2020/11/29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2020/11/29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82F288E0-7875-42C4-84C8-98DBBD3BF4D2}" type="datetimeFigureOut">
              <a:rPr lang="zh-CN" altLang="en-US" smtClean="0"/>
              <a:t>2020/11/29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p>
        </p:txBody>
      </p:sp>
      <p:sp>
        <p:nvSpPr>
          <p:cNvPr id="4" name="内容占位符 3"/>
          <p:cNvSpPr>
            <a:spLocks noGrp="1"/>
          </p:cNvSpPr>
          <p:nvPr>
            <p:ph sz="half" idx="2"/>
          </p:nvPr>
        </p:nvSpPr>
        <p:spPr>
          <a:xfrm>
            <a:off x="1186774" y="2665379"/>
            <a:ext cx="4873574" cy="3524284"/>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p>
        </p:txBody>
      </p:sp>
      <p:sp>
        <p:nvSpPr>
          <p:cNvPr id="6" name="内容占位符 5"/>
          <p:cNvSpPr>
            <a:spLocks noGrp="1"/>
          </p:cNvSpPr>
          <p:nvPr>
            <p:ph sz="quarter" idx="4"/>
          </p:nvPr>
        </p:nvSpPr>
        <p:spPr>
          <a:xfrm>
            <a:off x="6256938" y="2665379"/>
            <a:ext cx="4897576" cy="3524284"/>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82F288E0-7875-42C4-84C8-98DBBD3BF4D2}" type="datetimeFigureOut">
              <a:rPr lang="zh-CN" altLang="en-US" smtClean="0"/>
              <a:t>2020/11/29</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82F288E0-7875-42C4-84C8-98DBBD3BF4D2}" type="datetimeFigureOut">
              <a:rPr lang="zh-CN" altLang="en-US" smtClean="0"/>
              <a:t>2020/11/29</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t>2020/11/29</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82F288E0-7875-42C4-84C8-98DBBD3BF4D2}" type="datetimeFigureOut">
              <a:rPr lang="zh-CN" altLang="en-US" smtClean="0"/>
              <a:t>2020/11/29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2020/11/29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t>2020/11/29</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t>‹#›</a:t>
            </a:fld>
            <a:endParaRPr lang="zh-CN" altLang="en-US"/>
          </a:p>
        </p:txBody>
      </p:sp>
      <p:pic>
        <p:nvPicPr>
          <p:cNvPr id="8" name="图片 7">
            <a:extLst>
              <a:ext uri="{FF2B5EF4-FFF2-40B4-BE49-F238E27FC236}">
                <a16:creationId xmlns:a16="http://schemas.microsoft.com/office/drawing/2014/main" id="{1C2CE589-E490-DD49-BE09-3BD6421859CD}"/>
              </a:ext>
            </a:extLst>
          </p:cNvPr>
          <p:cNvPicPr>
            <a:picLocks noChangeAspect="1"/>
          </p:cNvPicPr>
          <p:nvPr userDrawn="1"/>
        </p:nvPicPr>
        <p:blipFill>
          <a:blip r:embed="rId13">
            <a:extLst>
              <a:ext uri="{28A0092B-C50C-407E-A947-70E740481C1C}">
                <a14:useLocalDpi xmlns:a14="http://schemas.microsoft.com/office/drawing/2010/main" val="0"/>
              </a:ext>
            </a:extLst>
          </a:blip>
          <a:stretch>
            <a:fillRect/>
          </a:stretch>
        </p:blipFill>
        <p:spPr>
          <a:xfrm>
            <a:off x="10623550" y="66675"/>
            <a:ext cx="1460500" cy="596900"/>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microsoft.com/office/2007/relationships/hdphoto" Target="../media/hdphoto1.wdp"/></Relationships>
</file>

<file path=ppt/slides/_rels/slide40.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144780" y="160020"/>
            <a:ext cx="11832590" cy="6469380"/>
          </a:xfrm>
          <a:prstGeom prst="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sp>
        <p:nvSpPr>
          <p:cNvPr id="82" name="文本框 81"/>
          <p:cNvSpPr txBox="1"/>
          <p:nvPr/>
        </p:nvSpPr>
        <p:spPr>
          <a:xfrm>
            <a:off x="762459" y="1539091"/>
            <a:ext cx="10597231" cy="2807885"/>
          </a:xfrm>
          <a:prstGeom prst="rect">
            <a:avLst/>
          </a:prstGeom>
          <a:noFill/>
          <a:effectLst/>
        </p:spPr>
        <p:txBody>
          <a:bodyPr wrap="square" rtlCol="0">
            <a:spAutoFit/>
          </a:bodyPr>
          <a:lstStyle/>
          <a:p>
            <a:pPr algn="ctr">
              <a:lnSpc>
                <a:spcPct val="150000"/>
              </a:lnSpc>
            </a:pPr>
            <a:r>
              <a:rPr lang="en-US" altLang="zh-CN" sz="2000" b="1" dirty="0">
                <a:solidFill>
                  <a:schemeClr val="bg1"/>
                </a:solidFill>
                <a:latin typeface="Microsoft YaHei" panose="020B0503020204020204" pitchFamily="34" charset="-122"/>
                <a:ea typeface="Microsoft YaHei" panose="020B0503020204020204" pitchFamily="34" charset="-122"/>
              </a:rPr>
              <a:t>【</a:t>
            </a:r>
            <a:r>
              <a:rPr lang="zh-CN" altLang="en-US" sz="2000" b="1" dirty="0">
                <a:solidFill>
                  <a:schemeClr val="bg1"/>
                </a:solidFill>
                <a:latin typeface="Microsoft YaHei" panose="020B0503020204020204" pitchFamily="34" charset="-122"/>
                <a:ea typeface="Microsoft YaHei" panose="020B0503020204020204" pitchFamily="34" charset="-122"/>
              </a:rPr>
              <a:t>学习指引</a:t>
            </a:r>
            <a:r>
              <a:rPr lang="en-US" altLang="zh-CN" sz="2000" b="1" dirty="0">
                <a:solidFill>
                  <a:schemeClr val="bg1"/>
                </a:solidFill>
                <a:latin typeface="Microsoft YaHei" panose="020B0503020204020204" pitchFamily="34" charset="-122"/>
                <a:ea typeface="Microsoft YaHei" panose="020B0503020204020204" pitchFamily="34" charset="-122"/>
              </a:rPr>
              <a:t>】</a:t>
            </a:r>
          </a:p>
          <a:p>
            <a:pPr>
              <a:lnSpc>
                <a:spcPct val="150000"/>
              </a:lnSpc>
            </a:pPr>
            <a:r>
              <a:rPr lang="zh-CN" altLang="en-US" sz="2000" dirty="0">
                <a:solidFill>
                  <a:schemeClr val="bg1"/>
                </a:solidFill>
                <a:latin typeface="Microsoft YaHei" panose="020B0503020204020204" pitchFamily="34" charset="-122"/>
                <a:ea typeface="Microsoft YaHei" panose="020B0503020204020204" pitchFamily="34" charset="-122"/>
              </a:rPr>
              <a:t>    </a:t>
            </a:r>
            <a:r>
              <a:rPr lang="en-US" altLang="zh-CN" sz="2000" dirty="0">
                <a:solidFill>
                  <a:schemeClr val="bg1"/>
                </a:solidFill>
                <a:latin typeface="Microsoft YaHei" panose="020B0503020204020204" pitchFamily="34" charset="-122"/>
                <a:ea typeface="Microsoft YaHei" panose="020B0503020204020204" pitchFamily="34" charset="-122"/>
              </a:rPr>
              <a:t>《</a:t>
            </a:r>
            <a:r>
              <a:rPr lang="zh-CN" altLang="en-US" sz="2000" dirty="0">
                <a:solidFill>
                  <a:schemeClr val="bg1"/>
                </a:solidFill>
                <a:latin typeface="Microsoft YaHei" panose="020B0503020204020204" pitchFamily="34" charset="-122"/>
                <a:ea typeface="Microsoft YaHei" panose="020B0503020204020204" pitchFamily="34" charset="-122"/>
              </a:rPr>
              <a:t>荷花淀</a:t>
            </a:r>
            <a:r>
              <a:rPr lang="en-US" altLang="zh-CN" sz="2000" dirty="0">
                <a:solidFill>
                  <a:schemeClr val="bg1"/>
                </a:solidFill>
                <a:latin typeface="Microsoft YaHei" panose="020B0503020204020204" pitchFamily="34" charset="-122"/>
                <a:ea typeface="Microsoft YaHei" panose="020B0503020204020204" pitchFamily="34" charset="-122"/>
              </a:rPr>
              <a:t>》</a:t>
            </a:r>
            <a:r>
              <a:rPr lang="zh-CN" altLang="en-US" sz="2000" dirty="0">
                <a:solidFill>
                  <a:schemeClr val="bg1"/>
                </a:solidFill>
                <a:latin typeface="Microsoft YaHei" panose="020B0503020204020204" pitchFamily="34" charset="-122"/>
                <a:ea typeface="Microsoft YaHei" panose="020B0503020204020204" pitchFamily="34" charset="-122"/>
              </a:rPr>
              <a:t>是部编版高中语文选择性必修中册第二单元第八课的第一篇课文。这一课的三篇课文用不同的方式书写了革命者的情怀，表达了劳动人民对美好生活的向往和追求。</a:t>
            </a:r>
            <a:r>
              <a:rPr lang="en-US" altLang="zh-CN" sz="2000" dirty="0">
                <a:solidFill>
                  <a:schemeClr val="bg1"/>
                </a:solidFill>
                <a:latin typeface="Microsoft YaHei" panose="020B0503020204020204" pitchFamily="34" charset="-122"/>
                <a:ea typeface="Microsoft YaHei" panose="020B0503020204020204" pitchFamily="34" charset="-122"/>
              </a:rPr>
              <a:t>《</a:t>
            </a:r>
            <a:r>
              <a:rPr lang="zh-CN" altLang="en-US" sz="2000" dirty="0">
                <a:solidFill>
                  <a:schemeClr val="bg1"/>
                </a:solidFill>
                <a:latin typeface="Microsoft YaHei" panose="020B0503020204020204" pitchFamily="34" charset="-122"/>
                <a:ea typeface="Microsoft YaHei" panose="020B0503020204020204" pitchFamily="34" charset="-122"/>
              </a:rPr>
              <a:t>荷花淀</a:t>
            </a:r>
            <a:r>
              <a:rPr lang="en-US" altLang="zh-CN" sz="2000" dirty="0">
                <a:solidFill>
                  <a:schemeClr val="bg1"/>
                </a:solidFill>
                <a:latin typeface="Microsoft YaHei" panose="020B0503020204020204" pitchFamily="34" charset="-122"/>
                <a:ea typeface="Microsoft YaHei" panose="020B0503020204020204" pitchFamily="34" charset="-122"/>
              </a:rPr>
              <a:t>》</a:t>
            </a:r>
            <a:r>
              <a:rPr lang="zh-CN" altLang="en-US" sz="2000" dirty="0">
                <a:solidFill>
                  <a:schemeClr val="bg1"/>
                </a:solidFill>
                <a:latin typeface="Microsoft YaHei" panose="020B0503020204020204" pitchFamily="34" charset="-122"/>
                <a:ea typeface="Microsoft YaHei" panose="020B0503020204020204" pitchFamily="34" charset="-122"/>
              </a:rPr>
              <a:t>以清新的笔触刻画了善良勇敢的抗日军民形象，充满了诗情画意。</a:t>
            </a:r>
          </a:p>
          <a:p>
            <a:pPr>
              <a:lnSpc>
                <a:spcPct val="150000"/>
              </a:lnSpc>
            </a:pPr>
            <a:r>
              <a:rPr lang="zh-CN" altLang="en-US" sz="2000" dirty="0">
                <a:solidFill>
                  <a:schemeClr val="bg1"/>
                </a:solidFill>
                <a:latin typeface="Microsoft YaHei" panose="020B0503020204020204" pitchFamily="34" charset="-122"/>
                <a:ea typeface="Microsoft YaHei" panose="020B0503020204020204" pitchFamily="34" charset="-122"/>
              </a:rPr>
              <a:t>      阅读这篇文章的时候，我们要注意分析小说的艺术手法，分析人物形象，感受所表达的情感。如，本文通过细节描写了，写了水生嫂被眉苇子扎破手指时的动作、神态等。</a:t>
            </a:r>
          </a:p>
        </p:txBody>
      </p:sp>
    </p:spTree>
    <p:extLst>
      <p:ext uri="{BB962C8B-B14F-4D97-AF65-F5344CB8AC3E}">
        <p14:creationId xmlns:p14="http://schemas.microsoft.com/office/powerpoint/2010/main" val="8352000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82"/>
                                        </p:tgtEl>
                                        <p:attrNameLst>
                                          <p:attrName>style.visibility</p:attrName>
                                        </p:attrNameLst>
                                      </p:cBhvr>
                                      <p:to>
                                        <p:strVal val="visible"/>
                                      </p:to>
                                    </p:set>
                                    <p:anim calcmode="lin" valueType="num">
                                      <p:cBhvr additive="base">
                                        <p:cTn id="7" dur="500"/>
                                        <p:tgtEl>
                                          <p:spTgt spid="82"/>
                                        </p:tgtEl>
                                        <p:attrNameLst>
                                          <p:attrName>ppt_y</p:attrName>
                                        </p:attrNameLst>
                                      </p:cBhvr>
                                      <p:tavLst>
                                        <p:tav tm="0">
                                          <p:val>
                                            <p:strVal val="#ppt_y+#ppt_h*1.125000"/>
                                          </p:val>
                                        </p:tav>
                                        <p:tav tm="100000">
                                          <p:val>
                                            <p:strVal val="#ppt_y"/>
                                          </p:val>
                                        </p:tav>
                                      </p:tavLst>
                                    </p:anim>
                                    <p:animEffect transition="in" filter="wipe(up)">
                                      <p:cBhvr>
                                        <p:cTn id="8" dur="5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 grpId="0" bldLvl="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3287395" y="776605"/>
            <a:ext cx="76200" cy="5304155"/>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Calibri" panose="020F0502020204030204" charset="0"/>
                <a:ea typeface="宋体" panose="02010600030101010101" pitchFamily="2" charset="-122"/>
              </a:defRPr>
            </a:lvl1pPr>
            <a:lvl2pPr marL="457200" lvl="1" indent="0" algn="l" defTabSz="914400" eaLnBrk="1" fontAlgn="base" latinLnBrk="0" hangingPunct="1">
              <a:lnSpc>
                <a:spcPct val="100000"/>
              </a:lnSpc>
              <a:spcBef>
                <a:spcPct val="0"/>
              </a:spcBef>
              <a:spcAft>
                <a:spcPct val="0"/>
              </a:spcAft>
              <a:buNone/>
              <a:defRPr sz="1800" b="0" i="0" u="none" kern="1200" baseline="0">
                <a:solidFill>
                  <a:schemeClr val="tx1"/>
                </a:solidFill>
                <a:latin typeface="Calibri" panose="020F0502020204030204" charset="0"/>
                <a:ea typeface="宋体" panose="02010600030101010101" pitchFamily="2" charset="-122"/>
              </a:defRPr>
            </a:lvl2pPr>
            <a:lvl3pPr marL="914400" lvl="2" indent="0" algn="l" defTabSz="914400" eaLnBrk="1" fontAlgn="base" latinLnBrk="0" hangingPunct="1">
              <a:lnSpc>
                <a:spcPct val="100000"/>
              </a:lnSpc>
              <a:spcBef>
                <a:spcPct val="0"/>
              </a:spcBef>
              <a:spcAft>
                <a:spcPct val="0"/>
              </a:spcAft>
              <a:buNone/>
              <a:defRPr sz="1800" b="0" i="0" u="none" kern="1200" baseline="0">
                <a:solidFill>
                  <a:schemeClr val="tx1"/>
                </a:solidFill>
                <a:latin typeface="Calibri" panose="020F0502020204030204" charset="0"/>
                <a:ea typeface="宋体" panose="02010600030101010101" pitchFamily="2" charset="-122"/>
              </a:defRPr>
            </a:lvl3pPr>
            <a:lvl4pPr marL="1371600" lvl="3" indent="0" algn="l" defTabSz="914400" eaLnBrk="1" fontAlgn="base" latinLnBrk="0" hangingPunct="1">
              <a:lnSpc>
                <a:spcPct val="100000"/>
              </a:lnSpc>
              <a:spcBef>
                <a:spcPct val="0"/>
              </a:spcBef>
              <a:spcAft>
                <a:spcPct val="0"/>
              </a:spcAft>
              <a:buNone/>
              <a:defRPr sz="1800" b="0" i="0" u="none" kern="1200" baseline="0">
                <a:solidFill>
                  <a:schemeClr val="tx1"/>
                </a:solidFill>
                <a:latin typeface="Calibri" panose="020F0502020204030204" charset="0"/>
                <a:ea typeface="宋体" panose="02010600030101010101" pitchFamily="2" charset="-122"/>
              </a:defRPr>
            </a:lvl4pPr>
            <a:lvl5pPr marL="1828800" lvl="4" indent="0" algn="l" defTabSz="914400" eaLnBrk="1" fontAlgn="base" latinLnBrk="0" hangingPunct="1">
              <a:lnSpc>
                <a:spcPct val="100000"/>
              </a:lnSpc>
              <a:spcBef>
                <a:spcPct val="0"/>
              </a:spcBef>
              <a:spcAft>
                <a:spcPct val="0"/>
              </a:spcAft>
              <a:buNone/>
              <a:defRPr sz="1800" b="0" i="0" u="none" kern="1200" baseline="0">
                <a:solidFill>
                  <a:schemeClr val="tx1"/>
                </a:solidFill>
                <a:latin typeface="Calibri" panose="020F0502020204030204" charset="0"/>
                <a:ea typeface="宋体" panose="02010600030101010101" pitchFamily="2" charset="-122"/>
              </a:defRPr>
            </a:lvl5pPr>
          </a:lstStyle>
          <a:p>
            <a:pPr lvl="0" algn="ctr"/>
            <a:endParaRPr lang="zh-CN" altLang="en-US" dirty="0">
              <a:solidFill>
                <a:srgbClr val="FFFFFF"/>
              </a:solidFill>
              <a:latin typeface="Calibri" panose="020F0502020204030204" charset="0"/>
              <a:ea typeface="MComic PRC Medium"/>
            </a:endParaRPr>
          </a:p>
        </p:txBody>
      </p:sp>
      <p:sp>
        <p:nvSpPr>
          <p:cNvPr id="6" name="矩形 5"/>
          <p:cNvSpPr/>
          <p:nvPr/>
        </p:nvSpPr>
        <p:spPr>
          <a:xfrm>
            <a:off x="1413933" y="776605"/>
            <a:ext cx="1117601" cy="2226945"/>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文本框 25"/>
          <p:cNvSpPr txBox="1"/>
          <p:nvPr/>
        </p:nvSpPr>
        <p:spPr>
          <a:xfrm>
            <a:off x="1679998" y="1099820"/>
            <a:ext cx="620818" cy="1396473"/>
          </a:xfrm>
          <a:prstGeom prst="rect">
            <a:avLst/>
          </a:prstGeom>
          <a:noFill/>
        </p:spPr>
        <p:txBody>
          <a:bodyPr wrap="square" rtlCol="0">
            <a:spAutoFit/>
          </a:bodyPr>
          <a:lstStyle/>
          <a:p>
            <a:pPr algn="l">
              <a:lnSpc>
                <a:spcPct val="140000"/>
              </a:lnSpc>
            </a:pPr>
            <a:r>
              <a:rPr lang="zh-CN" altLang="en-US" sz="3200" dirty="0">
                <a:solidFill>
                  <a:schemeClr val="tx1"/>
                </a:solidFill>
                <a:latin typeface="Microsoft YaHei" panose="020B0503020204020204" pitchFamily="34" charset="-122"/>
                <a:ea typeface="Microsoft YaHei" panose="020B0503020204020204" pitchFamily="34" charset="-122"/>
                <a:sym typeface="+mn-ea"/>
              </a:rPr>
              <a:t>解题</a:t>
            </a:r>
            <a:endParaRPr lang="en-US" altLang="zh-CN" sz="3200" dirty="0">
              <a:solidFill>
                <a:schemeClr val="tx1"/>
              </a:solidFill>
              <a:latin typeface="Microsoft YaHei" panose="020B0503020204020204" pitchFamily="34" charset="-122"/>
              <a:ea typeface="Microsoft YaHei" panose="020B0503020204020204" pitchFamily="34" charset="-122"/>
              <a:sym typeface="+mn-ea"/>
            </a:endParaRPr>
          </a:p>
        </p:txBody>
      </p:sp>
      <p:sp>
        <p:nvSpPr>
          <p:cNvPr id="9" name="文本框 8">
            <a:extLst>
              <a:ext uri="{FF2B5EF4-FFF2-40B4-BE49-F238E27FC236}">
                <a16:creationId xmlns:a16="http://schemas.microsoft.com/office/drawing/2014/main" id="{BB0B13A2-7723-1441-96E7-6DF92B897931}"/>
              </a:ext>
            </a:extLst>
          </p:cNvPr>
          <p:cNvSpPr txBox="1"/>
          <p:nvPr/>
        </p:nvSpPr>
        <p:spPr>
          <a:xfrm>
            <a:off x="4119456" y="1416107"/>
            <a:ext cx="7426586" cy="2069221"/>
          </a:xfrm>
          <a:prstGeom prst="rect">
            <a:avLst/>
          </a:prstGeom>
          <a:noFill/>
        </p:spPr>
        <p:txBody>
          <a:bodyPr wrap="square" rtlCol="0">
            <a:spAutoFit/>
          </a:bodyPr>
          <a:lstStyle/>
          <a:p>
            <a:pPr algn="ctr">
              <a:lnSpc>
                <a:spcPct val="150000"/>
              </a:lnSpc>
            </a:pPr>
            <a:r>
              <a:rPr lang="en-US" altLang="zh-CN" sz="2400" b="1" dirty="0">
                <a:latin typeface="Microsoft YaHei" panose="020B0503020204020204" pitchFamily="34" charset="-122"/>
                <a:ea typeface="Microsoft YaHei" panose="020B0503020204020204" pitchFamily="34" charset="-122"/>
              </a:rPr>
              <a:t>《</a:t>
            </a:r>
            <a:r>
              <a:rPr lang="zh-CN" altLang="en-US" sz="2400" b="1" dirty="0">
                <a:latin typeface="Microsoft YaHei" panose="020B0503020204020204" pitchFamily="34" charset="-122"/>
                <a:ea typeface="Microsoft YaHei" panose="020B0503020204020204" pitchFamily="34" charset="-122"/>
              </a:rPr>
              <a:t>荷花淀</a:t>
            </a:r>
            <a:r>
              <a:rPr lang="en-US" altLang="zh-CN" sz="2400" b="1" dirty="0">
                <a:latin typeface="Microsoft YaHei" panose="020B0503020204020204" pitchFamily="34" charset="-122"/>
                <a:ea typeface="Microsoft YaHei" panose="020B0503020204020204" pitchFamily="34" charset="-122"/>
              </a:rPr>
              <a:t>》</a:t>
            </a:r>
          </a:p>
          <a:p>
            <a:pPr algn="ctr">
              <a:lnSpc>
                <a:spcPct val="150000"/>
              </a:lnSpc>
            </a:pPr>
            <a:endParaRPr lang="en-US" altLang="zh-CN" sz="2400" b="1" dirty="0">
              <a:latin typeface="Microsoft YaHei" panose="020B0503020204020204" pitchFamily="34" charset="-122"/>
              <a:ea typeface="Microsoft YaHei" panose="020B0503020204020204" pitchFamily="34" charset="-122"/>
            </a:endParaRPr>
          </a:p>
          <a:p>
            <a:pPr>
              <a:lnSpc>
                <a:spcPct val="150000"/>
              </a:lnSpc>
            </a:pPr>
            <a:r>
              <a:rPr lang="zh-CN" altLang="en-US" sz="2000" b="1" dirty="0">
                <a:solidFill>
                  <a:srgbClr val="C00000"/>
                </a:solidFill>
                <a:latin typeface="Microsoft YaHei" panose="020B0503020204020204" pitchFamily="34" charset="-122"/>
                <a:ea typeface="Microsoft YaHei" panose="020B0503020204020204" pitchFamily="34" charset="-122"/>
              </a:rPr>
              <a:t>    “荷花淀”，地名</a:t>
            </a:r>
            <a:r>
              <a:rPr lang="zh-CN" altLang="en-US" sz="2000" dirty="0">
                <a:solidFill>
                  <a:srgbClr val="C00000"/>
                </a:solidFill>
                <a:latin typeface="Microsoft YaHei" panose="020B0503020204020204" pitchFamily="34" charset="-122"/>
                <a:ea typeface="Microsoft YaHei" panose="020B0503020204020204" pitchFamily="34" charset="-122"/>
              </a:rPr>
              <a:t>，</a:t>
            </a:r>
            <a:r>
              <a:rPr lang="zh-CN" altLang="en-US" sz="2000" dirty="0">
                <a:latin typeface="Microsoft YaHei" panose="020B0503020204020204" pitchFamily="34" charset="-122"/>
                <a:ea typeface="Microsoft YaHei" panose="020B0503020204020204" pitchFamily="34" charset="-122"/>
              </a:rPr>
              <a:t>也就是现在的河北省中部的湖泊白洋淀的一部分，抗日战争时期属于冀中抗日根据地。</a:t>
            </a:r>
          </a:p>
        </p:txBody>
      </p:sp>
    </p:spTree>
    <p:extLst>
      <p:ext uri="{BB962C8B-B14F-4D97-AF65-F5344CB8AC3E}">
        <p14:creationId xmlns:p14="http://schemas.microsoft.com/office/powerpoint/2010/main" val="30045119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1"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edge">
                                      <p:cBhvr>
                                        <p:cTn id="7" dur="500"/>
                                        <p:tgtEl>
                                          <p:spTgt spid="6"/>
                                        </p:tgtEl>
                                      </p:cBhvr>
                                    </p:animEffect>
                                  </p:childTnLst>
                                </p:cTn>
                              </p:par>
                            </p:childTnLst>
                          </p:cTn>
                        </p:par>
                        <p:par>
                          <p:cTn id="8" fill="hold">
                            <p:stCondLst>
                              <p:cond delay="500"/>
                            </p:stCondLst>
                            <p:childTnLst>
                              <p:par>
                                <p:cTn id="9" presetID="29" presetClass="entr" presetSubtype="0" fill="hold" grpId="0" nodeType="afterEffect">
                                  <p:stCondLst>
                                    <p:cond delay="0"/>
                                  </p:stCondLst>
                                  <p:childTnLst>
                                    <p:set>
                                      <p:cBhvr>
                                        <p:cTn id="10" dur="1" fill="hold">
                                          <p:stCondLst>
                                            <p:cond delay="0"/>
                                          </p:stCondLst>
                                        </p:cTn>
                                        <p:tgtEl>
                                          <p:spTgt spid="26"/>
                                        </p:tgtEl>
                                        <p:attrNameLst>
                                          <p:attrName>style.visibility</p:attrName>
                                        </p:attrNameLst>
                                      </p:cBhvr>
                                      <p:to>
                                        <p:strVal val="visible"/>
                                      </p:to>
                                    </p:set>
                                    <p:anim calcmode="lin" valueType="num">
                                      <p:cBhvr>
                                        <p:cTn id="11" dur="500" fill="hold"/>
                                        <p:tgtEl>
                                          <p:spTgt spid="26"/>
                                        </p:tgtEl>
                                        <p:attrNameLst>
                                          <p:attrName>ppt_x</p:attrName>
                                        </p:attrNameLst>
                                      </p:cBhvr>
                                      <p:tavLst>
                                        <p:tav tm="0">
                                          <p:val>
                                            <p:strVal val="#ppt_x-.2"/>
                                          </p:val>
                                        </p:tav>
                                        <p:tav tm="100000">
                                          <p:val>
                                            <p:strVal val="#ppt_x"/>
                                          </p:val>
                                        </p:tav>
                                      </p:tavLst>
                                    </p:anim>
                                    <p:anim calcmode="lin" valueType="num">
                                      <p:cBhvr>
                                        <p:cTn id="12" dur="500" fill="hold"/>
                                        <p:tgtEl>
                                          <p:spTgt spid="26"/>
                                        </p:tgtEl>
                                        <p:attrNameLst>
                                          <p:attrName>ppt_y</p:attrName>
                                        </p:attrNameLst>
                                      </p:cBhvr>
                                      <p:tavLst>
                                        <p:tav tm="0">
                                          <p:val>
                                            <p:strVal val="#ppt_y"/>
                                          </p:val>
                                        </p:tav>
                                        <p:tav tm="100000">
                                          <p:val>
                                            <p:strVal val="#ppt_y"/>
                                          </p:val>
                                        </p:tav>
                                      </p:tavLst>
                                    </p:anim>
                                    <p:animEffect transition="in" filter="wipe(right)" prLst="gradientSize: 0.1">
                                      <p:cBhvr>
                                        <p:cTn id="13" dur="500"/>
                                        <p:tgtEl>
                                          <p:spTgt spid="26"/>
                                        </p:tgtEl>
                                      </p:cBhvr>
                                    </p:animEffect>
                                  </p:childTnLst>
                                </p:cTn>
                              </p:par>
                            </p:childTnLst>
                          </p:cTn>
                        </p:par>
                        <p:par>
                          <p:cTn id="14" fill="hold">
                            <p:stCondLst>
                              <p:cond delay="1000"/>
                            </p:stCondLst>
                            <p:childTnLst>
                              <p:par>
                                <p:cTn id="15" presetID="22" presetClass="entr" presetSubtype="1" fill="hold" grpId="0" nodeType="after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up)">
                                      <p:cBhvr>
                                        <p:cTn id="17" dur="500"/>
                                        <p:tgtEl>
                                          <p:spTgt spid="10"/>
                                        </p:tgtEl>
                                      </p:cBhvr>
                                    </p:animEffect>
                                  </p:childTnLst>
                                </p:cTn>
                              </p:par>
                            </p:childTnLst>
                          </p:cTn>
                        </p:par>
                        <p:par>
                          <p:cTn id="18" fill="hold">
                            <p:stCondLst>
                              <p:cond delay="1500"/>
                            </p:stCondLst>
                            <p:childTnLst>
                              <p:par>
                                <p:cTn id="19" presetID="42" presetClass="entr" presetSubtype="0" fill="hold" grpId="0" nodeType="after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fade">
                                      <p:cBhvr>
                                        <p:cTn id="21" dur="500"/>
                                        <p:tgtEl>
                                          <p:spTgt spid="9"/>
                                        </p:tgtEl>
                                      </p:cBhvr>
                                    </p:animEffect>
                                    <p:anim calcmode="lin" valueType="num">
                                      <p:cBhvr>
                                        <p:cTn id="22" dur="500" fill="hold"/>
                                        <p:tgtEl>
                                          <p:spTgt spid="9"/>
                                        </p:tgtEl>
                                        <p:attrNameLst>
                                          <p:attrName>ppt_x</p:attrName>
                                        </p:attrNameLst>
                                      </p:cBhvr>
                                      <p:tavLst>
                                        <p:tav tm="0">
                                          <p:val>
                                            <p:strVal val="#ppt_x"/>
                                          </p:val>
                                        </p:tav>
                                        <p:tav tm="100000">
                                          <p:val>
                                            <p:strVal val="#ppt_x"/>
                                          </p:val>
                                        </p:tav>
                                      </p:tavLst>
                                    </p:anim>
                                    <p:anim calcmode="lin" valueType="num">
                                      <p:cBhvr>
                                        <p:cTn id="23" dur="5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6" grpId="0" animBg="1"/>
      <p:bldP spid="6" grpId="1" bldLvl="0" animBg="1"/>
      <p:bldP spid="26" grpId="0"/>
      <p:bldP spid="9"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文本框 11"/>
          <p:cNvSpPr txBox="1"/>
          <p:nvPr/>
        </p:nvSpPr>
        <p:spPr>
          <a:xfrm>
            <a:off x="1151906" y="2189487"/>
            <a:ext cx="10117777" cy="2346220"/>
          </a:xfrm>
          <a:prstGeom prst="rect">
            <a:avLst/>
          </a:prstGeom>
          <a:noFill/>
        </p:spPr>
        <p:txBody>
          <a:bodyPr wrap="square" rtlCol="0">
            <a:spAutoFit/>
          </a:bodyPr>
          <a:lstStyle/>
          <a:p>
            <a:pPr>
              <a:lnSpc>
                <a:spcPct val="150000"/>
              </a:lnSpc>
            </a:pPr>
            <a:r>
              <a:rPr lang="zh-CN" altLang="en-US" sz="2000" dirty="0">
                <a:latin typeface="Microsoft YaHei" panose="020B0503020204020204" pitchFamily="34" charset="-122"/>
                <a:ea typeface="Microsoft YaHei" panose="020B0503020204020204" pitchFamily="34" charset="-122"/>
              </a:rPr>
              <a:t>      又称“白洋淀派”。</a:t>
            </a:r>
            <a:r>
              <a:rPr lang="en-US" altLang="zh-CN" sz="2000" dirty="0">
                <a:latin typeface="Microsoft YaHei" panose="020B0503020204020204" pitchFamily="34" charset="-122"/>
                <a:ea typeface="Microsoft YaHei" panose="020B0503020204020204" pitchFamily="34" charset="-122"/>
              </a:rPr>
              <a:t>《</a:t>
            </a:r>
            <a:r>
              <a:rPr lang="zh-CN" altLang="en-US" sz="2000" dirty="0">
                <a:latin typeface="Microsoft YaHei" panose="020B0503020204020204" pitchFamily="34" charset="-122"/>
                <a:ea typeface="Microsoft YaHei" panose="020B0503020204020204" pitchFamily="34" charset="-122"/>
              </a:rPr>
              <a:t>荷花淀</a:t>
            </a:r>
            <a:r>
              <a:rPr lang="en-US" altLang="zh-CN" sz="2000" dirty="0">
                <a:latin typeface="Microsoft YaHei" panose="020B0503020204020204" pitchFamily="34" charset="-122"/>
                <a:ea typeface="Microsoft YaHei" panose="020B0503020204020204" pitchFamily="34" charset="-122"/>
              </a:rPr>
              <a:t>》</a:t>
            </a:r>
            <a:r>
              <a:rPr lang="zh-CN" altLang="en-US" sz="2000" dirty="0">
                <a:latin typeface="Microsoft YaHei" panose="020B0503020204020204" pitchFamily="34" charset="-122"/>
                <a:ea typeface="Microsoft YaHei" panose="020B0503020204020204" pitchFamily="34" charset="-122"/>
              </a:rPr>
              <a:t>发表后</a:t>
            </a:r>
            <a:r>
              <a:rPr lang="en-US" altLang="zh-CN" sz="2000" dirty="0">
                <a:latin typeface="Microsoft YaHei" panose="020B0503020204020204" pitchFamily="34" charset="-122"/>
                <a:ea typeface="Microsoft YaHei" panose="020B0503020204020204" pitchFamily="34" charset="-122"/>
              </a:rPr>
              <a:t>,</a:t>
            </a:r>
            <a:r>
              <a:rPr lang="zh-CN" altLang="en-US" sz="2000" dirty="0">
                <a:latin typeface="Microsoft YaHei" panose="020B0503020204020204" pitchFamily="34" charset="-122"/>
                <a:ea typeface="Microsoft YaHei" panose="020B0503020204020204" pitchFamily="34" charset="-122"/>
              </a:rPr>
              <a:t>其淡雅疏朗的诗情画意与朴素清新的泥土气息的完美结合在文学艺术界影响很大</a:t>
            </a:r>
            <a:r>
              <a:rPr lang="en-US" altLang="zh-CN" sz="2000" dirty="0">
                <a:latin typeface="Microsoft YaHei" panose="020B0503020204020204" pitchFamily="34" charset="-122"/>
                <a:ea typeface="Microsoft YaHei" panose="020B0503020204020204" pitchFamily="34" charset="-122"/>
              </a:rPr>
              <a:t>,</a:t>
            </a:r>
            <a:r>
              <a:rPr lang="zh-CN" altLang="en-US" sz="2000" dirty="0">
                <a:latin typeface="Microsoft YaHei" panose="020B0503020204020204" pitchFamily="34" charset="-122"/>
                <a:ea typeface="Microsoft YaHei" panose="020B0503020204020204" pitchFamily="34" charset="-122"/>
              </a:rPr>
              <a:t>影响了刘绍棠、从维熙、韩映山等众多作家</a:t>
            </a:r>
            <a:r>
              <a:rPr lang="en-US" altLang="zh-CN" sz="2000" dirty="0">
                <a:latin typeface="Microsoft YaHei" panose="020B0503020204020204" pitchFamily="34" charset="-122"/>
                <a:ea typeface="Microsoft YaHei" panose="020B0503020204020204" pitchFamily="34" charset="-122"/>
              </a:rPr>
              <a:t>,</a:t>
            </a:r>
            <a:r>
              <a:rPr lang="zh-CN" altLang="en-US" sz="2000" dirty="0">
                <a:latin typeface="Microsoft YaHei" panose="020B0503020204020204" pitchFamily="34" charset="-122"/>
                <a:ea typeface="Microsoft YaHei" panose="020B0503020204020204" pitchFamily="34" charset="-122"/>
              </a:rPr>
              <a:t>他们都努力探索其写作技巧</a:t>
            </a:r>
            <a:r>
              <a:rPr lang="en-US" altLang="zh-CN" sz="2000" dirty="0">
                <a:latin typeface="Microsoft YaHei" panose="020B0503020204020204" pitchFamily="34" charset="-122"/>
                <a:ea typeface="Microsoft YaHei" panose="020B0503020204020204" pitchFamily="34" charset="-122"/>
              </a:rPr>
              <a:t>,</a:t>
            </a:r>
            <a:r>
              <a:rPr lang="zh-CN" altLang="en-US" sz="2000" dirty="0">
                <a:latin typeface="Microsoft YaHei" panose="020B0503020204020204" pitchFamily="34" charset="-122"/>
                <a:ea typeface="Microsoft YaHei" panose="020B0503020204020204" pitchFamily="34" charset="-122"/>
              </a:rPr>
              <a:t>并在艺术实践中体现其风格</a:t>
            </a:r>
            <a:r>
              <a:rPr lang="en-US" altLang="zh-CN" sz="2000" dirty="0">
                <a:latin typeface="Microsoft YaHei" panose="020B0503020204020204" pitchFamily="34" charset="-122"/>
                <a:ea typeface="Microsoft YaHei" panose="020B0503020204020204" pitchFamily="34" charset="-122"/>
              </a:rPr>
              <a:t>,</a:t>
            </a:r>
            <a:r>
              <a:rPr lang="zh-CN" altLang="en-US" sz="2000" dirty="0">
                <a:latin typeface="Microsoft YaHei" panose="020B0503020204020204" pitchFamily="34" charset="-122"/>
                <a:ea typeface="Microsoft YaHei" panose="020B0503020204020204" pitchFamily="34" charset="-122"/>
              </a:rPr>
              <a:t>便形成了“白洋淀派”。</a:t>
            </a:r>
            <a:r>
              <a:rPr lang="zh-CN" altLang="en-US" sz="2000" b="1" dirty="0">
                <a:solidFill>
                  <a:srgbClr val="C00000"/>
                </a:solidFill>
                <a:latin typeface="Microsoft YaHei" panose="020B0503020204020204" pitchFamily="34" charset="-122"/>
                <a:ea typeface="Microsoft YaHei" panose="020B0503020204020204" pitchFamily="34" charset="-122"/>
              </a:rPr>
              <a:t>他们的作品</a:t>
            </a:r>
            <a:r>
              <a:rPr lang="en-US" altLang="zh-CN" sz="2000" b="1" dirty="0">
                <a:solidFill>
                  <a:srgbClr val="C00000"/>
                </a:solidFill>
                <a:latin typeface="Microsoft YaHei" panose="020B0503020204020204" pitchFamily="34" charset="-122"/>
                <a:ea typeface="Microsoft YaHei" panose="020B0503020204020204" pitchFamily="34" charset="-122"/>
              </a:rPr>
              <a:t>,</a:t>
            </a:r>
            <a:r>
              <a:rPr lang="zh-CN" altLang="en-US" sz="2000" b="1" dirty="0">
                <a:solidFill>
                  <a:srgbClr val="C00000"/>
                </a:solidFill>
                <a:latin typeface="Microsoft YaHei" panose="020B0503020204020204" pitchFamily="34" charset="-122"/>
                <a:ea typeface="Microsoft YaHei" panose="020B0503020204020204" pitchFamily="34" charset="-122"/>
              </a:rPr>
              <a:t>一般都充满浪漫主义气息和乐观精神</a:t>
            </a:r>
            <a:r>
              <a:rPr lang="en-US" altLang="zh-CN" sz="2000" b="1" dirty="0">
                <a:solidFill>
                  <a:srgbClr val="C00000"/>
                </a:solidFill>
                <a:latin typeface="Microsoft YaHei" panose="020B0503020204020204" pitchFamily="34" charset="-122"/>
                <a:ea typeface="Microsoft YaHei" panose="020B0503020204020204" pitchFamily="34" charset="-122"/>
              </a:rPr>
              <a:t>,</a:t>
            </a:r>
            <a:r>
              <a:rPr lang="zh-CN" altLang="en-US" sz="2000" b="1" dirty="0">
                <a:solidFill>
                  <a:srgbClr val="C00000"/>
                </a:solidFill>
                <a:latin typeface="Microsoft YaHei" panose="020B0503020204020204" pitchFamily="34" charset="-122"/>
                <a:ea typeface="Microsoft YaHei" panose="020B0503020204020204" pitchFamily="34" charset="-122"/>
              </a:rPr>
              <a:t>情节生动</a:t>
            </a:r>
            <a:r>
              <a:rPr lang="en-US" altLang="zh-CN" sz="2000" b="1" dirty="0">
                <a:solidFill>
                  <a:srgbClr val="C00000"/>
                </a:solidFill>
                <a:latin typeface="Microsoft YaHei" panose="020B0503020204020204" pitchFamily="34" charset="-122"/>
                <a:ea typeface="Microsoft YaHei" panose="020B0503020204020204" pitchFamily="34" charset="-122"/>
              </a:rPr>
              <a:t>,</a:t>
            </a:r>
            <a:r>
              <a:rPr lang="zh-CN" altLang="en-US" sz="2000" b="1" dirty="0">
                <a:solidFill>
                  <a:srgbClr val="C00000"/>
                </a:solidFill>
                <a:latin typeface="Microsoft YaHei" panose="020B0503020204020204" pitchFamily="34" charset="-122"/>
                <a:ea typeface="Microsoft YaHei" panose="020B0503020204020204" pitchFamily="34" charset="-122"/>
              </a:rPr>
              <a:t>语言逼真</a:t>
            </a:r>
            <a:r>
              <a:rPr lang="en-US" altLang="zh-CN" sz="2000" b="1" dirty="0">
                <a:solidFill>
                  <a:srgbClr val="C00000"/>
                </a:solidFill>
                <a:latin typeface="Microsoft YaHei" panose="020B0503020204020204" pitchFamily="34" charset="-122"/>
                <a:ea typeface="Microsoft YaHei" panose="020B0503020204020204" pitchFamily="34" charset="-122"/>
              </a:rPr>
              <a:t>,</a:t>
            </a:r>
            <a:r>
              <a:rPr lang="zh-CN" altLang="en-US" sz="2000" b="1" dirty="0">
                <a:solidFill>
                  <a:srgbClr val="C00000"/>
                </a:solidFill>
                <a:latin typeface="Microsoft YaHei" panose="020B0503020204020204" pitchFamily="34" charset="-122"/>
                <a:ea typeface="Microsoft YaHei" panose="020B0503020204020204" pitchFamily="34" charset="-122"/>
              </a:rPr>
              <a:t>心理刻画细腻</a:t>
            </a:r>
            <a:r>
              <a:rPr lang="en-US" altLang="zh-CN" sz="2000" b="1" dirty="0">
                <a:solidFill>
                  <a:srgbClr val="C00000"/>
                </a:solidFill>
                <a:latin typeface="Microsoft YaHei" panose="020B0503020204020204" pitchFamily="34" charset="-122"/>
                <a:ea typeface="Microsoft YaHei" panose="020B0503020204020204" pitchFamily="34" charset="-122"/>
              </a:rPr>
              <a:t>,</a:t>
            </a:r>
            <a:r>
              <a:rPr lang="zh-CN" altLang="en-US" sz="2000" b="1" dirty="0">
                <a:solidFill>
                  <a:srgbClr val="C00000"/>
                </a:solidFill>
                <a:latin typeface="Microsoft YaHei" panose="020B0503020204020204" pitchFamily="34" charset="-122"/>
                <a:ea typeface="Microsoft YaHei" panose="020B0503020204020204" pitchFamily="34" charset="-122"/>
              </a:rPr>
              <a:t>抒情味浓</a:t>
            </a:r>
            <a:r>
              <a:rPr lang="en-US" altLang="zh-CN" sz="2000" b="1" dirty="0">
                <a:solidFill>
                  <a:srgbClr val="C00000"/>
                </a:solidFill>
                <a:latin typeface="Microsoft YaHei" panose="020B0503020204020204" pitchFamily="34" charset="-122"/>
                <a:ea typeface="Microsoft YaHei" panose="020B0503020204020204" pitchFamily="34" charset="-122"/>
              </a:rPr>
              <a:t>,</a:t>
            </a:r>
            <a:r>
              <a:rPr lang="zh-CN" altLang="en-US" sz="2000" b="1" dirty="0">
                <a:solidFill>
                  <a:srgbClr val="C00000"/>
                </a:solidFill>
                <a:latin typeface="Microsoft YaHei" panose="020B0503020204020204" pitchFamily="34" charset="-122"/>
                <a:ea typeface="Microsoft YaHei" panose="020B0503020204020204" pitchFamily="34" charset="-122"/>
              </a:rPr>
              <a:t>富有诗情画意</a:t>
            </a:r>
            <a:r>
              <a:rPr lang="en-US" altLang="zh-CN" sz="2000" b="1" dirty="0">
                <a:solidFill>
                  <a:srgbClr val="C00000"/>
                </a:solidFill>
                <a:latin typeface="Microsoft YaHei" panose="020B0503020204020204" pitchFamily="34" charset="-122"/>
                <a:ea typeface="Microsoft YaHei" panose="020B0503020204020204" pitchFamily="34" charset="-122"/>
              </a:rPr>
              <a:t>,</a:t>
            </a:r>
            <a:r>
              <a:rPr lang="zh-CN" altLang="en-US" sz="2000" b="1" dirty="0">
                <a:solidFill>
                  <a:srgbClr val="C00000"/>
                </a:solidFill>
                <a:latin typeface="Microsoft YaHei" panose="020B0503020204020204" pitchFamily="34" charset="-122"/>
                <a:ea typeface="Microsoft YaHei" panose="020B0503020204020204" pitchFamily="34" charset="-122"/>
              </a:rPr>
              <a:t>有“诗体小说”之称。</a:t>
            </a:r>
          </a:p>
        </p:txBody>
      </p:sp>
      <p:sp>
        <p:nvSpPr>
          <p:cNvPr id="10" name="矩形 9">
            <a:extLst>
              <a:ext uri="{FF2B5EF4-FFF2-40B4-BE49-F238E27FC236}">
                <a16:creationId xmlns:a16="http://schemas.microsoft.com/office/drawing/2014/main" id="{CAAEE797-2C15-6243-9AD0-067D9E85500F}"/>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5" name="文本框 4">
            <a:extLst>
              <a:ext uri="{FF2B5EF4-FFF2-40B4-BE49-F238E27FC236}">
                <a16:creationId xmlns:a16="http://schemas.microsoft.com/office/drawing/2014/main" id="{3AB87317-0678-234C-AB5D-A68A47231140}"/>
              </a:ext>
            </a:extLst>
          </p:cNvPr>
          <p:cNvSpPr txBox="1"/>
          <p:nvPr/>
        </p:nvSpPr>
        <p:spPr>
          <a:xfrm>
            <a:off x="4374681" y="828781"/>
            <a:ext cx="3410970" cy="662554"/>
          </a:xfrm>
          <a:prstGeom prst="rect">
            <a:avLst/>
          </a:prstGeom>
          <a:noFill/>
          <a:effectLst>
            <a:reflection blurRad="6350" stA="50000" endA="300" endPos="55000" dir="5400000" sy="-100000" algn="bl" rotWithShape="0"/>
          </a:effectLst>
        </p:spPr>
        <p:txBody>
          <a:bodyPr wrap="square" rtlCol="0">
            <a:spAutoFit/>
          </a:bodyPr>
          <a:lstStyle/>
          <a:p>
            <a:pPr>
              <a:lnSpc>
                <a:spcPct val="150000"/>
              </a:lnSpc>
            </a:pPr>
            <a:r>
              <a:rPr lang="zh-CN" altLang="en-US" sz="2800" b="1" dirty="0">
                <a:solidFill>
                  <a:schemeClr val="bg1">
                    <a:lumMod val="50000"/>
                  </a:schemeClr>
                </a:solidFill>
                <a:latin typeface="Microsoft YaHei" panose="020B0503020204020204" pitchFamily="34" charset="-122"/>
                <a:ea typeface="Microsoft YaHei" panose="020B0503020204020204" pitchFamily="34" charset="-122"/>
              </a:rPr>
              <a:t>了解“荷花淀派” </a:t>
            </a:r>
          </a:p>
        </p:txBody>
      </p:sp>
    </p:spTree>
    <p:extLst>
      <p:ext uri="{BB962C8B-B14F-4D97-AF65-F5344CB8AC3E}">
        <p14:creationId xmlns:p14="http://schemas.microsoft.com/office/powerpoint/2010/main" val="34599244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213360" y="274780"/>
            <a:ext cx="11765280" cy="6452235"/>
            <a:chOff x="213360" y="202565"/>
            <a:chExt cx="11765280" cy="6452235"/>
          </a:xfrm>
        </p:grpSpPr>
        <p:pic>
          <p:nvPicPr>
            <p:cNvPr id="5" name="图片 4"/>
            <p:cNvPicPr>
              <a:picLocks noChangeAspect="1"/>
            </p:cNvPicPr>
            <p:nvPr/>
          </p:nvPicPr>
          <p:blipFill>
            <a:blip r:embed="rId3">
              <a:extLst>
                <a:ext uri="{28A0092B-C50C-407E-A947-70E740481C1C}">
                  <a14:useLocalDpi xmlns:a14="http://schemas.microsoft.com/office/drawing/2010/main" val="0"/>
                </a:ext>
              </a:extLst>
            </a:blip>
            <a:srcRect t="1303" b="1303"/>
            <a:stretch/>
          </p:blipFill>
          <p:spPr>
            <a:xfrm>
              <a:off x="213360" y="202565"/>
              <a:ext cx="11765280" cy="6452235"/>
            </a:xfrm>
            <a:prstGeom prst="rect">
              <a:avLst/>
            </a:prstGeom>
          </p:spPr>
        </p:pic>
        <p:sp>
          <p:nvSpPr>
            <p:cNvPr id="9" name="矩形 8"/>
            <p:cNvSpPr/>
            <p:nvPr/>
          </p:nvSpPr>
          <p:spPr>
            <a:xfrm>
              <a:off x="213360" y="202565"/>
              <a:ext cx="11765280" cy="6452235"/>
            </a:xfrm>
            <a:prstGeom prst="rect">
              <a:avLst/>
            </a:prstGeom>
            <a:solidFill>
              <a:schemeClr val="tx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grpSp>
      <p:sp>
        <p:nvSpPr>
          <p:cNvPr id="15" name="Freeform: Shape 14"/>
          <p:cNvSpPr/>
          <p:nvPr/>
        </p:nvSpPr>
        <p:spPr bwMode="auto">
          <a:xfrm>
            <a:off x="958531" y="927099"/>
            <a:ext cx="3634105" cy="4159250"/>
          </a:xfrm>
          <a:custGeom>
            <a:avLst/>
            <a:gdLst>
              <a:gd name="connsiteX0" fmla="*/ 0 w 9074052"/>
              <a:gd name="connsiteY0" fmla="*/ 0 h 9074052"/>
              <a:gd name="connsiteX1" fmla="*/ 9074052 w 9074052"/>
              <a:gd name="connsiteY1" fmla="*/ 0 h 9074052"/>
              <a:gd name="connsiteX2" fmla="*/ 9074052 w 9074052"/>
              <a:gd name="connsiteY2" fmla="*/ 6552727 h 9074052"/>
              <a:gd name="connsiteX3" fmla="*/ 6552727 w 9074052"/>
              <a:gd name="connsiteY3" fmla="*/ 9074052 h 9074052"/>
              <a:gd name="connsiteX4" fmla="*/ 0 w 9074052"/>
              <a:gd name="connsiteY4" fmla="*/ 9074052 h 90740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074052" h="9074052">
                <a:moveTo>
                  <a:pt x="0" y="0"/>
                </a:moveTo>
                <a:lnTo>
                  <a:pt x="9074052" y="0"/>
                </a:lnTo>
                <a:lnTo>
                  <a:pt x="9074052" y="6552727"/>
                </a:lnTo>
                <a:lnTo>
                  <a:pt x="6552727" y="9074052"/>
                </a:lnTo>
                <a:lnTo>
                  <a:pt x="0" y="9074052"/>
                </a:lnTo>
                <a:close/>
              </a:path>
            </a:pathLst>
          </a:custGeom>
          <a:solidFill>
            <a:schemeClr val="accent1">
              <a:lumMod val="20000"/>
              <a:lumOff val="80000"/>
              <a:alpha val="32000"/>
            </a:schemeClr>
          </a:solidFill>
          <a:ln w="63500">
            <a:solidFill>
              <a:schemeClr val="bg1"/>
            </a:solidFill>
            <a:miter lim="800000"/>
          </a:ln>
        </p:spPr>
        <p:txBody>
          <a:bodyPr vert="horz" wrap="square" lIns="91440" tIns="45720" rIns="91440" bIns="45720" numCol="1" rtlCol="0" anchor="t" anchorCtr="0" compatLnSpc="1"/>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a:ln>
                <a:noFill/>
              </a:ln>
              <a:solidFill>
                <a:sysClr val="windowText" lastClr="000000"/>
              </a:solidFill>
              <a:effectLst/>
              <a:uLnTx/>
              <a:uFillTx/>
              <a:latin typeface="Microsoft YaHei" panose="020B0503020204020204" pitchFamily="34" charset="-122"/>
              <a:ea typeface="Microsoft YaHei" panose="020B0503020204020204" pitchFamily="34" charset="-122"/>
            </a:endParaRPr>
          </a:p>
        </p:txBody>
      </p:sp>
      <p:sp>
        <p:nvSpPr>
          <p:cNvPr id="16" name="TextBox 15"/>
          <p:cNvSpPr txBox="1"/>
          <p:nvPr/>
        </p:nvSpPr>
        <p:spPr>
          <a:xfrm>
            <a:off x="1255077" y="2512551"/>
            <a:ext cx="3041015" cy="988347"/>
          </a:xfrm>
          <a:prstGeom prst="rect">
            <a:avLst/>
          </a:prstGeom>
          <a:noFill/>
        </p:spPr>
        <p:txBody>
          <a:bodyPr wrap="square" rtlCol="0">
            <a:spAutoFit/>
          </a:bodyPr>
          <a:lstStyle/>
          <a:p>
            <a:pPr marL="571500" marR="0" indent="-571500" algn="l" defTabSz="914400" fontAlgn="auto">
              <a:lnSpc>
                <a:spcPct val="150000"/>
              </a:lnSpc>
              <a:spcBef>
                <a:spcPts val="0"/>
              </a:spcBef>
              <a:spcAft>
                <a:spcPts val="0"/>
              </a:spcAft>
              <a:buClrTx/>
              <a:buSzTx/>
              <a:buFont typeface="Wingdings" pitchFamily="2" charset="2"/>
              <a:buChar char="n"/>
              <a:defRPr/>
            </a:pPr>
            <a:r>
              <a:rPr lang="zh-CN" altLang="en-US" sz="4400" b="1" dirty="0">
                <a:solidFill>
                  <a:schemeClr val="bg1"/>
                </a:solidFill>
                <a:latin typeface="Microsoft YaHei" panose="020B0503020204020204" pitchFamily="34" charset="-122"/>
                <a:ea typeface="Microsoft YaHei" panose="020B0503020204020204" pitchFamily="34" charset="-122"/>
                <a:sym typeface="+mn-ea"/>
              </a:rPr>
              <a:t>初读课文</a:t>
            </a:r>
            <a:endParaRPr kumimoji="0" lang="zh-CN" altLang="en-US" sz="4400" b="1" i="1" kern="0" cap="none" spc="600" normalizeH="0" baseline="0" noProof="0" dirty="0">
              <a:solidFill>
                <a:schemeClr val="bg1"/>
              </a:solidFill>
              <a:latin typeface="Microsoft YaHei" panose="020B0503020204020204" pitchFamily="34" charset="-122"/>
              <a:ea typeface="Microsoft YaHei" panose="020B0503020204020204" pitchFamily="34" charset="-122"/>
              <a:sym typeface="+mn-ea"/>
            </a:endParaRPr>
          </a:p>
        </p:txBody>
      </p:sp>
      <p:sp>
        <p:nvSpPr>
          <p:cNvPr id="7" name="文本框 6"/>
          <p:cNvSpPr txBox="1"/>
          <p:nvPr/>
        </p:nvSpPr>
        <p:spPr>
          <a:xfrm>
            <a:off x="1238250" y="1816735"/>
            <a:ext cx="2738755" cy="584775"/>
          </a:xfrm>
          <a:prstGeom prst="rect">
            <a:avLst/>
          </a:prstGeom>
          <a:noFill/>
        </p:spPr>
        <p:txBody>
          <a:bodyPr wrap="square" rtlCol="0">
            <a:spAutoFit/>
          </a:bodyPr>
          <a:lstStyle/>
          <a:p>
            <a:r>
              <a:rPr lang="zh-CN" altLang="en-US" sz="3200" b="1" dirty="0">
                <a:solidFill>
                  <a:schemeClr val="bg1"/>
                </a:solidFill>
                <a:latin typeface="Microsoft YaHei" panose="020B0503020204020204" pitchFamily="34" charset="-122"/>
                <a:ea typeface="Microsoft YaHei" panose="020B0503020204020204" pitchFamily="34" charset="-122"/>
              </a:rPr>
              <a:t>第二部分</a:t>
            </a:r>
            <a:endParaRPr lang="en-US" altLang="zh-CN" sz="3200" b="1" dirty="0">
              <a:solidFill>
                <a:schemeClr val="bg1"/>
              </a:solidFill>
              <a:latin typeface="Microsoft YaHei" panose="020B0503020204020204" pitchFamily="34" charset="-122"/>
              <a:ea typeface="Microsoft YaHei" panose="020B0503020204020204" pitchFamily="34" charset="-122"/>
            </a:endParaRPr>
          </a:p>
        </p:txBody>
      </p:sp>
    </p:spTree>
    <p:extLst>
      <p:ext uri="{BB962C8B-B14F-4D97-AF65-F5344CB8AC3E}">
        <p14:creationId xmlns:p14="http://schemas.microsoft.com/office/powerpoint/2010/main" val="25742229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par>
                          <p:cTn id="10" fill="hold">
                            <p:stCondLst>
                              <p:cond delay="500"/>
                            </p:stCondLst>
                            <p:childTnLst>
                              <p:par>
                                <p:cTn id="11" presetID="21" presetClass="entr" presetSubtype="1" fill="hold" grpId="0" nodeType="after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wheel(1)">
                                      <p:cBhvr>
                                        <p:cTn id="13" dur="500"/>
                                        <p:tgtEl>
                                          <p:spTgt spid="15"/>
                                        </p:tgtEl>
                                      </p:cBhvr>
                                    </p:animEffect>
                                  </p:childTnLst>
                                </p:cTn>
                              </p:par>
                            </p:childTnLst>
                          </p:cTn>
                        </p:par>
                        <p:par>
                          <p:cTn id="14" fill="hold">
                            <p:stCondLst>
                              <p:cond delay="1000"/>
                            </p:stCondLst>
                            <p:childTnLst>
                              <p:par>
                                <p:cTn id="15" presetID="29" presetClass="entr" presetSubtype="0"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p:cTn id="17" dur="500" fill="hold"/>
                                        <p:tgtEl>
                                          <p:spTgt spid="7"/>
                                        </p:tgtEl>
                                        <p:attrNameLst>
                                          <p:attrName>ppt_x</p:attrName>
                                        </p:attrNameLst>
                                      </p:cBhvr>
                                      <p:tavLst>
                                        <p:tav tm="0">
                                          <p:val>
                                            <p:strVal val="#ppt_x-.2"/>
                                          </p:val>
                                        </p:tav>
                                        <p:tav tm="100000">
                                          <p:val>
                                            <p:strVal val="#ppt_x"/>
                                          </p:val>
                                        </p:tav>
                                      </p:tavLst>
                                    </p:anim>
                                    <p:anim calcmode="lin" valueType="num">
                                      <p:cBhvr>
                                        <p:cTn id="18" dur="500" fill="hold"/>
                                        <p:tgtEl>
                                          <p:spTgt spid="7"/>
                                        </p:tgtEl>
                                        <p:attrNameLst>
                                          <p:attrName>ppt_y</p:attrName>
                                        </p:attrNameLst>
                                      </p:cBhvr>
                                      <p:tavLst>
                                        <p:tav tm="0">
                                          <p:val>
                                            <p:strVal val="#ppt_y"/>
                                          </p:val>
                                        </p:tav>
                                        <p:tav tm="100000">
                                          <p:val>
                                            <p:strVal val="#ppt_y"/>
                                          </p:val>
                                        </p:tav>
                                      </p:tavLst>
                                    </p:anim>
                                    <p:animEffect transition="in" filter="wipe(right)" prLst="gradientSize: 0.1">
                                      <p:cBhvr>
                                        <p:cTn id="19" dur="500"/>
                                        <p:tgtEl>
                                          <p:spTgt spid="7"/>
                                        </p:tgtEl>
                                      </p:cBhvr>
                                    </p:animEffect>
                                  </p:childTnLst>
                                </p:cTn>
                              </p:par>
                            </p:childTnLst>
                          </p:cTn>
                        </p:par>
                        <p:par>
                          <p:cTn id="20" fill="hold">
                            <p:stCondLst>
                              <p:cond delay="1500"/>
                            </p:stCondLst>
                            <p:childTnLst>
                              <p:par>
                                <p:cTn id="21" presetID="42" presetClass="entr" presetSubtype="0" fill="hold" grpId="0" nodeType="after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fade">
                                      <p:cBhvr>
                                        <p:cTn id="23" dur="500"/>
                                        <p:tgtEl>
                                          <p:spTgt spid="16"/>
                                        </p:tgtEl>
                                      </p:cBhvr>
                                    </p:animEffect>
                                    <p:anim calcmode="lin" valueType="num">
                                      <p:cBhvr>
                                        <p:cTn id="24" dur="500" fill="hold"/>
                                        <p:tgtEl>
                                          <p:spTgt spid="16"/>
                                        </p:tgtEl>
                                        <p:attrNameLst>
                                          <p:attrName>ppt_x</p:attrName>
                                        </p:attrNameLst>
                                      </p:cBhvr>
                                      <p:tavLst>
                                        <p:tav tm="0">
                                          <p:val>
                                            <p:strVal val="#ppt_x"/>
                                          </p:val>
                                        </p:tav>
                                        <p:tav tm="100000">
                                          <p:val>
                                            <p:strVal val="#ppt_x"/>
                                          </p:val>
                                        </p:tav>
                                      </p:tavLst>
                                    </p:anim>
                                    <p:anim calcmode="lin" valueType="num">
                                      <p:cBhvr>
                                        <p:cTn id="25" dur="5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ldLvl="0" animBg="1"/>
      <p:bldP spid="16" grpId="0"/>
      <p:bldP spid="7"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rcRect t="9419" b="9419"/>
          <a:stretch>
            <a:fillRect/>
          </a:stretch>
        </p:blipFill>
        <p:spPr>
          <a:xfrm>
            <a:off x="546947" y="608623"/>
            <a:ext cx="5210386" cy="5640754"/>
          </a:xfrm>
          <a:prstGeom prst="rect">
            <a:avLst/>
          </a:prstGeom>
          <a:ln w="228600" cap="sq" cmpd="thickThin">
            <a:solidFill>
              <a:srgbClr val="000000"/>
            </a:solidFill>
            <a:prstDash val="solid"/>
            <a:miter lim="800000"/>
          </a:ln>
          <a:effectLst>
            <a:innerShdw blurRad="76200">
              <a:srgbClr val="000000"/>
            </a:innerShdw>
          </a:effectLst>
        </p:spPr>
      </p:pic>
      <p:sp>
        <p:nvSpPr>
          <p:cNvPr id="5" name="矩形 4"/>
          <p:cNvSpPr/>
          <p:nvPr/>
        </p:nvSpPr>
        <p:spPr>
          <a:xfrm>
            <a:off x="2165099" y="1970468"/>
            <a:ext cx="9479954" cy="2341110"/>
          </a:xfrm>
          <a:prstGeom prst="rect">
            <a:avLst/>
          </a:prstGeom>
          <a:solidFill>
            <a:schemeClr val="tx1">
              <a:lumMod val="50000"/>
              <a:lumOff val="50000"/>
            </a:schemeClr>
          </a:solidFill>
          <a:ln w="5715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lang="en-US" altLang="zh-CN" sz="2400" dirty="0">
                <a:solidFill>
                  <a:schemeClr val="bg1">
                    <a:lumMod val="95000"/>
                  </a:schemeClr>
                </a:solidFill>
                <a:latin typeface="Microsoft YaHei" panose="020B0503020204020204" pitchFamily="34" charset="-122"/>
                <a:ea typeface="Microsoft YaHei" panose="020B0503020204020204" pitchFamily="34" charset="-122"/>
              </a:rPr>
              <a:t>1.</a:t>
            </a:r>
            <a:r>
              <a:rPr lang="zh-CN" altLang="en-US" sz="2400" dirty="0">
                <a:solidFill>
                  <a:schemeClr val="bg1">
                    <a:lumMod val="95000"/>
                  </a:schemeClr>
                </a:solidFill>
                <a:latin typeface="Microsoft YaHei" panose="020B0503020204020204" pitchFamily="34" charset="-122"/>
                <a:ea typeface="Microsoft YaHei" panose="020B0503020204020204" pitchFamily="34" charset="-122"/>
              </a:rPr>
              <a:t>明确字音</a:t>
            </a:r>
          </a:p>
          <a:p>
            <a:pPr>
              <a:lnSpc>
                <a:spcPct val="150000"/>
              </a:lnSpc>
            </a:pPr>
            <a:r>
              <a:rPr lang="zh-CN" altLang="en-US" sz="2400" dirty="0">
                <a:solidFill>
                  <a:schemeClr val="bg1">
                    <a:lumMod val="95000"/>
                  </a:schemeClr>
                </a:solidFill>
                <a:latin typeface="Microsoft YaHei" panose="020B0503020204020204" pitchFamily="34" charset="-122"/>
                <a:ea typeface="Microsoft YaHei" panose="020B0503020204020204" pitchFamily="34" charset="-122"/>
              </a:rPr>
              <a:t>惦记（</a:t>
            </a:r>
            <a:r>
              <a:rPr lang="en-US" altLang="zh-CN" sz="2400" b="1" dirty="0" err="1">
                <a:solidFill>
                  <a:schemeClr val="accent1">
                    <a:lumMod val="40000"/>
                    <a:lumOff val="60000"/>
                  </a:schemeClr>
                </a:solidFill>
                <a:latin typeface="Microsoft YaHei" panose="020B0503020204020204" pitchFamily="34" charset="-122"/>
                <a:ea typeface="Microsoft YaHei" panose="020B0503020204020204" pitchFamily="34" charset="-122"/>
              </a:rPr>
              <a:t>diàn</a:t>
            </a:r>
            <a:r>
              <a:rPr lang="zh-CN" altLang="en-US" sz="2400" dirty="0">
                <a:solidFill>
                  <a:schemeClr val="bg1">
                    <a:lumMod val="95000"/>
                  </a:schemeClr>
                </a:solidFill>
                <a:latin typeface="Microsoft YaHei" panose="020B0503020204020204" pitchFamily="34" charset="-122"/>
                <a:ea typeface="Microsoft YaHei" panose="020B0503020204020204" pitchFamily="34" charset="-122"/>
              </a:rPr>
              <a:t>）   嘱咐（</a:t>
            </a:r>
            <a:r>
              <a:rPr lang="en-US" altLang="zh-CN" sz="2400" b="1" dirty="0" err="1">
                <a:solidFill>
                  <a:schemeClr val="accent1">
                    <a:lumMod val="40000"/>
                    <a:lumOff val="60000"/>
                  </a:schemeClr>
                </a:solidFill>
                <a:latin typeface="Microsoft YaHei" panose="020B0503020204020204" pitchFamily="34" charset="-122"/>
                <a:ea typeface="Microsoft YaHei" panose="020B0503020204020204" pitchFamily="34" charset="-122"/>
              </a:rPr>
              <a:t>zhǔ</a:t>
            </a:r>
            <a:r>
              <a:rPr lang="en-US" altLang="zh-CN" sz="2400" b="1" dirty="0">
                <a:solidFill>
                  <a:schemeClr val="accent1">
                    <a:lumMod val="40000"/>
                    <a:lumOff val="60000"/>
                  </a:schemeClr>
                </a:solidFill>
                <a:latin typeface="Microsoft YaHei" panose="020B0503020204020204" pitchFamily="34" charset="-122"/>
                <a:ea typeface="Microsoft YaHei" panose="020B0503020204020204" pitchFamily="34" charset="-122"/>
              </a:rPr>
              <a:t> </a:t>
            </a:r>
            <a:r>
              <a:rPr lang="en-US" altLang="zh-CN" sz="2400" b="1" dirty="0" err="1">
                <a:solidFill>
                  <a:schemeClr val="accent1">
                    <a:lumMod val="40000"/>
                    <a:lumOff val="60000"/>
                  </a:schemeClr>
                </a:solidFill>
                <a:latin typeface="Microsoft YaHei" panose="020B0503020204020204" pitchFamily="34" charset="-122"/>
                <a:ea typeface="Microsoft YaHei" panose="020B0503020204020204" pitchFamily="34" charset="-122"/>
              </a:rPr>
              <a:t>fù</a:t>
            </a:r>
            <a:r>
              <a:rPr lang="zh-CN" altLang="en-US" sz="2400" dirty="0">
                <a:solidFill>
                  <a:schemeClr val="bg1">
                    <a:lumMod val="95000"/>
                  </a:schemeClr>
                </a:solidFill>
                <a:latin typeface="Microsoft YaHei" panose="020B0503020204020204" pitchFamily="34" charset="-122"/>
                <a:ea typeface="Microsoft YaHei" panose="020B0503020204020204" pitchFamily="34" charset="-122"/>
              </a:rPr>
              <a:t>）    惦记（</a:t>
            </a:r>
            <a:r>
              <a:rPr lang="en-US" altLang="zh-CN" sz="2400" b="1" dirty="0" err="1">
                <a:solidFill>
                  <a:schemeClr val="accent1">
                    <a:lumMod val="40000"/>
                    <a:lumOff val="60000"/>
                  </a:schemeClr>
                </a:solidFill>
                <a:latin typeface="Microsoft YaHei" panose="020B0503020204020204" pitchFamily="34" charset="-122"/>
                <a:ea typeface="Microsoft YaHei" panose="020B0503020204020204" pitchFamily="34" charset="-122"/>
              </a:rPr>
              <a:t>diàn</a:t>
            </a:r>
            <a:r>
              <a:rPr lang="zh-CN" altLang="en-US" sz="2400" dirty="0">
                <a:solidFill>
                  <a:schemeClr val="bg1">
                    <a:lumMod val="95000"/>
                  </a:schemeClr>
                </a:solidFill>
                <a:latin typeface="Microsoft YaHei" panose="020B0503020204020204" pitchFamily="34" charset="-122"/>
                <a:ea typeface="Microsoft YaHei" panose="020B0503020204020204" pitchFamily="34" charset="-122"/>
              </a:rPr>
              <a:t>）  </a:t>
            </a:r>
          </a:p>
          <a:p>
            <a:pPr>
              <a:lnSpc>
                <a:spcPct val="150000"/>
              </a:lnSpc>
            </a:pPr>
            <a:r>
              <a:rPr lang="zh-CN" altLang="en-US" sz="2400" dirty="0">
                <a:solidFill>
                  <a:schemeClr val="bg1">
                    <a:lumMod val="95000"/>
                  </a:schemeClr>
                </a:solidFill>
                <a:latin typeface="Microsoft YaHei" panose="020B0503020204020204" pitchFamily="34" charset="-122"/>
                <a:ea typeface="Microsoft YaHei" panose="020B0503020204020204" pitchFamily="34" charset="-122"/>
              </a:rPr>
              <a:t>泅水</a:t>
            </a:r>
            <a:r>
              <a:rPr lang="en-US" altLang="zh-CN" sz="2400" dirty="0">
                <a:solidFill>
                  <a:schemeClr val="bg1">
                    <a:lumMod val="95000"/>
                  </a:schemeClr>
                </a:solidFill>
                <a:latin typeface="Microsoft YaHei" panose="020B0503020204020204" pitchFamily="34" charset="-122"/>
                <a:ea typeface="Microsoft YaHei" panose="020B0503020204020204" pitchFamily="34" charset="-122"/>
              </a:rPr>
              <a:t>(</a:t>
            </a:r>
            <a:r>
              <a:rPr lang="en-US" altLang="zh-CN" sz="2400" b="1" dirty="0" err="1">
                <a:solidFill>
                  <a:schemeClr val="accent1">
                    <a:lumMod val="40000"/>
                    <a:lumOff val="60000"/>
                  </a:schemeClr>
                </a:solidFill>
                <a:latin typeface="Microsoft YaHei" panose="020B0503020204020204" pitchFamily="34" charset="-122"/>
                <a:ea typeface="Microsoft YaHei" panose="020B0503020204020204" pitchFamily="34" charset="-122"/>
              </a:rPr>
              <a:t>qiú</a:t>
            </a:r>
            <a:r>
              <a:rPr lang="en-US" altLang="zh-CN" sz="2400" dirty="0">
                <a:solidFill>
                  <a:schemeClr val="bg1">
                    <a:lumMod val="95000"/>
                  </a:schemeClr>
                </a:solidFill>
                <a:latin typeface="Microsoft YaHei" panose="020B0503020204020204" pitchFamily="34" charset="-122"/>
                <a:ea typeface="Microsoft YaHei" panose="020B0503020204020204" pitchFamily="34" charset="-122"/>
              </a:rPr>
              <a:t>)</a:t>
            </a:r>
            <a:r>
              <a:rPr lang="en-US" altLang="zh-CN" sz="2400" b="1" dirty="0">
                <a:solidFill>
                  <a:schemeClr val="accent1">
                    <a:lumMod val="40000"/>
                    <a:lumOff val="60000"/>
                  </a:schemeClr>
                </a:solidFill>
                <a:latin typeface="Microsoft YaHei" panose="020B0503020204020204" pitchFamily="34" charset="-122"/>
                <a:ea typeface="Microsoft YaHei" panose="020B0503020204020204" pitchFamily="34" charset="-122"/>
              </a:rPr>
              <a:t> </a:t>
            </a:r>
            <a:r>
              <a:rPr lang="en-US" altLang="zh-CN" sz="2400" dirty="0">
                <a:solidFill>
                  <a:schemeClr val="bg1">
                    <a:lumMod val="95000"/>
                  </a:schemeClr>
                </a:solidFill>
                <a:latin typeface="Microsoft YaHei" panose="020B0503020204020204" pitchFamily="34" charset="-122"/>
                <a:ea typeface="Microsoft YaHei" panose="020B0503020204020204" pitchFamily="34" charset="-122"/>
              </a:rPr>
              <a:t>  </a:t>
            </a:r>
            <a:r>
              <a:rPr lang="zh-CN" altLang="en-US" sz="2400" dirty="0">
                <a:solidFill>
                  <a:schemeClr val="bg1">
                    <a:lumMod val="95000"/>
                  </a:schemeClr>
                </a:solidFill>
                <a:latin typeface="Microsoft YaHei" panose="020B0503020204020204" pitchFamily="34" charset="-122"/>
                <a:ea typeface="Microsoft YaHei" panose="020B0503020204020204" pitchFamily="34" charset="-122"/>
              </a:rPr>
              <a:t>   </a:t>
            </a:r>
            <a:r>
              <a:rPr lang="en-US" altLang="zh-CN" sz="2400" dirty="0">
                <a:solidFill>
                  <a:schemeClr val="bg1">
                    <a:lumMod val="95000"/>
                  </a:schemeClr>
                </a:solidFill>
                <a:latin typeface="Microsoft YaHei" panose="020B0503020204020204" pitchFamily="34" charset="-122"/>
                <a:ea typeface="Microsoft YaHei" panose="020B0503020204020204" pitchFamily="34" charset="-122"/>
              </a:rPr>
              <a:t>   </a:t>
            </a:r>
            <a:r>
              <a:rPr lang="zh-CN" altLang="en-US" sz="2400" dirty="0">
                <a:solidFill>
                  <a:schemeClr val="bg1">
                    <a:lumMod val="95000"/>
                  </a:schemeClr>
                </a:solidFill>
                <a:latin typeface="Microsoft YaHei" panose="020B0503020204020204" pitchFamily="34" charset="-122"/>
                <a:ea typeface="Microsoft YaHei" panose="020B0503020204020204" pitchFamily="34" charset="-122"/>
              </a:rPr>
              <a:t>噘着嘴（</a:t>
            </a:r>
            <a:r>
              <a:rPr lang="en-US" altLang="zh-CN" sz="2400" b="1" dirty="0" err="1">
                <a:solidFill>
                  <a:schemeClr val="accent1">
                    <a:lumMod val="40000"/>
                    <a:lumOff val="60000"/>
                  </a:schemeClr>
                </a:solidFill>
                <a:latin typeface="Microsoft YaHei" panose="020B0503020204020204" pitchFamily="34" charset="-122"/>
                <a:ea typeface="Microsoft YaHei" panose="020B0503020204020204" pitchFamily="34" charset="-122"/>
              </a:rPr>
              <a:t>juē</a:t>
            </a:r>
            <a:r>
              <a:rPr lang="zh-CN" altLang="en-US" sz="2400" dirty="0">
                <a:solidFill>
                  <a:schemeClr val="bg1">
                    <a:lumMod val="95000"/>
                  </a:schemeClr>
                </a:solidFill>
                <a:latin typeface="Microsoft YaHei" panose="020B0503020204020204" pitchFamily="34" charset="-122"/>
                <a:ea typeface="Microsoft YaHei" panose="020B0503020204020204" pitchFamily="34" charset="-122"/>
              </a:rPr>
              <a:t>）      凫水</a:t>
            </a:r>
            <a:r>
              <a:rPr lang="en-US" altLang="zh-CN" sz="2400" dirty="0">
                <a:solidFill>
                  <a:schemeClr val="bg1">
                    <a:lumMod val="95000"/>
                  </a:schemeClr>
                </a:solidFill>
                <a:latin typeface="Microsoft YaHei" panose="020B0503020204020204" pitchFamily="34" charset="-122"/>
                <a:ea typeface="Microsoft YaHei" panose="020B0503020204020204" pitchFamily="34" charset="-122"/>
              </a:rPr>
              <a:t>(</a:t>
            </a:r>
            <a:r>
              <a:rPr lang="en-US" altLang="zh-CN" sz="2400" b="1" dirty="0" err="1">
                <a:solidFill>
                  <a:schemeClr val="accent1">
                    <a:lumMod val="40000"/>
                    <a:lumOff val="60000"/>
                  </a:schemeClr>
                </a:solidFill>
                <a:latin typeface="Microsoft YaHei" panose="020B0503020204020204" pitchFamily="34" charset="-122"/>
                <a:ea typeface="Microsoft YaHei" panose="020B0503020204020204" pitchFamily="34" charset="-122"/>
              </a:rPr>
              <a:t>fú</a:t>
            </a:r>
            <a:r>
              <a:rPr lang="en-US" altLang="zh-CN" sz="2400" dirty="0">
                <a:solidFill>
                  <a:schemeClr val="bg1">
                    <a:lumMod val="95000"/>
                  </a:schemeClr>
                </a:solidFill>
                <a:latin typeface="Microsoft YaHei" panose="020B0503020204020204" pitchFamily="34" charset="-122"/>
                <a:ea typeface="Microsoft YaHei" panose="020B0503020204020204" pitchFamily="34" charset="-122"/>
              </a:rPr>
              <a:t>)  	 </a:t>
            </a:r>
          </a:p>
        </p:txBody>
      </p:sp>
      <p:sp>
        <p:nvSpPr>
          <p:cNvPr id="6" name="文本框 5"/>
          <p:cNvSpPr txBox="1"/>
          <p:nvPr/>
        </p:nvSpPr>
        <p:spPr>
          <a:xfrm>
            <a:off x="10045382" y="653193"/>
            <a:ext cx="4293235" cy="707053"/>
          </a:xfrm>
          <a:prstGeom prst="rect">
            <a:avLst/>
          </a:prstGeom>
          <a:noFill/>
        </p:spPr>
        <p:txBody>
          <a:bodyPr wrap="square" rtlCol="0">
            <a:spAutoFit/>
          </a:bodyPr>
          <a:lstStyle/>
          <a:p>
            <a:pPr algn="l">
              <a:lnSpc>
                <a:spcPct val="140000"/>
              </a:lnSpc>
            </a:pPr>
            <a:r>
              <a:rPr lang="zh-CN" altLang="en-US" sz="3200" b="1" dirty="0">
                <a:solidFill>
                  <a:schemeClr val="bg1">
                    <a:lumMod val="50000"/>
                  </a:schemeClr>
                </a:solidFill>
                <a:latin typeface="Microsoft YaHei" panose="020B0503020204020204" pitchFamily="34" charset="-122"/>
                <a:ea typeface="Microsoft YaHei" panose="020B0503020204020204" pitchFamily="34" charset="-122"/>
              </a:rPr>
              <a:t>预习检查</a:t>
            </a:r>
            <a:endParaRPr sz="3200" b="1" dirty="0">
              <a:solidFill>
                <a:schemeClr val="bg1">
                  <a:lumMod val="50000"/>
                </a:schemeClr>
              </a:solidFill>
              <a:latin typeface="Microsoft YaHei" panose="020B0503020204020204" pitchFamily="34" charset="-122"/>
              <a:ea typeface="Microsoft YaHei" panose="020B0503020204020204" pitchFamily="34" charset="-122"/>
            </a:endParaRPr>
          </a:p>
        </p:txBody>
      </p:sp>
    </p:spTree>
    <p:extLst>
      <p:ext uri="{BB962C8B-B14F-4D97-AF65-F5344CB8AC3E}">
        <p14:creationId xmlns:p14="http://schemas.microsoft.com/office/powerpoint/2010/main" val="19316146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500"/>
                                        <p:tgtEl>
                                          <p:spTgt spid="2"/>
                                        </p:tgtEl>
                                      </p:cBhvr>
                                    </p:animEffect>
                                  </p:childTnLst>
                                </p:cTn>
                              </p:par>
                            </p:childTnLst>
                          </p:cTn>
                        </p:par>
                        <p:par>
                          <p:cTn id="8" fill="hold">
                            <p:stCondLst>
                              <p:cond delay="500"/>
                            </p:stCondLst>
                            <p:childTnLst>
                              <p:par>
                                <p:cTn id="9" presetID="41" presetClass="entr" presetSubtype="0" fill="hold" grpId="1" nodeType="afterEffect">
                                  <p:stCondLst>
                                    <p:cond delay="0"/>
                                  </p:stCondLst>
                                  <p:iterate type="lt">
                                    <p:tmPct val="10000"/>
                                  </p:iterate>
                                  <p:childTnLst>
                                    <p:set>
                                      <p:cBhvr>
                                        <p:cTn id="10" dur="1" fill="hold">
                                          <p:stCondLst>
                                            <p:cond delay="0"/>
                                          </p:stCondLst>
                                        </p:cTn>
                                        <p:tgtEl>
                                          <p:spTgt spid="6"/>
                                        </p:tgtEl>
                                        <p:attrNameLst>
                                          <p:attrName>style.visibility</p:attrName>
                                        </p:attrNameLst>
                                      </p:cBhvr>
                                      <p:to>
                                        <p:strVal val="visible"/>
                                      </p:to>
                                    </p:set>
                                    <p:anim calcmode="lin" valueType="num">
                                      <p:cBhvr>
                                        <p:cTn id="11"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6"/>
                                        </p:tgtEl>
                                        <p:attrNameLst>
                                          <p:attrName>ppt_y</p:attrName>
                                        </p:attrNameLst>
                                      </p:cBhvr>
                                      <p:tavLst>
                                        <p:tav tm="0">
                                          <p:val>
                                            <p:strVal val="#ppt_y"/>
                                          </p:val>
                                        </p:tav>
                                        <p:tav tm="100000">
                                          <p:val>
                                            <p:strVal val="#ppt_y"/>
                                          </p:val>
                                        </p:tav>
                                      </p:tavLst>
                                    </p:anim>
                                    <p:anim calcmode="lin" valueType="num">
                                      <p:cBhvr>
                                        <p:cTn id="13"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15" dur="500" tmFilter="0,0; .5, 1; 1, 1"/>
                                        <p:tgtEl>
                                          <p:spTgt spid="6"/>
                                        </p:tgtEl>
                                      </p:cBhvr>
                                    </p:animEffect>
                                  </p:childTnLst>
                                </p:cTn>
                              </p:par>
                            </p:childTnLst>
                          </p:cTn>
                        </p:par>
                        <p:par>
                          <p:cTn id="16" fill="hold">
                            <p:stCondLst>
                              <p:cond delay="1150"/>
                            </p:stCondLst>
                            <p:childTnLst>
                              <p:par>
                                <p:cTn id="17" presetID="42" presetClass="entr" presetSubtype="0"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500"/>
                                        <p:tgtEl>
                                          <p:spTgt spid="5"/>
                                        </p:tgtEl>
                                      </p:cBhvr>
                                    </p:animEffect>
                                    <p:anim calcmode="lin" valueType="num">
                                      <p:cBhvr>
                                        <p:cTn id="20" dur="500" fill="hold"/>
                                        <p:tgtEl>
                                          <p:spTgt spid="5"/>
                                        </p:tgtEl>
                                        <p:attrNameLst>
                                          <p:attrName>ppt_x</p:attrName>
                                        </p:attrNameLst>
                                      </p:cBhvr>
                                      <p:tavLst>
                                        <p:tav tm="0">
                                          <p:val>
                                            <p:strVal val="#ppt_x"/>
                                          </p:val>
                                        </p:tav>
                                        <p:tav tm="100000">
                                          <p:val>
                                            <p:strVal val="#ppt_x"/>
                                          </p:val>
                                        </p:tav>
                                      </p:tavLst>
                                    </p:anim>
                                    <p:anim calcmode="lin" valueType="num">
                                      <p:cBhvr>
                                        <p:cTn id="21" dur="5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6" grpId="0"/>
      <p:bldP spid="6" grpId="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id="{53B9F2E0-F6F7-4A4A-8C4C-12459C4CFCB5}"/>
              </a:ext>
            </a:extLst>
          </p:cNvPr>
          <p:cNvPicPr>
            <a:picLocks noChangeAspect="1"/>
          </p:cNvPicPr>
          <p:nvPr/>
        </p:nvPicPr>
        <p:blipFill>
          <a:blip r:embed="rId3" cstate="print">
            <a:extLst>
              <a:ext uri="{28A0092B-C50C-407E-A947-70E740481C1C}">
                <a14:useLocalDpi xmlns:a14="http://schemas.microsoft.com/office/drawing/2010/main" val="0"/>
              </a:ext>
            </a:extLst>
          </a:blip>
          <a:srcRect t="9419" b="9419"/>
          <a:stretch>
            <a:fillRect/>
          </a:stretch>
        </p:blipFill>
        <p:spPr>
          <a:xfrm>
            <a:off x="208280" y="241983"/>
            <a:ext cx="5887720" cy="6374034"/>
          </a:xfrm>
          <a:prstGeom prst="rect">
            <a:avLst/>
          </a:prstGeom>
          <a:ln w="228600" cap="sq" cmpd="thickThin">
            <a:solidFill>
              <a:srgbClr val="000000"/>
            </a:solidFill>
            <a:prstDash val="solid"/>
            <a:miter lim="800000"/>
          </a:ln>
          <a:effectLst>
            <a:innerShdw blurRad="76200">
              <a:srgbClr val="000000"/>
            </a:innerShdw>
          </a:effectLst>
        </p:spPr>
      </p:pic>
      <p:sp>
        <p:nvSpPr>
          <p:cNvPr id="5" name="矩形 4"/>
          <p:cNvSpPr/>
          <p:nvPr/>
        </p:nvSpPr>
        <p:spPr>
          <a:xfrm>
            <a:off x="1450083" y="1854558"/>
            <a:ext cx="9522718" cy="2881688"/>
          </a:xfrm>
          <a:prstGeom prst="rect">
            <a:avLst/>
          </a:prstGeom>
          <a:solidFill>
            <a:schemeClr val="tx1">
              <a:lumMod val="50000"/>
              <a:lumOff val="50000"/>
            </a:schemeClr>
          </a:solidFill>
          <a:ln w="5715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lang="en-US" altLang="zh-CN" sz="2000" dirty="0">
                <a:solidFill>
                  <a:schemeClr val="bg1">
                    <a:lumMod val="95000"/>
                  </a:schemeClr>
                </a:solidFill>
                <a:latin typeface="Microsoft YaHei" panose="020B0503020204020204" pitchFamily="34" charset="-122"/>
                <a:ea typeface="Microsoft YaHei" panose="020B0503020204020204" pitchFamily="34" charset="-122"/>
              </a:rPr>
              <a:t>2.</a:t>
            </a:r>
            <a:r>
              <a:rPr lang="zh-CN" altLang="en-US" sz="2000" dirty="0">
                <a:solidFill>
                  <a:schemeClr val="bg1">
                    <a:lumMod val="95000"/>
                  </a:schemeClr>
                </a:solidFill>
                <a:latin typeface="Microsoft YaHei" panose="020B0503020204020204" pitchFamily="34" charset="-122"/>
                <a:ea typeface="Microsoft YaHei" panose="020B0503020204020204" pitchFamily="34" charset="-122"/>
              </a:rPr>
              <a:t>解释词语</a:t>
            </a:r>
          </a:p>
          <a:p>
            <a:pPr>
              <a:lnSpc>
                <a:spcPct val="150000"/>
              </a:lnSpc>
            </a:pPr>
            <a:r>
              <a:rPr lang="zh-CN" altLang="en-US" sz="2000" dirty="0">
                <a:solidFill>
                  <a:schemeClr val="bg1">
                    <a:lumMod val="95000"/>
                  </a:schemeClr>
                </a:solidFill>
                <a:latin typeface="Microsoft YaHei" panose="020B0503020204020204" pitchFamily="34" charset="-122"/>
                <a:ea typeface="Microsoft YaHei" panose="020B0503020204020204" pitchFamily="34" charset="-122"/>
              </a:rPr>
              <a:t>藕断丝连：</a:t>
            </a:r>
            <a:r>
              <a:rPr lang="zh-CN" altLang="en-US" sz="2000" b="1" dirty="0">
                <a:solidFill>
                  <a:schemeClr val="accent1">
                    <a:lumMod val="40000"/>
                    <a:lumOff val="60000"/>
                  </a:schemeClr>
                </a:solidFill>
                <a:latin typeface="Microsoft YaHei" panose="020B0503020204020204" pitchFamily="34" charset="-122"/>
                <a:ea typeface="Microsoft YaHei" panose="020B0503020204020204" pitchFamily="34" charset="-122"/>
              </a:rPr>
              <a:t>比喻没有彻底断绝关系。多指男女之间情思难断。</a:t>
            </a:r>
          </a:p>
          <a:p>
            <a:pPr>
              <a:lnSpc>
                <a:spcPct val="150000"/>
              </a:lnSpc>
            </a:pPr>
            <a:r>
              <a:rPr lang="zh-CN" altLang="en-US" sz="2000" dirty="0">
                <a:solidFill>
                  <a:schemeClr val="bg1">
                    <a:lumMod val="95000"/>
                  </a:schemeClr>
                </a:solidFill>
                <a:latin typeface="Microsoft YaHei" panose="020B0503020204020204" pitchFamily="34" charset="-122"/>
                <a:ea typeface="Microsoft YaHei" panose="020B0503020204020204" pitchFamily="34" charset="-122"/>
              </a:rPr>
              <a:t>欢天喜地：</a:t>
            </a:r>
            <a:r>
              <a:rPr lang="zh-CN" altLang="en-US" sz="2000" b="1" dirty="0">
                <a:solidFill>
                  <a:schemeClr val="accent1">
                    <a:lumMod val="40000"/>
                    <a:lumOff val="60000"/>
                  </a:schemeClr>
                </a:solidFill>
                <a:latin typeface="Microsoft YaHei" panose="020B0503020204020204" pitchFamily="34" charset="-122"/>
                <a:ea typeface="Microsoft YaHei" panose="020B0503020204020204" pitchFamily="34" charset="-122"/>
              </a:rPr>
              <a:t>形容非常高兴。</a:t>
            </a:r>
          </a:p>
          <a:p>
            <a:pPr>
              <a:lnSpc>
                <a:spcPct val="150000"/>
              </a:lnSpc>
            </a:pPr>
            <a:r>
              <a:rPr lang="zh-CN" altLang="en-US" sz="2000" dirty="0">
                <a:solidFill>
                  <a:schemeClr val="bg1">
                    <a:lumMod val="95000"/>
                  </a:schemeClr>
                </a:solidFill>
                <a:latin typeface="Microsoft YaHei" panose="020B0503020204020204" pitchFamily="34" charset="-122"/>
                <a:ea typeface="Microsoft YaHei" panose="020B0503020204020204" pitchFamily="34" charset="-122"/>
              </a:rPr>
              <a:t>万里无云：</a:t>
            </a:r>
            <a:r>
              <a:rPr lang="zh-CN" altLang="en-US" sz="2000" b="1" dirty="0">
                <a:solidFill>
                  <a:schemeClr val="accent1">
                    <a:lumMod val="40000"/>
                    <a:lumOff val="60000"/>
                  </a:schemeClr>
                </a:solidFill>
                <a:latin typeface="Microsoft YaHei" panose="020B0503020204020204" pitchFamily="34" charset="-122"/>
                <a:ea typeface="Microsoft YaHei" panose="020B0503020204020204" pitchFamily="34" charset="-122"/>
              </a:rPr>
              <a:t>湛湛蓝天，没有一丝云彩；形容天气晴朗。</a:t>
            </a:r>
          </a:p>
          <a:p>
            <a:pPr>
              <a:lnSpc>
                <a:spcPct val="150000"/>
              </a:lnSpc>
            </a:pPr>
            <a:r>
              <a:rPr lang="zh-CN" altLang="en-US" sz="2000" dirty="0">
                <a:solidFill>
                  <a:schemeClr val="bg1">
                    <a:lumMod val="95000"/>
                  </a:schemeClr>
                </a:solidFill>
                <a:latin typeface="Microsoft YaHei" panose="020B0503020204020204" pitchFamily="34" charset="-122"/>
                <a:ea typeface="Microsoft YaHei" panose="020B0503020204020204" pitchFamily="34" charset="-122"/>
              </a:rPr>
              <a:t>一钱不值：</a:t>
            </a:r>
            <a:r>
              <a:rPr lang="zh-CN" altLang="en-US" sz="2000" b="1" dirty="0">
                <a:solidFill>
                  <a:schemeClr val="accent1">
                    <a:lumMod val="40000"/>
                    <a:lumOff val="60000"/>
                  </a:schemeClr>
                </a:solidFill>
                <a:latin typeface="Microsoft YaHei" panose="020B0503020204020204" pitchFamily="34" charset="-122"/>
                <a:ea typeface="Microsoft YaHei" panose="020B0503020204020204" pitchFamily="34" charset="-122"/>
              </a:rPr>
              <a:t>一个铜钱都不值，比喻毫无价值。</a:t>
            </a:r>
          </a:p>
        </p:txBody>
      </p:sp>
      <p:sp>
        <p:nvSpPr>
          <p:cNvPr id="6" name="文本框 5"/>
          <p:cNvSpPr txBox="1"/>
          <p:nvPr/>
        </p:nvSpPr>
        <p:spPr>
          <a:xfrm>
            <a:off x="9665372" y="81195"/>
            <a:ext cx="4293235" cy="707053"/>
          </a:xfrm>
          <a:prstGeom prst="rect">
            <a:avLst/>
          </a:prstGeom>
          <a:noFill/>
        </p:spPr>
        <p:txBody>
          <a:bodyPr wrap="square" rtlCol="0">
            <a:spAutoFit/>
          </a:bodyPr>
          <a:lstStyle/>
          <a:p>
            <a:pPr algn="l">
              <a:lnSpc>
                <a:spcPct val="140000"/>
              </a:lnSpc>
            </a:pPr>
            <a:r>
              <a:rPr lang="zh-CN" altLang="en-US" sz="3200" b="1" dirty="0">
                <a:solidFill>
                  <a:schemeClr val="bg1">
                    <a:lumMod val="50000"/>
                  </a:schemeClr>
                </a:solidFill>
                <a:latin typeface="Microsoft YaHei" panose="020B0503020204020204" pitchFamily="34" charset="-122"/>
                <a:ea typeface="Microsoft YaHei" panose="020B0503020204020204" pitchFamily="34" charset="-122"/>
              </a:rPr>
              <a:t>预习检查</a:t>
            </a:r>
            <a:endParaRPr sz="3200" b="1" dirty="0">
              <a:solidFill>
                <a:schemeClr val="bg1">
                  <a:lumMod val="50000"/>
                </a:schemeClr>
              </a:solidFill>
              <a:latin typeface="Microsoft YaHei" panose="020B0503020204020204" pitchFamily="34" charset="-122"/>
              <a:ea typeface="Microsoft YaHei" panose="020B0503020204020204" pitchFamily="34" charset="-122"/>
            </a:endParaRPr>
          </a:p>
        </p:txBody>
      </p:sp>
    </p:spTree>
    <p:extLst>
      <p:ext uri="{BB962C8B-B14F-4D97-AF65-F5344CB8AC3E}">
        <p14:creationId xmlns:p14="http://schemas.microsoft.com/office/powerpoint/2010/main" val="20110775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circle(in)">
                                      <p:cBhvr>
                                        <p:cTn id="7" dur="500"/>
                                        <p:tgtEl>
                                          <p:spTgt spid="7"/>
                                        </p:tgtEl>
                                      </p:cBhvr>
                                    </p:animEffect>
                                  </p:childTnLst>
                                </p:cTn>
                              </p:par>
                            </p:childTnLst>
                          </p:cTn>
                        </p:par>
                        <p:par>
                          <p:cTn id="8" fill="hold">
                            <p:stCondLst>
                              <p:cond delay="500"/>
                            </p:stCondLst>
                            <p:childTnLst>
                              <p:par>
                                <p:cTn id="9" presetID="41" presetClass="entr" presetSubtype="0" fill="hold" grpId="1" nodeType="afterEffect">
                                  <p:stCondLst>
                                    <p:cond delay="0"/>
                                  </p:stCondLst>
                                  <p:iterate type="lt">
                                    <p:tmPct val="10000"/>
                                  </p:iterate>
                                  <p:childTnLst>
                                    <p:set>
                                      <p:cBhvr>
                                        <p:cTn id="10" dur="1" fill="hold">
                                          <p:stCondLst>
                                            <p:cond delay="0"/>
                                          </p:stCondLst>
                                        </p:cTn>
                                        <p:tgtEl>
                                          <p:spTgt spid="6"/>
                                        </p:tgtEl>
                                        <p:attrNameLst>
                                          <p:attrName>style.visibility</p:attrName>
                                        </p:attrNameLst>
                                      </p:cBhvr>
                                      <p:to>
                                        <p:strVal val="visible"/>
                                      </p:to>
                                    </p:set>
                                    <p:anim calcmode="lin" valueType="num">
                                      <p:cBhvr>
                                        <p:cTn id="11"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6"/>
                                        </p:tgtEl>
                                        <p:attrNameLst>
                                          <p:attrName>ppt_y</p:attrName>
                                        </p:attrNameLst>
                                      </p:cBhvr>
                                      <p:tavLst>
                                        <p:tav tm="0">
                                          <p:val>
                                            <p:strVal val="#ppt_y"/>
                                          </p:val>
                                        </p:tav>
                                        <p:tav tm="100000">
                                          <p:val>
                                            <p:strVal val="#ppt_y"/>
                                          </p:val>
                                        </p:tav>
                                      </p:tavLst>
                                    </p:anim>
                                    <p:anim calcmode="lin" valueType="num">
                                      <p:cBhvr>
                                        <p:cTn id="13"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15" dur="500" tmFilter="0,0; .5, 1; 1, 1"/>
                                        <p:tgtEl>
                                          <p:spTgt spid="6"/>
                                        </p:tgtEl>
                                      </p:cBhvr>
                                    </p:animEffect>
                                  </p:childTnLst>
                                </p:cTn>
                              </p:par>
                            </p:childTnLst>
                          </p:cTn>
                        </p:par>
                        <p:par>
                          <p:cTn id="16" fill="hold">
                            <p:stCondLst>
                              <p:cond delay="1150"/>
                            </p:stCondLst>
                            <p:childTnLst>
                              <p:par>
                                <p:cTn id="17" presetID="42" presetClass="entr" presetSubtype="0"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500"/>
                                        <p:tgtEl>
                                          <p:spTgt spid="5"/>
                                        </p:tgtEl>
                                      </p:cBhvr>
                                    </p:animEffect>
                                    <p:anim calcmode="lin" valueType="num">
                                      <p:cBhvr>
                                        <p:cTn id="20" dur="500" fill="hold"/>
                                        <p:tgtEl>
                                          <p:spTgt spid="5"/>
                                        </p:tgtEl>
                                        <p:attrNameLst>
                                          <p:attrName>ppt_x</p:attrName>
                                        </p:attrNameLst>
                                      </p:cBhvr>
                                      <p:tavLst>
                                        <p:tav tm="0">
                                          <p:val>
                                            <p:strVal val="#ppt_x"/>
                                          </p:val>
                                        </p:tav>
                                        <p:tav tm="100000">
                                          <p:val>
                                            <p:strVal val="#ppt_x"/>
                                          </p:val>
                                        </p:tav>
                                      </p:tavLst>
                                    </p:anim>
                                    <p:anim calcmode="lin" valueType="num">
                                      <p:cBhvr>
                                        <p:cTn id="21" dur="5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6" grpId="0"/>
      <p:bldP spid="6" grpId="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文本框 11"/>
          <p:cNvSpPr txBox="1"/>
          <p:nvPr/>
        </p:nvSpPr>
        <p:spPr>
          <a:xfrm>
            <a:off x="967606" y="1087535"/>
            <a:ext cx="10506113" cy="4192879"/>
          </a:xfrm>
          <a:prstGeom prst="rect">
            <a:avLst/>
          </a:prstGeom>
          <a:noFill/>
        </p:spPr>
        <p:txBody>
          <a:bodyPr wrap="square" rtlCol="0">
            <a:spAutoFit/>
          </a:bodyPr>
          <a:lstStyle/>
          <a:p>
            <a:pPr marL="342900" indent="-342900">
              <a:lnSpc>
                <a:spcPct val="150000"/>
              </a:lnSpc>
              <a:buFont typeface="Wingdings" pitchFamily="2" charset="2"/>
              <a:buChar char="n"/>
            </a:pPr>
            <a:r>
              <a:rPr lang="zh-CN" altLang="en-US" sz="2000" b="1" dirty="0">
                <a:solidFill>
                  <a:schemeClr val="tx1">
                    <a:lumMod val="65000"/>
                    <a:lumOff val="35000"/>
                  </a:schemeClr>
                </a:solidFill>
                <a:latin typeface="Microsoft YaHei" panose="020B0503020204020204" pitchFamily="34" charset="-122"/>
                <a:ea typeface="Microsoft YaHei" panose="020B0503020204020204" pitchFamily="34" charset="-122"/>
              </a:rPr>
              <a:t>（二）初读课文。</a:t>
            </a:r>
          </a:p>
          <a:p>
            <a:pPr>
              <a:lnSpc>
                <a:spcPct val="150000"/>
              </a:lnSpc>
            </a:pPr>
            <a:r>
              <a:rPr lang="en-US" altLang="zh-CN" sz="2000" dirty="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dirty="0">
                <a:solidFill>
                  <a:schemeClr val="tx1">
                    <a:lumMod val="65000"/>
                    <a:lumOff val="35000"/>
                  </a:schemeClr>
                </a:solidFill>
                <a:latin typeface="Microsoft YaHei" panose="020B0503020204020204" pitchFamily="34" charset="-122"/>
                <a:ea typeface="Microsoft YaHei" panose="020B0503020204020204" pitchFamily="34" charset="-122"/>
              </a:rPr>
              <a:t>思考</a:t>
            </a:r>
            <a:r>
              <a:rPr lang="en-US" altLang="zh-CN" sz="2000" dirty="0">
                <a:solidFill>
                  <a:schemeClr val="tx1">
                    <a:lumMod val="65000"/>
                    <a:lumOff val="35000"/>
                  </a:schemeClr>
                </a:solidFill>
                <a:latin typeface="Microsoft YaHei" panose="020B0503020204020204" pitchFamily="34" charset="-122"/>
                <a:ea typeface="Microsoft YaHei" panose="020B0503020204020204" pitchFamily="34" charset="-122"/>
              </a:rPr>
              <a:t>1】</a:t>
            </a:r>
            <a:r>
              <a:rPr lang="zh-CN" altLang="en-US" sz="2000" dirty="0">
                <a:solidFill>
                  <a:schemeClr val="tx1">
                    <a:lumMod val="65000"/>
                    <a:lumOff val="35000"/>
                  </a:schemeClr>
                </a:solidFill>
                <a:latin typeface="Microsoft YaHei" panose="020B0503020204020204" pitchFamily="34" charset="-122"/>
                <a:ea typeface="Microsoft YaHei" panose="020B0503020204020204" pitchFamily="34" charset="-122"/>
              </a:rPr>
              <a:t>概述本文的故事情节。</a:t>
            </a:r>
          </a:p>
          <a:p>
            <a:pPr>
              <a:lnSpc>
                <a:spcPct val="150000"/>
              </a:lnSpc>
            </a:pPr>
            <a:r>
              <a:rPr lang="zh-CN" altLang="en-US" sz="2000" dirty="0">
                <a:solidFill>
                  <a:srgbClr val="C00000"/>
                </a:solidFill>
                <a:latin typeface="Microsoft YaHei" panose="020B0503020204020204" pitchFamily="34" charset="-122"/>
                <a:ea typeface="Microsoft YaHei" panose="020B0503020204020204" pitchFamily="34" charset="-122"/>
              </a:rPr>
              <a:t>明确   水生嫂探知丈夫参军，跟丈夫话别。她和几个青年妇女去马庄探夫未遇，在回家的路上遇到敌船，她们躲进荷花淀，无意中把敌人引进伏击圈，为游击队伏击敌人的胜利创造了条件。她们从此迅速成长起来，成为抗日游击战士。</a:t>
            </a:r>
          </a:p>
          <a:p>
            <a:pPr>
              <a:lnSpc>
                <a:spcPct val="150000"/>
              </a:lnSpc>
            </a:pPr>
            <a:r>
              <a:rPr lang="en-US" altLang="zh-CN" sz="2000" dirty="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dirty="0">
                <a:solidFill>
                  <a:schemeClr val="tx1">
                    <a:lumMod val="65000"/>
                    <a:lumOff val="35000"/>
                  </a:schemeClr>
                </a:solidFill>
                <a:latin typeface="Microsoft YaHei" panose="020B0503020204020204" pitchFamily="34" charset="-122"/>
                <a:ea typeface="Microsoft YaHei" panose="020B0503020204020204" pitchFamily="34" charset="-122"/>
              </a:rPr>
              <a:t>思考</a:t>
            </a:r>
            <a:r>
              <a:rPr lang="en-US" altLang="zh-CN" sz="2000" dirty="0">
                <a:solidFill>
                  <a:schemeClr val="tx1">
                    <a:lumMod val="65000"/>
                    <a:lumOff val="35000"/>
                  </a:schemeClr>
                </a:solidFill>
                <a:latin typeface="Microsoft YaHei" panose="020B0503020204020204" pitchFamily="34" charset="-122"/>
                <a:ea typeface="Microsoft YaHei" panose="020B0503020204020204" pitchFamily="34" charset="-122"/>
              </a:rPr>
              <a:t>2】</a:t>
            </a:r>
            <a:r>
              <a:rPr lang="zh-CN" altLang="en-US" sz="2000" dirty="0">
                <a:solidFill>
                  <a:schemeClr val="tx1">
                    <a:lumMod val="65000"/>
                    <a:lumOff val="35000"/>
                  </a:schemeClr>
                </a:solidFill>
                <a:latin typeface="Microsoft YaHei" panose="020B0503020204020204" pitchFamily="34" charset="-122"/>
                <a:ea typeface="Microsoft YaHei" panose="020B0503020204020204" pitchFamily="34" charset="-122"/>
              </a:rPr>
              <a:t>尝试概括下每一部分的内容。</a:t>
            </a:r>
          </a:p>
          <a:p>
            <a:pPr>
              <a:lnSpc>
                <a:spcPct val="150000"/>
              </a:lnSpc>
            </a:pPr>
            <a:r>
              <a:rPr lang="zh-CN" altLang="en-US" sz="2000" dirty="0">
                <a:solidFill>
                  <a:srgbClr val="C00000"/>
                </a:solidFill>
                <a:latin typeface="Microsoft YaHei" panose="020B0503020204020204" pitchFamily="34" charset="-122"/>
                <a:ea typeface="Microsoft YaHei" panose="020B0503020204020204" pitchFamily="34" charset="-122"/>
              </a:rPr>
              <a:t>明确   第一部分：夫妻话别</a:t>
            </a:r>
            <a:r>
              <a:rPr lang="en-US" altLang="zh-CN" sz="2000" dirty="0">
                <a:solidFill>
                  <a:srgbClr val="C00000"/>
                </a:solidFill>
                <a:latin typeface="Microsoft YaHei" panose="020B0503020204020204" pitchFamily="34" charset="-122"/>
                <a:ea typeface="Microsoft YaHei" panose="020B0503020204020204" pitchFamily="34" charset="-122"/>
              </a:rPr>
              <a:t>(</a:t>
            </a:r>
            <a:r>
              <a:rPr lang="zh-CN" altLang="en-US" sz="2000" dirty="0">
                <a:solidFill>
                  <a:srgbClr val="C00000"/>
                </a:solidFill>
                <a:latin typeface="Microsoft YaHei" panose="020B0503020204020204" pitchFamily="34" charset="-122"/>
                <a:ea typeface="Microsoft YaHei" panose="020B0503020204020204" pitchFamily="34" charset="-122"/>
              </a:rPr>
              <a:t>开端</a:t>
            </a:r>
            <a:r>
              <a:rPr lang="en-US" altLang="zh-CN" sz="2000" dirty="0">
                <a:solidFill>
                  <a:srgbClr val="C00000"/>
                </a:solidFill>
                <a:latin typeface="Microsoft YaHei" panose="020B0503020204020204" pitchFamily="34" charset="-122"/>
                <a:ea typeface="Microsoft YaHei" panose="020B0503020204020204" pitchFamily="34" charset="-122"/>
              </a:rPr>
              <a:t>)</a:t>
            </a:r>
          </a:p>
          <a:p>
            <a:pPr>
              <a:lnSpc>
                <a:spcPct val="150000"/>
              </a:lnSpc>
            </a:pPr>
            <a:r>
              <a:rPr lang="zh-CN" altLang="en-US" sz="2000" dirty="0">
                <a:solidFill>
                  <a:srgbClr val="C00000"/>
                </a:solidFill>
                <a:latin typeface="Microsoft YaHei" panose="020B0503020204020204" pitchFamily="34" charset="-122"/>
                <a:ea typeface="Microsoft YaHei" panose="020B0503020204020204" pitchFamily="34" charset="-122"/>
              </a:rPr>
              <a:t>第二部分：探夫遇敌</a:t>
            </a:r>
            <a:r>
              <a:rPr lang="en-US" altLang="zh-CN" sz="2000" dirty="0">
                <a:solidFill>
                  <a:srgbClr val="C00000"/>
                </a:solidFill>
                <a:latin typeface="Microsoft YaHei" panose="020B0503020204020204" pitchFamily="34" charset="-122"/>
                <a:ea typeface="Microsoft YaHei" panose="020B0503020204020204" pitchFamily="34" charset="-122"/>
              </a:rPr>
              <a:t>(</a:t>
            </a:r>
            <a:r>
              <a:rPr lang="zh-CN" altLang="en-US" sz="2000" dirty="0">
                <a:solidFill>
                  <a:srgbClr val="C00000"/>
                </a:solidFill>
                <a:latin typeface="Microsoft YaHei" panose="020B0503020204020204" pitchFamily="34" charset="-122"/>
                <a:ea typeface="Microsoft YaHei" panose="020B0503020204020204" pitchFamily="34" charset="-122"/>
              </a:rPr>
              <a:t>发展</a:t>
            </a:r>
            <a:r>
              <a:rPr lang="en-US" altLang="zh-CN" sz="2000" dirty="0">
                <a:solidFill>
                  <a:srgbClr val="C00000"/>
                </a:solidFill>
                <a:latin typeface="Microsoft YaHei" panose="020B0503020204020204" pitchFamily="34" charset="-122"/>
                <a:ea typeface="Microsoft YaHei" panose="020B0503020204020204" pitchFamily="34" charset="-122"/>
              </a:rPr>
              <a:t>)</a:t>
            </a:r>
          </a:p>
          <a:p>
            <a:pPr>
              <a:lnSpc>
                <a:spcPct val="150000"/>
              </a:lnSpc>
            </a:pPr>
            <a:r>
              <a:rPr lang="zh-CN" altLang="en-US" sz="2000" dirty="0">
                <a:solidFill>
                  <a:srgbClr val="C00000"/>
                </a:solidFill>
                <a:latin typeface="Microsoft YaHei" panose="020B0503020204020204" pitchFamily="34" charset="-122"/>
                <a:ea typeface="Microsoft YaHei" panose="020B0503020204020204" pitchFamily="34" charset="-122"/>
              </a:rPr>
              <a:t>第三部分：助夫杀敌</a:t>
            </a:r>
            <a:r>
              <a:rPr lang="en-US" altLang="zh-CN" sz="2000" dirty="0">
                <a:solidFill>
                  <a:srgbClr val="C00000"/>
                </a:solidFill>
                <a:latin typeface="Microsoft YaHei" panose="020B0503020204020204" pitchFamily="34" charset="-122"/>
                <a:ea typeface="Microsoft YaHei" panose="020B0503020204020204" pitchFamily="34" charset="-122"/>
              </a:rPr>
              <a:t>(</a:t>
            </a:r>
            <a:r>
              <a:rPr lang="zh-CN" altLang="en-US" sz="2000" dirty="0">
                <a:solidFill>
                  <a:srgbClr val="C00000"/>
                </a:solidFill>
                <a:latin typeface="Microsoft YaHei" panose="020B0503020204020204" pitchFamily="34" charset="-122"/>
                <a:ea typeface="Microsoft YaHei" panose="020B0503020204020204" pitchFamily="34" charset="-122"/>
              </a:rPr>
              <a:t>高潮、结局</a:t>
            </a:r>
            <a:r>
              <a:rPr lang="en-US" altLang="zh-CN" sz="2000" dirty="0">
                <a:solidFill>
                  <a:srgbClr val="C00000"/>
                </a:solidFill>
                <a:latin typeface="Microsoft YaHei" panose="020B0503020204020204" pitchFamily="34" charset="-122"/>
                <a:ea typeface="Microsoft YaHei" panose="020B0503020204020204" pitchFamily="34" charset="-122"/>
              </a:rPr>
              <a:t>)</a:t>
            </a:r>
          </a:p>
        </p:txBody>
      </p:sp>
      <p:sp>
        <p:nvSpPr>
          <p:cNvPr id="14" name="矩形 13">
            <a:extLst>
              <a:ext uri="{FF2B5EF4-FFF2-40B4-BE49-F238E27FC236}">
                <a16:creationId xmlns:a16="http://schemas.microsoft.com/office/drawing/2014/main" id="{1583E858-858B-B44E-85D1-0714BFD1CCB3}"/>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extLst>
      <p:ext uri="{BB962C8B-B14F-4D97-AF65-F5344CB8AC3E}">
        <p14:creationId xmlns:p14="http://schemas.microsoft.com/office/powerpoint/2010/main" val="37899102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12">
                                            <p:txEl>
                                              <p:charRg st="25" end="131"/>
                                            </p:txEl>
                                          </p:spTgt>
                                        </p:tgtEl>
                                        <p:attrNameLst>
                                          <p:attrName>style.visibility</p:attrName>
                                        </p:attrNameLst>
                                      </p:cBhvr>
                                      <p:to>
                                        <p:strVal val="visible"/>
                                      </p:to>
                                    </p:set>
                                    <p:animEffect transition="in" filter="dissolve">
                                      <p:cBhvr>
                                        <p:cTn id="7" dur="500"/>
                                        <p:tgtEl>
                                          <p:spTgt spid="12">
                                            <p:txEl>
                                              <p:charRg st="25" end="131"/>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12">
                                            <p:txEl>
                                              <p:charRg st="150" end="169"/>
                                            </p:txEl>
                                          </p:spTgt>
                                        </p:tgtEl>
                                        <p:attrNameLst>
                                          <p:attrName>style.visibility</p:attrName>
                                        </p:attrNameLst>
                                      </p:cBhvr>
                                      <p:to>
                                        <p:strVal val="visible"/>
                                      </p:to>
                                    </p:set>
                                    <p:animEffect transition="in" filter="dissolve">
                                      <p:cBhvr>
                                        <p:cTn id="12" dur="500"/>
                                        <p:tgtEl>
                                          <p:spTgt spid="12">
                                            <p:txEl>
                                              <p:charRg st="150" end="169"/>
                                            </p:txEl>
                                          </p:spTgt>
                                        </p:tgtEl>
                                      </p:cBhvr>
                                    </p:animEffect>
                                  </p:childTnLst>
                                </p:cTn>
                              </p:par>
                              <p:par>
                                <p:cTn id="13" presetID="9" presetClass="entr" presetSubtype="0" fill="hold" nodeType="withEffect">
                                  <p:stCondLst>
                                    <p:cond delay="0"/>
                                  </p:stCondLst>
                                  <p:childTnLst>
                                    <p:set>
                                      <p:cBhvr>
                                        <p:cTn id="14" dur="1" fill="hold">
                                          <p:stCondLst>
                                            <p:cond delay="0"/>
                                          </p:stCondLst>
                                        </p:cTn>
                                        <p:tgtEl>
                                          <p:spTgt spid="12">
                                            <p:txEl>
                                              <p:charRg st="169" end="183"/>
                                            </p:txEl>
                                          </p:spTgt>
                                        </p:tgtEl>
                                        <p:attrNameLst>
                                          <p:attrName>style.visibility</p:attrName>
                                        </p:attrNameLst>
                                      </p:cBhvr>
                                      <p:to>
                                        <p:strVal val="visible"/>
                                      </p:to>
                                    </p:set>
                                    <p:animEffect transition="in" filter="dissolve">
                                      <p:cBhvr>
                                        <p:cTn id="15" dur="500"/>
                                        <p:tgtEl>
                                          <p:spTgt spid="12">
                                            <p:txEl>
                                              <p:charRg st="169" end="183"/>
                                            </p:txEl>
                                          </p:spTgt>
                                        </p:tgtEl>
                                      </p:cBhvr>
                                    </p:animEffect>
                                  </p:childTnLst>
                                </p:cTn>
                              </p:par>
                              <p:par>
                                <p:cTn id="16" presetID="9" presetClass="entr" presetSubtype="0" fill="hold" nodeType="withEffect">
                                  <p:stCondLst>
                                    <p:cond delay="0"/>
                                  </p:stCondLst>
                                  <p:childTnLst>
                                    <p:set>
                                      <p:cBhvr>
                                        <p:cTn id="17" dur="1" fill="hold">
                                          <p:stCondLst>
                                            <p:cond delay="0"/>
                                          </p:stCondLst>
                                        </p:cTn>
                                        <p:tgtEl>
                                          <p:spTgt spid="12">
                                            <p:txEl>
                                              <p:charRg st="183" end="200"/>
                                            </p:txEl>
                                          </p:spTgt>
                                        </p:tgtEl>
                                        <p:attrNameLst>
                                          <p:attrName>style.visibility</p:attrName>
                                        </p:attrNameLst>
                                      </p:cBhvr>
                                      <p:to>
                                        <p:strVal val="visible"/>
                                      </p:to>
                                    </p:set>
                                    <p:animEffect transition="in" filter="dissolve">
                                      <p:cBhvr>
                                        <p:cTn id="18" dur="500"/>
                                        <p:tgtEl>
                                          <p:spTgt spid="12">
                                            <p:txEl>
                                              <p:charRg st="183" end="20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213360" y="274780"/>
            <a:ext cx="11765280" cy="6452235"/>
            <a:chOff x="213360" y="202565"/>
            <a:chExt cx="11765280" cy="6452235"/>
          </a:xfrm>
        </p:grpSpPr>
        <p:pic>
          <p:nvPicPr>
            <p:cNvPr id="5" name="图片 4"/>
            <p:cNvPicPr>
              <a:picLocks noChangeAspect="1"/>
            </p:cNvPicPr>
            <p:nvPr/>
          </p:nvPicPr>
          <p:blipFill>
            <a:blip r:embed="rId3">
              <a:extLst>
                <a:ext uri="{28A0092B-C50C-407E-A947-70E740481C1C}">
                  <a14:useLocalDpi xmlns:a14="http://schemas.microsoft.com/office/drawing/2010/main" val="0"/>
                </a:ext>
              </a:extLst>
            </a:blip>
            <a:srcRect t="1303" b="1303"/>
            <a:stretch/>
          </p:blipFill>
          <p:spPr>
            <a:xfrm>
              <a:off x="213360" y="202565"/>
              <a:ext cx="11765280" cy="6452235"/>
            </a:xfrm>
            <a:prstGeom prst="rect">
              <a:avLst/>
            </a:prstGeom>
          </p:spPr>
        </p:pic>
        <p:sp>
          <p:nvSpPr>
            <p:cNvPr id="9" name="矩形 8"/>
            <p:cNvSpPr/>
            <p:nvPr/>
          </p:nvSpPr>
          <p:spPr>
            <a:xfrm>
              <a:off x="213360" y="202565"/>
              <a:ext cx="11765280" cy="6452235"/>
            </a:xfrm>
            <a:prstGeom prst="rect">
              <a:avLst/>
            </a:prstGeom>
            <a:solidFill>
              <a:schemeClr val="tx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grpSp>
      <p:sp>
        <p:nvSpPr>
          <p:cNvPr id="15" name="Freeform: Shape 14"/>
          <p:cNvSpPr/>
          <p:nvPr/>
        </p:nvSpPr>
        <p:spPr bwMode="auto">
          <a:xfrm>
            <a:off x="958531" y="927099"/>
            <a:ext cx="3634105" cy="4159250"/>
          </a:xfrm>
          <a:custGeom>
            <a:avLst/>
            <a:gdLst>
              <a:gd name="connsiteX0" fmla="*/ 0 w 9074052"/>
              <a:gd name="connsiteY0" fmla="*/ 0 h 9074052"/>
              <a:gd name="connsiteX1" fmla="*/ 9074052 w 9074052"/>
              <a:gd name="connsiteY1" fmla="*/ 0 h 9074052"/>
              <a:gd name="connsiteX2" fmla="*/ 9074052 w 9074052"/>
              <a:gd name="connsiteY2" fmla="*/ 6552727 h 9074052"/>
              <a:gd name="connsiteX3" fmla="*/ 6552727 w 9074052"/>
              <a:gd name="connsiteY3" fmla="*/ 9074052 h 9074052"/>
              <a:gd name="connsiteX4" fmla="*/ 0 w 9074052"/>
              <a:gd name="connsiteY4" fmla="*/ 9074052 h 90740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074052" h="9074052">
                <a:moveTo>
                  <a:pt x="0" y="0"/>
                </a:moveTo>
                <a:lnTo>
                  <a:pt x="9074052" y="0"/>
                </a:lnTo>
                <a:lnTo>
                  <a:pt x="9074052" y="6552727"/>
                </a:lnTo>
                <a:lnTo>
                  <a:pt x="6552727" y="9074052"/>
                </a:lnTo>
                <a:lnTo>
                  <a:pt x="0" y="9074052"/>
                </a:lnTo>
                <a:close/>
              </a:path>
            </a:pathLst>
          </a:custGeom>
          <a:solidFill>
            <a:schemeClr val="accent1">
              <a:lumMod val="20000"/>
              <a:lumOff val="80000"/>
              <a:alpha val="32000"/>
            </a:schemeClr>
          </a:solidFill>
          <a:ln w="63500">
            <a:solidFill>
              <a:schemeClr val="bg1"/>
            </a:solidFill>
            <a:miter lim="800000"/>
          </a:ln>
        </p:spPr>
        <p:txBody>
          <a:bodyPr vert="horz" wrap="square" lIns="91440" tIns="45720" rIns="91440" bIns="45720" numCol="1" rtlCol="0" anchor="t" anchorCtr="0" compatLnSpc="1"/>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a:ln>
                <a:noFill/>
              </a:ln>
              <a:solidFill>
                <a:sysClr val="windowText" lastClr="000000"/>
              </a:solidFill>
              <a:effectLst/>
              <a:uLnTx/>
              <a:uFillTx/>
              <a:latin typeface="Microsoft YaHei" panose="020B0503020204020204" pitchFamily="34" charset="-122"/>
              <a:ea typeface="Microsoft YaHei" panose="020B0503020204020204" pitchFamily="34" charset="-122"/>
            </a:endParaRPr>
          </a:p>
        </p:txBody>
      </p:sp>
      <p:sp>
        <p:nvSpPr>
          <p:cNvPr id="16" name="TextBox 15"/>
          <p:cNvSpPr txBox="1"/>
          <p:nvPr/>
        </p:nvSpPr>
        <p:spPr>
          <a:xfrm>
            <a:off x="1255077" y="2512551"/>
            <a:ext cx="3041015" cy="988347"/>
          </a:xfrm>
          <a:prstGeom prst="rect">
            <a:avLst/>
          </a:prstGeom>
          <a:noFill/>
        </p:spPr>
        <p:txBody>
          <a:bodyPr wrap="square" rtlCol="0">
            <a:spAutoFit/>
          </a:bodyPr>
          <a:lstStyle/>
          <a:p>
            <a:pPr marL="571500" marR="0" indent="-571500" algn="l" defTabSz="914400" fontAlgn="auto">
              <a:lnSpc>
                <a:spcPct val="150000"/>
              </a:lnSpc>
              <a:spcBef>
                <a:spcPts val="0"/>
              </a:spcBef>
              <a:spcAft>
                <a:spcPts val="0"/>
              </a:spcAft>
              <a:buClrTx/>
              <a:buSzTx/>
              <a:buFont typeface="Wingdings" pitchFamily="2" charset="2"/>
              <a:buChar char="n"/>
              <a:defRPr/>
            </a:pPr>
            <a:r>
              <a:rPr lang="zh-CN" altLang="en-US" sz="4400" b="1" dirty="0">
                <a:solidFill>
                  <a:schemeClr val="bg1"/>
                </a:solidFill>
                <a:latin typeface="Microsoft YaHei" panose="020B0503020204020204" pitchFamily="34" charset="-122"/>
                <a:ea typeface="Microsoft YaHei" panose="020B0503020204020204" pitchFamily="34" charset="-122"/>
                <a:sym typeface="+mn-ea"/>
              </a:rPr>
              <a:t>文本研读</a:t>
            </a:r>
            <a:endParaRPr kumimoji="0" lang="zh-CN" altLang="en-US" sz="4400" b="1" i="1" kern="0" cap="none" spc="600" normalizeH="0" baseline="0" noProof="0" dirty="0">
              <a:solidFill>
                <a:schemeClr val="bg1"/>
              </a:solidFill>
              <a:latin typeface="Microsoft YaHei" panose="020B0503020204020204" pitchFamily="34" charset="-122"/>
              <a:ea typeface="Microsoft YaHei" panose="020B0503020204020204" pitchFamily="34" charset="-122"/>
              <a:sym typeface="+mn-ea"/>
            </a:endParaRPr>
          </a:p>
        </p:txBody>
      </p:sp>
      <p:sp>
        <p:nvSpPr>
          <p:cNvPr id="7" name="文本框 6"/>
          <p:cNvSpPr txBox="1"/>
          <p:nvPr/>
        </p:nvSpPr>
        <p:spPr>
          <a:xfrm>
            <a:off x="1238250" y="1816735"/>
            <a:ext cx="2738755" cy="584775"/>
          </a:xfrm>
          <a:prstGeom prst="rect">
            <a:avLst/>
          </a:prstGeom>
          <a:noFill/>
        </p:spPr>
        <p:txBody>
          <a:bodyPr wrap="square" rtlCol="0">
            <a:spAutoFit/>
          </a:bodyPr>
          <a:lstStyle/>
          <a:p>
            <a:r>
              <a:rPr lang="zh-CN" altLang="en-US" sz="3200" b="1" dirty="0">
                <a:solidFill>
                  <a:schemeClr val="bg1"/>
                </a:solidFill>
                <a:latin typeface="Microsoft YaHei" panose="020B0503020204020204" pitchFamily="34" charset="-122"/>
                <a:ea typeface="Microsoft YaHei" panose="020B0503020204020204" pitchFamily="34" charset="-122"/>
              </a:rPr>
              <a:t>第三部分</a:t>
            </a:r>
            <a:endParaRPr lang="en-US" altLang="zh-CN" sz="3200" b="1" dirty="0">
              <a:solidFill>
                <a:schemeClr val="bg1"/>
              </a:solidFill>
              <a:latin typeface="Microsoft YaHei" panose="020B0503020204020204" pitchFamily="34" charset="-122"/>
              <a:ea typeface="Microsoft YaHei" panose="020B0503020204020204" pitchFamily="34" charset="-122"/>
            </a:endParaRPr>
          </a:p>
        </p:txBody>
      </p:sp>
    </p:spTree>
    <p:extLst>
      <p:ext uri="{BB962C8B-B14F-4D97-AF65-F5344CB8AC3E}">
        <p14:creationId xmlns:p14="http://schemas.microsoft.com/office/powerpoint/2010/main" val="7306372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par>
                          <p:cTn id="10" fill="hold">
                            <p:stCondLst>
                              <p:cond delay="500"/>
                            </p:stCondLst>
                            <p:childTnLst>
                              <p:par>
                                <p:cTn id="11" presetID="21" presetClass="entr" presetSubtype="1" fill="hold" grpId="0" nodeType="after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wheel(1)">
                                      <p:cBhvr>
                                        <p:cTn id="13" dur="500"/>
                                        <p:tgtEl>
                                          <p:spTgt spid="15"/>
                                        </p:tgtEl>
                                      </p:cBhvr>
                                    </p:animEffect>
                                  </p:childTnLst>
                                </p:cTn>
                              </p:par>
                            </p:childTnLst>
                          </p:cTn>
                        </p:par>
                        <p:par>
                          <p:cTn id="14" fill="hold">
                            <p:stCondLst>
                              <p:cond delay="1000"/>
                            </p:stCondLst>
                            <p:childTnLst>
                              <p:par>
                                <p:cTn id="15" presetID="29" presetClass="entr" presetSubtype="0"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p:cTn id="17" dur="500" fill="hold"/>
                                        <p:tgtEl>
                                          <p:spTgt spid="7"/>
                                        </p:tgtEl>
                                        <p:attrNameLst>
                                          <p:attrName>ppt_x</p:attrName>
                                        </p:attrNameLst>
                                      </p:cBhvr>
                                      <p:tavLst>
                                        <p:tav tm="0">
                                          <p:val>
                                            <p:strVal val="#ppt_x-.2"/>
                                          </p:val>
                                        </p:tav>
                                        <p:tav tm="100000">
                                          <p:val>
                                            <p:strVal val="#ppt_x"/>
                                          </p:val>
                                        </p:tav>
                                      </p:tavLst>
                                    </p:anim>
                                    <p:anim calcmode="lin" valueType="num">
                                      <p:cBhvr>
                                        <p:cTn id="18" dur="500" fill="hold"/>
                                        <p:tgtEl>
                                          <p:spTgt spid="7"/>
                                        </p:tgtEl>
                                        <p:attrNameLst>
                                          <p:attrName>ppt_y</p:attrName>
                                        </p:attrNameLst>
                                      </p:cBhvr>
                                      <p:tavLst>
                                        <p:tav tm="0">
                                          <p:val>
                                            <p:strVal val="#ppt_y"/>
                                          </p:val>
                                        </p:tav>
                                        <p:tav tm="100000">
                                          <p:val>
                                            <p:strVal val="#ppt_y"/>
                                          </p:val>
                                        </p:tav>
                                      </p:tavLst>
                                    </p:anim>
                                    <p:animEffect transition="in" filter="wipe(right)" prLst="gradientSize: 0.1">
                                      <p:cBhvr>
                                        <p:cTn id="19" dur="500"/>
                                        <p:tgtEl>
                                          <p:spTgt spid="7"/>
                                        </p:tgtEl>
                                      </p:cBhvr>
                                    </p:animEffect>
                                  </p:childTnLst>
                                </p:cTn>
                              </p:par>
                            </p:childTnLst>
                          </p:cTn>
                        </p:par>
                        <p:par>
                          <p:cTn id="20" fill="hold">
                            <p:stCondLst>
                              <p:cond delay="1500"/>
                            </p:stCondLst>
                            <p:childTnLst>
                              <p:par>
                                <p:cTn id="21" presetID="42" presetClass="entr" presetSubtype="0" fill="hold" grpId="0" nodeType="after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fade">
                                      <p:cBhvr>
                                        <p:cTn id="23" dur="500"/>
                                        <p:tgtEl>
                                          <p:spTgt spid="16"/>
                                        </p:tgtEl>
                                      </p:cBhvr>
                                    </p:animEffect>
                                    <p:anim calcmode="lin" valueType="num">
                                      <p:cBhvr>
                                        <p:cTn id="24" dur="500" fill="hold"/>
                                        <p:tgtEl>
                                          <p:spTgt spid="16"/>
                                        </p:tgtEl>
                                        <p:attrNameLst>
                                          <p:attrName>ppt_x</p:attrName>
                                        </p:attrNameLst>
                                      </p:cBhvr>
                                      <p:tavLst>
                                        <p:tav tm="0">
                                          <p:val>
                                            <p:strVal val="#ppt_x"/>
                                          </p:val>
                                        </p:tav>
                                        <p:tav tm="100000">
                                          <p:val>
                                            <p:strVal val="#ppt_x"/>
                                          </p:val>
                                        </p:tav>
                                      </p:tavLst>
                                    </p:anim>
                                    <p:anim calcmode="lin" valueType="num">
                                      <p:cBhvr>
                                        <p:cTn id="25" dur="5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ldLvl="0" animBg="1"/>
      <p:bldP spid="16" grpId="0"/>
      <p:bldP spid="7"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文本框 35"/>
          <p:cNvSpPr txBox="1"/>
          <p:nvPr/>
        </p:nvSpPr>
        <p:spPr>
          <a:xfrm>
            <a:off x="4139277" y="1238564"/>
            <a:ext cx="7592184" cy="4654544"/>
          </a:xfrm>
          <a:prstGeom prst="rect">
            <a:avLst/>
          </a:prstGeom>
          <a:noFill/>
        </p:spPr>
        <p:txBody>
          <a:bodyPr wrap="square" rtlCol="0">
            <a:spAutoFit/>
          </a:bodyPr>
          <a:lstStyle/>
          <a:p>
            <a:pPr>
              <a:lnSpc>
                <a:spcPct val="150000"/>
              </a:lnSpc>
            </a:pPr>
            <a:r>
              <a:rPr lang="en-US" altLang="zh-CN" sz="2000" dirty="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dirty="0">
                <a:solidFill>
                  <a:schemeClr val="tx1">
                    <a:lumMod val="65000"/>
                    <a:lumOff val="35000"/>
                  </a:schemeClr>
                </a:solidFill>
                <a:latin typeface="Microsoft YaHei" panose="020B0503020204020204" pitchFamily="34" charset="-122"/>
                <a:ea typeface="Microsoft YaHei" panose="020B0503020204020204" pitchFamily="34" charset="-122"/>
              </a:rPr>
              <a:t>思考</a:t>
            </a:r>
            <a:r>
              <a:rPr lang="en-US" altLang="zh-CN" sz="2000" dirty="0">
                <a:solidFill>
                  <a:schemeClr val="tx1">
                    <a:lumMod val="65000"/>
                    <a:lumOff val="35000"/>
                  </a:schemeClr>
                </a:solidFill>
                <a:latin typeface="Microsoft YaHei" panose="020B0503020204020204" pitchFamily="34" charset="-122"/>
                <a:ea typeface="Microsoft YaHei" panose="020B0503020204020204" pitchFamily="34" charset="-122"/>
              </a:rPr>
              <a:t>1】</a:t>
            </a:r>
            <a:r>
              <a:rPr lang="zh-CN" altLang="en-US" sz="2000" dirty="0">
                <a:solidFill>
                  <a:schemeClr val="tx1">
                    <a:lumMod val="65000"/>
                    <a:lumOff val="35000"/>
                  </a:schemeClr>
                </a:solidFill>
                <a:latin typeface="Microsoft YaHei" panose="020B0503020204020204" pitchFamily="34" charset="-122"/>
                <a:ea typeface="Microsoft YaHei" panose="020B0503020204020204" pitchFamily="34" charset="-122"/>
              </a:rPr>
              <a:t>分析环境描写</a:t>
            </a:r>
          </a:p>
          <a:p>
            <a:pPr>
              <a:lnSpc>
                <a:spcPct val="150000"/>
              </a:lnSpc>
            </a:pPr>
            <a:r>
              <a:rPr lang="en-US" altLang="zh-CN" sz="2000" dirty="0">
                <a:solidFill>
                  <a:schemeClr val="tx1">
                    <a:lumMod val="65000"/>
                    <a:lumOff val="35000"/>
                  </a:schemeClr>
                </a:solidFill>
                <a:latin typeface="Microsoft YaHei" panose="020B0503020204020204" pitchFamily="34" charset="-122"/>
                <a:ea typeface="Microsoft YaHei" panose="020B0503020204020204" pitchFamily="34" charset="-122"/>
              </a:rPr>
              <a:t>1.</a:t>
            </a:r>
            <a:r>
              <a:rPr lang="zh-CN" altLang="en-US" sz="2000" dirty="0">
                <a:solidFill>
                  <a:schemeClr val="tx1">
                    <a:lumMod val="65000"/>
                    <a:lumOff val="35000"/>
                  </a:schemeClr>
                </a:solidFill>
                <a:latin typeface="Microsoft YaHei" panose="020B0503020204020204" pitchFamily="34" charset="-122"/>
                <a:ea typeface="Microsoft YaHei" panose="020B0503020204020204" pitchFamily="34" charset="-122"/>
              </a:rPr>
              <a:t>小说前</a:t>
            </a:r>
            <a:r>
              <a:rPr lang="en-US" altLang="zh-CN" sz="2000" dirty="0">
                <a:solidFill>
                  <a:schemeClr val="tx1">
                    <a:lumMod val="65000"/>
                    <a:lumOff val="35000"/>
                  </a:schemeClr>
                </a:solidFill>
                <a:latin typeface="Microsoft YaHei" panose="020B0503020204020204" pitchFamily="34" charset="-122"/>
                <a:ea typeface="Microsoft YaHei" panose="020B0503020204020204" pitchFamily="34" charset="-122"/>
              </a:rPr>
              <a:t>3</a:t>
            </a:r>
            <a:r>
              <a:rPr lang="zh-CN" altLang="en-US" sz="2000" dirty="0">
                <a:solidFill>
                  <a:schemeClr val="tx1">
                    <a:lumMod val="65000"/>
                    <a:lumOff val="35000"/>
                  </a:schemeClr>
                </a:solidFill>
                <a:latin typeface="Microsoft YaHei" panose="020B0503020204020204" pitchFamily="34" charset="-122"/>
                <a:ea typeface="Microsoft YaHei" panose="020B0503020204020204" pitchFamily="34" charset="-122"/>
              </a:rPr>
              <a:t>段描写了哪些景物？有什么作用？</a:t>
            </a:r>
          </a:p>
          <a:p>
            <a:pPr>
              <a:lnSpc>
                <a:spcPct val="150000"/>
              </a:lnSpc>
            </a:pPr>
            <a:r>
              <a:rPr lang="zh-CN" altLang="en-US" sz="2000" dirty="0">
                <a:solidFill>
                  <a:srgbClr val="C00000"/>
                </a:solidFill>
                <a:latin typeface="Microsoft YaHei" panose="020B0503020204020204" pitchFamily="34" charset="-122"/>
                <a:ea typeface="Microsoft YaHei" panose="020B0503020204020204" pitchFamily="34" charset="-122"/>
              </a:rPr>
              <a:t>明确  　景物：高升的月亮、干净凉爽的院子、柔滑修长的苇眉子、像雪地和云彩一样洁白的苇席、一片银白的荷花淀、水面的薄雾、徐徐的清风、清新的荷香。</a:t>
            </a:r>
          </a:p>
          <a:p>
            <a:pPr>
              <a:lnSpc>
                <a:spcPct val="150000"/>
              </a:lnSpc>
            </a:pPr>
            <a:r>
              <a:rPr lang="zh-CN" altLang="en-US" sz="2000" dirty="0">
                <a:solidFill>
                  <a:srgbClr val="C00000"/>
                </a:solidFill>
                <a:latin typeface="Microsoft YaHei" panose="020B0503020204020204" pitchFamily="34" charset="-122"/>
                <a:ea typeface="Microsoft YaHei" panose="020B0503020204020204" pitchFamily="34" charset="-122"/>
              </a:rPr>
              <a:t>作用：点明了故事发生的地点、时间，引出了主要人物水生嫂；营造了一种清新欢愉的宁静气氛，烘托了水生嫂勤劳纯朴、善良温顺的形象；充分展示了荷花淀的美丽富饶和人民生活的美好幸福，为后文水生嫂毅然送夫参军、组织队伍、参加战斗等情节的展开做铺垫。</a:t>
            </a:r>
          </a:p>
        </p:txBody>
      </p:sp>
      <p:sp>
        <p:nvSpPr>
          <p:cNvPr id="11" name="矩形 10">
            <a:extLst>
              <a:ext uri="{FF2B5EF4-FFF2-40B4-BE49-F238E27FC236}">
                <a16:creationId xmlns:a16="http://schemas.microsoft.com/office/drawing/2014/main" id="{2DE0358A-42C0-514A-89D1-8DE87975DD9C}"/>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a:extLst>
              <a:ext uri="{FF2B5EF4-FFF2-40B4-BE49-F238E27FC236}">
                <a16:creationId xmlns:a16="http://schemas.microsoft.com/office/drawing/2014/main" id="{49746CC3-2C44-1B4E-839B-E7F3CF720494}"/>
              </a:ext>
            </a:extLst>
          </p:cNvPr>
          <p:cNvSpPr txBox="1"/>
          <p:nvPr/>
        </p:nvSpPr>
        <p:spPr>
          <a:xfrm>
            <a:off x="6780109" y="503227"/>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dirty="0">
                <a:latin typeface="Microsoft YaHei" panose="020B0503020204020204" pitchFamily="34" charset="-122"/>
                <a:ea typeface="Microsoft YaHei" panose="020B0503020204020204" pitchFamily="34" charset="-122"/>
              </a:rPr>
              <a:t>问题探究</a:t>
            </a:r>
          </a:p>
        </p:txBody>
      </p:sp>
      <p:pic>
        <p:nvPicPr>
          <p:cNvPr id="5" name="图片 4">
            <a:extLst>
              <a:ext uri="{FF2B5EF4-FFF2-40B4-BE49-F238E27FC236}">
                <a16:creationId xmlns:a16="http://schemas.microsoft.com/office/drawing/2014/main" id="{44A1ADB3-C2B0-0546-B544-E2C3F947301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968536"/>
            <a:ext cx="4240764" cy="2827176"/>
          </a:xfrm>
          <a:prstGeom prst="rect">
            <a:avLst/>
          </a:prstGeom>
        </p:spPr>
      </p:pic>
    </p:spTree>
    <p:extLst>
      <p:ext uri="{BB962C8B-B14F-4D97-AF65-F5344CB8AC3E}">
        <p14:creationId xmlns:p14="http://schemas.microsoft.com/office/powerpoint/2010/main" val="38315986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9" presetClass="entr" presetSubtype="0" fill="hold" nodeType="clickEffect">
                                  <p:stCondLst>
                                    <p:cond delay="0"/>
                                  </p:stCondLst>
                                  <p:childTnLst>
                                    <p:set>
                                      <p:cBhvr>
                                        <p:cTn id="13" dur="1" fill="hold">
                                          <p:stCondLst>
                                            <p:cond delay="0"/>
                                          </p:stCondLst>
                                        </p:cTn>
                                        <p:tgtEl>
                                          <p:spTgt spid="36">
                                            <p:txEl>
                                              <p:pRg st="2" end="2"/>
                                            </p:txEl>
                                          </p:spTgt>
                                        </p:tgtEl>
                                        <p:attrNameLst>
                                          <p:attrName>style.visibility</p:attrName>
                                        </p:attrNameLst>
                                      </p:cBhvr>
                                      <p:to>
                                        <p:strVal val="visible"/>
                                      </p:to>
                                    </p:set>
                                    <p:animEffect transition="in" filter="dissolve">
                                      <p:cBhvr>
                                        <p:cTn id="14" dur="500"/>
                                        <p:tgtEl>
                                          <p:spTgt spid="36">
                                            <p:txEl>
                                              <p:pRg st="2" end="2"/>
                                            </p:txEl>
                                          </p:spTgt>
                                        </p:tgtEl>
                                      </p:cBhvr>
                                    </p:animEffect>
                                  </p:childTnLst>
                                </p:cTn>
                              </p:par>
                              <p:par>
                                <p:cTn id="15" presetID="9" presetClass="entr" presetSubtype="0" fill="hold" nodeType="withEffect">
                                  <p:stCondLst>
                                    <p:cond delay="0"/>
                                  </p:stCondLst>
                                  <p:childTnLst>
                                    <p:set>
                                      <p:cBhvr>
                                        <p:cTn id="16" dur="1" fill="hold">
                                          <p:stCondLst>
                                            <p:cond delay="0"/>
                                          </p:stCondLst>
                                        </p:cTn>
                                        <p:tgtEl>
                                          <p:spTgt spid="36">
                                            <p:txEl>
                                              <p:pRg st="3" end="3"/>
                                            </p:txEl>
                                          </p:spTgt>
                                        </p:tgtEl>
                                        <p:attrNameLst>
                                          <p:attrName>style.visibility</p:attrName>
                                        </p:attrNameLst>
                                      </p:cBhvr>
                                      <p:to>
                                        <p:strVal val="visible"/>
                                      </p:to>
                                    </p:set>
                                    <p:animEffect transition="in" filter="dissolve">
                                      <p:cBhvr>
                                        <p:cTn id="17" dur="500"/>
                                        <p:tgtEl>
                                          <p:spTgt spid="36">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文本框 35"/>
          <p:cNvSpPr txBox="1"/>
          <p:nvPr/>
        </p:nvSpPr>
        <p:spPr>
          <a:xfrm>
            <a:off x="4139277" y="2252921"/>
            <a:ext cx="7592184" cy="2346220"/>
          </a:xfrm>
          <a:prstGeom prst="rect">
            <a:avLst/>
          </a:prstGeom>
          <a:noFill/>
        </p:spPr>
        <p:txBody>
          <a:bodyPr wrap="square" rtlCol="0">
            <a:spAutoFit/>
          </a:bodyPr>
          <a:lstStyle/>
          <a:p>
            <a:pPr>
              <a:lnSpc>
                <a:spcPct val="150000"/>
              </a:lnSpc>
            </a:pPr>
            <a:r>
              <a:rPr lang="en-US" altLang="zh-CN" sz="2000" dirty="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dirty="0">
                <a:solidFill>
                  <a:schemeClr val="tx1">
                    <a:lumMod val="65000"/>
                    <a:lumOff val="35000"/>
                  </a:schemeClr>
                </a:solidFill>
                <a:latin typeface="Microsoft YaHei" panose="020B0503020204020204" pitchFamily="34" charset="-122"/>
                <a:ea typeface="Microsoft YaHei" panose="020B0503020204020204" pitchFamily="34" charset="-122"/>
              </a:rPr>
              <a:t>思考</a:t>
            </a:r>
            <a:r>
              <a:rPr lang="en-US" altLang="zh-CN" sz="2000" dirty="0">
                <a:solidFill>
                  <a:schemeClr val="tx1">
                    <a:lumMod val="65000"/>
                    <a:lumOff val="35000"/>
                  </a:schemeClr>
                </a:solidFill>
                <a:latin typeface="Microsoft YaHei" panose="020B0503020204020204" pitchFamily="34" charset="-122"/>
                <a:ea typeface="Microsoft YaHei" panose="020B0503020204020204" pitchFamily="34" charset="-122"/>
              </a:rPr>
              <a:t>1】</a:t>
            </a:r>
            <a:r>
              <a:rPr lang="zh-CN" altLang="en-US" sz="2000" dirty="0">
                <a:solidFill>
                  <a:schemeClr val="tx1">
                    <a:lumMod val="65000"/>
                    <a:lumOff val="35000"/>
                  </a:schemeClr>
                </a:solidFill>
                <a:latin typeface="Microsoft YaHei" panose="020B0503020204020204" pitchFamily="34" charset="-122"/>
                <a:ea typeface="Microsoft YaHei" panose="020B0503020204020204" pitchFamily="34" charset="-122"/>
              </a:rPr>
              <a:t>分析环境描写</a:t>
            </a:r>
          </a:p>
          <a:p>
            <a:pPr>
              <a:lnSpc>
                <a:spcPct val="150000"/>
              </a:lnSpc>
            </a:pPr>
            <a:r>
              <a:rPr lang="en-US" altLang="zh-CN" sz="2000" dirty="0">
                <a:solidFill>
                  <a:schemeClr val="tx1">
                    <a:lumMod val="65000"/>
                    <a:lumOff val="35000"/>
                  </a:schemeClr>
                </a:solidFill>
                <a:latin typeface="Microsoft YaHei" panose="020B0503020204020204" pitchFamily="34" charset="-122"/>
                <a:ea typeface="Microsoft YaHei" panose="020B0503020204020204" pitchFamily="34" charset="-122"/>
              </a:rPr>
              <a:t>2.“</a:t>
            </a:r>
            <a:r>
              <a:rPr lang="zh-CN" altLang="en-US" sz="2000" dirty="0">
                <a:solidFill>
                  <a:schemeClr val="tx1">
                    <a:lumMod val="65000"/>
                    <a:lumOff val="35000"/>
                  </a:schemeClr>
                </a:solidFill>
                <a:latin typeface="Microsoft YaHei" panose="020B0503020204020204" pitchFamily="34" charset="-122"/>
                <a:ea typeface="Microsoft YaHei" panose="020B0503020204020204" pitchFamily="34" charset="-122"/>
              </a:rPr>
              <a:t>几个女人羞红着脸告辞出来</a:t>
            </a:r>
            <a:r>
              <a:rPr lang="en-US" altLang="zh-CN" sz="2000" dirty="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dirty="0">
                <a:solidFill>
                  <a:schemeClr val="tx1">
                    <a:lumMod val="65000"/>
                    <a:lumOff val="35000"/>
                  </a:schemeClr>
                </a:solidFill>
                <a:latin typeface="Microsoft YaHei" panose="020B0503020204020204" pitchFamily="34" charset="-122"/>
                <a:ea typeface="Microsoft YaHei" panose="020B0503020204020204" pitchFamily="34" charset="-122"/>
              </a:rPr>
              <a:t>水像无边的跳荡的水银”，此处的景物描写有什么作用？</a:t>
            </a:r>
          </a:p>
          <a:p>
            <a:pPr>
              <a:lnSpc>
                <a:spcPct val="150000"/>
              </a:lnSpc>
            </a:pPr>
            <a:r>
              <a:rPr lang="zh-CN" altLang="en-US" sz="2000" dirty="0">
                <a:solidFill>
                  <a:srgbClr val="C00000"/>
                </a:solidFill>
                <a:latin typeface="Microsoft YaHei" panose="020B0503020204020204" pitchFamily="34" charset="-122"/>
                <a:ea typeface="Microsoft YaHei" panose="020B0503020204020204" pitchFamily="34" charset="-122"/>
              </a:rPr>
              <a:t>明确 　景物描写暗示了湖面情况的异常，进一步勾画出白洋淀伏击战的典型环境，也为下面到来的激烈战斗蓄势。</a:t>
            </a:r>
          </a:p>
        </p:txBody>
      </p:sp>
      <p:sp>
        <p:nvSpPr>
          <p:cNvPr id="11" name="矩形 10">
            <a:extLst>
              <a:ext uri="{FF2B5EF4-FFF2-40B4-BE49-F238E27FC236}">
                <a16:creationId xmlns:a16="http://schemas.microsoft.com/office/drawing/2014/main" id="{2DE0358A-42C0-514A-89D1-8DE87975DD9C}"/>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a:extLst>
              <a:ext uri="{FF2B5EF4-FFF2-40B4-BE49-F238E27FC236}">
                <a16:creationId xmlns:a16="http://schemas.microsoft.com/office/drawing/2014/main" id="{49746CC3-2C44-1B4E-839B-E7F3CF720494}"/>
              </a:ext>
            </a:extLst>
          </p:cNvPr>
          <p:cNvSpPr txBox="1"/>
          <p:nvPr/>
        </p:nvSpPr>
        <p:spPr>
          <a:xfrm>
            <a:off x="6780109" y="503227"/>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dirty="0">
                <a:latin typeface="Microsoft YaHei" panose="020B0503020204020204" pitchFamily="34" charset="-122"/>
                <a:ea typeface="Microsoft YaHei" panose="020B0503020204020204" pitchFamily="34" charset="-122"/>
              </a:rPr>
              <a:t>问题探究</a:t>
            </a:r>
          </a:p>
        </p:txBody>
      </p:sp>
      <p:pic>
        <p:nvPicPr>
          <p:cNvPr id="5" name="图片 4">
            <a:extLst>
              <a:ext uri="{FF2B5EF4-FFF2-40B4-BE49-F238E27FC236}">
                <a16:creationId xmlns:a16="http://schemas.microsoft.com/office/drawing/2014/main" id="{5EA59501-741F-DE49-BF88-744682D1790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968536"/>
            <a:ext cx="4240764" cy="2827176"/>
          </a:xfrm>
          <a:prstGeom prst="rect">
            <a:avLst/>
          </a:prstGeom>
        </p:spPr>
      </p:pic>
    </p:spTree>
    <p:extLst>
      <p:ext uri="{BB962C8B-B14F-4D97-AF65-F5344CB8AC3E}">
        <p14:creationId xmlns:p14="http://schemas.microsoft.com/office/powerpoint/2010/main" val="32411647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9" presetClass="entr" presetSubtype="0" fill="hold" nodeType="clickEffect">
                                  <p:stCondLst>
                                    <p:cond delay="0"/>
                                  </p:stCondLst>
                                  <p:childTnLst>
                                    <p:set>
                                      <p:cBhvr>
                                        <p:cTn id="13" dur="1" fill="hold">
                                          <p:stCondLst>
                                            <p:cond delay="0"/>
                                          </p:stCondLst>
                                        </p:cTn>
                                        <p:tgtEl>
                                          <p:spTgt spid="36">
                                            <p:txEl>
                                              <p:charRg st="55" end="107"/>
                                            </p:txEl>
                                          </p:spTgt>
                                        </p:tgtEl>
                                        <p:attrNameLst>
                                          <p:attrName>style.visibility</p:attrName>
                                        </p:attrNameLst>
                                      </p:cBhvr>
                                      <p:to>
                                        <p:strVal val="visible"/>
                                      </p:to>
                                    </p:set>
                                    <p:animEffect transition="in" filter="dissolve">
                                      <p:cBhvr>
                                        <p:cTn id="14" dur="500"/>
                                        <p:tgtEl>
                                          <p:spTgt spid="36">
                                            <p:txEl>
                                              <p:charRg st="55" end="10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文本框 35"/>
          <p:cNvSpPr txBox="1"/>
          <p:nvPr/>
        </p:nvSpPr>
        <p:spPr>
          <a:xfrm>
            <a:off x="4139277" y="2252921"/>
            <a:ext cx="7592184" cy="2346220"/>
          </a:xfrm>
          <a:prstGeom prst="rect">
            <a:avLst/>
          </a:prstGeom>
          <a:noFill/>
        </p:spPr>
        <p:txBody>
          <a:bodyPr wrap="square" rtlCol="0">
            <a:spAutoFit/>
          </a:bodyPr>
          <a:lstStyle/>
          <a:p>
            <a:pPr>
              <a:lnSpc>
                <a:spcPct val="150000"/>
              </a:lnSpc>
            </a:pPr>
            <a:r>
              <a:rPr lang="en-US" altLang="zh-CN" sz="2000" dirty="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dirty="0">
                <a:solidFill>
                  <a:schemeClr val="tx1">
                    <a:lumMod val="65000"/>
                    <a:lumOff val="35000"/>
                  </a:schemeClr>
                </a:solidFill>
                <a:latin typeface="Microsoft YaHei" panose="020B0503020204020204" pitchFamily="34" charset="-122"/>
                <a:ea typeface="Microsoft YaHei" panose="020B0503020204020204" pitchFamily="34" charset="-122"/>
              </a:rPr>
              <a:t>思考</a:t>
            </a:r>
            <a:r>
              <a:rPr lang="en-US" altLang="zh-CN" sz="2000" dirty="0">
                <a:solidFill>
                  <a:schemeClr val="tx1">
                    <a:lumMod val="65000"/>
                    <a:lumOff val="35000"/>
                  </a:schemeClr>
                </a:solidFill>
                <a:latin typeface="Microsoft YaHei" panose="020B0503020204020204" pitchFamily="34" charset="-122"/>
                <a:ea typeface="Microsoft YaHei" panose="020B0503020204020204" pitchFamily="34" charset="-122"/>
              </a:rPr>
              <a:t>2】</a:t>
            </a:r>
            <a:r>
              <a:rPr lang="zh-CN" altLang="en-US" sz="2000" dirty="0">
                <a:solidFill>
                  <a:schemeClr val="tx1">
                    <a:lumMod val="65000"/>
                    <a:lumOff val="35000"/>
                  </a:schemeClr>
                </a:solidFill>
                <a:latin typeface="Microsoft YaHei" panose="020B0503020204020204" pitchFamily="34" charset="-122"/>
                <a:ea typeface="Microsoft YaHei" panose="020B0503020204020204" pitchFamily="34" charset="-122"/>
              </a:rPr>
              <a:t>分析人物语言</a:t>
            </a:r>
          </a:p>
          <a:p>
            <a:pPr>
              <a:lnSpc>
                <a:spcPct val="150000"/>
              </a:lnSpc>
            </a:pPr>
            <a:r>
              <a:rPr lang="en-US" altLang="zh-CN" sz="2000" dirty="0">
                <a:solidFill>
                  <a:schemeClr val="tx1">
                    <a:lumMod val="65000"/>
                    <a:lumOff val="35000"/>
                  </a:schemeClr>
                </a:solidFill>
                <a:latin typeface="Microsoft YaHei" panose="020B0503020204020204" pitchFamily="34" charset="-122"/>
                <a:ea typeface="Microsoft YaHei" panose="020B0503020204020204" pitchFamily="34" charset="-122"/>
              </a:rPr>
              <a:t>1.“</a:t>
            </a:r>
            <a:r>
              <a:rPr lang="zh-CN" altLang="en-US" sz="2000" dirty="0">
                <a:solidFill>
                  <a:schemeClr val="tx1">
                    <a:lumMod val="65000"/>
                    <a:lumOff val="35000"/>
                  </a:schemeClr>
                </a:solidFill>
                <a:latin typeface="Microsoft YaHei" panose="020B0503020204020204" pitchFamily="34" charset="-122"/>
                <a:ea typeface="Microsoft YaHei" panose="020B0503020204020204" pitchFamily="34" charset="-122"/>
              </a:rPr>
              <a:t>水生笑了一下。女人看出他笑得不像平常。‘怎么了，你？’”这里，水生嫂使用了一个倒装句，表现了她怎样的心情？</a:t>
            </a:r>
          </a:p>
          <a:p>
            <a:pPr>
              <a:lnSpc>
                <a:spcPct val="150000"/>
              </a:lnSpc>
            </a:pPr>
            <a:r>
              <a:rPr lang="zh-CN" altLang="en-US" sz="2000" dirty="0">
                <a:solidFill>
                  <a:srgbClr val="C00000"/>
                </a:solidFill>
                <a:latin typeface="Microsoft YaHei" panose="020B0503020204020204" pitchFamily="34" charset="-122"/>
                <a:ea typeface="Microsoft YaHei" panose="020B0503020204020204" pitchFamily="34" charset="-122"/>
              </a:rPr>
              <a:t>明确  　由于水生笑得不平常，水生嫂一时猜不透，一下子迸出这短促的问句，反映了她心情的急切，表现了对丈夫的关切。</a:t>
            </a:r>
          </a:p>
        </p:txBody>
      </p:sp>
      <p:sp>
        <p:nvSpPr>
          <p:cNvPr id="11" name="矩形 10">
            <a:extLst>
              <a:ext uri="{FF2B5EF4-FFF2-40B4-BE49-F238E27FC236}">
                <a16:creationId xmlns:a16="http://schemas.microsoft.com/office/drawing/2014/main" id="{2DE0358A-42C0-514A-89D1-8DE87975DD9C}"/>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a:extLst>
              <a:ext uri="{FF2B5EF4-FFF2-40B4-BE49-F238E27FC236}">
                <a16:creationId xmlns:a16="http://schemas.microsoft.com/office/drawing/2014/main" id="{49746CC3-2C44-1B4E-839B-E7F3CF720494}"/>
              </a:ext>
            </a:extLst>
          </p:cNvPr>
          <p:cNvSpPr txBox="1"/>
          <p:nvPr/>
        </p:nvSpPr>
        <p:spPr>
          <a:xfrm>
            <a:off x="6780109" y="503227"/>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dirty="0">
                <a:latin typeface="Microsoft YaHei" panose="020B0503020204020204" pitchFamily="34" charset="-122"/>
                <a:ea typeface="Microsoft YaHei" panose="020B0503020204020204" pitchFamily="34" charset="-122"/>
              </a:rPr>
              <a:t>问题探究</a:t>
            </a:r>
          </a:p>
        </p:txBody>
      </p:sp>
      <p:pic>
        <p:nvPicPr>
          <p:cNvPr id="5" name="图片 4">
            <a:extLst>
              <a:ext uri="{FF2B5EF4-FFF2-40B4-BE49-F238E27FC236}">
                <a16:creationId xmlns:a16="http://schemas.microsoft.com/office/drawing/2014/main" id="{BD47E121-3EA2-9244-BBD5-F1EB084D1E6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968536"/>
            <a:ext cx="4240764" cy="2827176"/>
          </a:xfrm>
          <a:prstGeom prst="rect">
            <a:avLst/>
          </a:prstGeom>
        </p:spPr>
      </p:pic>
    </p:spTree>
    <p:extLst>
      <p:ext uri="{BB962C8B-B14F-4D97-AF65-F5344CB8AC3E}">
        <p14:creationId xmlns:p14="http://schemas.microsoft.com/office/powerpoint/2010/main" val="11167121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9" presetClass="entr" presetSubtype="0" fill="hold" nodeType="clickEffect">
                                  <p:stCondLst>
                                    <p:cond delay="0"/>
                                  </p:stCondLst>
                                  <p:childTnLst>
                                    <p:set>
                                      <p:cBhvr>
                                        <p:cTn id="13" dur="1" fill="hold">
                                          <p:stCondLst>
                                            <p:cond delay="0"/>
                                          </p:stCondLst>
                                        </p:cTn>
                                        <p:tgtEl>
                                          <p:spTgt spid="36">
                                            <p:txEl>
                                              <p:pRg st="2" end="2"/>
                                            </p:txEl>
                                          </p:spTgt>
                                        </p:tgtEl>
                                        <p:attrNameLst>
                                          <p:attrName>style.visibility</p:attrName>
                                        </p:attrNameLst>
                                      </p:cBhvr>
                                      <p:to>
                                        <p:strVal val="visible"/>
                                      </p:to>
                                    </p:set>
                                    <p:animEffect transition="in" filter="dissolve">
                                      <p:cBhvr>
                                        <p:cTn id="14" dur="500"/>
                                        <p:tgtEl>
                                          <p:spTgt spid="3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11000" r="-11000"/>
          </a:stretch>
        </a:blipFill>
        <a:effectLst/>
      </p:bgPr>
    </p:bg>
    <p:spTree>
      <p:nvGrpSpPr>
        <p:cNvPr id="1" name=""/>
        <p:cNvGrpSpPr/>
        <p:nvPr/>
      </p:nvGrpSpPr>
      <p:grpSpPr>
        <a:xfrm>
          <a:off x="0" y="0"/>
          <a:ext cx="0" cy="0"/>
          <a:chOff x="0" y="0"/>
          <a:chExt cx="0" cy="0"/>
        </a:xfrm>
      </p:grpSpPr>
      <p:grpSp>
        <p:nvGrpSpPr>
          <p:cNvPr id="3" name="组合 2">
            <a:extLst>
              <a:ext uri="{FF2B5EF4-FFF2-40B4-BE49-F238E27FC236}">
                <a16:creationId xmlns:a16="http://schemas.microsoft.com/office/drawing/2014/main" id="{B69586ED-2748-3544-987A-57C59077163F}"/>
              </a:ext>
            </a:extLst>
          </p:cNvPr>
          <p:cNvGrpSpPr/>
          <p:nvPr/>
        </p:nvGrpSpPr>
        <p:grpSpPr>
          <a:xfrm>
            <a:off x="1090411" y="1246505"/>
            <a:ext cx="10011178" cy="4364990"/>
            <a:chOff x="3913505" y="1246505"/>
            <a:chExt cx="4364990" cy="4364990"/>
          </a:xfrm>
        </p:grpSpPr>
        <p:sp>
          <p:nvSpPr>
            <p:cNvPr id="6" name="Rectangle 3"/>
            <p:cNvSpPr/>
            <p:nvPr/>
          </p:nvSpPr>
          <p:spPr bwMode="auto">
            <a:xfrm>
              <a:off x="3913505" y="1246505"/>
              <a:ext cx="4364990" cy="4364990"/>
            </a:xfrm>
            <a:prstGeom prst="rect">
              <a:avLst/>
            </a:prstGeom>
            <a:solidFill>
              <a:schemeClr val="bg1">
                <a:alpha val="85000"/>
              </a:schemeClr>
            </a:solidFill>
            <a:ln>
              <a:noFill/>
            </a:ln>
          </p:spPr>
          <p:txBody>
            <a:bodyPr vert="horz" wrap="square" lIns="91440" tIns="45720" rIns="91440" bIns="45720" numCol="1" rtlCol="0" anchor="t" anchorCtr="0" compatLnSpc="1"/>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a:ln>
                  <a:noFill/>
                </a:ln>
                <a:solidFill>
                  <a:sysClr val="windowText" lastClr="000000"/>
                </a:solidFill>
                <a:effectLst/>
                <a:uLnTx/>
                <a:uFillTx/>
                <a:latin typeface="+mn-lt"/>
                <a:ea typeface="+mn-ea"/>
                <a:cs typeface="+mn-cs"/>
              </a:endParaRPr>
            </a:p>
          </p:txBody>
        </p:sp>
        <p:sp>
          <p:nvSpPr>
            <p:cNvPr id="7" name="Rectangle 4"/>
            <p:cNvSpPr/>
            <p:nvPr/>
          </p:nvSpPr>
          <p:spPr bwMode="auto">
            <a:xfrm>
              <a:off x="4132580" y="1465580"/>
              <a:ext cx="3926840" cy="3926840"/>
            </a:xfrm>
            <a:prstGeom prst="rect">
              <a:avLst/>
            </a:prstGeom>
            <a:noFill/>
            <a:ln w="38100">
              <a:solidFill>
                <a:schemeClr val="bg2">
                  <a:lumMod val="50000"/>
                </a:schemeClr>
              </a:solidFill>
              <a:miter lim="800000"/>
            </a:ln>
          </p:spPr>
          <p:txBody>
            <a:bodyPr vert="horz" wrap="square" lIns="91440" tIns="45720" rIns="91440" bIns="45720" numCol="1" rtlCol="0" anchor="t" anchorCtr="0" compatLnSpc="1"/>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a:ln>
                  <a:noFill/>
                </a:ln>
                <a:solidFill>
                  <a:sysClr val="windowText" lastClr="000000"/>
                </a:solidFill>
                <a:effectLst/>
                <a:uLnTx/>
                <a:uFillTx/>
                <a:latin typeface="+mn-lt"/>
                <a:ea typeface="+mn-ea"/>
                <a:cs typeface="+mn-cs"/>
              </a:endParaRPr>
            </a:p>
          </p:txBody>
        </p:sp>
      </p:grpSp>
      <p:sp>
        <p:nvSpPr>
          <p:cNvPr id="12" name="文本框 11">
            <a:extLst>
              <a:ext uri="{FF2B5EF4-FFF2-40B4-BE49-F238E27FC236}">
                <a16:creationId xmlns:a16="http://schemas.microsoft.com/office/drawing/2014/main" id="{18D36CAA-1B4A-454C-B01D-DB1E2061DC27}"/>
              </a:ext>
            </a:extLst>
          </p:cNvPr>
          <p:cNvSpPr txBox="1"/>
          <p:nvPr/>
        </p:nvSpPr>
        <p:spPr>
          <a:xfrm>
            <a:off x="2523507" y="2502973"/>
            <a:ext cx="5031740" cy="400110"/>
          </a:xfrm>
          <a:prstGeom prst="rect">
            <a:avLst/>
          </a:prstGeom>
          <a:noFill/>
          <a:effectLst>
            <a:outerShdw blurRad="50800" dist="38100" dir="2700000" algn="tl" rotWithShape="0">
              <a:prstClr val="black">
                <a:alpha val="40000"/>
              </a:prstClr>
            </a:outerShdw>
          </a:effectLst>
        </p:spPr>
        <p:txBody>
          <a:bodyPr wrap="square" rtlCol="0">
            <a:spAutoFit/>
          </a:bodyPr>
          <a:lstStyle/>
          <a:p>
            <a:pPr algn="l"/>
            <a:r>
              <a:rPr lang="zh-CN" altLang="en-US" sz="2000" dirty="0">
                <a:ln w="0"/>
                <a:latin typeface="Microsoft YaHei" panose="020B0503020204020204" pitchFamily="34" charset="-122"/>
                <a:ea typeface="Microsoft YaHei" panose="020B0503020204020204" pitchFamily="34" charset="-122"/>
                <a:sym typeface="+mn-ea"/>
              </a:rPr>
              <a:t>部编版高中语文选择性必修中册</a:t>
            </a:r>
            <a:r>
              <a:rPr lang="en-US" altLang="zh-CN" sz="2000" dirty="0">
                <a:ln w="0"/>
                <a:latin typeface="Microsoft YaHei" panose="020B0503020204020204" pitchFamily="34" charset="-122"/>
                <a:ea typeface="Microsoft YaHei" panose="020B0503020204020204" pitchFamily="34" charset="-122"/>
                <a:sym typeface="+mn-ea"/>
              </a:rPr>
              <a:t>-</a:t>
            </a:r>
            <a:r>
              <a:rPr lang="zh-CN" altLang="en-US" sz="2000" dirty="0">
                <a:ln w="0"/>
                <a:latin typeface="Microsoft YaHei" panose="020B0503020204020204" pitchFamily="34" charset="-122"/>
                <a:ea typeface="Microsoft YaHei" panose="020B0503020204020204" pitchFamily="34" charset="-122"/>
                <a:sym typeface="+mn-ea"/>
              </a:rPr>
              <a:t>第二单元</a:t>
            </a:r>
            <a:endParaRPr lang="en-US" altLang="zh-CN" sz="1400" dirty="0">
              <a:ln w="0"/>
              <a:latin typeface="Microsoft YaHei" panose="020B0503020204020204" pitchFamily="34" charset="-122"/>
              <a:ea typeface="Microsoft YaHei" panose="020B0503020204020204" pitchFamily="34" charset="-122"/>
              <a:sym typeface="+mn-ea"/>
            </a:endParaRPr>
          </a:p>
        </p:txBody>
      </p:sp>
      <p:sp>
        <p:nvSpPr>
          <p:cNvPr id="13" name="文本框 12">
            <a:extLst>
              <a:ext uri="{FF2B5EF4-FFF2-40B4-BE49-F238E27FC236}">
                <a16:creationId xmlns:a16="http://schemas.microsoft.com/office/drawing/2014/main" id="{4BCFC07F-9940-EC42-805D-61488C31F6A0}"/>
              </a:ext>
            </a:extLst>
          </p:cNvPr>
          <p:cNvSpPr txBox="1"/>
          <p:nvPr/>
        </p:nvSpPr>
        <p:spPr>
          <a:xfrm>
            <a:off x="3825555" y="3136612"/>
            <a:ext cx="4540889" cy="584775"/>
          </a:xfrm>
          <a:prstGeom prst="rect">
            <a:avLst/>
          </a:prstGeom>
          <a:noFill/>
        </p:spPr>
        <p:txBody>
          <a:bodyPr wrap="square" rtlCol="0">
            <a:spAutoFit/>
          </a:bodyPr>
          <a:lstStyle/>
          <a:p>
            <a:r>
              <a:rPr lang="zh-CN" altLang="en-US" sz="3200" b="1" dirty="0">
                <a:latin typeface="Microsoft YaHei" panose="020B0503020204020204" pitchFamily="34" charset="-122"/>
                <a:ea typeface="Microsoft YaHei" panose="020B0503020204020204" pitchFamily="34" charset="-122"/>
              </a:rPr>
              <a:t>第</a:t>
            </a:r>
            <a:r>
              <a:rPr lang="en-US" altLang="zh-CN" sz="3200" b="1" dirty="0">
                <a:latin typeface="Microsoft YaHei" panose="020B0503020204020204" pitchFamily="34" charset="-122"/>
                <a:ea typeface="Microsoft YaHei" panose="020B0503020204020204" pitchFamily="34" charset="-122"/>
              </a:rPr>
              <a:t>08</a:t>
            </a:r>
            <a:r>
              <a:rPr lang="zh-CN" altLang="en-US" sz="3200" b="1" dirty="0">
                <a:latin typeface="Microsoft YaHei" panose="020B0503020204020204" pitchFamily="34" charset="-122"/>
                <a:ea typeface="Microsoft YaHei" panose="020B0503020204020204" pitchFamily="34" charset="-122"/>
              </a:rPr>
              <a:t>课    </a:t>
            </a:r>
            <a:r>
              <a:rPr lang="en-US" altLang="zh-CN" sz="3200" b="1" dirty="0">
                <a:latin typeface="Microsoft YaHei" panose="020B0503020204020204" pitchFamily="34" charset="-122"/>
                <a:ea typeface="Microsoft YaHei" panose="020B0503020204020204" pitchFamily="34" charset="-122"/>
              </a:rPr>
              <a:t>《</a:t>
            </a:r>
            <a:r>
              <a:rPr lang="zh-CN" altLang="en-US" sz="3200" b="1" dirty="0">
                <a:latin typeface="Microsoft YaHei" panose="020B0503020204020204" pitchFamily="34" charset="-122"/>
                <a:ea typeface="Microsoft YaHei" panose="020B0503020204020204" pitchFamily="34" charset="-122"/>
              </a:rPr>
              <a:t>荷花淀</a:t>
            </a:r>
            <a:r>
              <a:rPr lang="en-US" altLang="zh-CN" sz="3200" b="1" dirty="0">
                <a:latin typeface="Microsoft YaHei" panose="020B0503020204020204" pitchFamily="34" charset="-122"/>
                <a:ea typeface="Microsoft YaHei" panose="020B0503020204020204" pitchFamily="34" charset="-122"/>
              </a:rPr>
              <a:t>》</a:t>
            </a:r>
          </a:p>
        </p:txBody>
      </p:sp>
      <p:cxnSp>
        <p:nvCxnSpPr>
          <p:cNvPr id="14" name="直接连接符 1">
            <a:extLst>
              <a:ext uri="{FF2B5EF4-FFF2-40B4-BE49-F238E27FC236}">
                <a16:creationId xmlns:a16="http://schemas.microsoft.com/office/drawing/2014/main" id="{D2ECB782-AB67-FC44-9358-DEAD67864034}"/>
              </a:ext>
            </a:extLst>
          </p:cNvPr>
          <p:cNvCxnSpPr>
            <a:cxnSpLocks/>
          </p:cNvCxnSpPr>
          <p:nvPr/>
        </p:nvCxnSpPr>
        <p:spPr>
          <a:xfrm>
            <a:off x="2111049" y="3740755"/>
            <a:ext cx="7612500" cy="0"/>
          </a:xfrm>
          <a:prstGeom prst="line">
            <a:avLst/>
          </a:prstGeom>
          <a:ln w="19050">
            <a:solidFill>
              <a:schemeClr val="bg2">
                <a:lumMod val="50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1000"/>
                                        <p:tgtEl>
                                          <p:spTgt spid="12"/>
                                        </p:tgtEl>
                                        <p:attrNameLst>
                                          <p:attrName>ppt_y</p:attrName>
                                        </p:attrNameLst>
                                      </p:cBhvr>
                                      <p:tavLst>
                                        <p:tav tm="0">
                                          <p:val>
                                            <p:strVal val="#ppt_y+#ppt_h*1.125000"/>
                                          </p:val>
                                        </p:tav>
                                        <p:tav tm="100000">
                                          <p:val>
                                            <p:strVal val="#ppt_y"/>
                                          </p:val>
                                        </p:tav>
                                      </p:tavLst>
                                    </p:anim>
                                    <p:animEffect transition="in" filter="wipe(up)">
                                      <p:cBhvr>
                                        <p:cTn id="8" dur="1000"/>
                                        <p:tgtEl>
                                          <p:spTgt spid="12"/>
                                        </p:tgtEl>
                                      </p:cBhvr>
                                    </p:animEffect>
                                  </p:childTnLst>
                                </p:cTn>
                              </p:par>
                            </p:childTnLst>
                          </p:cTn>
                        </p:par>
                        <p:par>
                          <p:cTn id="9" fill="hold">
                            <p:stCondLst>
                              <p:cond delay="1000"/>
                            </p:stCondLst>
                            <p:childTnLst>
                              <p:par>
                                <p:cTn id="10" presetID="29" presetClass="entr" presetSubtype="0" fill="hold" grpId="0" nodeType="afterEffect">
                                  <p:stCondLst>
                                    <p:cond delay="0"/>
                                  </p:stCondLst>
                                  <p:childTnLst>
                                    <p:set>
                                      <p:cBhvr>
                                        <p:cTn id="11" dur="1" fill="hold">
                                          <p:stCondLst>
                                            <p:cond delay="0"/>
                                          </p:stCondLst>
                                        </p:cTn>
                                        <p:tgtEl>
                                          <p:spTgt spid="13"/>
                                        </p:tgtEl>
                                        <p:attrNameLst>
                                          <p:attrName>style.visibility</p:attrName>
                                        </p:attrNameLst>
                                      </p:cBhvr>
                                      <p:to>
                                        <p:strVal val="visible"/>
                                      </p:to>
                                    </p:set>
                                    <p:anim calcmode="lin" valueType="num">
                                      <p:cBhvr>
                                        <p:cTn id="12" dur="1000" fill="hold"/>
                                        <p:tgtEl>
                                          <p:spTgt spid="13"/>
                                        </p:tgtEl>
                                        <p:attrNameLst>
                                          <p:attrName>ppt_x</p:attrName>
                                        </p:attrNameLst>
                                      </p:cBhvr>
                                      <p:tavLst>
                                        <p:tav tm="0">
                                          <p:val>
                                            <p:strVal val="#ppt_x-.2"/>
                                          </p:val>
                                        </p:tav>
                                        <p:tav tm="100000">
                                          <p:val>
                                            <p:strVal val="#ppt_x"/>
                                          </p:val>
                                        </p:tav>
                                      </p:tavLst>
                                    </p:anim>
                                    <p:anim calcmode="lin" valueType="num">
                                      <p:cBhvr>
                                        <p:cTn id="13" dur="1000" fill="hold"/>
                                        <p:tgtEl>
                                          <p:spTgt spid="13"/>
                                        </p:tgtEl>
                                        <p:attrNameLst>
                                          <p:attrName>ppt_y</p:attrName>
                                        </p:attrNameLst>
                                      </p:cBhvr>
                                      <p:tavLst>
                                        <p:tav tm="0">
                                          <p:val>
                                            <p:strVal val="#ppt_y"/>
                                          </p:val>
                                        </p:tav>
                                        <p:tav tm="100000">
                                          <p:val>
                                            <p:strVal val="#ppt_y"/>
                                          </p:val>
                                        </p:tav>
                                      </p:tavLst>
                                    </p:anim>
                                    <p:animEffect transition="in" filter="wipe(right)" prLst="gradientSize: 0.1">
                                      <p:cBhvr>
                                        <p:cTn id="14" dur="1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ldLvl="0"/>
      <p:bldP spid="13"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文本框 35"/>
          <p:cNvSpPr txBox="1"/>
          <p:nvPr/>
        </p:nvSpPr>
        <p:spPr>
          <a:xfrm>
            <a:off x="4139277" y="1995343"/>
            <a:ext cx="7592184" cy="3269549"/>
          </a:xfrm>
          <a:prstGeom prst="rect">
            <a:avLst/>
          </a:prstGeom>
          <a:noFill/>
        </p:spPr>
        <p:txBody>
          <a:bodyPr wrap="square" rtlCol="0">
            <a:spAutoFit/>
          </a:bodyPr>
          <a:lstStyle/>
          <a:p>
            <a:pPr>
              <a:lnSpc>
                <a:spcPct val="150000"/>
              </a:lnSpc>
            </a:pPr>
            <a:r>
              <a:rPr lang="en-US" altLang="zh-CN" sz="2000" dirty="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dirty="0">
                <a:solidFill>
                  <a:schemeClr val="tx1">
                    <a:lumMod val="65000"/>
                    <a:lumOff val="35000"/>
                  </a:schemeClr>
                </a:solidFill>
                <a:latin typeface="Microsoft YaHei" panose="020B0503020204020204" pitchFamily="34" charset="-122"/>
                <a:ea typeface="Microsoft YaHei" panose="020B0503020204020204" pitchFamily="34" charset="-122"/>
              </a:rPr>
              <a:t>思考</a:t>
            </a:r>
            <a:r>
              <a:rPr lang="en-US" altLang="zh-CN" sz="2000" dirty="0">
                <a:solidFill>
                  <a:schemeClr val="tx1">
                    <a:lumMod val="65000"/>
                    <a:lumOff val="35000"/>
                  </a:schemeClr>
                </a:solidFill>
                <a:latin typeface="Microsoft YaHei" panose="020B0503020204020204" pitchFamily="34" charset="-122"/>
                <a:ea typeface="Microsoft YaHei" panose="020B0503020204020204" pitchFamily="34" charset="-122"/>
              </a:rPr>
              <a:t>2】</a:t>
            </a:r>
            <a:r>
              <a:rPr lang="zh-CN" altLang="en-US" sz="2000" dirty="0">
                <a:solidFill>
                  <a:schemeClr val="tx1">
                    <a:lumMod val="65000"/>
                    <a:lumOff val="35000"/>
                  </a:schemeClr>
                </a:solidFill>
                <a:latin typeface="Microsoft YaHei" panose="020B0503020204020204" pitchFamily="34" charset="-122"/>
                <a:ea typeface="Microsoft YaHei" panose="020B0503020204020204" pitchFamily="34" charset="-122"/>
              </a:rPr>
              <a:t>分析人物语言</a:t>
            </a:r>
          </a:p>
          <a:p>
            <a:pPr>
              <a:lnSpc>
                <a:spcPct val="150000"/>
              </a:lnSpc>
            </a:pPr>
            <a:r>
              <a:rPr lang="en-US" altLang="zh-CN" sz="2000" dirty="0">
                <a:solidFill>
                  <a:schemeClr val="tx1">
                    <a:lumMod val="65000"/>
                    <a:lumOff val="35000"/>
                  </a:schemeClr>
                </a:solidFill>
                <a:latin typeface="Microsoft YaHei" panose="020B0503020204020204" pitchFamily="34" charset="-122"/>
                <a:ea typeface="Microsoft YaHei" panose="020B0503020204020204" pitchFamily="34" charset="-122"/>
              </a:rPr>
              <a:t>2.“</a:t>
            </a:r>
            <a:r>
              <a:rPr lang="zh-CN" altLang="en-US" sz="2000" dirty="0">
                <a:solidFill>
                  <a:schemeClr val="tx1">
                    <a:lumMod val="65000"/>
                    <a:lumOff val="35000"/>
                  </a:schemeClr>
                </a:solidFill>
                <a:latin typeface="Microsoft YaHei" panose="020B0503020204020204" pitchFamily="34" charset="-122"/>
                <a:ea typeface="Microsoft YaHei" panose="020B0503020204020204" pitchFamily="34" charset="-122"/>
              </a:rPr>
              <a:t>女人低着头说：‘你总是很积极的。’”水生嫂这句话有何丰富的内涵？</a:t>
            </a:r>
          </a:p>
          <a:p>
            <a:pPr>
              <a:lnSpc>
                <a:spcPct val="150000"/>
              </a:lnSpc>
            </a:pPr>
            <a:r>
              <a:rPr lang="zh-CN" altLang="en-US" sz="2000" dirty="0">
                <a:solidFill>
                  <a:srgbClr val="C00000"/>
                </a:solidFill>
                <a:latin typeface="Microsoft YaHei" panose="020B0503020204020204" pitchFamily="34" charset="-122"/>
                <a:ea typeface="Microsoft YaHei" panose="020B0503020204020204" pitchFamily="34" charset="-122"/>
              </a:rPr>
              <a:t>明确 　这句话体现了水生嫂既嗔怪又自豪的矛盾心理：嗔怪的是丈夫马上要离开自己；自豪的是丈夫没落在别人后面。作者非常巧妙地让水生嫂这位普通而又温柔贤淑的农村妇女用不满的口气说出了满意的话。</a:t>
            </a:r>
          </a:p>
        </p:txBody>
      </p:sp>
      <p:sp>
        <p:nvSpPr>
          <p:cNvPr id="11" name="矩形 10">
            <a:extLst>
              <a:ext uri="{FF2B5EF4-FFF2-40B4-BE49-F238E27FC236}">
                <a16:creationId xmlns:a16="http://schemas.microsoft.com/office/drawing/2014/main" id="{2DE0358A-42C0-514A-89D1-8DE87975DD9C}"/>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a:extLst>
              <a:ext uri="{FF2B5EF4-FFF2-40B4-BE49-F238E27FC236}">
                <a16:creationId xmlns:a16="http://schemas.microsoft.com/office/drawing/2014/main" id="{49746CC3-2C44-1B4E-839B-E7F3CF720494}"/>
              </a:ext>
            </a:extLst>
          </p:cNvPr>
          <p:cNvSpPr txBox="1"/>
          <p:nvPr/>
        </p:nvSpPr>
        <p:spPr>
          <a:xfrm>
            <a:off x="6780109" y="503227"/>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dirty="0">
                <a:latin typeface="Microsoft YaHei" panose="020B0503020204020204" pitchFamily="34" charset="-122"/>
                <a:ea typeface="Microsoft YaHei" panose="020B0503020204020204" pitchFamily="34" charset="-122"/>
              </a:rPr>
              <a:t>问题探究</a:t>
            </a:r>
          </a:p>
        </p:txBody>
      </p:sp>
      <p:pic>
        <p:nvPicPr>
          <p:cNvPr id="5" name="图片 4">
            <a:extLst>
              <a:ext uri="{FF2B5EF4-FFF2-40B4-BE49-F238E27FC236}">
                <a16:creationId xmlns:a16="http://schemas.microsoft.com/office/drawing/2014/main" id="{655F5DA1-6B2B-914C-B413-380BDD87767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968536"/>
            <a:ext cx="4240764" cy="2827176"/>
          </a:xfrm>
          <a:prstGeom prst="rect">
            <a:avLst/>
          </a:prstGeom>
        </p:spPr>
      </p:pic>
    </p:spTree>
    <p:extLst>
      <p:ext uri="{BB962C8B-B14F-4D97-AF65-F5344CB8AC3E}">
        <p14:creationId xmlns:p14="http://schemas.microsoft.com/office/powerpoint/2010/main" val="33976812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9" presetClass="entr" presetSubtype="0" fill="hold" nodeType="clickEffect">
                                  <p:stCondLst>
                                    <p:cond delay="0"/>
                                  </p:stCondLst>
                                  <p:childTnLst>
                                    <p:set>
                                      <p:cBhvr>
                                        <p:cTn id="13" dur="1" fill="hold">
                                          <p:stCondLst>
                                            <p:cond delay="0"/>
                                          </p:stCondLst>
                                        </p:cTn>
                                        <p:tgtEl>
                                          <p:spTgt spid="36">
                                            <p:txEl>
                                              <p:charRg st="48" end="142"/>
                                            </p:txEl>
                                          </p:spTgt>
                                        </p:tgtEl>
                                        <p:attrNameLst>
                                          <p:attrName>style.visibility</p:attrName>
                                        </p:attrNameLst>
                                      </p:cBhvr>
                                      <p:to>
                                        <p:strVal val="visible"/>
                                      </p:to>
                                    </p:set>
                                    <p:animEffect transition="in" filter="dissolve">
                                      <p:cBhvr>
                                        <p:cTn id="14" dur="500"/>
                                        <p:tgtEl>
                                          <p:spTgt spid="36">
                                            <p:txEl>
                                              <p:charRg st="48" end="14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文本框 35"/>
          <p:cNvSpPr txBox="1"/>
          <p:nvPr/>
        </p:nvSpPr>
        <p:spPr>
          <a:xfrm>
            <a:off x="4139277" y="1505946"/>
            <a:ext cx="7592184" cy="4192879"/>
          </a:xfrm>
          <a:prstGeom prst="rect">
            <a:avLst/>
          </a:prstGeom>
          <a:noFill/>
        </p:spPr>
        <p:txBody>
          <a:bodyPr wrap="square" rtlCol="0">
            <a:spAutoFit/>
          </a:bodyPr>
          <a:lstStyle/>
          <a:p>
            <a:pPr>
              <a:lnSpc>
                <a:spcPct val="150000"/>
              </a:lnSpc>
            </a:pPr>
            <a:r>
              <a:rPr lang="en-US" altLang="zh-CN" sz="2000" dirty="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dirty="0">
                <a:solidFill>
                  <a:schemeClr val="tx1">
                    <a:lumMod val="65000"/>
                    <a:lumOff val="35000"/>
                  </a:schemeClr>
                </a:solidFill>
                <a:latin typeface="Microsoft YaHei" panose="020B0503020204020204" pitchFamily="34" charset="-122"/>
                <a:ea typeface="Microsoft YaHei" panose="020B0503020204020204" pitchFamily="34" charset="-122"/>
              </a:rPr>
              <a:t>思考</a:t>
            </a:r>
            <a:r>
              <a:rPr lang="en-US" altLang="zh-CN" sz="2000" dirty="0">
                <a:solidFill>
                  <a:schemeClr val="tx1">
                    <a:lumMod val="65000"/>
                    <a:lumOff val="35000"/>
                  </a:schemeClr>
                </a:solidFill>
                <a:latin typeface="Microsoft YaHei" panose="020B0503020204020204" pitchFamily="34" charset="-122"/>
                <a:ea typeface="Microsoft YaHei" panose="020B0503020204020204" pitchFamily="34" charset="-122"/>
              </a:rPr>
              <a:t>3】</a:t>
            </a:r>
            <a:r>
              <a:rPr lang="zh-CN" altLang="en-US" sz="2000" dirty="0">
                <a:solidFill>
                  <a:schemeClr val="tx1">
                    <a:lumMod val="65000"/>
                    <a:lumOff val="35000"/>
                  </a:schemeClr>
                </a:solidFill>
                <a:latin typeface="Microsoft YaHei" panose="020B0503020204020204" pitchFamily="34" charset="-122"/>
                <a:ea typeface="Microsoft YaHei" panose="020B0503020204020204" pitchFamily="34" charset="-122"/>
              </a:rPr>
              <a:t>分析细节描写</a:t>
            </a:r>
          </a:p>
          <a:p>
            <a:pPr>
              <a:lnSpc>
                <a:spcPct val="150000"/>
              </a:lnSpc>
            </a:pPr>
            <a:r>
              <a:rPr lang="en-US" altLang="zh-CN" sz="2000" dirty="0">
                <a:solidFill>
                  <a:schemeClr val="tx1">
                    <a:lumMod val="65000"/>
                    <a:lumOff val="35000"/>
                  </a:schemeClr>
                </a:solidFill>
                <a:latin typeface="Microsoft YaHei" panose="020B0503020204020204" pitchFamily="34" charset="-122"/>
                <a:ea typeface="Microsoft YaHei" panose="020B0503020204020204" pitchFamily="34" charset="-122"/>
              </a:rPr>
              <a:t>1.“</a:t>
            </a:r>
            <a:r>
              <a:rPr lang="zh-CN" altLang="en-US" sz="2000" dirty="0">
                <a:solidFill>
                  <a:schemeClr val="tx1">
                    <a:lumMod val="65000"/>
                    <a:lumOff val="35000"/>
                  </a:schemeClr>
                </a:solidFill>
                <a:latin typeface="Microsoft YaHei" panose="020B0503020204020204" pitchFamily="34" charset="-122"/>
                <a:ea typeface="Microsoft YaHei" panose="020B0503020204020204" pitchFamily="34" charset="-122"/>
              </a:rPr>
              <a:t>女人的手指震动了一下，想是叫苇眉子划破了手。她把一个手指放在嘴里吮了一下。”“震动”和“吮”这两个词语有什么深刻含义？</a:t>
            </a:r>
          </a:p>
          <a:p>
            <a:pPr>
              <a:lnSpc>
                <a:spcPct val="150000"/>
              </a:lnSpc>
            </a:pPr>
            <a:r>
              <a:rPr lang="zh-CN" altLang="en-US" sz="2000" dirty="0">
                <a:solidFill>
                  <a:srgbClr val="C00000"/>
                </a:solidFill>
                <a:latin typeface="Microsoft YaHei" panose="020B0503020204020204" pitchFamily="34" charset="-122"/>
                <a:ea typeface="Microsoft YaHei" panose="020B0503020204020204" pitchFamily="34" charset="-122"/>
              </a:rPr>
              <a:t>明确  　一“震”一“吮”，不仅惟妙惟肖地描摹出了水生嫂这位勤劳善良的劳动妇女劳动时的情态，而且不经意的习惯性的动作，更加生动形象地表现了这位机敏多情、深明大义的白洋淀抗日根据地妇女内心深处爱与恨、情与义的激烈撞击和理性抉择。用词凝练含蓄，耐人寻味，折射出人性美的光辉。</a:t>
            </a:r>
          </a:p>
        </p:txBody>
      </p:sp>
      <p:sp>
        <p:nvSpPr>
          <p:cNvPr id="11" name="矩形 10">
            <a:extLst>
              <a:ext uri="{FF2B5EF4-FFF2-40B4-BE49-F238E27FC236}">
                <a16:creationId xmlns:a16="http://schemas.microsoft.com/office/drawing/2014/main" id="{2DE0358A-42C0-514A-89D1-8DE87975DD9C}"/>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a:extLst>
              <a:ext uri="{FF2B5EF4-FFF2-40B4-BE49-F238E27FC236}">
                <a16:creationId xmlns:a16="http://schemas.microsoft.com/office/drawing/2014/main" id="{49746CC3-2C44-1B4E-839B-E7F3CF720494}"/>
              </a:ext>
            </a:extLst>
          </p:cNvPr>
          <p:cNvSpPr txBox="1"/>
          <p:nvPr/>
        </p:nvSpPr>
        <p:spPr>
          <a:xfrm>
            <a:off x="6780109" y="503227"/>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dirty="0">
                <a:latin typeface="Microsoft YaHei" panose="020B0503020204020204" pitchFamily="34" charset="-122"/>
                <a:ea typeface="Microsoft YaHei" panose="020B0503020204020204" pitchFamily="34" charset="-122"/>
              </a:rPr>
              <a:t>问题探究</a:t>
            </a:r>
          </a:p>
        </p:txBody>
      </p:sp>
      <p:pic>
        <p:nvPicPr>
          <p:cNvPr id="5" name="图片 4">
            <a:extLst>
              <a:ext uri="{FF2B5EF4-FFF2-40B4-BE49-F238E27FC236}">
                <a16:creationId xmlns:a16="http://schemas.microsoft.com/office/drawing/2014/main" id="{3FF99396-517C-7143-90C4-9C3EA9215AD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968536"/>
            <a:ext cx="4240764" cy="2827176"/>
          </a:xfrm>
          <a:prstGeom prst="rect">
            <a:avLst/>
          </a:prstGeom>
        </p:spPr>
      </p:pic>
    </p:spTree>
    <p:extLst>
      <p:ext uri="{BB962C8B-B14F-4D97-AF65-F5344CB8AC3E}">
        <p14:creationId xmlns:p14="http://schemas.microsoft.com/office/powerpoint/2010/main" val="27101559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9" presetClass="entr" presetSubtype="0" fill="hold" nodeType="clickEffect">
                                  <p:stCondLst>
                                    <p:cond delay="0"/>
                                  </p:stCondLst>
                                  <p:childTnLst>
                                    <p:set>
                                      <p:cBhvr>
                                        <p:cTn id="13" dur="1" fill="hold">
                                          <p:stCondLst>
                                            <p:cond delay="0"/>
                                          </p:stCondLst>
                                        </p:cTn>
                                        <p:tgtEl>
                                          <p:spTgt spid="36">
                                            <p:txEl>
                                              <p:pRg st="2" end="2"/>
                                            </p:txEl>
                                          </p:spTgt>
                                        </p:tgtEl>
                                        <p:attrNameLst>
                                          <p:attrName>style.visibility</p:attrName>
                                        </p:attrNameLst>
                                      </p:cBhvr>
                                      <p:to>
                                        <p:strVal val="visible"/>
                                      </p:to>
                                    </p:set>
                                    <p:animEffect transition="in" filter="dissolve">
                                      <p:cBhvr>
                                        <p:cTn id="14" dur="500"/>
                                        <p:tgtEl>
                                          <p:spTgt spid="3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文本框 35"/>
          <p:cNvSpPr txBox="1"/>
          <p:nvPr/>
        </p:nvSpPr>
        <p:spPr>
          <a:xfrm>
            <a:off x="4139277" y="1505946"/>
            <a:ext cx="7592184" cy="3731214"/>
          </a:xfrm>
          <a:prstGeom prst="rect">
            <a:avLst/>
          </a:prstGeom>
          <a:noFill/>
        </p:spPr>
        <p:txBody>
          <a:bodyPr wrap="square" rtlCol="0">
            <a:spAutoFit/>
          </a:bodyPr>
          <a:lstStyle/>
          <a:p>
            <a:pPr>
              <a:lnSpc>
                <a:spcPct val="150000"/>
              </a:lnSpc>
            </a:pPr>
            <a:r>
              <a:rPr lang="en-US" altLang="zh-CN" sz="2000" dirty="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dirty="0">
                <a:solidFill>
                  <a:schemeClr val="tx1">
                    <a:lumMod val="65000"/>
                    <a:lumOff val="35000"/>
                  </a:schemeClr>
                </a:solidFill>
                <a:latin typeface="Microsoft YaHei" panose="020B0503020204020204" pitchFamily="34" charset="-122"/>
                <a:ea typeface="Microsoft YaHei" panose="020B0503020204020204" pitchFamily="34" charset="-122"/>
              </a:rPr>
              <a:t>思考</a:t>
            </a:r>
            <a:r>
              <a:rPr lang="en-US" altLang="zh-CN" sz="2000" dirty="0">
                <a:solidFill>
                  <a:schemeClr val="tx1">
                    <a:lumMod val="65000"/>
                    <a:lumOff val="35000"/>
                  </a:schemeClr>
                </a:solidFill>
                <a:latin typeface="Microsoft YaHei" panose="020B0503020204020204" pitchFamily="34" charset="-122"/>
                <a:ea typeface="Microsoft YaHei" panose="020B0503020204020204" pitchFamily="34" charset="-122"/>
              </a:rPr>
              <a:t>3】</a:t>
            </a:r>
            <a:r>
              <a:rPr lang="zh-CN" altLang="en-US" sz="2000" dirty="0">
                <a:solidFill>
                  <a:schemeClr val="tx1">
                    <a:lumMod val="65000"/>
                    <a:lumOff val="35000"/>
                  </a:schemeClr>
                </a:solidFill>
                <a:latin typeface="Microsoft YaHei" panose="020B0503020204020204" pitchFamily="34" charset="-122"/>
                <a:ea typeface="Microsoft YaHei" panose="020B0503020204020204" pitchFamily="34" charset="-122"/>
              </a:rPr>
              <a:t>分析细节描写</a:t>
            </a:r>
          </a:p>
          <a:p>
            <a:pPr>
              <a:lnSpc>
                <a:spcPct val="150000"/>
              </a:lnSpc>
            </a:pPr>
            <a:r>
              <a:rPr lang="en-US" altLang="zh-CN" sz="2000" dirty="0">
                <a:solidFill>
                  <a:schemeClr val="tx1">
                    <a:lumMod val="65000"/>
                    <a:lumOff val="35000"/>
                  </a:schemeClr>
                </a:solidFill>
                <a:latin typeface="Microsoft YaHei" panose="020B0503020204020204" pitchFamily="34" charset="-122"/>
                <a:ea typeface="Microsoft YaHei" panose="020B0503020204020204" pitchFamily="34" charset="-122"/>
              </a:rPr>
              <a:t>2.</a:t>
            </a:r>
            <a:r>
              <a:rPr lang="zh-CN" altLang="en-US" sz="2000" dirty="0">
                <a:solidFill>
                  <a:schemeClr val="tx1">
                    <a:lumMod val="65000"/>
                    <a:lumOff val="35000"/>
                  </a:schemeClr>
                </a:solidFill>
                <a:latin typeface="Microsoft YaHei" panose="020B0503020204020204" pitchFamily="34" charset="-122"/>
                <a:ea typeface="Microsoft YaHei" panose="020B0503020204020204" pitchFamily="34" charset="-122"/>
              </a:rPr>
              <a:t>水生将漂在水上的装着饼干的精美纸盒“捞”起来，“丢”在女人们的船上；接着女人们将掉在水里的小包裹“捞”起来“丢”给他们，这一“捞”一“丢”，有什么意味？</a:t>
            </a:r>
          </a:p>
          <a:p>
            <a:pPr>
              <a:lnSpc>
                <a:spcPct val="150000"/>
              </a:lnSpc>
            </a:pPr>
            <a:r>
              <a:rPr lang="zh-CN" altLang="en-US" sz="2000" dirty="0">
                <a:solidFill>
                  <a:srgbClr val="C00000"/>
                </a:solidFill>
                <a:latin typeface="Microsoft YaHei" panose="020B0503020204020204" pitchFamily="34" charset="-122"/>
                <a:ea typeface="Microsoft YaHei" panose="020B0503020204020204" pitchFamily="34" charset="-122"/>
              </a:rPr>
              <a:t>明确  　这一“捞”一“丢”，不仅表现了抗日军民打捞战利品时乐观的精神，以及夫妻间似嗔实喜、似怨实爱的小儿女心态，更重要的是在这一“捞”一“丢”里，早就融进了他们对生活的热爱，对亲人的关爱，以及对祖国、对家乡的挚爱。</a:t>
            </a:r>
          </a:p>
        </p:txBody>
      </p:sp>
      <p:sp>
        <p:nvSpPr>
          <p:cNvPr id="11" name="矩形 10">
            <a:extLst>
              <a:ext uri="{FF2B5EF4-FFF2-40B4-BE49-F238E27FC236}">
                <a16:creationId xmlns:a16="http://schemas.microsoft.com/office/drawing/2014/main" id="{2DE0358A-42C0-514A-89D1-8DE87975DD9C}"/>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a:extLst>
              <a:ext uri="{FF2B5EF4-FFF2-40B4-BE49-F238E27FC236}">
                <a16:creationId xmlns:a16="http://schemas.microsoft.com/office/drawing/2014/main" id="{49746CC3-2C44-1B4E-839B-E7F3CF720494}"/>
              </a:ext>
            </a:extLst>
          </p:cNvPr>
          <p:cNvSpPr txBox="1"/>
          <p:nvPr/>
        </p:nvSpPr>
        <p:spPr>
          <a:xfrm>
            <a:off x="6780109" y="503227"/>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dirty="0">
                <a:latin typeface="Microsoft YaHei" panose="020B0503020204020204" pitchFamily="34" charset="-122"/>
                <a:ea typeface="Microsoft YaHei" panose="020B0503020204020204" pitchFamily="34" charset="-122"/>
              </a:rPr>
              <a:t>问题探究</a:t>
            </a:r>
          </a:p>
        </p:txBody>
      </p:sp>
      <p:pic>
        <p:nvPicPr>
          <p:cNvPr id="5" name="图片 4">
            <a:extLst>
              <a:ext uri="{FF2B5EF4-FFF2-40B4-BE49-F238E27FC236}">
                <a16:creationId xmlns:a16="http://schemas.microsoft.com/office/drawing/2014/main" id="{0D69C73D-6E51-7948-A938-B722C766F43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968536"/>
            <a:ext cx="4240764" cy="2827176"/>
          </a:xfrm>
          <a:prstGeom prst="rect">
            <a:avLst/>
          </a:prstGeom>
        </p:spPr>
      </p:pic>
    </p:spTree>
    <p:extLst>
      <p:ext uri="{BB962C8B-B14F-4D97-AF65-F5344CB8AC3E}">
        <p14:creationId xmlns:p14="http://schemas.microsoft.com/office/powerpoint/2010/main" val="39111978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9" presetClass="entr" presetSubtype="0" fill="hold" nodeType="clickEffect">
                                  <p:stCondLst>
                                    <p:cond delay="0"/>
                                  </p:stCondLst>
                                  <p:childTnLst>
                                    <p:set>
                                      <p:cBhvr>
                                        <p:cTn id="13" dur="1" fill="hold">
                                          <p:stCondLst>
                                            <p:cond delay="0"/>
                                          </p:stCondLst>
                                        </p:cTn>
                                        <p:tgtEl>
                                          <p:spTgt spid="36">
                                            <p:txEl>
                                              <p:charRg st="91" end="200"/>
                                            </p:txEl>
                                          </p:spTgt>
                                        </p:tgtEl>
                                        <p:attrNameLst>
                                          <p:attrName>style.visibility</p:attrName>
                                        </p:attrNameLst>
                                      </p:cBhvr>
                                      <p:to>
                                        <p:strVal val="visible"/>
                                      </p:to>
                                    </p:set>
                                    <p:animEffect transition="in" filter="dissolve">
                                      <p:cBhvr>
                                        <p:cTn id="14" dur="500"/>
                                        <p:tgtEl>
                                          <p:spTgt spid="36">
                                            <p:txEl>
                                              <p:charRg st="91" end="20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文本框 35"/>
          <p:cNvSpPr txBox="1"/>
          <p:nvPr/>
        </p:nvSpPr>
        <p:spPr>
          <a:xfrm>
            <a:off x="428872" y="776899"/>
            <a:ext cx="11316660" cy="5577874"/>
          </a:xfrm>
          <a:prstGeom prst="rect">
            <a:avLst/>
          </a:prstGeom>
          <a:noFill/>
        </p:spPr>
        <p:txBody>
          <a:bodyPr wrap="square" rtlCol="0">
            <a:spAutoFit/>
          </a:bodyPr>
          <a:lstStyle/>
          <a:p>
            <a:pPr>
              <a:lnSpc>
                <a:spcPct val="150000"/>
              </a:lnSpc>
            </a:pPr>
            <a:r>
              <a:rPr lang="en-US" altLang="zh-CN" sz="2000" dirty="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dirty="0">
                <a:solidFill>
                  <a:schemeClr val="tx1">
                    <a:lumMod val="65000"/>
                    <a:lumOff val="35000"/>
                  </a:schemeClr>
                </a:solidFill>
                <a:latin typeface="Microsoft YaHei" panose="020B0503020204020204" pitchFamily="34" charset="-122"/>
                <a:ea typeface="Microsoft YaHei" panose="020B0503020204020204" pitchFamily="34" charset="-122"/>
              </a:rPr>
              <a:t>思考</a:t>
            </a:r>
            <a:r>
              <a:rPr lang="en-US" altLang="zh-CN" sz="2000" dirty="0">
                <a:solidFill>
                  <a:schemeClr val="tx1">
                    <a:lumMod val="65000"/>
                    <a:lumOff val="35000"/>
                  </a:schemeClr>
                </a:solidFill>
                <a:latin typeface="Microsoft YaHei" panose="020B0503020204020204" pitchFamily="34" charset="-122"/>
                <a:ea typeface="Microsoft YaHei" panose="020B0503020204020204" pitchFamily="34" charset="-122"/>
              </a:rPr>
              <a:t>3】</a:t>
            </a:r>
            <a:r>
              <a:rPr lang="zh-CN" altLang="en-US" sz="2000" dirty="0">
                <a:solidFill>
                  <a:schemeClr val="tx1">
                    <a:lumMod val="65000"/>
                    <a:lumOff val="35000"/>
                  </a:schemeClr>
                </a:solidFill>
                <a:latin typeface="Microsoft YaHei" panose="020B0503020204020204" pitchFamily="34" charset="-122"/>
                <a:ea typeface="Microsoft YaHei" panose="020B0503020204020204" pitchFamily="34" charset="-122"/>
              </a:rPr>
              <a:t>分析细节描写</a:t>
            </a:r>
          </a:p>
          <a:p>
            <a:pPr>
              <a:lnSpc>
                <a:spcPct val="150000"/>
              </a:lnSpc>
            </a:pPr>
            <a:r>
              <a:rPr lang="en-US" altLang="zh-CN" sz="2000" dirty="0">
                <a:solidFill>
                  <a:schemeClr val="tx1">
                    <a:lumMod val="65000"/>
                    <a:lumOff val="35000"/>
                  </a:schemeClr>
                </a:solidFill>
                <a:latin typeface="Microsoft YaHei" panose="020B0503020204020204" pitchFamily="34" charset="-122"/>
                <a:ea typeface="Microsoft YaHei" panose="020B0503020204020204" pitchFamily="34" charset="-122"/>
              </a:rPr>
              <a:t>3.</a:t>
            </a:r>
            <a:r>
              <a:rPr lang="zh-CN" altLang="en-US" sz="2000" dirty="0">
                <a:solidFill>
                  <a:schemeClr val="tx1">
                    <a:lumMod val="65000"/>
                    <a:lumOff val="35000"/>
                  </a:schemeClr>
                </a:solidFill>
                <a:latin typeface="Microsoft YaHei" panose="020B0503020204020204" pitchFamily="34" charset="-122"/>
                <a:ea typeface="Microsoft YaHei" panose="020B0503020204020204" pitchFamily="34" charset="-122"/>
              </a:rPr>
              <a:t>本文的对话描写极其传神，试举例分析对话的作用。</a:t>
            </a:r>
          </a:p>
          <a:p>
            <a:pPr>
              <a:lnSpc>
                <a:spcPct val="150000"/>
              </a:lnSpc>
            </a:pPr>
            <a:r>
              <a:rPr lang="zh-CN" altLang="en-US" sz="2000" b="1" dirty="0">
                <a:solidFill>
                  <a:srgbClr val="C00000"/>
                </a:solidFill>
                <a:latin typeface="Microsoft YaHei" panose="020B0503020204020204" pitchFamily="34" charset="-122"/>
                <a:ea typeface="Microsoft YaHei" panose="020B0503020204020204" pitchFamily="34" charset="-122"/>
              </a:rPr>
              <a:t>明确   ①深入细致地刻画人物丰富复杂的内心活动。</a:t>
            </a:r>
            <a:r>
              <a:rPr lang="zh-CN" altLang="en-US" sz="2000" dirty="0">
                <a:solidFill>
                  <a:schemeClr val="tx1">
                    <a:lumMod val="65000"/>
                    <a:lumOff val="35000"/>
                  </a:schemeClr>
                </a:solidFill>
                <a:latin typeface="Microsoft YaHei" panose="020B0503020204020204" pitchFamily="34" charset="-122"/>
                <a:ea typeface="Microsoft YaHei" panose="020B0503020204020204" pitchFamily="34" charset="-122"/>
              </a:rPr>
              <a:t>“你总是很积极的。”短短一句话，看似平常，其实内涵极为丰富：既透露出水生嫂舍不得丈夫离开的绵绵情意，又表现出她为丈夫积极投身革命而感到骄傲。</a:t>
            </a:r>
          </a:p>
          <a:p>
            <a:pPr>
              <a:lnSpc>
                <a:spcPct val="150000"/>
              </a:lnSpc>
            </a:pPr>
            <a:r>
              <a:rPr lang="zh-CN" altLang="en-US" sz="2000" b="1" dirty="0">
                <a:solidFill>
                  <a:srgbClr val="C00000"/>
                </a:solidFill>
                <a:latin typeface="Microsoft YaHei" panose="020B0503020204020204" pitchFamily="34" charset="-122"/>
                <a:ea typeface="Microsoft YaHei" panose="020B0503020204020204" pitchFamily="34" charset="-122"/>
              </a:rPr>
              <a:t>②揭示各个人物不同的性格特征，展开并推动情节发展。</a:t>
            </a:r>
            <a:r>
              <a:rPr lang="zh-CN" altLang="en-US" sz="2000" dirty="0">
                <a:solidFill>
                  <a:schemeClr val="tx1">
                    <a:lumMod val="65000"/>
                    <a:lumOff val="35000"/>
                  </a:schemeClr>
                </a:solidFill>
                <a:latin typeface="Microsoft YaHei" panose="020B0503020204020204" pitchFamily="34" charset="-122"/>
                <a:ea typeface="Microsoft YaHei" panose="020B0503020204020204" pitchFamily="34" charset="-122"/>
              </a:rPr>
              <a:t>商量看夫对话描写是相当精彩的。她们都想去看看自己的丈夫，可是在语言表达上却迥然不同，充分表现了各人不同的性格特征。同时，这一段人物对话描写又为下面妇女们突遇敌船情节的展开做了铺垫，埋下了伏笔。</a:t>
            </a:r>
          </a:p>
          <a:p>
            <a:pPr>
              <a:lnSpc>
                <a:spcPct val="150000"/>
              </a:lnSpc>
            </a:pPr>
            <a:r>
              <a:rPr lang="zh-CN" altLang="en-US" sz="2000" b="1" dirty="0">
                <a:solidFill>
                  <a:srgbClr val="C00000"/>
                </a:solidFill>
                <a:latin typeface="Microsoft YaHei" panose="020B0503020204020204" pitchFamily="34" charset="-122"/>
                <a:ea typeface="Microsoft YaHei" panose="020B0503020204020204" pitchFamily="34" charset="-122"/>
              </a:rPr>
              <a:t>③注重表现人物发展变化的思想性格，深化小说的主题。</a:t>
            </a:r>
            <a:r>
              <a:rPr lang="zh-CN" altLang="en-US" sz="2000" dirty="0">
                <a:solidFill>
                  <a:schemeClr val="tx1">
                    <a:lumMod val="65000"/>
                    <a:lumOff val="35000"/>
                  </a:schemeClr>
                </a:solidFill>
                <a:latin typeface="Microsoft YaHei" panose="020B0503020204020204" pitchFamily="34" charset="-122"/>
                <a:ea typeface="Microsoft YaHei" panose="020B0503020204020204" pitchFamily="34" charset="-122"/>
              </a:rPr>
              <a:t>回家途中的对话，表现了她们经过战斗的考验，思想觉悟都有了一定的提高。她们也渴望参加战斗，对话中充满了战斗的激情，同时也看到了自己的力量，认识到妇女并不比男人弱，她们提出了“我们也成立队伍”的响亮口号，突出了小说的主题。</a:t>
            </a:r>
          </a:p>
        </p:txBody>
      </p:sp>
      <p:sp>
        <p:nvSpPr>
          <p:cNvPr id="11" name="矩形 10">
            <a:extLst>
              <a:ext uri="{FF2B5EF4-FFF2-40B4-BE49-F238E27FC236}">
                <a16:creationId xmlns:a16="http://schemas.microsoft.com/office/drawing/2014/main" id="{2DE0358A-42C0-514A-89D1-8DE87975DD9C}"/>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a:extLst>
              <a:ext uri="{FF2B5EF4-FFF2-40B4-BE49-F238E27FC236}">
                <a16:creationId xmlns:a16="http://schemas.microsoft.com/office/drawing/2014/main" id="{49746CC3-2C44-1B4E-839B-E7F3CF720494}"/>
              </a:ext>
            </a:extLst>
          </p:cNvPr>
          <p:cNvSpPr txBox="1"/>
          <p:nvPr/>
        </p:nvSpPr>
        <p:spPr>
          <a:xfrm>
            <a:off x="4924906" y="410238"/>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dirty="0">
                <a:latin typeface="Microsoft YaHei" panose="020B0503020204020204" pitchFamily="34" charset="-122"/>
                <a:ea typeface="Microsoft YaHei" panose="020B0503020204020204" pitchFamily="34" charset="-122"/>
              </a:rPr>
              <a:t>问题探究</a:t>
            </a:r>
          </a:p>
        </p:txBody>
      </p:sp>
    </p:spTree>
    <p:extLst>
      <p:ext uri="{BB962C8B-B14F-4D97-AF65-F5344CB8AC3E}">
        <p14:creationId xmlns:p14="http://schemas.microsoft.com/office/powerpoint/2010/main" val="28457812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9" presetClass="entr" presetSubtype="0" fill="hold" nodeType="clickEffect">
                                  <p:stCondLst>
                                    <p:cond delay="0"/>
                                  </p:stCondLst>
                                  <p:childTnLst>
                                    <p:set>
                                      <p:cBhvr>
                                        <p:cTn id="13" dur="1" fill="hold">
                                          <p:stCondLst>
                                            <p:cond delay="0"/>
                                          </p:stCondLst>
                                        </p:cTn>
                                        <p:tgtEl>
                                          <p:spTgt spid="36">
                                            <p:txEl>
                                              <p:charRg st="38" end="134"/>
                                            </p:txEl>
                                          </p:spTgt>
                                        </p:tgtEl>
                                        <p:attrNameLst>
                                          <p:attrName>style.visibility</p:attrName>
                                        </p:attrNameLst>
                                      </p:cBhvr>
                                      <p:to>
                                        <p:strVal val="visible"/>
                                      </p:to>
                                    </p:set>
                                    <p:animEffect transition="in" filter="dissolve">
                                      <p:cBhvr>
                                        <p:cTn id="14" dur="500"/>
                                        <p:tgtEl>
                                          <p:spTgt spid="36">
                                            <p:txEl>
                                              <p:charRg st="38" end="134"/>
                                            </p:txEl>
                                          </p:spTgt>
                                        </p:tgtEl>
                                      </p:cBhvr>
                                    </p:animEffect>
                                  </p:childTnLst>
                                </p:cTn>
                              </p:par>
                              <p:par>
                                <p:cTn id="15" presetID="9" presetClass="entr" presetSubtype="0" fill="hold" nodeType="withEffect">
                                  <p:stCondLst>
                                    <p:cond delay="0"/>
                                  </p:stCondLst>
                                  <p:childTnLst>
                                    <p:set>
                                      <p:cBhvr>
                                        <p:cTn id="16" dur="1" fill="hold">
                                          <p:stCondLst>
                                            <p:cond delay="0"/>
                                          </p:stCondLst>
                                        </p:cTn>
                                        <p:tgtEl>
                                          <p:spTgt spid="36">
                                            <p:txEl>
                                              <p:charRg st="134" end="256"/>
                                            </p:txEl>
                                          </p:spTgt>
                                        </p:tgtEl>
                                        <p:attrNameLst>
                                          <p:attrName>style.visibility</p:attrName>
                                        </p:attrNameLst>
                                      </p:cBhvr>
                                      <p:to>
                                        <p:strVal val="visible"/>
                                      </p:to>
                                    </p:set>
                                    <p:animEffect transition="in" filter="dissolve">
                                      <p:cBhvr>
                                        <p:cTn id="17" dur="500"/>
                                        <p:tgtEl>
                                          <p:spTgt spid="36">
                                            <p:txEl>
                                              <p:charRg st="134" end="256"/>
                                            </p:txEl>
                                          </p:spTgt>
                                        </p:tgtEl>
                                      </p:cBhvr>
                                    </p:animEffect>
                                  </p:childTnLst>
                                </p:cTn>
                              </p:par>
                              <p:par>
                                <p:cTn id="18" presetID="9" presetClass="entr" presetSubtype="0" fill="hold" nodeType="withEffect">
                                  <p:stCondLst>
                                    <p:cond delay="0"/>
                                  </p:stCondLst>
                                  <p:childTnLst>
                                    <p:set>
                                      <p:cBhvr>
                                        <p:cTn id="19" dur="1" fill="hold">
                                          <p:stCondLst>
                                            <p:cond delay="0"/>
                                          </p:stCondLst>
                                        </p:cTn>
                                        <p:tgtEl>
                                          <p:spTgt spid="36">
                                            <p:txEl>
                                              <p:charRg st="256" end="391"/>
                                            </p:txEl>
                                          </p:spTgt>
                                        </p:tgtEl>
                                        <p:attrNameLst>
                                          <p:attrName>style.visibility</p:attrName>
                                        </p:attrNameLst>
                                      </p:cBhvr>
                                      <p:to>
                                        <p:strVal val="visible"/>
                                      </p:to>
                                    </p:set>
                                    <p:animEffect transition="in" filter="dissolve">
                                      <p:cBhvr>
                                        <p:cTn id="20" dur="500"/>
                                        <p:tgtEl>
                                          <p:spTgt spid="36">
                                            <p:txEl>
                                              <p:charRg st="256" end="39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文本框 35"/>
          <p:cNvSpPr txBox="1"/>
          <p:nvPr/>
        </p:nvSpPr>
        <p:spPr>
          <a:xfrm>
            <a:off x="565120" y="964892"/>
            <a:ext cx="11061760" cy="5116209"/>
          </a:xfrm>
          <a:prstGeom prst="rect">
            <a:avLst/>
          </a:prstGeom>
          <a:noFill/>
        </p:spPr>
        <p:txBody>
          <a:bodyPr wrap="square" rtlCol="0">
            <a:spAutoFit/>
          </a:bodyPr>
          <a:lstStyle/>
          <a:p>
            <a:pPr>
              <a:lnSpc>
                <a:spcPct val="150000"/>
              </a:lnSpc>
            </a:pPr>
            <a:r>
              <a:rPr lang="en-US" altLang="zh-CN" sz="2000" dirty="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dirty="0">
                <a:solidFill>
                  <a:schemeClr val="tx1">
                    <a:lumMod val="65000"/>
                    <a:lumOff val="35000"/>
                  </a:schemeClr>
                </a:solidFill>
                <a:latin typeface="Microsoft YaHei" panose="020B0503020204020204" pitchFamily="34" charset="-122"/>
                <a:ea typeface="Microsoft YaHei" panose="020B0503020204020204" pitchFamily="34" charset="-122"/>
              </a:rPr>
              <a:t>思考</a:t>
            </a:r>
            <a:r>
              <a:rPr lang="en-US" altLang="zh-CN" sz="2000" dirty="0">
                <a:solidFill>
                  <a:schemeClr val="tx1">
                    <a:lumMod val="65000"/>
                    <a:lumOff val="35000"/>
                  </a:schemeClr>
                </a:solidFill>
                <a:latin typeface="Microsoft YaHei" panose="020B0503020204020204" pitchFamily="34" charset="-122"/>
                <a:ea typeface="Microsoft YaHei" panose="020B0503020204020204" pitchFamily="34" charset="-122"/>
              </a:rPr>
              <a:t>4】</a:t>
            </a:r>
            <a:r>
              <a:rPr lang="zh-CN" altLang="en-US" sz="2000" dirty="0">
                <a:solidFill>
                  <a:schemeClr val="tx1">
                    <a:lumMod val="65000"/>
                    <a:lumOff val="35000"/>
                  </a:schemeClr>
                </a:solidFill>
                <a:latin typeface="Microsoft YaHei" panose="020B0503020204020204" pitchFamily="34" charset="-122"/>
                <a:ea typeface="Microsoft YaHei" panose="020B0503020204020204" pitchFamily="34" charset="-122"/>
              </a:rPr>
              <a:t>概括人物形象</a:t>
            </a:r>
          </a:p>
          <a:p>
            <a:pPr>
              <a:lnSpc>
                <a:spcPct val="150000"/>
              </a:lnSpc>
            </a:pPr>
            <a:r>
              <a:rPr lang="en-US" altLang="zh-CN" sz="2000" dirty="0">
                <a:solidFill>
                  <a:schemeClr val="tx1">
                    <a:lumMod val="65000"/>
                    <a:lumOff val="35000"/>
                  </a:schemeClr>
                </a:solidFill>
                <a:latin typeface="Microsoft YaHei" panose="020B0503020204020204" pitchFamily="34" charset="-122"/>
                <a:ea typeface="Microsoft YaHei" panose="020B0503020204020204" pitchFamily="34" charset="-122"/>
              </a:rPr>
              <a:t>1.</a:t>
            </a:r>
            <a:r>
              <a:rPr lang="zh-CN" altLang="en-US" sz="2000" dirty="0">
                <a:solidFill>
                  <a:schemeClr val="tx1">
                    <a:lumMod val="65000"/>
                    <a:lumOff val="35000"/>
                  </a:schemeClr>
                </a:solidFill>
                <a:latin typeface="Microsoft YaHei" panose="020B0503020204020204" pitchFamily="34" charset="-122"/>
                <a:ea typeface="Microsoft YaHei" panose="020B0503020204020204" pitchFamily="34" charset="-122"/>
              </a:rPr>
              <a:t>水生嫂的性格既有中国妇女的传统美德，又有解放区妇女的进步特点。请结合文本简要分析其性格特征。</a:t>
            </a:r>
          </a:p>
          <a:p>
            <a:pPr>
              <a:lnSpc>
                <a:spcPct val="150000"/>
              </a:lnSpc>
            </a:pPr>
            <a:r>
              <a:rPr lang="zh-CN" altLang="en-US" sz="2000" dirty="0">
                <a:solidFill>
                  <a:schemeClr val="tx1">
                    <a:lumMod val="65000"/>
                    <a:lumOff val="35000"/>
                  </a:schemeClr>
                </a:solidFill>
                <a:latin typeface="Microsoft YaHei" panose="020B0503020204020204" pitchFamily="34" charset="-122"/>
                <a:ea typeface="Microsoft YaHei" panose="020B0503020204020204" pitchFamily="34" charset="-122"/>
              </a:rPr>
              <a:t>明确 　</a:t>
            </a:r>
            <a:r>
              <a:rPr lang="zh-CN" altLang="en-US" sz="2000" b="1" dirty="0">
                <a:solidFill>
                  <a:srgbClr val="C00000"/>
                </a:solidFill>
                <a:latin typeface="Microsoft YaHei" panose="020B0503020204020204" pitchFamily="34" charset="-122"/>
                <a:ea typeface="Microsoft YaHei" panose="020B0503020204020204" pitchFamily="34" charset="-122"/>
              </a:rPr>
              <a:t>①勤劳善良。</a:t>
            </a:r>
            <a:r>
              <a:rPr lang="zh-CN" altLang="en-US" sz="2000" dirty="0">
                <a:solidFill>
                  <a:schemeClr val="tx1">
                    <a:lumMod val="65000"/>
                    <a:lumOff val="35000"/>
                  </a:schemeClr>
                </a:solidFill>
                <a:latin typeface="Microsoft YaHei" panose="020B0503020204020204" pitchFamily="34" charset="-122"/>
                <a:ea typeface="Microsoft YaHei" panose="020B0503020204020204" pitchFamily="34" charset="-122"/>
              </a:rPr>
              <a:t>她编席子又快又好，可以看出她的能干与勤快。丈夫是游击组长、党的负责人，大部分家务劳动得由她承担。她上要奉养公公，下要育护孩子，是典型的贤妻良母。</a:t>
            </a:r>
            <a:endParaRPr lang="en-US" altLang="zh-CN" sz="2000" dirty="0">
              <a:solidFill>
                <a:schemeClr val="tx1">
                  <a:lumMod val="65000"/>
                  <a:lumOff val="35000"/>
                </a:schemeClr>
              </a:solidFill>
              <a:latin typeface="Microsoft YaHei" panose="020B0503020204020204" pitchFamily="34" charset="-122"/>
              <a:ea typeface="Microsoft YaHei" panose="020B0503020204020204" pitchFamily="34" charset="-122"/>
            </a:endParaRPr>
          </a:p>
          <a:p>
            <a:pPr>
              <a:lnSpc>
                <a:spcPct val="150000"/>
              </a:lnSpc>
            </a:pPr>
            <a:r>
              <a:rPr lang="zh-CN" altLang="en-US" sz="2000" b="1" dirty="0">
                <a:solidFill>
                  <a:srgbClr val="C00000"/>
                </a:solidFill>
                <a:latin typeface="Microsoft YaHei" panose="020B0503020204020204" pitchFamily="34" charset="-122"/>
                <a:ea typeface="Microsoft YaHei" panose="020B0503020204020204" pitchFamily="34" charset="-122"/>
              </a:rPr>
              <a:t>②温柔体贴。</a:t>
            </a:r>
            <a:r>
              <a:rPr lang="zh-CN" altLang="en-US" sz="2000" dirty="0">
                <a:solidFill>
                  <a:schemeClr val="tx1">
                    <a:lumMod val="65000"/>
                    <a:lumOff val="35000"/>
                  </a:schemeClr>
                </a:solidFill>
                <a:latin typeface="Microsoft YaHei" panose="020B0503020204020204" pitchFamily="34" charset="-122"/>
                <a:ea typeface="Microsoft YaHei" panose="020B0503020204020204" pitchFamily="34" charset="-122"/>
              </a:rPr>
              <a:t>丈夫工作晚归，她首先“站起来要去端饭”。丈夫说要参军，她“手指震动了一下，想是叫苇眉子划破了手”，表现了她对丈夫的依恋。丈夫参军没几天，她心里思念丈夫，又偷偷地和众伙伴去探望丈夫，对丈夫一往情深。</a:t>
            </a:r>
            <a:endParaRPr lang="en-US" altLang="zh-CN" sz="2000" dirty="0">
              <a:solidFill>
                <a:schemeClr val="tx1">
                  <a:lumMod val="65000"/>
                  <a:lumOff val="35000"/>
                </a:schemeClr>
              </a:solidFill>
              <a:latin typeface="Microsoft YaHei" panose="020B0503020204020204" pitchFamily="34" charset="-122"/>
              <a:ea typeface="Microsoft YaHei" panose="020B0503020204020204" pitchFamily="34" charset="-122"/>
            </a:endParaRPr>
          </a:p>
          <a:p>
            <a:pPr>
              <a:lnSpc>
                <a:spcPct val="150000"/>
              </a:lnSpc>
            </a:pPr>
            <a:r>
              <a:rPr lang="zh-CN" altLang="en-US" sz="2000" b="1" dirty="0">
                <a:solidFill>
                  <a:srgbClr val="C00000"/>
                </a:solidFill>
                <a:latin typeface="Microsoft YaHei" panose="020B0503020204020204" pitchFamily="34" charset="-122"/>
                <a:ea typeface="Microsoft YaHei" panose="020B0503020204020204" pitchFamily="34" charset="-122"/>
              </a:rPr>
              <a:t>③深明大义。</a:t>
            </a:r>
            <a:r>
              <a:rPr lang="zh-CN" altLang="en-US" sz="2000" dirty="0">
                <a:solidFill>
                  <a:schemeClr val="tx1">
                    <a:lumMod val="65000"/>
                    <a:lumOff val="35000"/>
                  </a:schemeClr>
                </a:solidFill>
                <a:latin typeface="Microsoft YaHei" panose="020B0503020204020204" pitchFamily="34" charset="-122"/>
                <a:ea typeface="Microsoft YaHei" panose="020B0503020204020204" pitchFamily="34" charset="-122"/>
              </a:rPr>
              <a:t>丈夫参军，她没有拖后腿，虽然她不想让丈夫走。丈夫去别人家做动员工作，她一直“呆呆地坐在院子里等他”，要听听丈夫的“嘱咐”。丈夫说“不要叫敌人汉奸捉活的。捉住了要和他们拼命”，她流着眼泪答应了他，体现了她的忠贞和坚强。</a:t>
            </a:r>
          </a:p>
        </p:txBody>
      </p:sp>
      <p:sp>
        <p:nvSpPr>
          <p:cNvPr id="11" name="矩形 10">
            <a:extLst>
              <a:ext uri="{FF2B5EF4-FFF2-40B4-BE49-F238E27FC236}">
                <a16:creationId xmlns:a16="http://schemas.microsoft.com/office/drawing/2014/main" id="{2DE0358A-42C0-514A-89D1-8DE87975DD9C}"/>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a:extLst>
              <a:ext uri="{FF2B5EF4-FFF2-40B4-BE49-F238E27FC236}">
                <a16:creationId xmlns:a16="http://schemas.microsoft.com/office/drawing/2014/main" id="{49746CC3-2C44-1B4E-839B-E7F3CF720494}"/>
              </a:ext>
            </a:extLst>
          </p:cNvPr>
          <p:cNvSpPr txBox="1"/>
          <p:nvPr/>
        </p:nvSpPr>
        <p:spPr>
          <a:xfrm>
            <a:off x="4719490" y="503227"/>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dirty="0">
                <a:latin typeface="Microsoft YaHei" panose="020B0503020204020204" pitchFamily="34" charset="-122"/>
                <a:ea typeface="Microsoft YaHei" panose="020B0503020204020204" pitchFamily="34" charset="-122"/>
              </a:rPr>
              <a:t>问题探究</a:t>
            </a:r>
          </a:p>
        </p:txBody>
      </p:sp>
    </p:spTree>
    <p:extLst>
      <p:ext uri="{BB962C8B-B14F-4D97-AF65-F5344CB8AC3E}">
        <p14:creationId xmlns:p14="http://schemas.microsoft.com/office/powerpoint/2010/main" val="3594702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9" presetClass="entr" presetSubtype="0" fill="hold" nodeType="clickEffect">
                                  <p:stCondLst>
                                    <p:cond delay="0"/>
                                  </p:stCondLst>
                                  <p:childTnLst>
                                    <p:set>
                                      <p:cBhvr>
                                        <p:cTn id="13" dur="1" fill="hold">
                                          <p:stCondLst>
                                            <p:cond delay="0"/>
                                          </p:stCondLst>
                                        </p:cTn>
                                        <p:tgtEl>
                                          <p:spTgt spid="36">
                                            <p:txEl>
                                              <p:pRg st="2" end="2"/>
                                            </p:txEl>
                                          </p:spTgt>
                                        </p:tgtEl>
                                        <p:attrNameLst>
                                          <p:attrName>style.visibility</p:attrName>
                                        </p:attrNameLst>
                                      </p:cBhvr>
                                      <p:to>
                                        <p:strVal val="visible"/>
                                      </p:to>
                                    </p:set>
                                    <p:animEffect transition="in" filter="dissolve">
                                      <p:cBhvr>
                                        <p:cTn id="14" dur="500"/>
                                        <p:tgtEl>
                                          <p:spTgt spid="36">
                                            <p:txEl>
                                              <p:pRg st="2" end="2"/>
                                            </p:txEl>
                                          </p:spTgt>
                                        </p:tgtEl>
                                      </p:cBhvr>
                                    </p:animEffect>
                                  </p:childTnLst>
                                </p:cTn>
                              </p:par>
                              <p:par>
                                <p:cTn id="15" presetID="9" presetClass="entr" presetSubtype="0" fill="hold" nodeType="withEffect">
                                  <p:stCondLst>
                                    <p:cond delay="0"/>
                                  </p:stCondLst>
                                  <p:childTnLst>
                                    <p:set>
                                      <p:cBhvr>
                                        <p:cTn id="16" dur="1" fill="hold">
                                          <p:stCondLst>
                                            <p:cond delay="0"/>
                                          </p:stCondLst>
                                        </p:cTn>
                                        <p:tgtEl>
                                          <p:spTgt spid="36">
                                            <p:txEl>
                                              <p:pRg st="3" end="3"/>
                                            </p:txEl>
                                          </p:spTgt>
                                        </p:tgtEl>
                                        <p:attrNameLst>
                                          <p:attrName>style.visibility</p:attrName>
                                        </p:attrNameLst>
                                      </p:cBhvr>
                                      <p:to>
                                        <p:strVal val="visible"/>
                                      </p:to>
                                    </p:set>
                                    <p:animEffect transition="in" filter="dissolve">
                                      <p:cBhvr>
                                        <p:cTn id="17" dur="500"/>
                                        <p:tgtEl>
                                          <p:spTgt spid="36">
                                            <p:txEl>
                                              <p:pRg st="3" end="3"/>
                                            </p:txEl>
                                          </p:spTgt>
                                        </p:tgtEl>
                                      </p:cBhvr>
                                    </p:animEffect>
                                  </p:childTnLst>
                                </p:cTn>
                              </p:par>
                              <p:par>
                                <p:cTn id="18" presetID="9" presetClass="entr" presetSubtype="0" fill="hold" nodeType="withEffect">
                                  <p:stCondLst>
                                    <p:cond delay="0"/>
                                  </p:stCondLst>
                                  <p:childTnLst>
                                    <p:set>
                                      <p:cBhvr>
                                        <p:cTn id="19" dur="1" fill="hold">
                                          <p:stCondLst>
                                            <p:cond delay="0"/>
                                          </p:stCondLst>
                                        </p:cTn>
                                        <p:tgtEl>
                                          <p:spTgt spid="36">
                                            <p:txEl>
                                              <p:pRg st="4" end="4"/>
                                            </p:txEl>
                                          </p:spTgt>
                                        </p:tgtEl>
                                        <p:attrNameLst>
                                          <p:attrName>style.visibility</p:attrName>
                                        </p:attrNameLst>
                                      </p:cBhvr>
                                      <p:to>
                                        <p:strVal val="visible"/>
                                      </p:to>
                                    </p:set>
                                    <p:animEffect transition="in" filter="dissolve">
                                      <p:cBhvr>
                                        <p:cTn id="20" dur="500"/>
                                        <p:tgtEl>
                                          <p:spTgt spid="36">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文本框 35"/>
          <p:cNvSpPr txBox="1"/>
          <p:nvPr/>
        </p:nvSpPr>
        <p:spPr>
          <a:xfrm>
            <a:off x="4848279" y="1337490"/>
            <a:ext cx="6907390" cy="4654544"/>
          </a:xfrm>
          <a:prstGeom prst="rect">
            <a:avLst/>
          </a:prstGeom>
          <a:noFill/>
        </p:spPr>
        <p:txBody>
          <a:bodyPr wrap="square" rtlCol="0">
            <a:spAutoFit/>
          </a:bodyPr>
          <a:lstStyle/>
          <a:p>
            <a:pPr>
              <a:lnSpc>
                <a:spcPct val="150000"/>
              </a:lnSpc>
            </a:pPr>
            <a:r>
              <a:rPr lang="en-US" altLang="zh-CN" sz="2000" dirty="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dirty="0">
                <a:solidFill>
                  <a:schemeClr val="tx1">
                    <a:lumMod val="65000"/>
                    <a:lumOff val="35000"/>
                  </a:schemeClr>
                </a:solidFill>
                <a:latin typeface="Microsoft YaHei" panose="020B0503020204020204" pitchFamily="34" charset="-122"/>
                <a:ea typeface="Microsoft YaHei" panose="020B0503020204020204" pitchFamily="34" charset="-122"/>
              </a:rPr>
              <a:t>思考</a:t>
            </a:r>
            <a:r>
              <a:rPr lang="en-US" altLang="zh-CN" sz="2000" dirty="0">
                <a:solidFill>
                  <a:schemeClr val="tx1">
                    <a:lumMod val="65000"/>
                    <a:lumOff val="35000"/>
                  </a:schemeClr>
                </a:solidFill>
                <a:latin typeface="Microsoft YaHei" panose="020B0503020204020204" pitchFamily="34" charset="-122"/>
                <a:ea typeface="Microsoft YaHei" panose="020B0503020204020204" pitchFamily="34" charset="-122"/>
              </a:rPr>
              <a:t>4】</a:t>
            </a:r>
            <a:r>
              <a:rPr lang="zh-CN" altLang="en-US" sz="2000" dirty="0">
                <a:solidFill>
                  <a:schemeClr val="tx1">
                    <a:lumMod val="65000"/>
                    <a:lumOff val="35000"/>
                  </a:schemeClr>
                </a:solidFill>
                <a:latin typeface="Microsoft YaHei" panose="020B0503020204020204" pitchFamily="34" charset="-122"/>
                <a:ea typeface="Microsoft YaHei" panose="020B0503020204020204" pitchFamily="34" charset="-122"/>
              </a:rPr>
              <a:t>概括人物形象</a:t>
            </a:r>
          </a:p>
          <a:p>
            <a:pPr>
              <a:lnSpc>
                <a:spcPct val="150000"/>
              </a:lnSpc>
            </a:pPr>
            <a:r>
              <a:rPr lang="en-US" altLang="zh-CN" sz="2000" dirty="0">
                <a:solidFill>
                  <a:schemeClr val="tx1">
                    <a:lumMod val="65000"/>
                    <a:lumOff val="35000"/>
                  </a:schemeClr>
                </a:solidFill>
                <a:latin typeface="Microsoft YaHei" panose="020B0503020204020204" pitchFamily="34" charset="-122"/>
                <a:ea typeface="Microsoft YaHei" panose="020B0503020204020204" pitchFamily="34" charset="-122"/>
              </a:rPr>
              <a:t>2.</a:t>
            </a:r>
            <a:r>
              <a:rPr lang="zh-CN" altLang="en-US" sz="2000" dirty="0">
                <a:solidFill>
                  <a:schemeClr val="tx1">
                    <a:lumMod val="65000"/>
                    <a:lumOff val="35000"/>
                  </a:schemeClr>
                </a:solidFill>
                <a:latin typeface="Microsoft YaHei" panose="020B0503020204020204" pitchFamily="34" charset="-122"/>
                <a:ea typeface="Microsoft YaHei" panose="020B0503020204020204" pitchFamily="34" charset="-122"/>
              </a:rPr>
              <a:t>去探望丈夫的妇女们有着怎样的个性特征？</a:t>
            </a:r>
          </a:p>
          <a:p>
            <a:pPr>
              <a:lnSpc>
                <a:spcPct val="150000"/>
              </a:lnSpc>
            </a:pPr>
            <a:r>
              <a:rPr lang="zh-CN" altLang="en-US" sz="2000" b="1" dirty="0">
                <a:solidFill>
                  <a:srgbClr val="C00000"/>
                </a:solidFill>
                <a:latin typeface="Microsoft YaHei" panose="020B0503020204020204" pitchFamily="34" charset="-122"/>
                <a:ea typeface="Microsoft YaHei" panose="020B0503020204020204" pitchFamily="34" charset="-122"/>
              </a:rPr>
              <a:t>明确  ①机敏多智，</a:t>
            </a:r>
            <a:r>
              <a:rPr lang="zh-CN" altLang="en-US" sz="2000" dirty="0">
                <a:solidFill>
                  <a:schemeClr val="tx1">
                    <a:lumMod val="65000"/>
                    <a:lumOff val="35000"/>
                  </a:schemeClr>
                </a:solidFill>
                <a:latin typeface="Microsoft YaHei" panose="020B0503020204020204" pitchFamily="34" charset="-122"/>
                <a:ea typeface="Microsoft YaHei" panose="020B0503020204020204" pitchFamily="34" charset="-122"/>
              </a:rPr>
              <a:t>如：“听说他们还在这里没走。我不拖尾巴，可是忘下了一件衣裳。”</a:t>
            </a:r>
          </a:p>
          <a:p>
            <a:pPr>
              <a:lnSpc>
                <a:spcPct val="150000"/>
              </a:lnSpc>
            </a:pPr>
            <a:r>
              <a:rPr lang="zh-CN" altLang="en-US" sz="2000" b="1" dirty="0">
                <a:solidFill>
                  <a:srgbClr val="C00000"/>
                </a:solidFill>
                <a:latin typeface="Microsoft YaHei" panose="020B0503020204020204" pitchFamily="34" charset="-122"/>
                <a:ea typeface="Microsoft YaHei" panose="020B0503020204020204" pitchFamily="34" charset="-122"/>
              </a:rPr>
              <a:t>②质朴憨厚，</a:t>
            </a:r>
            <a:r>
              <a:rPr lang="zh-CN" altLang="en-US" sz="2000" dirty="0">
                <a:solidFill>
                  <a:schemeClr val="tx1">
                    <a:lumMod val="65000"/>
                    <a:lumOff val="35000"/>
                  </a:schemeClr>
                </a:solidFill>
                <a:latin typeface="Microsoft YaHei" panose="020B0503020204020204" pitchFamily="34" charset="-122"/>
                <a:ea typeface="Microsoft YaHei" panose="020B0503020204020204" pitchFamily="34" charset="-122"/>
              </a:rPr>
              <a:t>如：“我有句要紧的话，得和他说说。”</a:t>
            </a:r>
          </a:p>
          <a:p>
            <a:pPr>
              <a:lnSpc>
                <a:spcPct val="150000"/>
              </a:lnSpc>
            </a:pPr>
            <a:r>
              <a:rPr lang="zh-CN" altLang="en-US" sz="2000" b="1" dirty="0">
                <a:solidFill>
                  <a:srgbClr val="C00000"/>
                </a:solidFill>
                <a:latin typeface="Microsoft YaHei" panose="020B0503020204020204" pitchFamily="34" charset="-122"/>
                <a:ea typeface="Microsoft YaHei" panose="020B0503020204020204" pitchFamily="34" charset="-122"/>
              </a:rPr>
              <a:t>③稳重谨慎，</a:t>
            </a:r>
            <a:r>
              <a:rPr lang="zh-CN" altLang="en-US" sz="2000" dirty="0">
                <a:solidFill>
                  <a:schemeClr val="tx1">
                    <a:lumMod val="65000"/>
                    <a:lumOff val="35000"/>
                  </a:schemeClr>
                </a:solidFill>
                <a:latin typeface="Microsoft YaHei" panose="020B0503020204020204" pitchFamily="34" charset="-122"/>
                <a:ea typeface="Microsoft YaHei" panose="020B0503020204020204" pitchFamily="34" charset="-122"/>
              </a:rPr>
              <a:t>如：“听他说，鬼子要在同口安据点</a:t>
            </a:r>
            <a:r>
              <a:rPr lang="en-US" altLang="zh-CN" sz="2000" dirty="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dirty="0">
                <a:solidFill>
                  <a:schemeClr val="tx1">
                    <a:lumMod val="65000"/>
                    <a:lumOff val="35000"/>
                  </a:schemeClr>
                </a:solidFill>
                <a:latin typeface="Microsoft YaHei" panose="020B0503020204020204" pitchFamily="34" charset="-122"/>
                <a:ea typeface="Microsoft YaHei" panose="020B0503020204020204" pitchFamily="34" charset="-122"/>
              </a:rPr>
              <a:t>水生的女人说。</a:t>
            </a:r>
          </a:p>
          <a:p>
            <a:pPr>
              <a:lnSpc>
                <a:spcPct val="150000"/>
              </a:lnSpc>
            </a:pPr>
            <a:r>
              <a:rPr lang="zh-CN" altLang="en-US" sz="2000" b="1" dirty="0">
                <a:solidFill>
                  <a:srgbClr val="C00000"/>
                </a:solidFill>
                <a:latin typeface="Microsoft YaHei" panose="020B0503020204020204" pitchFamily="34" charset="-122"/>
                <a:ea typeface="Microsoft YaHei" panose="020B0503020204020204" pitchFamily="34" charset="-122"/>
              </a:rPr>
              <a:t>④心急口快，</a:t>
            </a:r>
            <a:r>
              <a:rPr lang="zh-CN" altLang="en-US" sz="2000" dirty="0">
                <a:solidFill>
                  <a:schemeClr val="tx1">
                    <a:lumMod val="65000"/>
                    <a:lumOff val="35000"/>
                  </a:schemeClr>
                </a:solidFill>
                <a:latin typeface="Microsoft YaHei" panose="020B0503020204020204" pitchFamily="34" charset="-122"/>
                <a:ea typeface="Microsoft YaHei" panose="020B0503020204020204" pitchFamily="34" charset="-122"/>
              </a:rPr>
              <a:t>如：“哪里就碰得那么巧，我们快去快回来。”</a:t>
            </a:r>
          </a:p>
          <a:p>
            <a:pPr>
              <a:lnSpc>
                <a:spcPct val="150000"/>
              </a:lnSpc>
            </a:pPr>
            <a:r>
              <a:rPr lang="zh-CN" altLang="en-US" sz="2000" b="1" dirty="0">
                <a:solidFill>
                  <a:srgbClr val="C00000"/>
                </a:solidFill>
                <a:latin typeface="Microsoft YaHei" panose="020B0503020204020204" pitchFamily="34" charset="-122"/>
                <a:ea typeface="Microsoft YaHei" panose="020B0503020204020204" pitchFamily="34" charset="-122"/>
              </a:rPr>
              <a:t>⑤忸怩羞涩，</a:t>
            </a:r>
            <a:r>
              <a:rPr lang="zh-CN" altLang="en-US" sz="2000" dirty="0">
                <a:solidFill>
                  <a:schemeClr val="tx1">
                    <a:lumMod val="65000"/>
                    <a:lumOff val="35000"/>
                  </a:schemeClr>
                </a:solidFill>
                <a:latin typeface="Microsoft YaHei" panose="020B0503020204020204" pitchFamily="34" charset="-122"/>
                <a:ea typeface="Microsoft YaHei" panose="020B0503020204020204" pitchFamily="34" charset="-122"/>
              </a:rPr>
              <a:t>如：“我本来不想去，可是俺婆婆非叫我再去看看他</a:t>
            </a:r>
            <a:r>
              <a:rPr lang="en-US" altLang="zh-CN" sz="2000" dirty="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dirty="0">
                <a:solidFill>
                  <a:schemeClr val="tx1">
                    <a:lumMod val="65000"/>
                    <a:lumOff val="35000"/>
                  </a:schemeClr>
                </a:solidFill>
                <a:latin typeface="Microsoft YaHei" panose="020B0503020204020204" pitchFamily="34" charset="-122"/>
                <a:ea typeface="Microsoft YaHei" panose="020B0503020204020204" pitchFamily="34" charset="-122"/>
              </a:rPr>
              <a:t>有什么看头啊！”</a:t>
            </a:r>
          </a:p>
        </p:txBody>
      </p:sp>
      <p:sp>
        <p:nvSpPr>
          <p:cNvPr id="11" name="矩形 10">
            <a:extLst>
              <a:ext uri="{FF2B5EF4-FFF2-40B4-BE49-F238E27FC236}">
                <a16:creationId xmlns:a16="http://schemas.microsoft.com/office/drawing/2014/main" id="{2DE0358A-42C0-514A-89D1-8DE87975DD9C}"/>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a:extLst>
              <a:ext uri="{FF2B5EF4-FFF2-40B4-BE49-F238E27FC236}">
                <a16:creationId xmlns:a16="http://schemas.microsoft.com/office/drawing/2014/main" id="{49746CC3-2C44-1B4E-839B-E7F3CF720494}"/>
              </a:ext>
            </a:extLst>
          </p:cNvPr>
          <p:cNvSpPr txBox="1"/>
          <p:nvPr/>
        </p:nvSpPr>
        <p:spPr>
          <a:xfrm>
            <a:off x="7146714" y="503227"/>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dirty="0">
                <a:latin typeface="Microsoft YaHei" panose="020B0503020204020204" pitchFamily="34" charset="-122"/>
                <a:ea typeface="Microsoft YaHei" panose="020B0503020204020204" pitchFamily="34" charset="-122"/>
              </a:rPr>
              <a:t>问题探究</a:t>
            </a:r>
          </a:p>
        </p:txBody>
      </p:sp>
      <p:pic>
        <p:nvPicPr>
          <p:cNvPr id="5" name="图片 4">
            <a:extLst>
              <a:ext uri="{FF2B5EF4-FFF2-40B4-BE49-F238E27FC236}">
                <a16:creationId xmlns:a16="http://schemas.microsoft.com/office/drawing/2014/main" id="{FB8FD9FF-43CE-2848-AE92-FBC5C6F7DF7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968536"/>
            <a:ext cx="4240764" cy="2827176"/>
          </a:xfrm>
          <a:prstGeom prst="rect">
            <a:avLst/>
          </a:prstGeom>
        </p:spPr>
      </p:pic>
    </p:spTree>
    <p:extLst>
      <p:ext uri="{BB962C8B-B14F-4D97-AF65-F5344CB8AC3E}">
        <p14:creationId xmlns:p14="http://schemas.microsoft.com/office/powerpoint/2010/main" val="42048846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9" presetClass="entr" presetSubtype="0" fill="hold" nodeType="clickEffect">
                                  <p:stCondLst>
                                    <p:cond delay="0"/>
                                  </p:stCondLst>
                                  <p:childTnLst>
                                    <p:set>
                                      <p:cBhvr>
                                        <p:cTn id="13" dur="1" fill="hold">
                                          <p:stCondLst>
                                            <p:cond delay="0"/>
                                          </p:stCondLst>
                                        </p:cTn>
                                        <p:tgtEl>
                                          <p:spTgt spid="36">
                                            <p:txEl>
                                              <p:charRg st="34" end="76"/>
                                            </p:txEl>
                                          </p:spTgt>
                                        </p:tgtEl>
                                        <p:attrNameLst>
                                          <p:attrName>style.visibility</p:attrName>
                                        </p:attrNameLst>
                                      </p:cBhvr>
                                      <p:to>
                                        <p:strVal val="visible"/>
                                      </p:to>
                                    </p:set>
                                    <p:animEffect transition="in" filter="dissolve">
                                      <p:cBhvr>
                                        <p:cTn id="14" dur="500"/>
                                        <p:tgtEl>
                                          <p:spTgt spid="36">
                                            <p:txEl>
                                              <p:charRg st="34" end="76"/>
                                            </p:txEl>
                                          </p:spTgt>
                                        </p:tgtEl>
                                      </p:cBhvr>
                                    </p:animEffect>
                                  </p:childTnLst>
                                </p:cTn>
                              </p:par>
                              <p:par>
                                <p:cTn id="15" presetID="9" presetClass="entr" presetSubtype="0" fill="hold" nodeType="withEffect">
                                  <p:stCondLst>
                                    <p:cond delay="0"/>
                                  </p:stCondLst>
                                  <p:childTnLst>
                                    <p:set>
                                      <p:cBhvr>
                                        <p:cTn id="16" dur="1" fill="hold">
                                          <p:stCondLst>
                                            <p:cond delay="0"/>
                                          </p:stCondLst>
                                        </p:cTn>
                                        <p:tgtEl>
                                          <p:spTgt spid="36">
                                            <p:txEl>
                                              <p:charRg st="76" end="101"/>
                                            </p:txEl>
                                          </p:spTgt>
                                        </p:tgtEl>
                                        <p:attrNameLst>
                                          <p:attrName>style.visibility</p:attrName>
                                        </p:attrNameLst>
                                      </p:cBhvr>
                                      <p:to>
                                        <p:strVal val="visible"/>
                                      </p:to>
                                    </p:set>
                                    <p:animEffect transition="in" filter="dissolve">
                                      <p:cBhvr>
                                        <p:cTn id="17" dur="500"/>
                                        <p:tgtEl>
                                          <p:spTgt spid="36">
                                            <p:txEl>
                                              <p:charRg st="76" end="101"/>
                                            </p:txEl>
                                          </p:spTgt>
                                        </p:tgtEl>
                                      </p:cBhvr>
                                    </p:animEffect>
                                  </p:childTnLst>
                                </p:cTn>
                              </p:par>
                              <p:par>
                                <p:cTn id="18" presetID="9" presetClass="entr" presetSubtype="0" fill="hold" nodeType="withEffect">
                                  <p:stCondLst>
                                    <p:cond delay="0"/>
                                  </p:stCondLst>
                                  <p:childTnLst>
                                    <p:set>
                                      <p:cBhvr>
                                        <p:cTn id="19" dur="1" fill="hold">
                                          <p:stCondLst>
                                            <p:cond delay="0"/>
                                          </p:stCondLst>
                                        </p:cTn>
                                        <p:tgtEl>
                                          <p:spTgt spid="36">
                                            <p:txEl>
                                              <p:charRg st="101" end="134"/>
                                            </p:txEl>
                                          </p:spTgt>
                                        </p:tgtEl>
                                        <p:attrNameLst>
                                          <p:attrName>style.visibility</p:attrName>
                                        </p:attrNameLst>
                                      </p:cBhvr>
                                      <p:to>
                                        <p:strVal val="visible"/>
                                      </p:to>
                                    </p:set>
                                    <p:animEffect transition="in" filter="dissolve">
                                      <p:cBhvr>
                                        <p:cTn id="20" dur="500"/>
                                        <p:tgtEl>
                                          <p:spTgt spid="36">
                                            <p:txEl>
                                              <p:charRg st="101" end="134"/>
                                            </p:txEl>
                                          </p:spTgt>
                                        </p:tgtEl>
                                      </p:cBhvr>
                                    </p:animEffect>
                                  </p:childTnLst>
                                </p:cTn>
                              </p:par>
                              <p:par>
                                <p:cTn id="21" presetID="9" presetClass="entr" presetSubtype="0" fill="hold" nodeType="withEffect">
                                  <p:stCondLst>
                                    <p:cond delay="0"/>
                                  </p:stCondLst>
                                  <p:childTnLst>
                                    <p:set>
                                      <p:cBhvr>
                                        <p:cTn id="22" dur="1" fill="hold">
                                          <p:stCondLst>
                                            <p:cond delay="0"/>
                                          </p:stCondLst>
                                        </p:cTn>
                                        <p:tgtEl>
                                          <p:spTgt spid="36">
                                            <p:txEl>
                                              <p:charRg st="134" end="162"/>
                                            </p:txEl>
                                          </p:spTgt>
                                        </p:tgtEl>
                                        <p:attrNameLst>
                                          <p:attrName>style.visibility</p:attrName>
                                        </p:attrNameLst>
                                      </p:cBhvr>
                                      <p:to>
                                        <p:strVal val="visible"/>
                                      </p:to>
                                    </p:set>
                                    <p:animEffect transition="in" filter="dissolve">
                                      <p:cBhvr>
                                        <p:cTn id="23" dur="500"/>
                                        <p:tgtEl>
                                          <p:spTgt spid="36">
                                            <p:txEl>
                                              <p:charRg st="134" end="162"/>
                                            </p:txEl>
                                          </p:spTgt>
                                        </p:tgtEl>
                                      </p:cBhvr>
                                    </p:animEffect>
                                  </p:childTnLst>
                                </p:cTn>
                              </p:par>
                              <p:par>
                                <p:cTn id="24" presetID="9" presetClass="entr" presetSubtype="0" fill="hold" nodeType="withEffect">
                                  <p:stCondLst>
                                    <p:cond delay="0"/>
                                  </p:stCondLst>
                                  <p:childTnLst>
                                    <p:set>
                                      <p:cBhvr>
                                        <p:cTn id="25" dur="1" fill="hold">
                                          <p:stCondLst>
                                            <p:cond delay="0"/>
                                          </p:stCondLst>
                                        </p:cTn>
                                        <p:tgtEl>
                                          <p:spTgt spid="36">
                                            <p:txEl>
                                              <p:charRg st="162" end="202"/>
                                            </p:txEl>
                                          </p:spTgt>
                                        </p:tgtEl>
                                        <p:attrNameLst>
                                          <p:attrName>style.visibility</p:attrName>
                                        </p:attrNameLst>
                                      </p:cBhvr>
                                      <p:to>
                                        <p:strVal val="visible"/>
                                      </p:to>
                                    </p:set>
                                    <p:animEffect transition="in" filter="dissolve">
                                      <p:cBhvr>
                                        <p:cTn id="26" dur="500"/>
                                        <p:tgtEl>
                                          <p:spTgt spid="36">
                                            <p:txEl>
                                              <p:charRg st="162" end="20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文本框 35"/>
          <p:cNvSpPr txBox="1"/>
          <p:nvPr/>
        </p:nvSpPr>
        <p:spPr>
          <a:xfrm>
            <a:off x="492106" y="964892"/>
            <a:ext cx="11176120" cy="5577874"/>
          </a:xfrm>
          <a:prstGeom prst="rect">
            <a:avLst/>
          </a:prstGeom>
          <a:noFill/>
        </p:spPr>
        <p:txBody>
          <a:bodyPr wrap="square" rtlCol="0">
            <a:spAutoFit/>
          </a:bodyPr>
          <a:lstStyle/>
          <a:p>
            <a:pPr>
              <a:lnSpc>
                <a:spcPct val="150000"/>
              </a:lnSpc>
            </a:pPr>
            <a:r>
              <a:rPr lang="en-US" altLang="zh-CN" sz="2000" dirty="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dirty="0">
                <a:solidFill>
                  <a:schemeClr val="tx1">
                    <a:lumMod val="65000"/>
                    <a:lumOff val="35000"/>
                  </a:schemeClr>
                </a:solidFill>
                <a:latin typeface="Microsoft YaHei" panose="020B0503020204020204" pitchFamily="34" charset="-122"/>
                <a:ea typeface="Microsoft YaHei" panose="020B0503020204020204" pitchFamily="34" charset="-122"/>
              </a:rPr>
              <a:t>思考</a:t>
            </a:r>
            <a:r>
              <a:rPr lang="en-US" altLang="zh-CN" sz="2000" dirty="0">
                <a:solidFill>
                  <a:schemeClr val="tx1">
                    <a:lumMod val="65000"/>
                    <a:lumOff val="35000"/>
                  </a:schemeClr>
                </a:solidFill>
                <a:latin typeface="Microsoft YaHei" panose="020B0503020204020204" pitchFamily="34" charset="-122"/>
                <a:ea typeface="Microsoft YaHei" panose="020B0503020204020204" pitchFamily="34" charset="-122"/>
              </a:rPr>
              <a:t>5】</a:t>
            </a:r>
            <a:r>
              <a:rPr lang="zh-CN" altLang="en-US" sz="2000" dirty="0">
                <a:solidFill>
                  <a:schemeClr val="tx1">
                    <a:lumMod val="65000"/>
                    <a:lumOff val="35000"/>
                  </a:schemeClr>
                </a:solidFill>
                <a:latin typeface="Microsoft YaHei" panose="020B0503020204020204" pitchFamily="34" charset="-122"/>
                <a:ea typeface="Microsoft YaHei" panose="020B0503020204020204" pitchFamily="34" charset="-122"/>
              </a:rPr>
              <a:t>孙犁先生说过：“看到真善美的极致，我写了一些作品。”</a:t>
            </a:r>
            <a:r>
              <a:rPr lang="en-US" altLang="zh-CN" sz="2000" dirty="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dirty="0">
                <a:solidFill>
                  <a:schemeClr val="tx1">
                    <a:lumMod val="65000"/>
                    <a:lumOff val="35000"/>
                  </a:schemeClr>
                </a:solidFill>
                <a:latin typeface="Microsoft YaHei" panose="020B0503020204020204" pitchFamily="34" charset="-122"/>
                <a:ea typeface="Microsoft YaHei" panose="020B0503020204020204" pitchFamily="34" charset="-122"/>
              </a:rPr>
              <a:t>荷花淀</a:t>
            </a:r>
            <a:r>
              <a:rPr lang="en-US" altLang="zh-CN" sz="2000" dirty="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dirty="0">
                <a:solidFill>
                  <a:schemeClr val="tx1">
                    <a:lumMod val="65000"/>
                    <a:lumOff val="35000"/>
                  </a:schemeClr>
                </a:solidFill>
                <a:latin typeface="Microsoft YaHei" panose="020B0503020204020204" pitchFamily="34" charset="-122"/>
                <a:ea typeface="Microsoft YaHei" panose="020B0503020204020204" pitchFamily="34" charset="-122"/>
              </a:rPr>
              <a:t>一文便呈现出多角度、多层次的美，请结合文本探讨这篇小说表现了怎样的美。</a:t>
            </a:r>
          </a:p>
          <a:p>
            <a:pPr>
              <a:lnSpc>
                <a:spcPct val="150000"/>
              </a:lnSpc>
            </a:pPr>
            <a:r>
              <a:rPr lang="zh-CN" altLang="en-US" sz="2000" b="1" dirty="0">
                <a:solidFill>
                  <a:srgbClr val="C00000"/>
                </a:solidFill>
                <a:latin typeface="Microsoft YaHei" panose="020B0503020204020204" pitchFamily="34" charset="-122"/>
                <a:ea typeface="Microsoft YaHei" panose="020B0503020204020204" pitchFamily="34" charset="-122"/>
              </a:rPr>
              <a:t>明确 　示例一：我认为表现了爱情美。</a:t>
            </a:r>
            <a:r>
              <a:rPr lang="zh-CN" altLang="en-US" sz="2000" dirty="0">
                <a:solidFill>
                  <a:schemeClr val="tx1">
                    <a:lumMod val="65000"/>
                    <a:lumOff val="35000"/>
                  </a:schemeClr>
                </a:solidFill>
                <a:latin typeface="Microsoft YaHei" panose="020B0503020204020204" pitchFamily="34" charset="-122"/>
                <a:ea typeface="Microsoft YaHei" panose="020B0503020204020204" pitchFamily="34" charset="-122"/>
              </a:rPr>
              <a:t>水生嫂为了丈夫的嘱托可以牺牲生命；青年妇女牵挂丈夫，她们可以冒着敌人的炮火去探夫；我们的战士在“顺手丢”中温柔关爱尽显无余。这就是白洋淀青年男女的纯朴而忠贞的爱情。</a:t>
            </a:r>
          </a:p>
          <a:p>
            <a:pPr>
              <a:lnSpc>
                <a:spcPct val="150000"/>
              </a:lnSpc>
            </a:pPr>
            <a:r>
              <a:rPr lang="zh-CN" altLang="en-US" sz="2000" b="1" dirty="0">
                <a:solidFill>
                  <a:srgbClr val="C00000"/>
                </a:solidFill>
                <a:latin typeface="Microsoft YaHei" panose="020B0503020204020204" pitchFamily="34" charset="-122"/>
                <a:ea typeface="Microsoft YaHei" panose="020B0503020204020204" pitchFamily="34" charset="-122"/>
              </a:rPr>
              <a:t>示例二：我认为表现了亲情美。</a:t>
            </a:r>
            <a:r>
              <a:rPr lang="zh-CN" altLang="en-US" sz="2000" dirty="0">
                <a:solidFill>
                  <a:schemeClr val="tx1">
                    <a:lumMod val="65000"/>
                    <a:lumOff val="35000"/>
                  </a:schemeClr>
                </a:solidFill>
                <a:latin typeface="Microsoft YaHei" panose="020B0503020204020204" pitchFamily="34" charset="-122"/>
                <a:ea typeface="Microsoft YaHei" panose="020B0503020204020204" pitchFamily="34" charset="-122"/>
              </a:rPr>
              <a:t>如“爹哩？”“小华哩？”如果说水生每次回家必问的话，那么这一次会不会带有一丝不安？因为第二天水生就要去大部队了。谁说战士无情？谁说战士不顾家？他们心疼家人，梦萦故乡，然而国难当头，他们只有舍小家而顾大家。“水生，你干的是光荣事情，我不拦你，你放心走吧。大人孩子我给你照顾，什么也不要惦记。”这就是浓郁的亲情。</a:t>
            </a:r>
          </a:p>
          <a:p>
            <a:pPr>
              <a:lnSpc>
                <a:spcPct val="150000"/>
              </a:lnSpc>
            </a:pPr>
            <a:r>
              <a:rPr lang="zh-CN" altLang="en-US" sz="2000" b="1" dirty="0">
                <a:solidFill>
                  <a:srgbClr val="C00000"/>
                </a:solidFill>
                <a:latin typeface="Microsoft YaHei" panose="020B0503020204020204" pitchFamily="34" charset="-122"/>
                <a:ea typeface="Microsoft YaHei" panose="020B0503020204020204" pitchFamily="34" charset="-122"/>
              </a:rPr>
              <a:t>示例三：我认为表现了爱国情。</a:t>
            </a:r>
            <a:r>
              <a:rPr lang="zh-CN" altLang="en-US" sz="2000" dirty="0">
                <a:solidFill>
                  <a:schemeClr val="tx1">
                    <a:lumMod val="65000"/>
                    <a:lumOff val="35000"/>
                  </a:schemeClr>
                </a:solidFill>
                <a:latin typeface="Microsoft YaHei" panose="020B0503020204020204" pitchFamily="34" charset="-122"/>
                <a:ea typeface="Microsoft YaHei" panose="020B0503020204020204" pitchFamily="34" charset="-122"/>
              </a:rPr>
              <a:t>为了保卫家乡，打退敌人，男人积极上前线，女人支持丈夫，父亲支持儿子，乡亲支持战士。有这样的爱国情怀，有这样的凝聚力，我们的革命能不胜利吗？忠贞的爱情，浓郁的亲情，都统一在高尚的爱国情中。</a:t>
            </a:r>
          </a:p>
        </p:txBody>
      </p:sp>
      <p:sp>
        <p:nvSpPr>
          <p:cNvPr id="11" name="矩形 10">
            <a:extLst>
              <a:ext uri="{FF2B5EF4-FFF2-40B4-BE49-F238E27FC236}">
                <a16:creationId xmlns:a16="http://schemas.microsoft.com/office/drawing/2014/main" id="{2DE0358A-42C0-514A-89D1-8DE87975DD9C}"/>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a:extLst>
              <a:ext uri="{FF2B5EF4-FFF2-40B4-BE49-F238E27FC236}">
                <a16:creationId xmlns:a16="http://schemas.microsoft.com/office/drawing/2014/main" id="{49746CC3-2C44-1B4E-839B-E7F3CF720494}"/>
              </a:ext>
            </a:extLst>
          </p:cNvPr>
          <p:cNvSpPr txBox="1"/>
          <p:nvPr/>
        </p:nvSpPr>
        <p:spPr>
          <a:xfrm>
            <a:off x="4924906" y="324559"/>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dirty="0">
                <a:latin typeface="Microsoft YaHei" panose="020B0503020204020204" pitchFamily="34" charset="-122"/>
                <a:ea typeface="Microsoft YaHei" panose="020B0503020204020204" pitchFamily="34" charset="-122"/>
              </a:rPr>
              <a:t>问题探究</a:t>
            </a:r>
          </a:p>
        </p:txBody>
      </p:sp>
    </p:spTree>
    <p:extLst>
      <p:ext uri="{BB962C8B-B14F-4D97-AF65-F5344CB8AC3E}">
        <p14:creationId xmlns:p14="http://schemas.microsoft.com/office/powerpoint/2010/main" val="35410658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9" presetClass="entr" presetSubtype="0" fill="hold" nodeType="clickEffect">
                                  <p:stCondLst>
                                    <p:cond delay="0"/>
                                  </p:stCondLst>
                                  <p:childTnLst>
                                    <p:set>
                                      <p:cBhvr>
                                        <p:cTn id="13" dur="1" fill="hold">
                                          <p:stCondLst>
                                            <p:cond delay="0"/>
                                          </p:stCondLst>
                                        </p:cTn>
                                        <p:tgtEl>
                                          <p:spTgt spid="36">
                                            <p:txEl>
                                              <p:pRg st="1" end="1"/>
                                            </p:txEl>
                                          </p:spTgt>
                                        </p:tgtEl>
                                        <p:attrNameLst>
                                          <p:attrName>style.visibility</p:attrName>
                                        </p:attrNameLst>
                                      </p:cBhvr>
                                      <p:to>
                                        <p:strVal val="visible"/>
                                      </p:to>
                                    </p:set>
                                    <p:animEffect transition="in" filter="dissolve">
                                      <p:cBhvr>
                                        <p:cTn id="14" dur="500"/>
                                        <p:tgtEl>
                                          <p:spTgt spid="36">
                                            <p:txEl>
                                              <p:pRg st="1" end="1"/>
                                            </p:txEl>
                                          </p:spTgt>
                                        </p:tgtEl>
                                      </p:cBhvr>
                                    </p:animEffect>
                                  </p:childTnLst>
                                </p:cTn>
                              </p:par>
                              <p:par>
                                <p:cTn id="15" presetID="9" presetClass="entr" presetSubtype="0" fill="hold" nodeType="withEffect">
                                  <p:stCondLst>
                                    <p:cond delay="0"/>
                                  </p:stCondLst>
                                  <p:childTnLst>
                                    <p:set>
                                      <p:cBhvr>
                                        <p:cTn id="16" dur="1" fill="hold">
                                          <p:stCondLst>
                                            <p:cond delay="0"/>
                                          </p:stCondLst>
                                        </p:cTn>
                                        <p:tgtEl>
                                          <p:spTgt spid="36">
                                            <p:txEl>
                                              <p:pRg st="2" end="2"/>
                                            </p:txEl>
                                          </p:spTgt>
                                        </p:tgtEl>
                                        <p:attrNameLst>
                                          <p:attrName>style.visibility</p:attrName>
                                        </p:attrNameLst>
                                      </p:cBhvr>
                                      <p:to>
                                        <p:strVal val="visible"/>
                                      </p:to>
                                    </p:set>
                                    <p:animEffect transition="in" filter="dissolve">
                                      <p:cBhvr>
                                        <p:cTn id="17" dur="500"/>
                                        <p:tgtEl>
                                          <p:spTgt spid="36">
                                            <p:txEl>
                                              <p:pRg st="2" end="2"/>
                                            </p:txEl>
                                          </p:spTgt>
                                        </p:tgtEl>
                                      </p:cBhvr>
                                    </p:animEffect>
                                  </p:childTnLst>
                                </p:cTn>
                              </p:par>
                              <p:par>
                                <p:cTn id="18" presetID="9" presetClass="entr" presetSubtype="0" fill="hold" nodeType="withEffect">
                                  <p:stCondLst>
                                    <p:cond delay="0"/>
                                  </p:stCondLst>
                                  <p:childTnLst>
                                    <p:set>
                                      <p:cBhvr>
                                        <p:cTn id="19" dur="1" fill="hold">
                                          <p:stCondLst>
                                            <p:cond delay="0"/>
                                          </p:stCondLst>
                                        </p:cTn>
                                        <p:tgtEl>
                                          <p:spTgt spid="36">
                                            <p:txEl>
                                              <p:pRg st="3" end="3"/>
                                            </p:txEl>
                                          </p:spTgt>
                                        </p:tgtEl>
                                        <p:attrNameLst>
                                          <p:attrName>style.visibility</p:attrName>
                                        </p:attrNameLst>
                                      </p:cBhvr>
                                      <p:to>
                                        <p:strVal val="visible"/>
                                      </p:to>
                                    </p:set>
                                    <p:animEffect transition="in" filter="dissolve">
                                      <p:cBhvr>
                                        <p:cTn id="20" dur="500"/>
                                        <p:tgtEl>
                                          <p:spTgt spid="36">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文本框 35"/>
          <p:cNvSpPr txBox="1"/>
          <p:nvPr/>
        </p:nvSpPr>
        <p:spPr>
          <a:xfrm>
            <a:off x="4848279" y="1337490"/>
            <a:ext cx="6907390" cy="3731214"/>
          </a:xfrm>
          <a:prstGeom prst="rect">
            <a:avLst/>
          </a:prstGeom>
          <a:noFill/>
        </p:spPr>
        <p:txBody>
          <a:bodyPr wrap="square" rtlCol="0">
            <a:spAutoFit/>
          </a:bodyPr>
          <a:lstStyle/>
          <a:p>
            <a:pPr>
              <a:lnSpc>
                <a:spcPct val="150000"/>
              </a:lnSpc>
            </a:pPr>
            <a:r>
              <a:rPr lang="en-US" altLang="zh-CN" sz="2000" dirty="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dirty="0">
                <a:solidFill>
                  <a:schemeClr val="tx1">
                    <a:lumMod val="65000"/>
                    <a:lumOff val="35000"/>
                  </a:schemeClr>
                </a:solidFill>
                <a:latin typeface="Microsoft YaHei" panose="020B0503020204020204" pitchFamily="34" charset="-122"/>
                <a:ea typeface="Microsoft YaHei" panose="020B0503020204020204" pitchFamily="34" charset="-122"/>
              </a:rPr>
              <a:t>思考</a:t>
            </a:r>
            <a:r>
              <a:rPr lang="en-US" altLang="zh-CN" sz="2000" dirty="0">
                <a:solidFill>
                  <a:schemeClr val="tx1">
                    <a:lumMod val="65000"/>
                    <a:lumOff val="35000"/>
                  </a:schemeClr>
                </a:solidFill>
                <a:latin typeface="Microsoft YaHei" panose="020B0503020204020204" pitchFamily="34" charset="-122"/>
                <a:ea typeface="Microsoft YaHei" panose="020B0503020204020204" pitchFamily="34" charset="-122"/>
              </a:rPr>
              <a:t>6】</a:t>
            </a:r>
            <a:r>
              <a:rPr lang="zh-CN" altLang="en-US" sz="2000" dirty="0">
                <a:solidFill>
                  <a:schemeClr val="tx1">
                    <a:lumMod val="65000"/>
                    <a:lumOff val="35000"/>
                  </a:schemeClr>
                </a:solidFill>
                <a:latin typeface="Microsoft YaHei" panose="020B0503020204020204" pitchFamily="34" charset="-122"/>
                <a:ea typeface="Microsoft YaHei" panose="020B0503020204020204" pitchFamily="34" charset="-122"/>
              </a:rPr>
              <a:t>试以水生嫂和祥林嫂为例</a:t>
            </a:r>
            <a:r>
              <a:rPr lang="en-US" altLang="zh-CN" sz="2000" dirty="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dirty="0">
                <a:solidFill>
                  <a:schemeClr val="tx1">
                    <a:lumMod val="65000"/>
                    <a:lumOff val="35000"/>
                  </a:schemeClr>
                </a:solidFill>
                <a:latin typeface="Microsoft YaHei" panose="020B0503020204020204" pitchFamily="34" charset="-122"/>
                <a:ea typeface="Microsoft YaHei" panose="020B0503020204020204" pitchFamily="34" charset="-122"/>
              </a:rPr>
              <a:t>说说时代变迁对妇女命运的影响。</a:t>
            </a:r>
          </a:p>
          <a:p>
            <a:pPr>
              <a:lnSpc>
                <a:spcPct val="150000"/>
              </a:lnSpc>
            </a:pPr>
            <a:r>
              <a:rPr lang="zh-CN" altLang="en-US" sz="2000" dirty="0">
                <a:solidFill>
                  <a:srgbClr val="C00000"/>
                </a:solidFill>
                <a:latin typeface="Microsoft YaHei" panose="020B0503020204020204" pitchFamily="34" charset="-122"/>
                <a:ea typeface="Microsoft YaHei" panose="020B0503020204020204" pitchFamily="34" charset="-122"/>
              </a:rPr>
              <a:t>明确   同样作为中国普通的农村妇女</a:t>
            </a:r>
            <a:r>
              <a:rPr lang="en-US" altLang="zh-CN" sz="2000" dirty="0">
                <a:solidFill>
                  <a:srgbClr val="C00000"/>
                </a:solidFill>
                <a:latin typeface="Microsoft YaHei" panose="020B0503020204020204" pitchFamily="34" charset="-122"/>
                <a:ea typeface="Microsoft YaHei" panose="020B0503020204020204" pitchFamily="34" charset="-122"/>
              </a:rPr>
              <a:t>,</a:t>
            </a:r>
            <a:r>
              <a:rPr lang="zh-CN" altLang="en-US" sz="2000" dirty="0">
                <a:solidFill>
                  <a:srgbClr val="C00000"/>
                </a:solidFill>
                <a:latin typeface="Microsoft YaHei" panose="020B0503020204020204" pitchFamily="34" charset="-122"/>
                <a:ea typeface="Microsoft YaHei" panose="020B0503020204020204" pitchFamily="34" charset="-122"/>
              </a:rPr>
              <a:t>祥林嫂和水生嫂的人生道路却完全不一样。祥林嫂生活在封建时代末期</a:t>
            </a:r>
            <a:r>
              <a:rPr lang="en-US" altLang="zh-CN" sz="2000" dirty="0">
                <a:solidFill>
                  <a:srgbClr val="C00000"/>
                </a:solidFill>
                <a:latin typeface="Microsoft YaHei" panose="020B0503020204020204" pitchFamily="34" charset="-122"/>
                <a:ea typeface="Microsoft YaHei" panose="020B0503020204020204" pitchFamily="34" charset="-122"/>
              </a:rPr>
              <a:t>,</a:t>
            </a:r>
            <a:r>
              <a:rPr lang="zh-CN" altLang="en-US" sz="2000" dirty="0">
                <a:solidFill>
                  <a:srgbClr val="C00000"/>
                </a:solidFill>
                <a:latin typeface="Microsoft YaHei" panose="020B0503020204020204" pitchFamily="34" charset="-122"/>
                <a:ea typeface="Microsoft YaHei" panose="020B0503020204020204" pitchFamily="34" charset="-122"/>
              </a:rPr>
              <a:t>现代文明之风还吹不进封闭、保守的鲁镇</a:t>
            </a:r>
            <a:r>
              <a:rPr lang="en-US" altLang="zh-CN" sz="2000" dirty="0">
                <a:solidFill>
                  <a:srgbClr val="C00000"/>
                </a:solidFill>
                <a:latin typeface="Microsoft YaHei" panose="020B0503020204020204" pitchFamily="34" charset="-122"/>
                <a:ea typeface="Microsoft YaHei" panose="020B0503020204020204" pitchFamily="34" charset="-122"/>
              </a:rPr>
              <a:t>,</a:t>
            </a:r>
            <a:r>
              <a:rPr lang="zh-CN" altLang="en-US" sz="2000" dirty="0">
                <a:solidFill>
                  <a:srgbClr val="C00000"/>
                </a:solidFill>
                <a:latin typeface="Microsoft YaHei" panose="020B0503020204020204" pitchFamily="34" charset="-122"/>
                <a:ea typeface="Microsoft YaHei" panose="020B0503020204020204" pitchFamily="34" charset="-122"/>
              </a:rPr>
              <a:t>祥林嫂只能被冷漠、黑暗的社会现实所毁灭</a:t>
            </a:r>
            <a:r>
              <a:rPr lang="en-US" altLang="zh-CN" sz="2000" dirty="0">
                <a:solidFill>
                  <a:srgbClr val="C00000"/>
                </a:solidFill>
                <a:latin typeface="Microsoft YaHei" panose="020B0503020204020204" pitchFamily="34" charset="-122"/>
                <a:ea typeface="Microsoft YaHei" panose="020B0503020204020204" pitchFamily="34" charset="-122"/>
              </a:rPr>
              <a:t>;</a:t>
            </a:r>
            <a:r>
              <a:rPr lang="zh-CN" altLang="en-US" sz="2000" dirty="0">
                <a:solidFill>
                  <a:srgbClr val="C00000"/>
                </a:solidFill>
                <a:latin typeface="Microsoft YaHei" panose="020B0503020204020204" pitchFamily="34" charset="-122"/>
                <a:ea typeface="Microsoft YaHei" panose="020B0503020204020204" pitchFamily="34" charset="-122"/>
              </a:rPr>
              <a:t>水生嫂生活在全民抗战时期</a:t>
            </a:r>
            <a:r>
              <a:rPr lang="en-US" altLang="zh-CN" sz="2000" dirty="0">
                <a:solidFill>
                  <a:srgbClr val="C00000"/>
                </a:solidFill>
                <a:latin typeface="Microsoft YaHei" panose="020B0503020204020204" pitchFamily="34" charset="-122"/>
                <a:ea typeface="Microsoft YaHei" panose="020B0503020204020204" pitchFamily="34" charset="-122"/>
              </a:rPr>
              <a:t>,</a:t>
            </a:r>
            <a:r>
              <a:rPr lang="zh-CN" altLang="en-US" sz="2000" dirty="0">
                <a:solidFill>
                  <a:srgbClr val="C00000"/>
                </a:solidFill>
                <a:latin typeface="Microsoft YaHei" panose="020B0503020204020204" pitchFamily="34" charset="-122"/>
                <a:ea typeface="Microsoft YaHei" panose="020B0503020204020204" pitchFamily="34" charset="-122"/>
              </a:rPr>
              <a:t>社会已经有了很大的进步</a:t>
            </a:r>
            <a:r>
              <a:rPr lang="en-US" altLang="zh-CN" sz="2000" dirty="0">
                <a:solidFill>
                  <a:srgbClr val="C00000"/>
                </a:solidFill>
                <a:latin typeface="Microsoft YaHei" panose="020B0503020204020204" pitchFamily="34" charset="-122"/>
                <a:ea typeface="Microsoft YaHei" panose="020B0503020204020204" pitchFamily="34" charset="-122"/>
              </a:rPr>
              <a:t>,</a:t>
            </a:r>
            <a:r>
              <a:rPr lang="zh-CN" altLang="en-US" sz="2000" dirty="0">
                <a:solidFill>
                  <a:srgbClr val="C00000"/>
                </a:solidFill>
                <a:latin typeface="Microsoft YaHei" panose="020B0503020204020204" pitchFamily="34" charset="-122"/>
                <a:ea typeface="Microsoft YaHei" panose="020B0503020204020204" pitchFamily="34" charset="-122"/>
              </a:rPr>
              <a:t>尤其是根据地</a:t>
            </a:r>
            <a:r>
              <a:rPr lang="en-US" altLang="zh-CN" sz="2000" dirty="0">
                <a:solidFill>
                  <a:srgbClr val="C00000"/>
                </a:solidFill>
                <a:latin typeface="Microsoft YaHei" panose="020B0503020204020204" pitchFamily="34" charset="-122"/>
                <a:ea typeface="Microsoft YaHei" panose="020B0503020204020204" pitchFamily="34" charset="-122"/>
              </a:rPr>
              <a:t>,</a:t>
            </a:r>
            <a:r>
              <a:rPr lang="zh-CN" altLang="en-US" sz="2000" dirty="0">
                <a:solidFill>
                  <a:srgbClr val="C00000"/>
                </a:solidFill>
                <a:latin typeface="Microsoft YaHei" panose="020B0503020204020204" pitchFamily="34" charset="-122"/>
                <a:ea typeface="Microsoft YaHei" panose="020B0503020204020204" pitchFamily="34" charset="-122"/>
              </a:rPr>
              <a:t>妇女解放已经开始深入人心</a:t>
            </a:r>
            <a:r>
              <a:rPr lang="en-US" altLang="zh-CN" sz="2000" dirty="0">
                <a:solidFill>
                  <a:srgbClr val="C00000"/>
                </a:solidFill>
                <a:latin typeface="Microsoft YaHei" panose="020B0503020204020204" pitchFamily="34" charset="-122"/>
                <a:ea typeface="Microsoft YaHei" panose="020B0503020204020204" pitchFamily="34" charset="-122"/>
              </a:rPr>
              <a:t>,</a:t>
            </a:r>
            <a:r>
              <a:rPr lang="zh-CN" altLang="en-US" sz="2000" dirty="0">
                <a:solidFill>
                  <a:srgbClr val="C00000"/>
                </a:solidFill>
                <a:latin typeface="Microsoft YaHei" panose="020B0503020204020204" pitchFamily="34" charset="-122"/>
                <a:ea typeface="Microsoft YaHei" panose="020B0503020204020204" pitchFamily="34" charset="-122"/>
              </a:rPr>
              <a:t>所以水生嫂能从一个贤惠、温顺的村妇成长为一个抗战的巾帼战士。</a:t>
            </a:r>
          </a:p>
        </p:txBody>
      </p:sp>
      <p:sp>
        <p:nvSpPr>
          <p:cNvPr id="11" name="矩形 10">
            <a:extLst>
              <a:ext uri="{FF2B5EF4-FFF2-40B4-BE49-F238E27FC236}">
                <a16:creationId xmlns:a16="http://schemas.microsoft.com/office/drawing/2014/main" id="{2DE0358A-42C0-514A-89D1-8DE87975DD9C}"/>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a:extLst>
              <a:ext uri="{FF2B5EF4-FFF2-40B4-BE49-F238E27FC236}">
                <a16:creationId xmlns:a16="http://schemas.microsoft.com/office/drawing/2014/main" id="{49746CC3-2C44-1B4E-839B-E7F3CF720494}"/>
              </a:ext>
            </a:extLst>
          </p:cNvPr>
          <p:cNvSpPr txBox="1"/>
          <p:nvPr/>
        </p:nvSpPr>
        <p:spPr>
          <a:xfrm>
            <a:off x="7146714" y="503227"/>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dirty="0">
                <a:latin typeface="Microsoft YaHei" panose="020B0503020204020204" pitchFamily="34" charset="-122"/>
                <a:ea typeface="Microsoft YaHei" panose="020B0503020204020204" pitchFamily="34" charset="-122"/>
              </a:rPr>
              <a:t>问题探究</a:t>
            </a:r>
          </a:p>
        </p:txBody>
      </p:sp>
      <p:pic>
        <p:nvPicPr>
          <p:cNvPr id="5" name="图片 4">
            <a:extLst>
              <a:ext uri="{FF2B5EF4-FFF2-40B4-BE49-F238E27FC236}">
                <a16:creationId xmlns:a16="http://schemas.microsoft.com/office/drawing/2014/main" id="{F7D828F5-27B8-A448-AA41-2B321AEB519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968536"/>
            <a:ext cx="4240764" cy="2827176"/>
          </a:xfrm>
          <a:prstGeom prst="rect">
            <a:avLst/>
          </a:prstGeom>
        </p:spPr>
      </p:pic>
    </p:spTree>
    <p:extLst>
      <p:ext uri="{BB962C8B-B14F-4D97-AF65-F5344CB8AC3E}">
        <p14:creationId xmlns:p14="http://schemas.microsoft.com/office/powerpoint/2010/main" val="29334087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9" presetClass="entr" presetSubtype="0" fill="hold" nodeType="clickEffect">
                                  <p:stCondLst>
                                    <p:cond delay="0"/>
                                  </p:stCondLst>
                                  <p:childTnLst>
                                    <p:set>
                                      <p:cBhvr>
                                        <p:cTn id="13" dur="1" fill="hold">
                                          <p:stCondLst>
                                            <p:cond delay="0"/>
                                          </p:stCondLst>
                                        </p:cTn>
                                        <p:tgtEl>
                                          <p:spTgt spid="36">
                                            <p:txEl>
                                              <p:pRg st="1" end="1"/>
                                            </p:txEl>
                                          </p:spTgt>
                                        </p:tgtEl>
                                        <p:attrNameLst>
                                          <p:attrName>style.visibility</p:attrName>
                                        </p:attrNameLst>
                                      </p:cBhvr>
                                      <p:to>
                                        <p:strVal val="visible"/>
                                      </p:to>
                                    </p:set>
                                    <p:animEffect transition="in" filter="dissolve">
                                      <p:cBhvr>
                                        <p:cTn id="14" dur="500"/>
                                        <p:tgtEl>
                                          <p:spTgt spid="36">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文本框 35"/>
          <p:cNvSpPr txBox="1"/>
          <p:nvPr/>
        </p:nvSpPr>
        <p:spPr>
          <a:xfrm>
            <a:off x="257578" y="809125"/>
            <a:ext cx="11420818" cy="5860387"/>
          </a:xfrm>
          <a:prstGeom prst="rect">
            <a:avLst/>
          </a:prstGeom>
          <a:noFill/>
        </p:spPr>
        <p:txBody>
          <a:bodyPr wrap="square" rtlCol="0">
            <a:spAutoFit/>
          </a:bodyPr>
          <a:lstStyle/>
          <a:p>
            <a:pPr>
              <a:lnSpc>
                <a:spcPct val="150000"/>
              </a:lnSpc>
            </a:pPr>
            <a:r>
              <a:rPr lang="en-US" altLang="zh-CN" dirty="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dirty="0">
                <a:solidFill>
                  <a:schemeClr val="tx1">
                    <a:lumMod val="65000"/>
                    <a:lumOff val="35000"/>
                  </a:schemeClr>
                </a:solidFill>
                <a:latin typeface="Microsoft YaHei" panose="020B0503020204020204" pitchFamily="34" charset="-122"/>
                <a:ea typeface="Microsoft YaHei" panose="020B0503020204020204" pitchFamily="34" charset="-122"/>
              </a:rPr>
              <a:t>思考</a:t>
            </a:r>
            <a:r>
              <a:rPr lang="en-US" altLang="zh-CN" dirty="0">
                <a:solidFill>
                  <a:schemeClr val="tx1">
                    <a:lumMod val="65000"/>
                    <a:lumOff val="35000"/>
                  </a:schemeClr>
                </a:solidFill>
                <a:latin typeface="Microsoft YaHei" panose="020B0503020204020204" pitchFamily="34" charset="-122"/>
                <a:ea typeface="Microsoft YaHei" panose="020B0503020204020204" pitchFamily="34" charset="-122"/>
              </a:rPr>
              <a:t>7】</a:t>
            </a:r>
            <a:r>
              <a:rPr lang="zh-CN" altLang="en-US" dirty="0">
                <a:solidFill>
                  <a:schemeClr val="tx1">
                    <a:lumMod val="65000"/>
                    <a:lumOff val="35000"/>
                  </a:schemeClr>
                </a:solidFill>
                <a:latin typeface="Microsoft YaHei" panose="020B0503020204020204" pitchFamily="34" charset="-122"/>
                <a:ea typeface="Microsoft YaHei" panose="020B0503020204020204" pitchFamily="34" charset="-122"/>
              </a:rPr>
              <a:t>战争是残酷的</a:t>
            </a:r>
            <a:r>
              <a:rPr lang="en-US" altLang="zh-CN" dirty="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dirty="0">
                <a:solidFill>
                  <a:schemeClr val="tx1">
                    <a:lumMod val="65000"/>
                    <a:lumOff val="35000"/>
                  </a:schemeClr>
                </a:solidFill>
                <a:latin typeface="Microsoft YaHei" panose="020B0503020204020204" pitchFamily="34" charset="-122"/>
                <a:ea typeface="Microsoft YaHei" panose="020B0503020204020204" pitchFamily="34" charset="-122"/>
              </a:rPr>
              <a:t>战场上硝烟弥漫</a:t>
            </a:r>
            <a:r>
              <a:rPr lang="en-US" altLang="zh-CN" dirty="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dirty="0">
                <a:solidFill>
                  <a:schemeClr val="tx1">
                    <a:lumMod val="65000"/>
                    <a:lumOff val="35000"/>
                  </a:schemeClr>
                </a:solidFill>
                <a:latin typeface="Microsoft YaHei" panose="020B0503020204020204" pitchFamily="34" charset="-122"/>
                <a:ea typeface="Microsoft YaHei" panose="020B0503020204020204" pitchFamily="34" charset="-122"/>
              </a:rPr>
              <a:t>血肉横飞</a:t>
            </a:r>
            <a:r>
              <a:rPr lang="en-US" altLang="zh-CN" dirty="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dirty="0">
                <a:solidFill>
                  <a:schemeClr val="tx1">
                    <a:lumMod val="65000"/>
                    <a:lumOff val="35000"/>
                  </a:schemeClr>
                </a:solidFill>
                <a:latin typeface="Microsoft YaHei" panose="020B0503020204020204" pitchFamily="34" charset="-122"/>
                <a:ea typeface="Microsoft YaHei" panose="020B0503020204020204" pitchFamily="34" charset="-122"/>
              </a:rPr>
              <a:t>而本文却为我们描绘了一幅诗情画意的水乡图画</a:t>
            </a:r>
            <a:r>
              <a:rPr lang="en-US" altLang="zh-CN" dirty="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dirty="0">
                <a:solidFill>
                  <a:schemeClr val="tx1">
                    <a:lumMod val="65000"/>
                    <a:lumOff val="35000"/>
                  </a:schemeClr>
                </a:solidFill>
                <a:latin typeface="Microsoft YaHei" panose="020B0503020204020204" pitchFamily="34" charset="-122"/>
                <a:ea typeface="Microsoft YaHei" panose="020B0503020204020204" pitchFamily="34" charset="-122"/>
              </a:rPr>
              <a:t>如何理解这样的景物描写</a:t>
            </a:r>
            <a:r>
              <a:rPr lang="en-US" altLang="zh-CN" dirty="0">
                <a:solidFill>
                  <a:schemeClr val="tx1">
                    <a:lumMod val="65000"/>
                    <a:lumOff val="35000"/>
                  </a:schemeClr>
                </a:solidFill>
                <a:latin typeface="Microsoft YaHei" panose="020B0503020204020204" pitchFamily="34" charset="-122"/>
                <a:ea typeface="Microsoft YaHei" panose="020B0503020204020204" pitchFamily="34" charset="-122"/>
              </a:rPr>
              <a:t>?</a:t>
            </a:r>
          </a:p>
          <a:p>
            <a:pPr>
              <a:lnSpc>
                <a:spcPct val="150000"/>
              </a:lnSpc>
            </a:pPr>
            <a:r>
              <a:rPr lang="zh-CN" altLang="en-US" dirty="0">
                <a:solidFill>
                  <a:srgbClr val="C00000"/>
                </a:solidFill>
                <a:latin typeface="Microsoft YaHei" panose="020B0503020204020204" pitchFamily="34" charset="-122"/>
                <a:ea typeface="Microsoft YaHei" panose="020B0503020204020204" pitchFamily="34" charset="-122"/>
              </a:rPr>
              <a:t>明确  观点一</a:t>
            </a:r>
            <a:r>
              <a:rPr lang="en-US" altLang="zh-CN" dirty="0">
                <a:solidFill>
                  <a:srgbClr val="C00000"/>
                </a:solidFill>
                <a:latin typeface="Microsoft YaHei" panose="020B0503020204020204" pitchFamily="34" charset="-122"/>
                <a:ea typeface="Microsoft YaHei" panose="020B0503020204020204" pitchFamily="34" charset="-122"/>
              </a:rPr>
              <a:t>:</a:t>
            </a:r>
            <a:r>
              <a:rPr lang="zh-CN" altLang="en-US" dirty="0">
                <a:solidFill>
                  <a:srgbClr val="C00000"/>
                </a:solidFill>
                <a:latin typeface="Microsoft YaHei" panose="020B0503020204020204" pitchFamily="34" charset="-122"/>
                <a:ea typeface="Microsoft YaHei" panose="020B0503020204020204" pitchFamily="34" charset="-122"/>
              </a:rPr>
              <a:t>作品所反映的是残酷的战争年代</a:t>
            </a:r>
            <a:r>
              <a:rPr lang="en-US" altLang="zh-CN" dirty="0">
                <a:solidFill>
                  <a:srgbClr val="C00000"/>
                </a:solidFill>
                <a:latin typeface="Microsoft YaHei" panose="020B0503020204020204" pitchFamily="34" charset="-122"/>
                <a:ea typeface="Microsoft YaHei" panose="020B0503020204020204" pitchFamily="34" charset="-122"/>
              </a:rPr>
              <a:t>,</a:t>
            </a:r>
            <a:r>
              <a:rPr lang="zh-CN" altLang="en-US" dirty="0">
                <a:solidFill>
                  <a:srgbClr val="C00000"/>
                </a:solidFill>
                <a:latin typeface="Microsoft YaHei" panose="020B0503020204020204" pitchFamily="34" charset="-122"/>
                <a:ea typeface="Microsoft YaHei" panose="020B0503020204020204" pitchFamily="34" charset="-122"/>
              </a:rPr>
              <a:t>但从作品所描写的背景中</a:t>
            </a:r>
            <a:r>
              <a:rPr lang="en-US" altLang="zh-CN" dirty="0">
                <a:solidFill>
                  <a:srgbClr val="C00000"/>
                </a:solidFill>
                <a:latin typeface="Microsoft YaHei" panose="020B0503020204020204" pitchFamily="34" charset="-122"/>
                <a:ea typeface="Microsoft YaHei" panose="020B0503020204020204" pitchFamily="34" charset="-122"/>
              </a:rPr>
              <a:t>,</a:t>
            </a:r>
            <a:r>
              <a:rPr lang="zh-CN" altLang="en-US" dirty="0">
                <a:solidFill>
                  <a:srgbClr val="C00000"/>
                </a:solidFill>
                <a:latin typeface="Microsoft YaHei" panose="020B0503020204020204" pitchFamily="34" charset="-122"/>
                <a:ea typeface="Microsoft YaHei" panose="020B0503020204020204" pitchFamily="34" charset="-122"/>
              </a:rPr>
              <a:t>我们丝毫看不出残垣断壁</a:t>
            </a:r>
            <a:r>
              <a:rPr lang="en-US" altLang="zh-CN" dirty="0">
                <a:solidFill>
                  <a:srgbClr val="C00000"/>
                </a:solidFill>
                <a:latin typeface="Microsoft YaHei" panose="020B0503020204020204" pitchFamily="34" charset="-122"/>
                <a:ea typeface="Microsoft YaHei" panose="020B0503020204020204" pitchFamily="34" charset="-122"/>
              </a:rPr>
              <a:t>,</a:t>
            </a:r>
            <a:r>
              <a:rPr lang="zh-CN" altLang="en-US" dirty="0">
                <a:solidFill>
                  <a:srgbClr val="C00000"/>
                </a:solidFill>
                <a:latin typeface="Microsoft YaHei" panose="020B0503020204020204" pitchFamily="34" charset="-122"/>
                <a:ea typeface="Microsoft YaHei" panose="020B0503020204020204" pitchFamily="34" charset="-122"/>
              </a:rPr>
              <a:t>看不到硝烟烈火</a:t>
            </a:r>
            <a:r>
              <a:rPr lang="en-US" altLang="zh-CN" dirty="0">
                <a:solidFill>
                  <a:srgbClr val="C00000"/>
                </a:solidFill>
                <a:latin typeface="Microsoft YaHei" panose="020B0503020204020204" pitchFamily="34" charset="-122"/>
                <a:ea typeface="Microsoft YaHei" panose="020B0503020204020204" pitchFamily="34" charset="-122"/>
              </a:rPr>
              <a:t>,</a:t>
            </a:r>
            <a:r>
              <a:rPr lang="zh-CN" altLang="en-US" dirty="0">
                <a:solidFill>
                  <a:srgbClr val="C00000"/>
                </a:solidFill>
                <a:latin typeface="Microsoft YaHei" panose="020B0503020204020204" pitchFamily="34" charset="-122"/>
                <a:ea typeface="Microsoft YaHei" panose="020B0503020204020204" pitchFamily="34" charset="-122"/>
              </a:rPr>
              <a:t>看不到血污泪痕</a:t>
            </a:r>
            <a:r>
              <a:rPr lang="en-US" altLang="zh-CN" dirty="0">
                <a:solidFill>
                  <a:srgbClr val="C00000"/>
                </a:solidFill>
                <a:latin typeface="Microsoft YaHei" panose="020B0503020204020204" pitchFamily="34" charset="-122"/>
                <a:ea typeface="Microsoft YaHei" panose="020B0503020204020204" pitchFamily="34" charset="-122"/>
              </a:rPr>
              <a:t>,</a:t>
            </a:r>
            <a:r>
              <a:rPr lang="zh-CN" altLang="en-US" dirty="0">
                <a:solidFill>
                  <a:srgbClr val="C00000"/>
                </a:solidFill>
                <a:latin typeface="Microsoft YaHei" panose="020B0503020204020204" pitchFamily="34" charset="-122"/>
                <a:ea typeface="Microsoft YaHei" panose="020B0503020204020204" pitchFamily="34" charset="-122"/>
              </a:rPr>
              <a:t>看到的却是明月、清风、银白的湖水、粉色的荷花</a:t>
            </a:r>
            <a:r>
              <a:rPr lang="en-US" altLang="zh-CN" dirty="0">
                <a:solidFill>
                  <a:srgbClr val="C00000"/>
                </a:solidFill>
                <a:latin typeface="Microsoft YaHei" panose="020B0503020204020204" pitchFamily="34" charset="-122"/>
                <a:ea typeface="Microsoft YaHei" panose="020B0503020204020204" pitchFamily="34" charset="-122"/>
              </a:rPr>
              <a:t>……</a:t>
            </a:r>
            <a:r>
              <a:rPr lang="zh-CN" altLang="en-US" dirty="0">
                <a:solidFill>
                  <a:srgbClr val="C00000"/>
                </a:solidFill>
                <a:latin typeface="Microsoft YaHei" panose="020B0503020204020204" pitchFamily="34" charset="-122"/>
                <a:ea typeface="Microsoft YaHei" panose="020B0503020204020204" pitchFamily="34" charset="-122"/>
              </a:rPr>
              <a:t>一切是那么清新、明朗、美丽</a:t>
            </a:r>
            <a:r>
              <a:rPr lang="en-US" altLang="zh-CN" dirty="0">
                <a:solidFill>
                  <a:srgbClr val="C00000"/>
                </a:solidFill>
                <a:latin typeface="Microsoft YaHei" panose="020B0503020204020204" pitchFamily="34" charset="-122"/>
                <a:ea typeface="Microsoft YaHei" panose="020B0503020204020204" pitchFamily="34" charset="-122"/>
              </a:rPr>
              <a:t>,</a:t>
            </a:r>
            <a:r>
              <a:rPr lang="zh-CN" altLang="en-US" dirty="0">
                <a:solidFill>
                  <a:srgbClr val="C00000"/>
                </a:solidFill>
                <a:latin typeface="Microsoft YaHei" panose="020B0503020204020204" pitchFamily="34" charset="-122"/>
                <a:ea typeface="Microsoft YaHei" panose="020B0503020204020204" pitchFamily="34" charset="-122"/>
              </a:rPr>
              <a:t>充满了诗情画意。这是由作品表现主题的角度决定的</a:t>
            </a:r>
            <a:r>
              <a:rPr lang="en-US" altLang="zh-CN" dirty="0">
                <a:solidFill>
                  <a:srgbClr val="C00000"/>
                </a:solidFill>
                <a:latin typeface="Microsoft YaHei" panose="020B0503020204020204" pitchFamily="34" charset="-122"/>
                <a:ea typeface="Microsoft YaHei" panose="020B0503020204020204" pitchFamily="34" charset="-122"/>
              </a:rPr>
              <a:t>——</a:t>
            </a:r>
            <a:r>
              <a:rPr lang="zh-CN" altLang="en-US" dirty="0">
                <a:solidFill>
                  <a:srgbClr val="C00000"/>
                </a:solidFill>
                <a:latin typeface="Microsoft YaHei" panose="020B0503020204020204" pitchFamily="34" charset="-122"/>
                <a:ea typeface="Microsoft YaHei" panose="020B0503020204020204" pitchFamily="34" charset="-122"/>
              </a:rPr>
              <a:t>并不是通过渲染战争的残酷</a:t>
            </a:r>
            <a:r>
              <a:rPr lang="en-US" altLang="zh-CN" dirty="0">
                <a:solidFill>
                  <a:srgbClr val="C00000"/>
                </a:solidFill>
                <a:latin typeface="Microsoft YaHei" panose="020B0503020204020204" pitchFamily="34" charset="-122"/>
                <a:ea typeface="Microsoft YaHei" panose="020B0503020204020204" pitchFamily="34" charset="-122"/>
              </a:rPr>
              <a:t>,</a:t>
            </a:r>
            <a:r>
              <a:rPr lang="zh-CN" altLang="en-US" dirty="0">
                <a:solidFill>
                  <a:srgbClr val="C00000"/>
                </a:solidFill>
                <a:latin typeface="Microsoft YaHei" panose="020B0503020204020204" pitchFamily="34" charset="-122"/>
                <a:ea typeface="Microsoft YaHei" panose="020B0503020204020204" pitchFamily="34" charset="-122"/>
              </a:rPr>
              <a:t>而是通过人们对家乡的爱、对生活的爱</a:t>
            </a:r>
            <a:r>
              <a:rPr lang="en-US" altLang="zh-CN" dirty="0">
                <a:solidFill>
                  <a:srgbClr val="C00000"/>
                </a:solidFill>
                <a:latin typeface="Microsoft YaHei" panose="020B0503020204020204" pitchFamily="34" charset="-122"/>
                <a:ea typeface="Microsoft YaHei" panose="020B0503020204020204" pitchFamily="34" charset="-122"/>
              </a:rPr>
              <a:t>,</a:t>
            </a:r>
            <a:r>
              <a:rPr lang="zh-CN" altLang="en-US" dirty="0">
                <a:solidFill>
                  <a:srgbClr val="C00000"/>
                </a:solidFill>
                <a:latin typeface="Microsoft YaHei" panose="020B0503020204020204" pitchFamily="34" charset="-122"/>
                <a:ea typeface="Microsoft YaHei" panose="020B0503020204020204" pitchFamily="34" charset="-122"/>
              </a:rPr>
              <a:t>着重表现革命乐观主义精神</a:t>
            </a:r>
            <a:r>
              <a:rPr lang="en-US" altLang="zh-CN" dirty="0">
                <a:solidFill>
                  <a:srgbClr val="C00000"/>
                </a:solidFill>
                <a:latin typeface="Microsoft YaHei" panose="020B0503020204020204" pitchFamily="34" charset="-122"/>
                <a:ea typeface="Microsoft YaHei" panose="020B0503020204020204" pitchFamily="34" charset="-122"/>
              </a:rPr>
              <a:t>,</a:t>
            </a:r>
            <a:r>
              <a:rPr lang="zh-CN" altLang="en-US" dirty="0">
                <a:solidFill>
                  <a:srgbClr val="C00000"/>
                </a:solidFill>
                <a:latin typeface="Microsoft YaHei" panose="020B0503020204020204" pitchFamily="34" charset="-122"/>
                <a:ea typeface="Microsoft YaHei" panose="020B0503020204020204" pitchFamily="34" charset="-122"/>
              </a:rPr>
              <a:t>从而歌颂爱国主义和革命英雄主义。</a:t>
            </a:r>
          </a:p>
          <a:p>
            <a:pPr>
              <a:lnSpc>
                <a:spcPct val="150000"/>
              </a:lnSpc>
            </a:pPr>
            <a:r>
              <a:rPr lang="zh-CN" altLang="en-US" dirty="0">
                <a:solidFill>
                  <a:srgbClr val="C00000"/>
                </a:solidFill>
                <a:latin typeface="Microsoft YaHei" panose="020B0503020204020204" pitchFamily="34" charset="-122"/>
                <a:ea typeface="Microsoft YaHei" panose="020B0503020204020204" pitchFamily="34" charset="-122"/>
              </a:rPr>
              <a:t>观点二</a:t>
            </a:r>
            <a:r>
              <a:rPr lang="en-US" altLang="zh-CN" dirty="0">
                <a:solidFill>
                  <a:srgbClr val="C00000"/>
                </a:solidFill>
                <a:latin typeface="Microsoft YaHei" panose="020B0503020204020204" pitchFamily="34" charset="-122"/>
                <a:ea typeface="Microsoft YaHei" panose="020B0503020204020204" pitchFamily="34" charset="-122"/>
              </a:rPr>
              <a:t>:</a:t>
            </a:r>
            <a:r>
              <a:rPr lang="zh-CN" altLang="en-US" dirty="0">
                <a:solidFill>
                  <a:srgbClr val="C00000"/>
                </a:solidFill>
                <a:latin typeface="Microsoft YaHei" panose="020B0503020204020204" pitchFamily="34" charset="-122"/>
                <a:ea typeface="Microsoft YaHei" panose="020B0503020204020204" pitchFamily="34" charset="-122"/>
              </a:rPr>
              <a:t>荷花淀的景色是美好的</a:t>
            </a:r>
            <a:r>
              <a:rPr lang="en-US" altLang="zh-CN" dirty="0">
                <a:solidFill>
                  <a:srgbClr val="C00000"/>
                </a:solidFill>
                <a:latin typeface="Microsoft YaHei" panose="020B0503020204020204" pitchFamily="34" charset="-122"/>
                <a:ea typeface="Microsoft YaHei" panose="020B0503020204020204" pitchFamily="34" charset="-122"/>
              </a:rPr>
              <a:t>,</a:t>
            </a:r>
            <a:r>
              <a:rPr lang="zh-CN" altLang="en-US" dirty="0">
                <a:solidFill>
                  <a:srgbClr val="C00000"/>
                </a:solidFill>
                <a:latin typeface="Microsoft YaHei" panose="020B0503020204020204" pitchFamily="34" charset="-122"/>
                <a:ea typeface="Microsoft YaHei" panose="020B0503020204020204" pitchFamily="34" charset="-122"/>
              </a:rPr>
              <a:t>月白风清</a:t>
            </a:r>
            <a:r>
              <a:rPr lang="en-US" altLang="zh-CN" dirty="0">
                <a:solidFill>
                  <a:srgbClr val="C00000"/>
                </a:solidFill>
                <a:latin typeface="Microsoft YaHei" panose="020B0503020204020204" pitchFamily="34" charset="-122"/>
                <a:ea typeface="Microsoft YaHei" panose="020B0503020204020204" pitchFamily="34" charset="-122"/>
              </a:rPr>
              <a:t>,</a:t>
            </a:r>
            <a:r>
              <a:rPr lang="zh-CN" altLang="en-US" dirty="0">
                <a:solidFill>
                  <a:srgbClr val="C00000"/>
                </a:solidFill>
                <a:latin typeface="Microsoft YaHei" panose="020B0503020204020204" pitchFamily="34" charset="-122"/>
                <a:ea typeface="Microsoft YaHei" panose="020B0503020204020204" pitchFamily="34" charset="-122"/>
              </a:rPr>
              <a:t>凉风习习</a:t>
            </a:r>
            <a:r>
              <a:rPr lang="en-US" altLang="zh-CN" dirty="0">
                <a:solidFill>
                  <a:srgbClr val="C00000"/>
                </a:solidFill>
                <a:latin typeface="Microsoft YaHei" panose="020B0503020204020204" pitchFamily="34" charset="-122"/>
                <a:ea typeface="Microsoft YaHei" panose="020B0503020204020204" pitchFamily="34" charset="-122"/>
              </a:rPr>
              <a:t>,</a:t>
            </a:r>
            <a:r>
              <a:rPr lang="zh-CN" altLang="en-US" dirty="0">
                <a:solidFill>
                  <a:srgbClr val="C00000"/>
                </a:solidFill>
                <a:latin typeface="Microsoft YaHei" panose="020B0503020204020204" pitchFamily="34" charset="-122"/>
                <a:ea typeface="Microsoft YaHei" panose="020B0503020204020204" pitchFamily="34" charset="-122"/>
              </a:rPr>
              <a:t>水跳如银</a:t>
            </a:r>
            <a:r>
              <a:rPr lang="en-US" altLang="zh-CN" dirty="0">
                <a:solidFill>
                  <a:srgbClr val="C00000"/>
                </a:solidFill>
                <a:latin typeface="Microsoft YaHei" panose="020B0503020204020204" pitchFamily="34" charset="-122"/>
                <a:ea typeface="Microsoft YaHei" panose="020B0503020204020204" pitchFamily="34" charset="-122"/>
              </a:rPr>
              <a:t>,</a:t>
            </a:r>
            <a:r>
              <a:rPr lang="zh-CN" altLang="en-US" dirty="0">
                <a:solidFill>
                  <a:srgbClr val="C00000"/>
                </a:solidFill>
                <a:latin typeface="Microsoft YaHei" panose="020B0503020204020204" pitchFamily="34" charset="-122"/>
                <a:ea typeface="Microsoft YaHei" panose="020B0503020204020204" pitchFamily="34" charset="-122"/>
              </a:rPr>
              <a:t>菱角白嫩</a:t>
            </a:r>
            <a:r>
              <a:rPr lang="en-US" altLang="zh-CN" dirty="0">
                <a:solidFill>
                  <a:srgbClr val="C00000"/>
                </a:solidFill>
                <a:latin typeface="Microsoft YaHei" panose="020B0503020204020204" pitchFamily="34" charset="-122"/>
                <a:ea typeface="Microsoft YaHei" panose="020B0503020204020204" pitchFamily="34" charset="-122"/>
              </a:rPr>
              <a:t>,</a:t>
            </a:r>
            <a:r>
              <a:rPr lang="zh-CN" altLang="en-US" dirty="0">
                <a:solidFill>
                  <a:srgbClr val="C00000"/>
                </a:solidFill>
                <a:latin typeface="Microsoft YaHei" panose="020B0503020204020204" pitchFamily="34" charset="-122"/>
                <a:ea typeface="Microsoft YaHei" panose="020B0503020204020204" pitchFamily="34" charset="-122"/>
              </a:rPr>
              <a:t>稻苇清香</a:t>
            </a:r>
            <a:r>
              <a:rPr lang="en-US" altLang="zh-CN" dirty="0">
                <a:solidFill>
                  <a:srgbClr val="C00000"/>
                </a:solidFill>
                <a:latin typeface="Microsoft YaHei" panose="020B0503020204020204" pitchFamily="34" charset="-122"/>
                <a:ea typeface="Microsoft YaHei" panose="020B0503020204020204" pitchFamily="34" charset="-122"/>
              </a:rPr>
              <a:t>,</a:t>
            </a:r>
            <a:r>
              <a:rPr lang="zh-CN" altLang="en-US" dirty="0">
                <a:solidFill>
                  <a:srgbClr val="C00000"/>
                </a:solidFill>
                <a:latin typeface="Microsoft YaHei" panose="020B0503020204020204" pitchFamily="34" charset="-122"/>
                <a:ea typeface="Microsoft YaHei" panose="020B0503020204020204" pitchFamily="34" charset="-122"/>
              </a:rPr>
              <a:t>无一不明丽清纯</a:t>
            </a:r>
            <a:r>
              <a:rPr lang="en-US" altLang="zh-CN" dirty="0">
                <a:solidFill>
                  <a:srgbClr val="C00000"/>
                </a:solidFill>
                <a:latin typeface="Microsoft YaHei" panose="020B0503020204020204" pitchFamily="34" charset="-122"/>
                <a:ea typeface="Microsoft YaHei" panose="020B0503020204020204" pitchFamily="34" charset="-122"/>
              </a:rPr>
              <a:t>,</a:t>
            </a:r>
            <a:r>
              <a:rPr lang="zh-CN" altLang="en-US" dirty="0">
                <a:solidFill>
                  <a:srgbClr val="C00000"/>
                </a:solidFill>
                <a:latin typeface="Microsoft YaHei" panose="020B0503020204020204" pitchFamily="34" charset="-122"/>
                <a:ea typeface="Microsoft YaHei" panose="020B0503020204020204" pitchFamily="34" charset="-122"/>
              </a:rPr>
              <a:t>让人心醉。这么美丽的水土</a:t>
            </a:r>
            <a:r>
              <a:rPr lang="en-US" altLang="zh-CN" dirty="0">
                <a:solidFill>
                  <a:srgbClr val="C00000"/>
                </a:solidFill>
                <a:latin typeface="Microsoft YaHei" panose="020B0503020204020204" pitchFamily="34" charset="-122"/>
                <a:ea typeface="Microsoft YaHei" panose="020B0503020204020204" pitchFamily="34" charset="-122"/>
              </a:rPr>
              <a:t>,</a:t>
            </a:r>
            <a:r>
              <a:rPr lang="zh-CN" altLang="en-US" dirty="0">
                <a:solidFill>
                  <a:srgbClr val="C00000"/>
                </a:solidFill>
                <a:latin typeface="Microsoft YaHei" panose="020B0503020204020204" pitchFamily="34" charset="-122"/>
                <a:ea typeface="Microsoft YaHei" panose="020B0503020204020204" pitchFamily="34" charset="-122"/>
              </a:rPr>
              <a:t>当然会养育一方英雄儿女。这柔美洁白的水乡</a:t>
            </a:r>
            <a:r>
              <a:rPr lang="en-US" altLang="zh-CN" dirty="0">
                <a:solidFill>
                  <a:srgbClr val="C00000"/>
                </a:solidFill>
                <a:latin typeface="Microsoft YaHei" panose="020B0503020204020204" pitchFamily="34" charset="-122"/>
                <a:ea typeface="Microsoft YaHei" panose="020B0503020204020204" pitchFamily="34" charset="-122"/>
              </a:rPr>
              <a:t>,</a:t>
            </a:r>
            <a:r>
              <a:rPr lang="zh-CN" altLang="en-US" dirty="0">
                <a:solidFill>
                  <a:srgbClr val="C00000"/>
                </a:solidFill>
                <a:latin typeface="Microsoft YaHei" panose="020B0503020204020204" pitchFamily="34" charset="-122"/>
                <a:ea typeface="Microsoft YaHei" panose="020B0503020204020204" pitchFamily="34" charset="-122"/>
              </a:rPr>
              <a:t>凝聚着白洋淀人民的深厚感情</a:t>
            </a:r>
            <a:r>
              <a:rPr lang="en-US" altLang="zh-CN" dirty="0">
                <a:solidFill>
                  <a:srgbClr val="C00000"/>
                </a:solidFill>
                <a:latin typeface="Microsoft YaHei" panose="020B0503020204020204" pitchFamily="34" charset="-122"/>
                <a:ea typeface="Microsoft YaHei" panose="020B0503020204020204" pitchFamily="34" charset="-122"/>
              </a:rPr>
              <a:t>,</a:t>
            </a:r>
            <a:r>
              <a:rPr lang="zh-CN" altLang="en-US" dirty="0">
                <a:solidFill>
                  <a:srgbClr val="C00000"/>
                </a:solidFill>
                <a:latin typeface="Microsoft YaHei" panose="020B0503020204020204" pitchFamily="34" charset="-122"/>
                <a:ea typeface="Microsoft YaHei" panose="020B0503020204020204" pitchFamily="34" charset="-122"/>
              </a:rPr>
              <a:t>又怎能容帝国主义的铁蹄蹂躏、践踏呢</a:t>
            </a:r>
            <a:r>
              <a:rPr lang="en-US" altLang="zh-CN" dirty="0">
                <a:solidFill>
                  <a:srgbClr val="C00000"/>
                </a:solidFill>
                <a:latin typeface="Microsoft YaHei" panose="020B0503020204020204" pitchFamily="34" charset="-122"/>
                <a:ea typeface="Microsoft YaHei" panose="020B0503020204020204" pitchFamily="34" charset="-122"/>
              </a:rPr>
              <a:t>?</a:t>
            </a:r>
            <a:r>
              <a:rPr lang="zh-CN" altLang="en-US" dirty="0">
                <a:solidFill>
                  <a:srgbClr val="C00000"/>
                </a:solidFill>
                <a:latin typeface="Microsoft YaHei" panose="020B0503020204020204" pitchFamily="34" charset="-122"/>
                <a:ea typeface="Microsoft YaHei" panose="020B0503020204020204" pitchFamily="34" charset="-122"/>
              </a:rPr>
              <a:t>他们平时有多少温情</a:t>
            </a:r>
            <a:r>
              <a:rPr lang="en-US" altLang="zh-CN" dirty="0">
                <a:solidFill>
                  <a:srgbClr val="C00000"/>
                </a:solidFill>
                <a:latin typeface="Microsoft YaHei" panose="020B0503020204020204" pitchFamily="34" charset="-122"/>
                <a:ea typeface="Microsoft YaHei" panose="020B0503020204020204" pitchFamily="34" charset="-122"/>
              </a:rPr>
              <a:t>,</a:t>
            </a:r>
            <a:r>
              <a:rPr lang="zh-CN" altLang="en-US" dirty="0">
                <a:solidFill>
                  <a:srgbClr val="C00000"/>
                </a:solidFill>
                <a:latin typeface="Microsoft YaHei" panose="020B0503020204020204" pitchFamily="34" charset="-122"/>
                <a:ea typeface="Microsoft YaHei" panose="020B0503020204020204" pitchFamily="34" charset="-122"/>
              </a:rPr>
              <a:t>战时就会有多少勇气。正因为对家乡的热爱</a:t>
            </a:r>
            <a:r>
              <a:rPr lang="en-US" altLang="zh-CN" dirty="0">
                <a:solidFill>
                  <a:srgbClr val="C00000"/>
                </a:solidFill>
                <a:latin typeface="Microsoft YaHei" panose="020B0503020204020204" pitchFamily="34" charset="-122"/>
                <a:ea typeface="Microsoft YaHei" panose="020B0503020204020204" pitchFamily="34" charset="-122"/>
              </a:rPr>
              <a:t>,</a:t>
            </a:r>
            <a:r>
              <a:rPr lang="zh-CN" altLang="en-US" dirty="0">
                <a:solidFill>
                  <a:srgbClr val="C00000"/>
                </a:solidFill>
                <a:latin typeface="Microsoft YaHei" panose="020B0503020204020204" pitchFamily="34" charset="-122"/>
                <a:ea typeface="Microsoft YaHei" panose="020B0503020204020204" pitchFamily="34" charset="-122"/>
              </a:rPr>
              <a:t>以水生嫂为代表的白洋淀妇女才毅然决然地送郎上战场</a:t>
            </a:r>
            <a:r>
              <a:rPr lang="en-US" altLang="zh-CN" dirty="0">
                <a:solidFill>
                  <a:srgbClr val="C00000"/>
                </a:solidFill>
                <a:latin typeface="Microsoft YaHei" panose="020B0503020204020204" pitchFamily="34" charset="-122"/>
                <a:ea typeface="Microsoft YaHei" panose="020B0503020204020204" pitchFamily="34" charset="-122"/>
              </a:rPr>
              <a:t>,</a:t>
            </a:r>
            <a:r>
              <a:rPr lang="zh-CN" altLang="en-US" dirty="0">
                <a:solidFill>
                  <a:srgbClr val="C00000"/>
                </a:solidFill>
                <a:latin typeface="Microsoft YaHei" panose="020B0503020204020204" pitchFamily="34" charset="-122"/>
                <a:ea typeface="Microsoft YaHei" panose="020B0503020204020204" pitchFamily="34" charset="-122"/>
              </a:rPr>
              <a:t>而她们自己也经过血雨腥风的洗礼茁壮成长起来</a:t>
            </a:r>
            <a:r>
              <a:rPr lang="en-US" altLang="zh-CN" dirty="0">
                <a:solidFill>
                  <a:srgbClr val="C00000"/>
                </a:solidFill>
                <a:latin typeface="Microsoft YaHei" panose="020B0503020204020204" pitchFamily="34" charset="-122"/>
                <a:ea typeface="Microsoft YaHei" panose="020B0503020204020204" pitchFamily="34" charset="-122"/>
              </a:rPr>
              <a:t>,</a:t>
            </a:r>
            <a:r>
              <a:rPr lang="zh-CN" altLang="en-US" dirty="0">
                <a:solidFill>
                  <a:srgbClr val="C00000"/>
                </a:solidFill>
                <a:latin typeface="Microsoft YaHei" panose="020B0503020204020204" pitchFamily="34" charset="-122"/>
                <a:ea typeface="Microsoft YaHei" panose="020B0503020204020204" pitchFamily="34" charset="-122"/>
              </a:rPr>
              <a:t>成为白洋淀的战士</a:t>
            </a:r>
            <a:r>
              <a:rPr lang="en-US" altLang="zh-CN" dirty="0">
                <a:solidFill>
                  <a:srgbClr val="C00000"/>
                </a:solidFill>
                <a:latin typeface="Microsoft YaHei" panose="020B0503020204020204" pitchFamily="34" charset="-122"/>
                <a:ea typeface="Microsoft YaHei" panose="020B0503020204020204" pitchFamily="34" charset="-122"/>
              </a:rPr>
              <a:t>,</a:t>
            </a:r>
            <a:r>
              <a:rPr lang="zh-CN" altLang="en-US" dirty="0">
                <a:solidFill>
                  <a:srgbClr val="C00000"/>
                </a:solidFill>
                <a:latin typeface="Microsoft YaHei" panose="020B0503020204020204" pitchFamily="34" charset="-122"/>
                <a:ea typeface="Microsoft YaHei" panose="020B0503020204020204" pitchFamily="34" charset="-122"/>
              </a:rPr>
              <a:t>勇敢地投身到抗日的洪流中去。作者正是通过这种纯美意境的铺垫</a:t>
            </a:r>
            <a:r>
              <a:rPr lang="en-US" altLang="zh-CN" dirty="0">
                <a:solidFill>
                  <a:srgbClr val="C00000"/>
                </a:solidFill>
                <a:latin typeface="Microsoft YaHei" panose="020B0503020204020204" pitchFamily="34" charset="-122"/>
                <a:ea typeface="Microsoft YaHei" panose="020B0503020204020204" pitchFamily="34" charset="-122"/>
              </a:rPr>
              <a:t>,</a:t>
            </a:r>
            <a:r>
              <a:rPr lang="zh-CN" altLang="en-US" dirty="0">
                <a:solidFill>
                  <a:srgbClr val="C00000"/>
                </a:solidFill>
                <a:latin typeface="Microsoft YaHei" panose="020B0503020204020204" pitchFamily="34" charset="-122"/>
                <a:ea typeface="Microsoft YaHei" panose="020B0503020204020204" pitchFamily="34" charset="-122"/>
              </a:rPr>
              <a:t>深刻地揭示了作品的主题。</a:t>
            </a:r>
          </a:p>
          <a:p>
            <a:pPr>
              <a:lnSpc>
                <a:spcPct val="150000"/>
              </a:lnSpc>
            </a:pPr>
            <a:r>
              <a:rPr lang="zh-CN" altLang="en-US" dirty="0">
                <a:solidFill>
                  <a:srgbClr val="C00000"/>
                </a:solidFill>
                <a:latin typeface="Microsoft YaHei" panose="020B0503020204020204" pitchFamily="34" charset="-122"/>
                <a:ea typeface="Microsoft YaHei" panose="020B0503020204020204" pitchFamily="34" charset="-122"/>
              </a:rPr>
              <a:t>观点三</a:t>
            </a:r>
            <a:r>
              <a:rPr lang="en-US" altLang="zh-CN" dirty="0">
                <a:solidFill>
                  <a:srgbClr val="C00000"/>
                </a:solidFill>
                <a:latin typeface="Microsoft YaHei" panose="020B0503020204020204" pitchFamily="34" charset="-122"/>
                <a:ea typeface="Microsoft YaHei" panose="020B0503020204020204" pitchFamily="34" charset="-122"/>
              </a:rPr>
              <a:t>:《</a:t>
            </a:r>
            <a:r>
              <a:rPr lang="zh-CN" altLang="en-US" dirty="0">
                <a:solidFill>
                  <a:srgbClr val="C00000"/>
                </a:solidFill>
                <a:latin typeface="Microsoft YaHei" panose="020B0503020204020204" pitchFamily="34" charset="-122"/>
                <a:ea typeface="Microsoft YaHei" panose="020B0503020204020204" pitchFamily="34" charset="-122"/>
              </a:rPr>
              <a:t>荷花淀</a:t>
            </a:r>
            <a:r>
              <a:rPr lang="en-US" altLang="zh-CN" dirty="0">
                <a:solidFill>
                  <a:srgbClr val="C00000"/>
                </a:solidFill>
                <a:latin typeface="Microsoft YaHei" panose="020B0503020204020204" pitchFamily="34" charset="-122"/>
                <a:ea typeface="Microsoft YaHei" panose="020B0503020204020204" pitchFamily="34" charset="-122"/>
              </a:rPr>
              <a:t>》</a:t>
            </a:r>
            <a:r>
              <a:rPr lang="zh-CN" altLang="en-US" dirty="0">
                <a:solidFill>
                  <a:srgbClr val="C00000"/>
                </a:solidFill>
                <a:latin typeface="Microsoft YaHei" panose="020B0503020204020204" pitchFamily="34" charset="-122"/>
                <a:ea typeface="Microsoft YaHei" panose="020B0503020204020204" pitchFamily="34" charset="-122"/>
              </a:rPr>
              <a:t>这篇小说是文中有画</a:t>
            </a:r>
            <a:r>
              <a:rPr lang="en-US" altLang="zh-CN" dirty="0">
                <a:solidFill>
                  <a:srgbClr val="C00000"/>
                </a:solidFill>
                <a:latin typeface="Microsoft YaHei" panose="020B0503020204020204" pitchFamily="34" charset="-122"/>
                <a:ea typeface="Microsoft YaHei" panose="020B0503020204020204" pitchFamily="34" charset="-122"/>
              </a:rPr>
              <a:t>,</a:t>
            </a:r>
            <a:r>
              <a:rPr lang="zh-CN" altLang="en-US" dirty="0">
                <a:solidFill>
                  <a:srgbClr val="C00000"/>
                </a:solidFill>
                <a:latin typeface="Microsoft YaHei" panose="020B0503020204020204" pitchFamily="34" charset="-122"/>
                <a:ea typeface="Microsoft YaHei" panose="020B0503020204020204" pitchFamily="34" charset="-122"/>
              </a:rPr>
              <a:t>文中有诗</a:t>
            </a:r>
            <a:r>
              <a:rPr lang="en-US" altLang="zh-CN" dirty="0">
                <a:solidFill>
                  <a:srgbClr val="C00000"/>
                </a:solidFill>
                <a:latin typeface="Microsoft YaHei" panose="020B0503020204020204" pitchFamily="34" charset="-122"/>
                <a:ea typeface="Microsoft YaHei" panose="020B0503020204020204" pitchFamily="34" charset="-122"/>
              </a:rPr>
              <a:t>,</a:t>
            </a:r>
            <a:r>
              <a:rPr lang="zh-CN" altLang="en-US" dirty="0">
                <a:solidFill>
                  <a:srgbClr val="C00000"/>
                </a:solidFill>
                <a:latin typeface="Microsoft YaHei" panose="020B0503020204020204" pitchFamily="34" charset="-122"/>
                <a:ea typeface="Microsoft YaHei" panose="020B0503020204020204" pitchFamily="34" charset="-122"/>
              </a:rPr>
              <a:t>这实在是一幅被作者充分诗化了的如同人间仙境般的有着无限开阔境界的荷花图。文章形成了一种散文式的格调、诗歌般的意境</a:t>
            </a:r>
            <a:r>
              <a:rPr lang="en-US" altLang="zh-CN" dirty="0">
                <a:solidFill>
                  <a:srgbClr val="C00000"/>
                </a:solidFill>
                <a:latin typeface="Microsoft YaHei" panose="020B0503020204020204" pitchFamily="34" charset="-122"/>
                <a:ea typeface="Microsoft YaHei" panose="020B0503020204020204" pitchFamily="34" charset="-122"/>
              </a:rPr>
              <a:t>,</a:t>
            </a:r>
            <a:r>
              <a:rPr lang="zh-CN" altLang="en-US" dirty="0">
                <a:solidFill>
                  <a:srgbClr val="C00000"/>
                </a:solidFill>
                <a:latin typeface="Microsoft YaHei" panose="020B0503020204020204" pitchFamily="34" charset="-122"/>
                <a:ea typeface="Microsoft YaHei" panose="020B0503020204020204" pitchFamily="34" charset="-122"/>
              </a:rPr>
              <a:t>既清新脱俗</a:t>
            </a:r>
            <a:r>
              <a:rPr lang="en-US" altLang="zh-CN" dirty="0">
                <a:solidFill>
                  <a:srgbClr val="C00000"/>
                </a:solidFill>
                <a:latin typeface="Microsoft YaHei" panose="020B0503020204020204" pitchFamily="34" charset="-122"/>
                <a:ea typeface="Microsoft YaHei" panose="020B0503020204020204" pitchFamily="34" charset="-122"/>
              </a:rPr>
              <a:t>,</a:t>
            </a:r>
            <a:r>
              <a:rPr lang="zh-CN" altLang="en-US" dirty="0">
                <a:solidFill>
                  <a:srgbClr val="C00000"/>
                </a:solidFill>
                <a:latin typeface="Microsoft YaHei" panose="020B0503020204020204" pitchFamily="34" charset="-122"/>
                <a:ea typeface="Microsoft YaHei" panose="020B0503020204020204" pitchFamily="34" charset="-122"/>
              </a:rPr>
              <a:t>又含蓄隽永。这正是作品的真正魅力。本文用诗意的笔法写战争</a:t>
            </a:r>
            <a:r>
              <a:rPr lang="en-US" altLang="zh-CN" dirty="0">
                <a:solidFill>
                  <a:srgbClr val="C00000"/>
                </a:solidFill>
                <a:latin typeface="Microsoft YaHei" panose="020B0503020204020204" pitchFamily="34" charset="-122"/>
                <a:ea typeface="Microsoft YaHei" panose="020B0503020204020204" pitchFamily="34" charset="-122"/>
              </a:rPr>
              <a:t>,</a:t>
            </a:r>
            <a:r>
              <a:rPr lang="zh-CN" altLang="en-US" dirty="0">
                <a:solidFill>
                  <a:srgbClr val="C00000"/>
                </a:solidFill>
                <a:latin typeface="Microsoft YaHei" panose="020B0503020204020204" pitchFamily="34" charset="-122"/>
                <a:ea typeface="Microsoft YaHei" panose="020B0503020204020204" pitchFamily="34" charset="-122"/>
              </a:rPr>
              <a:t>集中体现了孙犁追求美的极致的创作风格</a:t>
            </a:r>
            <a:r>
              <a:rPr lang="en-US" altLang="zh-CN" dirty="0">
                <a:solidFill>
                  <a:srgbClr val="C00000"/>
                </a:solidFill>
                <a:latin typeface="Microsoft YaHei" panose="020B0503020204020204" pitchFamily="34" charset="-122"/>
                <a:ea typeface="Microsoft YaHei" panose="020B0503020204020204" pitchFamily="34" charset="-122"/>
              </a:rPr>
              <a:t>,</a:t>
            </a:r>
            <a:r>
              <a:rPr lang="zh-CN" altLang="en-US" dirty="0">
                <a:solidFill>
                  <a:srgbClr val="C00000"/>
                </a:solidFill>
                <a:latin typeface="Microsoft YaHei" panose="020B0503020204020204" pitchFamily="34" charset="-122"/>
                <a:ea typeface="Microsoft YaHei" panose="020B0503020204020204" pitchFamily="34" charset="-122"/>
              </a:rPr>
              <a:t>是一篇真正的纯美小说。</a:t>
            </a:r>
          </a:p>
        </p:txBody>
      </p:sp>
      <p:sp>
        <p:nvSpPr>
          <p:cNvPr id="11" name="矩形 10">
            <a:extLst>
              <a:ext uri="{FF2B5EF4-FFF2-40B4-BE49-F238E27FC236}">
                <a16:creationId xmlns:a16="http://schemas.microsoft.com/office/drawing/2014/main" id="{2DE0358A-42C0-514A-89D1-8DE87975DD9C}"/>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a:extLst>
              <a:ext uri="{FF2B5EF4-FFF2-40B4-BE49-F238E27FC236}">
                <a16:creationId xmlns:a16="http://schemas.microsoft.com/office/drawing/2014/main" id="{49746CC3-2C44-1B4E-839B-E7F3CF720494}"/>
              </a:ext>
            </a:extLst>
          </p:cNvPr>
          <p:cNvSpPr txBox="1"/>
          <p:nvPr/>
        </p:nvSpPr>
        <p:spPr>
          <a:xfrm>
            <a:off x="4812727" y="239045"/>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dirty="0">
                <a:latin typeface="Microsoft YaHei" panose="020B0503020204020204" pitchFamily="34" charset="-122"/>
                <a:ea typeface="Microsoft YaHei" panose="020B0503020204020204" pitchFamily="34" charset="-122"/>
              </a:rPr>
              <a:t>问题探究</a:t>
            </a:r>
          </a:p>
        </p:txBody>
      </p:sp>
    </p:spTree>
    <p:extLst>
      <p:ext uri="{BB962C8B-B14F-4D97-AF65-F5344CB8AC3E}">
        <p14:creationId xmlns:p14="http://schemas.microsoft.com/office/powerpoint/2010/main" val="13608914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9" presetClass="entr" presetSubtype="0" fill="hold" nodeType="clickEffect">
                                  <p:stCondLst>
                                    <p:cond delay="0"/>
                                  </p:stCondLst>
                                  <p:childTnLst>
                                    <p:set>
                                      <p:cBhvr>
                                        <p:cTn id="13" dur="1" fill="hold">
                                          <p:stCondLst>
                                            <p:cond delay="0"/>
                                          </p:stCondLst>
                                        </p:cTn>
                                        <p:tgtEl>
                                          <p:spTgt spid="36">
                                            <p:txEl>
                                              <p:pRg st="1" end="1"/>
                                            </p:txEl>
                                          </p:spTgt>
                                        </p:tgtEl>
                                        <p:attrNameLst>
                                          <p:attrName>style.visibility</p:attrName>
                                        </p:attrNameLst>
                                      </p:cBhvr>
                                      <p:to>
                                        <p:strVal val="visible"/>
                                      </p:to>
                                    </p:set>
                                    <p:animEffect transition="in" filter="dissolve">
                                      <p:cBhvr>
                                        <p:cTn id="14" dur="500"/>
                                        <p:tgtEl>
                                          <p:spTgt spid="36">
                                            <p:txEl>
                                              <p:pRg st="1" end="1"/>
                                            </p:txEl>
                                          </p:spTgt>
                                        </p:tgtEl>
                                      </p:cBhvr>
                                    </p:animEffect>
                                  </p:childTnLst>
                                </p:cTn>
                              </p:par>
                              <p:par>
                                <p:cTn id="15" presetID="9" presetClass="entr" presetSubtype="0" fill="hold" nodeType="withEffect">
                                  <p:stCondLst>
                                    <p:cond delay="0"/>
                                  </p:stCondLst>
                                  <p:childTnLst>
                                    <p:set>
                                      <p:cBhvr>
                                        <p:cTn id="16" dur="1" fill="hold">
                                          <p:stCondLst>
                                            <p:cond delay="0"/>
                                          </p:stCondLst>
                                        </p:cTn>
                                        <p:tgtEl>
                                          <p:spTgt spid="36">
                                            <p:txEl>
                                              <p:pRg st="2" end="2"/>
                                            </p:txEl>
                                          </p:spTgt>
                                        </p:tgtEl>
                                        <p:attrNameLst>
                                          <p:attrName>style.visibility</p:attrName>
                                        </p:attrNameLst>
                                      </p:cBhvr>
                                      <p:to>
                                        <p:strVal val="visible"/>
                                      </p:to>
                                    </p:set>
                                    <p:animEffect transition="in" filter="dissolve">
                                      <p:cBhvr>
                                        <p:cTn id="17" dur="500"/>
                                        <p:tgtEl>
                                          <p:spTgt spid="36">
                                            <p:txEl>
                                              <p:pRg st="2" end="2"/>
                                            </p:txEl>
                                          </p:spTgt>
                                        </p:tgtEl>
                                      </p:cBhvr>
                                    </p:animEffect>
                                  </p:childTnLst>
                                </p:cTn>
                              </p:par>
                              <p:par>
                                <p:cTn id="18" presetID="9" presetClass="entr" presetSubtype="0" fill="hold" nodeType="withEffect">
                                  <p:stCondLst>
                                    <p:cond delay="0"/>
                                  </p:stCondLst>
                                  <p:childTnLst>
                                    <p:set>
                                      <p:cBhvr>
                                        <p:cTn id="19" dur="1" fill="hold">
                                          <p:stCondLst>
                                            <p:cond delay="0"/>
                                          </p:stCondLst>
                                        </p:cTn>
                                        <p:tgtEl>
                                          <p:spTgt spid="36">
                                            <p:txEl>
                                              <p:pRg st="3" end="3"/>
                                            </p:txEl>
                                          </p:spTgt>
                                        </p:tgtEl>
                                        <p:attrNameLst>
                                          <p:attrName>style.visibility</p:attrName>
                                        </p:attrNameLst>
                                      </p:cBhvr>
                                      <p:to>
                                        <p:strVal val="visible"/>
                                      </p:to>
                                    </p:set>
                                    <p:animEffect transition="in" filter="dissolve">
                                      <p:cBhvr>
                                        <p:cTn id="20" dur="500"/>
                                        <p:tgtEl>
                                          <p:spTgt spid="36">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文本框 35"/>
          <p:cNvSpPr txBox="1"/>
          <p:nvPr/>
        </p:nvSpPr>
        <p:spPr>
          <a:xfrm>
            <a:off x="4848279" y="1054226"/>
            <a:ext cx="7077558" cy="5116209"/>
          </a:xfrm>
          <a:prstGeom prst="rect">
            <a:avLst/>
          </a:prstGeom>
          <a:noFill/>
        </p:spPr>
        <p:txBody>
          <a:bodyPr wrap="square" rtlCol="0">
            <a:spAutoFit/>
          </a:bodyPr>
          <a:lstStyle/>
          <a:p>
            <a:pPr>
              <a:lnSpc>
                <a:spcPct val="150000"/>
              </a:lnSpc>
            </a:pPr>
            <a:r>
              <a:rPr lang="en-US" altLang="zh-CN" sz="2000" dirty="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dirty="0">
                <a:solidFill>
                  <a:schemeClr val="tx1">
                    <a:lumMod val="65000"/>
                    <a:lumOff val="35000"/>
                  </a:schemeClr>
                </a:solidFill>
                <a:latin typeface="Microsoft YaHei" panose="020B0503020204020204" pitchFamily="34" charset="-122"/>
                <a:ea typeface="Microsoft YaHei" panose="020B0503020204020204" pitchFamily="34" charset="-122"/>
              </a:rPr>
              <a:t>思考</a:t>
            </a:r>
            <a:r>
              <a:rPr lang="en-US" altLang="zh-CN" sz="2000" dirty="0">
                <a:solidFill>
                  <a:schemeClr val="tx1">
                    <a:lumMod val="65000"/>
                    <a:lumOff val="35000"/>
                  </a:schemeClr>
                </a:solidFill>
                <a:latin typeface="Microsoft YaHei" panose="020B0503020204020204" pitchFamily="34" charset="-122"/>
                <a:ea typeface="Microsoft YaHei" panose="020B0503020204020204" pitchFamily="34" charset="-122"/>
              </a:rPr>
              <a:t>8】</a:t>
            </a:r>
            <a:r>
              <a:rPr lang="zh-CN" altLang="en-US" sz="2000" dirty="0">
                <a:solidFill>
                  <a:schemeClr val="tx1">
                    <a:lumMod val="65000"/>
                    <a:lumOff val="35000"/>
                  </a:schemeClr>
                </a:solidFill>
                <a:latin typeface="Microsoft YaHei" panose="020B0503020204020204" pitchFamily="34" charset="-122"/>
                <a:ea typeface="Microsoft YaHei" panose="020B0503020204020204" pitchFamily="34" charset="-122"/>
              </a:rPr>
              <a:t>概括艺术特色</a:t>
            </a:r>
          </a:p>
          <a:p>
            <a:pPr>
              <a:lnSpc>
                <a:spcPct val="150000"/>
              </a:lnSpc>
            </a:pPr>
            <a:r>
              <a:rPr lang="zh-CN" altLang="en-US" sz="2000" b="1" dirty="0">
                <a:solidFill>
                  <a:srgbClr val="C00000"/>
                </a:solidFill>
                <a:latin typeface="Microsoft YaHei" panose="020B0503020204020204" pitchFamily="34" charset="-122"/>
                <a:ea typeface="Microsoft YaHei" panose="020B0503020204020204" pitchFamily="34" charset="-122"/>
              </a:rPr>
              <a:t>明确   ①结构的散文化、描写的诗意化。</a:t>
            </a:r>
            <a:r>
              <a:rPr lang="zh-CN" altLang="en-US" sz="2000" dirty="0">
                <a:solidFill>
                  <a:schemeClr val="tx1">
                    <a:lumMod val="65000"/>
                    <a:lumOff val="35000"/>
                  </a:schemeClr>
                </a:solidFill>
                <a:latin typeface="Microsoft YaHei" panose="020B0503020204020204" pitchFamily="34" charset="-122"/>
                <a:ea typeface="Microsoft YaHei" panose="020B0503020204020204" pitchFamily="34" charset="-122"/>
              </a:rPr>
              <a:t>就全篇而言，没有曲折而又完整的故事，整篇只写了几个场景。环境描写充满诗情画意，皎洁的明月、干净的庭院、银白的世界、透明的薄雾、新鲜的荷香，无不给人以清新淡雅、如诗如画的感觉。</a:t>
            </a:r>
          </a:p>
          <a:p>
            <a:pPr>
              <a:lnSpc>
                <a:spcPct val="150000"/>
              </a:lnSpc>
            </a:pPr>
            <a:r>
              <a:rPr lang="zh-CN" altLang="en-US" sz="2000" b="1" dirty="0">
                <a:solidFill>
                  <a:srgbClr val="C00000"/>
                </a:solidFill>
                <a:latin typeface="Microsoft YaHei" panose="020B0503020204020204" pitchFamily="34" charset="-122"/>
                <a:ea typeface="Microsoft YaHei" panose="020B0503020204020204" pitchFamily="34" charset="-122"/>
              </a:rPr>
              <a:t>②语言质朴、简明，但又内涵丰富。</a:t>
            </a:r>
            <a:r>
              <a:rPr lang="zh-CN" altLang="en-US" sz="2000" dirty="0">
                <a:solidFill>
                  <a:schemeClr val="tx1">
                    <a:lumMod val="65000"/>
                    <a:lumOff val="35000"/>
                  </a:schemeClr>
                </a:solidFill>
                <a:latin typeface="Microsoft YaHei" panose="020B0503020204020204" pitchFamily="34" charset="-122"/>
                <a:ea typeface="Microsoft YaHei" panose="020B0503020204020204" pitchFamily="34" charset="-122"/>
              </a:rPr>
              <a:t>尤其是人物语言极具个性，最精彩的是五位青年妇女商量去探望丈夫的一段，作者没有一言半语的交代，而人物的鲜明个性就通过对话表现出来。</a:t>
            </a:r>
          </a:p>
          <a:p>
            <a:pPr>
              <a:lnSpc>
                <a:spcPct val="150000"/>
              </a:lnSpc>
            </a:pPr>
            <a:r>
              <a:rPr lang="zh-CN" altLang="en-US" sz="2000" b="1" dirty="0">
                <a:solidFill>
                  <a:srgbClr val="C00000"/>
                </a:solidFill>
                <a:latin typeface="Microsoft YaHei" panose="020B0503020204020204" pitchFamily="34" charset="-122"/>
                <a:ea typeface="Microsoft YaHei" panose="020B0503020204020204" pitchFamily="34" charset="-122"/>
              </a:rPr>
              <a:t>③精当的細节描写为作品增加了亮色。</a:t>
            </a:r>
            <a:r>
              <a:rPr lang="zh-CN" altLang="en-US" sz="2000" dirty="0">
                <a:solidFill>
                  <a:schemeClr val="tx1">
                    <a:lumMod val="65000"/>
                    <a:lumOff val="35000"/>
                  </a:schemeClr>
                </a:solidFill>
                <a:latin typeface="Microsoft YaHei" panose="020B0503020204020204" pitchFamily="34" charset="-122"/>
                <a:ea typeface="Microsoft YaHei" panose="020B0503020204020204" pitchFamily="34" charset="-122"/>
              </a:rPr>
              <a:t>它们或推动情节发展</a:t>
            </a:r>
            <a:r>
              <a:rPr lang="en-US" altLang="zh-CN" sz="2000" dirty="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dirty="0">
                <a:solidFill>
                  <a:schemeClr val="tx1">
                    <a:lumMod val="65000"/>
                    <a:lumOff val="35000"/>
                  </a:schemeClr>
                </a:solidFill>
                <a:latin typeface="Microsoft YaHei" panose="020B0503020204020204" pitchFamily="34" charset="-122"/>
                <a:ea typeface="Microsoft YaHei" panose="020B0503020204020204" pitchFamily="34" charset="-122"/>
              </a:rPr>
              <a:t>她有时望望淀里”</a:t>
            </a:r>
            <a:r>
              <a:rPr lang="en-US" altLang="zh-CN" sz="2000" dirty="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dirty="0">
                <a:solidFill>
                  <a:schemeClr val="tx1">
                    <a:lumMod val="65000"/>
                    <a:lumOff val="35000"/>
                  </a:schemeClr>
                </a:solidFill>
                <a:latin typeface="Microsoft YaHei" panose="020B0503020204020204" pitchFamily="34" charset="-122"/>
                <a:ea typeface="Microsoft YaHei" panose="020B0503020204020204" pitchFamily="34" charset="-122"/>
              </a:rPr>
              <a:t>或透露微妙的心理变化</a:t>
            </a:r>
            <a:r>
              <a:rPr lang="en-US" altLang="zh-CN" sz="2000" dirty="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dirty="0">
                <a:solidFill>
                  <a:schemeClr val="tx1">
                    <a:lumMod val="65000"/>
                    <a:lumOff val="35000"/>
                  </a:schemeClr>
                </a:solidFill>
                <a:latin typeface="Microsoft YaHei" panose="020B0503020204020204" pitchFamily="34" charset="-122"/>
                <a:ea typeface="Microsoft YaHei" panose="020B0503020204020204" pitchFamily="34" charset="-122"/>
              </a:rPr>
              <a:t>女人的手指震动了一下”</a:t>
            </a:r>
            <a:r>
              <a:rPr lang="en-US" altLang="zh-CN" sz="2000" dirty="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dirty="0">
                <a:solidFill>
                  <a:schemeClr val="tx1">
                    <a:lumMod val="65000"/>
                    <a:lumOff val="35000"/>
                  </a:schemeClr>
                </a:solidFill>
                <a:latin typeface="Microsoft YaHei" panose="020B0503020204020204" pitchFamily="34" charset="-122"/>
                <a:ea typeface="Microsoft YaHei" panose="020B0503020204020204" pitchFamily="34" charset="-122"/>
              </a:rPr>
              <a:t>，或增加描写的真实性</a:t>
            </a:r>
          </a:p>
        </p:txBody>
      </p:sp>
      <p:sp>
        <p:nvSpPr>
          <p:cNvPr id="11" name="矩形 10">
            <a:extLst>
              <a:ext uri="{FF2B5EF4-FFF2-40B4-BE49-F238E27FC236}">
                <a16:creationId xmlns:a16="http://schemas.microsoft.com/office/drawing/2014/main" id="{2DE0358A-42C0-514A-89D1-8DE87975DD9C}"/>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a:extLst>
              <a:ext uri="{FF2B5EF4-FFF2-40B4-BE49-F238E27FC236}">
                <a16:creationId xmlns:a16="http://schemas.microsoft.com/office/drawing/2014/main" id="{49746CC3-2C44-1B4E-839B-E7F3CF720494}"/>
              </a:ext>
            </a:extLst>
          </p:cNvPr>
          <p:cNvSpPr txBox="1"/>
          <p:nvPr/>
        </p:nvSpPr>
        <p:spPr>
          <a:xfrm>
            <a:off x="7146714" y="503227"/>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dirty="0">
                <a:latin typeface="Microsoft YaHei" panose="020B0503020204020204" pitchFamily="34" charset="-122"/>
                <a:ea typeface="Microsoft YaHei" panose="020B0503020204020204" pitchFamily="34" charset="-122"/>
              </a:rPr>
              <a:t>问题探究</a:t>
            </a:r>
          </a:p>
        </p:txBody>
      </p:sp>
      <p:pic>
        <p:nvPicPr>
          <p:cNvPr id="5" name="图片 4">
            <a:extLst>
              <a:ext uri="{FF2B5EF4-FFF2-40B4-BE49-F238E27FC236}">
                <a16:creationId xmlns:a16="http://schemas.microsoft.com/office/drawing/2014/main" id="{B660202D-1A87-5F49-8C1D-FD14C9D55FE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968536"/>
            <a:ext cx="4240764" cy="2827176"/>
          </a:xfrm>
          <a:prstGeom prst="rect">
            <a:avLst/>
          </a:prstGeom>
        </p:spPr>
      </p:pic>
    </p:spTree>
    <p:extLst>
      <p:ext uri="{BB962C8B-B14F-4D97-AF65-F5344CB8AC3E}">
        <p14:creationId xmlns:p14="http://schemas.microsoft.com/office/powerpoint/2010/main" val="39933132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9" presetClass="entr" presetSubtype="0" fill="hold" nodeType="clickEffect">
                                  <p:stCondLst>
                                    <p:cond delay="0"/>
                                  </p:stCondLst>
                                  <p:childTnLst>
                                    <p:set>
                                      <p:cBhvr>
                                        <p:cTn id="13" dur="1" fill="hold">
                                          <p:stCondLst>
                                            <p:cond delay="0"/>
                                          </p:stCondLst>
                                        </p:cTn>
                                        <p:tgtEl>
                                          <p:spTgt spid="36">
                                            <p:txEl>
                                              <p:pRg st="1" end="1"/>
                                            </p:txEl>
                                          </p:spTgt>
                                        </p:tgtEl>
                                        <p:attrNameLst>
                                          <p:attrName>style.visibility</p:attrName>
                                        </p:attrNameLst>
                                      </p:cBhvr>
                                      <p:to>
                                        <p:strVal val="visible"/>
                                      </p:to>
                                    </p:set>
                                    <p:animEffect transition="in" filter="dissolve">
                                      <p:cBhvr>
                                        <p:cTn id="14" dur="500"/>
                                        <p:tgtEl>
                                          <p:spTgt spid="36">
                                            <p:txEl>
                                              <p:pRg st="1" end="1"/>
                                            </p:txEl>
                                          </p:spTgt>
                                        </p:tgtEl>
                                      </p:cBhvr>
                                    </p:animEffect>
                                  </p:childTnLst>
                                </p:cTn>
                              </p:par>
                              <p:par>
                                <p:cTn id="15" presetID="9" presetClass="entr" presetSubtype="0" fill="hold" nodeType="withEffect">
                                  <p:stCondLst>
                                    <p:cond delay="0"/>
                                  </p:stCondLst>
                                  <p:childTnLst>
                                    <p:set>
                                      <p:cBhvr>
                                        <p:cTn id="16" dur="1" fill="hold">
                                          <p:stCondLst>
                                            <p:cond delay="0"/>
                                          </p:stCondLst>
                                        </p:cTn>
                                        <p:tgtEl>
                                          <p:spTgt spid="36">
                                            <p:txEl>
                                              <p:pRg st="2" end="2"/>
                                            </p:txEl>
                                          </p:spTgt>
                                        </p:tgtEl>
                                        <p:attrNameLst>
                                          <p:attrName>style.visibility</p:attrName>
                                        </p:attrNameLst>
                                      </p:cBhvr>
                                      <p:to>
                                        <p:strVal val="visible"/>
                                      </p:to>
                                    </p:set>
                                    <p:animEffect transition="in" filter="dissolve">
                                      <p:cBhvr>
                                        <p:cTn id="17" dur="500"/>
                                        <p:tgtEl>
                                          <p:spTgt spid="36">
                                            <p:txEl>
                                              <p:pRg st="2" end="2"/>
                                            </p:txEl>
                                          </p:spTgt>
                                        </p:tgtEl>
                                      </p:cBhvr>
                                    </p:animEffect>
                                  </p:childTnLst>
                                </p:cTn>
                              </p:par>
                              <p:par>
                                <p:cTn id="18" presetID="9" presetClass="entr" presetSubtype="0" fill="hold" nodeType="withEffect">
                                  <p:stCondLst>
                                    <p:cond delay="0"/>
                                  </p:stCondLst>
                                  <p:childTnLst>
                                    <p:set>
                                      <p:cBhvr>
                                        <p:cTn id="19" dur="1" fill="hold">
                                          <p:stCondLst>
                                            <p:cond delay="0"/>
                                          </p:stCondLst>
                                        </p:cTn>
                                        <p:tgtEl>
                                          <p:spTgt spid="36">
                                            <p:txEl>
                                              <p:pRg st="3" end="3"/>
                                            </p:txEl>
                                          </p:spTgt>
                                        </p:tgtEl>
                                        <p:attrNameLst>
                                          <p:attrName>style.visibility</p:attrName>
                                        </p:attrNameLst>
                                      </p:cBhvr>
                                      <p:to>
                                        <p:strVal val="visible"/>
                                      </p:to>
                                    </p:set>
                                    <p:animEffect transition="in" filter="dissolve">
                                      <p:cBhvr>
                                        <p:cTn id="20" dur="500"/>
                                        <p:tgtEl>
                                          <p:spTgt spid="36">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2914650"/>
            <a:ext cx="12264571" cy="3943350"/>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961285" y="1410304"/>
            <a:ext cx="10342000" cy="4794550"/>
          </a:xfrm>
          <a:prstGeom prst="rect">
            <a:avLst/>
          </a:prstGeom>
          <a:solidFill>
            <a:schemeClr val="bg2">
              <a:lumMod val="25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lang="zh-CN" altLang="en-US" sz="2800" dirty="0">
                <a:solidFill>
                  <a:schemeClr val="bg1">
                    <a:lumMod val="95000"/>
                  </a:schemeClr>
                </a:solidFill>
                <a:latin typeface="Microsoft YaHei" panose="020B0503020204020204" pitchFamily="34" charset="-122"/>
                <a:ea typeface="Microsoft YaHei" panose="020B0503020204020204" pitchFamily="34" charset="-122"/>
              </a:rPr>
              <a:t>      </a:t>
            </a:r>
            <a:r>
              <a:rPr lang="en-US" altLang="zh-CN" sz="2800" dirty="0">
                <a:solidFill>
                  <a:schemeClr val="bg1">
                    <a:lumMod val="95000"/>
                  </a:schemeClr>
                </a:solidFill>
                <a:latin typeface="Microsoft YaHei" panose="020B0503020204020204" pitchFamily="34" charset="-122"/>
                <a:ea typeface="Microsoft YaHei" panose="020B0503020204020204" pitchFamily="34" charset="-122"/>
              </a:rPr>
              <a:t>1945</a:t>
            </a:r>
            <a:r>
              <a:rPr lang="zh-CN" altLang="en-US" sz="2800" dirty="0">
                <a:solidFill>
                  <a:schemeClr val="bg1">
                    <a:lumMod val="95000"/>
                  </a:schemeClr>
                </a:solidFill>
                <a:latin typeface="Microsoft YaHei" panose="020B0503020204020204" pitchFamily="34" charset="-122"/>
                <a:ea typeface="Microsoft YaHei" panose="020B0503020204020204" pitchFamily="34" charset="-122"/>
              </a:rPr>
              <a:t>年春</a:t>
            </a:r>
            <a:r>
              <a:rPr lang="en-US" altLang="zh-CN" sz="2800" dirty="0">
                <a:solidFill>
                  <a:schemeClr val="bg1">
                    <a:lumMod val="95000"/>
                  </a:schemeClr>
                </a:solidFill>
                <a:latin typeface="Microsoft YaHei" panose="020B0503020204020204" pitchFamily="34" charset="-122"/>
                <a:ea typeface="Microsoft YaHei" panose="020B0503020204020204" pitchFamily="34" charset="-122"/>
              </a:rPr>
              <a:t>,</a:t>
            </a:r>
            <a:r>
              <a:rPr lang="zh-CN" altLang="en-US" sz="2800" dirty="0">
                <a:solidFill>
                  <a:schemeClr val="bg1">
                    <a:lumMod val="95000"/>
                  </a:schemeClr>
                </a:solidFill>
                <a:latin typeface="Microsoft YaHei" panose="020B0503020204020204" pitchFamily="34" charset="-122"/>
                <a:ea typeface="Microsoft YaHei" panose="020B0503020204020204" pitchFamily="34" charset="-122"/>
              </a:rPr>
              <a:t>抗日战争已经进入最后阶段，在这场伟大的民族解放战争中</a:t>
            </a:r>
            <a:r>
              <a:rPr lang="en-US" altLang="zh-CN" sz="2800" dirty="0">
                <a:solidFill>
                  <a:schemeClr val="bg1">
                    <a:lumMod val="95000"/>
                  </a:schemeClr>
                </a:solidFill>
                <a:latin typeface="Microsoft YaHei" panose="020B0503020204020204" pitchFamily="34" charset="-122"/>
                <a:ea typeface="Microsoft YaHei" panose="020B0503020204020204" pitchFamily="34" charset="-122"/>
              </a:rPr>
              <a:t>,</a:t>
            </a:r>
            <a:r>
              <a:rPr lang="zh-CN" altLang="en-US" sz="2800" dirty="0">
                <a:solidFill>
                  <a:schemeClr val="bg1">
                    <a:lumMod val="95000"/>
                  </a:schemeClr>
                </a:solidFill>
                <a:latin typeface="Microsoft YaHei" panose="020B0503020204020204" pitchFamily="34" charset="-122"/>
                <a:ea typeface="Microsoft YaHei" panose="020B0503020204020204" pitchFamily="34" charset="-122"/>
              </a:rPr>
              <a:t>根据地的广大群众在共产党的领导和教育下</a:t>
            </a:r>
            <a:r>
              <a:rPr lang="en-US" altLang="zh-CN" sz="2800" dirty="0">
                <a:solidFill>
                  <a:schemeClr val="bg1">
                    <a:lumMod val="95000"/>
                  </a:schemeClr>
                </a:solidFill>
                <a:latin typeface="Microsoft YaHei" panose="020B0503020204020204" pitchFamily="34" charset="-122"/>
                <a:ea typeface="Microsoft YaHei" panose="020B0503020204020204" pitchFamily="34" charset="-122"/>
              </a:rPr>
              <a:t>,</a:t>
            </a:r>
            <a:r>
              <a:rPr lang="zh-CN" altLang="en-US" sz="2800" dirty="0">
                <a:solidFill>
                  <a:schemeClr val="bg1">
                    <a:lumMod val="95000"/>
                  </a:schemeClr>
                </a:solidFill>
                <a:latin typeface="Microsoft YaHei" panose="020B0503020204020204" pitchFamily="34" charset="-122"/>
                <a:ea typeface="Microsoft YaHei" panose="020B0503020204020204" pitchFamily="34" charset="-122"/>
              </a:rPr>
              <a:t>同仇敌忾</a:t>
            </a:r>
            <a:r>
              <a:rPr lang="en-US" altLang="zh-CN" sz="2800" dirty="0">
                <a:solidFill>
                  <a:schemeClr val="bg1">
                    <a:lumMod val="95000"/>
                  </a:schemeClr>
                </a:solidFill>
                <a:latin typeface="Microsoft YaHei" panose="020B0503020204020204" pitchFamily="34" charset="-122"/>
                <a:ea typeface="Microsoft YaHei" panose="020B0503020204020204" pitchFamily="34" charset="-122"/>
              </a:rPr>
              <a:t>,</a:t>
            </a:r>
            <a:r>
              <a:rPr lang="zh-CN" altLang="en-US" sz="2800" dirty="0">
                <a:solidFill>
                  <a:schemeClr val="bg1">
                    <a:lumMod val="95000"/>
                  </a:schemeClr>
                </a:solidFill>
                <a:latin typeface="Microsoft YaHei" panose="020B0503020204020204" pitchFamily="34" charset="-122"/>
                <a:ea typeface="Microsoft YaHei" panose="020B0503020204020204" pitchFamily="34" charset="-122"/>
              </a:rPr>
              <a:t>奋起抗敌</a:t>
            </a:r>
            <a:r>
              <a:rPr lang="en-US" altLang="zh-CN" sz="2800" dirty="0">
                <a:solidFill>
                  <a:schemeClr val="bg1">
                    <a:lumMod val="95000"/>
                  </a:schemeClr>
                </a:solidFill>
                <a:latin typeface="Microsoft YaHei" panose="020B0503020204020204" pitchFamily="34" charset="-122"/>
                <a:ea typeface="Microsoft YaHei" panose="020B0503020204020204" pitchFamily="34" charset="-122"/>
              </a:rPr>
              <a:t>,</a:t>
            </a:r>
            <a:r>
              <a:rPr lang="zh-CN" altLang="en-US" sz="2800" dirty="0">
                <a:solidFill>
                  <a:schemeClr val="bg1">
                    <a:lumMod val="95000"/>
                  </a:schemeClr>
                </a:solidFill>
                <a:latin typeface="Microsoft YaHei" panose="020B0503020204020204" pitchFamily="34" charset="-122"/>
                <a:ea typeface="Microsoft YaHei" panose="020B0503020204020204" pitchFamily="34" charset="-122"/>
              </a:rPr>
              <a:t>表现了艰苦卓绝的斗争精神和大无畏的英雄气概</a:t>
            </a:r>
            <a:r>
              <a:rPr lang="en-US" altLang="zh-CN" sz="2800" dirty="0">
                <a:solidFill>
                  <a:schemeClr val="bg1">
                    <a:lumMod val="95000"/>
                  </a:schemeClr>
                </a:solidFill>
                <a:latin typeface="Microsoft YaHei" panose="020B0503020204020204" pitchFamily="34" charset="-122"/>
                <a:ea typeface="Microsoft YaHei" panose="020B0503020204020204" pitchFamily="34" charset="-122"/>
              </a:rPr>
              <a:t>,</a:t>
            </a:r>
            <a:r>
              <a:rPr lang="zh-CN" altLang="en-US" sz="2800" dirty="0">
                <a:solidFill>
                  <a:schemeClr val="bg1">
                    <a:lumMod val="95000"/>
                  </a:schemeClr>
                </a:solidFill>
                <a:latin typeface="Microsoft YaHei" panose="020B0503020204020204" pitchFamily="34" charset="-122"/>
                <a:ea typeface="Microsoft YaHei" panose="020B0503020204020204" pitchFamily="34" charset="-122"/>
              </a:rPr>
              <a:t>为保卫祖国、维护民族的独立与尊严</a:t>
            </a:r>
            <a:r>
              <a:rPr lang="en-US" altLang="zh-CN" sz="2800" dirty="0">
                <a:solidFill>
                  <a:schemeClr val="bg1">
                    <a:lumMod val="95000"/>
                  </a:schemeClr>
                </a:solidFill>
                <a:latin typeface="Microsoft YaHei" panose="020B0503020204020204" pitchFamily="34" charset="-122"/>
                <a:ea typeface="Microsoft YaHei" panose="020B0503020204020204" pitchFamily="34" charset="-122"/>
              </a:rPr>
              <a:t>,</a:t>
            </a:r>
            <a:r>
              <a:rPr lang="zh-CN" altLang="en-US" sz="2800" dirty="0">
                <a:solidFill>
                  <a:schemeClr val="bg1">
                    <a:lumMod val="95000"/>
                  </a:schemeClr>
                </a:solidFill>
                <a:latin typeface="Microsoft YaHei" panose="020B0503020204020204" pitchFamily="34" charset="-122"/>
                <a:ea typeface="Microsoft YaHei" panose="020B0503020204020204" pitchFamily="34" charset="-122"/>
              </a:rPr>
              <a:t>建立了不可磨灭的功绩。</a:t>
            </a:r>
            <a:r>
              <a:rPr lang="en-US" altLang="zh-CN" sz="2800" dirty="0">
                <a:solidFill>
                  <a:schemeClr val="bg1">
                    <a:lumMod val="95000"/>
                  </a:schemeClr>
                </a:solidFill>
                <a:latin typeface="Microsoft YaHei" panose="020B0503020204020204" pitchFamily="34" charset="-122"/>
                <a:ea typeface="Microsoft YaHei" panose="020B0503020204020204" pitchFamily="34" charset="-122"/>
              </a:rPr>
              <a:t>《</a:t>
            </a:r>
            <a:r>
              <a:rPr lang="zh-CN" altLang="en-US" sz="2800" dirty="0">
                <a:solidFill>
                  <a:schemeClr val="bg1">
                    <a:lumMod val="95000"/>
                  </a:schemeClr>
                </a:solidFill>
                <a:latin typeface="Microsoft YaHei" panose="020B0503020204020204" pitchFamily="34" charset="-122"/>
                <a:ea typeface="Microsoft YaHei" panose="020B0503020204020204" pitchFamily="34" charset="-122"/>
              </a:rPr>
              <a:t>荷花淀</a:t>
            </a:r>
            <a:r>
              <a:rPr lang="en-US" altLang="zh-CN" sz="2800" dirty="0">
                <a:solidFill>
                  <a:schemeClr val="bg1">
                    <a:lumMod val="95000"/>
                  </a:schemeClr>
                </a:solidFill>
                <a:latin typeface="Microsoft YaHei" panose="020B0503020204020204" pitchFamily="34" charset="-122"/>
                <a:ea typeface="Microsoft YaHei" panose="020B0503020204020204" pitchFamily="34" charset="-122"/>
              </a:rPr>
              <a:t>》</a:t>
            </a:r>
            <a:r>
              <a:rPr lang="zh-CN" altLang="en-US" sz="2800" dirty="0">
                <a:solidFill>
                  <a:schemeClr val="bg1">
                    <a:lumMod val="95000"/>
                  </a:schemeClr>
                </a:solidFill>
                <a:latin typeface="Microsoft YaHei" panose="020B0503020204020204" pitchFamily="34" charset="-122"/>
                <a:ea typeface="Microsoft YaHei" panose="020B0503020204020204" pitchFamily="34" charset="-122"/>
              </a:rPr>
              <a:t>写的就是这样的民族历史中的一角。</a:t>
            </a:r>
          </a:p>
        </p:txBody>
      </p:sp>
      <p:sp>
        <p:nvSpPr>
          <p:cNvPr id="11" name="文本框 10">
            <a:extLst>
              <a:ext uri="{FF2B5EF4-FFF2-40B4-BE49-F238E27FC236}">
                <a16:creationId xmlns:a16="http://schemas.microsoft.com/office/drawing/2014/main" id="{5EE04EBF-4EF2-CD4E-9955-81040A1517F4}"/>
              </a:ext>
            </a:extLst>
          </p:cNvPr>
          <p:cNvSpPr txBox="1"/>
          <p:nvPr/>
        </p:nvSpPr>
        <p:spPr>
          <a:xfrm>
            <a:off x="4820375" y="530911"/>
            <a:ext cx="2928620" cy="646331"/>
          </a:xfrm>
          <a:prstGeom prst="rect">
            <a:avLst/>
          </a:prstGeom>
          <a:noFill/>
          <a:effectLst>
            <a:reflection blurRad="6350" stA="50000" endA="300" endPos="55000" dir="5400000" sy="-100000" algn="bl" rotWithShape="0"/>
          </a:effectLst>
        </p:spPr>
        <p:txBody>
          <a:bodyPr wrap="square" rtlCol="0">
            <a:spAutoFit/>
          </a:bodyPr>
          <a:lstStyle/>
          <a:p>
            <a:pPr marL="457200" indent="-457200" algn="l">
              <a:buFont typeface="Wingdings" pitchFamily="2" charset="2"/>
              <a:buChar char="n"/>
            </a:pPr>
            <a:r>
              <a:rPr lang="zh-CN" altLang="en-US" sz="3600" b="1" dirty="0">
                <a:latin typeface="Microsoft YaHei" panose="020B0503020204020204" pitchFamily="34" charset="-122"/>
                <a:ea typeface="Microsoft YaHei" panose="020B0503020204020204" pitchFamily="34" charset="-122"/>
                <a:sym typeface="+mn-ea"/>
              </a:rPr>
              <a:t>激趣导入</a:t>
            </a:r>
            <a:endParaRPr lang="en-US" altLang="zh-CN" sz="2800" dirty="0">
              <a:solidFill>
                <a:schemeClr val="tx1"/>
              </a:solidFill>
              <a:latin typeface="Microsoft YaHei" panose="020B0503020204020204" pitchFamily="34" charset="-122"/>
              <a:ea typeface="Microsoft YaHei" panose="020B0503020204020204" pitchFamily="34" charset="-122"/>
              <a:sym typeface="+mn-ea"/>
            </a:endParaRPr>
          </a:p>
        </p:txBody>
      </p:sp>
    </p:spTree>
    <p:extLst>
      <p:ext uri="{BB962C8B-B14F-4D97-AF65-F5344CB8AC3E}">
        <p14:creationId xmlns:p14="http://schemas.microsoft.com/office/powerpoint/2010/main" val="5604919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p:tgtEl>
                                          <p:spTgt spid="11"/>
                                        </p:tgtEl>
                                        <p:attrNameLst>
                                          <p:attrName>ppt_y</p:attrName>
                                        </p:attrNameLst>
                                      </p:cBhvr>
                                      <p:tavLst>
                                        <p:tav tm="0">
                                          <p:val>
                                            <p:strVal val="#ppt_y+#ppt_h*1.125000"/>
                                          </p:val>
                                        </p:tav>
                                        <p:tav tm="100000">
                                          <p:val>
                                            <p:strVal val="#ppt_y"/>
                                          </p:val>
                                        </p:tav>
                                      </p:tavLst>
                                    </p:anim>
                                    <p:animEffect transition="in" filter="wipe(up)">
                                      <p:cBhvr>
                                        <p:cTn id="8" dur="500"/>
                                        <p:tgtEl>
                                          <p:spTgt spid="11"/>
                                        </p:tgtEl>
                                      </p:cBhvr>
                                    </p:animEffect>
                                  </p:childTnLst>
                                </p:cTn>
                              </p:par>
                            </p:childTnLst>
                          </p:cTn>
                        </p:par>
                        <p:par>
                          <p:cTn id="9" fill="hold">
                            <p:stCondLst>
                              <p:cond delay="500"/>
                            </p:stCondLst>
                            <p:childTnLst>
                              <p:par>
                                <p:cTn id="10" presetID="12" presetClass="entr" presetSubtype="4" fill="hold" grpId="0" nodeType="after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additive="base">
                                        <p:cTn id="12" dur="500"/>
                                        <p:tgtEl>
                                          <p:spTgt spid="2"/>
                                        </p:tgtEl>
                                        <p:attrNameLst>
                                          <p:attrName>ppt_y</p:attrName>
                                        </p:attrNameLst>
                                      </p:cBhvr>
                                      <p:tavLst>
                                        <p:tav tm="0">
                                          <p:val>
                                            <p:strVal val="#ppt_y+#ppt_h*1.125000"/>
                                          </p:val>
                                        </p:tav>
                                        <p:tav tm="100000">
                                          <p:val>
                                            <p:strVal val="#ppt_y"/>
                                          </p:val>
                                        </p:tav>
                                      </p:tavLst>
                                    </p:anim>
                                    <p:animEffect transition="in" filter="wipe(up)">
                                      <p:cBhvr>
                                        <p:cTn id="13" dur="500"/>
                                        <p:tgtEl>
                                          <p:spTgt spid="2"/>
                                        </p:tgtEl>
                                      </p:cBhvr>
                                    </p:animEffect>
                                  </p:childTnLst>
                                </p:cTn>
                              </p:par>
                            </p:childTnLst>
                          </p:cTn>
                        </p:par>
                        <p:par>
                          <p:cTn id="14" fill="hold">
                            <p:stCondLst>
                              <p:cond delay="1000"/>
                            </p:stCondLst>
                            <p:childTnLst>
                              <p:par>
                                <p:cTn id="15" presetID="12" presetClass="entr" presetSubtype="4" fill="hold" grpId="0" nodeType="after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additive="base">
                                        <p:cTn id="17" dur="500"/>
                                        <p:tgtEl>
                                          <p:spTgt spid="4"/>
                                        </p:tgtEl>
                                        <p:attrNameLst>
                                          <p:attrName>ppt_y</p:attrName>
                                        </p:attrNameLst>
                                      </p:cBhvr>
                                      <p:tavLst>
                                        <p:tav tm="0">
                                          <p:val>
                                            <p:strVal val="#ppt_y+#ppt_h*1.125000"/>
                                          </p:val>
                                        </p:tav>
                                        <p:tav tm="100000">
                                          <p:val>
                                            <p:strVal val="#ppt_y"/>
                                          </p:val>
                                        </p:tav>
                                      </p:tavLst>
                                    </p:anim>
                                    <p:animEffect transition="in" filter="wipe(up)">
                                      <p:cBhvr>
                                        <p:cTn id="18"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P spid="11" grpId="0" bldLvl="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文本框 35"/>
          <p:cNvSpPr txBox="1"/>
          <p:nvPr/>
        </p:nvSpPr>
        <p:spPr>
          <a:xfrm>
            <a:off x="214229" y="154980"/>
            <a:ext cx="11763541" cy="6501203"/>
          </a:xfrm>
          <a:prstGeom prst="rect">
            <a:avLst/>
          </a:prstGeom>
          <a:noFill/>
        </p:spPr>
        <p:txBody>
          <a:bodyPr wrap="square" rtlCol="0">
            <a:spAutoFit/>
          </a:bodyPr>
          <a:lstStyle/>
          <a:p>
            <a:pPr>
              <a:lnSpc>
                <a:spcPct val="150000"/>
              </a:lnSpc>
            </a:pPr>
            <a:r>
              <a:rPr lang="en-US" altLang="zh-CN" sz="2000" dirty="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dirty="0">
                <a:solidFill>
                  <a:schemeClr val="tx1">
                    <a:lumMod val="65000"/>
                    <a:lumOff val="35000"/>
                  </a:schemeClr>
                </a:solidFill>
                <a:latin typeface="Microsoft YaHei" panose="020B0503020204020204" pitchFamily="34" charset="-122"/>
                <a:ea typeface="Microsoft YaHei" panose="020B0503020204020204" pitchFamily="34" charset="-122"/>
              </a:rPr>
              <a:t>思考</a:t>
            </a:r>
            <a:r>
              <a:rPr lang="en-US" altLang="zh-CN" sz="2000" dirty="0">
                <a:solidFill>
                  <a:schemeClr val="tx1">
                    <a:lumMod val="65000"/>
                    <a:lumOff val="35000"/>
                  </a:schemeClr>
                </a:solidFill>
                <a:latin typeface="Microsoft YaHei" panose="020B0503020204020204" pitchFamily="34" charset="-122"/>
                <a:ea typeface="Microsoft YaHei" panose="020B0503020204020204" pitchFamily="34" charset="-122"/>
              </a:rPr>
              <a:t>9】</a:t>
            </a:r>
            <a:r>
              <a:rPr lang="zh-CN" altLang="en-US" sz="2000" dirty="0">
                <a:solidFill>
                  <a:schemeClr val="tx1">
                    <a:lumMod val="65000"/>
                    <a:lumOff val="35000"/>
                  </a:schemeClr>
                </a:solidFill>
                <a:latin typeface="Microsoft YaHei" panose="020B0503020204020204" pitchFamily="34" charset="-122"/>
                <a:ea typeface="Microsoft YaHei" panose="020B0503020204020204" pitchFamily="34" charset="-122"/>
              </a:rPr>
              <a:t>对比阅读</a:t>
            </a:r>
          </a:p>
          <a:p>
            <a:pPr algn="ctr">
              <a:lnSpc>
                <a:spcPct val="150000"/>
              </a:lnSpc>
            </a:pPr>
            <a:r>
              <a:rPr lang="zh-CN" altLang="en-US" sz="2000" dirty="0">
                <a:solidFill>
                  <a:schemeClr val="tx1">
                    <a:lumMod val="65000"/>
                    <a:lumOff val="35000"/>
                  </a:schemeClr>
                </a:solidFill>
                <a:latin typeface="Microsoft YaHei" panose="020B0503020204020204" pitchFamily="34" charset="-122"/>
                <a:ea typeface="Microsoft YaHei" panose="020B0503020204020204" pitchFamily="34" charset="-122"/>
              </a:rPr>
              <a:t>芦花荡</a:t>
            </a:r>
          </a:p>
          <a:p>
            <a:pPr algn="ctr">
              <a:lnSpc>
                <a:spcPct val="150000"/>
              </a:lnSpc>
            </a:pPr>
            <a:r>
              <a:rPr lang="zh-CN" altLang="en-US" sz="2000" dirty="0">
                <a:solidFill>
                  <a:schemeClr val="tx1">
                    <a:lumMod val="65000"/>
                    <a:lumOff val="35000"/>
                  </a:schemeClr>
                </a:solidFill>
                <a:latin typeface="Microsoft YaHei" panose="020B0503020204020204" pitchFamily="34" charset="-122"/>
                <a:ea typeface="Microsoft YaHei" panose="020B0503020204020204" pitchFamily="34" charset="-122"/>
              </a:rPr>
              <a:t>孙 犁</a:t>
            </a:r>
          </a:p>
          <a:p>
            <a:pPr>
              <a:lnSpc>
                <a:spcPct val="150000"/>
              </a:lnSpc>
            </a:pPr>
            <a:r>
              <a:rPr lang="zh-CN" altLang="en-US" sz="2000" dirty="0">
                <a:solidFill>
                  <a:schemeClr val="tx1">
                    <a:lumMod val="65000"/>
                    <a:lumOff val="35000"/>
                  </a:schemeClr>
                </a:solidFill>
                <a:latin typeface="Microsoft YaHei" panose="020B0503020204020204" pitchFamily="34" charset="-122"/>
                <a:ea typeface="Microsoft YaHei" panose="020B0503020204020204" pitchFamily="34" charset="-122"/>
              </a:rPr>
              <a:t>      弯弯下垂的月亮，浮在水一样的天上。老头子载了两个女孩子回来。</a:t>
            </a:r>
          </a:p>
          <a:p>
            <a:pPr>
              <a:lnSpc>
                <a:spcPct val="150000"/>
              </a:lnSpc>
            </a:pPr>
            <a:r>
              <a:rPr lang="zh-CN" altLang="en-US" sz="2000" dirty="0">
                <a:solidFill>
                  <a:schemeClr val="tx1">
                    <a:lumMod val="65000"/>
                    <a:lumOff val="35000"/>
                  </a:schemeClr>
                </a:solidFill>
                <a:latin typeface="Microsoft YaHei" panose="020B0503020204020204" pitchFamily="34" charset="-122"/>
                <a:ea typeface="Microsoft YaHei" panose="020B0503020204020204" pitchFamily="34" charset="-122"/>
              </a:rPr>
              <a:t>      孩子们在炮火里滚了一个多月，都发着疟子，一直没安静过，神经紧张得很。一点轻微的声音，闭上的眼就又睁开了。现在又是到了这么一个新鲜的地方，有水有船，荡悠悠的，夜晚的风吹得长期发烧的脸也清爽多了，就更睡不着了。眼前的环境好像是一个梦。小女孩子趴在船边，用两只小手淘着水玩。</a:t>
            </a:r>
          </a:p>
          <a:p>
            <a:pPr>
              <a:lnSpc>
                <a:spcPct val="150000"/>
              </a:lnSpc>
            </a:pPr>
            <a:r>
              <a:rPr lang="zh-CN" altLang="en-US" sz="2000" dirty="0">
                <a:solidFill>
                  <a:schemeClr val="tx1">
                    <a:lumMod val="65000"/>
                    <a:lumOff val="35000"/>
                  </a:schemeClr>
                </a:solidFill>
                <a:latin typeface="Microsoft YaHei" panose="020B0503020204020204" pitchFamily="34" charset="-122"/>
                <a:ea typeface="Microsoft YaHei" panose="020B0503020204020204" pitchFamily="34" charset="-122"/>
              </a:rPr>
              <a:t>远远有一片阴惨的黄色的光，突然一转就转到她们的船上来。女孩子叫了一声。</a:t>
            </a:r>
          </a:p>
          <a:p>
            <a:pPr>
              <a:lnSpc>
                <a:spcPct val="150000"/>
              </a:lnSpc>
            </a:pPr>
            <a:r>
              <a:rPr lang="zh-CN" altLang="en-US" sz="2000" dirty="0">
                <a:solidFill>
                  <a:schemeClr val="tx1">
                    <a:lumMod val="65000"/>
                    <a:lumOff val="35000"/>
                  </a:schemeClr>
                </a:solidFill>
                <a:latin typeface="Microsoft YaHei" panose="020B0503020204020204" pitchFamily="34" charset="-122"/>
                <a:ea typeface="Microsoft YaHei" panose="020B0503020204020204" pitchFamily="34" charset="-122"/>
              </a:rPr>
              <a:t>      老头子说：“不怕，小火轮上的探照灯，它照不见我们。”</a:t>
            </a:r>
          </a:p>
          <a:p>
            <a:pPr>
              <a:lnSpc>
                <a:spcPct val="150000"/>
              </a:lnSpc>
            </a:pPr>
            <a:r>
              <a:rPr lang="zh-CN" altLang="en-US" sz="2000" dirty="0">
                <a:solidFill>
                  <a:schemeClr val="tx1">
                    <a:lumMod val="65000"/>
                    <a:lumOff val="35000"/>
                  </a:schemeClr>
                </a:solidFill>
                <a:latin typeface="Microsoft YaHei" panose="020B0503020204020204" pitchFamily="34" charset="-122"/>
                <a:ea typeface="Microsoft YaHei" panose="020B0503020204020204" pitchFamily="34" charset="-122"/>
              </a:rPr>
              <a:t>      小船无声地，但是飞快地前进。当小船和那黑乎乎的小火轮站到一条横线上的时候，探照灯突然照向她们，不动了。两个女孩子的脸照得雪白，紧接着就扫射过一梭机枪。</a:t>
            </a:r>
          </a:p>
          <a:p>
            <a:pPr>
              <a:lnSpc>
                <a:spcPct val="150000"/>
              </a:lnSpc>
            </a:pPr>
            <a:r>
              <a:rPr lang="zh-CN" altLang="en-US" sz="2000" dirty="0">
                <a:solidFill>
                  <a:schemeClr val="tx1">
                    <a:lumMod val="65000"/>
                    <a:lumOff val="35000"/>
                  </a:schemeClr>
                </a:solidFill>
                <a:latin typeface="Microsoft YaHei" panose="020B0503020204020204" pitchFamily="34" charset="-122"/>
                <a:ea typeface="Microsoft YaHei" panose="020B0503020204020204" pitchFamily="34" charset="-122"/>
              </a:rPr>
              <a:t>      老头子叫了一声“趴下”，一抽身就跳进水里去，踏着水用两手推着小船前进。大女孩子把小女孩子抱在怀里，倒在船底上，用身子遮盖了她。</a:t>
            </a:r>
          </a:p>
          <a:p>
            <a:pPr>
              <a:lnSpc>
                <a:spcPct val="150000"/>
              </a:lnSpc>
            </a:pPr>
            <a:r>
              <a:rPr lang="zh-CN" altLang="en-US" sz="2000" dirty="0">
                <a:solidFill>
                  <a:schemeClr val="tx1">
                    <a:lumMod val="65000"/>
                    <a:lumOff val="35000"/>
                  </a:schemeClr>
                </a:solidFill>
                <a:latin typeface="Microsoft YaHei" panose="020B0503020204020204" pitchFamily="34" charset="-122"/>
                <a:ea typeface="Microsoft YaHei" panose="020B0503020204020204" pitchFamily="34" charset="-122"/>
              </a:rPr>
              <a:t>      子弹吱吱地在她们的船边钻到水里去，有的一见水就爆炸了。</a:t>
            </a:r>
          </a:p>
        </p:txBody>
      </p:sp>
      <p:sp>
        <p:nvSpPr>
          <p:cNvPr id="11" name="矩形 10">
            <a:extLst>
              <a:ext uri="{FF2B5EF4-FFF2-40B4-BE49-F238E27FC236}">
                <a16:creationId xmlns:a16="http://schemas.microsoft.com/office/drawing/2014/main" id="{2DE0358A-42C0-514A-89D1-8DE87975DD9C}"/>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a:extLst>
              <a:ext uri="{FF2B5EF4-FFF2-40B4-BE49-F238E27FC236}">
                <a16:creationId xmlns:a16="http://schemas.microsoft.com/office/drawing/2014/main" id="{49746CC3-2C44-1B4E-839B-E7F3CF720494}"/>
              </a:ext>
            </a:extLst>
          </p:cNvPr>
          <p:cNvSpPr txBox="1"/>
          <p:nvPr/>
        </p:nvSpPr>
        <p:spPr>
          <a:xfrm>
            <a:off x="8189903" y="361595"/>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dirty="0">
                <a:latin typeface="Microsoft YaHei" panose="020B0503020204020204" pitchFamily="34" charset="-122"/>
                <a:ea typeface="Microsoft YaHei" panose="020B0503020204020204" pitchFamily="34" charset="-122"/>
              </a:rPr>
              <a:t>问题探究</a:t>
            </a:r>
          </a:p>
        </p:txBody>
      </p:sp>
    </p:spTree>
    <p:extLst>
      <p:ext uri="{BB962C8B-B14F-4D97-AF65-F5344CB8AC3E}">
        <p14:creationId xmlns:p14="http://schemas.microsoft.com/office/powerpoint/2010/main" val="3141217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文本框 35"/>
          <p:cNvSpPr txBox="1"/>
          <p:nvPr/>
        </p:nvSpPr>
        <p:spPr>
          <a:xfrm>
            <a:off x="214229" y="1054226"/>
            <a:ext cx="11763541" cy="5116209"/>
          </a:xfrm>
          <a:prstGeom prst="rect">
            <a:avLst/>
          </a:prstGeom>
          <a:noFill/>
        </p:spPr>
        <p:txBody>
          <a:bodyPr wrap="square" rtlCol="0">
            <a:spAutoFit/>
          </a:bodyPr>
          <a:lstStyle/>
          <a:p>
            <a:pPr>
              <a:lnSpc>
                <a:spcPct val="150000"/>
              </a:lnSpc>
            </a:pPr>
            <a:r>
              <a:rPr lang="zh-CN" altLang="en-US" sz="2000" dirty="0">
                <a:solidFill>
                  <a:schemeClr val="tx1">
                    <a:lumMod val="65000"/>
                    <a:lumOff val="35000"/>
                  </a:schemeClr>
                </a:solidFill>
                <a:latin typeface="Microsoft YaHei" panose="020B0503020204020204" pitchFamily="34" charset="-122"/>
                <a:ea typeface="Microsoft YaHei" panose="020B0503020204020204" pitchFamily="34" charset="-122"/>
              </a:rPr>
              <a:t>      那小的觉得有一股热热的东西流到自己脸上来，连忙爬起来，把大的抱在自己怀里，带着哭声向老头子喊：</a:t>
            </a:r>
          </a:p>
          <a:p>
            <a:pPr>
              <a:lnSpc>
                <a:spcPct val="150000"/>
              </a:lnSpc>
            </a:pPr>
            <a:r>
              <a:rPr lang="zh-CN" altLang="en-US" sz="2000" dirty="0">
                <a:solidFill>
                  <a:schemeClr val="tx1">
                    <a:lumMod val="65000"/>
                    <a:lumOff val="35000"/>
                  </a:schemeClr>
                </a:solidFill>
                <a:latin typeface="Microsoft YaHei" panose="020B0503020204020204" pitchFamily="34" charset="-122"/>
                <a:ea typeface="Microsoft YaHei" panose="020B0503020204020204" pitchFamily="34" charset="-122"/>
              </a:rPr>
              <a:t>      “她挂花了！”</a:t>
            </a:r>
          </a:p>
          <a:p>
            <a:pPr>
              <a:lnSpc>
                <a:spcPct val="150000"/>
              </a:lnSpc>
            </a:pPr>
            <a:r>
              <a:rPr lang="zh-CN" altLang="en-US" sz="2000" dirty="0">
                <a:solidFill>
                  <a:schemeClr val="tx1">
                    <a:lumMod val="65000"/>
                    <a:lumOff val="35000"/>
                  </a:schemeClr>
                </a:solidFill>
                <a:latin typeface="Microsoft YaHei" panose="020B0503020204020204" pitchFamily="34" charset="-122"/>
                <a:ea typeface="Microsoft YaHei" panose="020B0503020204020204" pitchFamily="34" charset="-122"/>
              </a:rPr>
              <a:t>      老头子没听见，拼命地往前推着船，还是柔和地说：</a:t>
            </a:r>
          </a:p>
          <a:p>
            <a:pPr>
              <a:lnSpc>
                <a:spcPct val="150000"/>
              </a:lnSpc>
            </a:pPr>
            <a:r>
              <a:rPr lang="zh-CN" altLang="en-US" sz="2000" dirty="0">
                <a:solidFill>
                  <a:schemeClr val="tx1">
                    <a:lumMod val="65000"/>
                    <a:lumOff val="35000"/>
                  </a:schemeClr>
                </a:solidFill>
                <a:latin typeface="Microsoft YaHei" panose="020B0503020204020204" pitchFamily="34" charset="-122"/>
                <a:ea typeface="Microsoft YaHei" panose="020B0503020204020204" pitchFamily="34" charset="-122"/>
              </a:rPr>
              <a:t>    “不怕。他打不着我们！”</a:t>
            </a:r>
          </a:p>
          <a:p>
            <a:pPr>
              <a:lnSpc>
                <a:spcPct val="150000"/>
              </a:lnSpc>
            </a:pPr>
            <a:r>
              <a:rPr lang="zh-CN" altLang="en-US" sz="2000" dirty="0">
                <a:solidFill>
                  <a:schemeClr val="tx1">
                    <a:lumMod val="65000"/>
                    <a:lumOff val="35000"/>
                  </a:schemeClr>
                </a:solidFill>
                <a:latin typeface="Microsoft YaHei" panose="020B0503020204020204" pitchFamily="34" charset="-122"/>
                <a:ea typeface="Microsoft YaHei" panose="020B0503020204020204" pitchFamily="34" charset="-122"/>
              </a:rPr>
              <a:t>    “她挂了花！”</a:t>
            </a:r>
          </a:p>
          <a:p>
            <a:pPr>
              <a:lnSpc>
                <a:spcPct val="150000"/>
              </a:lnSpc>
            </a:pPr>
            <a:r>
              <a:rPr lang="zh-CN" altLang="en-US" sz="2000" dirty="0">
                <a:solidFill>
                  <a:schemeClr val="tx1">
                    <a:lumMod val="65000"/>
                    <a:lumOff val="35000"/>
                  </a:schemeClr>
                </a:solidFill>
                <a:latin typeface="Microsoft YaHei" panose="020B0503020204020204" pitchFamily="34" charset="-122"/>
                <a:ea typeface="Microsoft YaHei" panose="020B0503020204020204" pitchFamily="34" charset="-122"/>
              </a:rPr>
              <a:t>    “谁？”老头子的身体往上蹿了一蹿，随着，那小船很厉害地仄歪了一下。老头子觉得自己的手脚顿时失去了力量，他用手扒着船尾，跟着浮了几步，才又拼命地往前推了一把。</a:t>
            </a:r>
          </a:p>
          <a:p>
            <a:pPr>
              <a:lnSpc>
                <a:spcPct val="150000"/>
              </a:lnSpc>
            </a:pPr>
            <a:r>
              <a:rPr lang="zh-CN" altLang="en-US" sz="2000" dirty="0">
                <a:solidFill>
                  <a:schemeClr val="tx1">
                    <a:lumMod val="65000"/>
                    <a:lumOff val="35000"/>
                  </a:schemeClr>
                </a:solidFill>
                <a:latin typeface="Microsoft YaHei" panose="020B0503020204020204" pitchFamily="34" charset="-122"/>
                <a:ea typeface="Microsoft YaHei" panose="020B0503020204020204" pitchFamily="34" charset="-122"/>
              </a:rPr>
              <a:t>      一钻进苇塘，他就放下篙，扶起那大女孩子的头。</a:t>
            </a:r>
          </a:p>
          <a:p>
            <a:pPr>
              <a:lnSpc>
                <a:spcPct val="150000"/>
              </a:lnSpc>
            </a:pPr>
            <a:r>
              <a:rPr lang="zh-CN" altLang="en-US" sz="2000" dirty="0">
                <a:solidFill>
                  <a:schemeClr val="tx1">
                    <a:lumMod val="65000"/>
                    <a:lumOff val="35000"/>
                  </a:schemeClr>
                </a:solidFill>
                <a:latin typeface="Microsoft YaHei" panose="020B0503020204020204" pitchFamily="34" charset="-122"/>
                <a:ea typeface="Microsoft YaHei" panose="020B0503020204020204" pitchFamily="34" charset="-122"/>
              </a:rPr>
              <a:t>      大女孩子微微睁了一下眼，吃力地说：</a:t>
            </a:r>
          </a:p>
          <a:p>
            <a:pPr>
              <a:lnSpc>
                <a:spcPct val="150000"/>
              </a:lnSpc>
            </a:pPr>
            <a:r>
              <a:rPr lang="zh-CN" altLang="en-US" sz="2000" dirty="0">
                <a:solidFill>
                  <a:schemeClr val="tx1">
                    <a:lumMod val="65000"/>
                    <a:lumOff val="35000"/>
                  </a:schemeClr>
                </a:solidFill>
                <a:latin typeface="Microsoft YaHei" panose="020B0503020204020204" pitchFamily="34" charset="-122"/>
                <a:ea typeface="Microsoft YaHei" panose="020B0503020204020204" pitchFamily="34" charset="-122"/>
              </a:rPr>
              <a:t>     “我不要紧。快把我们送进苇塘里去吧！”</a:t>
            </a:r>
          </a:p>
        </p:txBody>
      </p:sp>
      <p:sp>
        <p:nvSpPr>
          <p:cNvPr id="11" name="矩形 10">
            <a:extLst>
              <a:ext uri="{FF2B5EF4-FFF2-40B4-BE49-F238E27FC236}">
                <a16:creationId xmlns:a16="http://schemas.microsoft.com/office/drawing/2014/main" id="{2DE0358A-42C0-514A-89D1-8DE87975DD9C}"/>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a:extLst>
              <a:ext uri="{FF2B5EF4-FFF2-40B4-BE49-F238E27FC236}">
                <a16:creationId xmlns:a16="http://schemas.microsoft.com/office/drawing/2014/main" id="{49746CC3-2C44-1B4E-839B-E7F3CF720494}"/>
              </a:ext>
            </a:extLst>
          </p:cNvPr>
          <p:cNvSpPr txBox="1"/>
          <p:nvPr/>
        </p:nvSpPr>
        <p:spPr>
          <a:xfrm>
            <a:off x="8189903" y="361595"/>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dirty="0">
                <a:latin typeface="Microsoft YaHei" panose="020B0503020204020204" pitchFamily="34" charset="-122"/>
                <a:ea typeface="Microsoft YaHei" panose="020B0503020204020204" pitchFamily="34" charset="-122"/>
              </a:rPr>
              <a:t>问题探究</a:t>
            </a:r>
          </a:p>
        </p:txBody>
      </p:sp>
    </p:spTree>
    <p:extLst>
      <p:ext uri="{BB962C8B-B14F-4D97-AF65-F5344CB8AC3E}">
        <p14:creationId xmlns:p14="http://schemas.microsoft.com/office/powerpoint/2010/main" val="38412110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文本框 35"/>
          <p:cNvSpPr txBox="1"/>
          <p:nvPr/>
        </p:nvSpPr>
        <p:spPr>
          <a:xfrm>
            <a:off x="214229" y="1054226"/>
            <a:ext cx="11763541" cy="5116209"/>
          </a:xfrm>
          <a:prstGeom prst="rect">
            <a:avLst/>
          </a:prstGeom>
          <a:noFill/>
        </p:spPr>
        <p:txBody>
          <a:bodyPr wrap="square" rtlCol="0">
            <a:spAutoFit/>
          </a:bodyPr>
          <a:lstStyle/>
          <a:p>
            <a:pPr>
              <a:lnSpc>
                <a:spcPct val="150000"/>
              </a:lnSpc>
            </a:pPr>
            <a:r>
              <a:rPr lang="zh-CN" altLang="en-US" sz="2000" dirty="0">
                <a:solidFill>
                  <a:schemeClr val="tx1">
                    <a:lumMod val="65000"/>
                    <a:lumOff val="35000"/>
                  </a:schemeClr>
                </a:solidFill>
                <a:latin typeface="Microsoft YaHei" panose="020B0503020204020204" pitchFamily="34" charset="-122"/>
                <a:ea typeface="Microsoft YaHei" panose="020B0503020204020204" pitchFamily="34" charset="-122"/>
              </a:rPr>
              <a:t>      老头子无力地坐下来，船停在那里。月亮落了，半夜以后的苇塘，有些飒飒的风响。老头子叹了一口气，停了半天才说：</a:t>
            </a:r>
          </a:p>
          <a:p>
            <a:pPr>
              <a:lnSpc>
                <a:spcPct val="150000"/>
              </a:lnSpc>
            </a:pPr>
            <a:r>
              <a:rPr lang="zh-CN" altLang="en-US" sz="2000" dirty="0">
                <a:solidFill>
                  <a:schemeClr val="tx1">
                    <a:lumMod val="65000"/>
                    <a:lumOff val="35000"/>
                  </a:schemeClr>
                </a:solidFill>
                <a:latin typeface="Microsoft YaHei" panose="020B0503020204020204" pitchFamily="34" charset="-122"/>
                <a:ea typeface="Microsoft YaHei" panose="020B0503020204020204" pitchFamily="34" charset="-122"/>
              </a:rPr>
              <a:t>     “我不能送你们进去了。我没脸见人。”</a:t>
            </a:r>
          </a:p>
          <a:p>
            <a:pPr>
              <a:lnSpc>
                <a:spcPct val="150000"/>
              </a:lnSpc>
            </a:pPr>
            <a:r>
              <a:rPr lang="zh-CN" altLang="en-US" sz="2000" dirty="0">
                <a:solidFill>
                  <a:schemeClr val="tx1">
                    <a:lumMod val="65000"/>
                    <a:lumOff val="35000"/>
                  </a:schemeClr>
                </a:solidFill>
                <a:latin typeface="Microsoft YaHei" panose="020B0503020204020204" pitchFamily="34" charset="-122"/>
                <a:ea typeface="Microsoft YaHei" panose="020B0503020204020204" pitchFamily="34" charset="-122"/>
              </a:rPr>
              <a:t>      小女孩子有些发急：</a:t>
            </a:r>
          </a:p>
          <a:p>
            <a:pPr>
              <a:lnSpc>
                <a:spcPct val="150000"/>
              </a:lnSpc>
            </a:pPr>
            <a:r>
              <a:rPr lang="zh-CN" altLang="en-US" sz="2000" dirty="0">
                <a:solidFill>
                  <a:schemeClr val="tx1">
                    <a:lumMod val="65000"/>
                    <a:lumOff val="35000"/>
                  </a:schemeClr>
                </a:solidFill>
                <a:latin typeface="Microsoft YaHei" panose="020B0503020204020204" pitchFamily="34" charset="-122"/>
                <a:ea typeface="Microsoft YaHei" panose="020B0503020204020204" pitchFamily="34" charset="-122"/>
              </a:rPr>
              <a:t>      “老同志，你快把我们送进去吧，你看她流了这么多血，我们要找医生给她裹伤呀！”</a:t>
            </a:r>
          </a:p>
          <a:p>
            <a:pPr>
              <a:lnSpc>
                <a:spcPct val="150000"/>
              </a:lnSpc>
            </a:pPr>
            <a:r>
              <a:rPr lang="zh-CN" altLang="en-US" sz="2000" dirty="0">
                <a:solidFill>
                  <a:schemeClr val="tx1">
                    <a:lumMod val="65000"/>
                    <a:lumOff val="35000"/>
                  </a:schemeClr>
                </a:solidFill>
                <a:latin typeface="Microsoft YaHei" panose="020B0503020204020204" pitchFamily="34" charset="-122"/>
                <a:ea typeface="Microsoft YaHei" panose="020B0503020204020204" pitchFamily="34" charset="-122"/>
              </a:rPr>
              <a:t>      这时那受伤的大女孩才痛苦地哼哼起来。小女孩子安慰她，又好像是抱怨，一路上多么紧张，也没怎么样。谁知到了这里，反倒</a:t>
            </a:r>
            <a:r>
              <a:rPr lang="en-US" altLang="zh-CN" sz="2000" dirty="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dirty="0">
                <a:solidFill>
                  <a:schemeClr val="tx1">
                    <a:lumMod val="65000"/>
                    <a:lumOff val="35000"/>
                  </a:schemeClr>
                </a:solidFill>
                <a:latin typeface="Microsoft YaHei" panose="020B0503020204020204" pitchFamily="34" charset="-122"/>
                <a:ea typeface="Microsoft YaHei" panose="020B0503020204020204" pitchFamily="34" charset="-122"/>
              </a:rPr>
              <a:t>一声一声像连珠箭，射穿老头子的心。他没法解释：大江大海过了多少，为什么这一次的任务，偏偏没有完成？自己没儿没女，这两个孩子多么叫人喜爱！自己平日夸下口，这一次带着挂花的人进去，怎么张嘴说话？这老脸呀！他叫着大女孩子说：“他们打伤了你，流了这么多血，等明天我叫他们十个人流血！”两个孩子全没有答言，老头子觉得受了轻视。他说：“你们不信我的话，我也不和你们说。可是，等到天明，你们看吧！”</a:t>
            </a:r>
          </a:p>
        </p:txBody>
      </p:sp>
      <p:sp>
        <p:nvSpPr>
          <p:cNvPr id="11" name="矩形 10">
            <a:extLst>
              <a:ext uri="{FF2B5EF4-FFF2-40B4-BE49-F238E27FC236}">
                <a16:creationId xmlns:a16="http://schemas.microsoft.com/office/drawing/2014/main" id="{2DE0358A-42C0-514A-89D1-8DE87975DD9C}"/>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a:extLst>
              <a:ext uri="{FF2B5EF4-FFF2-40B4-BE49-F238E27FC236}">
                <a16:creationId xmlns:a16="http://schemas.microsoft.com/office/drawing/2014/main" id="{49746CC3-2C44-1B4E-839B-E7F3CF720494}"/>
              </a:ext>
            </a:extLst>
          </p:cNvPr>
          <p:cNvSpPr txBox="1"/>
          <p:nvPr/>
        </p:nvSpPr>
        <p:spPr>
          <a:xfrm>
            <a:off x="8189903" y="361595"/>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dirty="0">
                <a:latin typeface="Microsoft YaHei" panose="020B0503020204020204" pitchFamily="34" charset="-122"/>
                <a:ea typeface="Microsoft YaHei" panose="020B0503020204020204" pitchFamily="34" charset="-122"/>
              </a:rPr>
              <a:t>问题探究</a:t>
            </a:r>
          </a:p>
        </p:txBody>
      </p:sp>
    </p:spTree>
    <p:extLst>
      <p:ext uri="{BB962C8B-B14F-4D97-AF65-F5344CB8AC3E}">
        <p14:creationId xmlns:p14="http://schemas.microsoft.com/office/powerpoint/2010/main" val="28740845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文本框 35"/>
          <p:cNvSpPr txBox="1"/>
          <p:nvPr/>
        </p:nvSpPr>
        <p:spPr>
          <a:xfrm>
            <a:off x="162296" y="918531"/>
            <a:ext cx="11763541" cy="5577874"/>
          </a:xfrm>
          <a:prstGeom prst="rect">
            <a:avLst/>
          </a:prstGeom>
          <a:noFill/>
        </p:spPr>
        <p:txBody>
          <a:bodyPr wrap="square" rtlCol="0">
            <a:spAutoFit/>
          </a:bodyPr>
          <a:lstStyle/>
          <a:p>
            <a:pPr>
              <a:lnSpc>
                <a:spcPct val="150000"/>
              </a:lnSpc>
            </a:pPr>
            <a:r>
              <a:rPr lang="zh-CN" altLang="en-US" sz="2000" dirty="0">
                <a:solidFill>
                  <a:schemeClr val="tx1">
                    <a:lumMod val="65000"/>
                    <a:lumOff val="35000"/>
                  </a:schemeClr>
                </a:solidFill>
                <a:latin typeface="Microsoft YaHei" panose="020B0503020204020204" pitchFamily="34" charset="-122"/>
                <a:ea typeface="Microsoft YaHei" panose="020B0503020204020204" pitchFamily="34" charset="-122"/>
              </a:rPr>
              <a:t>       第二天，中午的时候，非常闷热。一轮红日当天，水面上浮着一层烟气。小火轮开的离苇塘远一些，鬼子们又偷偷地爬下来洗澡了。十几个鬼子在水里泅着，日本人的水式真不错。水淀里没有一个人影。从荷花淀里却撑出一只小船来。一个干瘦的老头子，只穿一条破短裤，站在船尾巴上，有一篙没一篇地撑着，两只手却忙着剥那又肥又大的莲蓬，一个一个投进嘴里去。</a:t>
            </a:r>
          </a:p>
          <a:p>
            <a:pPr>
              <a:lnSpc>
                <a:spcPct val="150000"/>
              </a:lnSpc>
            </a:pPr>
            <a:r>
              <a:rPr lang="zh-CN" altLang="en-US" sz="2000" dirty="0">
                <a:solidFill>
                  <a:schemeClr val="tx1">
                    <a:lumMod val="65000"/>
                    <a:lumOff val="35000"/>
                  </a:schemeClr>
                </a:solidFill>
                <a:latin typeface="Microsoft YaHei" panose="020B0503020204020204" pitchFamily="34" charset="-122"/>
                <a:ea typeface="Microsoft YaHei" panose="020B0503020204020204" pitchFamily="34" charset="-122"/>
              </a:rPr>
              <a:t>      鬼子们冲着那小船吆喝，叫他过来。</a:t>
            </a:r>
          </a:p>
          <a:p>
            <a:pPr>
              <a:lnSpc>
                <a:spcPct val="150000"/>
              </a:lnSpc>
            </a:pPr>
            <a:r>
              <a:rPr lang="zh-CN" altLang="en-US" sz="2000" dirty="0">
                <a:solidFill>
                  <a:schemeClr val="tx1">
                    <a:lumMod val="65000"/>
                    <a:lumOff val="35000"/>
                  </a:schemeClr>
                </a:solidFill>
                <a:latin typeface="Microsoft YaHei" panose="020B0503020204020204" pitchFamily="34" charset="-122"/>
                <a:ea typeface="Microsoft YaHei" panose="020B0503020204020204" pitchFamily="34" charset="-122"/>
              </a:rPr>
              <a:t>      老头子向他们看了一眼，就又低下头去。还是有一篙没一篙地撑着船，剥着莲蓬。船却慢慢地冲着这里来了。</a:t>
            </a:r>
          </a:p>
          <a:p>
            <a:pPr>
              <a:lnSpc>
                <a:spcPct val="150000"/>
              </a:lnSpc>
            </a:pPr>
            <a:r>
              <a:rPr lang="zh-CN" altLang="en-US" sz="2000" dirty="0">
                <a:solidFill>
                  <a:schemeClr val="tx1">
                    <a:lumMod val="65000"/>
                    <a:lumOff val="35000"/>
                  </a:schemeClr>
                </a:solidFill>
                <a:latin typeface="Microsoft YaHei" panose="020B0503020204020204" pitchFamily="34" charset="-122"/>
                <a:ea typeface="Microsoft YaHei" panose="020B0503020204020204" pitchFamily="34" charset="-122"/>
              </a:rPr>
              <a:t>      小船离鬼子还有一箭之地，好像老头子才看出洗澡的是鬼子，只一篙，小船溜溜转了一个圆圈，又回去了。鬼子们拍打着水追过去，老头子张皇失措，船却走不动，鬼子紧紧追上了他。</a:t>
            </a:r>
          </a:p>
          <a:p>
            <a:pPr>
              <a:lnSpc>
                <a:spcPct val="150000"/>
              </a:lnSpc>
            </a:pPr>
            <a:r>
              <a:rPr lang="zh-CN" altLang="en-US" sz="2000" dirty="0">
                <a:solidFill>
                  <a:schemeClr val="tx1">
                    <a:lumMod val="65000"/>
                    <a:lumOff val="35000"/>
                  </a:schemeClr>
                </a:solidFill>
                <a:latin typeface="Microsoft YaHei" panose="020B0503020204020204" pitchFamily="34" charset="-122"/>
                <a:ea typeface="Microsoft YaHei" panose="020B0503020204020204" pitchFamily="34" charset="-122"/>
              </a:rPr>
              <a:t>      眼前是几根埋在水里的枯木桩子，日久天长，也许人们忘记这是为什么埋的了。这里的水却是镜一样平，蓝天一般清，拉长的水草在水底轻轻地浮动。鬼子们追上来，眼看就扒上了船，老头子又是一篙，小船旋风一样绕着鬼子们转。鬼子们像是玩着捉迷藏，乱转着身子，抓上抓下。</a:t>
            </a:r>
          </a:p>
        </p:txBody>
      </p:sp>
      <p:sp>
        <p:nvSpPr>
          <p:cNvPr id="11" name="矩形 10">
            <a:extLst>
              <a:ext uri="{FF2B5EF4-FFF2-40B4-BE49-F238E27FC236}">
                <a16:creationId xmlns:a16="http://schemas.microsoft.com/office/drawing/2014/main" id="{2DE0358A-42C0-514A-89D1-8DE87975DD9C}"/>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a:extLst>
              <a:ext uri="{FF2B5EF4-FFF2-40B4-BE49-F238E27FC236}">
                <a16:creationId xmlns:a16="http://schemas.microsoft.com/office/drawing/2014/main" id="{49746CC3-2C44-1B4E-839B-E7F3CF720494}"/>
              </a:ext>
            </a:extLst>
          </p:cNvPr>
          <p:cNvSpPr txBox="1"/>
          <p:nvPr/>
        </p:nvSpPr>
        <p:spPr>
          <a:xfrm>
            <a:off x="8189903" y="361595"/>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dirty="0">
                <a:latin typeface="Microsoft YaHei" panose="020B0503020204020204" pitchFamily="34" charset="-122"/>
                <a:ea typeface="Microsoft YaHei" panose="020B0503020204020204" pitchFamily="34" charset="-122"/>
              </a:rPr>
              <a:t>问题探究</a:t>
            </a:r>
          </a:p>
        </p:txBody>
      </p:sp>
    </p:spTree>
    <p:extLst>
      <p:ext uri="{BB962C8B-B14F-4D97-AF65-F5344CB8AC3E}">
        <p14:creationId xmlns:p14="http://schemas.microsoft.com/office/powerpoint/2010/main" val="41706732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文本框 35"/>
          <p:cNvSpPr txBox="1"/>
          <p:nvPr/>
        </p:nvSpPr>
        <p:spPr>
          <a:xfrm>
            <a:off x="162296" y="1560424"/>
            <a:ext cx="11763541" cy="3731214"/>
          </a:xfrm>
          <a:prstGeom prst="rect">
            <a:avLst/>
          </a:prstGeom>
          <a:noFill/>
        </p:spPr>
        <p:txBody>
          <a:bodyPr wrap="square" rtlCol="0">
            <a:spAutoFit/>
          </a:bodyPr>
          <a:lstStyle/>
          <a:p>
            <a:pPr>
              <a:lnSpc>
                <a:spcPct val="150000"/>
              </a:lnSpc>
            </a:pPr>
            <a:r>
              <a:rPr lang="zh-CN" altLang="en-US" sz="2000" dirty="0">
                <a:solidFill>
                  <a:schemeClr val="tx1">
                    <a:lumMod val="65000"/>
                    <a:lumOff val="35000"/>
                  </a:schemeClr>
                </a:solidFill>
                <a:latin typeface="Microsoft YaHei" panose="020B0503020204020204" pitchFamily="34" charset="-122"/>
                <a:ea typeface="Microsoft YaHei" panose="020B0503020204020204" pitchFamily="34" charset="-122"/>
              </a:rPr>
              <a:t>      一个鬼子尖叫了一声，就蹲到水里去。他被什么东西狠狠咬了一口，是一只锋利的钩子穿透了他的大腿。别的鬼子吃惊地往四下里一散，每个人的腿肚子也就挂上了钩。他们挣扎着，想摆脱那毒蛇一样的钩子。那替女孩子报仇的钩子却全找到腿上来，有的两个，有的三个。鬼子们痛得鬼叫，可是再也不敢动弹了。</a:t>
            </a:r>
          </a:p>
          <a:p>
            <a:pPr>
              <a:lnSpc>
                <a:spcPct val="150000"/>
              </a:lnSpc>
            </a:pPr>
            <a:r>
              <a:rPr lang="zh-CN" altLang="en-US" sz="2000" dirty="0">
                <a:solidFill>
                  <a:schemeClr val="tx1">
                    <a:lumMod val="65000"/>
                    <a:lumOff val="35000"/>
                  </a:schemeClr>
                </a:solidFill>
                <a:latin typeface="Microsoft YaHei" panose="020B0503020204020204" pitchFamily="34" charset="-122"/>
                <a:ea typeface="Microsoft YaHei" panose="020B0503020204020204" pitchFamily="34" charset="-122"/>
              </a:rPr>
              <a:t>      老头子把船一撑来到他们的身边，举起篙来砸着鬼子们的脑袋，像敲打顽固的老玉米一样。</a:t>
            </a:r>
          </a:p>
          <a:p>
            <a:pPr>
              <a:lnSpc>
                <a:spcPct val="150000"/>
              </a:lnSpc>
            </a:pPr>
            <a:r>
              <a:rPr lang="zh-CN" altLang="en-US" sz="2000" dirty="0">
                <a:solidFill>
                  <a:schemeClr val="tx1">
                    <a:lumMod val="65000"/>
                    <a:lumOff val="35000"/>
                  </a:schemeClr>
                </a:solidFill>
                <a:latin typeface="Microsoft YaHei" panose="020B0503020204020204" pitchFamily="34" charset="-122"/>
                <a:ea typeface="Microsoft YaHei" panose="020B0503020204020204" pitchFamily="34" charset="-122"/>
              </a:rPr>
              <a:t>      他狠狠地敲打，向着苇塘望了一眼。在那里，鲜嫩的芦花，一片展开的紫色的丝绒，正在迎风飘散。</a:t>
            </a:r>
          </a:p>
          <a:p>
            <a:pPr>
              <a:lnSpc>
                <a:spcPct val="150000"/>
              </a:lnSpc>
            </a:pPr>
            <a:r>
              <a:rPr lang="zh-CN" altLang="en-US" sz="2000" dirty="0">
                <a:solidFill>
                  <a:schemeClr val="tx1">
                    <a:lumMod val="65000"/>
                    <a:lumOff val="35000"/>
                  </a:schemeClr>
                </a:solidFill>
                <a:latin typeface="Microsoft YaHei" panose="020B0503020204020204" pitchFamily="34" charset="-122"/>
                <a:ea typeface="Microsoft YaHei" panose="020B0503020204020204" pitchFamily="34" charset="-122"/>
              </a:rPr>
              <a:t>在那苇塘的边缘，芦花下面，有一个女孩子，她用密密的苇叶遮掩着身子，看着这场英雄的行为。</a:t>
            </a:r>
          </a:p>
          <a:p>
            <a:pPr algn="r">
              <a:lnSpc>
                <a:spcPct val="150000"/>
              </a:lnSpc>
            </a:pPr>
            <a:r>
              <a:rPr lang="zh-CN" altLang="en-US" sz="2000" dirty="0">
                <a:solidFill>
                  <a:schemeClr val="tx1">
                    <a:lumMod val="65000"/>
                    <a:lumOff val="35000"/>
                  </a:schemeClr>
                </a:solidFill>
                <a:latin typeface="Microsoft YaHei" panose="020B0503020204020204" pitchFamily="34" charset="-122"/>
                <a:ea typeface="Microsoft YaHei" panose="020B0503020204020204" pitchFamily="34" charset="-122"/>
              </a:rPr>
              <a:t>（</a:t>
            </a:r>
            <a:r>
              <a:rPr lang="en-US" altLang="zh-CN" sz="2000" dirty="0">
                <a:solidFill>
                  <a:schemeClr val="tx1">
                    <a:lumMod val="65000"/>
                    <a:lumOff val="35000"/>
                  </a:schemeClr>
                </a:solidFill>
                <a:latin typeface="Microsoft YaHei" panose="020B0503020204020204" pitchFamily="34" charset="-122"/>
                <a:ea typeface="Microsoft YaHei" panose="020B0503020204020204" pitchFamily="34" charset="-122"/>
              </a:rPr>
              <a:t>1945</a:t>
            </a:r>
            <a:r>
              <a:rPr lang="zh-CN" altLang="en-US" sz="2000" dirty="0">
                <a:solidFill>
                  <a:schemeClr val="tx1">
                    <a:lumMod val="65000"/>
                    <a:lumOff val="35000"/>
                  </a:schemeClr>
                </a:solidFill>
                <a:latin typeface="Microsoft YaHei" panose="020B0503020204020204" pitchFamily="34" charset="-122"/>
                <a:ea typeface="Microsoft YaHei" panose="020B0503020204020204" pitchFamily="34" charset="-122"/>
              </a:rPr>
              <a:t>年</a:t>
            </a:r>
            <a:r>
              <a:rPr lang="en-US" altLang="zh-CN" sz="2000" dirty="0">
                <a:solidFill>
                  <a:schemeClr val="tx1">
                    <a:lumMod val="65000"/>
                    <a:lumOff val="35000"/>
                  </a:schemeClr>
                </a:solidFill>
                <a:latin typeface="Microsoft YaHei" panose="020B0503020204020204" pitchFamily="34" charset="-122"/>
                <a:ea typeface="Microsoft YaHei" panose="020B0503020204020204" pitchFamily="34" charset="-122"/>
              </a:rPr>
              <a:t>8</a:t>
            </a:r>
            <a:r>
              <a:rPr lang="zh-CN" altLang="en-US" sz="2000" dirty="0">
                <a:solidFill>
                  <a:schemeClr val="tx1">
                    <a:lumMod val="65000"/>
                    <a:lumOff val="35000"/>
                  </a:schemeClr>
                </a:solidFill>
                <a:latin typeface="Microsoft YaHei" panose="020B0503020204020204" pitchFamily="34" charset="-122"/>
                <a:ea typeface="Microsoft YaHei" panose="020B0503020204020204" pitchFamily="34" charset="-122"/>
              </a:rPr>
              <a:t>月于延安，有删改）</a:t>
            </a:r>
          </a:p>
        </p:txBody>
      </p:sp>
      <p:sp>
        <p:nvSpPr>
          <p:cNvPr id="11" name="矩形 10">
            <a:extLst>
              <a:ext uri="{FF2B5EF4-FFF2-40B4-BE49-F238E27FC236}">
                <a16:creationId xmlns:a16="http://schemas.microsoft.com/office/drawing/2014/main" id="{2DE0358A-42C0-514A-89D1-8DE87975DD9C}"/>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a:extLst>
              <a:ext uri="{FF2B5EF4-FFF2-40B4-BE49-F238E27FC236}">
                <a16:creationId xmlns:a16="http://schemas.microsoft.com/office/drawing/2014/main" id="{49746CC3-2C44-1B4E-839B-E7F3CF720494}"/>
              </a:ext>
            </a:extLst>
          </p:cNvPr>
          <p:cNvSpPr txBox="1"/>
          <p:nvPr/>
        </p:nvSpPr>
        <p:spPr>
          <a:xfrm>
            <a:off x="8189903" y="361595"/>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dirty="0">
                <a:latin typeface="Microsoft YaHei" panose="020B0503020204020204" pitchFamily="34" charset="-122"/>
                <a:ea typeface="Microsoft YaHei" panose="020B0503020204020204" pitchFamily="34" charset="-122"/>
              </a:rPr>
              <a:t>问题探究</a:t>
            </a:r>
          </a:p>
        </p:txBody>
      </p:sp>
    </p:spTree>
    <p:extLst>
      <p:ext uri="{BB962C8B-B14F-4D97-AF65-F5344CB8AC3E}">
        <p14:creationId xmlns:p14="http://schemas.microsoft.com/office/powerpoint/2010/main" val="127145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文本框 35"/>
          <p:cNvSpPr txBox="1"/>
          <p:nvPr/>
        </p:nvSpPr>
        <p:spPr>
          <a:xfrm>
            <a:off x="787339" y="1470272"/>
            <a:ext cx="10617321" cy="3269549"/>
          </a:xfrm>
          <a:prstGeom prst="rect">
            <a:avLst/>
          </a:prstGeom>
          <a:noFill/>
        </p:spPr>
        <p:txBody>
          <a:bodyPr wrap="square" rtlCol="0">
            <a:spAutoFit/>
          </a:bodyPr>
          <a:lstStyle/>
          <a:p>
            <a:pPr>
              <a:lnSpc>
                <a:spcPct val="150000"/>
              </a:lnSpc>
            </a:pPr>
            <a:r>
              <a:rPr lang="zh-CN" altLang="en-US" sz="2000" b="1" dirty="0">
                <a:solidFill>
                  <a:schemeClr val="tx1">
                    <a:lumMod val="65000"/>
                    <a:lumOff val="35000"/>
                  </a:schemeClr>
                </a:solidFill>
                <a:latin typeface="Microsoft YaHei" panose="020B0503020204020204" pitchFamily="34" charset="-122"/>
                <a:ea typeface="Microsoft YaHei" panose="020B0503020204020204" pitchFamily="34" charset="-122"/>
              </a:rPr>
              <a:t>问题：本文“在那里，鲜嫩的芦花，一片展开的紫色的丝绒，正在迎风飘散。”与</a:t>
            </a:r>
            <a:r>
              <a:rPr lang="en-US" altLang="zh-CN" sz="2000" b="1" dirty="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b="1" dirty="0">
                <a:solidFill>
                  <a:schemeClr val="tx1">
                    <a:lumMod val="65000"/>
                    <a:lumOff val="35000"/>
                  </a:schemeClr>
                </a:solidFill>
                <a:latin typeface="Microsoft YaHei" panose="020B0503020204020204" pitchFamily="34" charset="-122"/>
                <a:ea typeface="Microsoft YaHei" panose="020B0503020204020204" pitchFamily="34" charset="-122"/>
              </a:rPr>
              <a:t>荷花淀</a:t>
            </a:r>
            <a:r>
              <a:rPr lang="en-US" altLang="zh-CN" sz="2000" b="1" dirty="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b="1" dirty="0">
                <a:solidFill>
                  <a:schemeClr val="tx1">
                    <a:lumMod val="65000"/>
                    <a:lumOff val="35000"/>
                  </a:schemeClr>
                </a:solidFill>
                <a:latin typeface="Microsoft YaHei" panose="020B0503020204020204" pitchFamily="34" charset="-122"/>
                <a:ea typeface="Microsoft YaHei" panose="020B0503020204020204" pitchFamily="34" charset="-122"/>
              </a:rPr>
              <a:t>中“现在已经快到晌午了，万里无云，可是因为在水上，还有些凉风。这风从南面吹过来，从稻秧上苇尖上吹过来。水面没有一只船，水像无边的跳荡的水银。”这两处景物描写的作用是否相同？请简析。</a:t>
            </a:r>
          </a:p>
          <a:p>
            <a:pPr>
              <a:lnSpc>
                <a:spcPct val="150000"/>
              </a:lnSpc>
            </a:pPr>
            <a:r>
              <a:rPr lang="zh-CN" altLang="en-US" sz="2000" dirty="0">
                <a:solidFill>
                  <a:srgbClr val="C00000"/>
                </a:solidFill>
                <a:latin typeface="Microsoft YaHei" panose="020B0503020204020204" pitchFamily="34" charset="-122"/>
                <a:ea typeface="Microsoft YaHei" panose="020B0503020204020204" pitchFamily="34" charset="-122"/>
              </a:rPr>
              <a:t>明确   不相同。前者烘托人物心情，体现了痛打鬼子，成功报仇后愉悦轻松心情。后者渲染氛围，景物描写清新、明朗，我们看到的是清风、银白的湖水、碧绿的稻秧，一切都是那么美丽。虽然作品反映的是残酷的战争年代，但从作品所描写的背景看到的是诗情画意。</a:t>
            </a:r>
          </a:p>
        </p:txBody>
      </p:sp>
      <p:sp>
        <p:nvSpPr>
          <p:cNvPr id="11" name="矩形 10">
            <a:extLst>
              <a:ext uri="{FF2B5EF4-FFF2-40B4-BE49-F238E27FC236}">
                <a16:creationId xmlns:a16="http://schemas.microsoft.com/office/drawing/2014/main" id="{2DE0358A-42C0-514A-89D1-8DE87975DD9C}"/>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a:extLst>
              <a:ext uri="{FF2B5EF4-FFF2-40B4-BE49-F238E27FC236}">
                <a16:creationId xmlns:a16="http://schemas.microsoft.com/office/drawing/2014/main" id="{49746CC3-2C44-1B4E-839B-E7F3CF720494}"/>
              </a:ext>
            </a:extLst>
          </p:cNvPr>
          <p:cNvSpPr txBox="1"/>
          <p:nvPr/>
        </p:nvSpPr>
        <p:spPr>
          <a:xfrm>
            <a:off x="8189903" y="361595"/>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dirty="0">
                <a:latin typeface="Microsoft YaHei" panose="020B0503020204020204" pitchFamily="34" charset="-122"/>
                <a:ea typeface="Microsoft YaHei" panose="020B0503020204020204" pitchFamily="34" charset="-122"/>
              </a:rPr>
              <a:t>问题探究</a:t>
            </a:r>
          </a:p>
        </p:txBody>
      </p:sp>
    </p:spTree>
    <p:extLst>
      <p:ext uri="{BB962C8B-B14F-4D97-AF65-F5344CB8AC3E}">
        <p14:creationId xmlns:p14="http://schemas.microsoft.com/office/powerpoint/2010/main" val="4555431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9" presetClass="entr" presetSubtype="0" fill="hold" nodeType="clickEffect">
                                  <p:stCondLst>
                                    <p:cond delay="0"/>
                                  </p:stCondLst>
                                  <p:childTnLst>
                                    <p:set>
                                      <p:cBhvr>
                                        <p:cTn id="13" dur="1" fill="hold">
                                          <p:stCondLst>
                                            <p:cond delay="0"/>
                                          </p:stCondLst>
                                        </p:cTn>
                                        <p:tgtEl>
                                          <p:spTgt spid="36">
                                            <p:txEl>
                                              <p:pRg st="1" end="1"/>
                                            </p:txEl>
                                          </p:spTgt>
                                        </p:tgtEl>
                                        <p:attrNameLst>
                                          <p:attrName>style.visibility</p:attrName>
                                        </p:attrNameLst>
                                      </p:cBhvr>
                                      <p:to>
                                        <p:strVal val="visible"/>
                                      </p:to>
                                    </p:set>
                                    <p:animEffect transition="in" filter="dissolve">
                                      <p:cBhvr>
                                        <p:cTn id="14" dur="500"/>
                                        <p:tgtEl>
                                          <p:spTgt spid="36">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p:cNvSpPr txBox="1"/>
          <p:nvPr/>
        </p:nvSpPr>
        <p:spPr>
          <a:xfrm>
            <a:off x="917550" y="1349983"/>
            <a:ext cx="10356897" cy="2346220"/>
          </a:xfrm>
          <a:prstGeom prst="rect">
            <a:avLst/>
          </a:prstGeom>
          <a:solidFill>
            <a:schemeClr val="bg1"/>
          </a:solidFill>
          <a:effectLst/>
        </p:spPr>
        <p:txBody>
          <a:bodyPr wrap="square" rtlCol="0">
            <a:spAutoFit/>
          </a:bodyPr>
          <a:lstStyle/>
          <a:p>
            <a:pPr>
              <a:lnSpc>
                <a:spcPct val="150000"/>
              </a:lnSpc>
            </a:pPr>
            <a:r>
              <a:rPr lang="zh-CN" altLang="en-US" sz="2000" dirty="0">
                <a:latin typeface="Microsoft YaHei" panose="020B0503020204020204" pitchFamily="34" charset="-122"/>
                <a:ea typeface="Microsoft YaHei" panose="020B0503020204020204" pitchFamily="34" charset="-122"/>
                <a:sym typeface="+mn-ea"/>
              </a:rPr>
              <a:t>      </a:t>
            </a:r>
            <a:r>
              <a:rPr lang="en-US" altLang="zh-CN" sz="2000" dirty="0">
                <a:latin typeface="Microsoft YaHei" panose="020B0503020204020204" pitchFamily="34" charset="-122"/>
                <a:ea typeface="Microsoft YaHei" panose="020B0503020204020204" pitchFamily="34" charset="-122"/>
                <a:sym typeface="+mn-ea"/>
              </a:rPr>
              <a:t>《</a:t>
            </a:r>
            <a:r>
              <a:rPr lang="zh-CN" altLang="en-US" sz="2000" dirty="0">
                <a:latin typeface="Microsoft YaHei" panose="020B0503020204020204" pitchFamily="34" charset="-122"/>
                <a:ea typeface="Microsoft YaHei" panose="020B0503020204020204" pitchFamily="34" charset="-122"/>
                <a:sym typeface="+mn-ea"/>
              </a:rPr>
              <a:t>荷花淀</a:t>
            </a:r>
            <a:r>
              <a:rPr lang="en-US" altLang="zh-CN" sz="2000" dirty="0">
                <a:latin typeface="Microsoft YaHei" panose="020B0503020204020204" pitchFamily="34" charset="-122"/>
                <a:ea typeface="Microsoft YaHei" panose="020B0503020204020204" pitchFamily="34" charset="-122"/>
                <a:sym typeface="+mn-ea"/>
              </a:rPr>
              <a:t>》</a:t>
            </a:r>
            <a:r>
              <a:rPr lang="zh-CN" altLang="en-US" sz="2000" dirty="0">
                <a:latin typeface="Microsoft YaHei" panose="020B0503020204020204" pitchFamily="34" charset="-122"/>
                <a:ea typeface="Microsoft YaHei" panose="020B0503020204020204" pitchFamily="34" charset="-122"/>
                <a:sym typeface="+mn-ea"/>
              </a:rPr>
              <a:t>写的是抗日战争胜利前夕冀中人民的斗争生活。小说全篇共描写了四个场面</a:t>
            </a:r>
            <a:r>
              <a:rPr lang="en-US" altLang="zh-CN" sz="2000" dirty="0">
                <a:latin typeface="Microsoft YaHei" panose="020B0503020204020204" pitchFamily="34" charset="-122"/>
                <a:ea typeface="Microsoft YaHei" panose="020B0503020204020204" pitchFamily="34" charset="-122"/>
                <a:sym typeface="+mn-ea"/>
              </a:rPr>
              <a:t>:“</a:t>
            </a:r>
            <a:r>
              <a:rPr lang="zh-CN" altLang="en-US" sz="2000" dirty="0">
                <a:latin typeface="Microsoft YaHei" panose="020B0503020204020204" pitchFamily="34" charset="-122"/>
                <a:ea typeface="Microsoft YaHei" panose="020B0503020204020204" pitchFamily="34" charset="-122"/>
                <a:sym typeface="+mn-ea"/>
              </a:rPr>
              <a:t>月夜织席”“夫妻话别”“中途遇险”“荷塘歼敌”。小说涉及了战争</a:t>
            </a:r>
            <a:r>
              <a:rPr lang="en-US" altLang="zh-CN" sz="2000" dirty="0">
                <a:latin typeface="Microsoft YaHei" panose="020B0503020204020204" pitchFamily="34" charset="-122"/>
                <a:ea typeface="Microsoft YaHei" panose="020B0503020204020204" pitchFamily="34" charset="-122"/>
                <a:sym typeface="+mn-ea"/>
              </a:rPr>
              <a:t>,</a:t>
            </a:r>
            <a:r>
              <a:rPr lang="zh-CN" altLang="en-US" sz="2000" dirty="0">
                <a:latin typeface="Microsoft YaHei" panose="020B0503020204020204" pitchFamily="34" charset="-122"/>
                <a:ea typeface="Microsoft YaHei" panose="020B0503020204020204" pitchFamily="34" charset="-122"/>
                <a:sym typeface="+mn-ea"/>
              </a:rPr>
              <a:t>但只是把人民英勇抗击日寇的战争作为背景</a:t>
            </a:r>
            <a:r>
              <a:rPr lang="en-US" altLang="zh-CN" sz="2000" dirty="0">
                <a:latin typeface="Microsoft YaHei" panose="020B0503020204020204" pitchFamily="34" charset="-122"/>
                <a:ea typeface="Microsoft YaHei" panose="020B0503020204020204" pitchFamily="34" charset="-122"/>
                <a:sym typeface="+mn-ea"/>
              </a:rPr>
              <a:t>,</a:t>
            </a:r>
            <a:r>
              <a:rPr lang="zh-CN" altLang="en-US" sz="2000" dirty="0">
                <a:latin typeface="Microsoft YaHei" panose="020B0503020204020204" pitchFamily="34" charset="-122"/>
                <a:ea typeface="Microsoft YaHei" panose="020B0503020204020204" pitchFamily="34" charset="-122"/>
                <a:sym typeface="+mn-ea"/>
              </a:rPr>
              <a:t>而把笔墨集中在普通百姓的夫妻之情、家国之爱上。这些善良、纯真的人们在战争环境中闪耀出人性的光辉。小说表现了人民不畏强暴、保卫家园的精神状态。</a:t>
            </a:r>
          </a:p>
        </p:txBody>
      </p:sp>
      <p:sp>
        <p:nvSpPr>
          <p:cNvPr id="19" name="文本框 18">
            <a:extLst>
              <a:ext uri="{FF2B5EF4-FFF2-40B4-BE49-F238E27FC236}">
                <a16:creationId xmlns:a16="http://schemas.microsoft.com/office/drawing/2014/main" id="{1A74FB89-E978-0B40-AEBC-CF9DFBD0B113}"/>
              </a:ext>
            </a:extLst>
          </p:cNvPr>
          <p:cNvSpPr txBox="1"/>
          <p:nvPr/>
        </p:nvSpPr>
        <p:spPr>
          <a:xfrm>
            <a:off x="4940740" y="401627"/>
            <a:ext cx="2310520" cy="461665"/>
          </a:xfrm>
          <a:prstGeom prst="rect">
            <a:avLst/>
          </a:prstGeom>
          <a:noFill/>
          <a:effectLst>
            <a:reflection blurRad="6350" stA="50000" endA="300" endPos="55000" dir="5400000" sy="-100000" algn="bl" rotWithShape="0"/>
          </a:effectLst>
        </p:spPr>
        <p:txBody>
          <a:bodyPr wrap="square" rtlCol="0">
            <a:spAutoFit/>
          </a:bodyPr>
          <a:lstStyle/>
          <a:p>
            <a:pPr algn="dist"/>
            <a:r>
              <a:rPr kumimoji="1" lang="zh-CN" altLang="en-US" sz="2400" b="1" dirty="0">
                <a:latin typeface="Microsoft YaHei" panose="020B0503020204020204" pitchFamily="34" charset="-122"/>
                <a:ea typeface="Microsoft YaHei" panose="020B0503020204020204" pitchFamily="34" charset="-122"/>
              </a:rPr>
              <a:t>明晰主旨</a:t>
            </a:r>
          </a:p>
        </p:txBody>
      </p:sp>
      <p:sp>
        <p:nvSpPr>
          <p:cNvPr id="18" name="矩形 17">
            <a:extLst>
              <a:ext uri="{FF2B5EF4-FFF2-40B4-BE49-F238E27FC236}">
                <a16:creationId xmlns:a16="http://schemas.microsoft.com/office/drawing/2014/main" id="{EF9F86FD-6A7D-1041-9AE0-8D2613087BB5}"/>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3" name="图片 2">
            <a:extLst>
              <a:ext uri="{FF2B5EF4-FFF2-40B4-BE49-F238E27FC236}">
                <a16:creationId xmlns:a16="http://schemas.microsoft.com/office/drawing/2014/main" id="{36B2B58C-6111-D341-8934-D0DE0C98E170}"/>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1" y="4182894"/>
            <a:ext cx="12192000" cy="2675106"/>
          </a:xfrm>
          <a:prstGeom prst="rect">
            <a:avLst/>
          </a:prstGeom>
        </p:spPr>
      </p:pic>
    </p:spTree>
    <p:extLst>
      <p:ext uri="{BB962C8B-B14F-4D97-AF65-F5344CB8AC3E}">
        <p14:creationId xmlns:p14="http://schemas.microsoft.com/office/powerpoint/2010/main" val="31179927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p:tgtEl>
                                          <p:spTgt spid="22"/>
                                        </p:tgtEl>
                                        <p:attrNameLst>
                                          <p:attrName>ppt_y</p:attrName>
                                        </p:attrNameLst>
                                      </p:cBhvr>
                                      <p:tavLst>
                                        <p:tav tm="0">
                                          <p:val>
                                            <p:strVal val="#ppt_y+#ppt_h*1.125000"/>
                                          </p:val>
                                        </p:tav>
                                        <p:tav tm="100000">
                                          <p:val>
                                            <p:strVal val="#ppt_y"/>
                                          </p:val>
                                        </p:tav>
                                      </p:tavLst>
                                    </p:anim>
                                    <p:animEffect transition="in" filter="wipe(up)">
                                      <p:cBhvr>
                                        <p:cTn id="8"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bldLvl="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213360" y="274780"/>
            <a:ext cx="11765280" cy="6452235"/>
            <a:chOff x="213360" y="202565"/>
            <a:chExt cx="11765280" cy="6452235"/>
          </a:xfrm>
        </p:grpSpPr>
        <p:pic>
          <p:nvPicPr>
            <p:cNvPr id="5" name="图片 4"/>
            <p:cNvPicPr>
              <a:picLocks noChangeAspect="1"/>
            </p:cNvPicPr>
            <p:nvPr/>
          </p:nvPicPr>
          <p:blipFill>
            <a:blip r:embed="rId3">
              <a:extLst>
                <a:ext uri="{28A0092B-C50C-407E-A947-70E740481C1C}">
                  <a14:useLocalDpi xmlns:a14="http://schemas.microsoft.com/office/drawing/2010/main" val="0"/>
                </a:ext>
              </a:extLst>
            </a:blip>
            <a:srcRect t="1303" b="1303"/>
            <a:stretch/>
          </p:blipFill>
          <p:spPr>
            <a:xfrm>
              <a:off x="213360" y="202565"/>
              <a:ext cx="11765280" cy="6452235"/>
            </a:xfrm>
            <a:prstGeom prst="rect">
              <a:avLst/>
            </a:prstGeom>
          </p:spPr>
        </p:pic>
        <p:sp>
          <p:nvSpPr>
            <p:cNvPr id="9" name="矩形 8"/>
            <p:cNvSpPr/>
            <p:nvPr/>
          </p:nvSpPr>
          <p:spPr>
            <a:xfrm>
              <a:off x="213360" y="202565"/>
              <a:ext cx="11765280" cy="6452235"/>
            </a:xfrm>
            <a:prstGeom prst="rect">
              <a:avLst/>
            </a:prstGeom>
            <a:solidFill>
              <a:schemeClr val="tx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grpSp>
      <p:sp>
        <p:nvSpPr>
          <p:cNvPr id="15" name="Freeform: Shape 14"/>
          <p:cNvSpPr/>
          <p:nvPr/>
        </p:nvSpPr>
        <p:spPr bwMode="auto">
          <a:xfrm>
            <a:off x="958531" y="927099"/>
            <a:ext cx="3634105" cy="4159250"/>
          </a:xfrm>
          <a:custGeom>
            <a:avLst/>
            <a:gdLst>
              <a:gd name="connsiteX0" fmla="*/ 0 w 9074052"/>
              <a:gd name="connsiteY0" fmla="*/ 0 h 9074052"/>
              <a:gd name="connsiteX1" fmla="*/ 9074052 w 9074052"/>
              <a:gd name="connsiteY1" fmla="*/ 0 h 9074052"/>
              <a:gd name="connsiteX2" fmla="*/ 9074052 w 9074052"/>
              <a:gd name="connsiteY2" fmla="*/ 6552727 h 9074052"/>
              <a:gd name="connsiteX3" fmla="*/ 6552727 w 9074052"/>
              <a:gd name="connsiteY3" fmla="*/ 9074052 h 9074052"/>
              <a:gd name="connsiteX4" fmla="*/ 0 w 9074052"/>
              <a:gd name="connsiteY4" fmla="*/ 9074052 h 90740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074052" h="9074052">
                <a:moveTo>
                  <a:pt x="0" y="0"/>
                </a:moveTo>
                <a:lnTo>
                  <a:pt x="9074052" y="0"/>
                </a:lnTo>
                <a:lnTo>
                  <a:pt x="9074052" y="6552727"/>
                </a:lnTo>
                <a:lnTo>
                  <a:pt x="6552727" y="9074052"/>
                </a:lnTo>
                <a:lnTo>
                  <a:pt x="0" y="9074052"/>
                </a:lnTo>
                <a:close/>
              </a:path>
            </a:pathLst>
          </a:custGeom>
          <a:solidFill>
            <a:schemeClr val="accent1">
              <a:lumMod val="20000"/>
              <a:lumOff val="80000"/>
              <a:alpha val="32000"/>
            </a:schemeClr>
          </a:solidFill>
          <a:ln w="63500">
            <a:solidFill>
              <a:schemeClr val="bg1"/>
            </a:solidFill>
            <a:miter lim="800000"/>
          </a:ln>
        </p:spPr>
        <p:txBody>
          <a:bodyPr vert="horz" wrap="square" lIns="91440" tIns="45720" rIns="91440" bIns="45720" numCol="1" rtlCol="0" anchor="t" anchorCtr="0" compatLnSpc="1"/>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a:ln>
                <a:noFill/>
              </a:ln>
              <a:solidFill>
                <a:sysClr val="windowText" lastClr="000000"/>
              </a:solidFill>
              <a:effectLst/>
              <a:uLnTx/>
              <a:uFillTx/>
              <a:latin typeface="Microsoft YaHei" panose="020B0503020204020204" pitchFamily="34" charset="-122"/>
              <a:ea typeface="Microsoft YaHei" panose="020B0503020204020204" pitchFamily="34" charset="-122"/>
            </a:endParaRPr>
          </a:p>
        </p:txBody>
      </p:sp>
      <p:sp>
        <p:nvSpPr>
          <p:cNvPr id="16" name="TextBox 15"/>
          <p:cNvSpPr txBox="1"/>
          <p:nvPr/>
        </p:nvSpPr>
        <p:spPr>
          <a:xfrm>
            <a:off x="1255077" y="2512551"/>
            <a:ext cx="3041015" cy="988347"/>
          </a:xfrm>
          <a:prstGeom prst="rect">
            <a:avLst/>
          </a:prstGeom>
          <a:noFill/>
        </p:spPr>
        <p:txBody>
          <a:bodyPr wrap="square" rtlCol="0">
            <a:spAutoFit/>
          </a:bodyPr>
          <a:lstStyle/>
          <a:p>
            <a:pPr marL="571500" marR="0" indent="-571500" algn="l" defTabSz="914400" fontAlgn="auto">
              <a:lnSpc>
                <a:spcPct val="150000"/>
              </a:lnSpc>
              <a:spcBef>
                <a:spcPts val="0"/>
              </a:spcBef>
              <a:spcAft>
                <a:spcPts val="0"/>
              </a:spcAft>
              <a:buClrTx/>
              <a:buSzTx/>
              <a:buFont typeface="Wingdings" pitchFamily="2" charset="2"/>
              <a:buChar char="n"/>
              <a:defRPr/>
            </a:pPr>
            <a:r>
              <a:rPr lang="zh-CN" altLang="en-US" sz="4400" b="1" dirty="0">
                <a:solidFill>
                  <a:schemeClr val="bg1"/>
                </a:solidFill>
                <a:latin typeface="Microsoft YaHei" panose="020B0503020204020204" pitchFamily="34" charset="-122"/>
                <a:ea typeface="Microsoft YaHei" panose="020B0503020204020204" pitchFamily="34" charset="-122"/>
                <a:sym typeface="+mn-ea"/>
              </a:rPr>
              <a:t>技巧点拨</a:t>
            </a:r>
            <a:endParaRPr kumimoji="0" lang="zh-CN" altLang="en-US" sz="4400" b="1" i="1" kern="0" cap="none" spc="600" normalizeH="0" baseline="0" noProof="0" dirty="0">
              <a:solidFill>
                <a:schemeClr val="bg1"/>
              </a:solidFill>
              <a:latin typeface="Microsoft YaHei" panose="020B0503020204020204" pitchFamily="34" charset="-122"/>
              <a:ea typeface="Microsoft YaHei" panose="020B0503020204020204" pitchFamily="34" charset="-122"/>
              <a:sym typeface="+mn-ea"/>
            </a:endParaRPr>
          </a:p>
        </p:txBody>
      </p:sp>
      <p:sp>
        <p:nvSpPr>
          <p:cNvPr id="7" name="文本框 6"/>
          <p:cNvSpPr txBox="1"/>
          <p:nvPr/>
        </p:nvSpPr>
        <p:spPr>
          <a:xfrm>
            <a:off x="1238250" y="1816735"/>
            <a:ext cx="2738755" cy="584775"/>
          </a:xfrm>
          <a:prstGeom prst="rect">
            <a:avLst/>
          </a:prstGeom>
          <a:noFill/>
        </p:spPr>
        <p:txBody>
          <a:bodyPr wrap="square" rtlCol="0">
            <a:spAutoFit/>
          </a:bodyPr>
          <a:lstStyle/>
          <a:p>
            <a:r>
              <a:rPr lang="zh-CN" altLang="en-US" sz="3200" b="1" dirty="0">
                <a:solidFill>
                  <a:schemeClr val="bg1"/>
                </a:solidFill>
                <a:latin typeface="Microsoft YaHei" panose="020B0503020204020204" pitchFamily="34" charset="-122"/>
                <a:ea typeface="Microsoft YaHei" panose="020B0503020204020204" pitchFamily="34" charset="-122"/>
              </a:rPr>
              <a:t>第四部分</a:t>
            </a:r>
            <a:endParaRPr lang="en-US" altLang="zh-CN" sz="3200" b="1" dirty="0">
              <a:solidFill>
                <a:schemeClr val="bg1"/>
              </a:solidFill>
              <a:latin typeface="Microsoft YaHei" panose="020B0503020204020204" pitchFamily="34" charset="-122"/>
              <a:ea typeface="Microsoft YaHei" panose="020B0503020204020204" pitchFamily="34" charset="-122"/>
            </a:endParaRPr>
          </a:p>
        </p:txBody>
      </p:sp>
    </p:spTree>
    <p:extLst>
      <p:ext uri="{BB962C8B-B14F-4D97-AF65-F5344CB8AC3E}">
        <p14:creationId xmlns:p14="http://schemas.microsoft.com/office/powerpoint/2010/main" val="35122112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par>
                          <p:cTn id="10" fill="hold">
                            <p:stCondLst>
                              <p:cond delay="500"/>
                            </p:stCondLst>
                            <p:childTnLst>
                              <p:par>
                                <p:cTn id="11" presetID="21" presetClass="entr" presetSubtype="1" fill="hold" grpId="0" nodeType="after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wheel(1)">
                                      <p:cBhvr>
                                        <p:cTn id="13" dur="500"/>
                                        <p:tgtEl>
                                          <p:spTgt spid="15"/>
                                        </p:tgtEl>
                                      </p:cBhvr>
                                    </p:animEffect>
                                  </p:childTnLst>
                                </p:cTn>
                              </p:par>
                            </p:childTnLst>
                          </p:cTn>
                        </p:par>
                        <p:par>
                          <p:cTn id="14" fill="hold">
                            <p:stCondLst>
                              <p:cond delay="1000"/>
                            </p:stCondLst>
                            <p:childTnLst>
                              <p:par>
                                <p:cTn id="15" presetID="29" presetClass="entr" presetSubtype="0"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p:cTn id="17" dur="500" fill="hold"/>
                                        <p:tgtEl>
                                          <p:spTgt spid="7"/>
                                        </p:tgtEl>
                                        <p:attrNameLst>
                                          <p:attrName>ppt_x</p:attrName>
                                        </p:attrNameLst>
                                      </p:cBhvr>
                                      <p:tavLst>
                                        <p:tav tm="0">
                                          <p:val>
                                            <p:strVal val="#ppt_x-.2"/>
                                          </p:val>
                                        </p:tav>
                                        <p:tav tm="100000">
                                          <p:val>
                                            <p:strVal val="#ppt_x"/>
                                          </p:val>
                                        </p:tav>
                                      </p:tavLst>
                                    </p:anim>
                                    <p:anim calcmode="lin" valueType="num">
                                      <p:cBhvr>
                                        <p:cTn id="18" dur="500" fill="hold"/>
                                        <p:tgtEl>
                                          <p:spTgt spid="7"/>
                                        </p:tgtEl>
                                        <p:attrNameLst>
                                          <p:attrName>ppt_y</p:attrName>
                                        </p:attrNameLst>
                                      </p:cBhvr>
                                      <p:tavLst>
                                        <p:tav tm="0">
                                          <p:val>
                                            <p:strVal val="#ppt_y"/>
                                          </p:val>
                                        </p:tav>
                                        <p:tav tm="100000">
                                          <p:val>
                                            <p:strVal val="#ppt_y"/>
                                          </p:val>
                                        </p:tav>
                                      </p:tavLst>
                                    </p:anim>
                                    <p:animEffect transition="in" filter="wipe(right)" prLst="gradientSize: 0.1">
                                      <p:cBhvr>
                                        <p:cTn id="19" dur="500"/>
                                        <p:tgtEl>
                                          <p:spTgt spid="7"/>
                                        </p:tgtEl>
                                      </p:cBhvr>
                                    </p:animEffect>
                                  </p:childTnLst>
                                </p:cTn>
                              </p:par>
                            </p:childTnLst>
                          </p:cTn>
                        </p:par>
                        <p:par>
                          <p:cTn id="20" fill="hold">
                            <p:stCondLst>
                              <p:cond delay="1500"/>
                            </p:stCondLst>
                            <p:childTnLst>
                              <p:par>
                                <p:cTn id="21" presetID="42" presetClass="entr" presetSubtype="0" fill="hold" grpId="0" nodeType="after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fade">
                                      <p:cBhvr>
                                        <p:cTn id="23" dur="500"/>
                                        <p:tgtEl>
                                          <p:spTgt spid="16"/>
                                        </p:tgtEl>
                                      </p:cBhvr>
                                    </p:animEffect>
                                    <p:anim calcmode="lin" valueType="num">
                                      <p:cBhvr>
                                        <p:cTn id="24" dur="500" fill="hold"/>
                                        <p:tgtEl>
                                          <p:spTgt spid="16"/>
                                        </p:tgtEl>
                                        <p:attrNameLst>
                                          <p:attrName>ppt_x</p:attrName>
                                        </p:attrNameLst>
                                      </p:cBhvr>
                                      <p:tavLst>
                                        <p:tav tm="0">
                                          <p:val>
                                            <p:strVal val="#ppt_x"/>
                                          </p:val>
                                        </p:tav>
                                        <p:tav tm="100000">
                                          <p:val>
                                            <p:strVal val="#ppt_x"/>
                                          </p:val>
                                        </p:tav>
                                      </p:tavLst>
                                    </p:anim>
                                    <p:anim calcmode="lin" valueType="num">
                                      <p:cBhvr>
                                        <p:cTn id="25" dur="5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ldLvl="0" animBg="1"/>
      <p:bldP spid="16" grpId="0"/>
      <p:bldP spid="7"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030054" y="579076"/>
            <a:ext cx="4507865" cy="2365375"/>
          </a:xfrm>
          <a:prstGeom prst="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sp>
        <p:nvSpPr>
          <p:cNvPr id="5" name="文本框 4"/>
          <p:cNvSpPr txBox="1"/>
          <p:nvPr/>
        </p:nvSpPr>
        <p:spPr>
          <a:xfrm>
            <a:off x="679739" y="1221685"/>
            <a:ext cx="553998" cy="4393503"/>
          </a:xfrm>
          <a:prstGeom prst="rect">
            <a:avLst/>
          </a:prstGeom>
          <a:noFill/>
        </p:spPr>
        <p:txBody>
          <a:bodyPr vert="eaVert" wrap="square" rtlCol="0">
            <a:spAutoFit/>
          </a:bodyPr>
          <a:lstStyle/>
          <a:p>
            <a:pPr marL="457200" indent="-457200">
              <a:buFont typeface="Wingdings" pitchFamily="2" charset="2"/>
              <a:buChar char="n"/>
            </a:pPr>
            <a:r>
              <a:rPr lang="zh-CN" altLang="en-US" sz="2400" b="1" spc="600" dirty="0">
                <a:solidFill>
                  <a:schemeClr val="tx1">
                    <a:lumMod val="50000"/>
                    <a:lumOff val="50000"/>
                  </a:schemeClr>
                </a:solidFill>
                <a:latin typeface="FangSong" panose="02010609060101010101" pitchFamily="49" charset="-122"/>
                <a:ea typeface="FangSong" panose="02010609060101010101" pitchFamily="49" charset="-122"/>
              </a:rPr>
              <a:t>技法点拨</a:t>
            </a:r>
            <a:r>
              <a:rPr lang="en-US" altLang="zh-CN" sz="2400" b="1" spc="600" dirty="0">
                <a:solidFill>
                  <a:schemeClr val="tx1">
                    <a:lumMod val="50000"/>
                    <a:lumOff val="50000"/>
                  </a:schemeClr>
                </a:solidFill>
                <a:latin typeface="FangSong" panose="02010609060101010101" pitchFamily="49" charset="-122"/>
                <a:ea typeface="FangSong" panose="02010609060101010101" pitchFamily="49" charset="-122"/>
              </a:rPr>
              <a:t>—</a:t>
            </a:r>
            <a:r>
              <a:rPr lang="zh-CN" altLang="en-US" sz="2400" b="1" spc="600" dirty="0">
                <a:solidFill>
                  <a:schemeClr val="tx1">
                    <a:lumMod val="50000"/>
                    <a:lumOff val="50000"/>
                  </a:schemeClr>
                </a:solidFill>
                <a:latin typeface="FangSong" panose="02010609060101010101" pitchFamily="49" charset="-122"/>
                <a:ea typeface="FangSong" panose="02010609060101010101" pitchFamily="49" charset="-122"/>
              </a:rPr>
              <a:t>环境描写 </a:t>
            </a:r>
          </a:p>
        </p:txBody>
      </p:sp>
      <p:sp>
        <p:nvSpPr>
          <p:cNvPr id="7" name="文本框 6"/>
          <p:cNvSpPr txBox="1"/>
          <p:nvPr/>
        </p:nvSpPr>
        <p:spPr>
          <a:xfrm>
            <a:off x="1552416" y="3375085"/>
            <a:ext cx="10158609" cy="2346220"/>
          </a:xfrm>
          <a:prstGeom prst="rect">
            <a:avLst/>
          </a:prstGeom>
          <a:noFill/>
        </p:spPr>
        <p:txBody>
          <a:bodyPr wrap="square" rtlCol="0">
            <a:spAutoFit/>
          </a:bodyPr>
          <a:lstStyle/>
          <a:p>
            <a:pPr>
              <a:lnSpc>
                <a:spcPct val="150000"/>
              </a:lnSpc>
            </a:pPr>
            <a:r>
              <a:rPr lang="en-US" altLang="zh-CN" sz="2000" b="1" dirty="0">
                <a:latin typeface="Microsoft YaHei" panose="020B0503020204020204" pitchFamily="34" charset="-122"/>
                <a:ea typeface="Microsoft YaHei" panose="020B0503020204020204" pitchFamily="34" charset="-122"/>
                <a:sym typeface="+mn-ea"/>
              </a:rPr>
              <a:t>【</a:t>
            </a:r>
            <a:r>
              <a:rPr lang="zh-CN" altLang="en-US" sz="2000" b="1" dirty="0">
                <a:latin typeface="Microsoft YaHei" panose="020B0503020204020204" pitchFamily="34" charset="-122"/>
                <a:ea typeface="Microsoft YaHei" panose="020B0503020204020204" pitchFamily="34" charset="-122"/>
                <a:sym typeface="+mn-ea"/>
              </a:rPr>
              <a:t>任务引导</a:t>
            </a:r>
            <a:r>
              <a:rPr lang="en-US" altLang="zh-CN" sz="2000" b="1" dirty="0">
                <a:latin typeface="Microsoft YaHei" panose="020B0503020204020204" pitchFamily="34" charset="-122"/>
                <a:ea typeface="Microsoft YaHei" panose="020B0503020204020204" pitchFamily="34" charset="-122"/>
                <a:sym typeface="+mn-ea"/>
              </a:rPr>
              <a:t>】</a:t>
            </a:r>
            <a:r>
              <a:rPr lang="zh-CN" altLang="en-US" sz="2000" dirty="0">
                <a:latin typeface="Microsoft YaHei" panose="020B0503020204020204" pitchFamily="34" charset="-122"/>
                <a:ea typeface="Microsoft YaHei" panose="020B0503020204020204" pitchFamily="34" charset="-122"/>
                <a:sym typeface="+mn-ea"/>
              </a:rPr>
              <a:t>本文的环境描写</a:t>
            </a:r>
            <a:r>
              <a:rPr lang="en-US" altLang="zh-CN" sz="2000" dirty="0">
                <a:latin typeface="Microsoft YaHei" panose="020B0503020204020204" pitchFamily="34" charset="-122"/>
                <a:ea typeface="Microsoft YaHei" panose="020B0503020204020204" pitchFamily="34" charset="-122"/>
                <a:sym typeface="+mn-ea"/>
              </a:rPr>
              <a:t>,</a:t>
            </a:r>
            <a:r>
              <a:rPr lang="zh-CN" altLang="en-US" sz="2000" dirty="0">
                <a:latin typeface="Microsoft YaHei" panose="020B0503020204020204" pitchFamily="34" charset="-122"/>
                <a:ea typeface="Microsoft YaHei" panose="020B0503020204020204" pitchFamily="34" charset="-122"/>
                <a:sym typeface="+mn-ea"/>
              </a:rPr>
              <a:t>既富有地方特色</a:t>
            </a:r>
            <a:r>
              <a:rPr lang="en-US" altLang="zh-CN" sz="2000" dirty="0">
                <a:latin typeface="Microsoft YaHei" panose="020B0503020204020204" pitchFamily="34" charset="-122"/>
                <a:ea typeface="Microsoft YaHei" panose="020B0503020204020204" pitchFamily="34" charset="-122"/>
                <a:sym typeface="+mn-ea"/>
              </a:rPr>
              <a:t>,</a:t>
            </a:r>
            <a:r>
              <a:rPr lang="zh-CN" altLang="en-US" sz="2000" dirty="0">
                <a:latin typeface="Microsoft YaHei" panose="020B0503020204020204" pitchFamily="34" charset="-122"/>
                <a:ea typeface="Microsoft YaHei" panose="020B0503020204020204" pitchFamily="34" charset="-122"/>
                <a:sym typeface="+mn-ea"/>
              </a:rPr>
              <a:t>又充满时代特色</a:t>
            </a:r>
            <a:r>
              <a:rPr lang="en-US" altLang="zh-CN" sz="2000" dirty="0">
                <a:latin typeface="Microsoft YaHei" panose="020B0503020204020204" pitchFamily="34" charset="-122"/>
                <a:ea typeface="Microsoft YaHei" panose="020B0503020204020204" pitchFamily="34" charset="-122"/>
                <a:sym typeface="+mn-ea"/>
              </a:rPr>
              <a:t>,</a:t>
            </a:r>
            <a:r>
              <a:rPr lang="zh-CN" altLang="en-US" sz="2000" dirty="0">
                <a:latin typeface="Microsoft YaHei" panose="020B0503020204020204" pitchFamily="34" charset="-122"/>
                <a:ea typeface="Microsoft YaHei" panose="020B0503020204020204" pitchFamily="34" charset="-122"/>
                <a:sym typeface="+mn-ea"/>
              </a:rPr>
              <a:t>字里行间洋溢着深挚的情感。我们从中看到了一个个纯美的画面</a:t>
            </a:r>
            <a:r>
              <a:rPr lang="en-US" altLang="zh-CN" sz="2000" dirty="0">
                <a:latin typeface="Microsoft YaHei" panose="020B0503020204020204" pitchFamily="34" charset="-122"/>
                <a:ea typeface="Microsoft YaHei" panose="020B0503020204020204" pitchFamily="34" charset="-122"/>
                <a:sym typeface="+mn-ea"/>
              </a:rPr>
              <a:t>,</a:t>
            </a:r>
            <a:r>
              <a:rPr lang="zh-CN" altLang="en-US" sz="2000" dirty="0">
                <a:latin typeface="Microsoft YaHei" panose="020B0503020204020204" pitchFamily="34" charset="-122"/>
                <a:ea typeface="Microsoft YaHei" panose="020B0503020204020204" pitchFamily="34" charset="-122"/>
                <a:sym typeface="+mn-ea"/>
              </a:rPr>
              <a:t>感受到了一种纯美的意境</a:t>
            </a:r>
            <a:r>
              <a:rPr lang="en-US" altLang="zh-CN" sz="2000" dirty="0">
                <a:latin typeface="Microsoft YaHei" panose="020B0503020204020204" pitchFamily="34" charset="-122"/>
                <a:ea typeface="Microsoft YaHei" panose="020B0503020204020204" pitchFamily="34" charset="-122"/>
                <a:sym typeface="+mn-ea"/>
              </a:rPr>
              <a:t>,</a:t>
            </a:r>
            <a:r>
              <a:rPr lang="zh-CN" altLang="en-US" sz="2000" dirty="0">
                <a:latin typeface="Microsoft YaHei" panose="020B0503020204020204" pitchFamily="34" charset="-122"/>
                <a:ea typeface="Microsoft YaHei" panose="020B0503020204020204" pitchFamily="34" charset="-122"/>
                <a:sym typeface="+mn-ea"/>
              </a:rPr>
              <a:t>触摸到了白洋淀人民那纯洁无瑕的心灵。</a:t>
            </a:r>
            <a:r>
              <a:rPr lang="en-US" altLang="zh-CN" sz="2000" dirty="0">
                <a:latin typeface="Microsoft YaHei" panose="020B0503020204020204" pitchFamily="34" charset="-122"/>
                <a:ea typeface="Microsoft YaHei" panose="020B0503020204020204" pitchFamily="34" charset="-122"/>
                <a:sym typeface="+mn-ea"/>
              </a:rPr>
              <a:t>《</a:t>
            </a:r>
            <a:r>
              <a:rPr lang="zh-CN" altLang="en-US" sz="2000" dirty="0">
                <a:latin typeface="Microsoft YaHei" panose="020B0503020204020204" pitchFamily="34" charset="-122"/>
                <a:ea typeface="Microsoft YaHei" panose="020B0503020204020204" pitchFamily="34" charset="-122"/>
                <a:sym typeface="+mn-ea"/>
              </a:rPr>
              <a:t>荷花淀</a:t>
            </a:r>
            <a:r>
              <a:rPr lang="en-US" altLang="zh-CN" sz="2000" dirty="0">
                <a:latin typeface="Microsoft YaHei" panose="020B0503020204020204" pitchFamily="34" charset="-122"/>
                <a:ea typeface="Microsoft YaHei" panose="020B0503020204020204" pitchFamily="34" charset="-122"/>
                <a:sym typeface="+mn-ea"/>
              </a:rPr>
              <a:t>》</a:t>
            </a:r>
            <a:r>
              <a:rPr lang="zh-CN" altLang="en-US" sz="2000" dirty="0">
                <a:latin typeface="Microsoft YaHei" panose="020B0503020204020204" pitchFamily="34" charset="-122"/>
                <a:ea typeface="Microsoft YaHei" panose="020B0503020204020204" pitchFamily="34" charset="-122"/>
                <a:sym typeface="+mn-ea"/>
              </a:rPr>
              <a:t>描绘的诗情画意之景</a:t>
            </a:r>
            <a:r>
              <a:rPr lang="en-US" altLang="zh-CN" sz="2000" dirty="0">
                <a:latin typeface="Microsoft YaHei" panose="020B0503020204020204" pitchFamily="34" charset="-122"/>
                <a:ea typeface="Microsoft YaHei" panose="020B0503020204020204" pitchFamily="34" charset="-122"/>
                <a:sym typeface="+mn-ea"/>
              </a:rPr>
              <a:t>,</a:t>
            </a:r>
            <a:r>
              <a:rPr lang="zh-CN" altLang="en-US" sz="2000" dirty="0">
                <a:latin typeface="Microsoft YaHei" panose="020B0503020204020204" pitchFamily="34" charset="-122"/>
                <a:ea typeface="Microsoft YaHei" panose="020B0503020204020204" pitchFamily="34" charset="-122"/>
                <a:sym typeface="+mn-ea"/>
              </a:rPr>
              <a:t>让人真正领略到大自然那无尽的魅力</a:t>
            </a:r>
            <a:r>
              <a:rPr lang="en-US" altLang="zh-CN" sz="2000" dirty="0">
                <a:latin typeface="Microsoft YaHei" panose="020B0503020204020204" pitchFamily="34" charset="-122"/>
                <a:ea typeface="Microsoft YaHei" panose="020B0503020204020204" pitchFamily="34" charset="-122"/>
                <a:sym typeface="+mn-ea"/>
              </a:rPr>
              <a:t>,</a:t>
            </a:r>
            <a:r>
              <a:rPr lang="zh-CN" altLang="en-US" sz="2000" dirty="0">
                <a:latin typeface="Microsoft YaHei" panose="020B0503020204020204" pitchFamily="34" charset="-122"/>
                <a:ea typeface="Microsoft YaHei" panose="020B0503020204020204" pitchFamily="34" charset="-122"/>
                <a:sym typeface="+mn-ea"/>
              </a:rPr>
              <a:t>感受到了诗画一般的自然之美。 </a:t>
            </a:r>
          </a:p>
          <a:p>
            <a:pPr>
              <a:lnSpc>
                <a:spcPct val="150000"/>
              </a:lnSpc>
            </a:pPr>
            <a:endParaRPr lang="zh-CN" altLang="en-US" sz="2000" dirty="0">
              <a:latin typeface="Microsoft YaHei" panose="020B0503020204020204" pitchFamily="34" charset="-122"/>
              <a:ea typeface="Microsoft YaHei" panose="020B0503020204020204" pitchFamily="34" charset="-122"/>
              <a:sym typeface="+mn-ea"/>
            </a:endParaRPr>
          </a:p>
        </p:txBody>
      </p:sp>
      <p:sp>
        <p:nvSpPr>
          <p:cNvPr id="9" name="矩形 8">
            <a:extLst>
              <a:ext uri="{FF2B5EF4-FFF2-40B4-BE49-F238E27FC236}">
                <a16:creationId xmlns:a16="http://schemas.microsoft.com/office/drawing/2014/main" id="{A9AB07F5-0C8F-A346-8A83-DFA45EEEE087}"/>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0" name="矩形 9">
            <a:extLst>
              <a:ext uri="{FF2B5EF4-FFF2-40B4-BE49-F238E27FC236}">
                <a16:creationId xmlns:a16="http://schemas.microsoft.com/office/drawing/2014/main" id="{B0464DE5-7554-DD4A-812C-A6E231F5BD6E}"/>
              </a:ext>
            </a:extLst>
          </p:cNvPr>
          <p:cNvSpPr/>
          <p:nvPr/>
        </p:nvSpPr>
        <p:spPr>
          <a:xfrm>
            <a:off x="3842067" y="304209"/>
            <a:ext cx="4507865" cy="2365375"/>
          </a:xfrm>
          <a:prstGeom prst="rect">
            <a:avLst/>
          </a:prstGeom>
          <a:blipFill>
            <a:blip r:embed="rId2">
              <a:extLst>
                <a:ext uri="{28A0092B-C50C-407E-A947-70E740481C1C}">
                  <a14:useLocalDpi xmlns:a14="http://schemas.microsoft.com/office/drawing/2010/main" val="0"/>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spTree>
    <p:extLst>
      <p:ext uri="{BB962C8B-B14F-4D97-AF65-F5344CB8AC3E}">
        <p14:creationId xmlns:p14="http://schemas.microsoft.com/office/powerpoint/2010/main" val="17694213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p:tgtEl>
                                          <p:spTgt spid="5"/>
                                        </p:tgtEl>
                                        <p:attrNameLst>
                                          <p:attrName>ppt_x</p:attrName>
                                        </p:attrNameLst>
                                      </p:cBhvr>
                                      <p:tavLst>
                                        <p:tav tm="0">
                                          <p:val>
                                            <p:strVal val="#ppt_x-#ppt_w*1.125000"/>
                                          </p:val>
                                        </p:tav>
                                        <p:tav tm="100000">
                                          <p:val>
                                            <p:strVal val="#ppt_x"/>
                                          </p:val>
                                        </p:tav>
                                      </p:tavLst>
                                    </p:anim>
                                    <p:animEffect transition="in" filter="wipe(right)">
                                      <p:cBhvr>
                                        <p:cTn id="8" dur="500"/>
                                        <p:tgtEl>
                                          <p:spTgt spid="5"/>
                                        </p:tgtEl>
                                      </p:cBhvr>
                                    </p:animEffect>
                                  </p:childTnLst>
                                </p:cTn>
                              </p:par>
                            </p:childTnLst>
                          </p:cTn>
                        </p:par>
                        <p:par>
                          <p:cTn id="9" fill="hold">
                            <p:stCondLst>
                              <p:cond delay="500"/>
                            </p:stCondLst>
                            <p:childTnLst>
                              <p:par>
                                <p:cTn id="10" presetID="16" presetClass="entr" presetSubtype="21" fill="hold" grpId="0" nodeType="after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arn(inVertical)">
                                      <p:cBhvr>
                                        <p:cTn id="12" dur="500"/>
                                        <p:tgtEl>
                                          <p:spTgt spid="3"/>
                                        </p:tgtEl>
                                      </p:cBhvr>
                                    </p:animEffect>
                                  </p:childTnLst>
                                </p:cTn>
                              </p:par>
                            </p:childTnLst>
                          </p:cTn>
                        </p:par>
                        <p:par>
                          <p:cTn id="13" fill="hold">
                            <p:stCondLst>
                              <p:cond delay="1000"/>
                            </p:stCondLst>
                            <p:childTnLst>
                              <p:par>
                                <p:cTn id="14" presetID="42" presetClass="entr" presetSubtype="0" fill="hold" grpId="0" nodeType="after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fade">
                                      <p:cBhvr>
                                        <p:cTn id="16" dur="500"/>
                                        <p:tgtEl>
                                          <p:spTgt spid="7"/>
                                        </p:tgtEl>
                                      </p:cBhvr>
                                    </p:animEffect>
                                    <p:anim calcmode="lin" valueType="num">
                                      <p:cBhvr>
                                        <p:cTn id="17" dur="500" fill="hold"/>
                                        <p:tgtEl>
                                          <p:spTgt spid="7"/>
                                        </p:tgtEl>
                                        <p:attrNameLst>
                                          <p:attrName>ppt_x</p:attrName>
                                        </p:attrNameLst>
                                      </p:cBhvr>
                                      <p:tavLst>
                                        <p:tav tm="0">
                                          <p:val>
                                            <p:strVal val="#ppt_x"/>
                                          </p:val>
                                        </p:tav>
                                        <p:tav tm="100000">
                                          <p:val>
                                            <p:strVal val="#ppt_x"/>
                                          </p:val>
                                        </p:tav>
                                      </p:tavLst>
                                    </p:anim>
                                    <p:anim calcmode="lin" valueType="num">
                                      <p:cBhvr>
                                        <p:cTn id="18" dur="5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p:bldP spid="7"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文本框 11"/>
          <p:cNvSpPr txBox="1"/>
          <p:nvPr/>
        </p:nvSpPr>
        <p:spPr>
          <a:xfrm>
            <a:off x="4185197" y="1503344"/>
            <a:ext cx="7275384" cy="3351046"/>
          </a:xfrm>
          <a:prstGeom prst="rect">
            <a:avLst/>
          </a:prstGeom>
          <a:noFill/>
        </p:spPr>
        <p:txBody>
          <a:bodyPr wrap="square" rtlCol="0">
            <a:spAutoFit/>
          </a:bodyPr>
          <a:lstStyle/>
          <a:p>
            <a:pPr>
              <a:lnSpc>
                <a:spcPct val="150000"/>
              </a:lnSpc>
            </a:pPr>
            <a:r>
              <a:rPr lang="en-US" altLang="zh-CN" sz="2400" b="1" dirty="0">
                <a:latin typeface="Microsoft YaHei" panose="020B0503020204020204" pitchFamily="34" charset="-122"/>
                <a:ea typeface="Microsoft YaHei" panose="020B0503020204020204" pitchFamily="34" charset="-122"/>
              </a:rPr>
              <a:t>【</a:t>
            </a:r>
            <a:r>
              <a:rPr lang="zh-CN" altLang="en-US" sz="2400" b="1" dirty="0">
                <a:latin typeface="Microsoft YaHei" panose="020B0503020204020204" pitchFamily="34" charset="-122"/>
                <a:ea typeface="Microsoft YaHei" panose="020B0503020204020204" pitchFamily="34" charset="-122"/>
              </a:rPr>
              <a:t>写法指导</a:t>
            </a:r>
            <a:r>
              <a:rPr lang="en-US" altLang="zh-CN" sz="2400" b="1" dirty="0">
                <a:latin typeface="Microsoft YaHei" panose="020B0503020204020204" pitchFamily="34" charset="-122"/>
                <a:ea typeface="Microsoft YaHei" panose="020B0503020204020204" pitchFamily="34" charset="-122"/>
              </a:rPr>
              <a:t>】</a:t>
            </a:r>
          </a:p>
          <a:p>
            <a:pPr>
              <a:lnSpc>
                <a:spcPct val="150000"/>
              </a:lnSpc>
            </a:pPr>
            <a:r>
              <a:rPr lang="zh-CN" altLang="en-US" sz="2400" b="1" dirty="0">
                <a:solidFill>
                  <a:srgbClr val="C00000"/>
                </a:solidFill>
                <a:latin typeface="Microsoft YaHei" panose="020B0503020204020204" pitchFamily="34" charset="-122"/>
                <a:ea typeface="Microsoft YaHei" panose="020B0503020204020204" pitchFamily="34" charset="-122"/>
              </a:rPr>
              <a:t>内涵：</a:t>
            </a:r>
            <a:r>
              <a:rPr lang="zh-CN" altLang="en-US" sz="2400" dirty="0">
                <a:latin typeface="Microsoft YaHei" panose="020B0503020204020204" pitchFamily="34" charset="-122"/>
                <a:ea typeface="Microsoft YaHei" panose="020B0503020204020204" pitchFamily="34" charset="-122"/>
              </a:rPr>
              <a:t>环境描写是指对人物所处的具体的自然环境和社会环境的描写。其中</a:t>
            </a:r>
            <a:r>
              <a:rPr lang="en-US" altLang="zh-CN" sz="2400" dirty="0">
                <a:latin typeface="Microsoft YaHei" panose="020B0503020204020204" pitchFamily="34" charset="-122"/>
                <a:ea typeface="Microsoft YaHei" panose="020B0503020204020204" pitchFamily="34" charset="-122"/>
              </a:rPr>
              <a:t>,</a:t>
            </a:r>
            <a:r>
              <a:rPr lang="zh-CN" altLang="en-US" sz="2400" dirty="0">
                <a:latin typeface="Microsoft YaHei" panose="020B0503020204020204" pitchFamily="34" charset="-122"/>
                <a:ea typeface="Microsoft YaHei" panose="020B0503020204020204" pitchFamily="34" charset="-122"/>
              </a:rPr>
              <a:t>自然环境是指自然界的景物</a:t>
            </a:r>
            <a:r>
              <a:rPr lang="en-US" altLang="zh-CN" sz="2400" dirty="0">
                <a:latin typeface="Microsoft YaHei" panose="020B0503020204020204" pitchFamily="34" charset="-122"/>
                <a:ea typeface="Microsoft YaHei" panose="020B0503020204020204" pitchFamily="34" charset="-122"/>
              </a:rPr>
              <a:t>,</a:t>
            </a:r>
            <a:r>
              <a:rPr lang="zh-CN" altLang="en-US" sz="2400" dirty="0">
                <a:latin typeface="Microsoft YaHei" panose="020B0503020204020204" pitchFamily="34" charset="-122"/>
                <a:ea typeface="Microsoft YaHei" panose="020B0503020204020204" pitchFamily="34" charset="-122"/>
              </a:rPr>
              <a:t>如季节变化、风霜雨雪、山川湖海、森林原野等。社会环境是指能反映社会、时代特征的建筑、场所、陈设等景物以及民俗民风等。</a:t>
            </a:r>
          </a:p>
        </p:txBody>
      </p:sp>
      <p:sp>
        <p:nvSpPr>
          <p:cNvPr id="14" name="矩形 13">
            <a:extLst>
              <a:ext uri="{FF2B5EF4-FFF2-40B4-BE49-F238E27FC236}">
                <a16:creationId xmlns:a16="http://schemas.microsoft.com/office/drawing/2014/main" id="{1583E858-858B-B44E-85D1-0714BFD1CCB3}"/>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5" name="图片 4">
            <a:extLst>
              <a:ext uri="{FF2B5EF4-FFF2-40B4-BE49-F238E27FC236}">
                <a16:creationId xmlns:a16="http://schemas.microsoft.com/office/drawing/2014/main" id="{477CEF8E-C8EC-CE42-B47E-77F488993F07}"/>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873879" y="1760922"/>
            <a:ext cx="2989346" cy="3330217"/>
          </a:xfrm>
          <a:prstGeom prst="rect">
            <a:avLst/>
          </a:prstGeom>
          <a:solidFill>
            <a:srgbClr val="FFFFFF">
              <a:shade val="85000"/>
            </a:srgbClr>
          </a:solid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2" name="文本框 1">
            <a:extLst>
              <a:ext uri="{FF2B5EF4-FFF2-40B4-BE49-F238E27FC236}">
                <a16:creationId xmlns:a16="http://schemas.microsoft.com/office/drawing/2014/main" id="{2039FF50-8D81-8646-9C72-B131A1FA7D6A}"/>
              </a:ext>
            </a:extLst>
          </p:cNvPr>
          <p:cNvSpPr txBox="1"/>
          <p:nvPr/>
        </p:nvSpPr>
        <p:spPr>
          <a:xfrm>
            <a:off x="1590513" y="1095040"/>
            <a:ext cx="2594684" cy="369332"/>
          </a:xfrm>
          <a:prstGeom prst="rect">
            <a:avLst/>
          </a:prstGeom>
          <a:noFill/>
        </p:spPr>
        <p:txBody>
          <a:bodyPr wrap="square" rtlCol="0">
            <a:spAutoFit/>
          </a:bodyPr>
          <a:lstStyle/>
          <a:p>
            <a:r>
              <a:rPr lang="zh-CN" altLang="en-US" b="1" dirty="0"/>
              <a:t>环境描写 </a:t>
            </a:r>
          </a:p>
        </p:txBody>
      </p:sp>
    </p:spTree>
    <p:extLst>
      <p:ext uri="{BB962C8B-B14F-4D97-AF65-F5344CB8AC3E}">
        <p14:creationId xmlns:p14="http://schemas.microsoft.com/office/powerpoint/2010/main" val="14696167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a:extLst>
              <a:ext uri="{FF2B5EF4-FFF2-40B4-BE49-F238E27FC236}">
                <a16:creationId xmlns:a16="http://schemas.microsoft.com/office/drawing/2014/main" id="{39259A4A-B2B1-D947-9ED7-B91CD5AB4F64}"/>
              </a:ext>
            </a:extLst>
          </p:cNvPr>
          <p:cNvGrpSpPr/>
          <p:nvPr/>
        </p:nvGrpSpPr>
        <p:grpSpPr>
          <a:xfrm>
            <a:off x="825586" y="2432286"/>
            <a:ext cx="3630504" cy="1650318"/>
            <a:chOff x="115910" y="768032"/>
            <a:chExt cx="4954270" cy="4954270"/>
          </a:xfrm>
        </p:grpSpPr>
        <p:pic>
          <p:nvPicPr>
            <p:cNvPr id="2" name="图片 1"/>
            <p:cNvPicPr>
              <a:picLocks noChangeAspect="1"/>
            </p:cNvPicPr>
            <p:nvPr/>
          </p:nvPicPr>
          <p:blipFill>
            <a:blip r:embed="rId3">
              <a:extLst>
                <a:ext uri="{BEBA8EAE-BF5A-486C-A8C5-ECC9F3942E4B}">
                  <a14:imgProps xmlns:a14="http://schemas.microsoft.com/office/drawing/2010/main">
                    <a14:imgLayer r:embed="rId4">
                      <a14:imgEffect>
                        <a14:sharpenSoften amount="-50000"/>
                      </a14:imgEffect>
                    </a14:imgLayer>
                  </a14:imgProps>
                </a:ext>
                <a:ext uri="{28A0092B-C50C-407E-A947-70E740481C1C}">
                  <a14:useLocalDpi xmlns:a14="http://schemas.microsoft.com/office/drawing/2010/main" val="0"/>
                </a:ext>
              </a:extLst>
            </a:blip>
            <a:srcRect l="23894" r="23894"/>
            <a:stretch/>
          </p:blipFill>
          <p:spPr>
            <a:xfrm>
              <a:off x="115910" y="768032"/>
              <a:ext cx="4954270" cy="4954270"/>
            </a:xfrm>
            <a:prstGeom prst="roundRect">
              <a:avLst>
                <a:gd name="adj" fmla="val 11111"/>
              </a:avLst>
            </a:prstGeom>
            <a:ln w="190500" cap="rnd">
              <a:solidFill>
                <a:srgbClr val="C8C6BD"/>
              </a:solidFill>
              <a:prstDash val="solid"/>
            </a:ln>
            <a:effectLst>
              <a:outerShdw blurRad="101600" dist="50800" dir="7200000" algn="tl" rotWithShape="0">
                <a:srgbClr val="000000">
                  <a:alpha val="45000"/>
                </a:srgbClr>
              </a:outerShdw>
            </a:effectLst>
            <a:scene3d>
              <a:camera prst="perspectiveFront" fov="5400000"/>
              <a:lightRig rig="threePt" dir="t">
                <a:rot lat="0" lon="0" rev="19200000"/>
              </a:lightRig>
            </a:scene3d>
            <a:sp3d extrusionH="25400">
              <a:bevelT w="304800" h="152400" prst="hardEdge"/>
              <a:extrusionClr>
                <a:srgbClr val="FFFFFF"/>
              </a:extrusionClr>
            </a:sp3d>
          </p:spPr>
        </p:pic>
        <p:sp>
          <p:nvSpPr>
            <p:cNvPr id="6" name="文本框 5"/>
            <p:cNvSpPr txBox="1"/>
            <p:nvPr/>
          </p:nvSpPr>
          <p:spPr>
            <a:xfrm>
              <a:off x="1342390" y="2553968"/>
              <a:ext cx="2522219" cy="945950"/>
            </a:xfrm>
            <a:prstGeom prst="rect">
              <a:avLst/>
            </a:prstGeom>
            <a:solidFill>
              <a:schemeClr val="accent2">
                <a:lumMod val="20000"/>
                <a:lumOff val="80000"/>
                <a:alpha val="62000"/>
              </a:schemeClr>
            </a:solidFill>
          </p:spPr>
          <p:txBody>
            <a:bodyPr wrap="square" rtlCol="0">
              <a:spAutoFit/>
            </a:bodyPr>
            <a:lstStyle/>
            <a:p>
              <a:pPr algn="l">
                <a:lnSpc>
                  <a:spcPct val="120000"/>
                </a:lnSpc>
              </a:pPr>
              <a:r>
                <a:rPr lang="zh-CN" altLang="en-US" sz="3200" b="1" dirty="0">
                  <a:latin typeface="Microsoft YaHei" panose="020B0503020204020204" pitchFamily="34" charset="-122"/>
                  <a:ea typeface="Microsoft YaHei" panose="020B0503020204020204" pitchFamily="34" charset="-122"/>
                </a:rPr>
                <a:t>素养目标</a:t>
              </a:r>
              <a:endParaRPr lang="en-US" altLang="zh-CN" sz="3200" b="1" dirty="0">
                <a:latin typeface="Microsoft YaHei" panose="020B0503020204020204" pitchFamily="34" charset="-122"/>
                <a:ea typeface="Microsoft YaHei" panose="020B0503020204020204" pitchFamily="34" charset="-122"/>
              </a:endParaRPr>
            </a:p>
          </p:txBody>
        </p:sp>
      </p:grpSp>
      <p:sp>
        <p:nvSpPr>
          <p:cNvPr id="17" name="文本框 16">
            <a:extLst>
              <a:ext uri="{FF2B5EF4-FFF2-40B4-BE49-F238E27FC236}">
                <a16:creationId xmlns:a16="http://schemas.microsoft.com/office/drawing/2014/main" id="{80BF7935-3655-4047-BE88-ABD7E0840718}"/>
              </a:ext>
            </a:extLst>
          </p:cNvPr>
          <p:cNvSpPr txBox="1"/>
          <p:nvPr/>
        </p:nvSpPr>
        <p:spPr>
          <a:xfrm>
            <a:off x="4982480" y="2198049"/>
            <a:ext cx="6293782" cy="1884555"/>
          </a:xfrm>
          <a:prstGeom prst="rect">
            <a:avLst/>
          </a:prstGeom>
          <a:noFill/>
        </p:spPr>
        <p:txBody>
          <a:bodyPr wrap="square" rtlCol="0">
            <a:spAutoFit/>
          </a:bodyPr>
          <a:lstStyle/>
          <a:p>
            <a:pPr>
              <a:lnSpc>
                <a:spcPct val="150000"/>
              </a:lnSpc>
            </a:pPr>
            <a:r>
              <a:rPr lang="en-US" altLang="zh-CN" sz="2000" dirty="0">
                <a:solidFill>
                  <a:schemeClr val="tx1">
                    <a:lumMod val="65000"/>
                    <a:lumOff val="35000"/>
                  </a:schemeClr>
                </a:solidFill>
                <a:latin typeface="Microsoft YaHei" panose="020B0503020204020204" pitchFamily="34" charset="-122"/>
                <a:ea typeface="Microsoft YaHei" panose="020B0503020204020204" pitchFamily="34" charset="-122"/>
              </a:rPr>
              <a:t>1.</a:t>
            </a:r>
            <a:r>
              <a:rPr lang="zh-CN" altLang="en-US" sz="2000" dirty="0">
                <a:solidFill>
                  <a:schemeClr val="tx1">
                    <a:lumMod val="65000"/>
                    <a:lumOff val="35000"/>
                  </a:schemeClr>
                </a:solidFill>
                <a:latin typeface="Microsoft YaHei" panose="020B0503020204020204" pitchFamily="34" charset="-122"/>
                <a:ea typeface="Microsoft YaHei" panose="020B0503020204020204" pitchFamily="34" charset="-122"/>
              </a:rPr>
              <a:t>了解孙犁及其作品，了解小说创作的历史背景。</a:t>
            </a:r>
          </a:p>
          <a:p>
            <a:pPr>
              <a:lnSpc>
                <a:spcPct val="150000"/>
              </a:lnSpc>
            </a:pPr>
            <a:r>
              <a:rPr lang="en-US" altLang="zh-CN" sz="2000" dirty="0">
                <a:solidFill>
                  <a:schemeClr val="tx1">
                    <a:lumMod val="65000"/>
                    <a:lumOff val="35000"/>
                  </a:schemeClr>
                </a:solidFill>
                <a:latin typeface="Microsoft YaHei" panose="020B0503020204020204" pitchFamily="34" charset="-122"/>
                <a:ea typeface="Microsoft YaHei" panose="020B0503020204020204" pitchFamily="34" charset="-122"/>
              </a:rPr>
              <a:t>2.</a:t>
            </a:r>
            <a:r>
              <a:rPr lang="zh-CN" altLang="en-US" sz="2000" dirty="0">
                <a:solidFill>
                  <a:schemeClr val="tx1">
                    <a:lumMod val="65000"/>
                    <a:lumOff val="35000"/>
                  </a:schemeClr>
                </a:solidFill>
                <a:latin typeface="Microsoft YaHei" panose="020B0503020204020204" pitchFamily="34" charset="-122"/>
                <a:ea typeface="Microsoft YaHei" panose="020B0503020204020204" pitchFamily="34" charset="-122"/>
              </a:rPr>
              <a:t>鉴赏小说的环境描写和细节描写，体会诗情画意的意境美和人物形象的人情美。</a:t>
            </a:r>
          </a:p>
          <a:p>
            <a:pPr>
              <a:lnSpc>
                <a:spcPct val="150000"/>
              </a:lnSpc>
            </a:pPr>
            <a:r>
              <a:rPr lang="en-US" altLang="zh-CN" sz="2000" dirty="0">
                <a:solidFill>
                  <a:schemeClr val="tx1">
                    <a:lumMod val="65000"/>
                    <a:lumOff val="35000"/>
                  </a:schemeClr>
                </a:solidFill>
                <a:latin typeface="Microsoft YaHei" panose="020B0503020204020204" pitchFamily="34" charset="-122"/>
                <a:ea typeface="Microsoft YaHei" panose="020B0503020204020204" pitchFamily="34" charset="-122"/>
              </a:rPr>
              <a:t>3.</a:t>
            </a:r>
            <a:r>
              <a:rPr lang="zh-CN" altLang="en-US" sz="2000" dirty="0">
                <a:solidFill>
                  <a:schemeClr val="tx1">
                    <a:lumMod val="65000"/>
                    <a:lumOff val="35000"/>
                  </a:schemeClr>
                </a:solidFill>
                <a:latin typeface="Microsoft YaHei" panose="020B0503020204020204" pitchFamily="34" charset="-122"/>
                <a:ea typeface="Microsoft YaHei" panose="020B0503020204020204" pitchFamily="34" charset="-122"/>
              </a:rPr>
              <a:t>领会小说体现的乐观主义精神和朴素的爱国主义精神。</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500"/>
                                        <p:tgtEl>
                                          <p:spTgt spid="17"/>
                                        </p:tgtEl>
                                      </p:cBhvr>
                                    </p:animEffect>
                                    <p:anim calcmode="lin" valueType="num">
                                      <p:cBhvr>
                                        <p:cTn id="8" dur="500" fill="hold"/>
                                        <p:tgtEl>
                                          <p:spTgt spid="17"/>
                                        </p:tgtEl>
                                        <p:attrNameLst>
                                          <p:attrName>ppt_x</p:attrName>
                                        </p:attrNameLst>
                                      </p:cBhvr>
                                      <p:tavLst>
                                        <p:tav tm="0">
                                          <p:val>
                                            <p:strVal val="#ppt_x"/>
                                          </p:val>
                                        </p:tav>
                                        <p:tav tm="100000">
                                          <p:val>
                                            <p:strVal val="#ppt_x"/>
                                          </p:val>
                                        </p:tav>
                                      </p:tavLst>
                                    </p:anim>
                                    <p:anim calcmode="lin" valueType="num">
                                      <p:cBhvr>
                                        <p:cTn id="9" dur="5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文本框 11"/>
          <p:cNvSpPr txBox="1"/>
          <p:nvPr/>
        </p:nvSpPr>
        <p:spPr>
          <a:xfrm>
            <a:off x="4042737" y="749921"/>
            <a:ext cx="7275384" cy="5013039"/>
          </a:xfrm>
          <a:prstGeom prst="rect">
            <a:avLst/>
          </a:prstGeom>
          <a:noFill/>
        </p:spPr>
        <p:txBody>
          <a:bodyPr wrap="square" rtlCol="0">
            <a:spAutoFit/>
          </a:bodyPr>
          <a:lstStyle/>
          <a:p>
            <a:pPr>
              <a:lnSpc>
                <a:spcPct val="150000"/>
              </a:lnSpc>
            </a:pPr>
            <a:r>
              <a:rPr lang="en-US" altLang="zh-CN" sz="2400" b="1" dirty="0">
                <a:latin typeface="Microsoft YaHei" panose="020B0503020204020204" pitchFamily="34" charset="-122"/>
                <a:ea typeface="Microsoft YaHei" panose="020B0503020204020204" pitchFamily="34" charset="-122"/>
              </a:rPr>
              <a:t>【</a:t>
            </a:r>
            <a:r>
              <a:rPr lang="zh-CN" altLang="en-US" sz="2400" b="1" dirty="0">
                <a:latin typeface="Microsoft YaHei" panose="020B0503020204020204" pitchFamily="34" charset="-122"/>
                <a:ea typeface="Microsoft YaHei" panose="020B0503020204020204" pitchFamily="34" charset="-122"/>
              </a:rPr>
              <a:t>写法指导</a:t>
            </a:r>
            <a:r>
              <a:rPr lang="en-US" altLang="zh-CN" sz="2400" b="1" dirty="0">
                <a:latin typeface="Microsoft YaHei" panose="020B0503020204020204" pitchFamily="34" charset="-122"/>
                <a:ea typeface="Microsoft YaHei" panose="020B0503020204020204" pitchFamily="34" charset="-122"/>
              </a:rPr>
              <a:t>】</a:t>
            </a:r>
            <a:r>
              <a:rPr lang="zh-CN" altLang="en-US" sz="2400" b="1" dirty="0">
                <a:solidFill>
                  <a:srgbClr val="C00000"/>
                </a:solidFill>
                <a:latin typeface="Microsoft YaHei" panose="020B0503020204020204" pitchFamily="34" charset="-122"/>
                <a:ea typeface="Microsoft YaHei" panose="020B0503020204020204" pitchFamily="34" charset="-122"/>
              </a:rPr>
              <a:t>分类：</a:t>
            </a:r>
            <a:endParaRPr lang="en-US" altLang="zh-CN" sz="2400" b="1" dirty="0">
              <a:solidFill>
                <a:srgbClr val="C00000"/>
              </a:solidFill>
              <a:latin typeface="Microsoft YaHei" panose="020B0503020204020204" pitchFamily="34" charset="-122"/>
              <a:ea typeface="Microsoft YaHei" panose="020B0503020204020204" pitchFamily="34" charset="-122"/>
            </a:endParaRPr>
          </a:p>
          <a:p>
            <a:pPr>
              <a:lnSpc>
                <a:spcPct val="150000"/>
              </a:lnSpc>
            </a:pPr>
            <a:r>
              <a:rPr lang="en-US" altLang="zh-CN" sz="2400" b="1" dirty="0">
                <a:solidFill>
                  <a:srgbClr val="C00000"/>
                </a:solidFill>
                <a:latin typeface="Microsoft YaHei" panose="020B0503020204020204" pitchFamily="34" charset="-122"/>
                <a:ea typeface="Microsoft YaHei" panose="020B0503020204020204" pitchFamily="34" charset="-122"/>
              </a:rPr>
              <a:t>(1)</a:t>
            </a:r>
            <a:r>
              <a:rPr lang="zh-CN" altLang="en-US" sz="2400" b="1" dirty="0">
                <a:solidFill>
                  <a:srgbClr val="C00000"/>
                </a:solidFill>
                <a:latin typeface="Microsoft YaHei" panose="020B0503020204020204" pitchFamily="34" charset="-122"/>
                <a:ea typeface="Microsoft YaHei" panose="020B0503020204020204" pitchFamily="34" charset="-122"/>
              </a:rPr>
              <a:t>自然环境描写</a:t>
            </a:r>
            <a:r>
              <a:rPr lang="en-US" altLang="zh-CN" sz="2400" b="1" dirty="0">
                <a:solidFill>
                  <a:srgbClr val="C00000"/>
                </a:solidFill>
                <a:latin typeface="Microsoft YaHei" panose="020B0503020204020204" pitchFamily="34" charset="-122"/>
                <a:ea typeface="Microsoft YaHei" panose="020B0503020204020204" pitchFamily="34" charset="-122"/>
              </a:rPr>
              <a:t>:</a:t>
            </a:r>
            <a:r>
              <a:rPr lang="zh-CN" altLang="en-US" sz="2400" dirty="0">
                <a:latin typeface="Microsoft YaHei" panose="020B0503020204020204" pitchFamily="34" charset="-122"/>
                <a:ea typeface="Microsoft YaHei" panose="020B0503020204020204" pitchFamily="34" charset="-122"/>
              </a:rPr>
              <a:t>包括人物活动的时间、地点、季节、气候以及景物等</a:t>
            </a:r>
            <a:r>
              <a:rPr lang="en-US" altLang="zh-CN" sz="2400" dirty="0">
                <a:latin typeface="Microsoft YaHei" panose="020B0503020204020204" pitchFamily="34" charset="-122"/>
                <a:ea typeface="Microsoft YaHei" panose="020B0503020204020204" pitchFamily="34" charset="-122"/>
              </a:rPr>
              <a:t>,</a:t>
            </a:r>
            <a:r>
              <a:rPr lang="zh-CN" altLang="en-US" sz="2400" dirty="0">
                <a:latin typeface="Microsoft YaHei" panose="020B0503020204020204" pitchFamily="34" charset="-122"/>
                <a:ea typeface="Microsoft YaHei" panose="020B0503020204020204" pitchFamily="34" charset="-122"/>
              </a:rPr>
              <a:t>对表现人物身份、地位、行动</a:t>
            </a:r>
            <a:r>
              <a:rPr lang="en-US" altLang="zh-CN" sz="2400" dirty="0">
                <a:latin typeface="Microsoft YaHei" panose="020B0503020204020204" pitchFamily="34" charset="-122"/>
                <a:ea typeface="Microsoft YaHei" panose="020B0503020204020204" pitchFamily="34" charset="-122"/>
              </a:rPr>
              <a:t>,</a:t>
            </a:r>
            <a:r>
              <a:rPr lang="zh-CN" altLang="en-US" sz="2400" dirty="0">
                <a:latin typeface="Microsoft YaHei" panose="020B0503020204020204" pitchFamily="34" charset="-122"/>
                <a:ea typeface="Microsoft YaHei" panose="020B0503020204020204" pitchFamily="34" charset="-122"/>
              </a:rPr>
              <a:t>表达人物心情</a:t>
            </a:r>
            <a:r>
              <a:rPr lang="en-US" altLang="zh-CN" sz="2400" dirty="0">
                <a:latin typeface="Microsoft YaHei" panose="020B0503020204020204" pitchFamily="34" charset="-122"/>
                <a:ea typeface="Microsoft YaHei" panose="020B0503020204020204" pitchFamily="34" charset="-122"/>
              </a:rPr>
              <a:t>,</a:t>
            </a:r>
            <a:r>
              <a:rPr lang="zh-CN" altLang="en-US" sz="2400" dirty="0">
                <a:latin typeface="Microsoft YaHei" panose="020B0503020204020204" pitchFamily="34" charset="-122"/>
                <a:ea typeface="Microsoft YaHei" panose="020B0503020204020204" pitchFamily="34" charset="-122"/>
              </a:rPr>
              <a:t>渲染气氛都具有重要作用。</a:t>
            </a:r>
          </a:p>
          <a:p>
            <a:pPr>
              <a:lnSpc>
                <a:spcPct val="150000"/>
              </a:lnSpc>
            </a:pPr>
            <a:r>
              <a:rPr lang="en-US" altLang="zh-CN" sz="2400" b="1" dirty="0">
                <a:solidFill>
                  <a:srgbClr val="C00000"/>
                </a:solidFill>
                <a:latin typeface="Microsoft YaHei" panose="020B0503020204020204" pitchFamily="34" charset="-122"/>
                <a:ea typeface="Microsoft YaHei" panose="020B0503020204020204" pitchFamily="34" charset="-122"/>
              </a:rPr>
              <a:t>(2) </a:t>
            </a:r>
            <a:r>
              <a:rPr lang="zh-CN" altLang="en-US" sz="2400" b="1" dirty="0">
                <a:solidFill>
                  <a:srgbClr val="C00000"/>
                </a:solidFill>
                <a:latin typeface="Microsoft YaHei" panose="020B0503020204020204" pitchFamily="34" charset="-122"/>
                <a:ea typeface="Microsoft YaHei" panose="020B0503020204020204" pitchFamily="34" charset="-122"/>
              </a:rPr>
              <a:t>社会环境描写</a:t>
            </a:r>
            <a:r>
              <a:rPr lang="en-US" altLang="zh-CN" sz="2400" b="1" dirty="0">
                <a:solidFill>
                  <a:srgbClr val="C00000"/>
                </a:solidFill>
                <a:latin typeface="Microsoft YaHei" panose="020B0503020204020204" pitchFamily="34" charset="-122"/>
                <a:ea typeface="Microsoft YaHei" panose="020B0503020204020204" pitchFamily="34" charset="-122"/>
              </a:rPr>
              <a:t>:</a:t>
            </a:r>
            <a:r>
              <a:rPr lang="zh-CN" altLang="en-US" sz="2400" dirty="0">
                <a:latin typeface="Microsoft YaHei" panose="020B0503020204020204" pitchFamily="34" charset="-122"/>
                <a:ea typeface="Microsoft YaHei" panose="020B0503020204020204" pitchFamily="34" charset="-122"/>
              </a:rPr>
              <a:t>指的是对特定的时代背景及人物生活环境的描写。它所描写的范围可大可小</a:t>
            </a:r>
            <a:r>
              <a:rPr lang="en-US" altLang="zh-CN" sz="2400" dirty="0">
                <a:latin typeface="Microsoft YaHei" panose="020B0503020204020204" pitchFamily="34" charset="-122"/>
                <a:ea typeface="Microsoft YaHei" panose="020B0503020204020204" pitchFamily="34" charset="-122"/>
              </a:rPr>
              <a:t>,</a:t>
            </a:r>
            <a:r>
              <a:rPr lang="zh-CN" altLang="en-US" sz="2400" dirty="0">
                <a:latin typeface="Microsoft YaHei" panose="020B0503020204020204" pitchFamily="34" charset="-122"/>
                <a:ea typeface="Microsoft YaHei" panose="020B0503020204020204" pitchFamily="34" charset="-122"/>
              </a:rPr>
              <a:t>大至整个社会、整个时代</a:t>
            </a:r>
            <a:r>
              <a:rPr lang="en-US" altLang="zh-CN" sz="2400" dirty="0">
                <a:latin typeface="Microsoft YaHei" panose="020B0503020204020204" pitchFamily="34" charset="-122"/>
                <a:ea typeface="Microsoft YaHei" panose="020B0503020204020204" pitchFamily="34" charset="-122"/>
              </a:rPr>
              <a:t>,</a:t>
            </a:r>
            <a:r>
              <a:rPr lang="zh-CN" altLang="en-US" sz="2400" dirty="0">
                <a:latin typeface="Microsoft YaHei" panose="020B0503020204020204" pitchFamily="34" charset="-122"/>
                <a:ea typeface="Microsoft YaHei" panose="020B0503020204020204" pitchFamily="34" charset="-122"/>
              </a:rPr>
              <a:t>小至一个家庭、一处住所。描写的内容可以是室内陈设、当地的风土人情和时代气氛等。社会环境的描写应具有浓郁的地域风土特色。</a:t>
            </a:r>
          </a:p>
        </p:txBody>
      </p:sp>
      <p:sp>
        <p:nvSpPr>
          <p:cNvPr id="14" name="矩形 13">
            <a:extLst>
              <a:ext uri="{FF2B5EF4-FFF2-40B4-BE49-F238E27FC236}">
                <a16:creationId xmlns:a16="http://schemas.microsoft.com/office/drawing/2014/main" id="{1583E858-858B-B44E-85D1-0714BFD1CCB3}"/>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5" name="图片 4">
            <a:extLst>
              <a:ext uri="{FF2B5EF4-FFF2-40B4-BE49-F238E27FC236}">
                <a16:creationId xmlns:a16="http://schemas.microsoft.com/office/drawing/2014/main" id="{477CEF8E-C8EC-CE42-B47E-77F488993F07}"/>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873879" y="1760922"/>
            <a:ext cx="2989346" cy="3330217"/>
          </a:xfrm>
          <a:prstGeom prst="rect">
            <a:avLst/>
          </a:prstGeom>
          <a:solidFill>
            <a:srgbClr val="FFFFFF">
              <a:shade val="85000"/>
            </a:srgbClr>
          </a:solid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2" name="文本框 1">
            <a:extLst>
              <a:ext uri="{FF2B5EF4-FFF2-40B4-BE49-F238E27FC236}">
                <a16:creationId xmlns:a16="http://schemas.microsoft.com/office/drawing/2014/main" id="{2039FF50-8D81-8646-9C72-B131A1FA7D6A}"/>
              </a:ext>
            </a:extLst>
          </p:cNvPr>
          <p:cNvSpPr txBox="1"/>
          <p:nvPr/>
        </p:nvSpPr>
        <p:spPr>
          <a:xfrm>
            <a:off x="1590513" y="1095040"/>
            <a:ext cx="2594684" cy="369332"/>
          </a:xfrm>
          <a:prstGeom prst="rect">
            <a:avLst/>
          </a:prstGeom>
          <a:noFill/>
        </p:spPr>
        <p:txBody>
          <a:bodyPr wrap="square" rtlCol="0">
            <a:spAutoFit/>
          </a:bodyPr>
          <a:lstStyle/>
          <a:p>
            <a:r>
              <a:rPr lang="zh-CN" altLang="en-US" b="1" dirty="0"/>
              <a:t>环境描写 </a:t>
            </a:r>
          </a:p>
        </p:txBody>
      </p:sp>
    </p:spTree>
    <p:extLst>
      <p:ext uri="{BB962C8B-B14F-4D97-AF65-F5344CB8AC3E}">
        <p14:creationId xmlns:p14="http://schemas.microsoft.com/office/powerpoint/2010/main" val="32068260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文本框 11"/>
          <p:cNvSpPr txBox="1"/>
          <p:nvPr/>
        </p:nvSpPr>
        <p:spPr>
          <a:xfrm>
            <a:off x="4042737" y="749921"/>
            <a:ext cx="7275384" cy="5013039"/>
          </a:xfrm>
          <a:prstGeom prst="rect">
            <a:avLst/>
          </a:prstGeom>
          <a:noFill/>
        </p:spPr>
        <p:txBody>
          <a:bodyPr wrap="square" rtlCol="0">
            <a:spAutoFit/>
          </a:bodyPr>
          <a:lstStyle/>
          <a:p>
            <a:pPr>
              <a:lnSpc>
                <a:spcPct val="150000"/>
              </a:lnSpc>
            </a:pPr>
            <a:r>
              <a:rPr lang="en-US" altLang="zh-CN" sz="2400" b="1" dirty="0">
                <a:latin typeface="Microsoft YaHei" panose="020B0503020204020204" pitchFamily="34" charset="-122"/>
                <a:ea typeface="Microsoft YaHei" panose="020B0503020204020204" pitchFamily="34" charset="-122"/>
              </a:rPr>
              <a:t>【</a:t>
            </a:r>
            <a:r>
              <a:rPr lang="zh-CN" altLang="en-US" sz="2400" b="1" dirty="0">
                <a:latin typeface="Microsoft YaHei" panose="020B0503020204020204" pitchFamily="34" charset="-122"/>
                <a:ea typeface="Microsoft YaHei" panose="020B0503020204020204" pitchFamily="34" charset="-122"/>
              </a:rPr>
              <a:t>写法指导</a:t>
            </a:r>
            <a:r>
              <a:rPr lang="en-US" altLang="zh-CN" sz="2400" b="1" dirty="0">
                <a:latin typeface="Microsoft YaHei" panose="020B0503020204020204" pitchFamily="34" charset="-122"/>
                <a:ea typeface="Microsoft YaHei" panose="020B0503020204020204" pitchFamily="34" charset="-122"/>
              </a:rPr>
              <a:t>】</a:t>
            </a:r>
            <a:r>
              <a:rPr lang="zh-CN" altLang="en-US" sz="2400" b="1" dirty="0">
                <a:solidFill>
                  <a:srgbClr val="C00000"/>
                </a:solidFill>
                <a:latin typeface="Microsoft YaHei" panose="020B0503020204020204" pitchFamily="34" charset="-122"/>
                <a:ea typeface="Microsoft YaHei" panose="020B0503020204020204" pitchFamily="34" charset="-122"/>
              </a:rPr>
              <a:t>运用环境描写时要注意以下三点</a:t>
            </a:r>
            <a:r>
              <a:rPr lang="en-US" altLang="zh-CN" sz="2400" b="1" dirty="0">
                <a:solidFill>
                  <a:srgbClr val="C00000"/>
                </a:solidFill>
                <a:latin typeface="Microsoft YaHei" panose="020B0503020204020204" pitchFamily="34" charset="-122"/>
                <a:ea typeface="Microsoft YaHei" panose="020B0503020204020204" pitchFamily="34" charset="-122"/>
              </a:rPr>
              <a:t>:</a:t>
            </a:r>
          </a:p>
          <a:p>
            <a:pPr>
              <a:lnSpc>
                <a:spcPct val="150000"/>
              </a:lnSpc>
            </a:pPr>
            <a:r>
              <a:rPr lang="en-US" altLang="zh-CN" sz="2400" b="1" dirty="0">
                <a:solidFill>
                  <a:srgbClr val="C00000"/>
                </a:solidFill>
                <a:latin typeface="Microsoft YaHei" panose="020B0503020204020204" pitchFamily="34" charset="-122"/>
                <a:ea typeface="Microsoft YaHei" panose="020B0503020204020204" pitchFamily="34" charset="-122"/>
              </a:rPr>
              <a:t>(1)</a:t>
            </a:r>
            <a:r>
              <a:rPr lang="zh-CN" altLang="en-US" sz="2400" b="1" dirty="0">
                <a:solidFill>
                  <a:srgbClr val="C00000"/>
                </a:solidFill>
                <a:latin typeface="Microsoft YaHei" panose="020B0503020204020204" pitchFamily="34" charset="-122"/>
                <a:ea typeface="Microsoft YaHei" panose="020B0503020204020204" pitchFamily="34" charset="-122"/>
              </a:rPr>
              <a:t>目的明确。</a:t>
            </a:r>
            <a:r>
              <a:rPr lang="zh-CN" altLang="en-US" sz="2400" dirty="0">
                <a:latin typeface="Microsoft YaHei" panose="020B0503020204020204" pitchFamily="34" charset="-122"/>
                <a:ea typeface="Microsoft YaHei" panose="020B0503020204020204" pitchFamily="34" charset="-122"/>
              </a:rPr>
              <a:t>环境描写是为表达中心思想服务的</a:t>
            </a:r>
            <a:r>
              <a:rPr lang="en-US" altLang="zh-CN" sz="2400" dirty="0">
                <a:latin typeface="Microsoft YaHei" panose="020B0503020204020204" pitchFamily="34" charset="-122"/>
                <a:ea typeface="Microsoft YaHei" panose="020B0503020204020204" pitchFamily="34" charset="-122"/>
              </a:rPr>
              <a:t>,</a:t>
            </a:r>
            <a:r>
              <a:rPr lang="zh-CN" altLang="en-US" sz="2400" dirty="0">
                <a:latin typeface="Microsoft YaHei" panose="020B0503020204020204" pitchFamily="34" charset="-122"/>
                <a:ea typeface="Microsoft YaHei" panose="020B0503020204020204" pitchFamily="34" charset="-122"/>
              </a:rPr>
              <a:t>因此首先应该明确自己的表达目的</a:t>
            </a:r>
            <a:r>
              <a:rPr lang="en-US" altLang="zh-CN" sz="2400" dirty="0">
                <a:latin typeface="Microsoft YaHei" panose="020B0503020204020204" pitchFamily="34" charset="-122"/>
                <a:ea typeface="Microsoft YaHei" panose="020B0503020204020204" pitchFamily="34" charset="-122"/>
              </a:rPr>
              <a:t>,</a:t>
            </a:r>
            <a:r>
              <a:rPr lang="zh-CN" altLang="en-US" sz="2400" dirty="0">
                <a:latin typeface="Microsoft YaHei" panose="020B0503020204020204" pitchFamily="34" charset="-122"/>
                <a:ea typeface="Microsoft YaHei" panose="020B0503020204020204" pitchFamily="34" charset="-122"/>
              </a:rPr>
              <a:t>根据表达的需求选用恰当的景物。</a:t>
            </a:r>
          </a:p>
          <a:p>
            <a:pPr>
              <a:lnSpc>
                <a:spcPct val="150000"/>
              </a:lnSpc>
            </a:pPr>
            <a:r>
              <a:rPr lang="en-US" altLang="zh-CN" sz="2400" b="1" dirty="0">
                <a:solidFill>
                  <a:srgbClr val="C00000"/>
                </a:solidFill>
                <a:latin typeface="Microsoft YaHei" panose="020B0503020204020204" pitchFamily="34" charset="-122"/>
                <a:ea typeface="Microsoft YaHei" panose="020B0503020204020204" pitchFamily="34" charset="-122"/>
              </a:rPr>
              <a:t>(2)</a:t>
            </a:r>
            <a:r>
              <a:rPr lang="zh-CN" altLang="en-US" sz="2400" b="1" dirty="0">
                <a:solidFill>
                  <a:srgbClr val="C00000"/>
                </a:solidFill>
                <a:latin typeface="Microsoft YaHei" panose="020B0503020204020204" pitchFamily="34" charset="-122"/>
                <a:ea typeface="Microsoft YaHei" panose="020B0503020204020204" pitchFamily="34" charset="-122"/>
              </a:rPr>
              <a:t>抓住特征。</a:t>
            </a:r>
            <a:r>
              <a:rPr lang="zh-CN" altLang="en-US" sz="2400" dirty="0">
                <a:latin typeface="Microsoft YaHei" panose="020B0503020204020204" pitchFamily="34" charset="-122"/>
                <a:ea typeface="Microsoft YaHei" panose="020B0503020204020204" pitchFamily="34" charset="-122"/>
              </a:rPr>
              <a:t>思考景物有哪些独具的特点</a:t>
            </a:r>
            <a:r>
              <a:rPr lang="en-US" altLang="zh-CN" sz="2400" dirty="0">
                <a:latin typeface="Microsoft YaHei" panose="020B0503020204020204" pitchFamily="34" charset="-122"/>
                <a:ea typeface="Microsoft YaHei" panose="020B0503020204020204" pitchFamily="34" charset="-122"/>
              </a:rPr>
              <a:t>,</a:t>
            </a:r>
            <a:r>
              <a:rPr lang="zh-CN" altLang="en-US" sz="2400" dirty="0">
                <a:latin typeface="Microsoft YaHei" panose="020B0503020204020204" pitchFamily="34" charset="-122"/>
                <a:ea typeface="Microsoft YaHei" panose="020B0503020204020204" pitchFamily="34" charset="-122"/>
              </a:rPr>
              <a:t>哪些特点能凸显主旨</a:t>
            </a:r>
            <a:r>
              <a:rPr lang="en-US" altLang="zh-CN" sz="2400" dirty="0">
                <a:latin typeface="Microsoft YaHei" panose="020B0503020204020204" pitchFamily="34" charset="-122"/>
                <a:ea typeface="Microsoft YaHei" panose="020B0503020204020204" pitchFamily="34" charset="-122"/>
              </a:rPr>
              <a:t>;</a:t>
            </a:r>
            <a:r>
              <a:rPr lang="zh-CN" altLang="en-US" sz="2400" dirty="0">
                <a:latin typeface="Microsoft YaHei" panose="020B0503020204020204" pitchFamily="34" charset="-122"/>
                <a:ea typeface="Microsoft YaHei" panose="020B0503020204020204" pitchFamily="34" charset="-122"/>
              </a:rPr>
              <a:t>既要抓住景物的鲜明的特点</a:t>
            </a:r>
            <a:r>
              <a:rPr lang="en-US" altLang="zh-CN" sz="2400" dirty="0">
                <a:latin typeface="Microsoft YaHei" panose="020B0503020204020204" pitchFamily="34" charset="-122"/>
                <a:ea typeface="Microsoft YaHei" panose="020B0503020204020204" pitchFamily="34" charset="-122"/>
              </a:rPr>
              <a:t>,</a:t>
            </a:r>
            <a:r>
              <a:rPr lang="zh-CN" altLang="en-US" sz="2400" dirty="0">
                <a:latin typeface="Microsoft YaHei" panose="020B0503020204020204" pitchFamily="34" charset="-122"/>
                <a:ea typeface="Microsoft YaHei" panose="020B0503020204020204" pitchFamily="34" charset="-122"/>
              </a:rPr>
              <a:t>又要考虑这些特点对表达主旨的作用。</a:t>
            </a:r>
          </a:p>
          <a:p>
            <a:pPr>
              <a:lnSpc>
                <a:spcPct val="150000"/>
              </a:lnSpc>
            </a:pPr>
            <a:r>
              <a:rPr lang="en-US" altLang="zh-CN" sz="2400" b="1" dirty="0">
                <a:solidFill>
                  <a:srgbClr val="C00000"/>
                </a:solidFill>
                <a:latin typeface="Microsoft YaHei" panose="020B0503020204020204" pitchFamily="34" charset="-122"/>
                <a:ea typeface="Microsoft YaHei" panose="020B0503020204020204" pitchFamily="34" charset="-122"/>
              </a:rPr>
              <a:t>(3)</a:t>
            </a:r>
            <a:r>
              <a:rPr lang="zh-CN" altLang="en-US" sz="2400" b="1" dirty="0">
                <a:solidFill>
                  <a:srgbClr val="C00000"/>
                </a:solidFill>
                <a:latin typeface="Microsoft YaHei" panose="020B0503020204020204" pitchFamily="34" charset="-122"/>
                <a:ea typeface="Microsoft YaHei" panose="020B0503020204020204" pitchFamily="34" charset="-122"/>
              </a:rPr>
              <a:t>生动描写。</a:t>
            </a:r>
            <a:r>
              <a:rPr lang="zh-CN" altLang="en-US" sz="2400" dirty="0">
                <a:latin typeface="Microsoft YaHei" panose="020B0503020204020204" pitchFamily="34" charset="-122"/>
                <a:ea typeface="Microsoft YaHei" panose="020B0503020204020204" pitchFamily="34" charset="-122"/>
              </a:rPr>
              <a:t>选用恰当的描写角度</a:t>
            </a:r>
            <a:r>
              <a:rPr lang="en-US" altLang="zh-CN" sz="2400" dirty="0">
                <a:latin typeface="Microsoft YaHei" panose="020B0503020204020204" pitchFamily="34" charset="-122"/>
                <a:ea typeface="Microsoft YaHei" panose="020B0503020204020204" pitchFamily="34" charset="-122"/>
              </a:rPr>
              <a:t>,</a:t>
            </a:r>
            <a:r>
              <a:rPr lang="zh-CN" altLang="en-US" sz="2400" dirty="0">
                <a:latin typeface="Microsoft YaHei" panose="020B0503020204020204" pitchFamily="34" charset="-122"/>
                <a:ea typeface="Microsoft YaHei" panose="020B0503020204020204" pitchFamily="34" charset="-122"/>
              </a:rPr>
              <a:t>巧妙地运用修辞</a:t>
            </a:r>
            <a:r>
              <a:rPr lang="en-US" altLang="zh-CN" sz="2400" dirty="0">
                <a:latin typeface="Microsoft YaHei" panose="020B0503020204020204" pitchFamily="34" charset="-122"/>
                <a:ea typeface="Microsoft YaHei" panose="020B0503020204020204" pitchFamily="34" charset="-122"/>
              </a:rPr>
              <a:t>,</a:t>
            </a:r>
            <a:r>
              <a:rPr lang="zh-CN" altLang="en-US" sz="2400" dirty="0">
                <a:latin typeface="Microsoft YaHei" panose="020B0503020204020204" pitchFamily="34" charset="-122"/>
                <a:ea typeface="Microsoft YaHei" panose="020B0503020204020204" pitchFamily="34" charset="-122"/>
              </a:rPr>
              <a:t>精心组织语言</a:t>
            </a:r>
            <a:r>
              <a:rPr lang="en-US" altLang="zh-CN" sz="2400" dirty="0">
                <a:latin typeface="Microsoft YaHei" panose="020B0503020204020204" pitchFamily="34" charset="-122"/>
                <a:ea typeface="Microsoft YaHei" panose="020B0503020204020204" pitchFamily="34" charset="-122"/>
              </a:rPr>
              <a:t>,</a:t>
            </a:r>
            <a:r>
              <a:rPr lang="zh-CN" altLang="en-US" sz="2400" dirty="0">
                <a:latin typeface="Microsoft YaHei" panose="020B0503020204020204" pitchFamily="34" charset="-122"/>
                <a:ea typeface="Microsoft YaHei" panose="020B0503020204020204" pitchFamily="34" charset="-122"/>
              </a:rPr>
              <a:t>再现景物的特点。</a:t>
            </a:r>
          </a:p>
        </p:txBody>
      </p:sp>
      <p:sp>
        <p:nvSpPr>
          <p:cNvPr id="14" name="矩形 13">
            <a:extLst>
              <a:ext uri="{FF2B5EF4-FFF2-40B4-BE49-F238E27FC236}">
                <a16:creationId xmlns:a16="http://schemas.microsoft.com/office/drawing/2014/main" id="{1583E858-858B-B44E-85D1-0714BFD1CCB3}"/>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5" name="图片 4">
            <a:extLst>
              <a:ext uri="{FF2B5EF4-FFF2-40B4-BE49-F238E27FC236}">
                <a16:creationId xmlns:a16="http://schemas.microsoft.com/office/drawing/2014/main" id="{477CEF8E-C8EC-CE42-B47E-77F488993F07}"/>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873879" y="1760922"/>
            <a:ext cx="2989346" cy="3330217"/>
          </a:xfrm>
          <a:prstGeom prst="rect">
            <a:avLst/>
          </a:prstGeom>
          <a:solidFill>
            <a:srgbClr val="FFFFFF">
              <a:shade val="85000"/>
            </a:srgbClr>
          </a:solid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2" name="文本框 1">
            <a:extLst>
              <a:ext uri="{FF2B5EF4-FFF2-40B4-BE49-F238E27FC236}">
                <a16:creationId xmlns:a16="http://schemas.microsoft.com/office/drawing/2014/main" id="{2039FF50-8D81-8646-9C72-B131A1FA7D6A}"/>
              </a:ext>
            </a:extLst>
          </p:cNvPr>
          <p:cNvSpPr txBox="1"/>
          <p:nvPr/>
        </p:nvSpPr>
        <p:spPr>
          <a:xfrm>
            <a:off x="1590513" y="1095040"/>
            <a:ext cx="2594684" cy="369332"/>
          </a:xfrm>
          <a:prstGeom prst="rect">
            <a:avLst/>
          </a:prstGeom>
          <a:noFill/>
        </p:spPr>
        <p:txBody>
          <a:bodyPr wrap="square" rtlCol="0">
            <a:spAutoFit/>
          </a:bodyPr>
          <a:lstStyle/>
          <a:p>
            <a:r>
              <a:rPr lang="zh-CN" altLang="en-US" b="1" dirty="0"/>
              <a:t>环境描写 </a:t>
            </a:r>
          </a:p>
        </p:txBody>
      </p:sp>
    </p:spTree>
    <p:extLst>
      <p:ext uri="{BB962C8B-B14F-4D97-AF65-F5344CB8AC3E}">
        <p14:creationId xmlns:p14="http://schemas.microsoft.com/office/powerpoint/2010/main" val="13067921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文本框 11"/>
          <p:cNvSpPr txBox="1"/>
          <p:nvPr/>
        </p:nvSpPr>
        <p:spPr>
          <a:xfrm>
            <a:off x="660181" y="1610027"/>
            <a:ext cx="10871637" cy="3269613"/>
          </a:xfrm>
          <a:prstGeom prst="rect">
            <a:avLst/>
          </a:prstGeom>
          <a:noFill/>
        </p:spPr>
        <p:txBody>
          <a:bodyPr wrap="square" rtlCol="0">
            <a:spAutoFit/>
          </a:bodyPr>
          <a:lstStyle/>
          <a:p>
            <a:pPr>
              <a:lnSpc>
                <a:spcPct val="150000"/>
              </a:lnSpc>
            </a:pPr>
            <a:r>
              <a:rPr lang="en-US" altLang="zh-CN" sz="2000" b="1" dirty="0">
                <a:latin typeface="Microsoft YaHei" panose="020B0503020204020204" pitchFamily="34" charset="-122"/>
                <a:ea typeface="Microsoft YaHei" panose="020B0503020204020204" pitchFamily="34" charset="-122"/>
              </a:rPr>
              <a:t>【</a:t>
            </a:r>
            <a:r>
              <a:rPr lang="zh-CN" altLang="en-US" sz="2000" b="1" dirty="0">
                <a:latin typeface="Microsoft YaHei" panose="020B0503020204020204" pitchFamily="34" charset="-122"/>
                <a:ea typeface="Microsoft YaHei" panose="020B0503020204020204" pitchFamily="34" charset="-122"/>
              </a:rPr>
              <a:t>迁移练笔</a:t>
            </a:r>
            <a:r>
              <a:rPr lang="en-US" altLang="zh-CN" sz="2000" b="1" dirty="0">
                <a:latin typeface="Microsoft YaHei" panose="020B0503020204020204" pitchFamily="34" charset="-122"/>
                <a:ea typeface="Microsoft YaHei" panose="020B0503020204020204" pitchFamily="34" charset="-122"/>
              </a:rPr>
              <a:t>】</a:t>
            </a:r>
            <a:r>
              <a:rPr lang="zh-CN" altLang="en-US" sz="2000" b="1" dirty="0">
                <a:latin typeface="Microsoft YaHei" panose="020B0503020204020204" pitchFamily="34" charset="-122"/>
                <a:ea typeface="Microsoft YaHei" panose="020B0503020204020204" pitchFamily="34" charset="-122"/>
              </a:rPr>
              <a:t>请以“熟悉”为话题</a:t>
            </a:r>
            <a:r>
              <a:rPr lang="en-US" altLang="zh-CN" sz="2000" b="1" dirty="0">
                <a:latin typeface="Microsoft YaHei" panose="020B0503020204020204" pitchFamily="34" charset="-122"/>
                <a:ea typeface="Microsoft YaHei" panose="020B0503020204020204" pitchFamily="34" charset="-122"/>
              </a:rPr>
              <a:t>,</a:t>
            </a:r>
            <a:r>
              <a:rPr lang="zh-CN" altLang="en-US" sz="2000" b="1" dirty="0">
                <a:latin typeface="Microsoft YaHei" panose="020B0503020204020204" pitchFamily="34" charset="-122"/>
                <a:ea typeface="Microsoft YaHei" panose="020B0503020204020204" pitchFamily="34" charset="-122"/>
              </a:rPr>
              <a:t>运用环境描写</a:t>
            </a:r>
            <a:r>
              <a:rPr lang="en-US" altLang="zh-CN" sz="2000" b="1" dirty="0">
                <a:latin typeface="Microsoft YaHei" panose="020B0503020204020204" pitchFamily="34" charset="-122"/>
                <a:ea typeface="Microsoft YaHei" panose="020B0503020204020204" pitchFamily="34" charset="-122"/>
              </a:rPr>
              <a:t>,</a:t>
            </a:r>
            <a:r>
              <a:rPr lang="zh-CN" altLang="en-US" sz="2000" b="1" dirty="0">
                <a:latin typeface="Microsoft YaHei" panose="020B0503020204020204" pitchFamily="34" charset="-122"/>
                <a:ea typeface="Microsoft YaHei" panose="020B0503020204020204" pitchFamily="34" charset="-122"/>
              </a:rPr>
              <a:t>写一段文字</a:t>
            </a:r>
            <a:r>
              <a:rPr lang="en-US" altLang="zh-CN" sz="2000" b="1" dirty="0">
                <a:latin typeface="Microsoft YaHei" panose="020B0503020204020204" pitchFamily="34" charset="-122"/>
                <a:ea typeface="Microsoft YaHei" panose="020B0503020204020204" pitchFamily="34" charset="-122"/>
              </a:rPr>
              <a:t>,</a:t>
            </a:r>
            <a:r>
              <a:rPr lang="zh-CN" altLang="en-US" sz="2000" b="1" dirty="0">
                <a:latin typeface="Microsoft YaHei" panose="020B0503020204020204" pitchFamily="34" charset="-122"/>
                <a:ea typeface="Microsoft YaHei" panose="020B0503020204020204" pitchFamily="34" charset="-122"/>
              </a:rPr>
              <a:t>不少于</a:t>
            </a:r>
            <a:r>
              <a:rPr lang="en-US" altLang="zh-CN" sz="2000" b="1" dirty="0">
                <a:latin typeface="Microsoft YaHei" panose="020B0503020204020204" pitchFamily="34" charset="-122"/>
                <a:ea typeface="Microsoft YaHei" panose="020B0503020204020204" pitchFamily="34" charset="-122"/>
              </a:rPr>
              <a:t>200</a:t>
            </a:r>
            <a:r>
              <a:rPr lang="zh-CN" altLang="en-US" sz="2000" b="1" dirty="0">
                <a:latin typeface="Microsoft YaHei" panose="020B0503020204020204" pitchFamily="34" charset="-122"/>
                <a:ea typeface="Microsoft YaHei" panose="020B0503020204020204" pitchFamily="34" charset="-122"/>
              </a:rPr>
              <a:t>字。</a:t>
            </a:r>
          </a:p>
          <a:p>
            <a:pPr>
              <a:lnSpc>
                <a:spcPct val="150000"/>
              </a:lnSpc>
            </a:pPr>
            <a:r>
              <a:rPr lang="zh-CN" altLang="en-US" sz="2000" dirty="0">
                <a:solidFill>
                  <a:srgbClr val="C00000"/>
                </a:solidFill>
                <a:latin typeface="Microsoft YaHei" panose="020B0503020204020204" pitchFamily="34" charset="-122"/>
                <a:ea typeface="Microsoft YaHei" panose="020B0503020204020204" pitchFamily="34" charset="-122"/>
              </a:rPr>
              <a:t>明确   示例：这是在迷惘的梦中</a:t>
            </a:r>
            <a:r>
              <a:rPr lang="en-US" altLang="zh-CN" sz="2000" dirty="0">
                <a:solidFill>
                  <a:srgbClr val="C00000"/>
                </a:solidFill>
                <a:latin typeface="Microsoft YaHei" panose="020B0503020204020204" pitchFamily="34" charset="-122"/>
                <a:ea typeface="Microsoft YaHei" panose="020B0503020204020204" pitchFamily="34" charset="-122"/>
              </a:rPr>
              <a:t>,</a:t>
            </a:r>
            <a:r>
              <a:rPr lang="zh-CN" altLang="en-US" sz="2000" dirty="0">
                <a:solidFill>
                  <a:srgbClr val="C00000"/>
                </a:solidFill>
                <a:latin typeface="Microsoft YaHei" panose="020B0503020204020204" pitchFamily="34" charset="-122"/>
                <a:ea typeface="Microsoft YaHei" panose="020B0503020204020204" pitchFamily="34" charset="-122"/>
              </a:rPr>
              <a:t>还是在死神的门前</a:t>
            </a:r>
            <a:r>
              <a:rPr lang="en-US" altLang="zh-CN" sz="2000" dirty="0">
                <a:solidFill>
                  <a:srgbClr val="C00000"/>
                </a:solidFill>
                <a:latin typeface="Microsoft YaHei" panose="020B0503020204020204" pitchFamily="34" charset="-122"/>
                <a:ea typeface="Microsoft YaHei" panose="020B0503020204020204" pitchFamily="34" charset="-122"/>
              </a:rPr>
              <a:t>?</a:t>
            </a:r>
            <a:r>
              <a:rPr lang="zh-CN" altLang="en-US" sz="2000" dirty="0">
                <a:solidFill>
                  <a:srgbClr val="C00000"/>
                </a:solidFill>
                <a:latin typeface="Microsoft YaHei" panose="020B0503020204020204" pitchFamily="34" charset="-122"/>
                <a:ea typeface="Microsoft YaHei" panose="020B0503020204020204" pitchFamily="34" charset="-122"/>
              </a:rPr>
              <a:t>她记得</a:t>
            </a:r>
            <a:r>
              <a:rPr lang="en-US" altLang="zh-CN" sz="2000" dirty="0">
                <a:solidFill>
                  <a:srgbClr val="C00000"/>
                </a:solidFill>
                <a:latin typeface="Microsoft YaHei" panose="020B0503020204020204" pitchFamily="34" charset="-122"/>
                <a:ea typeface="Microsoft YaHei" panose="020B0503020204020204" pitchFamily="34" charset="-122"/>
              </a:rPr>
              <a:t>,</a:t>
            </a:r>
            <a:r>
              <a:rPr lang="zh-CN" altLang="en-US" sz="2000" dirty="0">
                <a:solidFill>
                  <a:srgbClr val="C00000"/>
                </a:solidFill>
                <a:latin typeface="Microsoft YaHei" panose="020B0503020204020204" pitchFamily="34" charset="-122"/>
                <a:ea typeface="Microsoft YaHei" panose="020B0503020204020204" pitchFamily="34" charset="-122"/>
              </a:rPr>
              <a:t>好像是在上班的路上。这条路她再熟悉不过了。从居住的小区出来</a:t>
            </a:r>
            <a:r>
              <a:rPr lang="en-US" altLang="zh-CN" sz="2000" dirty="0">
                <a:solidFill>
                  <a:srgbClr val="C00000"/>
                </a:solidFill>
                <a:latin typeface="Microsoft YaHei" panose="020B0503020204020204" pitchFamily="34" charset="-122"/>
                <a:ea typeface="Microsoft YaHei" panose="020B0503020204020204" pitchFamily="34" charset="-122"/>
              </a:rPr>
              <a:t>,</a:t>
            </a:r>
            <a:r>
              <a:rPr lang="zh-CN" altLang="en-US" sz="2000" dirty="0">
                <a:solidFill>
                  <a:srgbClr val="C00000"/>
                </a:solidFill>
                <a:latin typeface="Microsoft YaHei" panose="020B0503020204020204" pitchFamily="34" charset="-122"/>
                <a:ea typeface="Microsoft YaHei" panose="020B0503020204020204" pitchFamily="34" charset="-122"/>
              </a:rPr>
              <a:t>坐四站公交车下车</a:t>
            </a:r>
            <a:r>
              <a:rPr lang="en-US" altLang="zh-CN" sz="2000" dirty="0">
                <a:solidFill>
                  <a:srgbClr val="C00000"/>
                </a:solidFill>
                <a:latin typeface="Microsoft YaHei" panose="020B0503020204020204" pitchFamily="34" charset="-122"/>
                <a:ea typeface="Microsoft YaHei" panose="020B0503020204020204" pitchFamily="34" charset="-122"/>
              </a:rPr>
              <a:t>,</a:t>
            </a:r>
            <a:r>
              <a:rPr lang="zh-CN" altLang="en-US" sz="2000" dirty="0">
                <a:solidFill>
                  <a:srgbClr val="C00000"/>
                </a:solidFill>
                <a:latin typeface="Microsoft YaHei" panose="020B0503020204020204" pitchFamily="34" charset="-122"/>
                <a:ea typeface="Microsoft YaHei" panose="020B0503020204020204" pitchFamily="34" charset="-122"/>
              </a:rPr>
              <a:t>绕过槐树下的报亭</a:t>
            </a:r>
            <a:r>
              <a:rPr lang="en-US" altLang="zh-CN" sz="2000" dirty="0">
                <a:solidFill>
                  <a:srgbClr val="C00000"/>
                </a:solidFill>
                <a:latin typeface="Microsoft YaHei" panose="020B0503020204020204" pitchFamily="34" charset="-122"/>
                <a:ea typeface="Microsoft YaHei" panose="020B0503020204020204" pitchFamily="34" charset="-122"/>
              </a:rPr>
              <a:t>,</a:t>
            </a:r>
            <a:r>
              <a:rPr lang="zh-CN" altLang="en-US" sz="2000" dirty="0">
                <a:solidFill>
                  <a:srgbClr val="C00000"/>
                </a:solidFill>
                <a:latin typeface="Microsoft YaHei" panose="020B0503020204020204" pitchFamily="34" charset="-122"/>
                <a:ea typeface="Microsoft YaHei" panose="020B0503020204020204" pitchFamily="34" charset="-122"/>
              </a:rPr>
              <a:t>马路对面就是学校了。这段路</a:t>
            </a:r>
            <a:r>
              <a:rPr lang="en-US" altLang="zh-CN" sz="2000" dirty="0">
                <a:solidFill>
                  <a:srgbClr val="C00000"/>
                </a:solidFill>
                <a:latin typeface="Microsoft YaHei" panose="020B0503020204020204" pitchFamily="34" charset="-122"/>
                <a:ea typeface="Microsoft YaHei" panose="020B0503020204020204" pitchFamily="34" charset="-122"/>
              </a:rPr>
              <a:t>,</a:t>
            </a:r>
            <a:r>
              <a:rPr lang="zh-CN" altLang="en-US" sz="2000" dirty="0">
                <a:solidFill>
                  <a:srgbClr val="C00000"/>
                </a:solidFill>
                <a:latin typeface="Microsoft YaHei" panose="020B0503020204020204" pitchFamily="34" charset="-122"/>
                <a:ea typeface="Microsoft YaHei" panose="020B0503020204020204" pitchFamily="34" charset="-122"/>
              </a:rPr>
              <a:t>记不清走了多少次</a:t>
            </a:r>
            <a:r>
              <a:rPr lang="en-US" altLang="zh-CN" sz="2000" dirty="0">
                <a:solidFill>
                  <a:srgbClr val="C00000"/>
                </a:solidFill>
                <a:latin typeface="Microsoft YaHei" panose="020B0503020204020204" pitchFamily="34" charset="-122"/>
                <a:ea typeface="Microsoft YaHei" panose="020B0503020204020204" pitchFamily="34" charset="-122"/>
              </a:rPr>
              <a:t>,</a:t>
            </a:r>
            <a:r>
              <a:rPr lang="zh-CN" altLang="en-US" sz="2000" dirty="0">
                <a:solidFill>
                  <a:srgbClr val="C00000"/>
                </a:solidFill>
                <a:latin typeface="Microsoft YaHei" panose="020B0503020204020204" pitchFamily="34" charset="-122"/>
                <a:ea typeface="Microsoft YaHei" panose="020B0503020204020204" pitchFamily="34" charset="-122"/>
              </a:rPr>
              <a:t>熟悉得不能再熟悉。每一棵树</a:t>
            </a:r>
            <a:r>
              <a:rPr lang="en-US" altLang="zh-CN" sz="2000" dirty="0">
                <a:solidFill>
                  <a:srgbClr val="C00000"/>
                </a:solidFill>
                <a:latin typeface="Microsoft YaHei" panose="020B0503020204020204" pitchFamily="34" charset="-122"/>
                <a:ea typeface="Microsoft YaHei" panose="020B0503020204020204" pitchFamily="34" charset="-122"/>
              </a:rPr>
              <a:t>,</a:t>
            </a:r>
            <a:r>
              <a:rPr lang="zh-CN" altLang="en-US" sz="2000" dirty="0">
                <a:solidFill>
                  <a:srgbClr val="C00000"/>
                </a:solidFill>
                <a:latin typeface="Microsoft YaHei" panose="020B0503020204020204" pitchFamily="34" charset="-122"/>
                <a:ea typeface="Microsoft YaHei" panose="020B0503020204020204" pitchFamily="34" charset="-122"/>
              </a:rPr>
              <a:t>每一个小吃摊</a:t>
            </a:r>
            <a:r>
              <a:rPr lang="en-US" altLang="zh-CN" sz="2000" dirty="0">
                <a:solidFill>
                  <a:srgbClr val="C00000"/>
                </a:solidFill>
                <a:latin typeface="Microsoft YaHei" panose="020B0503020204020204" pitchFamily="34" charset="-122"/>
                <a:ea typeface="Microsoft YaHei" panose="020B0503020204020204" pitchFamily="34" charset="-122"/>
              </a:rPr>
              <a:t>,</a:t>
            </a:r>
            <a:r>
              <a:rPr lang="zh-CN" altLang="en-US" sz="2000" dirty="0">
                <a:solidFill>
                  <a:srgbClr val="C00000"/>
                </a:solidFill>
                <a:latin typeface="Microsoft YaHei" panose="020B0503020204020204" pitchFamily="34" charset="-122"/>
                <a:ea typeface="Microsoft YaHei" panose="020B0503020204020204" pitchFamily="34" charset="-122"/>
              </a:rPr>
              <a:t>每一个小超市</a:t>
            </a:r>
            <a:r>
              <a:rPr lang="en-US" altLang="zh-CN" sz="2000" dirty="0">
                <a:solidFill>
                  <a:srgbClr val="C00000"/>
                </a:solidFill>
                <a:latin typeface="Microsoft YaHei" panose="020B0503020204020204" pitchFamily="34" charset="-122"/>
                <a:ea typeface="Microsoft YaHei" panose="020B0503020204020204" pitchFamily="34" charset="-122"/>
              </a:rPr>
              <a:t>,</a:t>
            </a:r>
            <a:r>
              <a:rPr lang="zh-CN" altLang="en-US" sz="2000" dirty="0">
                <a:solidFill>
                  <a:srgbClr val="C00000"/>
                </a:solidFill>
                <a:latin typeface="Microsoft YaHei" panose="020B0503020204020204" pitchFamily="34" charset="-122"/>
                <a:ea typeface="Microsoft YaHei" panose="020B0503020204020204" pitchFamily="34" charset="-122"/>
              </a:rPr>
              <a:t>甚至卖水果的老大妈的面孔她都记得清清楚楚。她最喜欢看孩子们放学的场面</a:t>
            </a:r>
            <a:r>
              <a:rPr lang="en-US" altLang="zh-CN" sz="2000" dirty="0">
                <a:solidFill>
                  <a:srgbClr val="C00000"/>
                </a:solidFill>
                <a:latin typeface="Microsoft YaHei" panose="020B0503020204020204" pitchFamily="34" charset="-122"/>
                <a:ea typeface="Microsoft YaHei" panose="020B0503020204020204" pitchFamily="34" charset="-122"/>
              </a:rPr>
              <a:t>,</a:t>
            </a:r>
            <a:r>
              <a:rPr lang="zh-CN" altLang="en-US" sz="2000" dirty="0">
                <a:solidFill>
                  <a:srgbClr val="C00000"/>
                </a:solidFill>
                <a:latin typeface="Microsoft YaHei" panose="020B0503020204020204" pitchFamily="34" charset="-122"/>
                <a:ea typeface="Microsoft YaHei" panose="020B0503020204020204" pitchFamily="34" charset="-122"/>
              </a:rPr>
              <a:t>他们从学校出来</a:t>
            </a:r>
            <a:r>
              <a:rPr lang="en-US" altLang="zh-CN" sz="2000" dirty="0">
                <a:solidFill>
                  <a:srgbClr val="C00000"/>
                </a:solidFill>
                <a:latin typeface="Microsoft YaHei" panose="020B0503020204020204" pitchFamily="34" charset="-122"/>
                <a:ea typeface="Microsoft YaHei" panose="020B0503020204020204" pitchFamily="34" charset="-122"/>
              </a:rPr>
              <a:t>,</a:t>
            </a:r>
            <a:r>
              <a:rPr lang="zh-CN" altLang="en-US" sz="2000" dirty="0">
                <a:solidFill>
                  <a:srgbClr val="C00000"/>
                </a:solidFill>
                <a:latin typeface="Microsoft YaHei" panose="020B0503020204020204" pitchFamily="34" charset="-122"/>
                <a:ea typeface="Microsoft YaHei" panose="020B0503020204020204" pitchFamily="34" charset="-122"/>
              </a:rPr>
              <a:t>叽叽喳喳</a:t>
            </a:r>
            <a:r>
              <a:rPr lang="en-US" altLang="zh-CN" sz="2000" dirty="0">
                <a:solidFill>
                  <a:srgbClr val="C00000"/>
                </a:solidFill>
                <a:latin typeface="Microsoft YaHei" panose="020B0503020204020204" pitchFamily="34" charset="-122"/>
                <a:ea typeface="Microsoft YaHei" panose="020B0503020204020204" pitchFamily="34" charset="-122"/>
              </a:rPr>
              <a:t>,</a:t>
            </a:r>
            <a:r>
              <a:rPr lang="zh-CN" altLang="en-US" sz="2000" dirty="0">
                <a:solidFill>
                  <a:srgbClr val="C00000"/>
                </a:solidFill>
                <a:latin typeface="Microsoft YaHei" panose="020B0503020204020204" pitchFamily="34" charset="-122"/>
                <a:ea typeface="Microsoft YaHei" panose="020B0503020204020204" pitchFamily="34" charset="-122"/>
              </a:rPr>
              <a:t>就像一群快乐的小鸟。啊</a:t>
            </a:r>
            <a:r>
              <a:rPr lang="en-US" altLang="zh-CN" sz="2000" dirty="0">
                <a:solidFill>
                  <a:srgbClr val="C00000"/>
                </a:solidFill>
                <a:latin typeface="Microsoft YaHei" panose="020B0503020204020204" pitchFamily="34" charset="-122"/>
                <a:ea typeface="Microsoft YaHei" panose="020B0503020204020204" pitchFamily="34" charset="-122"/>
              </a:rPr>
              <a:t>,</a:t>
            </a:r>
            <a:r>
              <a:rPr lang="zh-CN" altLang="en-US" sz="2000" dirty="0">
                <a:solidFill>
                  <a:srgbClr val="C00000"/>
                </a:solidFill>
                <a:latin typeface="Microsoft YaHei" panose="020B0503020204020204" pitchFamily="34" charset="-122"/>
                <a:ea typeface="Microsoft YaHei" panose="020B0503020204020204" pitchFamily="34" charset="-122"/>
              </a:rPr>
              <a:t>青春多么美好</a:t>
            </a:r>
            <a:r>
              <a:rPr lang="en-US" altLang="zh-CN" sz="2000" dirty="0">
                <a:solidFill>
                  <a:srgbClr val="C00000"/>
                </a:solidFill>
                <a:latin typeface="Microsoft YaHei" panose="020B0503020204020204" pitchFamily="34" charset="-122"/>
                <a:ea typeface="Microsoft YaHei" panose="020B0503020204020204" pitchFamily="34" charset="-122"/>
              </a:rPr>
              <a:t>!</a:t>
            </a:r>
            <a:r>
              <a:rPr lang="zh-CN" altLang="en-US" sz="2000" dirty="0">
                <a:solidFill>
                  <a:srgbClr val="C00000"/>
                </a:solidFill>
                <a:latin typeface="Microsoft YaHei" panose="020B0503020204020204" pitchFamily="34" charset="-122"/>
                <a:ea typeface="Microsoft YaHei" panose="020B0503020204020204" pitchFamily="34" charset="-122"/>
              </a:rPr>
              <a:t>这些花朵多么可爱</a:t>
            </a:r>
            <a:r>
              <a:rPr lang="en-US" altLang="zh-CN" sz="2000" dirty="0">
                <a:solidFill>
                  <a:srgbClr val="C00000"/>
                </a:solidFill>
                <a:latin typeface="Microsoft YaHei" panose="020B0503020204020204" pitchFamily="34" charset="-122"/>
                <a:ea typeface="Microsoft YaHei" panose="020B0503020204020204" pitchFamily="34" charset="-122"/>
              </a:rPr>
              <a:t>!</a:t>
            </a:r>
            <a:r>
              <a:rPr lang="zh-CN" altLang="en-US" sz="2000" dirty="0">
                <a:solidFill>
                  <a:srgbClr val="C00000"/>
                </a:solidFill>
                <a:latin typeface="Microsoft YaHei" panose="020B0503020204020204" pitchFamily="34" charset="-122"/>
                <a:ea typeface="Microsoft YaHei" panose="020B0503020204020204" pitchFamily="34" charset="-122"/>
              </a:rPr>
              <a:t>绽放着笑容的花朵就是那么可爱</a:t>
            </a:r>
            <a:r>
              <a:rPr lang="en-US" altLang="zh-CN" sz="2000" dirty="0">
                <a:solidFill>
                  <a:srgbClr val="C00000"/>
                </a:solidFill>
                <a:latin typeface="Microsoft YaHei" panose="020B0503020204020204" pitchFamily="34" charset="-122"/>
                <a:ea typeface="Microsoft YaHei" panose="020B0503020204020204" pitchFamily="34" charset="-122"/>
              </a:rPr>
              <a:t>!</a:t>
            </a:r>
            <a:r>
              <a:rPr lang="zh-CN" altLang="en-US" sz="2000" dirty="0">
                <a:solidFill>
                  <a:srgbClr val="C00000"/>
                </a:solidFill>
                <a:latin typeface="Microsoft YaHei" panose="020B0503020204020204" pitchFamily="34" charset="-122"/>
                <a:ea typeface="Microsoft YaHei" panose="020B0503020204020204" pitchFamily="34" charset="-122"/>
              </a:rPr>
              <a:t>突然</a:t>
            </a:r>
            <a:r>
              <a:rPr lang="en-US" altLang="zh-CN" sz="2000" dirty="0">
                <a:solidFill>
                  <a:srgbClr val="C00000"/>
                </a:solidFill>
                <a:latin typeface="Microsoft YaHei" panose="020B0503020204020204" pitchFamily="34" charset="-122"/>
                <a:ea typeface="Microsoft YaHei" panose="020B0503020204020204" pitchFamily="34" charset="-122"/>
              </a:rPr>
              <a:t>,</a:t>
            </a:r>
            <a:r>
              <a:rPr lang="zh-CN" altLang="en-US" sz="2000" dirty="0">
                <a:solidFill>
                  <a:srgbClr val="C00000"/>
                </a:solidFill>
                <a:latin typeface="Microsoft YaHei" panose="020B0503020204020204" pitchFamily="34" charset="-122"/>
                <a:ea typeface="Microsoft YaHei" panose="020B0503020204020204" pitchFamily="34" charset="-122"/>
              </a:rPr>
              <a:t>一辆失控的汽车冲向孩子们</a:t>
            </a:r>
            <a:r>
              <a:rPr lang="en-US" altLang="zh-CN" sz="2000" dirty="0">
                <a:solidFill>
                  <a:srgbClr val="C00000"/>
                </a:solidFill>
                <a:latin typeface="Microsoft YaHei" panose="020B0503020204020204" pitchFamily="34" charset="-122"/>
                <a:ea typeface="Microsoft YaHei" panose="020B0503020204020204" pitchFamily="34" charset="-122"/>
              </a:rPr>
              <a:t>,</a:t>
            </a:r>
            <a:r>
              <a:rPr lang="zh-CN" altLang="en-US" sz="2000" dirty="0">
                <a:solidFill>
                  <a:srgbClr val="C00000"/>
                </a:solidFill>
                <a:latin typeface="Microsoft YaHei" panose="020B0503020204020204" pitchFamily="34" charset="-122"/>
                <a:ea typeface="Microsoft YaHei" panose="020B0503020204020204" pitchFamily="34" charset="-122"/>
              </a:rPr>
              <a:t>快闪开</a:t>
            </a:r>
            <a:r>
              <a:rPr lang="en-US" altLang="zh-CN" sz="2000" dirty="0">
                <a:solidFill>
                  <a:srgbClr val="C00000"/>
                </a:solidFill>
                <a:latin typeface="Microsoft YaHei" panose="020B0503020204020204" pitchFamily="34" charset="-122"/>
                <a:ea typeface="Microsoft YaHei" panose="020B0503020204020204" pitchFamily="34" charset="-122"/>
              </a:rPr>
              <a:t>!……</a:t>
            </a:r>
          </a:p>
        </p:txBody>
      </p:sp>
      <p:sp>
        <p:nvSpPr>
          <p:cNvPr id="14" name="矩形 13">
            <a:extLst>
              <a:ext uri="{FF2B5EF4-FFF2-40B4-BE49-F238E27FC236}">
                <a16:creationId xmlns:a16="http://schemas.microsoft.com/office/drawing/2014/main" id="{1583E858-858B-B44E-85D1-0714BFD1CCB3}"/>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extLst>
      <p:ext uri="{BB962C8B-B14F-4D97-AF65-F5344CB8AC3E}">
        <p14:creationId xmlns:p14="http://schemas.microsoft.com/office/powerpoint/2010/main" val="39596068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9" presetClass="entr" presetSubtype="0" fill="hold" nodeType="clickEffect">
                                  <p:stCondLst>
                                    <p:cond delay="0"/>
                                  </p:stCondLst>
                                  <p:childTnLst>
                                    <p:set>
                                      <p:cBhvr>
                                        <p:cTn id="13" dur="1" fill="hold">
                                          <p:stCondLst>
                                            <p:cond delay="0"/>
                                          </p:stCondLst>
                                        </p:cTn>
                                        <p:tgtEl>
                                          <p:spTgt spid="12">
                                            <p:txEl>
                                              <p:pRg st="1" end="1"/>
                                            </p:txEl>
                                          </p:spTgt>
                                        </p:tgtEl>
                                        <p:attrNameLst>
                                          <p:attrName>style.visibility</p:attrName>
                                        </p:attrNameLst>
                                      </p:cBhvr>
                                      <p:to>
                                        <p:strVal val="visible"/>
                                      </p:to>
                                    </p:set>
                                    <p:animEffect transition="in" filter="dissolve">
                                      <p:cBhvr>
                                        <p:cTn id="14" dur="500"/>
                                        <p:tgtEl>
                                          <p:spTgt spid="1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文本框 11"/>
          <p:cNvSpPr txBox="1"/>
          <p:nvPr/>
        </p:nvSpPr>
        <p:spPr>
          <a:xfrm>
            <a:off x="533144" y="609875"/>
            <a:ext cx="11125711" cy="5632311"/>
          </a:xfrm>
          <a:prstGeom prst="rect">
            <a:avLst/>
          </a:prstGeom>
          <a:noFill/>
        </p:spPr>
        <p:txBody>
          <a:bodyPr wrap="square" rtlCol="0">
            <a:spAutoFit/>
          </a:bodyPr>
          <a:lstStyle/>
          <a:p>
            <a:pPr algn="ctr" fontAlgn="ctr">
              <a:lnSpc>
                <a:spcPct val="150000"/>
              </a:lnSpc>
            </a:pPr>
            <a:r>
              <a:rPr lang="zh-CN" altLang="en-US" sz="2000" dirty="0">
                <a:latin typeface="Microsoft YaHei" panose="020B0503020204020204" pitchFamily="34" charset="-122"/>
                <a:ea typeface="Microsoft YaHei" panose="020B0503020204020204" pitchFamily="34" charset="-122"/>
              </a:rPr>
              <a:t>孙犁的风骨</a:t>
            </a:r>
          </a:p>
          <a:p>
            <a:pPr algn="ctr" fontAlgn="ctr">
              <a:lnSpc>
                <a:spcPct val="150000"/>
              </a:lnSpc>
            </a:pPr>
            <a:r>
              <a:rPr lang="zh-CN" altLang="en-US" sz="2000" dirty="0">
                <a:latin typeface="Microsoft YaHei" panose="020B0503020204020204" pitchFamily="34" charset="-122"/>
                <a:ea typeface="Microsoft YaHei" panose="020B0503020204020204" pitchFamily="34" charset="-122"/>
              </a:rPr>
              <a:t>江南鹤</a:t>
            </a:r>
          </a:p>
          <a:p>
            <a:pPr fontAlgn="ctr">
              <a:lnSpc>
                <a:spcPct val="150000"/>
              </a:lnSpc>
            </a:pPr>
            <a:r>
              <a:rPr lang="zh-CN" altLang="en-US" sz="2000" dirty="0">
                <a:latin typeface="Microsoft YaHei" panose="020B0503020204020204" pitchFamily="34" charset="-122"/>
                <a:ea typeface="Microsoft YaHei" panose="020B0503020204020204" pitchFamily="34" charset="-122"/>
              </a:rPr>
              <a:t>      那年，我到天津总医院探望孙犁先生。我们不认识，我之前读了很多他写的书，从报纸上得知他住院，就去看他了。他躺在病床上，两只眼睛是白色的。我看到大吃一惊，站在旁边的一位阿姨说，他的眼睛是白内障。孙犁先生发现有人来，眨了眨眼，大声说：“去忙去吧，忙去吧。”旁边那个阿姨又说：“你别往心里去，谁来了，孙先生都这么说。”我站在孙犁先生面前，背了他写的书的书名，那些书是山东画报出版社出版的，</a:t>
            </a:r>
            <a:r>
              <a:rPr lang="en-US" altLang="zh-CN" sz="2000" dirty="0">
                <a:latin typeface="Microsoft YaHei" panose="020B0503020204020204" pitchFamily="34" charset="-122"/>
                <a:ea typeface="Microsoft YaHei" panose="020B0503020204020204" pitchFamily="34" charset="-122"/>
              </a:rPr>
              <a:t>《</a:t>
            </a:r>
            <a:r>
              <a:rPr lang="zh-CN" altLang="en-US" sz="2000" dirty="0">
                <a:latin typeface="Microsoft YaHei" panose="020B0503020204020204" pitchFamily="34" charset="-122"/>
                <a:ea typeface="Microsoft YaHei" panose="020B0503020204020204" pitchFamily="34" charset="-122"/>
              </a:rPr>
              <a:t>陋巷集</a:t>
            </a:r>
            <a:r>
              <a:rPr lang="en-US" altLang="zh-CN" sz="2000" dirty="0">
                <a:latin typeface="Microsoft YaHei" panose="020B0503020204020204" pitchFamily="34" charset="-122"/>
                <a:ea typeface="Microsoft YaHei" panose="020B0503020204020204" pitchFamily="34" charset="-122"/>
              </a:rPr>
              <a:t>》《</a:t>
            </a:r>
            <a:r>
              <a:rPr lang="zh-CN" altLang="en-US" sz="2000" dirty="0">
                <a:latin typeface="Microsoft YaHei" panose="020B0503020204020204" pitchFamily="34" charset="-122"/>
                <a:ea typeface="Microsoft YaHei" panose="020B0503020204020204" pitchFamily="34" charset="-122"/>
              </a:rPr>
              <a:t>晚华集</a:t>
            </a:r>
            <a:r>
              <a:rPr lang="en-US" altLang="zh-CN" sz="2000" dirty="0">
                <a:latin typeface="Microsoft YaHei" panose="020B0503020204020204" pitchFamily="34" charset="-122"/>
                <a:ea typeface="Microsoft YaHei" panose="020B0503020204020204" pitchFamily="34" charset="-122"/>
              </a:rPr>
              <a:t>》《</a:t>
            </a:r>
            <a:r>
              <a:rPr lang="zh-CN" altLang="en-US" sz="2000" dirty="0">
                <a:latin typeface="Microsoft YaHei" panose="020B0503020204020204" pitchFamily="34" charset="-122"/>
                <a:ea typeface="Microsoft YaHei" panose="020B0503020204020204" pitchFamily="34" charset="-122"/>
              </a:rPr>
              <a:t>老荒集</a:t>
            </a:r>
            <a:r>
              <a:rPr lang="en-US" altLang="zh-CN" sz="2000" dirty="0">
                <a:latin typeface="Microsoft YaHei" panose="020B0503020204020204" pitchFamily="34" charset="-122"/>
                <a:ea typeface="Microsoft YaHei" panose="020B0503020204020204" pitchFamily="34" charset="-122"/>
              </a:rPr>
              <a:t>》《</a:t>
            </a:r>
            <a:r>
              <a:rPr lang="zh-CN" altLang="en-US" sz="2000" dirty="0">
                <a:latin typeface="Microsoft YaHei" panose="020B0503020204020204" pitchFamily="34" charset="-122"/>
                <a:ea typeface="Microsoft YaHei" panose="020B0503020204020204" pitchFamily="34" charset="-122"/>
              </a:rPr>
              <a:t>如云集</a:t>
            </a:r>
            <a:r>
              <a:rPr lang="en-US" altLang="zh-CN" sz="2000" dirty="0">
                <a:latin typeface="Microsoft YaHei" panose="020B0503020204020204" pitchFamily="34" charset="-122"/>
                <a:ea typeface="Microsoft YaHei" panose="020B0503020204020204" pitchFamily="34" charset="-122"/>
              </a:rPr>
              <a:t>》</a:t>
            </a:r>
            <a:r>
              <a:rPr lang="zh-CN" altLang="en-US" sz="2000" dirty="0">
                <a:latin typeface="Microsoft YaHei" panose="020B0503020204020204" pitchFamily="34" charset="-122"/>
                <a:ea typeface="Microsoft YaHei" panose="020B0503020204020204" pitchFamily="34" charset="-122"/>
              </a:rPr>
              <a:t>等等。孙犁先生听了，点了点头。我转身离开了病房。</a:t>
            </a:r>
          </a:p>
          <a:p>
            <a:pPr fontAlgn="ctr">
              <a:lnSpc>
                <a:spcPct val="150000"/>
              </a:lnSpc>
            </a:pPr>
            <a:r>
              <a:rPr lang="zh-CN" altLang="en-US" sz="2000" dirty="0">
                <a:latin typeface="Microsoft YaHei" panose="020B0503020204020204" pitchFamily="34" charset="-122"/>
                <a:ea typeface="Microsoft YaHei" panose="020B0503020204020204" pitchFamily="34" charset="-122"/>
              </a:rPr>
              <a:t>       不久，我从</a:t>
            </a:r>
            <a:r>
              <a:rPr lang="en-US" altLang="zh-CN" sz="2000" dirty="0">
                <a:latin typeface="Microsoft YaHei" panose="020B0503020204020204" pitchFamily="34" charset="-122"/>
                <a:ea typeface="Microsoft YaHei" panose="020B0503020204020204" pitchFamily="34" charset="-122"/>
              </a:rPr>
              <a:t>《</a:t>
            </a:r>
            <a:r>
              <a:rPr lang="zh-CN" altLang="en-US" sz="2000" dirty="0">
                <a:latin typeface="Microsoft YaHei" panose="020B0503020204020204" pitchFamily="34" charset="-122"/>
                <a:ea typeface="Microsoft YaHei" panose="020B0503020204020204" pitchFamily="34" charset="-122"/>
              </a:rPr>
              <a:t>天津日报</a:t>
            </a:r>
            <a:r>
              <a:rPr lang="en-US" altLang="zh-CN" sz="2000" dirty="0">
                <a:latin typeface="Microsoft YaHei" panose="020B0503020204020204" pitchFamily="34" charset="-122"/>
                <a:ea typeface="Microsoft YaHei" panose="020B0503020204020204" pitchFamily="34" charset="-122"/>
              </a:rPr>
              <a:t>》</a:t>
            </a:r>
            <a:r>
              <a:rPr lang="zh-CN" altLang="en-US" sz="2000" dirty="0">
                <a:latin typeface="Microsoft YaHei" panose="020B0503020204020204" pitchFamily="34" charset="-122"/>
                <a:ea typeface="Microsoft YaHei" panose="020B0503020204020204" pitchFamily="34" charset="-122"/>
              </a:rPr>
              <a:t>上看到，作家铁凝来天津领奖，特意到总医院看望孙犁先生。当听了铁凝的自我介绍之后，孙犁说了一句：“我们好久没有见面了。”说罢，便流下眼泪。铁凝也是泪眼汪汪。报纸上还特意配发了一张这两位作家见面时的照片</a:t>
            </a:r>
            <a:r>
              <a:rPr lang="en-US" altLang="zh-CN" sz="2000" dirty="0">
                <a:latin typeface="Microsoft YaHei" panose="020B0503020204020204" pitchFamily="34" charset="-122"/>
                <a:ea typeface="Microsoft YaHei" panose="020B0503020204020204" pitchFamily="34" charset="-122"/>
              </a:rPr>
              <a:t>——</a:t>
            </a:r>
            <a:r>
              <a:rPr lang="zh-CN" altLang="en-US" sz="2000" dirty="0">
                <a:latin typeface="Microsoft YaHei" panose="020B0503020204020204" pitchFamily="34" charset="-122"/>
                <a:ea typeface="Microsoft YaHei" panose="020B0503020204020204" pitchFamily="34" charset="-122"/>
              </a:rPr>
              <a:t>孙犁先生侧身躺在病床上，注视着铁凝，铁凝跟他紧紧握手。又过了不久，孙犁先生便去世了。</a:t>
            </a:r>
          </a:p>
        </p:txBody>
      </p:sp>
      <p:sp>
        <p:nvSpPr>
          <p:cNvPr id="14" name="矩形 13">
            <a:extLst>
              <a:ext uri="{FF2B5EF4-FFF2-40B4-BE49-F238E27FC236}">
                <a16:creationId xmlns:a16="http://schemas.microsoft.com/office/drawing/2014/main" id="{1583E858-858B-B44E-85D1-0714BFD1CCB3}"/>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4" name="文本框 3">
            <a:extLst>
              <a:ext uri="{FF2B5EF4-FFF2-40B4-BE49-F238E27FC236}">
                <a16:creationId xmlns:a16="http://schemas.microsoft.com/office/drawing/2014/main" id="{7088F2C8-37DD-DE4A-BB9A-5D2245885B52}"/>
              </a:ext>
            </a:extLst>
          </p:cNvPr>
          <p:cNvSpPr txBox="1"/>
          <p:nvPr/>
        </p:nvSpPr>
        <p:spPr>
          <a:xfrm>
            <a:off x="398078" y="130629"/>
            <a:ext cx="1944290" cy="738664"/>
          </a:xfrm>
          <a:prstGeom prst="rect">
            <a:avLst/>
          </a:prstGeom>
          <a:noFill/>
        </p:spPr>
        <p:txBody>
          <a:bodyPr wrap="square" rtlCol="0">
            <a:spAutoFit/>
          </a:bodyPr>
          <a:lstStyle/>
          <a:p>
            <a:pPr fontAlgn="ctr">
              <a:lnSpc>
                <a:spcPct val="150000"/>
              </a:lnSpc>
            </a:pPr>
            <a:r>
              <a:rPr lang="zh-CN" altLang="en-US" sz="2800" b="1" dirty="0">
                <a:latin typeface="Microsoft YaHei" panose="020B0503020204020204" pitchFamily="34" charset="-122"/>
                <a:ea typeface="Microsoft YaHei" panose="020B0503020204020204" pitchFamily="34" charset="-122"/>
              </a:rPr>
              <a:t>拓展阅读</a:t>
            </a:r>
            <a:endParaRPr lang="en-US" altLang="zh-CN" sz="2800" b="1" dirty="0">
              <a:latin typeface="Microsoft YaHei" panose="020B0503020204020204" pitchFamily="34" charset="-122"/>
              <a:ea typeface="Microsoft YaHei" panose="020B0503020204020204" pitchFamily="34" charset="-122"/>
            </a:endParaRPr>
          </a:p>
        </p:txBody>
      </p:sp>
    </p:spTree>
    <p:extLst>
      <p:ext uri="{BB962C8B-B14F-4D97-AF65-F5344CB8AC3E}">
        <p14:creationId xmlns:p14="http://schemas.microsoft.com/office/powerpoint/2010/main" val="14992517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
                                          </p:val>
                                        </p:tav>
                                        <p:tav tm="100000">
                                          <p:val>
                                            <p:strVal val="#ppt_x"/>
                                          </p:val>
                                        </p:tav>
                                      </p:tavLst>
                                    </p:anim>
                                    <p:anim calcmode="lin" valueType="num">
                                      <p:cBhvr>
                                        <p:cTn id="9" dur="5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fade">
                                      <p:cBhvr>
                                        <p:cTn id="13" dur="500"/>
                                        <p:tgtEl>
                                          <p:spTgt spid="12"/>
                                        </p:tgtEl>
                                      </p:cBhvr>
                                    </p:animEffect>
                                    <p:anim calcmode="lin" valueType="num">
                                      <p:cBhvr>
                                        <p:cTn id="14" dur="500" fill="hold"/>
                                        <p:tgtEl>
                                          <p:spTgt spid="12"/>
                                        </p:tgtEl>
                                        <p:attrNameLst>
                                          <p:attrName>ppt_x</p:attrName>
                                        </p:attrNameLst>
                                      </p:cBhvr>
                                      <p:tavLst>
                                        <p:tav tm="0">
                                          <p:val>
                                            <p:strVal val="#ppt_x"/>
                                          </p:val>
                                        </p:tav>
                                        <p:tav tm="100000">
                                          <p:val>
                                            <p:strVal val="#ppt_x"/>
                                          </p:val>
                                        </p:tav>
                                      </p:tavLst>
                                    </p:anim>
                                    <p:anim calcmode="lin" valueType="num">
                                      <p:cBhvr>
                                        <p:cTn id="15"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4"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文本框 11"/>
          <p:cNvSpPr txBox="1"/>
          <p:nvPr/>
        </p:nvSpPr>
        <p:spPr>
          <a:xfrm>
            <a:off x="413911" y="1071540"/>
            <a:ext cx="11364177" cy="4708981"/>
          </a:xfrm>
          <a:prstGeom prst="rect">
            <a:avLst/>
          </a:prstGeom>
          <a:noFill/>
        </p:spPr>
        <p:txBody>
          <a:bodyPr wrap="square" rtlCol="0">
            <a:spAutoFit/>
          </a:bodyPr>
          <a:lstStyle/>
          <a:p>
            <a:pPr fontAlgn="ctr">
              <a:lnSpc>
                <a:spcPct val="150000"/>
              </a:lnSpc>
            </a:pPr>
            <a:r>
              <a:rPr lang="zh-CN" altLang="en-US" sz="2000" dirty="0">
                <a:latin typeface="Microsoft YaHei" panose="020B0503020204020204" pitchFamily="34" charset="-122"/>
                <a:ea typeface="Microsoft YaHei" panose="020B0503020204020204" pitchFamily="34" charset="-122"/>
              </a:rPr>
              <a:t>      我再次从书架上翻出孙犁先生的十本书，</a:t>
            </a:r>
            <a:r>
              <a:rPr lang="en-US" altLang="zh-CN" sz="2000" dirty="0">
                <a:latin typeface="Microsoft YaHei" panose="020B0503020204020204" pitchFamily="34" charset="-122"/>
                <a:ea typeface="Microsoft YaHei" panose="020B0503020204020204" pitchFamily="34" charset="-122"/>
              </a:rPr>
              <a:t>《</a:t>
            </a:r>
            <a:r>
              <a:rPr lang="zh-CN" altLang="en-US" sz="2000" dirty="0">
                <a:latin typeface="Microsoft YaHei" panose="020B0503020204020204" pitchFamily="34" charset="-122"/>
                <a:ea typeface="Microsoft YaHei" panose="020B0503020204020204" pitchFamily="34" charset="-122"/>
              </a:rPr>
              <a:t>如云集</a:t>
            </a:r>
            <a:r>
              <a:rPr lang="en-US" altLang="zh-CN" sz="2000" dirty="0">
                <a:latin typeface="Microsoft YaHei" panose="020B0503020204020204" pitchFamily="34" charset="-122"/>
                <a:ea typeface="Microsoft YaHei" panose="020B0503020204020204" pitchFamily="34" charset="-122"/>
              </a:rPr>
              <a:t>》《</a:t>
            </a:r>
            <a:r>
              <a:rPr lang="zh-CN" altLang="en-US" sz="2000" dirty="0">
                <a:latin typeface="Microsoft YaHei" panose="020B0503020204020204" pitchFamily="34" charset="-122"/>
                <a:ea typeface="Microsoft YaHei" panose="020B0503020204020204" pitchFamily="34" charset="-122"/>
              </a:rPr>
              <a:t>晚华集</a:t>
            </a:r>
            <a:r>
              <a:rPr lang="en-US" altLang="zh-CN" sz="2000" dirty="0">
                <a:latin typeface="Microsoft YaHei" panose="020B0503020204020204" pitchFamily="34" charset="-122"/>
                <a:ea typeface="Microsoft YaHei" panose="020B0503020204020204" pitchFamily="34" charset="-122"/>
              </a:rPr>
              <a:t>》《</a:t>
            </a:r>
            <a:r>
              <a:rPr lang="zh-CN" altLang="en-US" sz="2000" dirty="0">
                <a:latin typeface="Microsoft YaHei" panose="020B0503020204020204" pitchFamily="34" charset="-122"/>
                <a:ea typeface="Microsoft YaHei" panose="020B0503020204020204" pitchFamily="34" charset="-122"/>
              </a:rPr>
              <a:t>老荒集</a:t>
            </a:r>
            <a:r>
              <a:rPr lang="en-US" altLang="zh-CN" sz="2000" dirty="0">
                <a:latin typeface="Microsoft YaHei" panose="020B0503020204020204" pitchFamily="34" charset="-122"/>
                <a:ea typeface="Microsoft YaHei" panose="020B0503020204020204" pitchFamily="34" charset="-122"/>
              </a:rPr>
              <a:t>》《</a:t>
            </a:r>
            <a:r>
              <a:rPr lang="zh-CN" altLang="en-US" sz="2000" dirty="0">
                <a:latin typeface="Microsoft YaHei" panose="020B0503020204020204" pitchFamily="34" charset="-122"/>
                <a:ea typeface="Microsoft YaHei" panose="020B0503020204020204" pitchFamily="34" charset="-122"/>
              </a:rPr>
              <a:t>无为集</a:t>
            </a:r>
            <a:r>
              <a:rPr lang="en-US" altLang="zh-CN" sz="2000" dirty="0">
                <a:latin typeface="Microsoft YaHei" panose="020B0503020204020204" pitchFamily="34" charset="-122"/>
                <a:ea typeface="Microsoft YaHei" panose="020B0503020204020204" pitchFamily="34" charset="-122"/>
              </a:rPr>
              <a:t>》《</a:t>
            </a:r>
            <a:r>
              <a:rPr lang="zh-CN" altLang="en-US" sz="2000" dirty="0">
                <a:latin typeface="Microsoft YaHei" panose="020B0503020204020204" pitchFamily="34" charset="-122"/>
                <a:ea typeface="Microsoft YaHei" panose="020B0503020204020204" pitchFamily="34" charset="-122"/>
              </a:rPr>
              <a:t>秀露集</a:t>
            </a:r>
            <a:r>
              <a:rPr lang="en-US" altLang="zh-CN" sz="2000" dirty="0">
                <a:latin typeface="Microsoft YaHei" panose="020B0503020204020204" pitchFamily="34" charset="-122"/>
                <a:ea typeface="Microsoft YaHei" panose="020B0503020204020204" pitchFamily="34" charset="-122"/>
              </a:rPr>
              <a:t>》《</a:t>
            </a:r>
            <a:r>
              <a:rPr lang="zh-CN" altLang="en-US" sz="2000" dirty="0">
                <a:latin typeface="Microsoft YaHei" panose="020B0503020204020204" pitchFamily="34" charset="-122"/>
                <a:ea typeface="Microsoft YaHei" panose="020B0503020204020204" pitchFamily="34" charset="-122"/>
              </a:rPr>
              <a:t>澹定集</a:t>
            </a:r>
            <a:r>
              <a:rPr lang="en-US" altLang="zh-CN" sz="2000" dirty="0">
                <a:latin typeface="Microsoft YaHei" panose="020B0503020204020204" pitchFamily="34" charset="-122"/>
                <a:ea typeface="Microsoft YaHei" panose="020B0503020204020204" pitchFamily="34" charset="-122"/>
              </a:rPr>
              <a:t>》《</a:t>
            </a:r>
            <a:r>
              <a:rPr lang="zh-CN" altLang="en-US" sz="2000" dirty="0">
                <a:latin typeface="Microsoft YaHei" panose="020B0503020204020204" pitchFamily="34" charset="-122"/>
                <a:ea typeface="Microsoft YaHei" panose="020B0503020204020204" pitchFamily="34" charset="-122"/>
              </a:rPr>
              <a:t>尺泽集</a:t>
            </a:r>
            <a:r>
              <a:rPr lang="en-US" altLang="zh-CN" sz="2000" dirty="0">
                <a:latin typeface="Microsoft YaHei" panose="020B0503020204020204" pitchFamily="34" charset="-122"/>
                <a:ea typeface="Microsoft YaHei" panose="020B0503020204020204" pitchFamily="34" charset="-122"/>
              </a:rPr>
              <a:t>》《</a:t>
            </a:r>
            <a:r>
              <a:rPr lang="zh-CN" altLang="en-US" sz="2000" dirty="0">
                <a:latin typeface="Microsoft YaHei" panose="020B0503020204020204" pitchFamily="34" charset="-122"/>
                <a:ea typeface="Microsoft YaHei" panose="020B0503020204020204" pitchFamily="34" charset="-122"/>
              </a:rPr>
              <a:t>远道集</a:t>
            </a:r>
            <a:r>
              <a:rPr lang="en-US" altLang="zh-CN" sz="2000" dirty="0">
                <a:latin typeface="Microsoft YaHei" panose="020B0503020204020204" pitchFamily="34" charset="-122"/>
                <a:ea typeface="Microsoft YaHei" panose="020B0503020204020204" pitchFamily="34" charset="-122"/>
              </a:rPr>
              <a:t>》《</a:t>
            </a:r>
            <a:r>
              <a:rPr lang="zh-CN" altLang="en-US" sz="2000" dirty="0">
                <a:latin typeface="Microsoft YaHei" panose="020B0503020204020204" pitchFamily="34" charset="-122"/>
                <a:ea typeface="Microsoft YaHei" panose="020B0503020204020204" pitchFamily="34" charset="-122"/>
              </a:rPr>
              <a:t>陋巷集</a:t>
            </a:r>
            <a:r>
              <a:rPr lang="en-US" altLang="zh-CN" sz="2000" dirty="0">
                <a:latin typeface="Microsoft YaHei" panose="020B0503020204020204" pitchFamily="34" charset="-122"/>
                <a:ea typeface="Microsoft YaHei" panose="020B0503020204020204" pitchFamily="34" charset="-122"/>
              </a:rPr>
              <a:t>》《</a:t>
            </a:r>
            <a:r>
              <a:rPr lang="zh-CN" altLang="en-US" sz="2000" dirty="0">
                <a:latin typeface="Microsoft YaHei" panose="020B0503020204020204" pitchFamily="34" charset="-122"/>
                <a:ea typeface="Microsoft YaHei" panose="020B0503020204020204" pitchFamily="34" charset="-122"/>
              </a:rPr>
              <a:t>曲终集</a:t>
            </a:r>
            <a:r>
              <a:rPr lang="en-US" altLang="zh-CN" sz="2000" dirty="0">
                <a:latin typeface="Microsoft YaHei" panose="020B0503020204020204" pitchFamily="34" charset="-122"/>
                <a:ea typeface="Microsoft YaHei" panose="020B0503020204020204" pitchFamily="34" charset="-122"/>
              </a:rPr>
              <a:t>》</a:t>
            </a:r>
            <a:r>
              <a:rPr lang="zh-CN" altLang="en-US" sz="2000" dirty="0">
                <a:latin typeface="Microsoft YaHei" panose="020B0503020204020204" pitchFamily="34" charset="-122"/>
                <a:ea typeface="Microsoft YaHei" panose="020B0503020204020204" pitchFamily="34" charset="-122"/>
              </a:rPr>
              <a:t>。这是孙犁先生从</a:t>
            </a:r>
            <a:r>
              <a:rPr lang="en-US" altLang="zh-CN" sz="2000" dirty="0">
                <a:latin typeface="Microsoft YaHei" panose="020B0503020204020204" pitchFamily="34" charset="-122"/>
                <a:ea typeface="Microsoft YaHei" panose="020B0503020204020204" pitchFamily="34" charset="-122"/>
              </a:rPr>
              <a:t>1967</a:t>
            </a:r>
            <a:r>
              <a:rPr lang="zh-CN" altLang="en-US" sz="2000" dirty="0">
                <a:latin typeface="Microsoft YaHei" panose="020B0503020204020204" pitchFamily="34" charset="-122"/>
                <a:ea typeface="Microsoft YaHei" panose="020B0503020204020204" pitchFamily="34" charset="-122"/>
              </a:rPr>
              <a:t>年以</a:t>
            </a:r>
            <a:r>
              <a:rPr lang="en-US" altLang="zh-CN" sz="2000" dirty="0">
                <a:latin typeface="Microsoft YaHei" panose="020B0503020204020204" pitchFamily="34" charset="-122"/>
                <a:ea typeface="Microsoft YaHei" panose="020B0503020204020204" pitchFamily="34" charset="-122"/>
              </a:rPr>
              <a:t>63</a:t>
            </a:r>
            <a:r>
              <a:rPr lang="zh-CN" altLang="en-US" sz="2000" dirty="0">
                <a:latin typeface="Microsoft YaHei" panose="020B0503020204020204" pitchFamily="34" charset="-122"/>
                <a:ea typeface="Microsoft YaHei" panose="020B0503020204020204" pitchFamily="34" charset="-122"/>
              </a:rPr>
              <a:t>岁高龄开始写作，到</a:t>
            </a:r>
            <a:r>
              <a:rPr lang="en-US" altLang="zh-CN" sz="2000" dirty="0">
                <a:latin typeface="Microsoft YaHei" panose="020B0503020204020204" pitchFamily="34" charset="-122"/>
                <a:ea typeface="Microsoft YaHei" panose="020B0503020204020204" pitchFamily="34" charset="-122"/>
              </a:rPr>
              <a:t>1995</a:t>
            </a:r>
            <a:r>
              <a:rPr lang="zh-CN" altLang="en-US" sz="2000" dirty="0">
                <a:latin typeface="Microsoft YaHei" panose="020B0503020204020204" pitchFamily="34" charset="-122"/>
                <a:ea typeface="Microsoft YaHei" panose="020B0503020204020204" pitchFamily="34" charset="-122"/>
              </a:rPr>
              <a:t>年封笔的作品集。完全是用手写的。读完这十本书后，我内心产生强烈的震撼，十本书里没有一句是废话，没有一句是空话。作为一个年轻的写作人，我从中受益良多。这些文字是孙犁饱经沧桑后血和泪的结晶，从这近百万字的作品里我提炼出两个字：风骨！ 孙犁先生的风骨！</a:t>
            </a:r>
          </a:p>
          <a:p>
            <a:pPr fontAlgn="ctr">
              <a:lnSpc>
                <a:spcPct val="150000"/>
              </a:lnSpc>
            </a:pPr>
            <a:r>
              <a:rPr lang="zh-CN" altLang="en-US" sz="2000" dirty="0">
                <a:latin typeface="Microsoft YaHei" panose="020B0503020204020204" pitchFamily="34" charset="-122"/>
                <a:ea typeface="Microsoft YaHei" panose="020B0503020204020204" pitchFamily="34" charset="-122"/>
              </a:rPr>
              <a:t>       风骨，我个人理解是文章的风格、做人的骨气。而作为文人，还要有一颗文心和一根文骨。孙犁先生的文章，清纯雅致、朴素自然，似山溪汩汩淌流，像春风拂人衣袂。而在做人上，孙犁先生宁静淡薄，志存高远。他的作品语言十分古朴，句中时有点睛之语。像“凡能厚着脸皮批判别人的人，他在接受别人对他的批评时，脸皮也很厚”（</a:t>
            </a:r>
            <a:r>
              <a:rPr lang="en-US" altLang="zh-CN" sz="2000" dirty="0">
                <a:latin typeface="Microsoft YaHei" panose="020B0503020204020204" pitchFamily="34" charset="-122"/>
                <a:ea typeface="Microsoft YaHei" panose="020B0503020204020204" pitchFamily="34" charset="-122"/>
              </a:rPr>
              <a:t>《</a:t>
            </a:r>
            <a:r>
              <a:rPr lang="zh-CN" altLang="en-US" sz="2000" dirty="0">
                <a:latin typeface="Microsoft YaHei" panose="020B0503020204020204" pitchFamily="34" charset="-122"/>
                <a:ea typeface="Microsoft YaHei" panose="020B0503020204020204" pitchFamily="34" charset="-122"/>
              </a:rPr>
              <a:t>风烛庵杂记之三</a:t>
            </a:r>
            <a:r>
              <a:rPr lang="en-US" altLang="zh-CN" sz="2000" dirty="0">
                <a:latin typeface="Microsoft YaHei" panose="020B0503020204020204" pitchFamily="34" charset="-122"/>
                <a:ea typeface="Microsoft YaHei" panose="020B0503020204020204" pitchFamily="34" charset="-122"/>
              </a:rPr>
              <a:t>》</a:t>
            </a:r>
            <a:r>
              <a:rPr lang="zh-CN" altLang="en-US" sz="2000" dirty="0">
                <a:latin typeface="Microsoft YaHei" panose="020B0503020204020204" pitchFamily="34" charset="-122"/>
                <a:ea typeface="Microsoft YaHei" panose="020B0503020204020204" pitchFamily="34" charset="-122"/>
              </a:rPr>
              <a:t>）。“对我来说，人在青春，才能有爱情，中年以后，有的只是情欲”（</a:t>
            </a:r>
            <a:r>
              <a:rPr lang="en-US" altLang="zh-CN" sz="2000" dirty="0">
                <a:latin typeface="Microsoft YaHei" panose="020B0503020204020204" pitchFamily="34" charset="-122"/>
                <a:ea typeface="Microsoft YaHei" panose="020B0503020204020204" pitchFamily="34" charset="-122"/>
              </a:rPr>
              <a:t>《</a:t>
            </a:r>
            <a:r>
              <a:rPr lang="zh-CN" altLang="en-US" sz="2000" dirty="0">
                <a:latin typeface="Microsoft YaHei" panose="020B0503020204020204" pitchFamily="34" charset="-122"/>
                <a:ea typeface="Microsoft YaHei" panose="020B0503020204020204" pitchFamily="34" charset="-122"/>
              </a:rPr>
              <a:t>陋巷集</a:t>
            </a:r>
            <a:r>
              <a:rPr lang="en-US" altLang="zh-CN" sz="2000" dirty="0">
                <a:latin typeface="Microsoft YaHei" panose="020B0503020204020204" pitchFamily="34" charset="-122"/>
                <a:ea typeface="Microsoft YaHei" panose="020B0503020204020204" pitchFamily="34" charset="-122"/>
              </a:rPr>
              <a:t>》</a:t>
            </a:r>
            <a:r>
              <a:rPr lang="zh-CN" altLang="en-US" sz="2000" dirty="0">
                <a:latin typeface="Microsoft YaHei" panose="020B0503020204020204" pitchFamily="34" charset="-122"/>
                <a:ea typeface="Microsoft YaHei" panose="020B0503020204020204" pitchFamily="34" charset="-122"/>
              </a:rPr>
              <a:t>之</a:t>
            </a:r>
            <a:r>
              <a:rPr lang="en-US" altLang="zh-CN" sz="2000" dirty="0">
                <a:latin typeface="Microsoft YaHei" panose="020B0503020204020204" pitchFamily="34" charset="-122"/>
                <a:ea typeface="Microsoft YaHei" panose="020B0503020204020204" pitchFamily="34" charset="-122"/>
              </a:rPr>
              <a:t>《</a:t>
            </a:r>
            <a:r>
              <a:rPr lang="zh-CN" altLang="en-US" sz="2000" dirty="0">
                <a:latin typeface="Microsoft YaHei" panose="020B0503020204020204" pitchFamily="34" charset="-122"/>
                <a:ea typeface="Microsoft YaHei" panose="020B0503020204020204" pitchFamily="34" charset="-122"/>
              </a:rPr>
              <a:t>太湖</a:t>
            </a:r>
            <a:r>
              <a:rPr lang="en-US" altLang="zh-CN" sz="2000" dirty="0">
                <a:latin typeface="Microsoft YaHei" panose="020B0503020204020204" pitchFamily="34" charset="-122"/>
                <a:ea typeface="Microsoft YaHei" panose="020B0503020204020204" pitchFamily="34" charset="-122"/>
              </a:rPr>
              <a:t>》</a:t>
            </a:r>
            <a:r>
              <a:rPr lang="zh-CN" altLang="en-US" sz="2000" dirty="0">
                <a:latin typeface="Microsoft YaHei" panose="020B0503020204020204" pitchFamily="34" charset="-122"/>
                <a:ea typeface="Microsoft YaHei" panose="020B0503020204020204" pitchFamily="34" charset="-122"/>
              </a:rPr>
              <a:t>）。</a:t>
            </a:r>
          </a:p>
        </p:txBody>
      </p:sp>
      <p:sp>
        <p:nvSpPr>
          <p:cNvPr id="14" name="矩形 13">
            <a:extLst>
              <a:ext uri="{FF2B5EF4-FFF2-40B4-BE49-F238E27FC236}">
                <a16:creationId xmlns:a16="http://schemas.microsoft.com/office/drawing/2014/main" id="{1583E858-858B-B44E-85D1-0714BFD1CCB3}"/>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4" name="文本框 3">
            <a:extLst>
              <a:ext uri="{FF2B5EF4-FFF2-40B4-BE49-F238E27FC236}">
                <a16:creationId xmlns:a16="http://schemas.microsoft.com/office/drawing/2014/main" id="{7088F2C8-37DD-DE4A-BB9A-5D2245885B52}"/>
              </a:ext>
            </a:extLst>
          </p:cNvPr>
          <p:cNvSpPr txBox="1"/>
          <p:nvPr/>
        </p:nvSpPr>
        <p:spPr>
          <a:xfrm>
            <a:off x="398078" y="130629"/>
            <a:ext cx="1944290" cy="738664"/>
          </a:xfrm>
          <a:prstGeom prst="rect">
            <a:avLst/>
          </a:prstGeom>
          <a:noFill/>
        </p:spPr>
        <p:txBody>
          <a:bodyPr wrap="square" rtlCol="0">
            <a:spAutoFit/>
          </a:bodyPr>
          <a:lstStyle/>
          <a:p>
            <a:pPr fontAlgn="ctr">
              <a:lnSpc>
                <a:spcPct val="150000"/>
              </a:lnSpc>
            </a:pPr>
            <a:r>
              <a:rPr lang="zh-CN" altLang="en-US" sz="2800" b="1" dirty="0">
                <a:latin typeface="Microsoft YaHei" panose="020B0503020204020204" pitchFamily="34" charset="-122"/>
                <a:ea typeface="Microsoft YaHei" panose="020B0503020204020204" pitchFamily="34" charset="-122"/>
              </a:rPr>
              <a:t>拓展阅读</a:t>
            </a:r>
            <a:endParaRPr lang="en-US" altLang="zh-CN" sz="2800" b="1" dirty="0">
              <a:latin typeface="Microsoft YaHei" panose="020B0503020204020204" pitchFamily="34" charset="-122"/>
              <a:ea typeface="Microsoft YaHei" panose="020B0503020204020204" pitchFamily="34" charset="-122"/>
            </a:endParaRPr>
          </a:p>
        </p:txBody>
      </p:sp>
    </p:spTree>
    <p:extLst>
      <p:ext uri="{BB962C8B-B14F-4D97-AF65-F5344CB8AC3E}">
        <p14:creationId xmlns:p14="http://schemas.microsoft.com/office/powerpoint/2010/main" val="32386185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文本框 11"/>
          <p:cNvSpPr txBox="1"/>
          <p:nvPr/>
        </p:nvSpPr>
        <p:spPr>
          <a:xfrm>
            <a:off x="413911" y="1455232"/>
            <a:ext cx="11364177" cy="4247317"/>
          </a:xfrm>
          <a:prstGeom prst="rect">
            <a:avLst/>
          </a:prstGeom>
          <a:noFill/>
        </p:spPr>
        <p:txBody>
          <a:bodyPr wrap="square" rtlCol="0">
            <a:spAutoFit/>
          </a:bodyPr>
          <a:lstStyle/>
          <a:p>
            <a:pPr fontAlgn="ctr">
              <a:lnSpc>
                <a:spcPct val="150000"/>
              </a:lnSpc>
            </a:pPr>
            <a:r>
              <a:rPr lang="zh-CN" altLang="en-US" dirty="0">
                <a:latin typeface="Microsoft YaHei" panose="020B0503020204020204" pitchFamily="34" charset="-122"/>
                <a:ea typeface="Microsoft YaHei" panose="020B0503020204020204" pitchFamily="34" charset="-122"/>
              </a:rPr>
              <a:t>      作家贾平凹在其散文</a:t>
            </a:r>
            <a:r>
              <a:rPr lang="en-US" altLang="zh-CN" dirty="0">
                <a:latin typeface="Microsoft YaHei" panose="020B0503020204020204" pitchFamily="34" charset="-122"/>
                <a:ea typeface="Microsoft YaHei" panose="020B0503020204020204" pitchFamily="34" charset="-122"/>
              </a:rPr>
              <a:t>《</a:t>
            </a:r>
            <a:r>
              <a:rPr lang="zh-CN" altLang="en-US" dirty="0">
                <a:latin typeface="Microsoft YaHei" panose="020B0503020204020204" pitchFamily="34" charset="-122"/>
                <a:ea typeface="Microsoft YaHei" panose="020B0503020204020204" pitchFamily="34" charset="-122"/>
              </a:rPr>
              <a:t>孙犁论</a:t>
            </a:r>
            <a:r>
              <a:rPr lang="en-US" altLang="zh-CN" dirty="0">
                <a:latin typeface="Microsoft YaHei" panose="020B0503020204020204" pitchFamily="34" charset="-122"/>
                <a:ea typeface="Microsoft YaHei" panose="020B0503020204020204" pitchFamily="34" charset="-122"/>
              </a:rPr>
              <a:t>》</a:t>
            </a:r>
            <a:r>
              <a:rPr lang="zh-CN" altLang="en-US" dirty="0">
                <a:latin typeface="Microsoft YaHei" panose="020B0503020204020204" pitchFamily="34" charset="-122"/>
                <a:ea typeface="Microsoft YaHei" panose="020B0503020204020204" pitchFamily="34" charset="-122"/>
              </a:rPr>
              <a:t>里说：“孙犁一生有野心，不在官场，也不往热闹的地去，却没有仙风道骨气，还是一个儒，一个大儒。这样的一个人物，出现在时下的中国，尤其天津大码头上，真是不可思议。孙犁虽然未大红大紫过，作品却始终被人学习，而且活到老，写到老，笔力未曾丝毫减弱，可见他创造的能量多大！到了晚年，他的文章越发老辣得没有几人能够匹敌。举一个例子，舞台上有人演诸葛，演得惟妙惟肖，可以称得‘活诸葛’。但‘活诸葛’毕竟不是真正的诸葛。明白了要做‘活诸葛’和诸葛本身就是诸葛的含义，也就明白了孙犁的道行和价值所在。”</a:t>
            </a:r>
          </a:p>
          <a:p>
            <a:pPr fontAlgn="ctr">
              <a:lnSpc>
                <a:spcPct val="150000"/>
              </a:lnSpc>
            </a:pPr>
            <a:r>
              <a:rPr lang="zh-CN" altLang="en-US" dirty="0">
                <a:latin typeface="Microsoft YaHei" panose="020B0503020204020204" pitchFamily="34" charset="-122"/>
                <a:ea typeface="Microsoft YaHei" panose="020B0503020204020204" pitchFamily="34" charset="-122"/>
              </a:rPr>
              <a:t>       孙犁先生曾手书</a:t>
            </a:r>
            <a:r>
              <a:rPr lang="en-US" altLang="zh-CN" dirty="0">
                <a:latin typeface="Microsoft YaHei" panose="020B0503020204020204" pitchFamily="34" charset="-122"/>
                <a:ea typeface="Microsoft YaHei" panose="020B0503020204020204" pitchFamily="34" charset="-122"/>
              </a:rPr>
              <a:t>《</a:t>
            </a:r>
            <a:r>
              <a:rPr lang="zh-CN" altLang="en-US" dirty="0">
                <a:latin typeface="Microsoft YaHei" panose="020B0503020204020204" pitchFamily="34" charset="-122"/>
                <a:ea typeface="Microsoft YaHei" panose="020B0503020204020204" pitchFamily="34" charset="-122"/>
              </a:rPr>
              <a:t>秦少游论文</a:t>
            </a:r>
            <a:r>
              <a:rPr lang="en-US" altLang="zh-CN" dirty="0">
                <a:latin typeface="Microsoft YaHei" panose="020B0503020204020204" pitchFamily="34" charset="-122"/>
                <a:ea typeface="Microsoft YaHei" panose="020B0503020204020204" pitchFamily="34" charset="-122"/>
              </a:rPr>
              <a:t>》</a:t>
            </a:r>
            <a:r>
              <a:rPr lang="zh-CN" altLang="en-US" dirty="0">
                <a:latin typeface="Microsoft YaHei" panose="020B0503020204020204" pitchFamily="34" charset="-122"/>
                <a:ea typeface="Microsoft YaHei" panose="020B0503020204020204" pitchFamily="34" charset="-122"/>
              </a:rPr>
              <a:t>一帧，赠作家铁凝。后来，铁凝撰文回忆说：“我想，这是孙犁先生欣赏的古人古文，是他坚守的为文为人的准则。孙犁先生对前人的借鉴沉着而又长久，他却在同时‘孤傲’地发掘出独属于自己的文学表达。他于平淡之中迸发的人性激情，他于精微之中昭示的文章骨气，尽在其中了。大师就是这样诞生的吧。”</a:t>
            </a:r>
          </a:p>
        </p:txBody>
      </p:sp>
      <p:sp>
        <p:nvSpPr>
          <p:cNvPr id="14" name="矩形 13">
            <a:extLst>
              <a:ext uri="{FF2B5EF4-FFF2-40B4-BE49-F238E27FC236}">
                <a16:creationId xmlns:a16="http://schemas.microsoft.com/office/drawing/2014/main" id="{1583E858-858B-B44E-85D1-0714BFD1CCB3}"/>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4" name="文本框 3">
            <a:extLst>
              <a:ext uri="{FF2B5EF4-FFF2-40B4-BE49-F238E27FC236}">
                <a16:creationId xmlns:a16="http://schemas.microsoft.com/office/drawing/2014/main" id="{7088F2C8-37DD-DE4A-BB9A-5D2245885B52}"/>
              </a:ext>
            </a:extLst>
          </p:cNvPr>
          <p:cNvSpPr txBox="1"/>
          <p:nvPr/>
        </p:nvSpPr>
        <p:spPr>
          <a:xfrm>
            <a:off x="398078" y="130629"/>
            <a:ext cx="1944290" cy="738664"/>
          </a:xfrm>
          <a:prstGeom prst="rect">
            <a:avLst/>
          </a:prstGeom>
          <a:noFill/>
        </p:spPr>
        <p:txBody>
          <a:bodyPr wrap="square" rtlCol="0">
            <a:spAutoFit/>
          </a:bodyPr>
          <a:lstStyle/>
          <a:p>
            <a:pPr fontAlgn="ctr">
              <a:lnSpc>
                <a:spcPct val="150000"/>
              </a:lnSpc>
            </a:pPr>
            <a:r>
              <a:rPr lang="zh-CN" altLang="en-US" sz="2800" b="1" dirty="0">
                <a:latin typeface="Microsoft YaHei" panose="020B0503020204020204" pitchFamily="34" charset="-122"/>
                <a:ea typeface="Microsoft YaHei" panose="020B0503020204020204" pitchFamily="34" charset="-122"/>
              </a:rPr>
              <a:t>拓展阅读</a:t>
            </a:r>
            <a:endParaRPr lang="en-US" altLang="zh-CN" sz="2800" b="1" dirty="0">
              <a:latin typeface="Microsoft YaHei" panose="020B0503020204020204" pitchFamily="34" charset="-122"/>
              <a:ea typeface="Microsoft YaHei" panose="020B0503020204020204" pitchFamily="34" charset="-122"/>
            </a:endParaRPr>
          </a:p>
        </p:txBody>
      </p:sp>
    </p:spTree>
    <p:extLst>
      <p:ext uri="{BB962C8B-B14F-4D97-AF65-F5344CB8AC3E}">
        <p14:creationId xmlns:p14="http://schemas.microsoft.com/office/powerpoint/2010/main" val="38352289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文本框 11"/>
          <p:cNvSpPr txBox="1"/>
          <p:nvPr/>
        </p:nvSpPr>
        <p:spPr>
          <a:xfrm>
            <a:off x="413911" y="1455232"/>
            <a:ext cx="11364177" cy="3323987"/>
          </a:xfrm>
          <a:prstGeom prst="rect">
            <a:avLst/>
          </a:prstGeom>
          <a:noFill/>
        </p:spPr>
        <p:txBody>
          <a:bodyPr wrap="square" rtlCol="0">
            <a:spAutoFit/>
          </a:bodyPr>
          <a:lstStyle/>
          <a:p>
            <a:pPr fontAlgn="ctr">
              <a:lnSpc>
                <a:spcPct val="150000"/>
              </a:lnSpc>
            </a:pPr>
            <a:r>
              <a:rPr lang="zh-CN" altLang="en-US" sz="2000" dirty="0">
                <a:latin typeface="Microsoft YaHei" panose="020B0503020204020204" pitchFamily="34" charset="-122"/>
                <a:ea typeface="Microsoft YaHei" panose="020B0503020204020204" pitchFamily="34" charset="-122"/>
              </a:rPr>
              <a:t>      孙犁先生曾说过：“凡是伟大的作家，都是伟大的人道主义者，毫无例外的，他们是富于人情的，富于理想的。他们的作品，反映了他们对于现实生活的这种态度。把人道主义从文学中拉出去，那文学就没有什么东西了。我们的作家，要忠诚于我们的时代，忠诚于我们的人民，这样求得作品的艺术性，反过来作用于时代。”我想，孙犁先生就是这样一位具有人道主义精神的作家。</a:t>
            </a:r>
          </a:p>
          <a:p>
            <a:pPr fontAlgn="ctr">
              <a:lnSpc>
                <a:spcPct val="150000"/>
              </a:lnSpc>
            </a:pPr>
            <a:r>
              <a:rPr lang="zh-CN" altLang="en-US" sz="2000" dirty="0">
                <a:latin typeface="Microsoft YaHei" panose="020B0503020204020204" pitchFamily="34" charset="-122"/>
                <a:ea typeface="Microsoft YaHei" panose="020B0503020204020204" pitchFamily="34" charset="-122"/>
              </a:rPr>
              <a:t>      作家金梅说：“大凡堪称读书人者，多系不慕富贵，远离官场，甘于寂寞，潜心学问（包括写作），刚正不阿，清风亮节之士。孙犁当此称谓而无愧。”</a:t>
            </a:r>
          </a:p>
          <a:p>
            <a:pPr fontAlgn="ctr">
              <a:lnSpc>
                <a:spcPct val="150000"/>
              </a:lnSpc>
            </a:pPr>
            <a:r>
              <a:rPr lang="zh-CN" altLang="en-US" sz="2000" dirty="0">
                <a:latin typeface="Microsoft YaHei" panose="020B0503020204020204" pitchFamily="34" charset="-122"/>
                <a:ea typeface="Microsoft YaHei" panose="020B0503020204020204" pitchFamily="34" charset="-122"/>
              </a:rPr>
              <a:t>      让我们神闲气定地阅读孙犁先生的作品吧。</a:t>
            </a:r>
          </a:p>
        </p:txBody>
      </p:sp>
      <p:sp>
        <p:nvSpPr>
          <p:cNvPr id="14" name="矩形 13">
            <a:extLst>
              <a:ext uri="{FF2B5EF4-FFF2-40B4-BE49-F238E27FC236}">
                <a16:creationId xmlns:a16="http://schemas.microsoft.com/office/drawing/2014/main" id="{1583E858-858B-B44E-85D1-0714BFD1CCB3}"/>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4" name="文本框 3">
            <a:extLst>
              <a:ext uri="{FF2B5EF4-FFF2-40B4-BE49-F238E27FC236}">
                <a16:creationId xmlns:a16="http://schemas.microsoft.com/office/drawing/2014/main" id="{7088F2C8-37DD-DE4A-BB9A-5D2245885B52}"/>
              </a:ext>
            </a:extLst>
          </p:cNvPr>
          <p:cNvSpPr txBox="1"/>
          <p:nvPr/>
        </p:nvSpPr>
        <p:spPr>
          <a:xfrm>
            <a:off x="398078" y="130629"/>
            <a:ext cx="1944290" cy="738664"/>
          </a:xfrm>
          <a:prstGeom prst="rect">
            <a:avLst/>
          </a:prstGeom>
          <a:noFill/>
        </p:spPr>
        <p:txBody>
          <a:bodyPr wrap="square" rtlCol="0">
            <a:spAutoFit/>
          </a:bodyPr>
          <a:lstStyle/>
          <a:p>
            <a:pPr fontAlgn="ctr">
              <a:lnSpc>
                <a:spcPct val="150000"/>
              </a:lnSpc>
            </a:pPr>
            <a:r>
              <a:rPr lang="zh-CN" altLang="en-US" sz="2800" b="1" dirty="0">
                <a:latin typeface="Microsoft YaHei" panose="020B0503020204020204" pitchFamily="34" charset="-122"/>
                <a:ea typeface="Microsoft YaHei" panose="020B0503020204020204" pitchFamily="34" charset="-122"/>
              </a:rPr>
              <a:t>拓展阅读</a:t>
            </a:r>
            <a:endParaRPr lang="en-US" altLang="zh-CN" sz="2800" b="1" dirty="0">
              <a:latin typeface="Microsoft YaHei" panose="020B0503020204020204" pitchFamily="34" charset="-122"/>
              <a:ea typeface="Microsoft YaHei" panose="020B0503020204020204" pitchFamily="34" charset="-122"/>
            </a:endParaRPr>
          </a:p>
        </p:txBody>
      </p:sp>
    </p:spTree>
    <p:extLst>
      <p:ext uri="{BB962C8B-B14F-4D97-AF65-F5344CB8AC3E}">
        <p14:creationId xmlns:p14="http://schemas.microsoft.com/office/powerpoint/2010/main" val="37727175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文本框 11"/>
          <p:cNvSpPr txBox="1"/>
          <p:nvPr/>
        </p:nvSpPr>
        <p:spPr>
          <a:xfrm>
            <a:off x="398077" y="1094623"/>
            <a:ext cx="11364177" cy="4247317"/>
          </a:xfrm>
          <a:prstGeom prst="rect">
            <a:avLst/>
          </a:prstGeom>
          <a:noFill/>
        </p:spPr>
        <p:txBody>
          <a:bodyPr wrap="square" rtlCol="0">
            <a:spAutoFit/>
          </a:bodyPr>
          <a:lstStyle/>
          <a:p>
            <a:pPr fontAlgn="ctr">
              <a:lnSpc>
                <a:spcPct val="150000"/>
              </a:lnSpc>
            </a:pPr>
            <a:r>
              <a:rPr lang="zh-CN" altLang="en-US" b="1" dirty="0">
                <a:latin typeface="Microsoft YaHei" panose="020B0503020204020204" pitchFamily="34" charset="-122"/>
                <a:ea typeface="Microsoft YaHei" panose="020B0503020204020204" pitchFamily="34" charset="-122"/>
              </a:rPr>
              <a:t>问题</a:t>
            </a:r>
            <a:r>
              <a:rPr lang="en-US" altLang="zh-CN" b="1" dirty="0">
                <a:latin typeface="Microsoft YaHei" panose="020B0503020204020204" pitchFamily="34" charset="-122"/>
                <a:ea typeface="Microsoft YaHei" panose="020B0503020204020204" pitchFamily="34" charset="-122"/>
              </a:rPr>
              <a:t>1</a:t>
            </a:r>
            <a:r>
              <a:rPr lang="zh-CN" altLang="en-US" b="1" dirty="0">
                <a:latin typeface="Microsoft YaHei" panose="020B0503020204020204" pitchFamily="34" charset="-122"/>
                <a:ea typeface="Microsoft YaHei" panose="020B0503020204020204" pitchFamily="34" charset="-122"/>
              </a:rPr>
              <a:t>：这篇散文在选材方面有哪些特点？请结合文章内容简要分析这样选材的作用。</a:t>
            </a:r>
          </a:p>
          <a:p>
            <a:pPr fontAlgn="ctr">
              <a:lnSpc>
                <a:spcPct val="150000"/>
              </a:lnSpc>
            </a:pPr>
            <a:r>
              <a:rPr lang="zh-CN" altLang="en-US" dirty="0">
                <a:solidFill>
                  <a:srgbClr val="C00000"/>
                </a:solidFill>
                <a:latin typeface="Microsoft YaHei" panose="020B0503020204020204" pitchFamily="34" charset="-122"/>
                <a:ea typeface="Microsoft YaHei" panose="020B0503020204020204" pitchFamily="34" charset="-122"/>
              </a:rPr>
              <a:t>明确   （</a:t>
            </a:r>
            <a:r>
              <a:rPr lang="en-US" altLang="zh-CN" dirty="0">
                <a:solidFill>
                  <a:srgbClr val="C00000"/>
                </a:solidFill>
                <a:latin typeface="Microsoft YaHei" panose="020B0503020204020204" pitchFamily="34" charset="-122"/>
                <a:ea typeface="Microsoft YaHei" panose="020B0503020204020204" pitchFamily="34" charset="-122"/>
              </a:rPr>
              <a:t>1</a:t>
            </a:r>
            <a:r>
              <a:rPr lang="zh-CN" altLang="en-US" dirty="0">
                <a:solidFill>
                  <a:srgbClr val="C00000"/>
                </a:solidFill>
                <a:latin typeface="Microsoft YaHei" panose="020B0503020204020204" pitchFamily="34" charset="-122"/>
                <a:ea typeface="Microsoft YaHei" panose="020B0503020204020204" pitchFamily="34" charset="-122"/>
              </a:rPr>
              <a:t>）围绕中心选取材料。本文围绕“孙犁的风骨”这个核心进行选材，选材主要指向“文章风格”“做人骨气”两个方面，这样便体现了散文“形散神不散”的特点，使文章中心集中、突出。（</a:t>
            </a:r>
            <a:r>
              <a:rPr lang="en-US" altLang="zh-CN" dirty="0">
                <a:solidFill>
                  <a:srgbClr val="C00000"/>
                </a:solidFill>
                <a:latin typeface="Microsoft YaHei" panose="020B0503020204020204" pitchFamily="34" charset="-122"/>
                <a:ea typeface="Microsoft YaHei" panose="020B0503020204020204" pitchFamily="34" charset="-122"/>
              </a:rPr>
              <a:t>2</a:t>
            </a:r>
            <a:r>
              <a:rPr lang="zh-CN" altLang="en-US" dirty="0">
                <a:solidFill>
                  <a:srgbClr val="C00000"/>
                </a:solidFill>
                <a:latin typeface="Microsoft YaHei" panose="020B0503020204020204" pitchFamily="34" charset="-122"/>
                <a:ea typeface="Microsoft YaHei" panose="020B0503020204020204" pitchFamily="34" charset="-122"/>
              </a:rPr>
              <a:t>）多选取评价性材料。文中引述贾平凹、铁凝、金梅等作家对孙犁的评价，这样选材从不同角度突出孙犁作品、人格特点，增强了文章的说服力、可读性。</a:t>
            </a:r>
          </a:p>
          <a:p>
            <a:pPr fontAlgn="ctr">
              <a:lnSpc>
                <a:spcPct val="150000"/>
              </a:lnSpc>
            </a:pPr>
            <a:r>
              <a:rPr lang="zh-CN" altLang="en-US" b="1" dirty="0">
                <a:latin typeface="Microsoft YaHei" panose="020B0503020204020204" pitchFamily="34" charset="-122"/>
                <a:ea typeface="Microsoft YaHei" panose="020B0503020204020204" pitchFamily="34" charset="-122"/>
              </a:rPr>
              <a:t>问题</a:t>
            </a:r>
            <a:r>
              <a:rPr lang="en-US" altLang="zh-CN" b="1" dirty="0">
                <a:latin typeface="Microsoft YaHei" panose="020B0503020204020204" pitchFamily="34" charset="-122"/>
                <a:ea typeface="Microsoft YaHei" panose="020B0503020204020204" pitchFamily="34" charset="-122"/>
              </a:rPr>
              <a:t>2</a:t>
            </a:r>
            <a:r>
              <a:rPr lang="zh-CN" altLang="en-US" b="1" dirty="0">
                <a:latin typeface="Microsoft YaHei" panose="020B0503020204020204" pitchFamily="34" charset="-122"/>
                <a:ea typeface="Microsoft YaHei" panose="020B0503020204020204" pitchFamily="34" charset="-122"/>
              </a:rPr>
              <a:t>：标题“孙犁的风骨”有哪些内涵？请结合文章内容加以探究。</a:t>
            </a:r>
          </a:p>
          <a:p>
            <a:pPr fontAlgn="ctr">
              <a:lnSpc>
                <a:spcPct val="150000"/>
              </a:lnSpc>
            </a:pPr>
            <a:r>
              <a:rPr lang="zh-CN" altLang="en-US" dirty="0">
                <a:solidFill>
                  <a:srgbClr val="C00000"/>
                </a:solidFill>
                <a:latin typeface="Microsoft YaHei" panose="020B0503020204020204" pitchFamily="34" charset="-122"/>
                <a:ea typeface="Microsoft YaHei" panose="020B0503020204020204" pitchFamily="34" charset="-122"/>
              </a:rPr>
              <a:t>明确   （</a:t>
            </a:r>
            <a:r>
              <a:rPr lang="en-US" altLang="zh-CN" dirty="0">
                <a:solidFill>
                  <a:srgbClr val="C00000"/>
                </a:solidFill>
                <a:latin typeface="Microsoft YaHei" panose="020B0503020204020204" pitchFamily="34" charset="-122"/>
                <a:ea typeface="Microsoft YaHei" panose="020B0503020204020204" pitchFamily="34" charset="-122"/>
              </a:rPr>
              <a:t>1</a:t>
            </a:r>
            <a:r>
              <a:rPr lang="zh-CN" altLang="en-US" dirty="0">
                <a:solidFill>
                  <a:srgbClr val="C00000"/>
                </a:solidFill>
                <a:latin typeface="Microsoft YaHei" panose="020B0503020204020204" pitchFamily="34" charset="-122"/>
                <a:ea typeface="Microsoft YaHei" panose="020B0503020204020204" pitchFamily="34" charset="-122"/>
              </a:rPr>
              <a:t>）指孙犁的文章有风骨：①清纯雅致，朴素自然；②语言古朴，多有点睛之笔；③于平淡之中迸发人生激情，于精微之中昭示骨气。</a:t>
            </a:r>
          </a:p>
          <a:p>
            <a:pPr fontAlgn="ctr">
              <a:lnSpc>
                <a:spcPct val="150000"/>
              </a:lnSpc>
            </a:pPr>
            <a:r>
              <a:rPr lang="zh-CN" altLang="en-US" dirty="0">
                <a:solidFill>
                  <a:srgbClr val="C00000"/>
                </a:solidFill>
                <a:latin typeface="Microsoft YaHei" panose="020B0503020204020204" pitchFamily="34" charset="-122"/>
                <a:ea typeface="Microsoft YaHei" panose="020B0503020204020204" pitchFamily="34" charset="-122"/>
              </a:rPr>
              <a:t>（</a:t>
            </a:r>
            <a:r>
              <a:rPr lang="en-US" altLang="zh-CN" dirty="0">
                <a:solidFill>
                  <a:srgbClr val="C00000"/>
                </a:solidFill>
                <a:latin typeface="Microsoft YaHei" panose="020B0503020204020204" pitchFamily="34" charset="-122"/>
                <a:ea typeface="Microsoft YaHei" panose="020B0503020204020204" pitchFamily="34" charset="-122"/>
              </a:rPr>
              <a:t>2</a:t>
            </a:r>
            <a:r>
              <a:rPr lang="zh-CN" altLang="en-US" dirty="0">
                <a:solidFill>
                  <a:srgbClr val="C00000"/>
                </a:solidFill>
                <a:latin typeface="Microsoft YaHei" panose="020B0503020204020204" pitchFamily="34" charset="-122"/>
                <a:ea typeface="Microsoft YaHei" panose="020B0503020204020204" pitchFamily="34" charset="-122"/>
              </a:rPr>
              <a:t>）指孙犁做人有骨气：①宁静淡薄，志存高远；②具有人道主义精神；③不慕富贵，远离官场；④甘于寂寞，潜心学问；⑤刚正不阿，清风亮节。</a:t>
            </a:r>
          </a:p>
        </p:txBody>
      </p:sp>
      <p:sp>
        <p:nvSpPr>
          <p:cNvPr id="14" name="矩形 13">
            <a:extLst>
              <a:ext uri="{FF2B5EF4-FFF2-40B4-BE49-F238E27FC236}">
                <a16:creationId xmlns:a16="http://schemas.microsoft.com/office/drawing/2014/main" id="{1583E858-858B-B44E-85D1-0714BFD1CCB3}"/>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4" name="文本框 3">
            <a:extLst>
              <a:ext uri="{FF2B5EF4-FFF2-40B4-BE49-F238E27FC236}">
                <a16:creationId xmlns:a16="http://schemas.microsoft.com/office/drawing/2014/main" id="{7088F2C8-37DD-DE4A-BB9A-5D2245885B52}"/>
              </a:ext>
            </a:extLst>
          </p:cNvPr>
          <p:cNvSpPr txBox="1"/>
          <p:nvPr/>
        </p:nvSpPr>
        <p:spPr>
          <a:xfrm>
            <a:off x="398078" y="130629"/>
            <a:ext cx="1944290" cy="738664"/>
          </a:xfrm>
          <a:prstGeom prst="rect">
            <a:avLst/>
          </a:prstGeom>
          <a:noFill/>
        </p:spPr>
        <p:txBody>
          <a:bodyPr wrap="square" rtlCol="0">
            <a:spAutoFit/>
          </a:bodyPr>
          <a:lstStyle/>
          <a:p>
            <a:pPr fontAlgn="ctr">
              <a:lnSpc>
                <a:spcPct val="150000"/>
              </a:lnSpc>
            </a:pPr>
            <a:r>
              <a:rPr lang="zh-CN" altLang="en-US" sz="2800" b="1" dirty="0">
                <a:latin typeface="Microsoft YaHei" panose="020B0503020204020204" pitchFamily="34" charset="-122"/>
                <a:ea typeface="Microsoft YaHei" panose="020B0503020204020204" pitchFamily="34" charset="-122"/>
              </a:rPr>
              <a:t>拓展阅读</a:t>
            </a:r>
            <a:endParaRPr lang="en-US" altLang="zh-CN" sz="2800" b="1" dirty="0">
              <a:latin typeface="Microsoft YaHei" panose="020B0503020204020204" pitchFamily="34" charset="-122"/>
              <a:ea typeface="Microsoft YaHei" panose="020B0503020204020204" pitchFamily="34" charset="-122"/>
            </a:endParaRPr>
          </a:p>
        </p:txBody>
      </p:sp>
    </p:spTree>
    <p:extLst>
      <p:ext uri="{BB962C8B-B14F-4D97-AF65-F5344CB8AC3E}">
        <p14:creationId xmlns:p14="http://schemas.microsoft.com/office/powerpoint/2010/main" val="18652090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9" presetClass="entr" presetSubtype="0" fill="hold" nodeType="clickEffect">
                                  <p:stCondLst>
                                    <p:cond delay="0"/>
                                  </p:stCondLst>
                                  <p:childTnLst>
                                    <p:set>
                                      <p:cBhvr>
                                        <p:cTn id="13" dur="1" fill="hold">
                                          <p:stCondLst>
                                            <p:cond delay="0"/>
                                          </p:stCondLst>
                                        </p:cTn>
                                        <p:tgtEl>
                                          <p:spTgt spid="12">
                                            <p:txEl>
                                              <p:pRg st="1" end="1"/>
                                            </p:txEl>
                                          </p:spTgt>
                                        </p:tgtEl>
                                        <p:attrNameLst>
                                          <p:attrName>style.visibility</p:attrName>
                                        </p:attrNameLst>
                                      </p:cBhvr>
                                      <p:to>
                                        <p:strVal val="visible"/>
                                      </p:to>
                                    </p:set>
                                    <p:animEffect transition="in" filter="dissolve">
                                      <p:cBhvr>
                                        <p:cTn id="14" dur="500"/>
                                        <p:tgtEl>
                                          <p:spTgt spid="12">
                                            <p:txEl>
                                              <p:pRg st="1" end="1"/>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9" presetClass="entr" presetSubtype="0" fill="hold" nodeType="clickEffect">
                                  <p:stCondLst>
                                    <p:cond delay="0"/>
                                  </p:stCondLst>
                                  <p:childTnLst>
                                    <p:set>
                                      <p:cBhvr>
                                        <p:cTn id="18" dur="1" fill="hold">
                                          <p:stCondLst>
                                            <p:cond delay="0"/>
                                          </p:stCondLst>
                                        </p:cTn>
                                        <p:tgtEl>
                                          <p:spTgt spid="12">
                                            <p:txEl>
                                              <p:pRg st="3" end="3"/>
                                            </p:txEl>
                                          </p:spTgt>
                                        </p:tgtEl>
                                        <p:attrNameLst>
                                          <p:attrName>style.visibility</p:attrName>
                                        </p:attrNameLst>
                                      </p:cBhvr>
                                      <p:to>
                                        <p:strVal val="visible"/>
                                      </p:to>
                                    </p:set>
                                    <p:animEffect transition="in" filter="dissolve">
                                      <p:cBhvr>
                                        <p:cTn id="19" dur="500"/>
                                        <p:tgtEl>
                                          <p:spTgt spid="12">
                                            <p:txEl>
                                              <p:pRg st="3" end="3"/>
                                            </p:txEl>
                                          </p:spTgt>
                                        </p:tgtEl>
                                      </p:cBhvr>
                                    </p:animEffect>
                                  </p:childTnLst>
                                </p:cTn>
                              </p:par>
                              <p:par>
                                <p:cTn id="20" presetID="9" presetClass="entr" presetSubtype="0" fill="hold" nodeType="withEffect">
                                  <p:stCondLst>
                                    <p:cond delay="0"/>
                                  </p:stCondLst>
                                  <p:childTnLst>
                                    <p:set>
                                      <p:cBhvr>
                                        <p:cTn id="21" dur="1" fill="hold">
                                          <p:stCondLst>
                                            <p:cond delay="0"/>
                                          </p:stCondLst>
                                        </p:cTn>
                                        <p:tgtEl>
                                          <p:spTgt spid="12">
                                            <p:txEl>
                                              <p:pRg st="4" end="4"/>
                                            </p:txEl>
                                          </p:spTgt>
                                        </p:tgtEl>
                                        <p:attrNameLst>
                                          <p:attrName>style.visibility</p:attrName>
                                        </p:attrNameLst>
                                      </p:cBhvr>
                                      <p:to>
                                        <p:strVal val="visible"/>
                                      </p:to>
                                    </p:set>
                                    <p:animEffect transition="in" filter="dissolve">
                                      <p:cBhvr>
                                        <p:cTn id="22" dur="500"/>
                                        <p:tgtEl>
                                          <p:spTgt spid="1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48.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11000" r="-11000"/>
          </a:stretch>
        </a:blipFill>
        <a:effectLst/>
      </p:bgPr>
    </p:bg>
    <p:spTree>
      <p:nvGrpSpPr>
        <p:cNvPr id="1" name=""/>
        <p:cNvGrpSpPr/>
        <p:nvPr/>
      </p:nvGrpSpPr>
      <p:grpSpPr>
        <a:xfrm>
          <a:off x="0" y="0"/>
          <a:ext cx="0" cy="0"/>
          <a:chOff x="0" y="0"/>
          <a:chExt cx="0" cy="0"/>
        </a:xfrm>
      </p:grpSpPr>
      <p:sp>
        <p:nvSpPr>
          <p:cNvPr id="21" name="矩形 20"/>
          <p:cNvSpPr/>
          <p:nvPr/>
        </p:nvSpPr>
        <p:spPr>
          <a:xfrm>
            <a:off x="0" y="0"/>
            <a:ext cx="12310110" cy="7011035"/>
          </a:xfrm>
          <a:prstGeom prst="rect">
            <a:avLst/>
          </a:pr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grpSp>
        <p:nvGrpSpPr>
          <p:cNvPr id="4" name="组合 3"/>
          <p:cNvGrpSpPr/>
          <p:nvPr/>
        </p:nvGrpSpPr>
        <p:grpSpPr>
          <a:xfrm>
            <a:off x="2632710" y="4160520"/>
            <a:ext cx="6924675" cy="433705"/>
            <a:chOff x="2055" y="8307"/>
            <a:chExt cx="10905" cy="683"/>
          </a:xfrm>
        </p:grpSpPr>
        <p:cxnSp>
          <p:nvCxnSpPr>
            <p:cNvPr id="5" name="直接连接符 4"/>
            <p:cNvCxnSpPr/>
            <p:nvPr/>
          </p:nvCxnSpPr>
          <p:spPr>
            <a:xfrm>
              <a:off x="2055" y="8307"/>
              <a:ext cx="10905" cy="1"/>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6" name="直角三角形 5"/>
            <p:cNvSpPr/>
            <p:nvPr/>
          </p:nvSpPr>
          <p:spPr>
            <a:xfrm flipV="1">
              <a:off x="2055" y="8451"/>
              <a:ext cx="539" cy="539"/>
            </a:xfrm>
            <a:prstGeom prst="r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grpSp>
      <p:sp>
        <p:nvSpPr>
          <p:cNvPr id="82" name="文本框 81"/>
          <p:cNvSpPr txBox="1"/>
          <p:nvPr/>
        </p:nvSpPr>
        <p:spPr>
          <a:xfrm>
            <a:off x="2803842" y="3047999"/>
            <a:ext cx="6296660" cy="762000"/>
          </a:xfrm>
          <a:prstGeom prst="rect">
            <a:avLst/>
          </a:prstGeom>
          <a:noFill/>
          <a:effectLst>
            <a:outerShdw blurRad="50800" dist="38100" dir="2700000" algn="tl" rotWithShape="0">
              <a:prstClr val="black">
                <a:alpha val="40000"/>
              </a:prstClr>
            </a:outerShdw>
          </a:effectLst>
        </p:spPr>
        <p:txBody>
          <a:bodyPr wrap="square" rtlCol="0">
            <a:spAutoFit/>
          </a:bodyPr>
          <a:lstStyle/>
          <a:p>
            <a:pPr algn="ctr"/>
            <a:r>
              <a:rPr lang="zh-CN" altLang="en-US" sz="4400" b="1" dirty="0">
                <a:solidFill>
                  <a:schemeClr val="bg1"/>
                </a:solidFill>
                <a:latin typeface="Microsoft YaHei" panose="020B0503020204020204" pitchFamily="34" charset="-122"/>
                <a:ea typeface="Microsoft YaHei" panose="020B0503020204020204" pitchFamily="34" charset="-122"/>
                <a:sym typeface="+mn-ea"/>
              </a:rPr>
              <a:t>结  束</a:t>
            </a:r>
            <a:endParaRPr lang="en-US" altLang="zh-CN" sz="3600" dirty="0">
              <a:solidFill>
                <a:schemeClr val="bg1"/>
              </a:solidFill>
              <a:latin typeface="Microsoft YaHei" panose="020B0503020204020204" pitchFamily="34" charset="-122"/>
              <a:ea typeface="Microsoft YaHei" panose="020B0503020204020204" pitchFamily="34" charset="-122"/>
              <a:sym typeface="+mn-ea"/>
            </a:endParaRPr>
          </a:p>
        </p:txBody>
      </p:sp>
      <p:sp>
        <p:nvSpPr>
          <p:cNvPr id="8" name="矩形 7">
            <a:extLst>
              <a:ext uri="{FF2B5EF4-FFF2-40B4-BE49-F238E27FC236}">
                <a16:creationId xmlns:a16="http://schemas.microsoft.com/office/drawing/2014/main" id="{5ECEDBE4-AACA-244A-812A-6D55FED1482F}"/>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extLst>
      <p:ext uri="{BB962C8B-B14F-4D97-AF65-F5344CB8AC3E}">
        <p14:creationId xmlns:p14="http://schemas.microsoft.com/office/powerpoint/2010/main" val="25138907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12" presetClass="entr" presetSubtype="4" fill="hold" grpId="0" nodeType="afterEffect">
                                  <p:stCondLst>
                                    <p:cond delay="0"/>
                                  </p:stCondLst>
                                  <p:childTnLst>
                                    <p:set>
                                      <p:cBhvr>
                                        <p:cTn id="10" dur="1" fill="hold">
                                          <p:stCondLst>
                                            <p:cond delay="0"/>
                                          </p:stCondLst>
                                        </p:cTn>
                                        <p:tgtEl>
                                          <p:spTgt spid="82"/>
                                        </p:tgtEl>
                                        <p:attrNameLst>
                                          <p:attrName>style.visibility</p:attrName>
                                        </p:attrNameLst>
                                      </p:cBhvr>
                                      <p:to>
                                        <p:strVal val="visible"/>
                                      </p:to>
                                    </p:set>
                                    <p:anim calcmode="lin" valueType="num">
                                      <p:cBhvr additive="base">
                                        <p:cTn id="11" dur="1000"/>
                                        <p:tgtEl>
                                          <p:spTgt spid="82"/>
                                        </p:tgtEl>
                                        <p:attrNameLst>
                                          <p:attrName>ppt_y</p:attrName>
                                        </p:attrNameLst>
                                      </p:cBhvr>
                                      <p:tavLst>
                                        <p:tav tm="0">
                                          <p:val>
                                            <p:strVal val="#ppt_y+#ppt_h*1.125000"/>
                                          </p:val>
                                        </p:tav>
                                        <p:tav tm="100000">
                                          <p:val>
                                            <p:strVal val="#ppt_y"/>
                                          </p:val>
                                        </p:tav>
                                      </p:tavLst>
                                    </p:anim>
                                    <p:animEffect transition="in" filter="wipe(up)">
                                      <p:cBhvr>
                                        <p:cTn id="12" dur="10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 grpId="0" bldLvl="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等腰三角形 4"/>
          <p:cNvSpPr/>
          <p:nvPr/>
        </p:nvSpPr>
        <p:spPr>
          <a:xfrm rot="16200000">
            <a:off x="6224270" y="1241425"/>
            <a:ext cx="7632700" cy="4374515"/>
          </a:xfrm>
          <a:prstGeom prst="triangl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grpSp>
        <p:nvGrpSpPr>
          <p:cNvPr id="7" name="组合 6"/>
          <p:cNvGrpSpPr/>
          <p:nvPr/>
        </p:nvGrpSpPr>
        <p:grpSpPr>
          <a:xfrm>
            <a:off x="8211185" y="-10795"/>
            <a:ext cx="3985895" cy="6894830"/>
            <a:chOff x="12931" y="-12"/>
            <a:chExt cx="6277" cy="10858"/>
          </a:xfrm>
        </p:grpSpPr>
        <p:sp>
          <p:nvSpPr>
            <p:cNvPr id="4" name="等腰三角形 3"/>
            <p:cNvSpPr/>
            <p:nvPr/>
          </p:nvSpPr>
          <p:spPr>
            <a:xfrm rot="16200000">
              <a:off x="10687" y="2301"/>
              <a:ext cx="10833" cy="6208"/>
            </a:xfrm>
            <a:prstGeom prst="triangle">
              <a:avLst/>
            </a:prstGeom>
            <a:blipFill>
              <a:blip r:embed="rId2">
                <a:extLst>
                  <a:ext uri="{28A0092B-C50C-407E-A947-70E740481C1C}">
                    <a14:useLocalDpi xmlns:a14="http://schemas.microsoft.com/office/drawing/2010/main" val="0"/>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sp>
          <p:nvSpPr>
            <p:cNvPr id="6" name="等腰三角形 5"/>
            <p:cNvSpPr/>
            <p:nvPr/>
          </p:nvSpPr>
          <p:spPr>
            <a:xfrm rot="16200000">
              <a:off x="10618" y="2326"/>
              <a:ext cx="10833" cy="6208"/>
            </a:xfrm>
            <a:prstGeom prst="triangle">
              <a:avLst/>
            </a:prstGeom>
            <a:solidFill>
              <a:schemeClr val="tx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grpSp>
      <p:sp>
        <p:nvSpPr>
          <p:cNvPr id="8" name="文本框 7"/>
          <p:cNvSpPr txBox="1"/>
          <p:nvPr/>
        </p:nvSpPr>
        <p:spPr>
          <a:xfrm>
            <a:off x="8957310" y="3079115"/>
            <a:ext cx="2908300" cy="701040"/>
          </a:xfrm>
          <a:prstGeom prst="rect">
            <a:avLst/>
          </a:prstGeom>
          <a:noFill/>
          <a:effectLst/>
        </p:spPr>
        <p:txBody>
          <a:bodyPr wrap="square" rtlCol="0">
            <a:spAutoFit/>
          </a:bodyPr>
          <a:lstStyle/>
          <a:p>
            <a:pPr algn="l"/>
            <a:r>
              <a:rPr lang="zh-CN" altLang="en-US" sz="4000" b="1" dirty="0">
                <a:solidFill>
                  <a:schemeClr val="bg1"/>
                </a:solidFill>
                <a:latin typeface="Microsoft YaHei" panose="020B0503020204020204" pitchFamily="34" charset="-122"/>
                <a:ea typeface="Microsoft YaHei" panose="020B0503020204020204" pitchFamily="34" charset="-122"/>
                <a:sym typeface="+mn-ea"/>
              </a:rPr>
              <a:t>目  录</a:t>
            </a:r>
            <a:endParaRPr lang="en-US" altLang="zh-CN" sz="4000" b="1" dirty="0">
              <a:solidFill>
                <a:schemeClr val="bg1"/>
              </a:solidFill>
              <a:latin typeface="Microsoft YaHei" panose="020B0503020204020204" pitchFamily="34" charset="-122"/>
              <a:ea typeface="Microsoft YaHei" panose="020B0503020204020204" pitchFamily="34" charset="-122"/>
              <a:sym typeface="+mn-ea"/>
            </a:endParaRPr>
          </a:p>
        </p:txBody>
      </p:sp>
      <p:grpSp>
        <p:nvGrpSpPr>
          <p:cNvPr id="2" name="组合 1">
            <a:extLst>
              <a:ext uri="{FF2B5EF4-FFF2-40B4-BE49-F238E27FC236}">
                <a16:creationId xmlns:a16="http://schemas.microsoft.com/office/drawing/2014/main" id="{611643B7-28D3-3946-BC2A-3E2D65F56A87}"/>
              </a:ext>
            </a:extLst>
          </p:cNvPr>
          <p:cNvGrpSpPr/>
          <p:nvPr/>
        </p:nvGrpSpPr>
        <p:grpSpPr>
          <a:xfrm>
            <a:off x="1064260" y="887095"/>
            <a:ext cx="6149975" cy="822960"/>
            <a:chOff x="1064260" y="887095"/>
            <a:chExt cx="6149975" cy="822960"/>
          </a:xfrm>
        </p:grpSpPr>
        <p:grpSp>
          <p:nvGrpSpPr>
            <p:cNvPr id="11" name="组合 10"/>
            <p:cNvGrpSpPr/>
            <p:nvPr/>
          </p:nvGrpSpPr>
          <p:grpSpPr>
            <a:xfrm>
              <a:off x="1064260" y="970280"/>
              <a:ext cx="732155" cy="656590"/>
              <a:chOff x="3668" y="3216"/>
              <a:chExt cx="1257" cy="1127"/>
            </a:xfrm>
          </p:grpSpPr>
          <p:sp>
            <p:nvSpPr>
              <p:cNvPr id="10" name="等腰三角形 9"/>
              <p:cNvSpPr/>
              <p:nvPr/>
            </p:nvSpPr>
            <p:spPr>
              <a:xfrm rot="5400000">
                <a:off x="3590" y="3294"/>
                <a:ext cx="1127" cy="971"/>
              </a:xfrm>
              <a:prstGeom prst="triangle">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sp>
            <p:nvSpPr>
              <p:cNvPr id="9" name="等腰三角形 8"/>
              <p:cNvSpPr/>
              <p:nvPr/>
            </p:nvSpPr>
            <p:spPr>
              <a:xfrm rot="5400000">
                <a:off x="3876" y="3294"/>
                <a:ext cx="1127" cy="971"/>
              </a:xfrm>
              <a:prstGeom prst="triangl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grpSp>
        <p:sp>
          <p:nvSpPr>
            <p:cNvPr id="13" name="文本框 12"/>
            <p:cNvSpPr txBox="1"/>
            <p:nvPr/>
          </p:nvSpPr>
          <p:spPr>
            <a:xfrm>
              <a:off x="3062605" y="1069975"/>
              <a:ext cx="4151630" cy="523220"/>
            </a:xfrm>
            <a:prstGeom prst="rect">
              <a:avLst/>
            </a:prstGeom>
            <a:noFill/>
          </p:spPr>
          <p:txBody>
            <a:bodyPr wrap="square" rtlCol="0">
              <a:spAutoFit/>
            </a:bodyPr>
            <a:lstStyle/>
            <a:p>
              <a:pPr algn="l" fontAlgn="auto">
                <a:lnSpc>
                  <a:spcPct val="100000"/>
                </a:lnSpc>
              </a:pPr>
              <a:r>
                <a:rPr lang="zh-CN" altLang="en-US" sz="2800" b="1" dirty="0">
                  <a:solidFill>
                    <a:schemeClr val="tx1">
                      <a:lumMod val="85000"/>
                      <a:lumOff val="15000"/>
                    </a:schemeClr>
                  </a:solidFill>
                  <a:latin typeface="Microsoft YaHei" panose="020B0503020204020204" pitchFamily="34" charset="-122"/>
                  <a:ea typeface="Microsoft YaHei" panose="020B0503020204020204" pitchFamily="34" charset="-122"/>
                  <a:sym typeface="+mn-ea"/>
                </a:rPr>
                <a:t>知人论世</a:t>
              </a:r>
              <a:endParaRPr lang="en-US" altLang="zh-CN" sz="2800" b="1" dirty="0">
                <a:solidFill>
                  <a:schemeClr val="tx1">
                    <a:lumMod val="85000"/>
                    <a:lumOff val="15000"/>
                  </a:schemeClr>
                </a:solidFill>
                <a:latin typeface="Microsoft YaHei" panose="020B0503020204020204" pitchFamily="34" charset="-122"/>
                <a:ea typeface="Microsoft YaHei" panose="020B0503020204020204" pitchFamily="34" charset="-122"/>
                <a:sym typeface="+mn-ea"/>
              </a:endParaRPr>
            </a:p>
          </p:txBody>
        </p:sp>
        <p:sp>
          <p:nvSpPr>
            <p:cNvPr id="12" name="文本框 11"/>
            <p:cNvSpPr txBox="1"/>
            <p:nvPr/>
          </p:nvSpPr>
          <p:spPr>
            <a:xfrm>
              <a:off x="1889760" y="887095"/>
              <a:ext cx="1056005" cy="822960"/>
            </a:xfrm>
            <a:prstGeom prst="rect">
              <a:avLst/>
            </a:prstGeom>
            <a:noFill/>
          </p:spPr>
          <p:txBody>
            <a:bodyPr wrap="square" rtlCol="0">
              <a:spAutoFit/>
            </a:bodyPr>
            <a:lstStyle/>
            <a:p>
              <a:r>
                <a:rPr lang="en-US" altLang="zh-CN" sz="4800" b="1">
                  <a:solidFill>
                    <a:schemeClr val="tx1">
                      <a:lumMod val="75000"/>
                      <a:lumOff val="25000"/>
                    </a:schemeClr>
                  </a:solidFill>
                  <a:latin typeface="Microsoft YaHei" panose="020B0503020204020204" pitchFamily="34" charset="-122"/>
                  <a:ea typeface="Microsoft YaHei" panose="020B0503020204020204" pitchFamily="34" charset="-122"/>
                </a:rPr>
                <a:t>01</a:t>
              </a:r>
            </a:p>
          </p:txBody>
        </p:sp>
      </p:grpSp>
      <p:grpSp>
        <p:nvGrpSpPr>
          <p:cNvPr id="3" name="组合 2">
            <a:extLst>
              <a:ext uri="{FF2B5EF4-FFF2-40B4-BE49-F238E27FC236}">
                <a16:creationId xmlns:a16="http://schemas.microsoft.com/office/drawing/2014/main" id="{9149C12A-16F1-D345-8276-090F4ABAE3B0}"/>
              </a:ext>
            </a:extLst>
          </p:cNvPr>
          <p:cNvGrpSpPr/>
          <p:nvPr/>
        </p:nvGrpSpPr>
        <p:grpSpPr>
          <a:xfrm>
            <a:off x="1064260" y="2308860"/>
            <a:ext cx="6149975" cy="822960"/>
            <a:chOff x="1064260" y="2308860"/>
            <a:chExt cx="6149975" cy="822960"/>
          </a:xfrm>
        </p:grpSpPr>
        <p:grpSp>
          <p:nvGrpSpPr>
            <p:cNvPr id="14" name="组合 13"/>
            <p:cNvGrpSpPr/>
            <p:nvPr/>
          </p:nvGrpSpPr>
          <p:grpSpPr>
            <a:xfrm>
              <a:off x="1064260" y="2392045"/>
              <a:ext cx="732155" cy="656590"/>
              <a:chOff x="3668" y="3216"/>
              <a:chExt cx="1257" cy="1127"/>
            </a:xfrm>
          </p:grpSpPr>
          <p:sp>
            <p:nvSpPr>
              <p:cNvPr id="15" name="等腰三角形 14"/>
              <p:cNvSpPr/>
              <p:nvPr/>
            </p:nvSpPr>
            <p:spPr>
              <a:xfrm rot="5400000">
                <a:off x="3590" y="3294"/>
                <a:ext cx="1127" cy="971"/>
              </a:xfrm>
              <a:prstGeom prst="triangle">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sp>
            <p:nvSpPr>
              <p:cNvPr id="16" name="等腰三角形 15"/>
              <p:cNvSpPr/>
              <p:nvPr/>
            </p:nvSpPr>
            <p:spPr>
              <a:xfrm rot="5400000">
                <a:off x="3876" y="3294"/>
                <a:ext cx="1127" cy="971"/>
              </a:xfrm>
              <a:prstGeom prst="triangl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grpSp>
        <p:sp>
          <p:nvSpPr>
            <p:cNvPr id="17" name="文本框 16"/>
            <p:cNvSpPr txBox="1"/>
            <p:nvPr/>
          </p:nvSpPr>
          <p:spPr>
            <a:xfrm>
              <a:off x="3062605" y="2491740"/>
              <a:ext cx="4151630" cy="523220"/>
            </a:xfrm>
            <a:prstGeom prst="rect">
              <a:avLst/>
            </a:prstGeom>
            <a:noFill/>
          </p:spPr>
          <p:txBody>
            <a:bodyPr wrap="square" rtlCol="0">
              <a:spAutoFit/>
            </a:bodyPr>
            <a:lstStyle/>
            <a:p>
              <a:pPr algn="l" fontAlgn="auto">
                <a:lnSpc>
                  <a:spcPct val="100000"/>
                </a:lnSpc>
              </a:pPr>
              <a:r>
                <a:rPr lang="zh-CN" altLang="en-US" sz="2800" b="1" dirty="0">
                  <a:solidFill>
                    <a:schemeClr val="tx1">
                      <a:lumMod val="85000"/>
                      <a:lumOff val="15000"/>
                    </a:schemeClr>
                  </a:solidFill>
                  <a:latin typeface="Microsoft YaHei" panose="020B0503020204020204" pitchFamily="34" charset="-122"/>
                  <a:ea typeface="Microsoft YaHei" panose="020B0503020204020204" pitchFamily="34" charset="-122"/>
                  <a:sym typeface="+mn-ea"/>
                </a:rPr>
                <a:t>初读课文</a:t>
              </a:r>
              <a:endParaRPr lang="en-US" altLang="zh-CN" sz="2800" b="1" dirty="0">
                <a:solidFill>
                  <a:schemeClr val="tx1">
                    <a:lumMod val="85000"/>
                    <a:lumOff val="15000"/>
                  </a:schemeClr>
                </a:solidFill>
                <a:latin typeface="Microsoft YaHei" panose="020B0503020204020204" pitchFamily="34" charset="-122"/>
                <a:ea typeface="Microsoft YaHei" panose="020B0503020204020204" pitchFamily="34" charset="-122"/>
                <a:sym typeface="+mn-ea"/>
              </a:endParaRPr>
            </a:p>
          </p:txBody>
        </p:sp>
        <p:sp>
          <p:nvSpPr>
            <p:cNvPr id="18" name="文本框 17"/>
            <p:cNvSpPr txBox="1"/>
            <p:nvPr/>
          </p:nvSpPr>
          <p:spPr>
            <a:xfrm>
              <a:off x="1889760" y="2308860"/>
              <a:ext cx="1056005" cy="822960"/>
            </a:xfrm>
            <a:prstGeom prst="rect">
              <a:avLst/>
            </a:prstGeom>
            <a:noFill/>
          </p:spPr>
          <p:txBody>
            <a:bodyPr wrap="square" rtlCol="0">
              <a:spAutoFit/>
            </a:bodyPr>
            <a:lstStyle/>
            <a:p>
              <a:r>
                <a:rPr lang="en-US" altLang="zh-CN" sz="4800" b="1" dirty="0">
                  <a:solidFill>
                    <a:schemeClr val="tx1">
                      <a:lumMod val="75000"/>
                      <a:lumOff val="25000"/>
                    </a:schemeClr>
                  </a:solidFill>
                  <a:latin typeface="Microsoft YaHei" panose="020B0503020204020204" pitchFamily="34" charset="-122"/>
                  <a:ea typeface="Microsoft YaHei" panose="020B0503020204020204" pitchFamily="34" charset="-122"/>
                </a:rPr>
                <a:t>02</a:t>
              </a:r>
            </a:p>
          </p:txBody>
        </p:sp>
      </p:grpSp>
      <p:grpSp>
        <p:nvGrpSpPr>
          <p:cNvPr id="29" name="组合 28">
            <a:extLst>
              <a:ext uri="{FF2B5EF4-FFF2-40B4-BE49-F238E27FC236}">
                <a16:creationId xmlns:a16="http://schemas.microsoft.com/office/drawing/2014/main" id="{12497D40-7695-DF4B-AE6E-BBE0586AAACF}"/>
              </a:ext>
            </a:extLst>
          </p:cNvPr>
          <p:cNvGrpSpPr/>
          <p:nvPr/>
        </p:nvGrpSpPr>
        <p:grpSpPr>
          <a:xfrm>
            <a:off x="1064260" y="3731260"/>
            <a:ext cx="6149975" cy="822960"/>
            <a:chOff x="1064260" y="3731260"/>
            <a:chExt cx="6149975" cy="822960"/>
          </a:xfrm>
        </p:grpSpPr>
        <p:grpSp>
          <p:nvGrpSpPr>
            <p:cNvPr id="19" name="组合 18"/>
            <p:cNvGrpSpPr/>
            <p:nvPr/>
          </p:nvGrpSpPr>
          <p:grpSpPr>
            <a:xfrm>
              <a:off x="1064260" y="3814445"/>
              <a:ext cx="732155" cy="656590"/>
              <a:chOff x="3668" y="3216"/>
              <a:chExt cx="1257" cy="1127"/>
            </a:xfrm>
          </p:grpSpPr>
          <p:sp>
            <p:nvSpPr>
              <p:cNvPr id="20" name="等腰三角形 19"/>
              <p:cNvSpPr/>
              <p:nvPr/>
            </p:nvSpPr>
            <p:spPr>
              <a:xfrm rot="5400000">
                <a:off x="3590" y="3294"/>
                <a:ext cx="1127" cy="971"/>
              </a:xfrm>
              <a:prstGeom prst="triangle">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sp>
            <p:nvSpPr>
              <p:cNvPr id="21" name="等腰三角形 20"/>
              <p:cNvSpPr/>
              <p:nvPr/>
            </p:nvSpPr>
            <p:spPr>
              <a:xfrm rot="5400000">
                <a:off x="3876" y="3294"/>
                <a:ext cx="1127" cy="971"/>
              </a:xfrm>
              <a:prstGeom prst="triangl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grpSp>
        <p:sp>
          <p:nvSpPr>
            <p:cNvPr id="22" name="文本框 21"/>
            <p:cNvSpPr txBox="1"/>
            <p:nvPr/>
          </p:nvSpPr>
          <p:spPr>
            <a:xfrm>
              <a:off x="3062605" y="3914140"/>
              <a:ext cx="4151630" cy="523220"/>
            </a:xfrm>
            <a:prstGeom prst="rect">
              <a:avLst/>
            </a:prstGeom>
            <a:noFill/>
          </p:spPr>
          <p:txBody>
            <a:bodyPr wrap="square" rtlCol="0">
              <a:spAutoFit/>
            </a:bodyPr>
            <a:lstStyle/>
            <a:p>
              <a:pPr algn="l" fontAlgn="auto">
                <a:lnSpc>
                  <a:spcPct val="100000"/>
                </a:lnSpc>
              </a:pPr>
              <a:r>
                <a:rPr lang="zh-CN" altLang="en-US" sz="2800" b="1" dirty="0">
                  <a:solidFill>
                    <a:schemeClr val="tx1">
                      <a:lumMod val="85000"/>
                      <a:lumOff val="15000"/>
                    </a:schemeClr>
                  </a:solidFill>
                  <a:latin typeface="Microsoft YaHei" panose="020B0503020204020204" pitchFamily="34" charset="-122"/>
                  <a:ea typeface="Microsoft YaHei" panose="020B0503020204020204" pitchFamily="34" charset="-122"/>
                  <a:sym typeface="+mn-ea"/>
                </a:rPr>
                <a:t>文本研读</a:t>
              </a:r>
              <a:endParaRPr lang="en-US" altLang="zh-CN" sz="2800" b="1" dirty="0">
                <a:solidFill>
                  <a:schemeClr val="tx1">
                    <a:lumMod val="85000"/>
                    <a:lumOff val="15000"/>
                  </a:schemeClr>
                </a:solidFill>
                <a:latin typeface="Microsoft YaHei" panose="020B0503020204020204" pitchFamily="34" charset="-122"/>
                <a:ea typeface="Microsoft YaHei" panose="020B0503020204020204" pitchFamily="34" charset="-122"/>
                <a:sym typeface="+mn-ea"/>
              </a:endParaRPr>
            </a:p>
          </p:txBody>
        </p:sp>
        <p:sp>
          <p:nvSpPr>
            <p:cNvPr id="23" name="文本框 22"/>
            <p:cNvSpPr txBox="1"/>
            <p:nvPr/>
          </p:nvSpPr>
          <p:spPr>
            <a:xfrm>
              <a:off x="1889760" y="3731260"/>
              <a:ext cx="1056005" cy="822960"/>
            </a:xfrm>
            <a:prstGeom prst="rect">
              <a:avLst/>
            </a:prstGeom>
            <a:noFill/>
          </p:spPr>
          <p:txBody>
            <a:bodyPr wrap="square" rtlCol="0">
              <a:spAutoFit/>
            </a:bodyPr>
            <a:lstStyle/>
            <a:p>
              <a:r>
                <a:rPr lang="en-US" altLang="zh-CN" sz="4800" b="1">
                  <a:solidFill>
                    <a:schemeClr val="tx1">
                      <a:lumMod val="75000"/>
                      <a:lumOff val="25000"/>
                    </a:schemeClr>
                  </a:solidFill>
                  <a:latin typeface="Microsoft YaHei" panose="020B0503020204020204" pitchFamily="34" charset="-122"/>
                  <a:ea typeface="Microsoft YaHei" panose="020B0503020204020204" pitchFamily="34" charset="-122"/>
                </a:rPr>
                <a:t>03</a:t>
              </a:r>
            </a:p>
          </p:txBody>
        </p:sp>
      </p:grpSp>
      <p:grpSp>
        <p:nvGrpSpPr>
          <p:cNvPr id="30" name="组合 29">
            <a:extLst>
              <a:ext uri="{FF2B5EF4-FFF2-40B4-BE49-F238E27FC236}">
                <a16:creationId xmlns:a16="http://schemas.microsoft.com/office/drawing/2014/main" id="{BF8A6793-3BE9-6C45-9AF3-80A18BC5D178}"/>
              </a:ext>
            </a:extLst>
          </p:cNvPr>
          <p:cNvGrpSpPr/>
          <p:nvPr/>
        </p:nvGrpSpPr>
        <p:grpSpPr>
          <a:xfrm>
            <a:off x="1064260" y="5168265"/>
            <a:ext cx="6149975" cy="822960"/>
            <a:chOff x="1064260" y="5168265"/>
            <a:chExt cx="6149975" cy="822960"/>
          </a:xfrm>
        </p:grpSpPr>
        <p:grpSp>
          <p:nvGrpSpPr>
            <p:cNvPr id="24" name="组合 23"/>
            <p:cNvGrpSpPr/>
            <p:nvPr/>
          </p:nvGrpSpPr>
          <p:grpSpPr>
            <a:xfrm>
              <a:off x="1064260" y="5251450"/>
              <a:ext cx="732155" cy="656590"/>
              <a:chOff x="3668" y="3216"/>
              <a:chExt cx="1257" cy="1127"/>
            </a:xfrm>
          </p:grpSpPr>
          <p:sp>
            <p:nvSpPr>
              <p:cNvPr id="25" name="等腰三角形 24"/>
              <p:cNvSpPr/>
              <p:nvPr/>
            </p:nvSpPr>
            <p:spPr>
              <a:xfrm rot="5400000">
                <a:off x="3590" y="3294"/>
                <a:ext cx="1127" cy="971"/>
              </a:xfrm>
              <a:prstGeom prst="triangle">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sp>
            <p:nvSpPr>
              <p:cNvPr id="26" name="等腰三角形 25"/>
              <p:cNvSpPr/>
              <p:nvPr/>
            </p:nvSpPr>
            <p:spPr>
              <a:xfrm rot="5400000">
                <a:off x="3876" y="3294"/>
                <a:ext cx="1127" cy="971"/>
              </a:xfrm>
              <a:prstGeom prst="triangl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grpSp>
        <p:sp>
          <p:nvSpPr>
            <p:cNvPr id="27" name="文本框 26"/>
            <p:cNvSpPr txBox="1"/>
            <p:nvPr/>
          </p:nvSpPr>
          <p:spPr>
            <a:xfrm>
              <a:off x="3062605" y="5351145"/>
              <a:ext cx="4151630" cy="523220"/>
            </a:xfrm>
            <a:prstGeom prst="rect">
              <a:avLst/>
            </a:prstGeom>
            <a:noFill/>
          </p:spPr>
          <p:txBody>
            <a:bodyPr wrap="square" rtlCol="0">
              <a:spAutoFit/>
            </a:bodyPr>
            <a:lstStyle/>
            <a:p>
              <a:pPr algn="l" fontAlgn="auto">
                <a:lnSpc>
                  <a:spcPct val="100000"/>
                </a:lnSpc>
              </a:pPr>
              <a:r>
                <a:rPr lang="zh-CN" altLang="en-US" sz="2800" b="1" dirty="0">
                  <a:solidFill>
                    <a:schemeClr val="tx1">
                      <a:lumMod val="85000"/>
                      <a:lumOff val="15000"/>
                    </a:schemeClr>
                  </a:solidFill>
                  <a:latin typeface="Microsoft YaHei" panose="020B0503020204020204" pitchFamily="34" charset="-122"/>
                  <a:ea typeface="Microsoft YaHei" panose="020B0503020204020204" pitchFamily="34" charset="-122"/>
                  <a:sym typeface="+mn-ea"/>
                </a:rPr>
                <a:t>技巧点拨</a:t>
              </a:r>
              <a:endParaRPr lang="en-US" altLang="zh-CN" sz="2800" b="1" dirty="0">
                <a:solidFill>
                  <a:schemeClr val="tx1">
                    <a:lumMod val="85000"/>
                    <a:lumOff val="15000"/>
                  </a:schemeClr>
                </a:solidFill>
                <a:latin typeface="Microsoft YaHei" panose="020B0503020204020204" pitchFamily="34" charset="-122"/>
                <a:ea typeface="Microsoft YaHei" panose="020B0503020204020204" pitchFamily="34" charset="-122"/>
                <a:sym typeface="+mn-ea"/>
              </a:endParaRPr>
            </a:p>
          </p:txBody>
        </p:sp>
        <p:sp>
          <p:nvSpPr>
            <p:cNvPr id="28" name="文本框 27"/>
            <p:cNvSpPr txBox="1"/>
            <p:nvPr/>
          </p:nvSpPr>
          <p:spPr>
            <a:xfrm>
              <a:off x="1889760" y="5168265"/>
              <a:ext cx="1056005" cy="822960"/>
            </a:xfrm>
            <a:prstGeom prst="rect">
              <a:avLst/>
            </a:prstGeom>
            <a:noFill/>
          </p:spPr>
          <p:txBody>
            <a:bodyPr wrap="square" rtlCol="0">
              <a:spAutoFit/>
            </a:bodyPr>
            <a:lstStyle/>
            <a:p>
              <a:r>
                <a:rPr lang="en-US" altLang="zh-CN" sz="4800" b="1">
                  <a:solidFill>
                    <a:schemeClr val="tx1">
                      <a:lumMod val="75000"/>
                      <a:lumOff val="25000"/>
                    </a:schemeClr>
                  </a:solidFill>
                  <a:latin typeface="Microsoft YaHei" panose="020B0503020204020204" pitchFamily="34" charset="-122"/>
                  <a:ea typeface="Microsoft YaHei" panose="020B0503020204020204" pitchFamily="34" charset="-122"/>
                </a:rPr>
                <a:t>04</a:t>
              </a:r>
            </a:p>
          </p:txBody>
        </p:sp>
      </p:grpSp>
    </p:spTree>
    <p:extLst>
      <p:ext uri="{BB962C8B-B14F-4D97-AF65-F5344CB8AC3E}">
        <p14:creationId xmlns:p14="http://schemas.microsoft.com/office/powerpoint/2010/main" val="34359701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edge">
                                      <p:cBhvr>
                                        <p:cTn id="7" dur="500"/>
                                        <p:tgtEl>
                                          <p:spTgt spid="5"/>
                                        </p:tgtEl>
                                      </p:cBhvr>
                                    </p:animEffect>
                                  </p:childTnLst>
                                </p:cTn>
                              </p:par>
                            </p:childTnLst>
                          </p:cTn>
                        </p:par>
                        <p:par>
                          <p:cTn id="8" fill="hold">
                            <p:stCondLst>
                              <p:cond delay="500"/>
                            </p:stCondLst>
                            <p:childTnLst>
                              <p:par>
                                <p:cTn id="9" presetID="29"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p:cTn id="11" dur="500" fill="hold"/>
                                        <p:tgtEl>
                                          <p:spTgt spid="7"/>
                                        </p:tgtEl>
                                        <p:attrNameLst>
                                          <p:attrName>ppt_x</p:attrName>
                                        </p:attrNameLst>
                                      </p:cBhvr>
                                      <p:tavLst>
                                        <p:tav tm="0">
                                          <p:val>
                                            <p:strVal val="#ppt_x-.2"/>
                                          </p:val>
                                        </p:tav>
                                        <p:tav tm="100000">
                                          <p:val>
                                            <p:strVal val="#ppt_x"/>
                                          </p:val>
                                        </p:tav>
                                      </p:tavLst>
                                    </p:anim>
                                    <p:anim calcmode="lin" valueType="num">
                                      <p:cBhvr>
                                        <p:cTn id="12" dur="500" fill="hold"/>
                                        <p:tgtEl>
                                          <p:spTgt spid="7"/>
                                        </p:tgtEl>
                                        <p:attrNameLst>
                                          <p:attrName>ppt_y</p:attrName>
                                        </p:attrNameLst>
                                      </p:cBhvr>
                                      <p:tavLst>
                                        <p:tav tm="0">
                                          <p:val>
                                            <p:strVal val="#ppt_y"/>
                                          </p:val>
                                        </p:tav>
                                        <p:tav tm="100000">
                                          <p:val>
                                            <p:strVal val="#ppt_y"/>
                                          </p:val>
                                        </p:tav>
                                      </p:tavLst>
                                    </p:anim>
                                    <p:animEffect transition="in" filter="wipe(right)" prLst="gradientSize: 0.1">
                                      <p:cBhvr>
                                        <p:cTn id="13" dur="500"/>
                                        <p:tgtEl>
                                          <p:spTgt spid="7"/>
                                        </p:tgtEl>
                                      </p:cBhvr>
                                    </p:animEffect>
                                  </p:childTnLst>
                                </p:cTn>
                              </p:par>
                            </p:childTnLst>
                          </p:cTn>
                        </p:par>
                        <p:par>
                          <p:cTn id="14" fill="hold">
                            <p:stCondLst>
                              <p:cond delay="1000"/>
                            </p:stCondLst>
                            <p:childTnLst>
                              <p:par>
                                <p:cTn id="15" presetID="12" presetClass="entr" presetSubtype="4" fill="hold" grpId="0" nodeType="after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additive="base">
                                        <p:cTn id="17" dur="500"/>
                                        <p:tgtEl>
                                          <p:spTgt spid="8"/>
                                        </p:tgtEl>
                                        <p:attrNameLst>
                                          <p:attrName>ppt_y</p:attrName>
                                        </p:attrNameLst>
                                      </p:cBhvr>
                                      <p:tavLst>
                                        <p:tav tm="0">
                                          <p:val>
                                            <p:strVal val="#ppt_y+#ppt_h*1.125000"/>
                                          </p:val>
                                        </p:tav>
                                        <p:tav tm="100000">
                                          <p:val>
                                            <p:strVal val="#ppt_y"/>
                                          </p:val>
                                        </p:tav>
                                      </p:tavLst>
                                    </p:anim>
                                    <p:animEffect transition="in" filter="wipe(up)">
                                      <p:cBhvr>
                                        <p:cTn id="18"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8" grpId="0" animBg="1"/>
      <p:bldP spid="13" grpId="0"/>
      <p:bldP spid="17" grpId="0"/>
      <p:bldP spid="22" grpId="0"/>
      <p:bldP spid="27"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213360" y="274780"/>
            <a:ext cx="11765280" cy="6452236"/>
            <a:chOff x="213360" y="202564"/>
            <a:chExt cx="11765280" cy="6452236"/>
          </a:xfrm>
        </p:grpSpPr>
        <p:pic>
          <p:nvPicPr>
            <p:cNvPr id="5" name="图片 4"/>
            <p:cNvPicPr>
              <a:picLocks noChangeAspect="1"/>
            </p:cNvPicPr>
            <p:nvPr/>
          </p:nvPicPr>
          <p:blipFill>
            <a:blip r:embed="rId3">
              <a:extLst>
                <a:ext uri="{28A0092B-C50C-407E-A947-70E740481C1C}">
                  <a14:useLocalDpi xmlns:a14="http://schemas.microsoft.com/office/drawing/2010/main" val="0"/>
                </a:ext>
              </a:extLst>
            </a:blip>
            <a:srcRect t="1303" b="1303"/>
            <a:stretch/>
          </p:blipFill>
          <p:spPr>
            <a:xfrm>
              <a:off x="213360" y="202565"/>
              <a:ext cx="11765280" cy="6452235"/>
            </a:xfrm>
            <a:prstGeom prst="rect">
              <a:avLst/>
            </a:prstGeom>
          </p:spPr>
        </p:pic>
        <p:sp>
          <p:nvSpPr>
            <p:cNvPr id="9" name="矩形 8"/>
            <p:cNvSpPr/>
            <p:nvPr/>
          </p:nvSpPr>
          <p:spPr>
            <a:xfrm>
              <a:off x="213360" y="202564"/>
              <a:ext cx="11765280" cy="6452235"/>
            </a:xfrm>
            <a:prstGeom prst="rect">
              <a:avLst/>
            </a:prstGeom>
            <a:solidFill>
              <a:schemeClr val="tx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grpSp>
      <p:sp>
        <p:nvSpPr>
          <p:cNvPr id="15" name="Freeform: Shape 14"/>
          <p:cNvSpPr/>
          <p:nvPr/>
        </p:nvSpPr>
        <p:spPr bwMode="auto">
          <a:xfrm>
            <a:off x="958531" y="927099"/>
            <a:ext cx="3634105" cy="4159250"/>
          </a:xfrm>
          <a:custGeom>
            <a:avLst/>
            <a:gdLst>
              <a:gd name="connsiteX0" fmla="*/ 0 w 9074052"/>
              <a:gd name="connsiteY0" fmla="*/ 0 h 9074052"/>
              <a:gd name="connsiteX1" fmla="*/ 9074052 w 9074052"/>
              <a:gd name="connsiteY1" fmla="*/ 0 h 9074052"/>
              <a:gd name="connsiteX2" fmla="*/ 9074052 w 9074052"/>
              <a:gd name="connsiteY2" fmla="*/ 6552727 h 9074052"/>
              <a:gd name="connsiteX3" fmla="*/ 6552727 w 9074052"/>
              <a:gd name="connsiteY3" fmla="*/ 9074052 h 9074052"/>
              <a:gd name="connsiteX4" fmla="*/ 0 w 9074052"/>
              <a:gd name="connsiteY4" fmla="*/ 9074052 h 90740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074052" h="9074052">
                <a:moveTo>
                  <a:pt x="0" y="0"/>
                </a:moveTo>
                <a:lnTo>
                  <a:pt x="9074052" y="0"/>
                </a:lnTo>
                <a:lnTo>
                  <a:pt x="9074052" y="6552727"/>
                </a:lnTo>
                <a:lnTo>
                  <a:pt x="6552727" y="9074052"/>
                </a:lnTo>
                <a:lnTo>
                  <a:pt x="0" y="9074052"/>
                </a:lnTo>
                <a:close/>
              </a:path>
            </a:pathLst>
          </a:custGeom>
          <a:solidFill>
            <a:schemeClr val="accent1">
              <a:lumMod val="20000"/>
              <a:lumOff val="80000"/>
              <a:alpha val="32000"/>
            </a:schemeClr>
          </a:solidFill>
          <a:ln w="63500">
            <a:solidFill>
              <a:schemeClr val="bg1"/>
            </a:solidFill>
            <a:miter lim="800000"/>
          </a:ln>
        </p:spPr>
        <p:txBody>
          <a:bodyPr vert="horz" wrap="square" lIns="91440" tIns="45720" rIns="91440" bIns="45720" numCol="1" rtlCol="0" anchor="t" anchorCtr="0" compatLnSpc="1"/>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a:ln>
                <a:noFill/>
              </a:ln>
              <a:solidFill>
                <a:sysClr val="windowText" lastClr="000000"/>
              </a:solidFill>
              <a:effectLst/>
              <a:uLnTx/>
              <a:uFillTx/>
              <a:latin typeface="Microsoft YaHei" panose="020B0503020204020204" pitchFamily="34" charset="-122"/>
              <a:ea typeface="Microsoft YaHei" panose="020B0503020204020204" pitchFamily="34" charset="-122"/>
            </a:endParaRPr>
          </a:p>
        </p:txBody>
      </p:sp>
      <p:sp>
        <p:nvSpPr>
          <p:cNvPr id="16" name="TextBox 15"/>
          <p:cNvSpPr txBox="1"/>
          <p:nvPr/>
        </p:nvSpPr>
        <p:spPr>
          <a:xfrm>
            <a:off x="1255077" y="2512551"/>
            <a:ext cx="3041015" cy="988347"/>
          </a:xfrm>
          <a:prstGeom prst="rect">
            <a:avLst/>
          </a:prstGeom>
          <a:noFill/>
        </p:spPr>
        <p:txBody>
          <a:bodyPr wrap="square" rtlCol="0">
            <a:spAutoFit/>
          </a:bodyPr>
          <a:lstStyle/>
          <a:p>
            <a:pPr marL="571500" marR="0" indent="-571500" algn="l" defTabSz="914400" fontAlgn="auto">
              <a:lnSpc>
                <a:spcPct val="150000"/>
              </a:lnSpc>
              <a:spcBef>
                <a:spcPts val="0"/>
              </a:spcBef>
              <a:spcAft>
                <a:spcPts val="0"/>
              </a:spcAft>
              <a:buClrTx/>
              <a:buSzTx/>
              <a:buFont typeface="Wingdings" pitchFamily="2" charset="2"/>
              <a:buChar char="n"/>
              <a:defRPr/>
            </a:pPr>
            <a:r>
              <a:rPr lang="zh-CN" altLang="en-US" sz="4400" b="1" dirty="0">
                <a:solidFill>
                  <a:schemeClr val="bg1"/>
                </a:solidFill>
                <a:latin typeface="Microsoft YaHei" panose="020B0503020204020204" pitchFamily="34" charset="-122"/>
                <a:ea typeface="Microsoft YaHei" panose="020B0503020204020204" pitchFamily="34" charset="-122"/>
                <a:sym typeface="+mn-ea"/>
              </a:rPr>
              <a:t>知人论世</a:t>
            </a:r>
            <a:endParaRPr kumimoji="0" lang="zh-CN" altLang="en-US" sz="4400" b="1" i="1" kern="0" cap="none" spc="600" normalizeH="0" baseline="0" noProof="0" dirty="0">
              <a:solidFill>
                <a:schemeClr val="bg1"/>
              </a:solidFill>
              <a:latin typeface="Microsoft YaHei" panose="020B0503020204020204" pitchFamily="34" charset="-122"/>
              <a:ea typeface="Microsoft YaHei" panose="020B0503020204020204" pitchFamily="34" charset="-122"/>
              <a:sym typeface="+mn-ea"/>
            </a:endParaRPr>
          </a:p>
        </p:txBody>
      </p:sp>
      <p:sp>
        <p:nvSpPr>
          <p:cNvPr id="7" name="文本框 6"/>
          <p:cNvSpPr txBox="1"/>
          <p:nvPr/>
        </p:nvSpPr>
        <p:spPr>
          <a:xfrm>
            <a:off x="1238250" y="1816735"/>
            <a:ext cx="2738755" cy="584775"/>
          </a:xfrm>
          <a:prstGeom prst="rect">
            <a:avLst/>
          </a:prstGeom>
          <a:noFill/>
        </p:spPr>
        <p:txBody>
          <a:bodyPr wrap="square" rtlCol="0">
            <a:spAutoFit/>
          </a:bodyPr>
          <a:lstStyle/>
          <a:p>
            <a:r>
              <a:rPr lang="zh-CN" altLang="en-US" sz="3200" b="1" dirty="0">
                <a:solidFill>
                  <a:schemeClr val="bg1"/>
                </a:solidFill>
                <a:latin typeface="Microsoft YaHei" panose="020B0503020204020204" pitchFamily="34" charset="-122"/>
                <a:ea typeface="Microsoft YaHei" panose="020B0503020204020204" pitchFamily="34" charset="-122"/>
              </a:rPr>
              <a:t>第一部分</a:t>
            </a:r>
            <a:endParaRPr lang="en-US" altLang="zh-CN" sz="3200" b="1" dirty="0">
              <a:solidFill>
                <a:schemeClr val="bg1"/>
              </a:solidFill>
              <a:latin typeface="Microsoft YaHei" panose="020B0503020204020204" pitchFamily="34" charset="-122"/>
              <a:ea typeface="Microsoft YaHei"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par>
                          <p:cTn id="10" fill="hold">
                            <p:stCondLst>
                              <p:cond delay="500"/>
                            </p:stCondLst>
                            <p:childTnLst>
                              <p:par>
                                <p:cTn id="11" presetID="21" presetClass="entr" presetSubtype="1" fill="hold" grpId="0" nodeType="after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wheel(1)">
                                      <p:cBhvr>
                                        <p:cTn id="13" dur="500"/>
                                        <p:tgtEl>
                                          <p:spTgt spid="15"/>
                                        </p:tgtEl>
                                      </p:cBhvr>
                                    </p:animEffect>
                                  </p:childTnLst>
                                </p:cTn>
                              </p:par>
                            </p:childTnLst>
                          </p:cTn>
                        </p:par>
                        <p:par>
                          <p:cTn id="14" fill="hold">
                            <p:stCondLst>
                              <p:cond delay="1000"/>
                            </p:stCondLst>
                            <p:childTnLst>
                              <p:par>
                                <p:cTn id="15" presetID="29" presetClass="entr" presetSubtype="0"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p:cTn id="17" dur="500" fill="hold"/>
                                        <p:tgtEl>
                                          <p:spTgt spid="7"/>
                                        </p:tgtEl>
                                        <p:attrNameLst>
                                          <p:attrName>ppt_x</p:attrName>
                                        </p:attrNameLst>
                                      </p:cBhvr>
                                      <p:tavLst>
                                        <p:tav tm="0">
                                          <p:val>
                                            <p:strVal val="#ppt_x-.2"/>
                                          </p:val>
                                        </p:tav>
                                        <p:tav tm="100000">
                                          <p:val>
                                            <p:strVal val="#ppt_x"/>
                                          </p:val>
                                        </p:tav>
                                      </p:tavLst>
                                    </p:anim>
                                    <p:anim calcmode="lin" valueType="num">
                                      <p:cBhvr>
                                        <p:cTn id="18" dur="500" fill="hold"/>
                                        <p:tgtEl>
                                          <p:spTgt spid="7"/>
                                        </p:tgtEl>
                                        <p:attrNameLst>
                                          <p:attrName>ppt_y</p:attrName>
                                        </p:attrNameLst>
                                      </p:cBhvr>
                                      <p:tavLst>
                                        <p:tav tm="0">
                                          <p:val>
                                            <p:strVal val="#ppt_y"/>
                                          </p:val>
                                        </p:tav>
                                        <p:tav tm="100000">
                                          <p:val>
                                            <p:strVal val="#ppt_y"/>
                                          </p:val>
                                        </p:tav>
                                      </p:tavLst>
                                    </p:anim>
                                    <p:animEffect transition="in" filter="wipe(right)" prLst="gradientSize: 0.1">
                                      <p:cBhvr>
                                        <p:cTn id="19" dur="500"/>
                                        <p:tgtEl>
                                          <p:spTgt spid="7"/>
                                        </p:tgtEl>
                                      </p:cBhvr>
                                    </p:animEffect>
                                  </p:childTnLst>
                                </p:cTn>
                              </p:par>
                            </p:childTnLst>
                          </p:cTn>
                        </p:par>
                        <p:par>
                          <p:cTn id="20" fill="hold">
                            <p:stCondLst>
                              <p:cond delay="1500"/>
                            </p:stCondLst>
                            <p:childTnLst>
                              <p:par>
                                <p:cTn id="21" presetID="42" presetClass="entr" presetSubtype="0" fill="hold" grpId="0" nodeType="after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fade">
                                      <p:cBhvr>
                                        <p:cTn id="23" dur="500"/>
                                        <p:tgtEl>
                                          <p:spTgt spid="16"/>
                                        </p:tgtEl>
                                      </p:cBhvr>
                                    </p:animEffect>
                                    <p:anim calcmode="lin" valueType="num">
                                      <p:cBhvr>
                                        <p:cTn id="24" dur="500" fill="hold"/>
                                        <p:tgtEl>
                                          <p:spTgt spid="16"/>
                                        </p:tgtEl>
                                        <p:attrNameLst>
                                          <p:attrName>ppt_x</p:attrName>
                                        </p:attrNameLst>
                                      </p:cBhvr>
                                      <p:tavLst>
                                        <p:tav tm="0">
                                          <p:val>
                                            <p:strVal val="#ppt_x"/>
                                          </p:val>
                                        </p:tav>
                                        <p:tav tm="100000">
                                          <p:val>
                                            <p:strVal val="#ppt_x"/>
                                          </p:val>
                                        </p:tav>
                                      </p:tavLst>
                                    </p:anim>
                                    <p:anim calcmode="lin" valueType="num">
                                      <p:cBhvr>
                                        <p:cTn id="25" dur="5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ldLvl="0" animBg="1"/>
      <p:bldP spid="16" grpId="0"/>
      <p:bldP spid="7"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extLst>
              <a:ext uri="{28A0092B-C50C-407E-A947-70E740481C1C}">
                <a14:useLocalDpi xmlns:a14="http://schemas.microsoft.com/office/drawing/2010/main" val="0"/>
              </a:ext>
            </a:extLst>
          </a:blip>
          <a:srcRect t="7328" b="7328"/>
          <a:stretch/>
        </p:blipFill>
        <p:spPr>
          <a:xfrm>
            <a:off x="155331" y="779050"/>
            <a:ext cx="4895536" cy="5299899"/>
          </a:xfrm>
          <a:prstGeom prst="rect">
            <a:avLst/>
          </a:prstGeom>
          <a:ln w="88900" cap="sq" cmpd="thickThin">
            <a:solidFill>
              <a:srgbClr val="000000"/>
            </a:solidFill>
            <a:prstDash val="solid"/>
            <a:miter lim="800000"/>
          </a:ln>
          <a:effectLst>
            <a:innerShdw blurRad="76200">
              <a:srgbClr val="000000"/>
            </a:innerShdw>
          </a:effectLst>
        </p:spPr>
      </p:pic>
      <p:sp>
        <p:nvSpPr>
          <p:cNvPr id="5" name="矩形 4"/>
          <p:cNvSpPr/>
          <p:nvPr/>
        </p:nvSpPr>
        <p:spPr>
          <a:xfrm>
            <a:off x="4321581" y="1638795"/>
            <a:ext cx="7715088" cy="3682956"/>
          </a:xfrm>
          <a:prstGeom prst="rect">
            <a:avLst/>
          </a:prstGeom>
          <a:solidFill>
            <a:schemeClr val="tx1">
              <a:lumMod val="50000"/>
              <a:lumOff val="50000"/>
            </a:schemeClr>
          </a:solidFill>
          <a:ln w="5715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sp>
        <p:nvSpPr>
          <p:cNvPr id="6" name="文本框 5"/>
          <p:cNvSpPr txBox="1"/>
          <p:nvPr/>
        </p:nvSpPr>
        <p:spPr>
          <a:xfrm>
            <a:off x="9723437" y="220441"/>
            <a:ext cx="4293235" cy="783869"/>
          </a:xfrm>
          <a:prstGeom prst="rect">
            <a:avLst/>
          </a:prstGeom>
          <a:noFill/>
        </p:spPr>
        <p:txBody>
          <a:bodyPr wrap="square" rtlCol="0">
            <a:spAutoFit/>
          </a:bodyPr>
          <a:lstStyle/>
          <a:p>
            <a:pPr algn="l">
              <a:lnSpc>
                <a:spcPct val="140000"/>
              </a:lnSpc>
            </a:pPr>
            <a:r>
              <a:rPr lang="zh-CN" altLang="en-US" sz="3600" b="1" dirty="0">
                <a:solidFill>
                  <a:schemeClr val="tx1"/>
                </a:solidFill>
                <a:latin typeface="Microsoft YaHei" panose="020B0503020204020204" pitchFamily="34" charset="-122"/>
                <a:ea typeface="Microsoft YaHei" panose="020B0503020204020204" pitchFamily="34" charset="-122"/>
              </a:rPr>
              <a:t>了解作者</a:t>
            </a:r>
            <a:endParaRPr sz="3600" b="1" dirty="0">
              <a:solidFill>
                <a:schemeClr val="tx1"/>
              </a:solidFill>
              <a:latin typeface="Microsoft YaHei" panose="020B0503020204020204" pitchFamily="34" charset="-122"/>
              <a:ea typeface="Microsoft YaHei" panose="020B0503020204020204" pitchFamily="34" charset="-122"/>
            </a:endParaRPr>
          </a:p>
        </p:txBody>
      </p:sp>
      <p:sp>
        <p:nvSpPr>
          <p:cNvPr id="17" name="文本框 16"/>
          <p:cNvSpPr txBox="1"/>
          <p:nvPr/>
        </p:nvSpPr>
        <p:spPr>
          <a:xfrm>
            <a:off x="4436207" y="2255889"/>
            <a:ext cx="7485836" cy="2346220"/>
          </a:xfrm>
          <a:prstGeom prst="rect">
            <a:avLst/>
          </a:prstGeom>
          <a:noFill/>
        </p:spPr>
        <p:txBody>
          <a:bodyPr wrap="square" rtlCol="0">
            <a:spAutoFit/>
          </a:bodyPr>
          <a:lstStyle/>
          <a:p>
            <a:pPr>
              <a:lnSpc>
                <a:spcPct val="150000"/>
              </a:lnSpc>
            </a:pPr>
            <a:r>
              <a:rPr lang="zh-CN" altLang="en-US" sz="2000" dirty="0">
                <a:solidFill>
                  <a:schemeClr val="bg1"/>
                </a:solidFill>
                <a:latin typeface="Microsoft YaHei" panose="020B0503020204020204" pitchFamily="34" charset="-122"/>
                <a:ea typeface="Microsoft YaHei" panose="020B0503020204020204" pitchFamily="34" charset="-122"/>
                <a:sym typeface="+mn-ea"/>
              </a:rPr>
              <a:t>      </a:t>
            </a:r>
            <a:r>
              <a:rPr lang="zh-CN" altLang="en-US" sz="2000" b="1" dirty="0">
                <a:solidFill>
                  <a:schemeClr val="accent1">
                    <a:lumMod val="40000"/>
                    <a:lumOff val="60000"/>
                  </a:schemeClr>
                </a:solidFill>
                <a:latin typeface="Microsoft YaHei" panose="020B0503020204020204" pitchFamily="34" charset="-122"/>
                <a:ea typeface="Microsoft YaHei" panose="020B0503020204020204" pitchFamily="34" charset="-122"/>
                <a:sym typeface="+mn-ea"/>
              </a:rPr>
              <a:t>孙犁</a:t>
            </a:r>
            <a:r>
              <a:rPr lang="en-US" altLang="zh-CN" sz="2000" b="1" dirty="0">
                <a:solidFill>
                  <a:schemeClr val="accent1">
                    <a:lumMod val="40000"/>
                    <a:lumOff val="60000"/>
                  </a:schemeClr>
                </a:solidFill>
                <a:latin typeface="Microsoft YaHei" panose="020B0503020204020204" pitchFamily="34" charset="-122"/>
                <a:ea typeface="Microsoft YaHei" panose="020B0503020204020204" pitchFamily="34" charset="-122"/>
                <a:sym typeface="+mn-ea"/>
              </a:rPr>
              <a:t>(1913-2002)</a:t>
            </a:r>
            <a:r>
              <a:rPr lang="zh-CN" altLang="en-US" sz="2000" b="1" dirty="0">
                <a:solidFill>
                  <a:schemeClr val="accent1">
                    <a:lumMod val="40000"/>
                    <a:lumOff val="60000"/>
                  </a:schemeClr>
                </a:solidFill>
                <a:latin typeface="Microsoft YaHei" panose="020B0503020204020204" pitchFamily="34" charset="-122"/>
                <a:ea typeface="Microsoft YaHei" panose="020B0503020204020204" pitchFamily="34" charset="-122"/>
                <a:sym typeface="+mn-ea"/>
              </a:rPr>
              <a:t>，原名孙树勋，河北安平人，现代著名作家，“孙犁”是于</a:t>
            </a:r>
            <a:r>
              <a:rPr lang="en-US" altLang="zh-CN" sz="2000" b="1" dirty="0">
                <a:solidFill>
                  <a:schemeClr val="accent1">
                    <a:lumMod val="40000"/>
                    <a:lumOff val="60000"/>
                  </a:schemeClr>
                </a:solidFill>
                <a:latin typeface="Microsoft YaHei" panose="020B0503020204020204" pitchFamily="34" charset="-122"/>
                <a:ea typeface="Microsoft YaHei" panose="020B0503020204020204" pitchFamily="34" charset="-122"/>
                <a:sym typeface="+mn-ea"/>
              </a:rPr>
              <a:t>1938</a:t>
            </a:r>
            <a:r>
              <a:rPr lang="zh-CN" altLang="en-US" sz="2000" b="1" dirty="0">
                <a:solidFill>
                  <a:schemeClr val="accent1">
                    <a:lumMod val="40000"/>
                    <a:lumOff val="60000"/>
                  </a:schemeClr>
                </a:solidFill>
                <a:latin typeface="Microsoft YaHei" panose="020B0503020204020204" pitchFamily="34" charset="-122"/>
                <a:ea typeface="Microsoft YaHei" panose="020B0503020204020204" pitchFamily="34" charset="-122"/>
                <a:sym typeface="+mn-ea"/>
              </a:rPr>
              <a:t>年开始使用的笔名。</a:t>
            </a:r>
            <a:r>
              <a:rPr lang="zh-CN" altLang="en-US" sz="2000" dirty="0">
                <a:solidFill>
                  <a:schemeClr val="bg1"/>
                </a:solidFill>
                <a:latin typeface="Microsoft YaHei" panose="020B0503020204020204" pitchFamily="34" charset="-122"/>
                <a:ea typeface="Microsoft YaHei" panose="020B0503020204020204" pitchFamily="34" charset="-122"/>
                <a:sym typeface="+mn-ea"/>
              </a:rPr>
              <a:t>“七七事变”前夕，曾在白洋淀当过小学教师。全民族抗战爆发后，在晋察冀根据地从事革命文化工作。中华人民共和国成立后，在天津日报社工作，并坚持写作。</a:t>
            </a:r>
          </a:p>
        </p:txBody>
      </p:sp>
    </p:spTree>
    <p:extLst>
      <p:ext uri="{BB962C8B-B14F-4D97-AF65-F5344CB8AC3E}">
        <p14:creationId xmlns:p14="http://schemas.microsoft.com/office/powerpoint/2010/main" val="17815335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500"/>
                                        <p:tgtEl>
                                          <p:spTgt spid="2"/>
                                        </p:tgtEl>
                                      </p:cBhvr>
                                    </p:animEffect>
                                  </p:childTnLst>
                                </p:cTn>
                              </p:par>
                            </p:childTnLst>
                          </p:cTn>
                        </p:par>
                        <p:par>
                          <p:cTn id="8" fill="hold">
                            <p:stCondLst>
                              <p:cond delay="500"/>
                            </p:stCondLst>
                            <p:childTnLst>
                              <p:par>
                                <p:cTn id="9" presetID="41" presetClass="entr" presetSubtype="0" fill="hold" grpId="1" nodeType="afterEffect">
                                  <p:stCondLst>
                                    <p:cond delay="0"/>
                                  </p:stCondLst>
                                  <p:iterate type="lt">
                                    <p:tmPct val="10000"/>
                                  </p:iterate>
                                  <p:childTnLst>
                                    <p:set>
                                      <p:cBhvr>
                                        <p:cTn id="10" dur="1" fill="hold">
                                          <p:stCondLst>
                                            <p:cond delay="0"/>
                                          </p:stCondLst>
                                        </p:cTn>
                                        <p:tgtEl>
                                          <p:spTgt spid="6"/>
                                        </p:tgtEl>
                                        <p:attrNameLst>
                                          <p:attrName>style.visibility</p:attrName>
                                        </p:attrNameLst>
                                      </p:cBhvr>
                                      <p:to>
                                        <p:strVal val="visible"/>
                                      </p:to>
                                    </p:set>
                                    <p:anim calcmode="lin" valueType="num">
                                      <p:cBhvr>
                                        <p:cTn id="11"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6"/>
                                        </p:tgtEl>
                                        <p:attrNameLst>
                                          <p:attrName>ppt_y</p:attrName>
                                        </p:attrNameLst>
                                      </p:cBhvr>
                                      <p:tavLst>
                                        <p:tav tm="0">
                                          <p:val>
                                            <p:strVal val="#ppt_y"/>
                                          </p:val>
                                        </p:tav>
                                        <p:tav tm="100000">
                                          <p:val>
                                            <p:strVal val="#ppt_y"/>
                                          </p:val>
                                        </p:tav>
                                      </p:tavLst>
                                    </p:anim>
                                    <p:anim calcmode="lin" valueType="num">
                                      <p:cBhvr>
                                        <p:cTn id="13"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15" dur="500" tmFilter="0,0; .5, 1; 1, 1"/>
                                        <p:tgtEl>
                                          <p:spTgt spid="6"/>
                                        </p:tgtEl>
                                      </p:cBhvr>
                                    </p:animEffect>
                                  </p:childTnLst>
                                </p:cTn>
                              </p:par>
                            </p:childTnLst>
                          </p:cTn>
                        </p:par>
                        <p:par>
                          <p:cTn id="16" fill="hold">
                            <p:stCondLst>
                              <p:cond delay="1150"/>
                            </p:stCondLst>
                            <p:childTnLst>
                              <p:par>
                                <p:cTn id="17" presetID="42" presetClass="entr" presetSubtype="0"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500"/>
                                        <p:tgtEl>
                                          <p:spTgt spid="5"/>
                                        </p:tgtEl>
                                      </p:cBhvr>
                                    </p:animEffect>
                                    <p:anim calcmode="lin" valueType="num">
                                      <p:cBhvr>
                                        <p:cTn id="20" dur="500" fill="hold"/>
                                        <p:tgtEl>
                                          <p:spTgt spid="5"/>
                                        </p:tgtEl>
                                        <p:attrNameLst>
                                          <p:attrName>ppt_x</p:attrName>
                                        </p:attrNameLst>
                                      </p:cBhvr>
                                      <p:tavLst>
                                        <p:tav tm="0">
                                          <p:val>
                                            <p:strVal val="#ppt_x"/>
                                          </p:val>
                                        </p:tav>
                                        <p:tav tm="100000">
                                          <p:val>
                                            <p:strVal val="#ppt_x"/>
                                          </p:val>
                                        </p:tav>
                                      </p:tavLst>
                                    </p:anim>
                                    <p:anim calcmode="lin" valueType="num">
                                      <p:cBhvr>
                                        <p:cTn id="21" dur="500" fill="hold"/>
                                        <p:tgtEl>
                                          <p:spTgt spid="5"/>
                                        </p:tgtEl>
                                        <p:attrNameLst>
                                          <p:attrName>ppt_y</p:attrName>
                                        </p:attrNameLst>
                                      </p:cBhvr>
                                      <p:tavLst>
                                        <p:tav tm="0">
                                          <p:val>
                                            <p:strVal val="#ppt_y+.1"/>
                                          </p:val>
                                        </p:tav>
                                        <p:tav tm="100000">
                                          <p:val>
                                            <p:strVal val="#ppt_y"/>
                                          </p:val>
                                        </p:tav>
                                      </p:tavLst>
                                    </p:anim>
                                  </p:childTnLst>
                                </p:cTn>
                              </p:par>
                            </p:childTnLst>
                          </p:cTn>
                        </p:par>
                        <p:par>
                          <p:cTn id="22" fill="hold">
                            <p:stCondLst>
                              <p:cond delay="1650"/>
                            </p:stCondLst>
                            <p:childTnLst>
                              <p:par>
                                <p:cTn id="23" presetID="47" presetClass="entr" presetSubtype="0" fill="hold" grpId="0" nodeType="afterEffect">
                                  <p:stCondLst>
                                    <p:cond delay="0"/>
                                  </p:stCondLst>
                                  <p:childTnLst>
                                    <p:set>
                                      <p:cBhvr>
                                        <p:cTn id="24" dur="1" fill="hold">
                                          <p:stCondLst>
                                            <p:cond delay="0"/>
                                          </p:stCondLst>
                                        </p:cTn>
                                        <p:tgtEl>
                                          <p:spTgt spid="17"/>
                                        </p:tgtEl>
                                        <p:attrNameLst>
                                          <p:attrName>style.visibility</p:attrName>
                                        </p:attrNameLst>
                                      </p:cBhvr>
                                      <p:to>
                                        <p:strVal val="visible"/>
                                      </p:to>
                                    </p:set>
                                    <p:animEffect transition="in" filter="fade">
                                      <p:cBhvr>
                                        <p:cTn id="25" dur="500"/>
                                        <p:tgtEl>
                                          <p:spTgt spid="17"/>
                                        </p:tgtEl>
                                      </p:cBhvr>
                                    </p:animEffect>
                                    <p:anim calcmode="lin" valueType="num">
                                      <p:cBhvr>
                                        <p:cTn id="26" dur="500" fill="hold"/>
                                        <p:tgtEl>
                                          <p:spTgt spid="17"/>
                                        </p:tgtEl>
                                        <p:attrNameLst>
                                          <p:attrName>ppt_x</p:attrName>
                                        </p:attrNameLst>
                                      </p:cBhvr>
                                      <p:tavLst>
                                        <p:tav tm="0">
                                          <p:val>
                                            <p:strVal val="#ppt_x"/>
                                          </p:val>
                                        </p:tav>
                                        <p:tav tm="100000">
                                          <p:val>
                                            <p:strVal val="#ppt_x"/>
                                          </p:val>
                                        </p:tav>
                                      </p:tavLst>
                                    </p:anim>
                                    <p:anim calcmode="lin" valueType="num">
                                      <p:cBhvr>
                                        <p:cTn id="27" dur="5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6" grpId="0"/>
      <p:bldP spid="6" grpId="1"/>
      <p:bldP spid="17"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文本框 11"/>
          <p:cNvSpPr txBox="1"/>
          <p:nvPr/>
        </p:nvSpPr>
        <p:spPr>
          <a:xfrm>
            <a:off x="1224831" y="2304506"/>
            <a:ext cx="9948176" cy="2243050"/>
          </a:xfrm>
          <a:prstGeom prst="rect">
            <a:avLst/>
          </a:prstGeom>
          <a:noFill/>
        </p:spPr>
        <p:txBody>
          <a:bodyPr wrap="square" rtlCol="0">
            <a:spAutoFit/>
          </a:bodyPr>
          <a:lstStyle/>
          <a:p>
            <a:pPr>
              <a:lnSpc>
                <a:spcPct val="150000"/>
              </a:lnSpc>
            </a:pPr>
            <a:r>
              <a:rPr lang="zh-CN" altLang="en-US" sz="2400" dirty="0">
                <a:latin typeface="Microsoft YaHei" panose="020B0503020204020204" pitchFamily="34" charset="-122"/>
                <a:ea typeface="Microsoft YaHei" panose="020B0503020204020204" pitchFamily="34" charset="-122"/>
              </a:rPr>
              <a:t>      孙犁的作品显示出作家成熟的独特的艺术风格：</a:t>
            </a:r>
            <a:r>
              <a:rPr lang="zh-CN" altLang="en-US" sz="2400" b="1" dirty="0">
                <a:solidFill>
                  <a:srgbClr val="C00000"/>
                </a:solidFill>
                <a:latin typeface="Microsoft YaHei" panose="020B0503020204020204" pitchFamily="34" charset="-122"/>
                <a:ea typeface="Microsoft YaHei" panose="020B0503020204020204" pitchFamily="34" charset="-122"/>
              </a:rPr>
              <a:t>淡雅疏朗的诗情画意与朴素清新的泥土气息完美统。</a:t>
            </a:r>
            <a:r>
              <a:rPr lang="zh-CN" altLang="en-US" sz="2400" dirty="0">
                <a:latin typeface="Microsoft YaHei" panose="020B0503020204020204" pitchFamily="34" charset="-122"/>
                <a:ea typeface="Microsoft YaHei" panose="020B0503020204020204" pitchFamily="34" charset="-122"/>
              </a:rPr>
              <a:t>这一独特风格对当代文学产生了极大的影响，形成了一个数量相当可观的作家群，被当代文坛誉为“白洋淀派”。由于他这一独特的艺术风格，他的小说又被称为“诗体小说”。</a:t>
            </a:r>
          </a:p>
        </p:txBody>
      </p:sp>
      <p:sp>
        <p:nvSpPr>
          <p:cNvPr id="10" name="矩形 9">
            <a:extLst>
              <a:ext uri="{FF2B5EF4-FFF2-40B4-BE49-F238E27FC236}">
                <a16:creationId xmlns:a16="http://schemas.microsoft.com/office/drawing/2014/main" id="{CAAEE797-2C15-6243-9AD0-067D9E85500F}"/>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5" name="文本框 4">
            <a:extLst>
              <a:ext uri="{FF2B5EF4-FFF2-40B4-BE49-F238E27FC236}">
                <a16:creationId xmlns:a16="http://schemas.microsoft.com/office/drawing/2014/main" id="{3AB87317-0678-234C-AB5D-A68A47231140}"/>
              </a:ext>
            </a:extLst>
          </p:cNvPr>
          <p:cNvSpPr txBox="1"/>
          <p:nvPr/>
        </p:nvSpPr>
        <p:spPr>
          <a:xfrm>
            <a:off x="4705926" y="977351"/>
            <a:ext cx="2985987" cy="662554"/>
          </a:xfrm>
          <a:prstGeom prst="rect">
            <a:avLst/>
          </a:prstGeom>
          <a:noFill/>
          <a:effectLst>
            <a:reflection blurRad="6350" stA="50000" endA="300" endPos="55000" dir="5400000" sy="-100000" algn="bl" rotWithShape="0"/>
          </a:effectLst>
        </p:spPr>
        <p:txBody>
          <a:bodyPr wrap="square" rtlCol="0">
            <a:spAutoFit/>
          </a:bodyPr>
          <a:lstStyle/>
          <a:p>
            <a:pPr>
              <a:lnSpc>
                <a:spcPct val="150000"/>
              </a:lnSpc>
            </a:pPr>
            <a:r>
              <a:rPr lang="zh-CN" altLang="en-US" sz="2800" b="1" dirty="0">
                <a:solidFill>
                  <a:schemeClr val="bg1">
                    <a:lumMod val="50000"/>
                  </a:schemeClr>
                </a:solidFill>
                <a:latin typeface="Microsoft YaHei" panose="020B0503020204020204" pitchFamily="34" charset="-122"/>
                <a:ea typeface="Microsoft YaHei" panose="020B0503020204020204" pitchFamily="34" charset="-122"/>
              </a:rPr>
              <a:t>了解创作风格</a:t>
            </a:r>
          </a:p>
        </p:txBody>
      </p:sp>
    </p:spTree>
    <p:extLst>
      <p:ext uri="{BB962C8B-B14F-4D97-AF65-F5344CB8AC3E}">
        <p14:creationId xmlns:p14="http://schemas.microsoft.com/office/powerpoint/2010/main" val="35273735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组合 10"/>
          <p:cNvGrpSpPr/>
          <p:nvPr/>
        </p:nvGrpSpPr>
        <p:grpSpPr>
          <a:xfrm>
            <a:off x="284480" y="275590"/>
            <a:ext cx="11623040" cy="6294120"/>
            <a:chOff x="448" y="444"/>
            <a:chExt cx="18304" cy="9912"/>
          </a:xfrm>
        </p:grpSpPr>
        <p:sp>
          <p:nvSpPr>
            <p:cNvPr id="9" name="矩形 8"/>
            <p:cNvSpPr/>
            <p:nvPr/>
          </p:nvSpPr>
          <p:spPr>
            <a:xfrm>
              <a:off x="448" y="464"/>
              <a:ext cx="18304" cy="9892"/>
            </a:xfrm>
            <a:prstGeom prst="rect">
              <a:avLst/>
            </a:prstGeom>
            <a:blipFill>
              <a:blip r:embed="rId2">
                <a:extLst>
                  <a:ext uri="{28A0092B-C50C-407E-A947-70E740481C1C}">
                    <a14:useLocalDpi xmlns:a14="http://schemas.microsoft.com/office/drawing/2010/main" val="0"/>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sp>
          <p:nvSpPr>
            <p:cNvPr id="10" name="矩形 9"/>
            <p:cNvSpPr/>
            <p:nvPr/>
          </p:nvSpPr>
          <p:spPr>
            <a:xfrm>
              <a:off x="448" y="444"/>
              <a:ext cx="18304" cy="9912"/>
            </a:xfrm>
            <a:prstGeom prst="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grpSp>
      <p:sp>
        <p:nvSpPr>
          <p:cNvPr id="5" name="文本框 4"/>
          <p:cNvSpPr txBox="1"/>
          <p:nvPr/>
        </p:nvSpPr>
        <p:spPr>
          <a:xfrm>
            <a:off x="601516" y="-266700"/>
            <a:ext cx="923330" cy="6842760"/>
          </a:xfrm>
          <a:prstGeom prst="rect">
            <a:avLst/>
          </a:prstGeom>
          <a:noFill/>
        </p:spPr>
        <p:txBody>
          <a:bodyPr vert="eaVert" wrap="square" rtlCol="0">
            <a:spAutoFit/>
          </a:bodyPr>
          <a:lstStyle/>
          <a:p>
            <a:pPr algn="ctr"/>
            <a:r>
              <a:rPr lang="zh-CN" altLang="en-US" sz="4800" b="1" dirty="0">
                <a:solidFill>
                  <a:schemeClr val="bg1"/>
                </a:solidFill>
                <a:latin typeface="Microsoft YaHei" panose="020B0503020204020204" pitchFamily="34" charset="-122"/>
                <a:ea typeface="Microsoft YaHei" panose="020B0503020204020204" pitchFamily="34" charset="-122"/>
                <a:sym typeface="+mn-ea"/>
              </a:rPr>
              <a:t>相关背景</a:t>
            </a:r>
            <a:endParaRPr lang="en-US" altLang="zh-CN" sz="4800" b="1" dirty="0">
              <a:solidFill>
                <a:schemeClr val="bg1"/>
              </a:solidFill>
              <a:latin typeface="Microsoft YaHei" panose="020B0503020204020204" pitchFamily="34" charset="-122"/>
              <a:ea typeface="Microsoft YaHei" panose="020B0503020204020204" pitchFamily="34" charset="-122"/>
              <a:sym typeface="+mn-ea"/>
            </a:endParaRPr>
          </a:p>
        </p:txBody>
      </p:sp>
      <p:sp>
        <p:nvSpPr>
          <p:cNvPr id="12" name="椭圆 11"/>
          <p:cNvSpPr/>
          <p:nvPr/>
        </p:nvSpPr>
        <p:spPr>
          <a:xfrm>
            <a:off x="4167484" y="288290"/>
            <a:ext cx="8799852" cy="8160386"/>
          </a:xfrm>
          <a:prstGeom prst="ellipse">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sp>
        <p:nvSpPr>
          <p:cNvPr id="82" name="文本框 81"/>
          <p:cNvSpPr txBox="1"/>
          <p:nvPr/>
        </p:nvSpPr>
        <p:spPr>
          <a:xfrm>
            <a:off x="4995535" y="1918839"/>
            <a:ext cx="6775502" cy="4192943"/>
          </a:xfrm>
          <a:prstGeom prst="rect">
            <a:avLst/>
          </a:prstGeom>
          <a:noFill/>
          <a:effectLst/>
        </p:spPr>
        <p:txBody>
          <a:bodyPr wrap="square" rtlCol="0">
            <a:spAutoFit/>
          </a:bodyPr>
          <a:lstStyle/>
          <a:p>
            <a:pPr>
              <a:lnSpc>
                <a:spcPct val="150000"/>
              </a:lnSpc>
            </a:pPr>
            <a:r>
              <a:rPr lang="zh-CN" altLang="en-US" sz="2000" b="1" dirty="0">
                <a:latin typeface="Microsoft YaHei" panose="020B0503020204020204" pitchFamily="34" charset="-122"/>
                <a:ea typeface="Microsoft YaHei" panose="020B0503020204020204" pitchFamily="34" charset="-122"/>
              </a:rPr>
              <a:t>本文写于</a:t>
            </a:r>
            <a:r>
              <a:rPr lang="en-US" altLang="zh-CN" sz="2000" b="1" dirty="0">
                <a:latin typeface="Microsoft YaHei" panose="020B0503020204020204" pitchFamily="34" charset="-122"/>
                <a:ea typeface="Microsoft YaHei" panose="020B0503020204020204" pitchFamily="34" charset="-122"/>
              </a:rPr>
              <a:t>1945</a:t>
            </a:r>
            <a:r>
              <a:rPr lang="zh-CN" altLang="en-US" sz="2000" b="1" dirty="0">
                <a:latin typeface="Microsoft YaHei" panose="020B0503020204020204" pitchFamily="34" charset="-122"/>
                <a:ea typeface="Microsoft YaHei" panose="020B0503020204020204" pitchFamily="34" charset="-122"/>
              </a:rPr>
              <a:t>年春</a:t>
            </a:r>
            <a:r>
              <a:rPr lang="en-US" altLang="zh-CN" sz="2000" b="1" dirty="0">
                <a:latin typeface="Microsoft YaHei" panose="020B0503020204020204" pitchFamily="34" charset="-122"/>
                <a:ea typeface="Microsoft YaHei" panose="020B0503020204020204" pitchFamily="34" charset="-122"/>
              </a:rPr>
              <a:t>,</a:t>
            </a:r>
            <a:r>
              <a:rPr lang="zh-CN" altLang="en-US" sz="2000" b="1" dirty="0">
                <a:latin typeface="Microsoft YaHei" panose="020B0503020204020204" pitchFamily="34" charset="-122"/>
                <a:ea typeface="Microsoft YaHei" panose="020B0503020204020204" pitchFamily="34" charset="-122"/>
              </a:rPr>
              <a:t>当时抗日战争已经进入最后阶段。共产党领导的抗日武装力量正在不断发展壮大</a:t>
            </a:r>
            <a:r>
              <a:rPr lang="en-US" altLang="zh-CN" sz="2000" b="1" dirty="0">
                <a:latin typeface="Microsoft YaHei" panose="020B0503020204020204" pitchFamily="34" charset="-122"/>
                <a:ea typeface="Microsoft YaHei" panose="020B0503020204020204" pitchFamily="34" charset="-122"/>
              </a:rPr>
              <a:t>,</a:t>
            </a:r>
            <a:r>
              <a:rPr lang="zh-CN" altLang="en-US" sz="2000" b="1" dirty="0">
                <a:latin typeface="Microsoft YaHei" panose="020B0503020204020204" pitchFamily="34" charset="-122"/>
                <a:ea typeface="Microsoft YaHei" panose="020B0503020204020204" pitchFamily="34" charset="-122"/>
              </a:rPr>
              <a:t>抗日根据地也在不断扩大。</a:t>
            </a:r>
            <a:r>
              <a:rPr lang="zh-CN" altLang="en-US" sz="2000" b="1" dirty="0">
                <a:solidFill>
                  <a:srgbClr val="C00000"/>
                </a:solidFill>
                <a:latin typeface="Microsoft YaHei" panose="020B0503020204020204" pitchFamily="34" charset="-122"/>
                <a:ea typeface="Microsoft YaHei" panose="020B0503020204020204" pitchFamily="34" charset="-122"/>
              </a:rPr>
              <a:t>在这场伟大的民族解放战争中</a:t>
            </a:r>
            <a:r>
              <a:rPr lang="en-US" altLang="zh-CN" sz="2000" b="1" dirty="0">
                <a:solidFill>
                  <a:srgbClr val="C00000"/>
                </a:solidFill>
                <a:latin typeface="Microsoft YaHei" panose="020B0503020204020204" pitchFamily="34" charset="-122"/>
                <a:ea typeface="Microsoft YaHei" panose="020B0503020204020204" pitchFamily="34" charset="-122"/>
              </a:rPr>
              <a:t>,</a:t>
            </a:r>
            <a:r>
              <a:rPr lang="zh-CN" altLang="en-US" sz="2000" b="1" dirty="0">
                <a:solidFill>
                  <a:srgbClr val="C00000"/>
                </a:solidFill>
                <a:latin typeface="Microsoft YaHei" panose="020B0503020204020204" pitchFamily="34" charset="-122"/>
                <a:ea typeface="Microsoft YaHei" panose="020B0503020204020204" pitchFamily="34" charset="-122"/>
              </a:rPr>
              <a:t>根据地的广大群众在共产党的领导和教育下</a:t>
            </a:r>
            <a:r>
              <a:rPr lang="en-US" altLang="zh-CN" sz="2000" b="1" dirty="0">
                <a:solidFill>
                  <a:srgbClr val="C00000"/>
                </a:solidFill>
                <a:latin typeface="Microsoft YaHei" panose="020B0503020204020204" pitchFamily="34" charset="-122"/>
                <a:ea typeface="Microsoft YaHei" panose="020B0503020204020204" pitchFamily="34" charset="-122"/>
              </a:rPr>
              <a:t>,</a:t>
            </a:r>
            <a:r>
              <a:rPr lang="zh-CN" altLang="en-US" sz="2000" b="1" dirty="0">
                <a:solidFill>
                  <a:srgbClr val="C00000"/>
                </a:solidFill>
                <a:latin typeface="Microsoft YaHei" panose="020B0503020204020204" pitchFamily="34" charset="-122"/>
                <a:ea typeface="Microsoft YaHei" panose="020B0503020204020204" pitchFamily="34" charset="-122"/>
              </a:rPr>
              <a:t>同仇敌忾</a:t>
            </a:r>
            <a:r>
              <a:rPr lang="en-US" altLang="zh-CN" sz="2000" b="1" dirty="0">
                <a:solidFill>
                  <a:srgbClr val="C00000"/>
                </a:solidFill>
                <a:latin typeface="Microsoft YaHei" panose="020B0503020204020204" pitchFamily="34" charset="-122"/>
                <a:ea typeface="Microsoft YaHei" panose="020B0503020204020204" pitchFamily="34" charset="-122"/>
              </a:rPr>
              <a:t>,</a:t>
            </a:r>
            <a:r>
              <a:rPr lang="zh-CN" altLang="en-US" sz="2000" b="1" dirty="0">
                <a:solidFill>
                  <a:srgbClr val="C00000"/>
                </a:solidFill>
                <a:latin typeface="Microsoft YaHei" panose="020B0503020204020204" pitchFamily="34" charset="-122"/>
                <a:ea typeface="Microsoft YaHei" panose="020B0503020204020204" pitchFamily="34" charset="-122"/>
              </a:rPr>
              <a:t>奋起抗敌</a:t>
            </a:r>
            <a:r>
              <a:rPr lang="en-US" altLang="zh-CN" sz="2000" b="1" dirty="0">
                <a:solidFill>
                  <a:srgbClr val="C00000"/>
                </a:solidFill>
                <a:latin typeface="Microsoft YaHei" panose="020B0503020204020204" pitchFamily="34" charset="-122"/>
                <a:ea typeface="Microsoft YaHei" panose="020B0503020204020204" pitchFamily="34" charset="-122"/>
              </a:rPr>
              <a:t>,</a:t>
            </a:r>
            <a:r>
              <a:rPr lang="zh-CN" altLang="en-US" sz="2000" b="1" dirty="0">
                <a:solidFill>
                  <a:srgbClr val="C00000"/>
                </a:solidFill>
                <a:latin typeface="Microsoft YaHei" panose="020B0503020204020204" pitchFamily="34" charset="-122"/>
                <a:ea typeface="Microsoft YaHei" panose="020B0503020204020204" pitchFamily="34" charset="-122"/>
              </a:rPr>
              <a:t>表现了艰苦卓绝的斗争精神和大无畏的英雄气概</a:t>
            </a:r>
            <a:r>
              <a:rPr lang="en-US" altLang="zh-CN" sz="2000" b="1" dirty="0">
                <a:solidFill>
                  <a:srgbClr val="C00000"/>
                </a:solidFill>
                <a:latin typeface="Microsoft YaHei" panose="020B0503020204020204" pitchFamily="34" charset="-122"/>
                <a:ea typeface="Microsoft YaHei" panose="020B0503020204020204" pitchFamily="34" charset="-122"/>
              </a:rPr>
              <a:t>,</a:t>
            </a:r>
            <a:r>
              <a:rPr lang="zh-CN" altLang="en-US" sz="2000" b="1" dirty="0">
                <a:solidFill>
                  <a:srgbClr val="C00000"/>
                </a:solidFill>
                <a:latin typeface="Microsoft YaHei" panose="020B0503020204020204" pitchFamily="34" charset="-122"/>
                <a:ea typeface="Microsoft YaHei" panose="020B0503020204020204" pitchFamily="34" charset="-122"/>
              </a:rPr>
              <a:t>为保卫祖国、维护民族的独立与尊严</a:t>
            </a:r>
            <a:r>
              <a:rPr lang="en-US" altLang="zh-CN" sz="2000" b="1" dirty="0">
                <a:solidFill>
                  <a:srgbClr val="C00000"/>
                </a:solidFill>
                <a:latin typeface="Microsoft YaHei" panose="020B0503020204020204" pitchFamily="34" charset="-122"/>
                <a:ea typeface="Microsoft YaHei" panose="020B0503020204020204" pitchFamily="34" charset="-122"/>
              </a:rPr>
              <a:t>,</a:t>
            </a:r>
            <a:r>
              <a:rPr lang="zh-CN" altLang="en-US" sz="2000" b="1" dirty="0">
                <a:solidFill>
                  <a:srgbClr val="C00000"/>
                </a:solidFill>
                <a:latin typeface="Microsoft YaHei" panose="020B0503020204020204" pitchFamily="34" charset="-122"/>
                <a:ea typeface="Microsoft YaHei" panose="020B0503020204020204" pitchFamily="34" charset="-122"/>
              </a:rPr>
              <a:t>建立了不可磨灭的功绩。</a:t>
            </a:r>
            <a:r>
              <a:rPr lang="en-US" altLang="zh-CN" sz="2000" b="1" dirty="0">
                <a:latin typeface="Microsoft YaHei" panose="020B0503020204020204" pitchFamily="34" charset="-122"/>
                <a:ea typeface="Microsoft YaHei" panose="020B0503020204020204" pitchFamily="34" charset="-122"/>
              </a:rPr>
              <a:t>《</a:t>
            </a:r>
            <a:r>
              <a:rPr lang="zh-CN" altLang="en-US" sz="2000" b="1" dirty="0">
                <a:latin typeface="Microsoft YaHei" panose="020B0503020204020204" pitchFamily="34" charset="-122"/>
                <a:ea typeface="Microsoft YaHei" panose="020B0503020204020204" pitchFamily="34" charset="-122"/>
              </a:rPr>
              <a:t>荷花淀</a:t>
            </a:r>
            <a:r>
              <a:rPr lang="en-US" altLang="zh-CN" sz="2000" b="1" dirty="0">
                <a:latin typeface="Microsoft YaHei" panose="020B0503020204020204" pitchFamily="34" charset="-122"/>
                <a:ea typeface="Microsoft YaHei" panose="020B0503020204020204" pitchFamily="34" charset="-122"/>
              </a:rPr>
              <a:t>》</a:t>
            </a:r>
            <a:r>
              <a:rPr lang="zh-CN" altLang="en-US" sz="2000" b="1" dirty="0">
                <a:latin typeface="Microsoft YaHei" panose="020B0503020204020204" pitchFamily="34" charset="-122"/>
                <a:ea typeface="Microsoft YaHei" panose="020B0503020204020204" pitchFamily="34" charset="-122"/>
              </a:rPr>
              <a:t>就是在这样的背景下</a:t>
            </a:r>
            <a:r>
              <a:rPr lang="en-US" altLang="zh-CN" sz="2000" b="1" dirty="0">
                <a:latin typeface="Microsoft YaHei" panose="020B0503020204020204" pitchFamily="34" charset="-122"/>
                <a:ea typeface="Microsoft YaHei" panose="020B0503020204020204" pitchFamily="34" charset="-122"/>
              </a:rPr>
              <a:t>,</a:t>
            </a:r>
            <a:r>
              <a:rPr lang="zh-CN" altLang="en-US" sz="2000" b="1" dirty="0">
                <a:latin typeface="Microsoft YaHei" panose="020B0503020204020204" pitchFamily="34" charset="-122"/>
                <a:ea typeface="Microsoft YaHei" panose="020B0503020204020204" pitchFamily="34" charset="-122"/>
              </a:rPr>
              <a:t>以冀中抗日根据地人民的斗争生活为题材</a:t>
            </a:r>
            <a:r>
              <a:rPr lang="en-US" altLang="zh-CN" sz="2000" b="1" dirty="0">
                <a:latin typeface="Microsoft YaHei" panose="020B0503020204020204" pitchFamily="34" charset="-122"/>
                <a:ea typeface="Microsoft YaHei" panose="020B0503020204020204" pitchFamily="34" charset="-122"/>
              </a:rPr>
              <a:t>,</a:t>
            </a:r>
            <a:r>
              <a:rPr lang="zh-CN" altLang="en-US" sz="2000" b="1" dirty="0">
                <a:latin typeface="Microsoft YaHei" panose="020B0503020204020204" pitchFamily="34" charset="-122"/>
                <a:ea typeface="Microsoft YaHei" panose="020B0503020204020204" pitchFamily="34" charset="-122"/>
              </a:rPr>
              <a:t>经过精心构思谱写出的一曲爱国主义精神和革命乐观主义精神的赞歌。</a:t>
            </a:r>
          </a:p>
        </p:txBody>
      </p:sp>
    </p:spTree>
    <p:extLst>
      <p:ext uri="{BB962C8B-B14F-4D97-AF65-F5344CB8AC3E}">
        <p14:creationId xmlns:p14="http://schemas.microsoft.com/office/powerpoint/2010/main" val="32560503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5"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randombar(vertical)">
                                      <p:cBhvr>
                                        <p:cTn id="7" dur="500"/>
                                        <p:tgtEl>
                                          <p:spTgt spid="11"/>
                                        </p:tgtEl>
                                      </p:cBhvr>
                                    </p:animEffect>
                                  </p:childTnLst>
                                </p:cTn>
                              </p:par>
                            </p:childTnLst>
                          </p:cTn>
                        </p:par>
                        <p:par>
                          <p:cTn id="8" fill="hold">
                            <p:stCondLst>
                              <p:cond delay="500"/>
                            </p:stCondLst>
                            <p:childTnLst>
                              <p:par>
                                <p:cTn id="9" presetID="12" presetClass="entr" presetSubtype="8"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p:tgtEl>
                                          <p:spTgt spid="5"/>
                                        </p:tgtEl>
                                        <p:attrNameLst>
                                          <p:attrName>ppt_x</p:attrName>
                                        </p:attrNameLst>
                                      </p:cBhvr>
                                      <p:tavLst>
                                        <p:tav tm="0">
                                          <p:val>
                                            <p:strVal val="#ppt_x-#ppt_w*1.125000"/>
                                          </p:val>
                                        </p:tav>
                                        <p:tav tm="100000">
                                          <p:val>
                                            <p:strVal val="#ppt_x"/>
                                          </p:val>
                                        </p:tav>
                                      </p:tavLst>
                                    </p:anim>
                                    <p:animEffect transition="in" filter="wipe(right)">
                                      <p:cBhvr>
                                        <p:cTn id="12" dur="500"/>
                                        <p:tgtEl>
                                          <p:spTgt spid="5"/>
                                        </p:tgtEl>
                                      </p:cBhvr>
                                    </p:animEffect>
                                  </p:childTnLst>
                                </p:cTn>
                              </p:par>
                            </p:childTnLst>
                          </p:cTn>
                        </p:par>
                        <p:par>
                          <p:cTn id="13" fill="hold">
                            <p:stCondLst>
                              <p:cond delay="1000"/>
                            </p:stCondLst>
                            <p:childTnLst>
                              <p:par>
                                <p:cTn id="14" presetID="42" presetClass="entr" presetSubtype="0" fill="hold" grpId="0" nodeType="after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fade">
                                      <p:cBhvr>
                                        <p:cTn id="16" dur="500"/>
                                        <p:tgtEl>
                                          <p:spTgt spid="12"/>
                                        </p:tgtEl>
                                      </p:cBhvr>
                                    </p:animEffect>
                                    <p:anim calcmode="lin" valueType="num">
                                      <p:cBhvr>
                                        <p:cTn id="17" dur="500" fill="hold"/>
                                        <p:tgtEl>
                                          <p:spTgt spid="12"/>
                                        </p:tgtEl>
                                        <p:attrNameLst>
                                          <p:attrName>ppt_x</p:attrName>
                                        </p:attrNameLst>
                                      </p:cBhvr>
                                      <p:tavLst>
                                        <p:tav tm="0">
                                          <p:val>
                                            <p:strVal val="#ppt_x"/>
                                          </p:val>
                                        </p:tav>
                                        <p:tav tm="100000">
                                          <p:val>
                                            <p:strVal val="#ppt_x"/>
                                          </p:val>
                                        </p:tav>
                                      </p:tavLst>
                                    </p:anim>
                                    <p:anim calcmode="lin" valueType="num">
                                      <p:cBhvr>
                                        <p:cTn id="18" dur="500" fill="hold"/>
                                        <p:tgtEl>
                                          <p:spTgt spid="12"/>
                                        </p:tgtEl>
                                        <p:attrNameLst>
                                          <p:attrName>ppt_y</p:attrName>
                                        </p:attrNameLst>
                                      </p:cBhvr>
                                      <p:tavLst>
                                        <p:tav tm="0">
                                          <p:val>
                                            <p:strVal val="#ppt_y+.1"/>
                                          </p:val>
                                        </p:tav>
                                        <p:tav tm="100000">
                                          <p:val>
                                            <p:strVal val="#ppt_y"/>
                                          </p:val>
                                        </p:tav>
                                      </p:tavLst>
                                    </p:anim>
                                  </p:childTnLst>
                                </p:cTn>
                              </p:par>
                            </p:childTnLst>
                          </p:cTn>
                        </p:par>
                        <p:par>
                          <p:cTn id="19" fill="hold">
                            <p:stCondLst>
                              <p:cond delay="1500"/>
                            </p:stCondLst>
                            <p:childTnLst>
                              <p:par>
                                <p:cTn id="20" presetID="12" presetClass="entr" presetSubtype="4" fill="hold" grpId="0" nodeType="afterEffect">
                                  <p:stCondLst>
                                    <p:cond delay="0"/>
                                  </p:stCondLst>
                                  <p:childTnLst>
                                    <p:set>
                                      <p:cBhvr>
                                        <p:cTn id="21" dur="1" fill="hold">
                                          <p:stCondLst>
                                            <p:cond delay="0"/>
                                          </p:stCondLst>
                                        </p:cTn>
                                        <p:tgtEl>
                                          <p:spTgt spid="82"/>
                                        </p:tgtEl>
                                        <p:attrNameLst>
                                          <p:attrName>style.visibility</p:attrName>
                                        </p:attrNameLst>
                                      </p:cBhvr>
                                      <p:to>
                                        <p:strVal val="visible"/>
                                      </p:to>
                                    </p:set>
                                    <p:anim calcmode="lin" valueType="num">
                                      <p:cBhvr additive="base">
                                        <p:cTn id="22" dur="500"/>
                                        <p:tgtEl>
                                          <p:spTgt spid="82"/>
                                        </p:tgtEl>
                                        <p:attrNameLst>
                                          <p:attrName>ppt_y</p:attrName>
                                        </p:attrNameLst>
                                      </p:cBhvr>
                                      <p:tavLst>
                                        <p:tav tm="0">
                                          <p:val>
                                            <p:strVal val="#ppt_y+#ppt_h*1.125000"/>
                                          </p:val>
                                        </p:tav>
                                        <p:tav tm="100000">
                                          <p:val>
                                            <p:strVal val="#ppt_y"/>
                                          </p:val>
                                        </p:tav>
                                      </p:tavLst>
                                    </p:anim>
                                    <p:animEffect transition="in" filter="wipe(up)">
                                      <p:cBhvr>
                                        <p:cTn id="23" dur="5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2" grpId="0" bldLvl="0" animBg="1"/>
      <p:bldP spid="82" grpId="0" bldLvl="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614</TotalTime>
  <Words>6917</Words>
  <Application>Microsoft Macintosh PowerPoint</Application>
  <PresentationFormat>宽屏</PresentationFormat>
  <Paragraphs>213</Paragraphs>
  <Slides>48</Slides>
  <Notes>11</Notes>
  <HiddenSlides>0</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48</vt:i4>
      </vt:variant>
    </vt:vector>
  </HeadingPairs>
  <TitlesOfParts>
    <vt:vector size="55" baseType="lpstr">
      <vt:lpstr>Microsoft YaHei</vt:lpstr>
      <vt:lpstr>FangSong</vt:lpstr>
      <vt:lpstr>Arial</vt:lpstr>
      <vt:lpstr>Calibri</vt:lpstr>
      <vt:lpstr>Calibri Light</vt:lpstr>
      <vt:lpstr>Wingdings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摄图网</dc:creator>
  <cp:lastModifiedBy>Microsoft Office User</cp:lastModifiedBy>
  <cp:revision>91</cp:revision>
  <dcterms:created xsi:type="dcterms:W3CDTF">2017-08-30T09:00:00Z</dcterms:created>
  <dcterms:modified xsi:type="dcterms:W3CDTF">2020-11-29T14:07:48Z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2052-10.1.0.6749</vt:lpwstr>
  </property>
</Properties>
</file>