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0" r:id="rId3"/>
    <p:sldId id="258" r:id="rId4"/>
    <p:sldId id="271" r:id="rId5"/>
    <p:sldId id="261" r:id="rId6"/>
    <p:sldId id="264" r:id="rId7"/>
    <p:sldId id="272" r:id="rId8"/>
    <p:sldId id="263" r:id="rId9"/>
    <p:sldId id="273" r:id="rId10"/>
    <p:sldId id="266" r:id="rId11"/>
    <p:sldId id="276" r:id="rId12"/>
    <p:sldId id="278" r:id="rId13"/>
    <p:sldId id="275" r:id="rId14"/>
    <p:sldId id="321" r:id="rId15"/>
    <p:sldId id="277" r:id="rId16"/>
    <p:sldId id="280" r:id="rId17"/>
    <p:sldId id="279" r:id="rId18"/>
    <p:sldId id="274" r:id="rId19"/>
    <p:sldId id="281" r:id="rId20"/>
    <p:sldId id="267" r:id="rId21"/>
    <p:sldId id="286" r:id="rId22"/>
    <p:sldId id="285" r:id="rId23"/>
    <p:sldId id="283" r:id="rId24"/>
    <p:sldId id="290" r:id="rId25"/>
    <p:sldId id="282" r:id="rId26"/>
    <p:sldId id="288" r:id="rId27"/>
    <p:sldId id="284" r:id="rId28"/>
    <p:sldId id="289" r:id="rId29"/>
    <p:sldId id="268" r:id="rId30"/>
    <p:sldId id="295" r:id="rId31"/>
    <p:sldId id="294" r:id="rId32"/>
    <p:sldId id="292" r:id="rId33"/>
    <p:sldId id="293" r:id="rId34"/>
    <p:sldId id="291" r:id="rId35"/>
    <p:sldId id="298" r:id="rId36"/>
    <p:sldId id="303" r:id="rId37"/>
    <p:sldId id="299" r:id="rId38"/>
    <p:sldId id="297" r:id="rId39"/>
    <p:sldId id="302" r:id="rId40"/>
    <p:sldId id="316" r:id="rId41"/>
    <p:sldId id="269" r:id="rId42"/>
    <p:sldId id="307" r:id="rId43"/>
    <p:sldId id="306" r:id="rId44"/>
    <p:sldId id="305" r:id="rId45"/>
    <p:sldId id="310" r:id="rId46"/>
    <p:sldId id="309" r:id="rId47"/>
    <p:sldId id="308" r:id="rId48"/>
    <p:sldId id="304" r:id="rId49"/>
    <p:sldId id="312" r:id="rId50"/>
    <p:sldId id="270" r:id="rId51"/>
    <p:sldId id="313" r:id="rId52"/>
    <p:sldId id="314" r:id="rId53"/>
    <p:sldId id="315" r:id="rId54"/>
    <p:sldId id="317" r:id="rId55"/>
    <p:sldId id="318" r:id="rId56"/>
    <p:sldId id="311" r:id="rId57"/>
    <p:sldId id="319"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39" d="100"/>
        <a:sy n="39"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副标题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标题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zh-CN" altLang="en-US" smtClean="0"/>
              <a:t>单击此处编辑母版标题样式</a:t>
            </a:r>
            <a:endParaRPr kumimoji="0" lang="en-US"/>
          </a:p>
        </p:txBody>
      </p:sp>
      <p:cxnSp>
        <p:nvCxnSpPr>
          <p:cNvPr id="8" name="直接连接符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日期占位符 14"/>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16" name="灯片编号占位符 15"/>
          <p:cNvSpPr>
            <a:spLocks noGrp="1"/>
          </p:cNvSpPr>
          <p:nvPr>
            <p:ph type="sldNum" sz="quarter" idx="11"/>
          </p:nvPr>
        </p:nvSpPr>
        <p:spPr/>
        <p:txBody>
          <a:bodyPr/>
          <a:lstStyle/>
          <a:p>
            <a:fld id="{00CFAC87-7A9A-4957-8CE9-364C29FD70DA}" type="slidenum">
              <a:rPr lang="zh-CN" altLang="en-US" smtClean="0"/>
              <a:pPr/>
              <a:t>‹#›</a:t>
            </a:fld>
            <a:endParaRPr lang="zh-CN" altLang="en-US"/>
          </a:p>
        </p:txBody>
      </p:sp>
      <p:sp>
        <p:nvSpPr>
          <p:cNvPr id="17" name="页脚占位符 16"/>
          <p:cNvSpPr>
            <a:spLocks noGrp="1"/>
          </p:cNvSpPr>
          <p:nvPr>
            <p:ph type="ftr" sz="quarter" idx="12"/>
          </p:nvPr>
        </p:nvSpPr>
        <p:spPr/>
        <p:txBody>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CFAC87-7A9A-4957-8CE9-364C29FD70D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CFAC87-7A9A-4957-8CE9-364C29FD70D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内容占位符 8"/>
          <p:cNvSpPr>
            <a:spLocks noGrp="1"/>
          </p:cNvSpPr>
          <p:nvPr>
            <p:ph idx="1"/>
          </p:nvPr>
        </p:nvSpPr>
        <p:spPr>
          <a:xfrm>
            <a:off x="457200" y="1524000"/>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4" name="日期占位符 13"/>
          <p:cNvSpPr>
            <a:spLocks noGrp="1"/>
          </p:cNvSpPr>
          <p:nvPr>
            <p:ph type="dt" sz="half" idx="14"/>
          </p:nvPr>
        </p:nvSpPr>
        <p:spPr/>
        <p:txBody>
          <a:bodyPr/>
          <a:lstStyle/>
          <a:p>
            <a:fld id="{7EFB0DB8-BB60-4F1C-A664-514962F9C558}" type="datetimeFigureOut">
              <a:rPr lang="zh-CN" altLang="en-US" smtClean="0"/>
              <a:pPr/>
              <a:t>2019/4/30</a:t>
            </a:fld>
            <a:endParaRPr lang="zh-CN" altLang="en-US"/>
          </a:p>
        </p:txBody>
      </p:sp>
      <p:sp>
        <p:nvSpPr>
          <p:cNvPr id="15" name="灯片编号占位符 14"/>
          <p:cNvSpPr>
            <a:spLocks noGrp="1"/>
          </p:cNvSpPr>
          <p:nvPr>
            <p:ph type="sldNum" sz="quarter" idx="15"/>
          </p:nvPr>
        </p:nvSpPr>
        <p:spPr/>
        <p:txBody>
          <a:bodyPr/>
          <a:lstStyle>
            <a:lvl1pPr algn="ctr">
              <a:defRPr/>
            </a:lvl1pPr>
          </a:lstStyle>
          <a:p>
            <a:fld id="{00CFAC87-7A9A-4957-8CE9-364C29FD70DA}" type="slidenum">
              <a:rPr lang="zh-CN" altLang="en-US" smtClean="0"/>
              <a:pPr/>
              <a:t>‹#›</a:t>
            </a:fld>
            <a:endParaRPr lang="zh-CN" altLang="en-US"/>
          </a:p>
        </p:txBody>
      </p:sp>
      <p:sp>
        <p:nvSpPr>
          <p:cNvPr id="16" name="页脚占位符 15"/>
          <p:cNvSpPr>
            <a:spLocks noGrp="1"/>
          </p:cNvSpPr>
          <p:nvPr>
            <p:ph type="ftr" sz="quarter" idx="16"/>
          </p:nvPr>
        </p:nvSpPr>
        <p:spPr/>
        <p:txBody>
          <a:bodyPr/>
          <a:lstStyle/>
          <a:p>
            <a:endParaRPr lang="zh-CN" altLang="en-US"/>
          </a:p>
        </p:txBody>
      </p:sp>
      <p:sp>
        <p:nvSpPr>
          <p:cNvPr id="17" name="标题 16"/>
          <p:cNvSpPr>
            <a:spLocks noGrp="1"/>
          </p:cNvSpPr>
          <p:nvPr>
            <p:ph type="title"/>
          </p:nvPr>
        </p:nvSpPr>
        <p:spPr/>
        <p:txBody>
          <a:bodyPr rtlCol="0" anchor="b" anchorCtr="0"/>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CFAC87-7A9A-4957-8CE9-364C29FD70DA}" type="slidenum">
              <a:rPr lang="zh-CN" altLang="en-US" smtClean="0"/>
              <a:pPr/>
              <a:t>‹#›</a:t>
            </a:fld>
            <a:endParaRPr lang="zh-CN" altLang="en-US"/>
          </a:p>
        </p:txBody>
      </p:sp>
      <p:sp>
        <p:nvSpPr>
          <p:cNvPr id="2" name="标题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cxnSp>
        <p:nvCxnSpPr>
          <p:cNvPr id="7" name="直接连接符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CFAC87-7A9A-4957-8CE9-364C29FD70DA}" type="slidenum">
              <a:rPr lang="zh-CN" altLang="en-US" smtClean="0"/>
              <a:pPr/>
              <a:t>‹#›</a:t>
            </a:fld>
            <a:endParaRPr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11" name="内容占位符 10"/>
          <p:cNvSpPr>
            <a:spLocks noGrp="1"/>
          </p:cNvSpPr>
          <p:nvPr>
            <p:ph sz="half" idx="1"/>
          </p:nvPr>
        </p:nvSpPr>
        <p:spPr>
          <a:xfrm>
            <a:off x="457200" y="1524000"/>
            <a:ext cx="4059936"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524000"/>
            <a:ext cx="4059936"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9" name="灯片编号占位符 8"/>
          <p:cNvSpPr>
            <a:spLocks noGrp="1"/>
          </p:cNvSpPr>
          <p:nvPr>
            <p:ph type="sldNum" sz="quarter" idx="12"/>
          </p:nvPr>
        </p:nvSpPr>
        <p:spPr/>
        <p:txBody>
          <a:bodyPr/>
          <a:lstStyle/>
          <a:p>
            <a:fld id="{00CFAC87-7A9A-4957-8CE9-364C29FD70DA}" type="slidenum">
              <a:rPr lang="zh-CN" altLang="en-US" smtClean="0"/>
              <a:pPr/>
              <a:t>‹#›</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7" name="日期占位符 6"/>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3" name="文本占位符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32" name="内容占位符 31"/>
          <p:cNvSpPr>
            <a:spLocks noGrp="1"/>
          </p:cNvSpPr>
          <p:nvPr>
            <p:ph sz="half" idx="2"/>
          </p:nvPr>
        </p:nvSpPr>
        <p:spPr>
          <a:xfrm>
            <a:off x="457200" y="2201896"/>
            <a:ext cx="4038600" cy="391363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34" name="内容占位符 33"/>
          <p:cNvSpPr>
            <a:spLocks noGrp="1"/>
          </p:cNvSpPr>
          <p:nvPr>
            <p:ph sz="quarter" idx="4"/>
          </p:nvPr>
        </p:nvSpPr>
        <p:spPr>
          <a:xfrm>
            <a:off x="4649788" y="2201896"/>
            <a:ext cx="4038600" cy="391363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 name="标题 1"/>
          <p:cNvSpPr>
            <a:spLocks noGrp="1"/>
          </p:cNvSpPr>
          <p:nvPr>
            <p:ph type="title"/>
          </p:nvPr>
        </p:nvSpPr>
        <p:spPr>
          <a:xfrm>
            <a:off x="457200" y="155448"/>
            <a:ext cx="8229600" cy="1143000"/>
          </a:xfrm>
        </p:spPr>
        <p:txBody>
          <a:bodyPr anchor="b" anchorCtr="0"/>
          <a:lstStyle>
            <a:lvl1pPr>
              <a:defRPr/>
            </a:lvl1pPr>
          </a:lstStyle>
          <a:p>
            <a:r>
              <a:rPr kumimoji="0" lang="zh-CN" altLang="en-US" smtClean="0"/>
              <a:t>单击此处编辑母版标题样式</a:t>
            </a:r>
            <a:endParaRPr kumimoji="0" lang="en-US"/>
          </a:p>
        </p:txBody>
      </p:sp>
      <p:sp>
        <p:nvSpPr>
          <p:cNvPr id="12" name="文本占位符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cxnSp>
        <p:nvCxnSpPr>
          <p:cNvPr id="10" name="直接连接符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CFAC87-7A9A-4957-8CE9-364C29FD70DA}" type="slidenum">
              <a:rPr lang="zh-CN" altLang="en-US" smtClean="0"/>
              <a:pPr/>
              <a:t>‹#›</a:t>
            </a:fld>
            <a:endParaRPr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CFAC87-7A9A-4957-8CE9-364C29FD70D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9" name="内容占位符 28"/>
          <p:cNvSpPr>
            <a:spLocks noGrp="1"/>
          </p:cNvSpPr>
          <p:nvPr>
            <p:ph sz="quarter" idx="1"/>
          </p:nvPr>
        </p:nvSpPr>
        <p:spPr>
          <a:xfrm>
            <a:off x="457200" y="457200"/>
            <a:ext cx="6248400" cy="5715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3" name="文本占位符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31" name="标题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zh-CN" altLang="en-US" smtClean="0"/>
              <a:t>单击此处编辑母版标题样式</a:t>
            </a:r>
            <a:endParaRPr kumimoji="0" lang="en-US"/>
          </a:p>
        </p:txBody>
      </p:sp>
      <p:sp>
        <p:nvSpPr>
          <p:cNvPr id="8" name="日期占位符 7"/>
          <p:cNvSpPr>
            <a:spLocks noGrp="1"/>
          </p:cNvSpPr>
          <p:nvPr>
            <p:ph type="dt" sz="half" idx="14"/>
          </p:nvPr>
        </p:nvSpPr>
        <p:spPr/>
        <p:txBody>
          <a:bodyPr/>
          <a:lstStyle/>
          <a:p>
            <a:fld id="{7EFB0DB8-BB60-4F1C-A664-514962F9C558}" type="datetimeFigureOut">
              <a:rPr lang="zh-CN" altLang="en-US" smtClean="0"/>
              <a:pPr/>
              <a:t>2019/4/30</a:t>
            </a:fld>
            <a:endParaRPr lang="zh-CN" altLang="en-US"/>
          </a:p>
        </p:txBody>
      </p:sp>
      <p:sp>
        <p:nvSpPr>
          <p:cNvPr id="9" name="灯片编号占位符 8"/>
          <p:cNvSpPr>
            <a:spLocks noGrp="1"/>
          </p:cNvSpPr>
          <p:nvPr>
            <p:ph type="sldNum" sz="quarter" idx="15"/>
          </p:nvPr>
        </p:nvSpPr>
        <p:spPr/>
        <p:txBody>
          <a:bodyPr/>
          <a:lstStyle/>
          <a:p>
            <a:fld id="{00CFAC87-7A9A-4957-8CE9-364C29FD70DA}" type="slidenum">
              <a:rPr lang="zh-CN" altLang="en-US" smtClean="0"/>
              <a:pPr/>
              <a:t>‹#›</a:t>
            </a:fld>
            <a:endParaRPr lang="zh-CN" altLang="en-US"/>
          </a:p>
        </p:txBody>
      </p:sp>
      <p:sp>
        <p:nvSpPr>
          <p:cNvPr id="10" name="页脚占位符 9"/>
          <p:cNvSpPr>
            <a:spLocks noGrp="1"/>
          </p:cNvSpPr>
          <p:nvPr>
            <p:ph type="ftr" sz="quarter" idx="16"/>
          </p:nvPr>
        </p:nvSpPr>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8" name="日期占位符 7"/>
          <p:cNvSpPr>
            <a:spLocks noGrp="1"/>
          </p:cNvSpPr>
          <p:nvPr>
            <p:ph type="dt" sz="half" idx="10"/>
          </p:nvPr>
        </p:nvSpPr>
        <p:spPr/>
        <p:txBody>
          <a:bodyPr/>
          <a:lstStyle/>
          <a:p>
            <a:fld id="{7EFB0DB8-BB60-4F1C-A664-514962F9C558}" type="datetimeFigureOut">
              <a:rPr lang="zh-CN" altLang="en-US" smtClean="0"/>
              <a:pPr/>
              <a:t>2019/4/30</a:t>
            </a:fld>
            <a:endParaRPr lang="zh-CN" altLang="en-US"/>
          </a:p>
        </p:txBody>
      </p:sp>
      <p:sp>
        <p:nvSpPr>
          <p:cNvPr id="9" name="灯片编号占位符 8"/>
          <p:cNvSpPr>
            <a:spLocks noGrp="1"/>
          </p:cNvSpPr>
          <p:nvPr>
            <p:ph type="sldNum" sz="quarter" idx="11"/>
          </p:nvPr>
        </p:nvSpPr>
        <p:spPr/>
        <p:txBody>
          <a:bodyPr/>
          <a:lstStyle/>
          <a:p>
            <a:fld id="{00CFAC87-7A9A-4957-8CE9-364C29FD70DA}" type="slidenum">
              <a:rPr lang="zh-CN" altLang="en-US" smtClean="0"/>
              <a:pPr/>
              <a:t>‹#›</a:t>
            </a:fld>
            <a:endParaRPr lang="zh-CN" altLang="en-US"/>
          </a:p>
        </p:txBody>
      </p:sp>
      <p:sp>
        <p:nvSpPr>
          <p:cNvPr id="10" name="页脚占位符 9"/>
          <p:cNvSpPr>
            <a:spLocks noGrp="1"/>
          </p:cNvSpPr>
          <p:nvPr>
            <p:ph type="ftr" sz="quarter" idx="12"/>
          </p:nvPr>
        </p:nvSpPr>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文本占位符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7EFB0DB8-BB60-4F1C-A664-514962F9C558}" type="datetimeFigureOut">
              <a:rPr lang="zh-CN" altLang="en-US" smtClean="0"/>
              <a:pPr/>
              <a:t>2019/4/30</a:t>
            </a:fld>
            <a:endParaRPr lang="zh-CN" altLang="en-US"/>
          </a:p>
        </p:txBody>
      </p:sp>
      <p:sp>
        <p:nvSpPr>
          <p:cNvPr id="10" name="页脚占位符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zh-CN" altLang="en-US"/>
          </a:p>
        </p:txBody>
      </p:sp>
      <p:sp>
        <p:nvSpPr>
          <p:cNvPr id="22" name="灯片编号占位符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00CFAC87-7A9A-4957-8CE9-364C29FD70DA}" type="slidenum">
              <a:rPr lang="zh-CN" altLang="en-US" smtClean="0"/>
              <a:pPr/>
              <a:t>‹#›</a:t>
            </a:fld>
            <a:endParaRPr lang="zh-CN" altLang="en-US"/>
          </a:p>
        </p:txBody>
      </p:sp>
      <p:sp>
        <p:nvSpPr>
          <p:cNvPr id="5" name="标题占位符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zh-CN" altLang="en-US" smtClean="0"/>
              <a:t>单击此处编辑母版标题样式</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baike.sogou.com/lemma/ShowInnerLink.htm?lemmaId=40890&amp;ss_c=ssc.citiao.link" TargetMode="External"/><Relationship Id="rId2" Type="http://schemas.openxmlformats.org/officeDocument/2006/relationships/hyperlink" Target="https://baike.sogou.com/lemma/ShowInnerLink.htm?lemmaId=21076&amp;ss_c=ssc.citiao.link" TargetMode="Externa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3" Type="http://schemas.openxmlformats.org/officeDocument/2006/relationships/hyperlink" Target="https://baike.sogou.com/lemma/ShowInnerLink.htm?lemmaId=8481064&amp;ss_c=ssc.citiao.link" TargetMode="External"/><Relationship Id="rId2" Type="http://schemas.openxmlformats.org/officeDocument/2006/relationships/hyperlink" Target="https://baike.sogou.com/lemma/ShowInnerLink.htm?lemmaId=166012686&amp;ss_c=ssc.citiao.link" TargetMode="External"/><Relationship Id="rId1" Type="http://schemas.openxmlformats.org/officeDocument/2006/relationships/slideLayout" Target="../slideLayouts/slideLayout7.xml"/><Relationship Id="rId5" Type="http://schemas.openxmlformats.org/officeDocument/2006/relationships/hyperlink" Target="https://baike.sogou.com/lemma/ShowInnerLink.htm?lemmaId=9730&amp;ss_c=ssc.citiao.link" TargetMode="External"/><Relationship Id="rId4" Type="http://schemas.openxmlformats.org/officeDocument/2006/relationships/hyperlink" Target="https://baike.sogou.com/lemma/ShowInnerLink.htm?lemmaId=272570&amp;ss_c=ssc.citiao.link"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hyperlink" Target="https://so.gushiwen.org/shiwenv_d78d2dc95f06.aspx"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baike.baidu.com/item/%E6%AD%A6%E5%88%99%E5%A4%A9/61872"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2276872"/>
            <a:ext cx="6912768"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7200" dirty="0" smtClean="0">
                <a:solidFill>
                  <a:schemeClr val="bg1"/>
                </a:solidFill>
              </a:rPr>
              <a:t>20.</a:t>
            </a:r>
            <a:r>
              <a:rPr lang="zh-CN" altLang="en-US" sz="7200" dirty="0" smtClean="0">
                <a:solidFill>
                  <a:schemeClr val="bg1"/>
                </a:solidFill>
              </a:rPr>
              <a:t>古代诗歌五首</a:t>
            </a:r>
            <a:endParaRPr lang="zh-CN" altLang="en-US" sz="7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772816"/>
            <a:ext cx="1800200" cy="1569660"/>
          </a:xfrm>
          <a:prstGeom prst="rect">
            <a:avLst/>
          </a:prstGeom>
          <a:noFill/>
        </p:spPr>
        <p:txBody>
          <a:bodyPr wrap="square" rtlCol="0">
            <a:spAutoFit/>
          </a:bodyPr>
          <a:lstStyle/>
          <a:p>
            <a:r>
              <a:rPr lang="en-US" altLang="zh-CN" sz="9600" dirty="0">
                <a:solidFill>
                  <a:srgbClr val="FFFF00"/>
                </a:solidFill>
              </a:rPr>
              <a:t>2</a:t>
            </a:r>
            <a:endParaRPr lang="zh-CN" altLang="en-US" sz="9600" dirty="0">
              <a:solidFill>
                <a:srgbClr val="FFFF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s://gss0.bdstatic.com/94o3dSag_xI4khGkpoWK1HF6hhy/baike/c0%3Dbaike80%2C5%2C5%2C80%2C26/sign=d5155462a451f3ded7bfb136f5879b7a/78310a55b319ebc4ff46ea318926cffc1e17165f.jpg"/>
          <p:cNvPicPr>
            <a:picLocks noChangeAspect="1" noChangeArrowheads="1"/>
          </p:cNvPicPr>
          <p:nvPr/>
        </p:nvPicPr>
        <p:blipFill>
          <a:blip r:embed="rId2" cstate="print"/>
          <a:srcRect/>
          <a:stretch>
            <a:fillRect/>
          </a:stretch>
        </p:blipFill>
        <p:spPr bwMode="auto">
          <a:xfrm>
            <a:off x="1043608" y="260648"/>
            <a:ext cx="6648832" cy="6048672"/>
          </a:xfrm>
          <a:prstGeom prst="rect">
            <a:avLst/>
          </a:prstGeom>
          <a:noFill/>
        </p:spPr>
      </p:pic>
      <p:sp>
        <p:nvSpPr>
          <p:cNvPr id="3" name="TextBox 2"/>
          <p:cNvSpPr txBox="1"/>
          <p:nvPr/>
        </p:nvSpPr>
        <p:spPr>
          <a:xfrm>
            <a:off x="4644008" y="476672"/>
            <a:ext cx="2736304" cy="923330"/>
          </a:xfrm>
          <a:prstGeom prst="rect">
            <a:avLst/>
          </a:prstGeom>
          <a:noFill/>
        </p:spPr>
        <p:txBody>
          <a:bodyPr wrap="square" rtlCol="0">
            <a:spAutoFit/>
          </a:bodyPr>
          <a:lstStyle/>
          <a:p>
            <a:r>
              <a:rPr lang="zh-CN" altLang="en-US" sz="5400" dirty="0" smtClean="0">
                <a:solidFill>
                  <a:srgbClr val="660033"/>
                </a:solidFill>
              </a:rPr>
              <a:t>泰山</a:t>
            </a:r>
            <a:endParaRPr lang="zh-CN" altLang="en-US" sz="5400" dirty="0">
              <a:solidFill>
                <a:srgbClr val="660033"/>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548680"/>
            <a:ext cx="59046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zh-CN" altLang="en-US" sz="3600" b="1" dirty="0" smtClean="0">
                <a:latin typeface="微软雅黑" pitchFamily="34" charset="-122"/>
                <a:ea typeface="微软雅黑" pitchFamily="34" charset="-122"/>
              </a:rPr>
              <a:t>望     岳</a:t>
            </a:r>
            <a:endParaRPr lang="zh-CN" altLang="en-US" sz="3600" b="1" dirty="0">
              <a:latin typeface="微软雅黑" pitchFamily="34" charset="-122"/>
              <a:ea typeface="微软雅黑" pitchFamily="34" charset="-122"/>
            </a:endParaRPr>
          </a:p>
          <a:p>
            <a:pPr algn="ctr">
              <a:lnSpc>
                <a:spcPct val="150000"/>
              </a:lnSpc>
            </a:pPr>
            <a:r>
              <a:rPr lang="zh-CN" altLang="en-US" sz="3600" dirty="0" smtClean="0">
                <a:latin typeface="微软雅黑" pitchFamily="34" charset="-122"/>
                <a:ea typeface="微软雅黑" pitchFamily="34" charset="-122"/>
              </a:rPr>
              <a:t>       杜  甫</a:t>
            </a:r>
            <a:r>
              <a:rPr lang="zh-CN" altLang="en-US" sz="3600" dirty="0">
                <a:latin typeface="微软雅黑" pitchFamily="34" charset="-122"/>
                <a:ea typeface="微软雅黑" pitchFamily="34" charset="-122"/>
              </a:rPr>
              <a:t> </a:t>
            </a:r>
          </a:p>
          <a:p>
            <a:pPr algn="ctr">
              <a:lnSpc>
                <a:spcPct val="150000"/>
              </a:lnSpc>
            </a:pPr>
            <a:r>
              <a:rPr lang="zh-CN" altLang="en-US" sz="3600" dirty="0">
                <a:latin typeface="微软雅黑" pitchFamily="34" charset="-122"/>
                <a:ea typeface="微软雅黑" pitchFamily="34" charset="-122"/>
              </a:rPr>
              <a:t>岱宗夫如何？齐鲁青未了。</a:t>
            </a:r>
          </a:p>
          <a:p>
            <a:pPr algn="ctr">
              <a:lnSpc>
                <a:spcPct val="150000"/>
              </a:lnSpc>
            </a:pPr>
            <a:r>
              <a:rPr lang="zh-CN" altLang="en-US" sz="3600" dirty="0">
                <a:latin typeface="微软雅黑" pitchFamily="34" charset="-122"/>
                <a:ea typeface="微软雅黑" pitchFamily="34" charset="-122"/>
              </a:rPr>
              <a:t>造化钟神秀，阴阳割昏晓。</a:t>
            </a:r>
          </a:p>
          <a:p>
            <a:pPr algn="ctr">
              <a:lnSpc>
                <a:spcPct val="150000"/>
              </a:lnSpc>
            </a:pPr>
            <a:r>
              <a:rPr lang="zh-CN" altLang="en-US" sz="3600" dirty="0">
                <a:latin typeface="微软雅黑" pitchFamily="34" charset="-122"/>
                <a:ea typeface="微软雅黑" pitchFamily="34" charset="-122"/>
              </a:rPr>
              <a:t>荡胸生曾云，决眦入归鸟。</a:t>
            </a:r>
          </a:p>
          <a:p>
            <a:pPr algn="ctr">
              <a:lnSpc>
                <a:spcPct val="150000"/>
              </a:lnSpc>
            </a:pPr>
            <a:r>
              <a:rPr lang="zh-CN" altLang="en-US" sz="3600" dirty="0">
                <a:latin typeface="微软雅黑" pitchFamily="34" charset="-122"/>
                <a:ea typeface="微软雅黑" pitchFamily="34" charset="-122"/>
              </a:rPr>
              <a:t>会当凌绝顶，一览众山小。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20688"/>
            <a:ext cx="8496944" cy="569386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2800" dirty="0">
                <a:solidFill>
                  <a:srgbClr val="C00000"/>
                </a:solidFill>
              </a:rPr>
              <a:t>词句注释</a:t>
            </a:r>
          </a:p>
          <a:p>
            <a:r>
              <a:rPr lang="zh-CN" altLang="en-US" sz="2800" dirty="0"/>
              <a:t>⑴</a:t>
            </a:r>
            <a:r>
              <a:rPr lang="zh-CN" altLang="en-US" sz="2800" dirty="0">
                <a:solidFill>
                  <a:srgbClr val="0000FF"/>
                </a:solidFill>
              </a:rPr>
              <a:t>岱宗</a:t>
            </a:r>
            <a:r>
              <a:rPr lang="zh-CN" altLang="en-US" sz="2800" dirty="0"/>
              <a:t>：</a:t>
            </a:r>
            <a:r>
              <a:rPr lang="zh-CN" altLang="en-US" sz="2800" dirty="0">
                <a:solidFill>
                  <a:srgbClr val="660033"/>
                </a:solidFill>
              </a:rPr>
              <a:t>泰山亦名岱山或岱岳，五岳之首，在今山东省泰安市城北。古代以泰山为五岳之首，诸山所宗，故又称“岱宗”。历代帝王凡举行封禅大典，皆在此山，这里指对泰山的尊称。夫</a:t>
            </a:r>
            <a:r>
              <a:rPr lang="zh-CN" altLang="en-US" sz="2800" dirty="0" smtClean="0">
                <a:solidFill>
                  <a:srgbClr val="660033"/>
                </a:solidFill>
              </a:rPr>
              <a:t>：无</a:t>
            </a:r>
            <a:r>
              <a:rPr lang="zh-CN" altLang="en-US" sz="2800" dirty="0">
                <a:solidFill>
                  <a:srgbClr val="660033"/>
                </a:solidFill>
              </a:rPr>
              <a:t>实在意义，语气词，强调疑问语气。</a:t>
            </a:r>
            <a:r>
              <a:rPr lang="zh-CN" altLang="en-US" sz="2800" u="sng" dirty="0">
                <a:solidFill>
                  <a:srgbClr val="660033"/>
                </a:solidFill>
              </a:rPr>
              <a:t>如何：怎么样。</a:t>
            </a:r>
          </a:p>
          <a:p>
            <a:r>
              <a:rPr lang="zh-CN" altLang="en-US" sz="2800" dirty="0"/>
              <a:t>⑵齐、鲁：古代齐鲁两国以泰山为界，齐国在泰山北，鲁国在泰山南。原是春秋战国时代的两个国名，在今山东境内，后用齐鲁代指山东地区</a:t>
            </a:r>
            <a:r>
              <a:rPr lang="zh-CN" altLang="en-US" sz="2800" dirty="0" smtClean="0"/>
              <a:t>。</a:t>
            </a:r>
            <a:endParaRPr lang="en-US" altLang="zh-CN" sz="2800" dirty="0" smtClean="0"/>
          </a:p>
          <a:p>
            <a:r>
              <a:rPr lang="zh-CN" altLang="en-US" sz="2800" u="sng" dirty="0" smtClean="0">
                <a:solidFill>
                  <a:srgbClr val="0000FF"/>
                </a:solidFill>
              </a:rPr>
              <a:t>青</a:t>
            </a:r>
            <a:r>
              <a:rPr lang="zh-CN" altLang="en-US" sz="2800" u="sng" dirty="0">
                <a:solidFill>
                  <a:srgbClr val="0000FF"/>
                </a:solidFill>
              </a:rPr>
              <a:t>未了：</a:t>
            </a:r>
            <a:r>
              <a:rPr lang="zh-CN" altLang="en-US" sz="2800" dirty="0"/>
              <a:t>指郁郁苍苍的山色无边无际，浩茫浑涵，难以尽言。</a:t>
            </a:r>
            <a:r>
              <a:rPr lang="zh-CN" altLang="en-US" sz="2800" u="sng" dirty="0">
                <a:solidFill>
                  <a:srgbClr val="FF0000"/>
                </a:solidFill>
              </a:rPr>
              <a:t>青：指苍翠、翠绿的美好山色</a:t>
            </a:r>
            <a:r>
              <a:rPr lang="zh-CN" altLang="en-US" sz="2800" u="sng" dirty="0" smtClean="0">
                <a:solidFill>
                  <a:srgbClr val="FF0000"/>
                </a:solidFill>
              </a:rPr>
              <a:t>。</a:t>
            </a:r>
            <a:endParaRPr lang="en-US" altLang="zh-CN" sz="2800" u="sng" dirty="0" smtClean="0">
              <a:solidFill>
                <a:srgbClr val="FF0000"/>
              </a:solidFill>
            </a:endParaRPr>
          </a:p>
          <a:p>
            <a:r>
              <a:rPr lang="zh-CN" altLang="en-US" sz="2800" u="sng" dirty="0" smtClean="0">
                <a:solidFill>
                  <a:srgbClr val="FF0000"/>
                </a:solidFill>
              </a:rPr>
              <a:t>未了</a:t>
            </a:r>
            <a:r>
              <a:rPr lang="zh-CN" altLang="en-US" sz="2800" u="sng" dirty="0">
                <a:solidFill>
                  <a:srgbClr val="FF0000"/>
                </a:solidFill>
              </a:rPr>
              <a:t>：不尽，不断</a:t>
            </a:r>
            <a:r>
              <a:rPr lang="zh-CN" altLang="en-US" sz="2800" u="sng" dirty="0" smtClean="0">
                <a:solidFill>
                  <a:srgbClr val="FF0000"/>
                </a:solidFill>
              </a:rPr>
              <a:t>。</a:t>
            </a:r>
            <a:endParaRPr lang="en-US" altLang="zh-CN" sz="2800" u="sng" dirty="0" smtClean="0">
              <a:solidFill>
                <a:srgbClr val="FF0000"/>
              </a:solidFill>
            </a:endParaRPr>
          </a:p>
          <a:p>
            <a:endParaRPr lang="zh-CN" alt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8496944" cy="618630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en-US" sz="2400" dirty="0" smtClean="0"/>
              <a:t>⑶</a:t>
            </a:r>
            <a:r>
              <a:rPr lang="zh-CN" altLang="en-US" sz="2400" u="sng" dirty="0">
                <a:solidFill>
                  <a:srgbClr val="0000FF"/>
                </a:solidFill>
              </a:rPr>
              <a:t>造化：大自然</a:t>
            </a:r>
            <a:r>
              <a:rPr lang="zh-CN" altLang="en-US" sz="2400" dirty="0"/>
              <a:t>。</a:t>
            </a:r>
            <a:r>
              <a:rPr lang="zh-CN" altLang="en-US" sz="2400" u="sng" dirty="0">
                <a:solidFill>
                  <a:srgbClr val="0000FF"/>
                </a:solidFill>
              </a:rPr>
              <a:t>钟：聚集。</a:t>
            </a:r>
            <a:r>
              <a:rPr lang="zh-CN" altLang="en-US" sz="2400" dirty="0"/>
              <a:t>神秀：天地之灵气，神奇秀美。</a:t>
            </a:r>
          </a:p>
          <a:p>
            <a:pPr>
              <a:lnSpc>
                <a:spcPct val="150000"/>
              </a:lnSpc>
            </a:pPr>
            <a:r>
              <a:rPr lang="zh-CN" altLang="en-US" sz="2400" dirty="0"/>
              <a:t>⑷阴阳：阴指山的北面，阳指山的南面。这里指泰山的南北。</a:t>
            </a:r>
            <a:r>
              <a:rPr lang="zh-CN" altLang="en-US" sz="2400" u="sng" dirty="0">
                <a:solidFill>
                  <a:srgbClr val="C00000"/>
                </a:solidFill>
              </a:rPr>
              <a:t>割：分。</a:t>
            </a:r>
            <a:r>
              <a:rPr lang="zh-CN" altLang="en-US" sz="2400" dirty="0"/>
              <a:t>夸张的说法。此句是说泰山很高，在同一时间，山南山北判若早晨和晚上。昏晓：黄昏和早晨。极言泰山之高，山南山北因之判若清晓与黄昏，明暗迥然不同。</a:t>
            </a:r>
          </a:p>
          <a:p>
            <a:pPr>
              <a:lnSpc>
                <a:spcPct val="150000"/>
              </a:lnSpc>
            </a:pPr>
            <a:r>
              <a:rPr lang="zh-CN" altLang="en-US" sz="2400" dirty="0"/>
              <a:t>⑸</a:t>
            </a:r>
            <a:r>
              <a:rPr lang="zh-CN" altLang="en-US" sz="2400" u="sng" dirty="0"/>
              <a:t>荡胸：心胸摇荡。</a:t>
            </a:r>
            <a:r>
              <a:rPr lang="zh-CN" altLang="en-US" sz="2400" dirty="0">
                <a:solidFill>
                  <a:srgbClr val="0000FF"/>
                </a:solidFill>
              </a:rPr>
              <a:t>曾：同“层”，重叠。</a:t>
            </a:r>
          </a:p>
          <a:p>
            <a:pPr>
              <a:lnSpc>
                <a:spcPct val="150000"/>
              </a:lnSpc>
            </a:pPr>
            <a:r>
              <a:rPr lang="zh-CN" altLang="en-US" sz="2400" dirty="0"/>
              <a:t>⑹决眦（</a:t>
            </a:r>
            <a:r>
              <a:rPr lang="en-US" altLang="zh-CN" sz="2400" dirty="0" err="1"/>
              <a:t>zì</a:t>
            </a:r>
            <a:r>
              <a:rPr lang="zh-CN" altLang="en-US" sz="2400" dirty="0"/>
              <a:t>）：</a:t>
            </a:r>
            <a:r>
              <a:rPr lang="zh-CN" altLang="en-US" sz="2400" u="sng" dirty="0">
                <a:solidFill>
                  <a:srgbClr val="FF0000"/>
                </a:solidFill>
              </a:rPr>
              <a:t>眦：眼角。</a:t>
            </a:r>
            <a:r>
              <a:rPr lang="zh-CN" altLang="en-US" sz="2400" dirty="0"/>
              <a:t>眼角（几乎）要裂开。这是由于极力张大眼睛远望归鸟入山所致。</a:t>
            </a:r>
            <a:r>
              <a:rPr lang="zh-CN" altLang="en-US" sz="2400" u="sng" dirty="0">
                <a:solidFill>
                  <a:srgbClr val="C00000"/>
                </a:solidFill>
              </a:rPr>
              <a:t>决：裂开</a:t>
            </a:r>
            <a:r>
              <a:rPr lang="zh-CN" altLang="en-US" sz="2400" dirty="0"/>
              <a:t>。</a:t>
            </a:r>
            <a:r>
              <a:rPr lang="zh-CN" altLang="en-US" sz="2400" u="sng" dirty="0">
                <a:solidFill>
                  <a:srgbClr val="FF0000"/>
                </a:solidFill>
              </a:rPr>
              <a:t>入：收入眼底，即看到</a:t>
            </a:r>
            <a:r>
              <a:rPr lang="zh-CN" altLang="en-US" sz="2400" dirty="0"/>
              <a:t>。</a:t>
            </a:r>
          </a:p>
          <a:p>
            <a:pPr>
              <a:lnSpc>
                <a:spcPct val="150000"/>
              </a:lnSpc>
            </a:pPr>
            <a:r>
              <a:rPr lang="zh-CN" altLang="en-US" sz="2400" dirty="0"/>
              <a:t>⑺</a:t>
            </a:r>
            <a:r>
              <a:rPr lang="zh-CN" altLang="en-US" sz="2400" u="sng" dirty="0">
                <a:solidFill>
                  <a:srgbClr val="0000FF"/>
                </a:solidFill>
              </a:rPr>
              <a:t>会当：终当</a:t>
            </a:r>
            <a:r>
              <a:rPr lang="zh-CN" altLang="en-US" sz="2400" u="sng" dirty="0" smtClean="0">
                <a:solidFill>
                  <a:srgbClr val="0000FF"/>
                </a:solidFill>
              </a:rPr>
              <a:t>，终要</a:t>
            </a:r>
            <a:r>
              <a:rPr lang="zh-CN" altLang="en-US" sz="2400" u="sng" dirty="0">
                <a:solidFill>
                  <a:srgbClr val="C00000"/>
                </a:solidFill>
              </a:rPr>
              <a:t>。</a:t>
            </a:r>
            <a:r>
              <a:rPr lang="zh-CN" altLang="en-US" sz="2400" u="sng" dirty="0">
                <a:solidFill>
                  <a:srgbClr val="0000FF"/>
                </a:solidFill>
              </a:rPr>
              <a:t>凌：登上</a:t>
            </a:r>
            <a:r>
              <a:rPr lang="zh-CN" altLang="en-US" sz="2400" u="sng" dirty="0">
                <a:solidFill>
                  <a:srgbClr val="C00000"/>
                </a:solidFill>
              </a:rPr>
              <a:t>。</a:t>
            </a:r>
            <a:r>
              <a:rPr lang="zh-CN" altLang="en-US" sz="2400" dirty="0"/>
              <a:t>凌绝顶，即登上最高峰。</a:t>
            </a:r>
          </a:p>
          <a:p>
            <a:pPr>
              <a:lnSpc>
                <a:spcPct val="150000"/>
              </a:lnSpc>
            </a:pPr>
            <a:r>
              <a:rPr lang="zh-CN" altLang="en-US" sz="2400" dirty="0"/>
              <a:t>⑻</a:t>
            </a:r>
            <a:r>
              <a:rPr lang="zh-CN" altLang="en-US" sz="2400" u="sng" dirty="0">
                <a:solidFill>
                  <a:srgbClr val="C00000"/>
                </a:solidFill>
              </a:rPr>
              <a:t>小：形容词的意动用法，意思为“以</a:t>
            </a:r>
            <a:r>
              <a:rPr lang="en-US" altLang="zh-CN" sz="2400" u="sng" dirty="0">
                <a:solidFill>
                  <a:srgbClr val="C00000"/>
                </a:solidFill>
              </a:rPr>
              <a:t>······</a:t>
            </a:r>
            <a:r>
              <a:rPr lang="zh-CN" altLang="en-US" sz="2400" u="sng" dirty="0">
                <a:solidFill>
                  <a:srgbClr val="C00000"/>
                </a:solidFill>
              </a:rPr>
              <a:t>为小，认为</a:t>
            </a:r>
            <a:r>
              <a:rPr lang="en-US" altLang="zh-CN" sz="2400" u="sng" dirty="0">
                <a:solidFill>
                  <a:srgbClr val="C00000"/>
                </a:solidFill>
              </a:rPr>
              <a:t>······</a:t>
            </a:r>
            <a:r>
              <a:rPr lang="zh-CN" altLang="en-US" sz="2400" u="sng" dirty="0">
                <a:solidFill>
                  <a:srgbClr val="C00000"/>
                </a:solidFill>
              </a:rPr>
              <a:t>小”。</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5896" y="332656"/>
            <a:ext cx="4968552" cy="60016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2400" b="1" dirty="0">
                <a:solidFill>
                  <a:srgbClr val="0000FF"/>
                </a:solidFill>
                <a:latin typeface="仿宋" pitchFamily="49" charset="-122"/>
                <a:ea typeface="仿宋" pitchFamily="49" charset="-122"/>
              </a:rPr>
              <a:t>巍峨的泰山，到底如何雄伟</a:t>
            </a:r>
            <a:r>
              <a:rPr lang="en-US" altLang="zh-CN" sz="2400" b="1" dirty="0" smtClean="0">
                <a:solidFill>
                  <a:srgbClr val="0000FF"/>
                </a:solidFill>
                <a:latin typeface="仿宋" pitchFamily="49" charset="-122"/>
                <a:ea typeface="仿宋" pitchFamily="49" charset="-122"/>
              </a:rPr>
              <a:t>?</a:t>
            </a:r>
          </a:p>
          <a:p>
            <a:pPr>
              <a:lnSpc>
                <a:spcPct val="200000"/>
              </a:lnSpc>
            </a:pPr>
            <a:r>
              <a:rPr lang="zh-CN" altLang="en-US" sz="2400" b="1" dirty="0" smtClean="0">
                <a:solidFill>
                  <a:srgbClr val="0000FF"/>
                </a:solidFill>
                <a:latin typeface="仿宋" pitchFamily="49" charset="-122"/>
                <a:ea typeface="仿宋" pitchFamily="49" charset="-122"/>
              </a:rPr>
              <a:t>走出</a:t>
            </a:r>
            <a:r>
              <a:rPr lang="zh-CN" altLang="en-US" sz="2400" b="1" dirty="0">
                <a:solidFill>
                  <a:srgbClr val="0000FF"/>
                </a:solidFill>
                <a:latin typeface="仿宋" pitchFamily="49" charset="-122"/>
                <a:ea typeface="仿宋" pitchFamily="49" charset="-122"/>
              </a:rPr>
              <a:t>齐鲁，依然可见那青青的峰顶</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神奇</a:t>
            </a:r>
            <a:r>
              <a:rPr lang="zh-CN" altLang="en-US" sz="2400" b="1" dirty="0">
                <a:solidFill>
                  <a:srgbClr val="0000FF"/>
                </a:solidFill>
                <a:latin typeface="仿宋" pitchFamily="49" charset="-122"/>
                <a:ea typeface="仿宋" pitchFamily="49" charset="-122"/>
              </a:rPr>
              <a:t>自然会聚了千种美景</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山南山</a:t>
            </a:r>
            <a:r>
              <a:rPr lang="zh-CN" altLang="en-US" sz="2400" b="1" dirty="0">
                <a:solidFill>
                  <a:srgbClr val="0000FF"/>
                </a:solidFill>
                <a:latin typeface="仿宋" pitchFamily="49" charset="-122"/>
                <a:ea typeface="仿宋" pitchFamily="49" charset="-122"/>
              </a:rPr>
              <a:t>北分隔出清晨和黄昏</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层层</a:t>
            </a:r>
            <a:r>
              <a:rPr lang="zh-CN" altLang="en-US" sz="2400" b="1" dirty="0">
                <a:solidFill>
                  <a:srgbClr val="0000FF"/>
                </a:solidFill>
                <a:latin typeface="仿宋" pitchFamily="49" charset="-122"/>
                <a:ea typeface="仿宋" pitchFamily="49" charset="-122"/>
              </a:rPr>
              <a:t>白云，荡涤胸中沟壑</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翩翩</a:t>
            </a:r>
            <a:r>
              <a:rPr lang="zh-CN" altLang="en-US" sz="2400" b="1" dirty="0">
                <a:solidFill>
                  <a:srgbClr val="0000FF"/>
                </a:solidFill>
                <a:latin typeface="仿宋" pitchFamily="49" charset="-122"/>
                <a:ea typeface="仿宋" pitchFamily="49" charset="-122"/>
              </a:rPr>
              <a:t>归鸟，飞入赏景眼圈</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定</a:t>
            </a:r>
            <a:r>
              <a:rPr lang="zh-CN" altLang="en-US" sz="2400" b="1" dirty="0">
                <a:solidFill>
                  <a:srgbClr val="0000FF"/>
                </a:solidFill>
                <a:latin typeface="仿宋" pitchFamily="49" charset="-122"/>
                <a:ea typeface="仿宋" pitchFamily="49" charset="-122"/>
              </a:rPr>
              <a:t>要登上泰山顶峰</a:t>
            </a:r>
            <a:r>
              <a:rPr lang="zh-CN" altLang="en-US" sz="2400" b="1" dirty="0" smtClean="0">
                <a:solidFill>
                  <a:srgbClr val="0000FF"/>
                </a:solidFill>
                <a:latin typeface="仿宋" pitchFamily="49" charset="-122"/>
                <a:ea typeface="仿宋" pitchFamily="49" charset="-122"/>
              </a:rPr>
              <a:t>，</a:t>
            </a:r>
            <a:endParaRPr lang="en-US" altLang="zh-CN" sz="2400" b="1" dirty="0" smtClean="0">
              <a:solidFill>
                <a:srgbClr val="0000FF"/>
              </a:solidFill>
              <a:latin typeface="仿宋" pitchFamily="49" charset="-122"/>
              <a:ea typeface="仿宋" pitchFamily="49" charset="-122"/>
            </a:endParaRPr>
          </a:p>
          <a:p>
            <a:pPr>
              <a:lnSpc>
                <a:spcPct val="200000"/>
              </a:lnSpc>
            </a:pPr>
            <a:r>
              <a:rPr lang="zh-CN" altLang="en-US" sz="2400" b="1" dirty="0" smtClean="0">
                <a:solidFill>
                  <a:srgbClr val="0000FF"/>
                </a:solidFill>
                <a:latin typeface="仿宋" pitchFamily="49" charset="-122"/>
                <a:ea typeface="仿宋" pitchFamily="49" charset="-122"/>
              </a:rPr>
              <a:t>俯瞰</a:t>
            </a:r>
            <a:r>
              <a:rPr lang="zh-CN" altLang="en-US" sz="2400" b="1" dirty="0">
                <a:solidFill>
                  <a:srgbClr val="0000FF"/>
                </a:solidFill>
                <a:latin typeface="仿宋" pitchFamily="49" charset="-122"/>
                <a:ea typeface="仿宋" pitchFamily="49" charset="-122"/>
              </a:rPr>
              <a:t>群山，豪情满怀。</a:t>
            </a:r>
          </a:p>
        </p:txBody>
      </p:sp>
      <p:sp>
        <p:nvSpPr>
          <p:cNvPr id="3" name="矩形 2"/>
          <p:cNvSpPr/>
          <p:nvPr/>
        </p:nvSpPr>
        <p:spPr>
          <a:xfrm>
            <a:off x="611560" y="332656"/>
            <a:ext cx="2592288" cy="592989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3200" dirty="0" smtClean="0">
                <a:latin typeface="微软雅黑" pitchFamily="34" charset="-122"/>
                <a:ea typeface="微软雅黑" pitchFamily="34" charset="-122"/>
              </a:rPr>
              <a:t>岱宗夫如何？</a:t>
            </a:r>
            <a:endParaRPr lang="en-US" altLang="zh-CN" sz="3200" dirty="0" smtClean="0">
              <a:latin typeface="微软雅黑" pitchFamily="34" charset="-122"/>
              <a:ea typeface="微软雅黑" pitchFamily="34" charset="-122"/>
            </a:endParaRPr>
          </a:p>
          <a:p>
            <a:pPr>
              <a:lnSpc>
                <a:spcPct val="150000"/>
              </a:lnSpc>
            </a:pPr>
            <a:r>
              <a:rPr lang="zh-CN" altLang="en-US" sz="3200" dirty="0" smtClean="0">
                <a:latin typeface="微软雅黑" pitchFamily="34" charset="-122"/>
                <a:ea typeface="微软雅黑" pitchFamily="34" charset="-122"/>
              </a:rPr>
              <a:t>齐鲁青未了。</a:t>
            </a:r>
          </a:p>
          <a:p>
            <a:pPr>
              <a:lnSpc>
                <a:spcPct val="150000"/>
              </a:lnSpc>
            </a:pPr>
            <a:r>
              <a:rPr lang="zh-CN" altLang="en-US" sz="3200" dirty="0" smtClean="0">
                <a:latin typeface="微软雅黑" pitchFamily="34" charset="-122"/>
                <a:ea typeface="微软雅黑" pitchFamily="34" charset="-122"/>
              </a:rPr>
              <a:t>造化钟神秀，</a:t>
            </a:r>
            <a:endParaRPr lang="en-US" altLang="zh-CN" sz="3200" dirty="0" smtClean="0">
              <a:latin typeface="微软雅黑" pitchFamily="34" charset="-122"/>
              <a:ea typeface="微软雅黑" pitchFamily="34" charset="-122"/>
            </a:endParaRPr>
          </a:p>
          <a:p>
            <a:pPr>
              <a:lnSpc>
                <a:spcPct val="150000"/>
              </a:lnSpc>
            </a:pPr>
            <a:r>
              <a:rPr lang="zh-CN" altLang="en-US" sz="3200" dirty="0" smtClean="0">
                <a:latin typeface="微软雅黑" pitchFamily="34" charset="-122"/>
                <a:ea typeface="微软雅黑" pitchFamily="34" charset="-122"/>
              </a:rPr>
              <a:t>阴阳割昏晓。</a:t>
            </a:r>
          </a:p>
          <a:p>
            <a:pPr>
              <a:lnSpc>
                <a:spcPct val="150000"/>
              </a:lnSpc>
            </a:pPr>
            <a:r>
              <a:rPr lang="zh-CN" altLang="en-US" sz="3200" dirty="0" smtClean="0">
                <a:latin typeface="微软雅黑" pitchFamily="34" charset="-122"/>
                <a:ea typeface="微软雅黑" pitchFamily="34" charset="-122"/>
              </a:rPr>
              <a:t>荡胸生曾云，</a:t>
            </a:r>
            <a:endParaRPr lang="en-US" altLang="zh-CN" sz="3200" dirty="0" smtClean="0">
              <a:latin typeface="微软雅黑" pitchFamily="34" charset="-122"/>
              <a:ea typeface="微软雅黑" pitchFamily="34" charset="-122"/>
            </a:endParaRPr>
          </a:p>
          <a:p>
            <a:pPr>
              <a:lnSpc>
                <a:spcPct val="150000"/>
              </a:lnSpc>
            </a:pPr>
            <a:r>
              <a:rPr lang="zh-CN" altLang="en-US" sz="3200" dirty="0" smtClean="0">
                <a:latin typeface="微软雅黑" pitchFamily="34" charset="-122"/>
                <a:ea typeface="微软雅黑" pitchFamily="34" charset="-122"/>
              </a:rPr>
              <a:t>决眦入归鸟。</a:t>
            </a:r>
          </a:p>
          <a:p>
            <a:pPr>
              <a:lnSpc>
                <a:spcPct val="150000"/>
              </a:lnSpc>
            </a:pPr>
            <a:r>
              <a:rPr lang="zh-CN" altLang="en-US" sz="3200" dirty="0" smtClean="0">
                <a:latin typeface="微软雅黑" pitchFamily="34" charset="-122"/>
                <a:ea typeface="微软雅黑" pitchFamily="34" charset="-122"/>
              </a:rPr>
              <a:t>会当凌绝顶，</a:t>
            </a:r>
            <a:endParaRPr lang="en-US" altLang="zh-CN" sz="3200" dirty="0" smtClean="0">
              <a:latin typeface="微软雅黑" pitchFamily="34" charset="-122"/>
              <a:ea typeface="微软雅黑" pitchFamily="34" charset="-122"/>
            </a:endParaRPr>
          </a:p>
          <a:p>
            <a:pPr>
              <a:lnSpc>
                <a:spcPct val="150000"/>
              </a:lnSpc>
            </a:pPr>
            <a:r>
              <a:rPr lang="zh-CN" altLang="en-US" sz="3200" dirty="0" smtClean="0">
                <a:latin typeface="微软雅黑" pitchFamily="34" charset="-122"/>
                <a:ea typeface="微软雅黑" pitchFamily="34" charset="-122"/>
              </a:rPr>
              <a:t>一览众山小。</a:t>
            </a:r>
            <a:endParaRPr lang="zh-CN" altLang="en-US" sz="32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lf2.ph.126.net/m-NGoL_kSEPgok1IouToKg==/6630576284002236293.jpg"/>
          <p:cNvPicPr>
            <a:picLocks noChangeAspect="1" noChangeArrowheads="1"/>
          </p:cNvPicPr>
          <p:nvPr/>
        </p:nvPicPr>
        <p:blipFill>
          <a:blip r:embed="rId2" cstate="print"/>
          <a:srcRect/>
          <a:stretch>
            <a:fillRect/>
          </a:stretch>
        </p:blipFill>
        <p:spPr bwMode="auto">
          <a:xfrm>
            <a:off x="1187624" y="476672"/>
            <a:ext cx="6702728" cy="4464496"/>
          </a:xfrm>
          <a:prstGeom prst="rect">
            <a:avLst/>
          </a:prstGeom>
        </p:spPr>
        <p:style>
          <a:lnRef idx="3">
            <a:schemeClr val="lt1"/>
          </a:lnRef>
          <a:fillRef idx="1">
            <a:schemeClr val="accent1"/>
          </a:fillRef>
          <a:effectRef idx="1">
            <a:schemeClr val="accent1"/>
          </a:effectRef>
          <a:fontRef idx="minor">
            <a:schemeClr val="lt1"/>
          </a:fontRef>
        </p:style>
      </p:pic>
      <p:sp>
        <p:nvSpPr>
          <p:cNvPr id="4" name="矩形 3"/>
          <p:cNvSpPr/>
          <p:nvPr/>
        </p:nvSpPr>
        <p:spPr>
          <a:xfrm>
            <a:off x="2627784" y="5157192"/>
            <a:ext cx="3456384" cy="1069845"/>
          </a:xfrm>
          <a:prstGeom prst="rect">
            <a:avLst/>
          </a:prstGeom>
        </p:spPr>
        <p:txBody>
          <a:bodyPr wrap="square">
            <a:spAutoFit/>
          </a:bodyPr>
          <a:lstStyle/>
          <a:p>
            <a:pPr>
              <a:lnSpc>
                <a:spcPct val="150000"/>
              </a:lnSpc>
            </a:pPr>
            <a:r>
              <a:rPr lang="zh-CN" altLang="en-US" sz="4800" dirty="0" smtClean="0">
                <a:latin typeface="微软雅黑" pitchFamily="34" charset="-122"/>
                <a:ea typeface="微软雅黑" pitchFamily="34" charset="-122"/>
              </a:rPr>
              <a:t>决眦入归鸟</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http://img5.imgtn.bdimg.com/it/u=2295474098,3144478183&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051" name="Picture 3" descr="C:\Users\user\Desktop\u=2295474098,3144478183&amp;fm=26&amp;gp=0.jpg"/>
          <p:cNvPicPr>
            <a:picLocks noChangeAspect="1" noChangeArrowheads="1"/>
          </p:cNvPicPr>
          <p:nvPr/>
        </p:nvPicPr>
        <p:blipFill>
          <a:blip r:embed="rId2" cstate="print"/>
          <a:srcRect l="19583"/>
          <a:stretch>
            <a:fillRect/>
          </a:stretch>
        </p:blipFill>
        <p:spPr bwMode="auto">
          <a:xfrm>
            <a:off x="971600" y="620688"/>
            <a:ext cx="4824536" cy="5256584"/>
          </a:xfrm>
          <a:prstGeom prst="rect">
            <a:avLst/>
          </a:prstGeom>
          <a:noFill/>
        </p:spPr>
      </p:pic>
      <p:sp>
        <p:nvSpPr>
          <p:cNvPr id="4" name="TextBox 3"/>
          <p:cNvSpPr txBox="1"/>
          <p:nvPr/>
        </p:nvSpPr>
        <p:spPr>
          <a:xfrm>
            <a:off x="6300192" y="1340768"/>
            <a:ext cx="2400657" cy="3600400"/>
          </a:xfrm>
          <a:prstGeom prst="rect">
            <a:avLst/>
          </a:prstGeom>
          <a:noFill/>
        </p:spPr>
        <p:txBody>
          <a:bodyPr vert="eaVert" wrap="square" rtlCol="0">
            <a:spAutoFit/>
          </a:bodyPr>
          <a:lstStyle/>
          <a:p>
            <a:pPr>
              <a:lnSpc>
                <a:spcPct val="150000"/>
              </a:lnSpc>
            </a:pPr>
            <a:r>
              <a:rPr lang="zh-CN" altLang="en-US" sz="4800" dirty="0" smtClean="0">
                <a:latin typeface="微软雅黑" pitchFamily="34" charset="-122"/>
                <a:ea typeface="微软雅黑" pitchFamily="34" charset="-122"/>
              </a:rPr>
              <a:t>会当凌绝顶，</a:t>
            </a:r>
            <a:endParaRPr lang="en-US" altLang="zh-CN" sz="4800" dirty="0" smtClean="0">
              <a:latin typeface="微软雅黑" pitchFamily="34" charset="-122"/>
              <a:ea typeface="微软雅黑" pitchFamily="34" charset="-122"/>
            </a:endParaRPr>
          </a:p>
          <a:p>
            <a:pPr>
              <a:lnSpc>
                <a:spcPct val="150000"/>
              </a:lnSpc>
            </a:pPr>
            <a:r>
              <a:rPr lang="zh-CN" altLang="en-US" sz="4800" dirty="0" smtClean="0">
                <a:latin typeface="微软雅黑" pitchFamily="34" charset="-122"/>
                <a:ea typeface="微软雅黑" pitchFamily="34" charset="-122"/>
              </a:rPr>
              <a:t>一览众山小。</a:t>
            </a:r>
            <a:endParaRPr lang="zh-CN" altLang="en-US" sz="48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352928"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dirty="0" smtClean="0">
                <a:solidFill>
                  <a:srgbClr val="C00000"/>
                </a:solidFill>
                <a:latin typeface="微软雅黑" pitchFamily="34" charset="-122"/>
                <a:ea typeface="微软雅黑" pitchFamily="34" charset="-122"/>
              </a:rPr>
              <a:t>文学赏析</a:t>
            </a:r>
          </a:p>
          <a:p>
            <a:pPr>
              <a:lnSpc>
                <a:spcPct val="150000"/>
              </a:lnSpc>
            </a:pPr>
            <a:r>
              <a:rPr lang="zh-CN" altLang="en-US" sz="2800" dirty="0" smtClean="0">
                <a:latin typeface="微软雅黑" pitchFamily="34" charset="-122"/>
                <a:ea typeface="微软雅黑" pitchFamily="34" charset="-122"/>
              </a:rPr>
              <a:t>      这首诗是杜甫</a:t>
            </a:r>
            <a:r>
              <a:rPr lang="zh-CN" altLang="en-US" sz="2800" dirty="0" smtClean="0">
                <a:solidFill>
                  <a:srgbClr val="C00000"/>
                </a:solidFill>
                <a:latin typeface="微软雅黑" pitchFamily="34" charset="-122"/>
                <a:ea typeface="微软雅黑" pitchFamily="34" charset="-122"/>
              </a:rPr>
              <a:t>青年时代</a:t>
            </a:r>
            <a:r>
              <a:rPr lang="zh-CN" altLang="en-US" sz="2800" dirty="0" smtClean="0">
                <a:latin typeface="微软雅黑" pitchFamily="34" charset="-122"/>
                <a:ea typeface="微软雅黑" pitchFamily="34" charset="-122"/>
              </a:rPr>
              <a:t>的作品，充满了诗人青年时代的</a:t>
            </a:r>
            <a:r>
              <a:rPr lang="zh-CN" altLang="en-US" sz="2800" dirty="0" smtClean="0">
                <a:solidFill>
                  <a:srgbClr val="C00000"/>
                </a:solidFill>
                <a:latin typeface="微软雅黑" pitchFamily="34" charset="-122"/>
                <a:ea typeface="微软雅黑" pitchFamily="34" charset="-122"/>
              </a:rPr>
              <a:t>浪漫与激情</a:t>
            </a:r>
            <a:r>
              <a:rPr lang="zh-CN" altLang="en-US" sz="2800" dirty="0" smtClean="0">
                <a:latin typeface="微软雅黑" pitchFamily="34" charset="-122"/>
                <a:ea typeface="微软雅黑" pitchFamily="34" charset="-122"/>
              </a:rPr>
              <a:t>。全诗没有一个“望”字，却紧紧围绕诗题“望岳”的</a:t>
            </a:r>
            <a:r>
              <a:rPr lang="zh-CN" altLang="en-US" sz="2800" dirty="0" smtClean="0">
                <a:solidFill>
                  <a:srgbClr val="C00000"/>
                </a:solidFill>
                <a:latin typeface="微软雅黑" pitchFamily="34" charset="-122"/>
                <a:ea typeface="微软雅黑" pitchFamily="34" charset="-122"/>
              </a:rPr>
              <a:t>“望”字着笔</a:t>
            </a:r>
            <a:r>
              <a:rPr lang="zh-CN" altLang="en-US" sz="2800" dirty="0" smtClean="0">
                <a:latin typeface="微软雅黑" pitchFamily="34" charset="-122"/>
                <a:ea typeface="微软雅黑" pitchFamily="34" charset="-122"/>
              </a:rPr>
              <a:t>，由远望到近望，再到凝望，最后是俯望。</a:t>
            </a:r>
            <a:endParaRPr lang="en-US" altLang="zh-CN" sz="2800" dirty="0" smtClean="0">
              <a:latin typeface="微软雅黑" pitchFamily="34" charset="-122"/>
              <a:ea typeface="微软雅黑" pitchFamily="34" charset="-122"/>
            </a:endParaRPr>
          </a:p>
          <a:p>
            <a:pPr>
              <a:lnSpc>
                <a:spcPct val="150000"/>
              </a:lnSpc>
            </a:pPr>
            <a:r>
              <a:rPr lang="zh-CN" altLang="en-US" sz="2800" dirty="0" smtClean="0">
                <a:latin typeface="微软雅黑" pitchFamily="34" charset="-122"/>
                <a:ea typeface="微软雅黑" pitchFamily="34" charset="-122"/>
              </a:rPr>
              <a:t>     诗人描写了泰山</a:t>
            </a:r>
            <a:r>
              <a:rPr lang="zh-CN" altLang="en-US" sz="2800" u="sng" dirty="0" smtClean="0">
                <a:solidFill>
                  <a:srgbClr val="FF0000"/>
                </a:solidFill>
                <a:latin typeface="微软雅黑" pitchFamily="34" charset="-122"/>
                <a:ea typeface="微软雅黑" pitchFamily="34" charset="-122"/>
              </a:rPr>
              <a:t>雄伟磅礴</a:t>
            </a:r>
            <a:r>
              <a:rPr lang="zh-CN" altLang="en-US" sz="2800" dirty="0" smtClean="0">
                <a:latin typeface="微软雅黑" pitchFamily="34" charset="-122"/>
                <a:ea typeface="微软雅黑" pitchFamily="34" charset="-122"/>
              </a:rPr>
              <a:t>的气象，</a:t>
            </a:r>
            <a:r>
              <a:rPr lang="zh-CN" altLang="en-US" sz="2800" u="sng" dirty="0" smtClean="0">
                <a:solidFill>
                  <a:srgbClr val="FF0000"/>
                </a:solidFill>
                <a:latin typeface="微软雅黑" pitchFamily="34" charset="-122"/>
                <a:ea typeface="微软雅黑" pitchFamily="34" charset="-122"/>
              </a:rPr>
              <a:t>抒发了自己勇于攀登，傲视一切的雄心壮志，洋溢着蓬勃向上的朝气。</a:t>
            </a:r>
            <a:r>
              <a:rPr lang="zh-CN" altLang="en-US" sz="2800" dirty="0" smtClean="0">
                <a:latin typeface="微软雅黑" pitchFamily="34" charset="-122"/>
                <a:ea typeface="微软雅黑" pitchFamily="34" charset="-122"/>
              </a:rPr>
              <a:t>蕴藏着诗人对祖国河山的热爱和对祖国山河的</a:t>
            </a:r>
            <a:r>
              <a:rPr lang="zh-CN" altLang="en-US" sz="2800" u="sng" dirty="0" smtClean="0">
                <a:solidFill>
                  <a:srgbClr val="FF0000"/>
                </a:solidFill>
                <a:latin typeface="微软雅黑" pitchFamily="34" charset="-122"/>
                <a:ea typeface="微软雅黑" pitchFamily="34" charset="-122"/>
              </a:rPr>
              <a:t>赞美之情。</a:t>
            </a:r>
            <a:endParaRPr lang="zh-CN" altLang="en-US" sz="2800" u="sng"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548680"/>
            <a:ext cx="59046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zh-CN" altLang="en-US" sz="3600" b="1" dirty="0" smtClean="0">
                <a:latin typeface="微软雅黑" pitchFamily="34" charset="-122"/>
                <a:ea typeface="微软雅黑" pitchFamily="34" charset="-122"/>
              </a:rPr>
              <a:t>望     岳</a:t>
            </a:r>
            <a:endParaRPr lang="zh-CN" altLang="en-US" sz="3600" b="1" dirty="0">
              <a:latin typeface="微软雅黑" pitchFamily="34" charset="-122"/>
              <a:ea typeface="微软雅黑" pitchFamily="34" charset="-122"/>
            </a:endParaRPr>
          </a:p>
          <a:p>
            <a:pPr algn="ctr">
              <a:lnSpc>
                <a:spcPct val="150000"/>
              </a:lnSpc>
            </a:pPr>
            <a:r>
              <a:rPr lang="zh-CN" altLang="en-US" sz="3600" dirty="0" smtClean="0">
                <a:latin typeface="微软雅黑" pitchFamily="34" charset="-122"/>
                <a:ea typeface="微软雅黑" pitchFamily="34" charset="-122"/>
              </a:rPr>
              <a:t>       杜  甫</a:t>
            </a:r>
            <a:r>
              <a:rPr lang="zh-CN" altLang="en-US" sz="3600" dirty="0">
                <a:latin typeface="微软雅黑" pitchFamily="34" charset="-122"/>
                <a:ea typeface="微软雅黑" pitchFamily="34" charset="-122"/>
              </a:rPr>
              <a:t> </a:t>
            </a:r>
          </a:p>
          <a:p>
            <a:pPr algn="ctr">
              <a:lnSpc>
                <a:spcPct val="150000"/>
              </a:lnSpc>
            </a:pPr>
            <a:r>
              <a:rPr lang="zh-CN" altLang="en-US" sz="3600" dirty="0">
                <a:latin typeface="微软雅黑" pitchFamily="34" charset="-122"/>
                <a:ea typeface="微软雅黑" pitchFamily="34" charset="-122"/>
              </a:rPr>
              <a:t>岱宗夫如何？齐鲁青未了。</a:t>
            </a:r>
          </a:p>
          <a:p>
            <a:pPr algn="ctr">
              <a:lnSpc>
                <a:spcPct val="150000"/>
              </a:lnSpc>
            </a:pPr>
            <a:r>
              <a:rPr lang="zh-CN" altLang="en-US" sz="3600" dirty="0">
                <a:latin typeface="微软雅黑" pitchFamily="34" charset="-122"/>
                <a:ea typeface="微软雅黑" pitchFamily="34" charset="-122"/>
              </a:rPr>
              <a:t>造化钟神秀，阴阳割昏晓。</a:t>
            </a:r>
          </a:p>
          <a:p>
            <a:pPr algn="ctr">
              <a:lnSpc>
                <a:spcPct val="150000"/>
              </a:lnSpc>
            </a:pPr>
            <a:r>
              <a:rPr lang="zh-CN" altLang="en-US" sz="3600" dirty="0">
                <a:latin typeface="微软雅黑" pitchFamily="34" charset="-122"/>
                <a:ea typeface="微软雅黑" pitchFamily="34" charset="-122"/>
              </a:rPr>
              <a:t>荡胸生曾云，决眦入归鸟。</a:t>
            </a:r>
          </a:p>
          <a:p>
            <a:pPr algn="ctr">
              <a:lnSpc>
                <a:spcPct val="150000"/>
              </a:lnSpc>
            </a:pPr>
            <a:r>
              <a:rPr lang="zh-CN" altLang="en-US" sz="3600" u="sng" dirty="0">
                <a:solidFill>
                  <a:srgbClr val="FF0000"/>
                </a:solidFill>
                <a:latin typeface="微软雅黑" pitchFamily="34" charset="-122"/>
                <a:ea typeface="微软雅黑" pitchFamily="34" charset="-122"/>
              </a:rPr>
              <a:t>会当凌绝顶，一览众山小。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772816"/>
            <a:ext cx="1800200" cy="1569660"/>
          </a:xfrm>
          <a:prstGeom prst="rect">
            <a:avLst/>
          </a:prstGeom>
          <a:noFill/>
        </p:spPr>
        <p:txBody>
          <a:bodyPr wrap="square" rtlCol="0">
            <a:spAutoFit/>
          </a:bodyPr>
          <a:lstStyle/>
          <a:p>
            <a:r>
              <a:rPr lang="en-US" altLang="zh-CN" sz="9600" dirty="0" smtClean="0">
                <a:solidFill>
                  <a:srgbClr val="FFFF00"/>
                </a:solidFill>
              </a:rPr>
              <a:t>1</a:t>
            </a:r>
            <a:endParaRPr lang="zh-CN" altLang="en-US" sz="9600" dirty="0">
              <a:solidFill>
                <a:srgbClr val="FFFF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772816"/>
            <a:ext cx="1800200" cy="1569660"/>
          </a:xfrm>
          <a:prstGeom prst="rect">
            <a:avLst/>
          </a:prstGeom>
          <a:noFill/>
        </p:spPr>
        <p:txBody>
          <a:bodyPr wrap="square" rtlCol="0">
            <a:spAutoFit/>
          </a:bodyPr>
          <a:lstStyle/>
          <a:p>
            <a:r>
              <a:rPr lang="en-US" altLang="zh-CN" sz="9600" dirty="0">
                <a:solidFill>
                  <a:srgbClr val="FFFF00"/>
                </a:solidFill>
              </a:rPr>
              <a:t>3</a:t>
            </a:r>
            <a:endParaRPr lang="zh-CN" altLang="en-US" sz="9600" dirty="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dimg02.c-ctrip.com/images/tg/713/139/045/a3aa39bca503416a82972b757427fa5f_C_640_640.jpg"/>
          <p:cNvPicPr>
            <a:picLocks noChangeAspect="1" noChangeArrowheads="1"/>
          </p:cNvPicPr>
          <p:nvPr/>
        </p:nvPicPr>
        <p:blipFill>
          <a:blip r:embed="rId2" cstate="print"/>
          <a:srcRect/>
          <a:stretch>
            <a:fillRect/>
          </a:stretch>
        </p:blipFill>
        <p:spPr bwMode="auto">
          <a:xfrm>
            <a:off x="1115616" y="548680"/>
            <a:ext cx="6192688" cy="5547321"/>
          </a:xfrm>
          <a:prstGeom prst="rect">
            <a:avLst/>
          </a:prstGeom>
          <a:noFill/>
        </p:spPr>
      </p:pic>
      <p:sp>
        <p:nvSpPr>
          <p:cNvPr id="3" name="矩形 2"/>
          <p:cNvSpPr/>
          <p:nvPr/>
        </p:nvSpPr>
        <p:spPr>
          <a:xfrm>
            <a:off x="4572000" y="692696"/>
            <a:ext cx="2492990" cy="1015663"/>
          </a:xfrm>
          <a:prstGeom prst="rect">
            <a:avLst/>
          </a:prstGeom>
        </p:spPr>
        <p:txBody>
          <a:bodyPr wrap="none">
            <a:spAutoFit/>
          </a:bodyPr>
          <a:lstStyle/>
          <a:p>
            <a:r>
              <a:rPr lang="zh-CN" altLang="en-US" sz="6000" dirty="0" smtClean="0">
                <a:solidFill>
                  <a:srgbClr val="660033"/>
                </a:solidFill>
              </a:rPr>
              <a:t>飞来峰</a:t>
            </a:r>
            <a:endParaRPr lang="zh-CN" altLang="en-US" sz="6000" dirty="0">
              <a:solidFill>
                <a:srgbClr val="66003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images.tuniucdn.com/images/2012-03-23/N/N2wk977qU311ODr.jpg"/>
          <p:cNvPicPr>
            <a:picLocks noChangeAspect="1" noChangeArrowheads="1"/>
          </p:cNvPicPr>
          <p:nvPr/>
        </p:nvPicPr>
        <p:blipFill>
          <a:blip r:embed="rId2" cstate="print"/>
          <a:srcRect/>
          <a:stretch>
            <a:fillRect/>
          </a:stretch>
        </p:blipFill>
        <p:spPr bwMode="auto">
          <a:xfrm>
            <a:off x="611560" y="404664"/>
            <a:ext cx="7606588" cy="5760640"/>
          </a:xfrm>
          <a:prstGeom prst="rect">
            <a:avLst/>
          </a:prstGeom>
          <a:noFill/>
        </p:spPr>
      </p:pic>
      <p:sp>
        <p:nvSpPr>
          <p:cNvPr id="3" name="矩形 2"/>
          <p:cNvSpPr/>
          <p:nvPr/>
        </p:nvSpPr>
        <p:spPr>
          <a:xfrm>
            <a:off x="1187624" y="692696"/>
            <a:ext cx="2492990" cy="1015663"/>
          </a:xfrm>
          <a:prstGeom prst="rect">
            <a:avLst/>
          </a:prstGeom>
        </p:spPr>
        <p:txBody>
          <a:bodyPr wrap="none">
            <a:spAutoFit/>
          </a:bodyPr>
          <a:lstStyle/>
          <a:p>
            <a:r>
              <a:rPr lang="zh-CN" altLang="en-US" sz="6000" dirty="0" smtClean="0">
                <a:solidFill>
                  <a:srgbClr val="660033"/>
                </a:solidFill>
              </a:rPr>
              <a:t>飞来峰</a:t>
            </a:r>
            <a:endParaRPr lang="zh-CN" altLang="en-US" sz="6000" dirty="0">
              <a:solidFill>
                <a:srgbClr val="66003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260648"/>
            <a:ext cx="4680520" cy="606640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400" b="1" dirty="0" smtClean="0">
                <a:latin typeface="华文中宋" pitchFamily="2" charset="-122"/>
                <a:ea typeface="华文中宋" pitchFamily="2" charset="-122"/>
              </a:rPr>
              <a:t>    登飞来峰</a:t>
            </a:r>
            <a:endParaRPr lang="en-US" altLang="zh-CN" sz="4400" b="1" dirty="0" smtClean="0">
              <a:latin typeface="华文中宋" pitchFamily="2" charset="-122"/>
              <a:ea typeface="华文中宋" pitchFamily="2" charset="-122"/>
            </a:endParaRPr>
          </a:p>
          <a:p>
            <a:pPr>
              <a:lnSpc>
                <a:spcPct val="150000"/>
              </a:lnSpc>
            </a:pPr>
            <a:r>
              <a:rPr lang="zh-CN" altLang="en-US" sz="4400" b="1" dirty="0" smtClean="0">
                <a:latin typeface="华文中宋" pitchFamily="2" charset="-122"/>
                <a:ea typeface="华文中宋" pitchFamily="2" charset="-122"/>
              </a:rPr>
              <a:t>      王安石</a:t>
            </a:r>
            <a:endParaRPr lang="zh-CN" altLang="en-US" sz="4400" dirty="0" smtClean="0">
              <a:latin typeface="华文中宋" pitchFamily="2" charset="-122"/>
              <a:ea typeface="华文中宋" pitchFamily="2" charset="-122"/>
            </a:endParaRPr>
          </a:p>
          <a:p>
            <a:pPr>
              <a:lnSpc>
                <a:spcPct val="150000"/>
              </a:lnSpc>
            </a:pPr>
            <a:r>
              <a:rPr lang="zh-CN" altLang="en-US" sz="4400" dirty="0" smtClean="0">
                <a:latin typeface="华文中宋" pitchFamily="2" charset="-122"/>
                <a:ea typeface="华文中宋" pitchFamily="2" charset="-122"/>
              </a:rPr>
              <a:t>飞来山上千寻塔，闻说鸡鸣见日升。</a:t>
            </a:r>
          </a:p>
          <a:p>
            <a:pPr>
              <a:lnSpc>
                <a:spcPct val="150000"/>
              </a:lnSpc>
            </a:pPr>
            <a:r>
              <a:rPr lang="zh-CN" altLang="en-US" sz="4400" dirty="0" smtClean="0">
                <a:latin typeface="华文中宋" pitchFamily="2" charset="-122"/>
                <a:ea typeface="华文中宋" pitchFamily="2" charset="-122"/>
              </a:rPr>
              <a:t>不畏浮云遮望眼，自缘身在最高层。</a:t>
            </a:r>
            <a:endParaRPr lang="zh-CN" altLang="en-US" sz="4400" dirty="0">
              <a:latin typeface="华文中宋" pitchFamily="2" charset="-122"/>
              <a:ea typeface="华文中宋" pitchFamily="2" charset="-122"/>
            </a:endParaRPr>
          </a:p>
        </p:txBody>
      </p:sp>
      <p:pic>
        <p:nvPicPr>
          <p:cNvPr id="3" name="Picture 2" descr="http://images.tuniucdn.com/images/2012-03-23/N/N2wk977qU311ODr.jpg"/>
          <p:cNvPicPr>
            <a:picLocks noChangeAspect="1" noChangeArrowheads="1"/>
          </p:cNvPicPr>
          <p:nvPr/>
        </p:nvPicPr>
        <p:blipFill>
          <a:blip r:embed="rId2" cstate="print"/>
          <a:srcRect l="53013"/>
          <a:stretch>
            <a:fillRect/>
          </a:stretch>
        </p:blipFill>
        <p:spPr bwMode="auto">
          <a:xfrm>
            <a:off x="5508104" y="764704"/>
            <a:ext cx="3127373" cy="504056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3968" y="332656"/>
            <a:ext cx="4536504" cy="60016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3200" dirty="0" smtClean="0"/>
              <a:t>创作背景</a:t>
            </a:r>
          </a:p>
          <a:p>
            <a:r>
              <a:rPr lang="zh-CN" altLang="en-US" sz="3200" dirty="0" smtClean="0">
                <a:hlinkClick r:id="rId2"/>
              </a:rPr>
              <a:t>宋仁宗</a:t>
            </a:r>
            <a:r>
              <a:rPr lang="zh-CN" altLang="en-US" sz="3200" dirty="0" smtClean="0"/>
              <a:t>皇祐二年（</a:t>
            </a:r>
            <a:r>
              <a:rPr lang="en-US" altLang="zh-CN" sz="3200" dirty="0" smtClean="0"/>
              <a:t>1050</a:t>
            </a:r>
            <a:r>
              <a:rPr lang="zh-CN" altLang="en-US" sz="3200" dirty="0" smtClean="0"/>
              <a:t>）夏，诗人</a:t>
            </a:r>
            <a:r>
              <a:rPr lang="zh-CN" altLang="en-US" sz="3200" dirty="0" smtClean="0">
                <a:hlinkClick r:id="rId3"/>
              </a:rPr>
              <a:t>王安石</a:t>
            </a:r>
            <a:r>
              <a:rPr lang="zh-CN" altLang="en-US" sz="3200" dirty="0" smtClean="0"/>
              <a:t>在浙江鄞县知县任满回江西临川故里时，途经杭州，写下此诗。是他初涉宦海之作。此时诗人只有三十岁，正值壮年，抱负不凡，正好借登飞来峰一抒胸臆，表达宽阔情怀，可看作实行新法的前奏。</a:t>
            </a:r>
            <a:endParaRPr lang="zh-CN" altLang="en-US" sz="3200" dirty="0"/>
          </a:p>
        </p:txBody>
      </p:sp>
      <p:pic>
        <p:nvPicPr>
          <p:cNvPr id="3" name="Picture 2" descr="http://dimg02.c-ctrip.com/images/tg/713/139/045/a3aa39bca503416a82972b757427fa5f_C_640_640.jpg"/>
          <p:cNvPicPr>
            <a:picLocks noChangeAspect="1" noChangeArrowheads="1"/>
          </p:cNvPicPr>
          <p:nvPr/>
        </p:nvPicPr>
        <p:blipFill>
          <a:blip r:embed="rId4" cstate="print"/>
          <a:srcRect r="29874"/>
          <a:stretch>
            <a:fillRect/>
          </a:stretch>
        </p:blipFill>
        <p:spPr bwMode="auto">
          <a:xfrm>
            <a:off x="611560" y="1196752"/>
            <a:ext cx="3384376" cy="432318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302359"/>
            <a:ext cx="8064896"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dirty="0" smtClean="0"/>
              <a:t>⑴</a:t>
            </a:r>
            <a:r>
              <a:rPr lang="zh-CN" altLang="en-US" sz="2800" dirty="0" smtClean="0">
                <a:hlinkClick r:id="rId2"/>
              </a:rPr>
              <a:t>飞来峰</a:t>
            </a:r>
            <a:r>
              <a:rPr lang="zh-CN" altLang="en-US" sz="2800" dirty="0" smtClean="0"/>
              <a:t>：有两说：一说在浙江绍兴城外的林山。唐宋时其中有座</a:t>
            </a:r>
            <a:r>
              <a:rPr lang="zh-CN" altLang="en-US" sz="2800" dirty="0" smtClean="0">
                <a:hlinkClick r:id="rId3"/>
              </a:rPr>
              <a:t>应天塔</a:t>
            </a:r>
            <a:r>
              <a:rPr lang="zh-CN" altLang="en-US" sz="2800" dirty="0" smtClean="0"/>
              <a:t>。传说此峰是从</a:t>
            </a:r>
            <a:r>
              <a:rPr lang="zh-CN" altLang="en-US" sz="2800" dirty="0" smtClean="0">
                <a:hlinkClick r:id="rId4"/>
              </a:rPr>
              <a:t>琅琊郡</a:t>
            </a:r>
            <a:r>
              <a:rPr lang="zh-CN" altLang="en-US" sz="2800" dirty="0" smtClean="0"/>
              <a:t>东武县飞来的，故名飞来峰。一说在今浙江</a:t>
            </a:r>
            <a:r>
              <a:rPr lang="zh-CN" altLang="en-US" sz="2800" u="sng" dirty="0" smtClean="0">
                <a:hlinkClick r:id="rId5"/>
              </a:rPr>
              <a:t>杭州西湖灵隐寺</a:t>
            </a:r>
            <a:r>
              <a:rPr lang="zh-CN" altLang="en-US" sz="2800" dirty="0" smtClean="0"/>
              <a:t>前。</a:t>
            </a:r>
          </a:p>
          <a:p>
            <a:pPr>
              <a:lnSpc>
                <a:spcPct val="150000"/>
              </a:lnSpc>
            </a:pPr>
            <a:r>
              <a:rPr lang="zh-CN" altLang="en-US" sz="2800" dirty="0" smtClean="0"/>
              <a:t>⑵千寻塔：很高很高的塔。寻，古时长度单位，八尺为寻。</a:t>
            </a:r>
          </a:p>
          <a:p>
            <a:pPr>
              <a:lnSpc>
                <a:spcPct val="150000"/>
              </a:lnSpc>
            </a:pPr>
            <a:r>
              <a:rPr lang="zh-CN" altLang="en-US" sz="2800" dirty="0" smtClean="0"/>
              <a:t>⑶</a:t>
            </a:r>
            <a:r>
              <a:rPr lang="zh-CN" altLang="en-US" sz="2800" dirty="0" smtClean="0">
                <a:solidFill>
                  <a:srgbClr val="C00000"/>
                </a:solidFill>
              </a:rPr>
              <a:t>闻说：听说。</a:t>
            </a:r>
          </a:p>
          <a:p>
            <a:pPr>
              <a:lnSpc>
                <a:spcPct val="150000"/>
              </a:lnSpc>
            </a:pPr>
            <a:r>
              <a:rPr lang="zh-CN" altLang="en-US" sz="2800" dirty="0" smtClean="0"/>
              <a:t>⑷浮云：在山间浮动的云雾。望眼：视线。</a:t>
            </a:r>
          </a:p>
          <a:p>
            <a:pPr>
              <a:lnSpc>
                <a:spcPct val="150000"/>
              </a:lnSpc>
            </a:pPr>
            <a:r>
              <a:rPr lang="zh-CN" altLang="en-US" sz="2800" dirty="0" smtClean="0"/>
              <a:t>⑸</a:t>
            </a:r>
            <a:r>
              <a:rPr lang="zh-CN" altLang="en-US" sz="2800" u="sng" dirty="0" smtClean="0">
                <a:solidFill>
                  <a:srgbClr val="0000FF"/>
                </a:solidFill>
              </a:rPr>
              <a:t>自缘：自然是因为</a:t>
            </a:r>
            <a:r>
              <a:rPr lang="zh-CN" altLang="en-US" sz="2800" dirty="0" smtClean="0"/>
              <a:t>。</a:t>
            </a:r>
            <a:r>
              <a:rPr lang="zh-CN" altLang="en-US" sz="2800" u="sng" dirty="0" smtClean="0">
                <a:solidFill>
                  <a:srgbClr val="C00000"/>
                </a:solidFill>
              </a:rPr>
              <a:t>缘：因为。</a:t>
            </a:r>
            <a:endParaRPr lang="zh-CN" altLang="en-US" sz="2800" u="sng" dirty="0">
              <a:solidFill>
                <a:srgbClr val="C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980728"/>
            <a:ext cx="7920880" cy="1384995"/>
          </a:xfrm>
          <a:prstGeom prst="rect">
            <a:avLst/>
          </a:prstGeom>
        </p:spPr>
        <p:txBody>
          <a:bodyPr wrap="square">
            <a:spAutoFit/>
          </a:bodyPr>
          <a:lstStyle/>
          <a:p>
            <a:pPr>
              <a:lnSpc>
                <a:spcPct val="150000"/>
              </a:lnSpc>
            </a:pPr>
            <a:r>
              <a:rPr lang="zh-CN" altLang="en-US" sz="2800" dirty="0" smtClean="0"/>
              <a:t/>
            </a:r>
            <a:br>
              <a:rPr lang="zh-CN" altLang="en-US" sz="2800" dirty="0" smtClean="0"/>
            </a:br>
            <a:endParaRPr lang="zh-CN" altLang="en-US" sz="2800" dirty="0"/>
          </a:p>
        </p:txBody>
      </p:sp>
      <p:sp>
        <p:nvSpPr>
          <p:cNvPr id="4" name="矩形 3"/>
          <p:cNvSpPr/>
          <p:nvPr/>
        </p:nvSpPr>
        <p:spPr>
          <a:xfrm>
            <a:off x="755576" y="3140968"/>
            <a:ext cx="7704856"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400" b="1" dirty="0" smtClean="0">
                <a:solidFill>
                  <a:srgbClr val="0000FF"/>
                </a:solidFill>
              </a:rPr>
              <a:t>韵译</a:t>
            </a:r>
            <a:endParaRPr lang="zh-CN" altLang="en-US" sz="2400" dirty="0" smtClean="0">
              <a:solidFill>
                <a:srgbClr val="0000FF"/>
              </a:solidFill>
            </a:endParaRPr>
          </a:p>
          <a:p>
            <a:pPr>
              <a:lnSpc>
                <a:spcPct val="150000"/>
              </a:lnSpc>
            </a:pPr>
            <a:r>
              <a:rPr lang="zh-CN" altLang="en-US" sz="2400" dirty="0" smtClean="0">
                <a:solidFill>
                  <a:srgbClr val="0000FF"/>
                </a:solidFill>
              </a:rPr>
              <a:t>听说在飞来峰极高的塔上，鸡鸣时分可看到旭日初升。</a:t>
            </a:r>
          </a:p>
          <a:p>
            <a:pPr>
              <a:lnSpc>
                <a:spcPct val="150000"/>
              </a:lnSpc>
            </a:pPr>
            <a:r>
              <a:rPr lang="zh-CN" altLang="en-US" sz="2400" dirty="0" smtClean="0">
                <a:solidFill>
                  <a:srgbClr val="0000FF"/>
                </a:solidFill>
              </a:rPr>
              <a:t>不怕浮云会遮住我的视线，只因为如今我身在最高层。</a:t>
            </a:r>
            <a:endParaRPr lang="zh-CN" altLang="en-US" sz="2400" dirty="0">
              <a:solidFill>
                <a:srgbClr val="0000FF"/>
              </a:solidFill>
            </a:endParaRPr>
          </a:p>
        </p:txBody>
      </p:sp>
      <p:sp>
        <p:nvSpPr>
          <p:cNvPr id="5" name="矩形 4"/>
          <p:cNvSpPr/>
          <p:nvPr/>
        </p:nvSpPr>
        <p:spPr>
          <a:xfrm>
            <a:off x="611560" y="980728"/>
            <a:ext cx="7992888" cy="165622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zh-CN" altLang="en-US" sz="3600" dirty="0" smtClean="0">
                <a:latin typeface="华文中宋" pitchFamily="2" charset="-122"/>
                <a:ea typeface="华文中宋" pitchFamily="2" charset="-122"/>
              </a:rPr>
              <a:t>飞来山上千寻塔，闻说鸡鸣见日升。</a:t>
            </a:r>
          </a:p>
          <a:p>
            <a:pPr algn="ctr">
              <a:lnSpc>
                <a:spcPct val="150000"/>
              </a:lnSpc>
            </a:pPr>
            <a:r>
              <a:rPr lang="zh-CN" altLang="en-US" sz="3600" dirty="0" smtClean="0">
                <a:latin typeface="华文中宋" pitchFamily="2" charset="-122"/>
                <a:ea typeface="华文中宋" pitchFamily="2" charset="-122"/>
              </a:rPr>
              <a:t>不畏浮云遮望眼，自缘身在最高层。</a:t>
            </a:r>
            <a:endParaRPr lang="zh-CN" altLang="en-US" sz="3600"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424936"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u="sng" dirty="0" smtClean="0">
                <a:solidFill>
                  <a:srgbClr val="FF0000"/>
                </a:solidFill>
              </a:rPr>
              <a:t>赏析</a:t>
            </a:r>
            <a:r>
              <a:rPr lang="en-US" altLang="zh-CN" sz="2800" u="sng" dirty="0" smtClean="0">
                <a:solidFill>
                  <a:srgbClr val="FF0000"/>
                </a:solidFill>
              </a:rPr>
              <a:t>:《</a:t>
            </a:r>
            <a:r>
              <a:rPr lang="zh-CN" altLang="en-US" sz="2800" dirty="0" smtClean="0"/>
              <a:t>登飞来峰</a:t>
            </a:r>
            <a:r>
              <a:rPr lang="en-US" altLang="zh-CN" sz="2800" dirty="0" smtClean="0"/>
              <a:t>》</a:t>
            </a:r>
            <a:r>
              <a:rPr lang="zh-CN" altLang="en-US" sz="2800" dirty="0" smtClean="0"/>
              <a:t>是</a:t>
            </a:r>
            <a:r>
              <a:rPr lang="zh-CN" altLang="en-US" sz="2800" dirty="0" smtClean="0">
                <a:solidFill>
                  <a:srgbClr val="FF0000"/>
                </a:solidFill>
              </a:rPr>
              <a:t>北宋</a:t>
            </a:r>
            <a:r>
              <a:rPr lang="zh-CN" altLang="en-US" sz="2800" dirty="0" smtClean="0"/>
              <a:t>文学家、政治家</a:t>
            </a:r>
            <a:r>
              <a:rPr lang="zh-CN" altLang="en-US" sz="2800" dirty="0" smtClean="0">
                <a:solidFill>
                  <a:srgbClr val="FF0000"/>
                </a:solidFill>
              </a:rPr>
              <a:t>王安石</a:t>
            </a:r>
            <a:r>
              <a:rPr lang="zh-CN" altLang="en-US" sz="2800" dirty="0" smtClean="0"/>
              <a:t>创作的一首七言绝句。诗的第一句中写</a:t>
            </a:r>
            <a:r>
              <a:rPr lang="zh-CN" altLang="en-US" sz="2800" u="sng" dirty="0" smtClean="0">
                <a:solidFill>
                  <a:srgbClr val="FF0000"/>
                </a:solidFill>
              </a:rPr>
              <a:t>峰上古塔之高</a:t>
            </a:r>
            <a:r>
              <a:rPr lang="zh-CN" altLang="en-US" sz="2800" dirty="0" smtClean="0"/>
              <a:t>，写出自己的立足点之高。第二句巧妙地虚写出在高塔上看到的</a:t>
            </a:r>
            <a:r>
              <a:rPr lang="zh-CN" altLang="en-US" sz="2800" u="sng" dirty="0" smtClean="0">
                <a:solidFill>
                  <a:srgbClr val="FF0000"/>
                </a:solidFill>
              </a:rPr>
              <a:t>旭日东升</a:t>
            </a:r>
            <a:r>
              <a:rPr lang="zh-CN" altLang="en-US" sz="2800" dirty="0" smtClean="0"/>
              <a:t>的辉煌景象，表现了诗人朝气蓬勃，对前途充满信心。诗的后两句承接前两句写景议论抒情，使诗歌既有生动的形象又有</a:t>
            </a:r>
            <a:r>
              <a:rPr lang="zh-CN" altLang="en-US" sz="2800" u="sng" dirty="0" smtClean="0">
                <a:solidFill>
                  <a:srgbClr val="FF0000"/>
                </a:solidFill>
              </a:rPr>
              <a:t>深刻的哲理</a:t>
            </a:r>
            <a:r>
              <a:rPr lang="zh-CN" altLang="en-US" sz="2800" dirty="0" smtClean="0"/>
              <a:t>。古人常有浮云蔽日、邪臣蔽贤的忧虑，而诗人却加上“不畏”二字。</a:t>
            </a:r>
            <a:r>
              <a:rPr lang="zh-CN" altLang="en-US" sz="2800" u="sng" dirty="0" smtClean="0">
                <a:solidFill>
                  <a:srgbClr val="FF0000"/>
                </a:solidFill>
              </a:rPr>
              <a:t>表现了诗人在政治上高瞻远瞩，不畏奸邪的勇气和决心。</a:t>
            </a:r>
            <a:endParaRPr lang="zh-CN" altLang="en-US" sz="2800" u="sng"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260648"/>
            <a:ext cx="4680520" cy="61863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400" b="1" dirty="0" smtClean="0">
                <a:latin typeface="华文中宋" pitchFamily="2" charset="-122"/>
                <a:ea typeface="华文中宋" pitchFamily="2" charset="-122"/>
              </a:rPr>
              <a:t>    登飞来峰</a:t>
            </a:r>
            <a:endParaRPr lang="en-US" altLang="zh-CN" sz="4400" b="1" dirty="0" smtClean="0">
              <a:latin typeface="华文中宋" pitchFamily="2" charset="-122"/>
              <a:ea typeface="华文中宋" pitchFamily="2" charset="-122"/>
            </a:endParaRPr>
          </a:p>
          <a:p>
            <a:pPr>
              <a:lnSpc>
                <a:spcPct val="150000"/>
              </a:lnSpc>
            </a:pPr>
            <a:r>
              <a:rPr lang="zh-CN" altLang="en-US" sz="4400" b="1" dirty="0" smtClean="0">
                <a:latin typeface="华文中宋" pitchFamily="2" charset="-122"/>
                <a:ea typeface="华文中宋" pitchFamily="2" charset="-122"/>
              </a:rPr>
              <a:t>      王安石</a:t>
            </a:r>
            <a:endParaRPr lang="zh-CN" altLang="en-US" sz="4400" dirty="0" smtClean="0">
              <a:latin typeface="华文中宋" pitchFamily="2" charset="-122"/>
              <a:ea typeface="华文中宋" pitchFamily="2" charset="-122"/>
            </a:endParaRPr>
          </a:p>
          <a:p>
            <a:pPr>
              <a:lnSpc>
                <a:spcPct val="150000"/>
              </a:lnSpc>
            </a:pPr>
            <a:r>
              <a:rPr lang="zh-CN" altLang="en-US" sz="4400" dirty="0" smtClean="0">
                <a:latin typeface="华文中宋" pitchFamily="2" charset="-122"/>
                <a:ea typeface="华文中宋" pitchFamily="2" charset="-122"/>
              </a:rPr>
              <a:t>飞来山上千寻塔，闻说鸡鸣见日升。</a:t>
            </a:r>
          </a:p>
          <a:p>
            <a:pPr>
              <a:lnSpc>
                <a:spcPct val="150000"/>
              </a:lnSpc>
            </a:pPr>
            <a:r>
              <a:rPr lang="zh-CN" altLang="en-US" sz="4400" u="sng" dirty="0" smtClean="0">
                <a:solidFill>
                  <a:srgbClr val="C00000"/>
                </a:solidFill>
                <a:latin typeface="华文中宋" pitchFamily="2" charset="-122"/>
                <a:ea typeface="华文中宋" pitchFamily="2" charset="-122"/>
              </a:rPr>
              <a:t>不畏浮云遮望眼，自缘身在最高层。</a:t>
            </a:r>
            <a:endParaRPr lang="zh-CN" altLang="en-US" sz="4400" u="sng" dirty="0">
              <a:solidFill>
                <a:srgbClr val="C00000"/>
              </a:solidFill>
              <a:latin typeface="华文中宋" pitchFamily="2" charset="-122"/>
              <a:ea typeface="华文中宋" pitchFamily="2" charset="-122"/>
            </a:endParaRPr>
          </a:p>
        </p:txBody>
      </p:sp>
      <p:pic>
        <p:nvPicPr>
          <p:cNvPr id="3" name="Picture 2" descr="http://images.tuniucdn.com/images/2012-03-23/N/N2wk977qU311ODr.jpg"/>
          <p:cNvPicPr>
            <a:picLocks noChangeAspect="1" noChangeArrowheads="1"/>
          </p:cNvPicPr>
          <p:nvPr/>
        </p:nvPicPr>
        <p:blipFill>
          <a:blip r:embed="rId2" cstate="print"/>
          <a:srcRect l="53013"/>
          <a:stretch>
            <a:fillRect/>
          </a:stretch>
        </p:blipFill>
        <p:spPr bwMode="auto">
          <a:xfrm>
            <a:off x="5508104" y="764704"/>
            <a:ext cx="3127373" cy="504056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772816"/>
            <a:ext cx="1800200" cy="1569660"/>
          </a:xfrm>
          <a:prstGeom prst="rect">
            <a:avLst/>
          </a:prstGeom>
          <a:noFill/>
        </p:spPr>
        <p:txBody>
          <a:bodyPr wrap="square" rtlCol="0">
            <a:spAutoFit/>
          </a:bodyPr>
          <a:lstStyle/>
          <a:p>
            <a:r>
              <a:rPr lang="en-US" altLang="zh-CN" sz="9600" dirty="0">
                <a:solidFill>
                  <a:srgbClr val="FFFF00"/>
                </a:solidFill>
              </a:rPr>
              <a:t>4</a:t>
            </a:r>
            <a:endParaRPr lang="zh-CN" altLang="en-US" sz="9600" dirty="0">
              <a:solidFill>
                <a:srgbClr val="FFFF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gss2.bdstatic.com/-fo3dSag_xI4khGkpoWK1HF6hhy/baike/crop%3D0%2C3%2C636%2C420%3Bc0%3Dbaike80%2C5%2C5%2C80%2C26/sign=0b4265a64f10b912ab8eacbefecdd030/34fae6cd7b899e51c9e018094aa7d933c8950d44.jpg"/>
          <p:cNvPicPr>
            <a:picLocks noChangeAspect="1" noChangeArrowheads="1"/>
          </p:cNvPicPr>
          <p:nvPr/>
        </p:nvPicPr>
        <p:blipFill>
          <a:blip r:embed="rId2" cstate="print"/>
          <a:srcRect/>
          <a:stretch>
            <a:fillRect/>
          </a:stretch>
        </p:blipFill>
        <p:spPr bwMode="auto">
          <a:xfrm>
            <a:off x="467544" y="548680"/>
            <a:ext cx="8287090" cy="5472608"/>
          </a:xfrm>
          <a:prstGeom prst="rect">
            <a:avLst/>
          </a:prstGeom>
          <a:noFill/>
        </p:spPr>
      </p:pic>
      <p:pic>
        <p:nvPicPr>
          <p:cNvPr id="5124" name="Picture 4" descr="https://gss1.bdstatic.com/9vo3dSag_xI4khGkpoWK1HF6hhy/baike/c0%3Dbaike80%2C5%2C5%2C80%2C26/sign=d2a80f0969600c33e474d69a7b253a6a/a71ea8d3fd1f41342ec1c963271f95cad1c85e3d.jpg"/>
          <p:cNvPicPr>
            <a:picLocks noChangeAspect="1" noChangeArrowheads="1"/>
          </p:cNvPicPr>
          <p:nvPr/>
        </p:nvPicPr>
        <p:blipFill>
          <a:blip r:embed="rId3" cstate="print"/>
          <a:srcRect/>
          <a:stretch>
            <a:fillRect/>
          </a:stretch>
        </p:blipFill>
        <p:spPr bwMode="auto">
          <a:xfrm>
            <a:off x="6876256" y="764704"/>
            <a:ext cx="1623271" cy="2016224"/>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cdnimg103.lizhi.fm/audio_cover/2018/01/04/2645366932415706119_320x320.jpg"/>
          <p:cNvPicPr>
            <a:picLocks noChangeAspect="1" noChangeArrowheads="1"/>
          </p:cNvPicPr>
          <p:nvPr/>
        </p:nvPicPr>
        <p:blipFill>
          <a:blip r:embed="rId2" cstate="print"/>
          <a:srcRect/>
          <a:stretch>
            <a:fillRect/>
          </a:stretch>
        </p:blipFill>
        <p:spPr bwMode="auto">
          <a:xfrm>
            <a:off x="827584" y="476672"/>
            <a:ext cx="5616624" cy="5688634"/>
          </a:xfrm>
          <a:prstGeom prst="rect">
            <a:avLst/>
          </a:prstGeom>
        </p:spPr>
        <p:style>
          <a:lnRef idx="2">
            <a:schemeClr val="accent1"/>
          </a:lnRef>
          <a:fillRef idx="1">
            <a:schemeClr val="lt1"/>
          </a:fillRef>
          <a:effectRef idx="0">
            <a:schemeClr val="accent1"/>
          </a:effectRef>
          <a:fontRef idx="minor">
            <a:schemeClr val="dk1"/>
          </a:fontRef>
        </p:style>
      </p:pic>
      <p:sp>
        <p:nvSpPr>
          <p:cNvPr id="3" name="TextBox 2"/>
          <p:cNvSpPr txBox="1"/>
          <p:nvPr/>
        </p:nvSpPr>
        <p:spPr>
          <a:xfrm>
            <a:off x="6876256" y="692696"/>
            <a:ext cx="1415772" cy="4968552"/>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dirty="0" smtClean="0">
                <a:latin typeface="华文楷体" pitchFamily="2" charset="-122"/>
                <a:ea typeface="华文楷体" pitchFamily="2" charset="-122"/>
              </a:rPr>
              <a:t> 莫笑农家腊酒浑，</a:t>
            </a:r>
            <a:endParaRPr lang="en-US" altLang="zh-CN" sz="4000" b="1" dirty="0" smtClean="0">
              <a:latin typeface="华文楷体" pitchFamily="2" charset="-122"/>
              <a:ea typeface="华文楷体" pitchFamily="2" charset="-122"/>
            </a:endParaRPr>
          </a:p>
          <a:p>
            <a:pPr algn="ctr"/>
            <a:r>
              <a:rPr lang="zh-CN" altLang="en-US" sz="4000" b="1" dirty="0" smtClean="0">
                <a:latin typeface="华文楷体" pitchFamily="2" charset="-122"/>
                <a:ea typeface="华文楷体" pitchFamily="2" charset="-122"/>
              </a:rPr>
              <a:t> 丰年留客足鸡豚。</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ic.kekenet.com/2014/0715/40161405393061.jpg"/>
          <p:cNvPicPr>
            <a:picLocks noChangeAspect="1" noChangeArrowheads="1"/>
          </p:cNvPicPr>
          <p:nvPr/>
        </p:nvPicPr>
        <p:blipFill>
          <a:blip r:embed="rId2" cstate="print"/>
          <a:srcRect/>
          <a:stretch>
            <a:fillRect/>
          </a:stretch>
        </p:blipFill>
        <p:spPr bwMode="auto">
          <a:xfrm>
            <a:off x="1331640" y="404664"/>
            <a:ext cx="4176464" cy="5972344"/>
          </a:xfrm>
          <a:prstGeom prst="rect">
            <a:avLst/>
          </a:prstGeom>
          <a:noFill/>
        </p:spPr>
      </p:pic>
      <p:sp>
        <p:nvSpPr>
          <p:cNvPr id="3" name="TextBox 2"/>
          <p:cNvSpPr txBox="1"/>
          <p:nvPr/>
        </p:nvSpPr>
        <p:spPr>
          <a:xfrm>
            <a:off x="6300192" y="692696"/>
            <a:ext cx="1415772" cy="5328592"/>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dirty="0" smtClean="0">
                <a:latin typeface="华文楷体" pitchFamily="2" charset="-122"/>
                <a:ea typeface="华文楷体" pitchFamily="2" charset="-122"/>
              </a:rPr>
              <a:t>山重水复疑无路，</a:t>
            </a:r>
            <a:endParaRPr lang="en-US" altLang="zh-CN" sz="4000" b="1" dirty="0" smtClean="0">
              <a:latin typeface="华文楷体" pitchFamily="2" charset="-122"/>
              <a:ea typeface="华文楷体" pitchFamily="2" charset="-122"/>
            </a:endParaRPr>
          </a:p>
          <a:p>
            <a:pPr algn="ctr"/>
            <a:r>
              <a:rPr lang="zh-CN" altLang="en-US" sz="4000" b="1" dirty="0" smtClean="0">
                <a:latin typeface="华文楷体" pitchFamily="2" charset="-122"/>
                <a:ea typeface="华文楷体" pitchFamily="2" charset="-122"/>
              </a:rPr>
              <a:t>柳暗花明又一村。</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g.ph.126.net/FellgTxdi9cfXqB1LH-q3Q==/3401625093648303068.jpg"/>
          <p:cNvPicPr>
            <a:picLocks noChangeAspect="1" noChangeArrowheads="1"/>
          </p:cNvPicPr>
          <p:nvPr/>
        </p:nvPicPr>
        <p:blipFill>
          <a:blip r:embed="rId2" cstate="print"/>
          <a:srcRect l="1178" r="19865"/>
          <a:stretch>
            <a:fillRect/>
          </a:stretch>
        </p:blipFill>
        <p:spPr bwMode="auto">
          <a:xfrm>
            <a:off x="1115616" y="620688"/>
            <a:ext cx="4824536" cy="5544616"/>
          </a:xfrm>
          <a:prstGeom prst="rect">
            <a:avLst/>
          </a:prstGeom>
        </p:spPr>
        <p:style>
          <a:lnRef idx="3">
            <a:schemeClr val="lt1"/>
          </a:lnRef>
          <a:fillRef idx="1">
            <a:schemeClr val="accent1"/>
          </a:fillRef>
          <a:effectRef idx="1">
            <a:schemeClr val="accent1"/>
          </a:effectRef>
          <a:fontRef idx="minor">
            <a:schemeClr val="lt1"/>
          </a:fontRef>
        </p:style>
      </p:pic>
      <p:sp>
        <p:nvSpPr>
          <p:cNvPr id="3" name="TextBox 2"/>
          <p:cNvSpPr txBox="1"/>
          <p:nvPr/>
        </p:nvSpPr>
        <p:spPr>
          <a:xfrm>
            <a:off x="6660232" y="836712"/>
            <a:ext cx="1415772" cy="5112568"/>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dirty="0" smtClean="0">
                <a:latin typeface="华文楷体" pitchFamily="2" charset="-122"/>
                <a:ea typeface="华文楷体" pitchFamily="2" charset="-122"/>
              </a:rPr>
              <a:t>  箫鼓追随春社近，</a:t>
            </a:r>
            <a:endParaRPr lang="en-US" altLang="zh-CN" sz="4000" b="1" dirty="0" smtClean="0">
              <a:latin typeface="华文楷体" pitchFamily="2" charset="-122"/>
              <a:ea typeface="华文楷体" pitchFamily="2" charset="-122"/>
            </a:endParaRPr>
          </a:p>
          <a:p>
            <a:pPr algn="ctr"/>
            <a:r>
              <a:rPr lang="zh-CN" altLang="en-US" sz="4000" b="1" dirty="0" smtClean="0">
                <a:latin typeface="华文楷体" pitchFamily="2" charset="-122"/>
                <a:ea typeface="华文楷体" pitchFamily="2" charset="-122"/>
              </a:rPr>
              <a:t>  衣冠简朴古风存。</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d.ifengimg.com/w600/e0.ifengimg.com/08/2018/1126/4BAB8E8DB27286364C72161CAF4FE6189E214A09_size2680_w2000_h1975.jpeg"/>
          <p:cNvPicPr>
            <a:picLocks noChangeAspect="1" noChangeArrowheads="1"/>
          </p:cNvPicPr>
          <p:nvPr/>
        </p:nvPicPr>
        <p:blipFill>
          <a:blip r:embed="rId2" cstate="print"/>
          <a:srcRect/>
          <a:stretch>
            <a:fillRect/>
          </a:stretch>
        </p:blipFill>
        <p:spPr bwMode="auto">
          <a:xfrm>
            <a:off x="2987824" y="548680"/>
            <a:ext cx="5282952" cy="5638800"/>
          </a:xfrm>
          <a:prstGeom prst="rect">
            <a:avLst/>
          </a:prstGeom>
          <a:noFill/>
        </p:spPr>
      </p:pic>
      <p:sp>
        <p:nvSpPr>
          <p:cNvPr id="3" name="TextBox 2"/>
          <p:cNvSpPr txBox="1"/>
          <p:nvPr/>
        </p:nvSpPr>
        <p:spPr>
          <a:xfrm>
            <a:off x="755576" y="836712"/>
            <a:ext cx="1415772" cy="4896544"/>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dirty="0" smtClean="0">
                <a:latin typeface="华文楷体" pitchFamily="2" charset="-122"/>
                <a:ea typeface="华文楷体" pitchFamily="2" charset="-122"/>
              </a:rPr>
              <a:t> 从今若许闲乘月，</a:t>
            </a:r>
            <a:endParaRPr lang="en-US" altLang="zh-CN" sz="4000" b="1" dirty="0" smtClean="0">
              <a:latin typeface="华文楷体" pitchFamily="2" charset="-122"/>
              <a:ea typeface="华文楷体" pitchFamily="2" charset="-122"/>
            </a:endParaRPr>
          </a:p>
          <a:p>
            <a:pPr algn="ctr"/>
            <a:r>
              <a:rPr lang="zh-CN" altLang="en-US" sz="4000" b="1" dirty="0" smtClean="0">
                <a:latin typeface="华文楷体" pitchFamily="2" charset="-122"/>
                <a:ea typeface="华文楷体" pitchFamily="2" charset="-122"/>
              </a:rPr>
              <a:t> 拄杖无时夜叩门</a:t>
            </a:r>
            <a:endParaRPr lang="zh-CN" altLang="en-US" sz="4000" b="1" dirty="0">
              <a:latin typeface="华文楷体" pitchFamily="2" charset="-122"/>
              <a:ea typeface="华文楷体"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9712" y="476672"/>
            <a:ext cx="4752528" cy="563231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3600" b="1" dirty="0" smtClean="0">
                <a:latin typeface="华文楷体" pitchFamily="2" charset="-122"/>
                <a:ea typeface="华文楷体" pitchFamily="2" charset="-122"/>
              </a:rPr>
              <a:t>游山西村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陆 游 </a:t>
            </a:r>
          </a:p>
          <a:p>
            <a:pPr algn="ctr"/>
            <a:r>
              <a:rPr lang="zh-CN" altLang="en-US" sz="3600" b="1" dirty="0" smtClean="0">
                <a:latin typeface="华文楷体" pitchFamily="2" charset="-122"/>
                <a:ea typeface="华文楷体" pitchFamily="2" charset="-122"/>
              </a:rPr>
              <a:t> 莫笑农家腊酒浑，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丰年留客足鸡豚。</a:t>
            </a:r>
          </a:p>
          <a:p>
            <a:pPr algn="ctr"/>
            <a:r>
              <a:rPr lang="zh-CN" altLang="en-US" sz="3600" b="1" dirty="0" smtClean="0">
                <a:latin typeface="华文楷体" pitchFamily="2" charset="-122"/>
                <a:ea typeface="华文楷体" pitchFamily="2" charset="-122"/>
              </a:rPr>
              <a:t>  山重水复疑无路，</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柳暗花明又一村。</a:t>
            </a:r>
          </a:p>
          <a:p>
            <a:pPr algn="ctr"/>
            <a:r>
              <a:rPr lang="zh-CN" altLang="en-US" sz="3600" b="1" dirty="0" smtClean="0">
                <a:latin typeface="华文楷体" pitchFamily="2" charset="-122"/>
                <a:ea typeface="华文楷体" pitchFamily="2" charset="-122"/>
              </a:rPr>
              <a:t>  箫鼓追随春社近，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衣冠简朴古风存。</a:t>
            </a:r>
          </a:p>
          <a:p>
            <a:pPr algn="ctr"/>
            <a:r>
              <a:rPr lang="zh-CN" altLang="en-US" sz="3600" b="1" dirty="0" smtClean="0">
                <a:latin typeface="华文楷体" pitchFamily="2" charset="-122"/>
                <a:ea typeface="华文楷体" pitchFamily="2" charset="-122"/>
              </a:rPr>
              <a:t>   从今若许闲乘月，</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拄杖无时夜叩门</a:t>
            </a:r>
            <a:endParaRPr lang="zh-CN" altLang="en-US" sz="3600" b="1" dirty="0">
              <a:latin typeface="华文楷体" pitchFamily="2" charset="-122"/>
              <a:ea typeface="华文楷体"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836712"/>
            <a:ext cx="5040560" cy="4832092"/>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pPr fontAlgn="t"/>
            <a:r>
              <a:rPr lang="zh-CN" altLang="en-US" sz="2800" b="1" dirty="0" smtClean="0"/>
              <a:t> 陆游（</a:t>
            </a:r>
            <a:r>
              <a:rPr lang="en-US" altLang="zh-CN" sz="2800" b="1" dirty="0" smtClean="0"/>
              <a:t>1125—1210</a:t>
            </a:r>
            <a:r>
              <a:rPr lang="zh-CN" altLang="en-US" sz="2800" b="1" dirty="0" smtClean="0"/>
              <a:t>），字务观，</a:t>
            </a:r>
            <a:r>
              <a:rPr lang="zh-CN" altLang="en-US" sz="2800" b="1" u="sng" dirty="0" smtClean="0">
                <a:solidFill>
                  <a:srgbClr val="0000FF"/>
                </a:solidFill>
              </a:rPr>
              <a:t>号放翁</a:t>
            </a:r>
            <a:r>
              <a:rPr lang="zh-CN" altLang="en-US" sz="2800" b="1" dirty="0" smtClean="0"/>
              <a:t>。汉族，越州山阴（今浙江绍兴）人，</a:t>
            </a:r>
            <a:r>
              <a:rPr lang="zh-CN" altLang="en-US" sz="2800" b="1" u="sng" dirty="0" smtClean="0">
                <a:solidFill>
                  <a:srgbClr val="0000FF"/>
                </a:solidFill>
              </a:rPr>
              <a:t>南宋著名诗人。</a:t>
            </a:r>
            <a:r>
              <a:rPr lang="zh-CN" altLang="en-US" sz="2800" b="1" dirty="0" smtClean="0"/>
              <a:t>少时受家庭</a:t>
            </a:r>
            <a:r>
              <a:rPr lang="zh-CN" altLang="en-US" sz="2800" b="1" u="sng" dirty="0" smtClean="0">
                <a:solidFill>
                  <a:srgbClr val="0000FF"/>
                </a:solidFill>
              </a:rPr>
              <a:t>爱国思想</a:t>
            </a:r>
            <a:r>
              <a:rPr lang="zh-CN" altLang="en-US" sz="2800" b="1" dirty="0" smtClean="0"/>
              <a:t>熏陶，高宗时应礼部试，为秦桧所黜。孝宗时赐进士出身。中年入蜀，投身军旅生活，官至宝章阁待制。晚年退居家乡。其一生笔耕不辍，今存九千多首，内容极为丰富。与王安石、苏轼、黄庭坚并称“宋代四大诗人”，</a:t>
            </a:r>
            <a:endParaRPr lang="zh-CN" altLang="en-US" sz="2800" b="1" dirty="0"/>
          </a:p>
        </p:txBody>
      </p:sp>
      <p:pic>
        <p:nvPicPr>
          <p:cNvPr id="53250" name="Picture 2" descr="https://ss2.baidu.com/6ONYsjip0QIZ8tyhnq/it/u=2274724187,3138136963&amp;fm=58"/>
          <p:cNvPicPr>
            <a:picLocks noChangeAspect="1" noChangeArrowheads="1"/>
          </p:cNvPicPr>
          <p:nvPr/>
        </p:nvPicPr>
        <p:blipFill>
          <a:blip r:embed="rId2" cstate="print"/>
          <a:srcRect/>
          <a:stretch>
            <a:fillRect/>
          </a:stretch>
        </p:blipFill>
        <p:spPr bwMode="auto">
          <a:xfrm>
            <a:off x="6228184" y="1268760"/>
            <a:ext cx="2088629" cy="2088631"/>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92696"/>
            <a:ext cx="8496944" cy="526297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b="1" dirty="0" smtClean="0"/>
              <a:t>注释</a:t>
            </a:r>
            <a:r>
              <a:rPr lang="zh-CN" altLang="en-US" sz="2800" dirty="0" smtClean="0"/>
              <a:t/>
            </a:r>
            <a:br>
              <a:rPr lang="zh-CN" altLang="en-US" sz="2800" dirty="0" smtClean="0"/>
            </a:br>
            <a:r>
              <a:rPr lang="zh-CN" altLang="en-US" sz="2800" dirty="0" smtClean="0"/>
              <a:t>腊酒：腊月里酿造的酒。</a:t>
            </a:r>
            <a:br>
              <a:rPr lang="zh-CN" altLang="en-US" sz="2800" dirty="0" smtClean="0"/>
            </a:br>
            <a:r>
              <a:rPr lang="zh-CN" altLang="en-US" sz="2800" dirty="0" smtClean="0">
                <a:solidFill>
                  <a:srgbClr val="660033"/>
                </a:solidFill>
              </a:rPr>
              <a:t>足鸡豚（</a:t>
            </a:r>
            <a:r>
              <a:rPr lang="en-US" altLang="zh-CN" sz="2800" dirty="0" err="1" smtClean="0">
                <a:solidFill>
                  <a:srgbClr val="660033"/>
                </a:solidFill>
              </a:rPr>
              <a:t>tún</a:t>
            </a:r>
            <a:r>
              <a:rPr lang="zh-CN" altLang="en-US" sz="2800" dirty="0" smtClean="0">
                <a:solidFill>
                  <a:srgbClr val="660033"/>
                </a:solidFill>
              </a:rPr>
              <a:t>）：意思是准备了丰盛的菜肴。足：足够，丰盛。豚，小猪，诗中代指猪肉。</a:t>
            </a:r>
            <a:r>
              <a:rPr lang="zh-CN" altLang="en-US" sz="2800" dirty="0" smtClean="0"/>
              <a:t/>
            </a:r>
            <a:br>
              <a:rPr lang="zh-CN" altLang="en-US" sz="2800" dirty="0" smtClean="0"/>
            </a:br>
            <a:r>
              <a:rPr lang="zh-CN" altLang="en-US" sz="2800" dirty="0" smtClean="0"/>
              <a:t>山重水复：一座座山、一道道水重重叠叠。</a:t>
            </a:r>
            <a:br>
              <a:rPr lang="zh-CN" altLang="en-US" sz="2800" dirty="0" smtClean="0"/>
            </a:br>
            <a:r>
              <a:rPr lang="zh-CN" altLang="en-US" sz="2800" dirty="0" smtClean="0">
                <a:solidFill>
                  <a:srgbClr val="660033"/>
                </a:solidFill>
              </a:rPr>
              <a:t>柳暗花明：柳色深绿，花色红艳。</a:t>
            </a:r>
            <a:r>
              <a:rPr lang="zh-CN" altLang="en-US" sz="2800" dirty="0" smtClean="0"/>
              <a:t/>
            </a:r>
            <a:br>
              <a:rPr lang="zh-CN" altLang="en-US" sz="2800" dirty="0" smtClean="0"/>
            </a:br>
            <a:r>
              <a:rPr lang="zh-CN" altLang="en-US" sz="2800" dirty="0" smtClean="0"/>
              <a:t>箫鼓：吹箫打鼓。春社：古代把立春后第五个戊日做为春社日，拜祭社公（土地神）和五谷神，祈求丰收。</a:t>
            </a:r>
            <a:br>
              <a:rPr lang="zh-CN" altLang="en-US" sz="2800" dirty="0" smtClean="0"/>
            </a:br>
            <a:r>
              <a:rPr lang="zh-CN" altLang="en-US" sz="2800" dirty="0" smtClean="0">
                <a:solidFill>
                  <a:srgbClr val="660033"/>
                </a:solidFill>
              </a:rPr>
              <a:t>古风存：保留着淳朴古代风俗。</a:t>
            </a:r>
            <a:r>
              <a:rPr lang="zh-CN" altLang="en-US" sz="2800" dirty="0" smtClean="0"/>
              <a:t/>
            </a:r>
            <a:br>
              <a:rPr lang="zh-CN" altLang="en-US" sz="2800" dirty="0" smtClean="0"/>
            </a:br>
            <a:r>
              <a:rPr lang="zh-CN" altLang="en-US" sz="2800" dirty="0" smtClean="0"/>
              <a:t>若许：如果这样。闲乘月：有空闲时趁着月光前来。</a:t>
            </a:r>
            <a:br>
              <a:rPr lang="zh-CN" altLang="en-US" sz="2800" dirty="0" smtClean="0"/>
            </a:br>
            <a:r>
              <a:rPr lang="zh-CN" altLang="en-US" sz="2800" dirty="0" smtClean="0">
                <a:solidFill>
                  <a:srgbClr val="660033"/>
                </a:solidFill>
              </a:rPr>
              <a:t>无时：没有一定的时间，即随时。叩（</a:t>
            </a:r>
            <a:r>
              <a:rPr lang="en-US" altLang="zh-CN" sz="2800" dirty="0" err="1" smtClean="0">
                <a:solidFill>
                  <a:srgbClr val="660033"/>
                </a:solidFill>
              </a:rPr>
              <a:t>kòu</a:t>
            </a:r>
            <a:r>
              <a:rPr lang="zh-CN" altLang="en-US" sz="2800" dirty="0" smtClean="0">
                <a:solidFill>
                  <a:srgbClr val="660033"/>
                </a:solidFill>
              </a:rPr>
              <a:t>）门：敲门。</a:t>
            </a:r>
            <a:endParaRPr lang="zh-CN" altLang="en-US" sz="2800" dirty="0">
              <a:solidFill>
                <a:srgbClr val="660033"/>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2708920"/>
            <a:ext cx="8280920"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400" dirty="0" smtClean="0">
                <a:solidFill>
                  <a:srgbClr val="660033"/>
                </a:solidFill>
              </a:rPr>
              <a:t>译文：</a:t>
            </a:r>
            <a:endParaRPr lang="en-US" altLang="zh-CN" sz="2400" dirty="0" smtClean="0">
              <a:solidFill>
                <a:srgbClr val="660033"/>
              </a:solidFill>
            </a:endParaRPr>
          </a:p>
          <a:p>
            <a:pPr>
              <a:lnSpc>
                <a:spcPct val="150000"/>
              </a:lnSpc>
            </a:pPr>
            <a:r>
              <a:rPr lang="zh-CN" altLang="en-US" sz="2400" dirty="0" smtClean="0">
                <a:solidFill>
                  <a:srgbClr val="660033"/>
                </a:solidFill>
              </a:rPr>
              <a:t>不要笑农家腊月里酿的酒浊而又浑，在丰收屿年景里待客菜肴非常丰繁。</a:t>
            </a:r>
            <a:r>
              <a:rPr lang="zh-CN" altLang="en-US" sz="2400" u="sng" dirty="0" smtClean="0">
                <a:solidFill>
                  <a:srgbClr val="0000FF"/>
                </a:solidFill>
              </a:rPr>
              <a:t>山峦重叠水流曲折正担心无路可走，柳绿花艳忽然眼前又出现一个山村。</a:t>
            </a:r>
            <a:r>
              <a:rPr lang="zh-CN" altLang="en-US" sz="2400" dirty="0" smtClean="0">
                <a:solidFill>
                  <a:srgbClr val="660033"/>
                </a:solidFill>
              </a:rPr>
              <a:t>吹着箫打起鼓春社的日子已经接近，村民们衣冠简朴古代风气仍然保存。</a:t>
            </a:r>
            <a:r>
              <a:rPr lang="zh-CN" altLang="en-US" sz="2400" dirty="0" smtClean="0">
                <a:solidFill>
                  <a:srgbClr val="0000FF"/>
                </a:solidFill>
              </a:rPr>
              <a:t>今后如果还能乘大好月色出外闲游，我一定拄着拐杖随时来敲你的家门。</a:t>
            </a:r>
            <a:endParaRPr lang="zh-CN" altLang="en-US" sz="2400" dirty="0">
              <a:solidFill>
                <a:srgbClr val="0000FF"/>
              </a:solidFill>
            </a:endParaRPr>
          </a:p>
        </p:txBody>
      </p:sp>
      <p:sp>
        <p:nvSpPr>
          <p:cNvPr id="3" name="矩形 2"/>
          <p:cNvSpPr/>
          <p:nvPr/>
        </p:nvSpPr>
        <p:spPr>
          <a:xfrm>
            <a:off x="1259632" y="476672"/>
            <a:ext cx="6318448" cy="181588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sz="2800" b="1" dirty="0" smtClean="0">
                <a:latin typeface="华文楷体" pitchFamily="2" charset="-122"/>
                <a:ea typeface="华文楷体" pitchFamily="2" charset="-122"/>
              </a:rPr>
              <a:t> 莫笑农家腊酒浑，丰年留客足鸡豚。</a:t>
            </a:r>
          </a:p>
          <a:p>
            <a:r>
              <a:rPr lang="zh-CN" altLang="en-US" sz="2800" b="1" dirty="0" smtClean="0">
                <a:latin typeface="华文楷体" pitchFamily="2" charset="-122"/>
                <a:ea typeface="华文楷体" pitchFamily="2" charset="-122"/>
              </a:rPr>
              <a:t>  山重水复疑无路，柳暗花明又一村。</a:t>
            </a:r>
          </a:p>
          <a:p>
            <a:r>
              <a:rPr lang="zh-CN" altLang="en-US" sz="2800" b="1" dirty="0" smtClean="0">
                <a:latin typeface="华文楷体" pitchFamily="2" charset="-122"/>
                <a:ea typeface="华文楷体" pitchFamily="2" charset="-122"/>
              </a:rPr>
              <a:t>  箫鼓追随春社近，衣冠简朴古风存。</a:t>
            </a:r>
          </a:p>
          <a:p>
            <a:r>
              <a:rPr lang="zh-CN" altLang="en-US" sz="2800" b="1" dirty="0" smtClean="0">
                <a:latin typeface="华文楷体" pitchFamily="2" charset="-122"/>
                <a:ea typeface="华文楷体" pitchFamily="2" charset="-122"/>
              </a:rPr>
              <a:t>   从今若许闲乘月，拄杖无时夜叩门</a:t>
            </a:r>
            <a:endParaRPr lang="zh-CN" altLang="en-US" sz="2800" b="1" dirty="0">
              <a:latin typeface="华文楷体" pitchFamily="2" charset="-122"/>
              <a:ea typeface="华文楷体"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8352928" cy="61290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400" u="sng" dirty="0" smtClean="0">
                <a:solidFill>
                  <a:srgbClr val="C00000"/>
                </a:solidFill>
              </a:rPr>
              <a:t>首联：“莫笑农家腊酒浑，丰年留客足鸡豚。”</a:t>
            </a:r>
            <a:endParaRPr lang="en-US" altLang="zh-CN" sz="2400" u="sng" dirty="0" smtClean="0">
              <a:solidFill>
                <a:srgbClr val="C00000"/>
              </a:solidFill>
            </a:endParaRPr>
          </a:p>
          <a:p>
            <a:pPr>
              <a:lnSpc>
                <a:spcPct val="150000"/>
              </a:lnSpc>
            </a:pPr>
            <a:r>
              <a:rPr lang="zh-CN" altLang="en-US" sz="2400" dirty="0" smtClean="0"/>
              <a:t>描写丰收年景，农民热情好客的淳厚品行。渲染出丰收之年农村一片宁静、欢悦的气象。 </a:t>
            </a:r>
            <a:br>
              <a:rPr lang="zh-CN" altLang="en-US" sz="2400" dirty="0" smtClean="0"/>
            </a:br>
            <a:r>
              <a:rPr lang="zh-CN" altLang="en-US" sz="2400" u="sng" dirty="0" smtClean="0">
                <a:solidFill>
                  <a:srgbClr val="C00000"/>
                </a:solidFill>
              </a:rPr>
              <a:t>颔联：“山重水复疑无路，柳暗花明又一村。”</a:t>
            </a:r>
            <a:endParaRPr lang="en-US" altLang="zh-CN" sz="2400" u="sng" dirty="0" smtClean="0">
              <a:solidFill>
                <a:srgbClr val="C00000"/>
              </a:solidFill>
            </a:endParaRPr>
          </a:p>
          <a:p>
            <a:pPr>
              <a:lnSpc>
                <a:spcPct val="150000"/>
              </a:lnSpc>
            </a:pPr>
            <a:r>
              <a:rPr lang="zh-CN" altLang="en-US" sz="2400" dirty="0" smtClean="0"/>
              <a:t>这句描绘山村风光，被后世用来形容已陷入绝境，忽又出现转机。写景中寓含哲理，千百年来广泛被人引用</a:t>
            </a:r>
            <a:br>
              <a:rPr lang="zh-CN" altLang="en-US" sz="2400" dirty="0" smtClean="0"/>
            </a:br>
            <a:r>
              <a:rPr lang="zh-CN" altLang="en-US" sz="2400" u="sng" dirty="0" smtClean="0">
                <a:solidFill>
                  <a:srgbClr val="C00000"/>
                </a:solidFill>
              </a:rPr>
              <a:t>颈联：“箫鼓追随春社近，衣冠简朴古风存。”</a:t>
            </a:r>
            <a:endParaRPr lang="en-US" altLang="zh-CN" sz="2400" u="sng" dirty="0" smtClean="0">
              <a:solidFill>
                <a:srgbClr val="C00000"/>
              </a:solidFill>
            </a:endParaRPr>
          </a:p>
          <a:p>
            <a:pPr>
              <a:lnSpc>
                <a:spcPct val="150000"/>
              </a:lnSpc>
            </a:pPr>
            <a:r>
              <a:rPr lang="zh-CN" altLang="en-US" sz="2400" dirty="0" smtClean="0"/>
              <a:t>既写出春社欢快，又表达民风的淳朴可爱。</a:t>
            </a:r>
            <a:br>
              <a:rPr lang="zh-CN" altLang="en-US" sz="2400" dirty="0" smtClean="0"/>
            </a:br>
            <a:r>
              <a:rPr lang="zh-CN" altLang="en-US" sz="2400" u="sng" dirty="0" smtClean="0">
                <a:solidFill>
                  <a:srgbClr val="C00000"/>
                </a:solidFill>
              </a:rPr>
              <a:t>尾联：“从今若许闲乘月，拄杖无时夜叩门。”</a:t>
            </a:r>
            <a:endParaRPr lang="en-US" altLang="zh-CN" sz="2400" u="sng" dirty="0" smtClean="0">
              <a:solidFill>
                <a:srgbClr val="C00000"/>
              </a:solidFill>
            </a:endParaRPr>
          </a:p>
          <a:p>
            <a:pPr>
              <a:lnSpc>
                <a:spcPct val="150000"/>
              </a:lnSpc>
            </a:pPr>
            <a:r>
              <a:rPr lang="zh-CN" altLang="en-US" sz="2400" dirty="0" smtClean="0"/>
              <a:t>写出人乘月闲游，夜访村民。</a:t>
            </a:r>
            <a:br>
              <a:rPr lang="zh-CN" altLang="en-US" sz="2400" dirty="0" smtClean="0"/>
            </a:br>
            <a:endParaRPr lang="zh-CN" altLang="en-US"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908720"/>
            <a:ext cx="8208912" cy="403187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zh-CN" altLang="en-US" sz="3200" dirty="0" smtClean="0"/>
              <a:t>                             小   结：</a:t>
            </a:r>
            <a:endParaRPr lang="en-US" altLang="zh-CN" sz="3200" dirty="0" smtClean="0"/>
          </a:p>
          <a:p>
            <a:pPr>
              <a:lnSpc>
                <a:spcPct val="200000"/>
              </a:lnSpc>
            </a:pPr>
            <a:r>
              <a:rPr lang="zh-CN" altLang="en-US" sz="3200" dirty="0" smtClean="0"/>
              <a:t>　这首诗生动地描画出一幅色彩明丽的农村风光图，</a:t>
            </a:r>
            <a:r>
              <a:rPr lang="zh-CN" altLang="en-US" sz="3200" u="sng" dirty="0" smtClean="0">
                <a:solidFill>
                  <a:srgbClr val="C00000"/>
                </a:solidFill>
              </a:rPr>
              <a:t>表达了诗人沉醉于淳朴的农村生活以及对田园生活的喜爱和恋恋不舍的情感。</a:t>
            </a:r>
            <a:endParaRPr lang="zh-CN" altLang="en-US" sz="3200" u="sng" dirty="0">
              <a:solidFill>
                <a:srgbClr val="C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4032448"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chemeClr val="bg1"/>
                </a:solidFill>
              </a:rPr>
              <a:t>      登</a:t>
            </a:r>
            <a:r>
              <a:rPr lang="zh-CN" altLang="en-US" sz="4000" b="1" dirty="0">
                <a:solidFill>
                  <a:schemeClr val="bg1"/>
                </a:solidFill>
              </a:rPr>
              <a:t>幽州台歌</a:t>
            </a:r>
          </a:p>
          <a:p>
            <a:pPr>
              <a:lnSpc>
                <a:spcPct val="150000"/>
              </a:lnSpc>
            </a:pPr>
            <a:r>
              <a:rPr lang="zh-CN" altLang="en-US" sz="4000" dirty="0" smtClean="0">
                <a:solidFill>
                  <a:schemeClr val="bg1"/>
                </a:solidFill>
              </a:rPr>
              <a:t>          陈子昂</a:t>
            </a:r>
            <a:r>
              <a:rPr lang="zh-CN" altLang="en-US" sz="4000" dirty="0">
                <a:solidFill>
                  <a:schemeClr val="bg1"/>
                </a:solidFill>
              </a:rPr>
              <a:t> </a:t>
            </a:r>
          </a:p>
          <a:p>
            <a:pPr>
              <a:lnSpc>
                <a:spcPct val="150000"/>
              </a:lnSpc>
            </a:pPr>
            <a:r>
              <a:rPr lang="zh-CN" altLang="en-US" sz="4000" dirty="0" smtClean="0">
                <a:solidFill>
                  <a:schemeClr val="bg1"/>
                </a:solidFill>
              </a:rPr>
              <a:t>    前不见古人，</a:t>
            </a:r>
            <a:endParaRPr lang="en-US" altLang="zh-CN" sz="4000" dirty="0" smtClean="0">
              <a:solidFill>
                <a:schemeClr val="bg1"/>
              </a:solidFill>
            </a:endParaRPr>
          </a:p>
          <a:p>
            <a:pPr>
              <a:lnSpc>
                <a:spcPct val="150000"/>
              </a:lnSpc>
            </a:pPr>
            <a:r>
              <a:rPr lang="zh-CN" altLang="en-US" sz="4000" dirty="0" smtClean="0">
                <a:solidFill>
                  <a:schemeClr val="bg1"/>
                </a:solidFill>
              </a:rPr>
              <a:t>   后不见来者</a:t>
            </a:r>
            <a:r>
              <a:rPr lang="zh-CN" altLang="en-US" sz="4000" dirty="0">
                <a:solidFill>
                  <a:schemeClr val="bg1"/>
                </a:solidFill>
              </a:rPr>
              <a:t>。</a:t>
            </a:r>
          </a:p>
          <a:p>
            <a:pPr>
              <a:lnSpc>
                <a:spcPct val="150000"/>
              </a:lnSpc>
            </a:pPr>
            <a:r>
              <a:rPr lang="zh-CN" altLang="en-US" sz="4000" dirty="0" smtClean="0">
                <a:solidFill>
                  <a:schemeClr val="bg1"/>
                </a:solidFill>
              </a:rPr>
              <a:t>   念</a:t>
            </a:r>
            <a:r>
              <a:rPr lang="zh-CN" altLang="en-US" sz="4000" dirty="0">
                <a:solidFill>
                  <a:schemeClr val="bg1"/>
                </a:solidFill>
              </a:rPr>
              <a:t>天地之悠悠</a:t>
            </a:r>
            <a:r>
              <a:rPr lang="zh-CN" altLang="en-US" sz="4000" dirty="0" smtClean="0">
                <a:solidFill>
                  <a:schemeClr val="bg1"/>
                </a:solidFill>
              </a:rPr>
              <a:t>，</a:t>
            </a:r>
            <a:endParaRPr lang="en-US" altLang="zh-CN" sz="4000" dirty="0" smtClean="0">
              <a:solidFill>
                <a:schemeClr val="bg1"/>
              </a:solidFill>
            </a:endParaRPr>
          </a:p>
          <a:p>
            <a:pPr>
              <a:lnSpc>
                <a:spcPct val="150000"/>
              </a:lnSpc>
            </a:pPr>
            <a:r>
              <a:rPr lang="zh-CN" altLang="en-US" sz="4000" dirty="0" smtClean="0">
                <a:solidFill>
                  <a:schemeClr val="bg1"/>
                </a:solidFill>
              </a:rPr>
              <a:t>   独</a:t>
            </a:r>
            <a:r>
              <a:rPr lang="zh-CN" altLang="en-US" sz="4000" dirty="0">
                <a:solidFill>
                  <a:schemeClr val="bg1"/>
                </a:solidFill>
              </a:rPr>
              <a:t>怆然而涕下！</a:t>
            </a:r>
          </a:p>
        </p:txBody>
      </p:sp>
      <p:pic>
        <p:nvPicPr>
          <p:cNvPr id="5" name="Picture 2" descr="https://gss3.bdstatic.com/7Po3dSag_xI4khGkpoWK1HF6hhy/baike/c0%3Dbaike80%2C5%2C5%2C80%2C26/sign=f9bccf57d8b44aed4d43b6b6d275ec64/2fdda3cc7cd98d107e4dc02c233fb80e7bec9016.jpg"/>
          <p:cNvPicPr>
            <a:picLocks noChangeAspect="1" noChangeArrowheads="1"/>
          </p:cNvPicPr>
          <p:nvPr/>
        </p:nvPicPr>
        <p:blipFill>
          <a:blip r:embed="rId2" cstate="print"/>
          <a:srcRect/>
          <a:stretch>
            <a:fillRect/>
          </a:stretch>
        </p:blipFill>
        <p:spPr bwMode="auto">
          <a:xfrm>
            <a:off x="4932040" y="764704"/>
            <a:ext cx="3416193" cy="51845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9712" y="476672"/>
            <a:ext cx="4752528" cy="563231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3600" b="1" dirty="0" smtClean="0">
                <a:latin typeface="华文楷体" pitchFamily="2" charset="-122"/>
                <a:ea typeface="华文楷体" pitchFamily="2" charset="-122"/>
              </a:rPr>
              <a:t>游山西村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陆 游 </a:t>
            </a:r>
          </a:p>
          <a:p>
            <a:pPr algn="ctr"/>
            <a:r>
              <a:rPr lang="zh-CN" altLang="en-US" sz="3600" b="1" dirty="0" smtClean="0">
                <a:latin typeface="华文楷体" pitchFamily="2" charset="-122"/>
                <a:ea typeface="华文楷体" pitchFamily="2" charset="-122"/>
              </a:rPr>
              <a:t> 莫笑农家腊酒浑，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丰年留客足鸡豚。</a:t>
            </a:r>
          </a:p>
          <a:p>
            <a:pPr algn="ctr"/>
            <a:r>
              <a:rPr lang="zh-CN" altLang="en-US" sz="3600" b="1" dirty="0" smtClean="0">
                <a:latin typeface="华文楷体" pitchFamily="2" charset="-122"/>
                <a:ea typeface="华文楷体" pitchFamily="2" charset="-122"/>
              </a:rPr>
              <a:t>  山重水复疑无路，</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柳暗花明又一村。</a:t>
            </a:r>
          </a:p>
          <a:p>
            <a:pPr algn="ctr"/>
            <a:r>
              <a:rPr lang="zh-CN" altLang="en-US" sz="3600" b="1" dirty="0" smtClean="0">
                <a:latin typeface="华文楷体" pitchFamily="2" charset="-122"/>
                <a:ea typeface="华文楷体" pitchFamily="2" charset="-122"/>
              </a:rPr>
              <a:t>  箫鼓追随春社近，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衣冠简朴古风存。</a:t>
            </a:r>
          </a:p>
          <a:p>
            <a:pPr algn="ctr"/>
            <a:r>
              <a:rPr lang="zh-CN" altLang="en-US" sz="3600" b="1" dirty="0" smtClean="0">
                <a:latin typeface="华文楷体" pitchFamily="2" charset="-122"/>
                <a:ea typeface="华文楷体" pitchFamily="2" charset="-122"/>
              </a:rPr>
              <a:t>   从今若许闲乘月，</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拄杖无时夜叩门</a:t>
            </a:r>
            <a:endParaRPr lang="zh-CN" altLang="en-US" sz="3600" b="1" dirty="0">
              <a:latin typeface="华文楷体" pitchFamily="2" charset="-122"/>
              <a:ea typeface="华文楷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772816"/>
            <a:ext cx="1800200" cy="1569660"/>
          </a:xfrm>
          <a:prstGeom prst="rect">
            <a:avLst/>
          </a:prstGeom>
          <a:noFill/>
        </p:spPr>
        <p:txBody>
          <a:bodyPr wrap="square" rtlCol="0">
            <a:spAutoFit/>
          </a:bodyPr>
          <a:lstStyle/>
          <a:p>
            <a:r>
              <a:rPr lang="en-US" altLang="zh-CN" sz="9600" dirty="0">
                <a:solidFill>
                  <a:srgbClr val="FFFF00"/>
                </a:solidFill>
              </a:rPr>
              <a:t>5</a:t>
            </a:r>
            <a:endParaRPr lang="zh-CN" altLang="en-US" sz="9600" dirty="0">
              <a:solidFill>
                <a:srgbClr val="FFFF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s://gss1.bdstatic.com/-vo3dSag_xI4khGkpoWK1HF6hhy/baike/crop%3D0%2C4%2C1024%2C674%3Bc0%3Dbaike116%2C5%2C5%2C116%2C38/sign=1adb6ff4962f07084b4a7040d41494ad/c995d143ad4bd113eefdca8952afa40f4bfb055c.jpg"/>
          <p:cNvPicPr>
            <a:picLocks noChangeAspect="1" noChangeArrowheads="1"/>
          </p:cNvPicPr>
          <p:nvPr/>
        </p:nvPicPr>
        <p:blipFill>
          <a:blip r:embed="rId2" cstate="print"/>
          <a:srcRect/>
          <a:stretch>
            <a:fillRect/>
          </a:stretch>
        </p:blipFill>
        <p:spPr bwMode="auto">
          <a:xfrm>
            <a:off x="461157" y="476672"/>
            <a:ext cx="7855259" cy="5715075"/>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2736"/>
            <a:ext cx="8064896" cy="37856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t>              己亥杂诗（其五）</a:t>
            </a:r>
          </a:p>
          <a:p>
            <a:pPr>
              <a:lnSpc>
                <a:spcPct val="150000"/>
              </a:lnSpc>
            </a:pPr>
            <a:r>
              <a:rPr lang="zh-CN" altLang="en-US" sz="4000" dirty="0" smtClean="0"/>
              <a:t>                     （清）龚自珍 </a:t>
            </a:r>
          </a:p>
          <a:p>
            <a:pPr>
              <a:lnSpc>
                <a:spcPct val="150000"/>
              </a:lnSpc>
            </a:pPr>
            <a:r>
              <a:rPr lang="zh-CN" altLang="en-US" sz="4000" dirty="0" smtClean="0"/>
              <a:t>浩荡离愁白日斜，吟鞭东指即天涯。</a:t>
            </a:r>
          </a:p>
          <a:p>
            <a:pPr>
              <a:lnSpc>
                <a:spcPct val="150000"/>
              </a:lnSpc>
            </a:pPr>
            <a:r>
              <a:rPr lang="zh-CN" altLang="en-US" sz="4000" dirty="0" smtClean="0"/>
              <a:t>落红不是无情物，化作春泥更护花。</a:t>
            </a:r>
            <a:endParaRPr lang="zh-CN" altLang="en-US" sz="4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332656"/>
            <a:ext cx="4572000" cy="6124754"/>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t"/>
            <a:r>
              <a:rPr lang="zh-CN" altLang="en-US" sz="2800" dirty="0" smtClean="0"/>
              <a:t> </a:t>
            </a:r>
            <a:r>
              <a:rPr lang="zh-CN" altLang="en-US" sz="2800" u="sng" dirty="0" smtClean="0">
                <a:solidFill>
                  <a:srgbClr val="FF0000"/>
                </a:solidFill>
              </a:rPr>
              <a:t>龚自珍</a:t>
            </a:r>
            <a:r>
              <a:rPr lang="zh-CN" altLang="en-US" sz="2800" dirty="0" smtClean="0"/>
              <a:t>（</a:t>
            </a:r>
            <a:r>
              <a:rPr lang="en-US" altLang="zh-CN" sz="2800" dirty="0" smtClean="0"/>
              <a:t>1792</a:t>
            </a:r>
            <a:r>
              <a:rPr lang="zh-CN" altLang="en-US" sz="2800" dirty="0" smtClean="0"/>
              <a:t>年</a:t>
            </a:r>
            <a:r>
              <a:rPr lang="en-US" altLang="zh-CN" sz="2800" dirty="0" smtClean="0"/>
              <a:t>8</a:t>
            </a:r>
            <a:r>
              <a:rPr lang="zh-CN" altLang="en-US" sz="2800" dirty="0" smtClean="0"/>
              <a:t>月</a:t>
            </a:r>
            <a:r>
              <a:rPr lang="en-US" altLang="zh-CN" sz="2800" dirty="0" smtClean="0"/>
              <a:t>22</a:t>
            </a:r>
            <a:r>
              <a:rPr lang="zh-CN" altLang="en-US" sz="2800" dirty="0" smtClean="0"/>
              <a:t>日～</a:t>
            </a:r>
            <a:r>
              <a:rPr lang="en-US" altLang="zh-CN" sz="2800" dirty="0" smtClean="0"/>
              <a:t>1841</a:t>
            </a:r>
            <a:r>
              <a:rPr lang="zh-CN" altLang="en-US" sz="2800" dirty="0" smtClean="0"/>
              <a:t>年</a:t>
            </a:r>
            <a:r>
              <a:rPr lang="en-US" altLang="zh-CN" sz="2800" dirty="0" smtClean="0"/>
              <a:t>9</a:t>
            </a:r>
            <a:r>
              <a:rPr lang="zh-CN" altLang="en-US" sz="2800" dirty="0" smtClean="0"/>
              <a:t>月</a:t>
            </a:r>
            <a:r>
              <a:rPr lang="en-US" altLang="zh-CN" sz="2800" dirty="0" smtClean="0"/>
              <a:t>26</a:t>
            </a:r>
            <a:r>
              <a:rPr lang="zh-CN" altLang="en-US" sz="2800" dirty="0" smtClean="0"/>
              <a:t>日）近代思想家、文学家及改良主义的先驱者。</a:t>
            </a:r>
            <a:r>
              <a:rPr lang="en-US" altLang="zh-CN" sz="2800" dirty="0" smtClean="0"/>
              <a:t>27</a:t>
            </a:r>
            <a:r>
              <a:rPr lang="zh-CN" altLang="en-US" sz="2800" dirty="0" smtClean="0"/>
              <a:t>岁中举人，</a:t>
            </a:r>
            <a:r>
              <a:rPr lang="en-US" altLang="zh-CN" sz="2800" dirty="0" smtClean="0"/>
              <a:t>38</a:t>
            </a:r>
            <a:r>
              <a:rPr lang="zh-CN" altLang="en-US" sz="2800" dirty="0" smtClean="0"/>
              <a:t>岁中进士。曾任内阁中书、宗人府主事和礼部主事等官职。</a:t>
            </a:r>
            <a:r>
              <a:rPr lang="zh-CN" altLang="en-US" sz="2800" u="sng" dirty="0" smtClean="0"/>
              <a:t>主张革除弊政，抵制外国侵略，曾全力支持林则徐禁除鸦片。</a:t>
            </a:r>
            <a:r>
              <a:rPr lang="en-US" altLang="zh-CN" sz="2800" u="sng" dirty="0" smtClean="0"/>
              <a:t>48</a:t>
            </a:r>
            <a:r>
              <a:rPr lang="zh-CN" altLang="en-US" sz="2800" u="sng" dirty="0" smtClean="0"/>
              <a:t>岁辞官南归，</a:t>
            </a:r>
            <a:r>
              <a:rPr lang="zh-CN" altLang="en-US" sz="2800" dirty="0" smtClean="0"/>
              <a:t>次年暴卒于江苏丹阳云阳书院。他的诗文主张“更法”、“改图”，揭露清统治者的腐朽，洋溢着爱国热情，被柳亚子誉为“三百年来第一流”。</a:t>
            </a:r>
            <a:endParaRPr lang="zh-CN" altLang="en-US" sz="2800" dirty="0"/>
          </a:p>
        </p:txBody>
      </p:sp>
      <p:pic>
        <p:nvPicPr>
          <p:cNvPr id="57346" name="Picture 2" descr="https://ss1.baidu.com/6ONXsjip0QIZ8tyhnq/it/u=3220194493,347664544&amp;fm=58"/>
          <p:cNvPicPr>
            <a:picLocks noChangeAspect="1" noChangeArrowheads="1"/>
          </p:cNvPicPr>
          <p:nvPr/>
        </p:nvPicPr>
        <p:blipFill>
          <a:blip r:embed="rId2" cstate="print"/>
          <a:srcRect/>
          <a:stretch>
            <a:fillRect/>
          </a:stretch>
        </p:blipFill>
        <p:spPr bwMode="auto">
          <a:xfrm>
            <a:off x="5940152" y="1340768"/>
            <a:ext cx="2304254" cy="2304256"/>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2132856"/>
            <a:ext cx="7920880"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b="1" dirty="0" smtClean="0"/>
              <a:t>注释</a:t>
            </a:r>
            <a:r>
              <a:rPr lang="zh-CN" altLang="en-US" sz="2800" dirty="0" smtClean="0"/>
              <a:t/>
            </a:r>
            <a:br>
              <a:rPr lang="zh-CN" altLang="en-US" sz="2800" dirty="0" smtClean="0"/>
            </a:br>
            <a:r>
              <a:rPr lang="zh-CN" altLang="en-US" sz="2800" dirty="0" smtClean="0"/>
              <a:t>浩荡离愁：离别京都的愁思浩如水波，也指作者心潮不平。浩荡：无限。</a:t>
            </a:r>
            <a:br>
              <a:rPr lang="zh-CN" altLang="en-US" sz="2800" dirty="0" smtClean="0"/>
            </a:br>
            <a:r>
              <a:rPr lang="zh-CN" altLang="en-US" sz="2800" dirty="0" smtClean="0"/>
              <a:t>吟鞭：</a:t>
            </a:r>
            <a:r>
              <a:rPr lang="zh-CN" altLang="en-US" sz="2800" u="sng" dirty="0" smtClean="0">
                <a:hlinkClick r:id="rId2"/>
              </a:rPr>
              <a:t>诗</a:t>
            </a:r>
            <a:r>
              <a:rPr lang="zh-CN" altLang="en-US" sz="2800" dirty="0" smtClean="0"/>
              <a:t>人的马鞭。</a:t>
            </a:r>
            <a:br>
              <a:rPr lang="zh-CN" altLang="en-US" sz="2800" dirty="0" smtClean="0"/>
            </a:br>
            <a:r>
              <a:rPr lang="zh-CN" altLang="en-US" sz="2800" dirty="0" smtClean="0"/>
              <a:t>东指：东方故里。</a:t>
            </a:r>
            <a:br>
              <a:rPr lang="zh-CN" altLang="en-US" sz="2800" dirty="0" smtClean="0"/>
            </a:br>
            <a:r>
              <a:rPr lang="zh-CN" altLang="en-US" sz="2800" dirty="0" smtClean="0"/>
              <a:t>天涯：指离京都遥远。</a:t>
            </a:r>
            <a:br>
              <a:rPr lang="zh-CN" altLang="en-US" sz="2800" dirty="0" smtClean="0"/>
            </a:br>
            <a:r>
              <a:rPr lang="zh-CN" altLang="en-US" sz="2800" dirty="0" smtClean="0"/>
              <a:t>落红：落花。花朵以红色者为尊贵，因此落花又称为落红。</a:t>
            </a:r>
            <a:br>
              <a:rPr lang="zh-CN" altLang="en-US" sz="2800" dirty="0" smtClean="0"/>
            </a:br>
            <a:r>
              <a:rPr lang="zh-CN" altLang="en-US" sz="2800" dirty="0" smtClean="0"/>
              <a:t>花：比喻国家。即：到。</a:t>
            </a:r>
            <a:endParaRPr lang="zh-CN" altLang="en-US" sz="2800" dirty="0"/>
          </a:p>
        </p:txBody>
      </p:sp>
      <p:sp>
        <p:nvSpPr>
          <p:cNvPr id="3" name="矩形 2"/>
          <p:cNvSpPr/>
          <p:nvPr/>
        </p:nvSpPr>
        <p:spPr>
          <a:xfrm>
            <a:off x="1403648" y="404664"/>
            <a:ext cx="6480720" cy="132222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dirty="0" smtClean="0">
                <a:solidFill>
                  <a:srgbClr val="660033"/>
                </a:solidFill>
              </a:rPr>
              <a:t>浩荡离愁白日斜，吟鞭东指即天涯。</a:t>
            </a:r>
          </a:p>
          <a:p>
            <a:pPr>
              <a:lnSpc>
                <a:spcPct val="150000"/>
              </a:lnSpc>
            </a:pPr>
            <a:r>
              <a:rPr lang="zh-CN" altLang="en-US" sz="2800" dirty="0" smtClean="0">
                <a:solidFill>
                  <a:srgbClr val="660033"/>
                </a:solidFill>
              </a:rPr>
              <a:t>落红不是无情物，化作春泥更护花。</a:t>
            </a:r>
            <a:endParaRPr lang="zh-CN" altLang="en-US" sz="2800" dirty="0">
              <a:solidFill>
                <a:srgbClr val="660033"/>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636912"/>
            <a:ext cx="8352928" cy="326121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b="1" dirty="0" smtClean="0">
                <a:solidFill>
                  <a:srgbClr val="0000FF"/>
                </a:solidFill>
              </a:rPr>
              <a:t>译文</a:t>
            </a:r>
            <a:r>
              <a:rPr lang="zh-CN" altLang="en-US" sz="2800" dirty="0" smtClean="0">
                <a:solidFill>
                  <a:srgbClr val="0000FF"/>
                </a:solidFill>
              </a:rPr>
              <a:t/>
            </a:r>
            <a:br>
              <a:rPr lang="zh-CN" altLang="en-US" sz="2800" dirty="0" smtClean="0">
                <a:solidFill>
                  <a:srgbClr val="0000FF"/>
                </a:solidFill>
              </a:rPr>
            </a:br>
            <a:r>
              <a:rPr lang="en-US" altLang="zh-CN" sz="2800" dirty="0" smtClean="0">
                <a:solidFill>
                  <a:srgbClr val="0000FF"/>
                </a:solidFill>
              </a:rPr>
              <a:t>1.</a:t>
            </a:r>
            <a:r>
              <a:rPr lang="zh-CN" altLang="en-US" sz="2800" dirty="0" smtClean="0">
                <a:solidFill>
                  <a:srgbClr val="0000FF"/>
                </a:solidFill>
              </a:rPr>
              <a:t>离别京都的愁思浩如水波向着日落西斜的远处延伸， </a:t>
            </a:r>
            <a:r>
              <a:rPr lang="en-US" altLang="zh-CN" sz="2800" dirty="0" smtClean="0">
                <a:solidFill>
                  <a:srgbClr val="0000FF"/>
                </a:solidFill>
              </a:rPr>
              <a:t>2.</a:t>
            </a:r>
            <a:r>
              <a:rPr lang="zh-CN" altLang="en-US" sz="2800" dirty="0" smtClean="0">
                <a:solidFill>
                  <a:srgbClr val="0000FF"/>
                </a:solidFill>
              </a:rPr>
              <a:t>马鞭向东一挥，感觉就是人在天涯一般。</a:t>
            </a:r>
            <a:br>
              <a:rPr lang="zh-CN" altLang="en-US" sz="2800" dirty="0" smtClean="0">
                <a:solidFill>
                  <a:srgbClr val="0000FF"/>
                </a:solidFill>
              </a:rPr>
            </a:br>
            <a:r>
              <a:rPr lang="en-US" altLang="zh-CN" sz="2800" dirty="0" smtClean="0">
                <a:solidFill>
                  <a:srgbClr val="0000FF"/>
                </a:solidFill>
              </a:rPr>
              <a:t>3.</a:t>
            </a:r>
            <a:r>
              <a:rPr lang="zh-CN" altLang="en-US" sz="2800" dirty="0" smtClean="0">
                <a:solidFill>
                  <a:srgbClr val="0000FF"/>
                </a:solidFill>
              </a:rPr>
              <a:t>从枝头上掉下来的落花不是无情之物，</a:t>
            </a:r>
            <a:endParaRPr lang="en-US" altLang="zh-CN" sz="2800" dirty="0" smtClean="0">
              <a:solidFill>
                <a:srgbClr val="0000FF"/>
              </a:solidFill>
            </a:endParaRPr>
          </a:p>
          <a:p>
            <a:pPr>
              <a:lnSpc>
                <a:spcPct val="150000"/>
              </a:lnSpc>
            </a:pPr>
            <a:r>
              <a:rPr lang="en-US" altLang="zh-CN" sz="2800" dirty="0" smtClean="0">
                <a:solidFill>
                  <a:srgbClr val="0000FF"/>
                </a:solidFill>
              </a:rPr>
              <a:t>4.</a:t>
            </a:r>
            <a:r>
              <a:rPr lang="zh-CN" altLang="en-US" sz="2800" dirty="0" smtClean="0">
                <a:solidFill>
                  <a:srgbClr val="0000FF"/>
                </a:solidFill>
              </a:rPr>
              <a:t>即使化做春泥，也甘愿培育美丽的春花成长。</a:t>
            </a:r>
            <a:endParaRPr lang="zh-CN" altLang="en-US" sz="2800" dirty="0">
              <a:solidFill>
                <a:srgbClr val="0000FF"/>
              </a:solidFill>
            </a:endParaRPr>
          </a:p>
        </p:txBody>
      </p:sp>
      <p:sp>
        <p:nvSpPr>
          <p:cNvPr id="3" name="矩形 2"/>
          <p:cNvSpPr/>
          <p:nvPr/>
        </p:nvSpPr>
        <p:spPr>
          <a:xfrm>
            <a:off x="1331640" y="476672"/>
            <a:ext cx="6480720" cy="14979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3200" dirty="0" smtClean="0">
                <a:solidFill>
                  <a:srgbClr val="660033"/>
                </a:solidFill>
              </a:rPr>
              <a:t>浩荡离愁白日斜，吟鞭东指即天涯。</a:t>
            </a:r>
          </a:p>
          <a:p>
            <a:pPr>
              <a:lnSpc>
                <a:spcPct val="150000"/>
              </a:lnSpc>
            </a:pPr>
            <a:r>
              <a:rPr lang="zh-CN" altLang="en-US" sz="3200" dirty="0" smtClean="0">
                <a:solidFill>
                  <a:srgbClr val="660033"/>
                </a:solidFill>
              </a:rPr>
              <a:t>落红不是无情物，化作春泥更护花。</a:t>
            </a:r>
            <a:endParaRPr lang="zh-CN" altLang="en-US" sz="3200" dirty="0">
              <a:solidFill>
                <a:srgbClr val="660033"/>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772816"/>
            <a:ext cx="8136904" cy="30469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3200" dirty="0" smtClean="0"/>
              <a:t>     这首诗是</a:t>
            </a:r>
            <a:r>
              <a:rPr lang="en-US" altLang="zh-CN" sz="3200" dirty="0" smtClean="0"/>
              <a:t>《</a:t>
            </a:r>
            <a:r>
              <a:rPr lang="zh-CN" altLang="en-US" sz="3200" dirty="0" smtClean="0"/>
              <a:t>己亥杂诗</a:t>
            </a:r>
            <a:r>
              <a:rPr lang="en-US" altLang="zh-CN" sz="3200" dirty="0" smtClean="0"/>
              <a:t>》</a:t>
            </a:r>
            <a:r>
              <a:rPr lang="zh-CN" altLang="en-US" sz="3200" dirty="0" smtClean="0"/>
              <a:t>的第五首，</a:t>
            </a:r>
            <a:r>
              <a:rPr lang="zh-CN" altLang="en-US" sz="3200" u="sng" dirty="0" smtClean="0">
                <a:solidFill>
                  <a:srgbClr val="FF0000"/>
                </a:solidFill>
              </a:rPr>
              <a:t>写诗人离京的感受。</a:t>
            </a:r>
            <a:r>
              <a:rPr lang="zh-CN" altLang="en-US" sz="3200" dirty="0" smtClean="0"/>
              <a:t>虽然载着“浩荡离愁”，却表示仍然</a:t>
            </a:r>
            <a:r>
              <a:rPr lang="zh-CN" altLang="en-US" sz="3200" u="sng" dirty="0" smtClean="0">
                <a:solidFill>
                  <a:srgbClr val="FF0000"/>
                </a:solidFill>
              </a:rPr>
              <a:t>要为国为民尽自己最后一份心力。</a:t>
            </a:r>
          </a:p>
          <a:p>
            <a:pPr>
              <a:lnSpc>
                <a:spcPct val="150000"/>
              </a:lnSpc>
            </a:pPr>
            <a:r>
              <a:rPr lang="zh-CN" altLang="en-US" sz="3200" dirty="0" smtClean="0"/>
              <a:t>　　</a:t>
            </a:r>
            <a:endParaRPr lang="zh-CN" altLang="en-US" sz="32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692696"/>
            <a:ext cx="7920880"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400" dirty="0" smtClean="0"/>
              <a:t>名句赏析：</a:t>
            </a:r>
            <a:endParaRPr lang="en-US" altLang="zh-CN" sz="2400" dirty="0" smtClean="0"/>
          </a:p>
          <a:p>
            <a:pPr>
              <a:lnSpc>
                <a:spcPct val="150000"/>
              </a:lnSpc>
            </a:pPr>
            <a:r>
              <a:rPr lang="zh-CN" altLang="en-US" sz="2400" u="sng" dirty="0" smtClean="0">
                <a:solidFill>
                  <a:srgbClr val="FF0000"/>
                </a:solidFill>
              </a:rPr>
              <a:t>   “落红不是无情物，化作春泥更护花”。</a:t>
            </a:r>
            <a:endParaRPr lang="en-US" altLang="zh-CN" sz="2400" u="sng" dirty="0" smtClean="0">
              <a:solidFill>
                <a:srgbClr val="FF0000"/>
              </a:solidFill>
            </a:endParaRPr>
          </a:p>
          <a:p>
            <a:pPr>
              <a:lnSpc>
                <a:spcPct val="150000"/>
              </a:lnSpc>
            </a:pPr>
            <a:r>
              <a:rPr lang="zh-CN" altLang="en-US" sz="2400" dirty="0" smtClean="0"/>
              <a:t>      诗人笔锋一转，由抒发离别之情转入</a:t>
            </a:r>
            <a:r>
              <a:rPr lang="zh-CN" altLang="en-US" sz="2400" u="sng" dirty="0" smtClean="0">
                <a:solidFill>
                  <a:srgbClr val="C00000"/>
                </a:solidFill>
              </a:rPr>
              <a:t>抒发报国之志</a:t>
            </a:r>
            <a:r>
              <a:rPr lang="zh-CN" altLang="en-US" sz="2400" dirty="0" smtClean="0"/>
              <a:t>。并反用</a:t>
            </a:r>
            <a:r>
              <a:rPr lang="zh-CN" altLang="en-US" sz="2400" u="sng" dirty="0" smtClean="0"/>
              <a:t>陆游</a:t>
            </a:r>
            <a:r>
              <a:rPr lang="zh-CN" altLang="en-US" sz="2400" dirty="0" smtClean="0"/>
              <a:t>的词“零落成泥碾作尘，只有香如故。”落红，本指脱离花枝的花，但是，并不是没有感情的东西，即使化做春泥，也甘愿培育美丽的春花成长。</a:t>
            </a:r>
            <a:endParaRPr lang="en-US" altLang="zh-CN" sz="2400" dirty="0" smtClean="0"/>
          </a:p>
          <a:p>
            <a:pPr>
              <a:lnSpc>
                <a:spcPct val="150000"/>
              </a:lnSpc>
            </a:pPr>
            <a:r>
              <a:rPr lang="en-US" altLang="zh-CN" sz="2400" dirty="0" smtClean="0"/>
              <a:t>     </a:t>
            </a:r>
            <a:r>
              <a:rPr lang="zh-CN" altLang="en-US" sz="2400" dirty="0" smtClean="0">
                <a:solidFill>
                  <a:srgbClr val="0000FF"/>
                </a:solidFill>
              </a:rPr>
              <a:t>表现诗人虽然脱离官场，依然关心着国家的命运，不忘报国之志，以此来表达他至死仍牵挂国家的一腔热情；充分表达诗人的壮怀，成为传世名句。</a:t>
            </a:r>
            <a:endParaRPr lang="zh-CN" altLang="en-US" sz="2400" dirty="0">
              <a:solidFill>
                <a:srgbClr val="0000FF"/>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2736"/>
            <a:ext cx="8064896" cy="37856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t>              己亥杂诗（其五）</a:t>
            </a:r>
          </a:p>
          <a:p>
            <a:pPr>
              <a:lnSpc>
                <a:spcPct val="150000"/>
              </a:lnSpc>
            </a:pPr>
            <a:r>
              <a:rPr lang="zh-CN" altLang="en-US" sz="4000" dirty="0" smtClean="0"/>
              <a:t>                     （清）龚自珍 </a:t>
            </a:r>
          </a:p>
          <a:p>
            <a:pPr>
              <a:lnSpc>
                <a:spcPct val="150000"/>
              </a:lnSpc>
            </a:pPr>
            <a:r>
              <a:rPr lang="zh-CN" altLang="en-US" sz="4000" dirty="0" smtClean="0"/>
              <a:t>浩荡离愁白日斜，吟鞭东指即天涯。</a:t>
            </a:r>
          </a:p>
          <a:p>
            <a:pPr>
              <a:lnSpc>
                <a:spcPct val="150000"/>
              </a:lnSpc>
            </a:pPr>
            <a:r>
              <a:rPr lang="zh-CN" altLang="en-US" sz="4000" dirty="0" smtClean="0"/>
              <a:t>落红不是无情物，化作春泥更护花。</a:t>
            </a:r>
            <a:endParaRPr lang="zh-CN" altLang="en-US"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352928" cy="59093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dirty="0">
                <a:solidFill>
                  <a:srgbClr val="C00000"/>
                </a:solidFill>
              </a:rPr>
              <a:t>词句注释</a:t>
            </a:r>
          </a:p>
          <a:p>
            <a:pPr>
              <a:lnSpc>
                <a:spcPct val="150000"/>
              </a:lnSpc>
            </a:pPr>
            <a:r>
              <a:rPr lang="zh-CN" altLang="en-US" sz="2800" dirty="0">
                <a:solidFill>
                  <a:schemeClr val="accent6">
                    <a:lumMod val="50000"/>
                  </a:schemeClr>
                </a:solidFill>
              </a:rPr>
              <a:t>⑴幽州：古十二州之一，现今北京市。幽州台：即黄金台，又称蓟北楼，故址在今北京市大兴，是燕昭王为招纳天下贤士而建。</a:t>
            </a:r>
          </a:p>
          <a:p>
            <a:pPr>
              <a:lnSpc>
                <a:spcPct val="150000"/>
              </a:lnSpc>
            </a:pPr>
            <a:r>
              <a:rPr lang="zh-CN" altLang="en-US" sz="2800" dirty="0">
                <a:solidFill>
                  <a:schemeClr val="accent6">
                    <a:lumMod val="50000"/>
                  </a:schemeClr>
                </a:solidFill>
              </a:rPr>
              <a:t>⑵前：过去。古人：古代那些能够礼贤下士的圣君。</a:t>
            </a:r>
          </a:p>
          <a:p>
            <a:pPr>
              <a:lnSpc>
                <a:spcPct val="150000"/>
              </a:lnSpc>
            </a:pPr>
            <a:r>
              <a:rPr lang="zh-CN" altLang="en-US" sz="2800" dirty="0">
                <a:solidFill>
                  <a:schemeClr val="accent6">
                    <a:lumMod val="50000"/>
                  </a:schemeClr>
                </a:solidFill>
              </a:rPr>
              <a:t>⑶后：未来。来者：后世那些重视人才的贤明君主。</a:t>
            </a:r>
          </a:p>
          <a:p>
            <a:pPr>
              <a:lnSpc>
                <a:spcPct val="150000"/>
              </a:lnSpc>
            </a:pPr>
            <a:r>
              <a:rPr lang="zh-CN" altLang="en-US" sz="2800" dirty="0">
                <a:solidFill>
                  <a:schemeClr val="accent6">
                    <a:lumMod val="50000"/>
                  </a:schemeClr>
                </a:solidFill>
              </a:rPr>
              <a:t>⑷念：想到。</a:t>
            </a:r>
            <a:r>
              <a:rPr lang="zh-CN" altLang="en-US" sz="2800" u="sng" dirty="0">
                <a:solidFill>
                  <a:srgbClr val="C00000"/>
                </a:solidFill>
              </a:rPr>
              <a:t>悠悠：形容时间的久远和空间的广大。</a:t>
            </a:r>
          </a:p>
          <a:p>
            <a:pPr>
              <a:lnSpc>
                <a:spcPct val="150000"/>
              </a:lnSpc>
            </a:pPr>
            <a:r>
              <a:rPr lang="zh-CN" altLang="en-US" sz="2800" u="sng" dirty="0">
                <a:solidFill>
                  <a:srgbClr val="C00000"/>
                </a:solidFill>
              </a:rPr>
              <a:t>⑸怆（</a:t>
            </a:r>
            <a:r>
              <a:rPr lang="en-US" altLang="zh-CN" sz="2800" u="sng" dirty="0" err="1">
                <a:solidFill>
                  <a:srgbClr val="C00000"/>
                </a:solidFill>
              </a:rPr>
              <a:t>chuàng</a:t>
            </a:r>
            <a:r>
              <a:rPr lang="zh-CN" altLang="en-US" sz="2800" u="sng" dirty="0">
                <a:solidFill>
                  <a:srgbClr val="C00000"/>
                </a:solidFill>
              </a:rPr>
              <a:t>）然：</a:t>
            </a:r>
            <a:r>
              <a:rPr lang="zh-CN" altLang="en-US" sz="2800" u="sng" dirty="0" smtClean="0">
                <a:solidFill>
                  <a:srgbClr val="C00000"/>
                </a:solidFill>
              </a:rPr>
              <a:t>悲伤的</a:t>
            </a:r>
            <a:r>
              <a:rPr lang="zh-CN" altLang="en-US" sz="2800" u="sng" dirty="0">
                <a:solidFill>
                  <a:srgbClr val="C00000"/>
                </a:solidFill>
              </a:rPr>
              <a:t>样子</a:t>
            </a:r>
            <a:r>
              <a:rPr lang="zh-CN" altLang="en-US" sz="2800" u="sng" dirty="0" smtClean="0">
                <a:solidFill>
                  <a:srgbClr val="C00000"/>
                </a:solidFill>
              </a:rPr>
              <a:t>。</a:t>
            </a:r>
            <a:endParaRPr lang="en-US" altLang="zh-CN" sz="2800" u="sng" dirty="0" smtClean="0">
              <a:solidFill>
                <a:srgbClr val="C00000"/>
              </a:solidFill>
            </a:endParaRPr>
          </a:p>
          <a:p>
            <a:pPr>
              <a:lnSpc>
                <a:spcPct val="150000"/>
              </a:lnSpc>
            </a:pPr>
            <a:r>
              <a:rPr lang="zh-CN" altLang="en-US" sz="2800" u="sng" dirty="0" smtClean="0">
                <a:solidFill>
                  <a:srgbClr val="C00000"/>
                </a:solidFill>
              </a:rPr>
              <a:t>（</a:t>
            </a:r>
            <a:r>
              <a:rPr lang="en-US" altLang="zh-CN" sz="2800" u="sng" dirty="0" smtClean="0">
                <a:solidFill>
                  <a:srgbClr val="C00000"/>
                </a:solidFill>
              </a:rPr>
              <a:t>6</a:t>
            </a:r>
            <a:r>
              <a:rPr lang="zh-CN" altLang="en-US" sz="2800" u="sng" dirty="0" smtClean="0">
                <a:solidFill>
                  <a:srgbClr val="C00000"/>
                </a:solidFill>
              </a:rPr>
              <a:t>）涕</a:t>
            </a:r>
            <a:r>
              <a:rPr lang="zh-CN" altLang="en-US" sz="2800" u="sng" dirty="0">
                <a:solidFill>
                  <a:srgbClr val="C00000"/>
                </a:solidFill>
              </a:rPr>
              <a:t>：古时指眼泪。</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3848" y="2060848"/>
            <a:ext cx="3384376" cy="1569660"/>
          </a:xfrm>
          <a:prstGeom prst="rect">
            <a:avLst/>
          </a:prstGeom>
          <a:noFill/>
        </p:spPr>
        <p:txBody>
          <a:bodyPr wrap="square" rtlCol="0">
            <a:spAutoFit/>
          </a:bodyPr>
          <a:lstStyle/>
          <a:p>
            <a:r>
              <a:rPr lang="en-US" altLang="zh-CN" sz="9600" dirty="0" smtClean="0">
                <a:solidFill>
                  <a:srgbClr val="FFFF00"/>
                </a:solidFill>
              </a:rPr>
              <a:t>1--5</a:t>
            </a:r>
            <a:endParaRPr lang="zh-CN" altLang="en-US" sz="9600" dirty="0">
              <a:solidFill>
                <a:srgbClr val="FFFF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4032448"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chemeClr val="bg1"/>
                </a:solidFill>
              </a:rPr>
              <a:t>      </a:t>
            </a:r>
            <a:r>
              <a:rPr lang="en-US" altLang="zh-CN" sz="4000" b="1" dirty="0" smtClean="0">
                <a:solidFill>
                  <a:schemeClr val="bg1"/>
                </a:solidFill>
              </a:rPr>
              <a:t>1.</a:t>
            </a:r>
            <a:r>
              <a:rPr lang="zh-CN" altLang="en-US" sz="4000" b="1" dirty="0" smtClean="0">
                <a:solidFill>
                  <a:schemeClr val="bg1"/>
                </a:solidFill>
              </a:rPr>
              <a:t>登</a:t>
            </a:r>
            <a:r>
              <a:rPr lang="zh-CN" altLang="en-US" sz="4000" b="1" dirty="0">
                <a:solidFill>
                  <a:schemeClr val="bg1"/>
                </a:solidFill>
              </a:rPr>
              <a:t>幽州台歌</a:t>
            </a:r>
          </a:p>
          <a:p>
            <a:pPr>
              <a:lnSpc>
                <a:spcPct val="150000"/>
              </a:lnSpc>
            </a:pPr>
            <a:r>
              <a:rPr lang="zh-CN" altLang="en-US" sz="4000" b="1" dirty="0" smtClean="0">
                <a:solidFill>
                  <a:schemeClr val="bg1"/>
                </a:solidFill>
              </a:rPr>
              <a:t>          陈子昂</a:t>
            </a:r>
            <a:r>
              <a:rPr lang="zh-CN" altLang="en-US" sz="4000" b="1" dirty="0">
                <a:solidFill>
                  <a:schemeClr val="bg1"/>
                </a:solidFill>
              </a:rPr>
              <a:t> </a:t>
            </a:r>
          </a:p>
          <a:p>
            <a:pPr>
              <a:lnSpc>
                <a:spcPct val="150000"/>
              </a:lnSpc>
            </a:pPr>
            <a:r>
              <a:rPr lang="zh-CN" altLang="en-US" sz="4000" b="1" dirty="0" smtClean="0">
                <a:solidFill>
                  <a:schemeClr val="bg1"/>
                </a:solidFill>
              </a:rPr>
              <a:t>    前不见古人，</a:t>
            </a:r>
            <a:endParaRPr lang="en-US" altLang="zh-CN" sz="4000" b="1" dirty="0" smtClean="0">
              <a:solidFill>
                <a:schemeClr val="bg1"/>
              </a:solidFill>
            </a:endParaRPr>
          </a:p>
          <a:p>
            <a:pPr>
              <a:lnSpc>
                <a:spcPct val="150000"/>
              </a:lnSpc>
            </a:pPr>
            <a:r>
              <a:rPr lang="zh-CN" altLang="en-US" sz="4000" b="1" dirty="0" smtClean="0">
                <a:solidFill>
                  <a:schemeClr val="bg1"/>
                </a:solidFill>
              </a:rPr>
              <a:t>   后不见来者</a:t>
            </a:r>
            <a:r>
              <a:rPr lang="zh-CN" altLang="en-US" sz="4000" b="1" dirty="0">
                <a:solidFill>
                  <a:schemeClr val="bg1"/>
                </a:solidFill>
              </a:rPr>
              <a:t>。</a:t>
            </a:r>
          </a:p>
          <a:p>
            <a:pPr>
              <a:lnSpc>
                <a:spcPct val="150000"/>
              </a:lnSpc>
            </a:pPr>
            <a:r>
              <a:rPr lang="zh-CN" altLang="en-US" sz="4000" b="1" dirty="0" smtClean="0">
                <a:solidFill>
                  <a:schemeClr val="bg1"/>
                </a:solidFill>
              </a:rPr>
              <a:t>   念</a:t>
            </a:r>
            <a:r>
              <a:rPr lang="zh-CN" altLang="en-US" sz="4000" b="1" dirty="0">
                <a:solidFill>
                  <a:schemeClr val="bg1"/>
                </a:solidFill>
              </a:rPr>
              <a:t>天地之悠悠</a:t>
            </a:r>
            <a:r>
              <a:rPr lang="zh-CN" altLang="en-US" sz="4000" b="1" dirty="0" smtClean="0">
                <a:solidFill>
                  <a:schemeClr val="bg1"/>
                </a:solidFill>
              </a:rPr>
              <a:t>，</a:t>
            </a:r>
            <a:endParaRPr lang="en-US" altLang="zh-CN" sz="4000" b="1" dirty="0" smtClean="0">
              <a:solidFill>
                <a:schemeClr val="bg1"/>
              </a:solidFill>
            </a:endParaRPr>
          </a:p>
          <a:p>
            <a:pPr>
              <a:lnSpc>
                <a:spcPct val="150000"/>
              </a:lnSpc>
            </a:pPr>
            <a:r>
              <a:rPr lang="zh-CN" altLang="en-US" sz="4000" b="1" dirty="0" smtClean="0">
                <a:solidFill>
                  <a:schemeClr val="bg1"/>
                </a:solidFill>
              </a:rPr>
              <a:t>   独</a:t>
            </a:r>
            <a:r>
              <a:rPr lang="zh-CN" altLang="en-US" sz="4000" b="1" dirty="0">
                <a:solidFill>
                  <a:schemeClr val="bg1"/>
                </a:solidFill>
              </a:rPr>
              <a:t>怆然而涕下！</a:t>
            </a:r>
          </a:p>
        </p:txBody>
      </p:sp>
      <p:pic>
        <p:nvPicPr>
          <p:cNvPr id="5" name="Picture 2" descr="https://gss3.bdstatic.com/7Po3dSag_xI4khGkpoWK1HF6hhy/baike/c0%3Dbaike80%2C5%2C5%2C80%2C26/sign=f9bccf57d8b44aed4d43b6b6d275ec64/2fdda3cc7cd98d107e4dc02c233fb80e7bec9016.jpg"/>
          <p:cNvPicPr>
            <a:picLocks noChangeAspect="1" noChangeArrowheads="1"/>
          </p:cNvPicPr>
          <p:nvPr/>
        </p:nvPicPr>
        <p:blipFill>
          <a:blip r:embed="rId2" cstate="print"/>
          <a:srcRect/>
          <a:stretch>
            <a:fillRect/>
          </a:stretch>
        </p:blipFill>
        <p:spPr bwMode="auto">
          <a:xfrm>
            <a:off x="4932040" y="764704"/>
            <a:ext cx="3416193" cy="5184576"/>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648" y="548680"/>
            <a:ext cx="5904656" cy="507831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altLang="zh-CN" sz="3600" b="1" dirty="0" smtClean="0">
                <a:latin typeface="微软雅黑" pitchFamily="34" charset="-122"/>
                <a:ea typeface="微软雅黑" pitchFamily="34" charset="-122"/>
              </a:rPr>
              <a:t>2.</a:t>
            </a:r>
            <a:r>
              <a:rPr lang="zh-CN" altLang="en-US" sz="3600" b="1" dirty="0" smtClean="0">
                <a:latin typeface="微软雅黑" pitchFamily="34" charset="-122"/>
                <a:ea typeface="微软雅黑" pitchFamily="34" charset="-122"/>
              </a:rPr>
              <a:t>望     岳</a:t>
            </a:r>
            <a:endParaRPr lang="zh-CN" altLang="en-US" sz="3600" b="1" dirty="0">
              <a:latin typeface="微软雅黑" pitchFamily="34" charset="-122"/>
              <a:ea typeface="微软雅黑" pitchFamily="34" charset="-122"/>
            </a:endParaRPr>
          </a:p>
          <a:p>
            <a:pPr algn="ctr">
              <a:lnSpc>
                <a:spcPct val="150000"/>
              </a:lnSpc>
            </a:pPr>
            <a:r>
              <a:rPr lang="zh-CN" altLang="en-US" sz="3600" dirty="0" smtClean="0">
                <a:latin typeface="微软雅黑" pitchFamily="34" charset="-122"/>
                <a:ea typeface="微软雅黑" pitchFamily="34" charset="-122"/>
              </a:rPr>
              <a:t>      杜  甫</a:t>
            </a:r>
            <a:r>
              <a:rPr lang="zh-CN" altLang="en-US" sz="3600" dirty="0">
                <a:latin typeface="微软雅黑" pitchFamily="34" charset="-122"/>
                <a:ea typeface="微软雅黑" pitchFamily="34" charset="-122"/>
              </a:rPr>
              <a:t> </a:t>
            </a:r>
          </a:p>
          <a:p>
            <a:pPr algn="ctr">
              <a:lnSpc>
                <a:spcPct val="150000"/>
              </a:lnSpc>
            </a:pPr>
            <a:r>
              <a:rPr lang="zh-CN" altLang="en-US" sz="3600" dirty="0">
                <a:latin typeface="微软雅黑" pitchFamily="34" charset="-122"/>
                <a:ea typeface="微软雅黑" pitchFamily="34" charset="-122"/>
              </a:rPr>
              <a:t>岱宗夫如何？齐鲁青未了。</a:t>
            </a:r>
          </a:p>
          <a:p>
            <a:pPr algn="ctr">
              <a:lnSpc>
                <a:spcPct val="150000"/>
              </a:lnSpc>
            </a:pPr>
            <a:r>
              <a:rPr lang="zh-CN" altLang="en-US" sz="3600" dirty="0">
                <a:latin typeface="微软雅黑" pitchFamily="34" charset="-122"/>
                <a:ea typeface="微软雅黑" pitchFamily="34" charset="-122"/>
              </a:rPr>
              <a:t>造化钟神秀，阴阳割昏晓。</a:t>
            </a:r>
          </a:p>
          <a:p>
            <a:pPr algn="ctr">
              <a:lnSpc>
                <a:spcPct val="150000"/>
              </a:lnSpc>
            </a:pPr>
            <a:r>
              <a:rPr lang="zh-CN" altLang="en-US" sz="3600" dirty="0">
                <a:latin typeface="微软雅黑" pitchFamily="34" charset="-122"/>
                <a:ea typeface="微软雅黑" pitchFamily="34" charset="-122"/>
              </a:rPr>
              <a:t>荡胸生曾云，决眦入归鸟。</a:t>
            </a:r>
          </a:p>
          <a:p>
            <a:pPr algn="ctr">
              <a:lnSpc>
                <a:spcPct val="150000"/>
              </a:lnSpc>
            </a:pPr>
            <a:r>
              <a:rPr lang="zh-CN" altLang="en-US" sz="3600" u="sng" dirty="0">
                <a:solidFill>
                  <a:srgbClr val="FF0000"/>
                </a:solidFill>
                <a:latin typeface="微软雅黑" pitchFamily="34" charset="-122"/>
                <a:ea typeface="微软雅黑" pitchFamily="34" charset="-122"/>
              </a:rPr>
              <a:t>会当凌绝顶，一览众山小。</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260648"/>
            <a:ext cx="4680520" cy="61863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400" b="1" dirty="0" smtClean="0">
                <a:latin typeface="华文中宋" pitchFamily="2" charset="-122"/>
                <a:ea typeface="华文中宋" pitchFamily="2" charset="-122"/>
              </a:rPr>
              <a:t>    </a:t>
            </a:r>
            <a:r>
              <a:rPr lang="en-US" altLang="zh-CN" sz="4400" b="1" dirty="0" smtClean="0">
                <a:latin typeface="华文中宋" pitchFamily="2" charset="-122"/>
                <a:ea typeface="华文中宋" pitchFamily="2" charset="-122"/>
              </a:rPr>
              <a:t>3.</a:t>
            </a:r>
            <a:r>
              <a:rPr lang="zh-CN" altLang="en-US" sz="4400" b="1" dirty="0" smtClean="0">
                <a:latin typeface="华文中宋" pitchFamily="2" charset="-122"/>
                <a:ea typeface="华文中宋" pitchFamily="2" charset="-122"/>
              </a:rPr>
              <a:t>登飞来峰</a:t>
            </a:r>
            <a:endParaRPr lang="en-US" altLang="zh-CN" sz="4400" b="1" dirty="0" smtClean="0">
              <a:latin typeface="华文中宋" pitchFamily="2" charset="-122"/>
              <a:ea typeface="华文中宋" pitchFamily="2" charset="-122"/>
            </a:endParaRPr>
          </a:p>
          <a:p>
            <a:pPr>
              <a:lnSpc>
                <a:spcPct val="150000"/>
              </a:lnSpc>
            </a:pPr>
            <a:r>
              <a:rPr lang="zh-CN" altLang="en-US" sz="4400" b="1" dirty="0" smtClean="0">
                <a:latin typeface="华文中宋" pitchFamily="2" charset="-122"/>
                <a:ea typeface="华文中宋" pitchFamily="2" charset="-122"/>
              </a:rPr>
              <a:t>      王安石</a:t>
            </a:r>
            <a:endParaRPr lang="zh-CN" altLang="en-US" sz="4400" dirty="0" smtClean="0">
              <a:latin typeface="华文中宋" pitchFamily="2" charset="-122"/>
              <a:ea typeface="华文中宋" pitchFamily="2" charset="-122"/>
            </a:endParaRPr>
          </a:p>
          <a:p>
            <a:pPr>
              <a:lnSpc>
                <a:spcPct val="150000"/>
              </a:lnSpc>
            </a:pPr>
            <a:r>
              <a:rPr lang="zh-CN" altLang="en-US" sz="4400" dirty="0" smtClean="0">
                <a:latin typeface="华文中宋" pitchFamily="2" charset="-122"/>
                <a:ea typeface="华文中宋" pitchFamily="2" charset="-122"/>
              </a:rPr>
              <a:t>飞来山上千寻塔，闻说鸡鸣见日升。</a:t>
            </a:r>
          </a:p>
          <a:p>
            <a:pPr>
              <a:lnSpc>
                <a:spcPct val="150000"/>
              </a:lnSpc>
            </a:pPr>
            <a:r>
              <a:rPr lang="zh-CN" altLang="en-US" sz="4400" u="sng" dirty="0" smtClean="0">
                <a:solidFill>
                  <a:srgbClr val="C00000"/>
                </a:solidFill>
                <a:latin typeface="华文中宋" pitchFamily="2" charset="-122"/>
                <a:ea typeface="华文中宋" pitchFamily="2" charset="-122"/>
              </a:rPr>
              <a:t>不畏浮云遮望眼，自缘身在最高层。</a:t>
            </a:r>
            <a:endParaRPr lang="zh-CN" altLang="en-US" sz="4400" u="sng" dirty="0">
              <a:solidFill>
                <a:srgbClr val="C00000"/>
              </a:solidFill>
              <a:latin typeface="华文中宋" pitchFamily="2" charset="-122"/>
              <a:ea typeface="华文中宋" pitchFamily="2" charset="-122"/>
            </a:endParaRPr>
          </a:p>
        </p:txBody>
      </p:sp>
      <p:pic>
        <p:nvPicPr>
          <p:cNvPr id="3" name="Picture 2" descr="http://images.tuniucdn.com/images/2012-03-23/N/N2wk977qU311ODr.jpg"/>
          <p:cNvPicPr>
            <a:picLocks noChangeAspect="1" noChangeArrowheads="1"/>
          </p:cNvPicPr>
          <p:nvPr/>
        </p:nvPicPr>
        <p:blipFill>
          <a:blip r:embed="rId2" cstate="print"/>
          <a:srcRect l="53013"/>
          <a:stretch>
            <a:fillRect/>
          </a:stretch>
        </p:blipFill>
        <p:spPr bwMode="auto">
          <a:xfrm>
            <a:off x="5508104" y="764704"/>
            <a:ext cx="3127373" cy="504056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9712" y="476672"/>
            <a:ext cx="4752528" cy="563231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altLang="zh-CN" sz="3600" b="1" dirty="0" smtClean="0">
                <a:latin typeface="华文楷体" pitchFamily="2" charset="-122"/>
                <a:ea typeface="华文楷体" pitchFamily="2" charset="-122"/>
              </a:rPr>
              <a:t>4.</a:t>
            </a:r>
            <a:r>
              <a:rPr lang="zh-CN" altLang="en-US" sz="3600" b="1" dirty="0" smtClean="0">
                <a:latin typeface="华文楷体" pitchFamily="2" charset="-122"/>
                <a:ea typeface="华文楷体" pitchFamily="2" charset="-122"/>
              </a:rPr>
              <a:t>游山西村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陆 游 </a:t>
            </a:r>
          </a:p>
          <a:p>
            <a:pPr algn="ctr"/>
            <a:r>
              <a:rPr lang="zh-CN" altLang="en-US" sz="3600" b="1" dirty="0" smtClean="0">
                <a:latin typeface="华文楷体" pitchFamily="2" charset="-122"/>
                <a:ea typeface="华文楷体" pitchFamily="2" charset="-122"/>
              </a:rPr>
              <a:t> 莫笑农家腊酒浑，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丰年留客足鸡豚。</a:t>
            </a:r>
          </a:p>
          <a:p>
            <a:pPr algn="ctr"/>
            <a:r>
              <a:rPr lang="zh-CN" altLang="en-US" sz="3600" b="1" dirty="0" smtClean="0">
                <a:latin typeface="华文楷体" pitchFamily="2" charset="-122"/>
                <a:ea typeface="华文楷体" pitchFamily="2" charset="-122"/>
              </a:rPr>
              <a:t>  山重水复疑无路，</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柳暗花明又一村。</a:t>
            </a:r>
          </a:p>
          <a:p>
            <a:pPr algn="ctr"/>
            <a:r>
              <a:rPr lang="zh-CN" altLang="en-US" sz="3600" b="1" dirty="0" smtClean="0">
                <a:latin typeface="华文楷体" pitchFamily="2" charset="-122"/>
                <a:ea typeface="华文楷体" pitchFamily="2" charset="-122"/>
              </a:rPr>
              <a:t>  箫鼓追随春社近，</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  衣冠简朴古风存。</a:t>
            </a:r>
          </a:p>
          <a:p>
            <a:pPr algn="ctr"/>
            <a:r>
              <a:rPr lang="zh-CN" altLang="en-US" sz="3600" b="1" dirty="0" smtClean="0">
                <a:latin typeface="华文楷体" pitchFamily="2" charset="-122"/>
                <a:ea typeface="华文楷体" pitchFamily="2" charset="-122"/>
              </a:rPr>
              <a:t>   从今若许闲乘月，</a:t>
            </a:r>
            <a:endParaRPr lang="en-US" altLang="zh-CN" sz="3600" b="1" dirty="0" smtClean="0">
              <a:latin typeface="华文楷体" pitchFamily="2" charset="-122"/>
              <a:ea typeface="华文楷体" pitchFamily="2" charset="-122"/>
            </a:endParaRPr>
          </a:p>
          <a:p>
            <a:pPr algn="ctr"/>
            <a:r>
              <a:rPr lang="zh-CN" altLang="en-US" sz="3600" b="1" dirty="0" smtClean="0">
                <a:latin typeface="华文楷体" pitchFamily="2" charset="-122"/>
                <a:ea typeface="华文楷体" pitchFamily="2" charset="-122"/>
              </a:rPr>
              <a:t>拄杖无时夜叩门</a:t>
            </a:r>
            <a:endParaRPr lang="zh-CN" altLang="en-US" sz="3600" b="1" dirty="0">
              <a:latin typeface="华文楷体" pitchFamily="2" charset="-122"/>
              <a:ea typeface="华文楷体"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2736"/>
            <a:ext cx="8064896" cy="378565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t>            </a:t>
            </a:r>
            <a:r>
              <a:rPr lang="en-US" altLang="zh-CN" sz="4000" b="1" dirty="0" smtClean="0"/>
              <a:t>5.</a:t>
            </a:r>
            <a:r>
              <a:rPr lang="zh-CN" altLang="en-US" sz="4000" b="1" dirty="0" smtClean="0"/>
              <a:t>  己亥杂诗（其五）</a:t>
            </a:r>
          </a:p>
          <a:p>
            <a:pPr>
              <a:lnSpc>
                <a:spcPct val="150000"/>
              </a:lnSpc>
            </a:pPr>
            <a:r>
              <a:rPr lang="zh-CN" altLang="en-US" sz="4000" dirty="0" smtClean="0"/>
              <a:t>                     （清）龚自珍 </a:t>
            </a:r>
          </a:p>
          <a:p>
            <a:pPr>
              <a:lnSpc>
                <a:spcPct val="150000"/>
              </a:lnSpc>
            </a:pPr>
            <a:r>
              <a:rPr lang="zh-CN" altLang="en-US" sz="4000" dirty="0" smtClean="0"/>
              <a:t>浩荡离愁白日斜，吟鞭东指即天涯。</a:t>
            </a:r>
          </a:p>
          <a:p>
            <a:pPr>
              <a:lnSpc>
                <a:spcPct val="150000"/>
              </a:lnSpc>
            </a:pPr>
            <a:r>
              <a:rPr lang="zh-CN" altLang="en-US" sz="4000" dirty="0" smtClean="0"/>
              <a:t>落红不是无情物，化作春泥更护花。</a:t>
            </a:r>
            <a:endParaRPr lang="zh-CN" altLang="en-US" sz="4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484784"/>
            <a:ext cx="7776864" cy="212365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6600" dirty="0" smtClean="0">
                <a:solidFill>
                  <a:srgbClr val="C00000"/>
                </a:solidFill>
              </a:rPr>
              <a:t>作业</a:t>
            </a:r>
            <a:r>
              <a:rPr lang="en-US" altLang="zh-CN" sz="6600" dirty="0" smtClean="0">
                <a:solidFill>
                  <a:srgbClr val="C00000"/>
                </a:solidFill>
              </a:rPr>
              <a:t>:</a:t>
            </a:r>
          </a:p>
          <a:p>
            <a:r>
              <a:rPr lang="zh-CN" altLang="en-US" sz="6600" dirty="0" smtClean="0">
                <a:solidFill>
                  <a:srgbClr val="C00000"/>
                </a:solidFill>
              </a:rPr>
              <a:t>抄写并背诵这</a:t>
            </a:r>
            <a:r>
              <a:rPr lang="en-US" altLang="zh-CN" sz="6600" dirty="0" smtClean="0">
                <a:solidFill>
                  <a:srgbClr val="C00000"/>
                </a:solidFill>
              </a:rPr>
              <a:t>5</a:t>
            </a:r>
            <a:r>
              <a:rPr lang="zh-CN" altLang="en-US" sz="6600" dirty="0" smtClean="0">
                <a:solidFill>
                  <a:srgbClr val="C00000"/>
                </a:solidFill>
              </a:rPr>
              <a:t>首诗。</a:t>
            </a:r>
            <a:endParaRPr lang="zh-CN" altLang="en-US" sz="6600" dirty="0">
              <a:solidFill>
                <a:srgbClr val="C0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20688"/>
            <a:ext cx="8352928" cy="55092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3200" dirty="0" smtClean="0"/>
              <a:t>                                创作</a:t>
            </a:r>
            <a:r>
              <a:rPr lang="zh-CN" altLang="en-US" sz="3200" dirty="0"/>
              <a:t>背景</a:t>
            </a:r>
          </a:p>
          <a:p>
            <a:r>
              <a:rPr lang="zh-CN" altLang="en-US" sz="3200" dirty="0" smtClean="0"/>
              <a:t>   这</a:t>
            </a:r>
            <a:r>
              <a:rPr lang="zh-CN" altLang="en-US" sz="3200" dirty="0"/>
              <a:t>首诗写于</a:t>
            </a:r>
            <a:r>
              <a:rPr lang="zh-CN" altLang="en-US" sz="3200" dirty="0">
                <a:hlinkClick r:id="rId2"/>
              </a:rPr>
              <a:t>武则天</a:t>
            </a:r>
            <a:r>
              <a:rPr lang="zh-CN" altLang="en-US" sz="3200" dirty="0"/>
              <a:t>万岁通天元年（</a:t>
            </a:r>
            <a:r>
              <a:rPr lang="en-US" altLang="zh-CN" sz="3200" dirty="0"/>
              <a:t>696</a:t>
            </a:r>
            <a:r>
              <a:rPr lang="zh-CN" altLang="en-US" sz="3200" dirty="0"/>
              <a:t>年）。</a:t>
            </a:r>
            <a:r>
              <a:rPr lang="zh-CN" altLang="en-US" sz="3200" u="sng" dirty="0">
                <a:solidFill>
                  <a:srgbClr val="C00000"/>
                </a:solidFill>
              </a:rPr>
              <a:t>陈子昂是一个具有政治见识和政治才能的文人。他直言敢谏，</a:t>
            </a:r>
            <a:r>
              <a:rPr lang="zh-CN" altLang="en-US" sz="3200" dirty="0"/>
              <a:t>对武后朝的不少弊政，常常提出批评意见，</a:t>
            </a:r>
            <a:r>
              <a:rPr lang="zh-CN" altLang="en-US" sz="3200" u="sng" dirty="0">
                <a:solidFill>
                  <a:srgbClr val="C00000"/>
                </a:solidFill>
              </a:rPr>
              <a:t>不为武则天采纳，</a:t>
            </a:r>
            <a:r>
              <a:rPr lang="zh-CN" altLang="en-US" sz="3200" dirty="0"/>
              <a:t>并曾一度因“逆党”株连而下狱。他的政治抱负不能实现，反而受到打击，这使他心情非常苦闷</a:t>
            </a:r>
            <a:r>
              <a:rPr lang="zh-CN" altLang="en-US" sz="3200" dirty="0" smtClean="0"/>
              <a:t>。</a:t>
            </a:r>
            <a:endParaRPr lang="en-US" altLang="zh-CN" sz="3200" dirty="0" smtClean="0"/>
          </a:p>
          <a:p>
            <a:endParaRPr lang="en-US" altLang="zh-CN" sz="3200" u="sng" dirty="0" smtClean="0">
              <a:solidFill>
                <a:srgbClr val="C00000"/>
              </a:solidFill>
            </a:endParaRPr>
          </a:p>
          <a:p>
            <a:r>
              <a:rPr lang="zh-CN" altLang="en-US" sz="3200" u="sng" dirty="0" smtClean="0">
                <a:solidFill>
                  <a:srgbClr val="C00000"/>
                </a:solidFill>
              </a:rPr>
              <a:t>       诗人</a:t>
            </a:r>
            <a:r>
              <a:rPr lang="zh-CN" altLang="en-US" sz="3200" u="sng" dirty="0">
                <a:solidFill>
                  <a:srgbClr val="C00000"/>
                </a:solidFill>
              </a:rPr>
              <a:t>接连受到挫折，眼看报国宏愿成为泡影，因此登上蓟北楼，慷慨悲吟，写下了</a:t>
            </a:r>
            <a:r>
              <a:rPr lang="en-US" altLang="zh-CN" sz="3200" u="sng" dirty="0">
                <a:solidFill>
                  <a:srgbClr val="C00000"/>
                </a:solidFill>
              </a:rPr>
              <a:t>《</a:t>
            </a:r>
            <a:r>
              <a:rPr lang="zh-CN" altLang="en-US" sz="3200" u="sng" dirty="0">
                <a:solidFill>
                  <a:srgbClr val="C00000"/>
                </a:solidFill>
              </a:rPr>
              <a:t>登幽州台歌</a:t>
            </a:r>
            <a:r>
              <a:rPr lang="en-US" altLang="zh-CN" sz="3200" u="sng" dirty="0" smtClean="0">
                <a:solidFill>
                  <a:srgbClr val="C00000"/>
                </a:solidFill>
              </a:rPr>
              <a:t>》</a:t>
            </a:r>
            <a:r>
              <a:rPr lang="zh-CN" altLang="en-US" sz="3200" u="sng" dirty="0" smtClean="0">
                <a:solidFill>
                  <a:srgbClr val="C00000"/>
                </a:solidFill>
              </a:rPr>
              <a:t>。</a:t>
            </a:r>
            <a:endParaRPr lang="en-US" altLang="zh-CN" sz="3200" u="sng" dirty="0">
              <a:solidFill>
                <a:srgbClr val="C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476672"/>
            <a:ext cx="7920880" cy="1938992"/>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zh-CN" altLang="en-US" sz="4000" b="1" dirty="0" smtClean="0">
                <a:solidFill>
                  <a:schemeClr val="bg1"/>
                </a:solidFill>
              </a:rPr>
              <a:t>         登</a:t>
            </a:r>
            <a:r>
              <a:rPr lang="zh-CN" altLang="en-US" sz="4000" b="1" dirty="0">
                <a:solidFill>
                  <a:schemeClr val="bg1"/>
                </a:solidFill>
              </a:rPr>
              <a:t>幽州台</a:t>
            </a:r>
            <a:r>
              <a:rPr lang="zh-CN" altLang="en-US" sz="4000" b="1" dirty="0" smtClean="0">
                <a:solidFill>
                  <a:schemeClr val="bg1"/>
                </a:solidFill>
              </a:rPr>
              <a:t>歌   </a:t>
            </a:r>
            <a:r>
              <a:rPr lang="zh-CN" altLang="en-US" sz="4000" dirty="0" smtClean="0">
                <a:solidFill>
                  <a:schemeClr val="bg1"/>
                </a:solidFill>
              </a:rPr>
              <a:t> 陈子昂</a:t>
            </a:r>
            <a:r>
              <a:rPr lang="zh-CN" altLang="en-US" sz="4000" dirty="0">
                <a:solidFill>
                  <a:schemeClr val="bg1"/>
                </a:solidFill>
              </a:rPr>
              <a:t> </a:t>
            </a:r>
          </a:p>
          <a:p>
            <a:r>
              <a:rPr lang="zh-CN" altLang="en-US" sz="4000" dirty="0" smtClean="0">
                <a:solidFill>
                  <a:schemeClr val="bg1"/>
                </a:solidFill>
              </a:rPr>
              <a:t>    前不见古人，后不见来者</a:t>
            </a:r>
            <a:r>
              <a:rPr lang="zh-CN" altLang="en-US" sz="4000" dirty="0">
                <a:solidFill>
                  <a:schemeClr val="bg1"/>
                </a:solidFill>
              </a:rPr>
              <a:t>。</a:t>
            </a:r>
          </a:p>
          <a:p>
            <a:r>
              <a:rPr lang="zh-CN" altLang="en-US" sz="4000" dirty="0" smtClean="0">
                <a:solidFill>
                  <a:schemeClr val="bg1"/>
                </a:solidFill>
              </a:rPr>
              <a:t>   念</a:t>
            </a:r>
            <a:r>
              <a:rPr lang="zh-CN" altLang="en-US" sz="4000" dirty="0">
                <a:solidFill>
                  <a:schemeClr val="bg1"/>
                </a:solidFill>
              </a:rPr>
              <a:t>天地之悠悠</a:t>
            </a:r>
            <a:r>
              <a:rPr lang="zh-CN" altLang="en-US" sz="4000" dirty="0" smtClean="0">
                <a:solidFill>
                  <a:schemeClr val="bg1"/>
                </a:solidFill>
              </a:rPr>
              <a:t>，独</a:t>
            </a:r>
            <a:r>
              <a:rPr lang="zh-CN" altLang="en-US" sz="4000" dirty="0">
                <a:solidFill>
                  <a:schemeClr val="bg1"/>
                </a:solidFill>
              </a:rPr>
              <a:t>怆然而涕下！</a:t>
            </a:r>
          </a:p>
        </p:txBody>
      </p:sp>
      <p:sp>
        <p:nvSpPr>
          <p:cNvPr id="4" name="矩形 3"/>
          <p:cNvSpPr/>
          <p:nvPr/>
        </p:nvSpPr>
        <p:spPr>
          <a:xfrm>
            <a:off x="683568" y="2852936"/>
            <a:ext cx="7848872" cy="2862322"/>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r>
              <a:rPr lang="en-US" altLang="zh-CN" sz="3600" dirty="0">
                <a:solidFill>
                  <a:srgbClr val="002060"/>
                </a:solidFill>
              </a:rPr>
              <a:t>【</a:t>
            </a:r>
            <a:r>
              <a:rPr lang="zh-CN" altLang="en-US" sz="3600" dirty="0">
                <a:solidFill>
                  <a:srgbClr val="002060"/>
                </a:solidFill>
              </a:rPr>
              <a:t>韵译</a:t>
            </a:r>
            <a:r>
              <a:rPr lang="en-US" altLang="zh-CN" sz="3600" dirty="0">
                <a:solidFill>
                  <a:srgbClr val="002060"/>
                </a:solidFill>
              </a:rPr>
              <a:t>】</a:t>
            </a:r>
            <a:r>
              <a:rPr lang="zh-CN" altLang="en-US" sz="3600" dirty="0">
                <a:solidFill>
                  <a:srgbClr val="002060"/>
                </a:solidFill>
              </a:rPr>
              <a:t>：</a:t>
            </a:r>
            <a:r>
              <a:rPr lang="zh-CN" altLang="en-US" sz="3600" dirty="0" smtClean="0">
                <a:solidFill>
                  <a:srgbClr val="002060"/>
                </a:solidFill>
              </a:rPr>
              <a:t/>
            </a:r>
            <a:br>
              <a:rPr lang="zh-CN" altLang="en-US" sz="3600" dirty="0" smtClean="0">
                <a:solidFill>
                  <a:srgbClr val="002060"/>
                </a:solidFill>
              </a:rPr>
            </a:br>
            <a:r>
              <a:rPr lang="zh-CN" altLang="en-US" sz="3600" dirty="0">
                <a:solidFill>
                  <a:srgbClr val="002060"/>
                </a:solidFill>
              </a:rPr>
              <a:t>先代的圣君，我见也没见到，</a:t>
            </a:r>
            <a:r>
              <a:rPr lang="zh-CN" altLang="en-US" sz="3600" dirty="0" smtClean="0">
                <a:solidFill>
                  <a:srgbClr val="002060"/>
                </a:solidFill>
              </a:rPr>
              <a:t/>
            </a:r>
            <a:br>
              <a:rPr lang="zh-CN" altLang="en-US" sz="3600" dirty="0" smtClean="0">
                <a:solidFill>
                  <a:srgbClr val="002060"/>
                </a:solidFill>
              </a:rPr>
            </a:br>
            <a:r>
              <a:rPr lang="zh-CN" altLang="en-US" sz="3600" dirty="0">
                <a:solidFill>
                  <a:srgbClr val="002060"/>
                </a:solidFill>
              </a:rPr>
              <a:t>后代的明主，要等到什么时候？</a:t>
            </a:r>
            <a:r>
              <a:rPr lang="zh-CN" altLang="en-US" sz="3600" dirty="0" smtClean="0">
                <a:solidFill>
                  <a:srgbClr val="002060"/>
                </a:solidFill>
              </a:rPr>
              <a:t/>
            </a:r>
            <a:br>
              <a:rPr lang="zh-CN" altLang="en-US" sz="3600" dirty="0" smtClean="0">
                <a:solidFill>
                  <a:srgbClr val="002060"/>
                </a:solidFill>
              </a:rPr>
            </a:br>
            <a:r>
              <a:rPr lang="zh-CN" altLang="en-US" sz="3600" dirty="0">
                <a:solidFill>
                  <a:srgbClr val="002060"/>
                </a:solidFill>
              </a:rPr>
              <a:t>想到宇宙无限渺远，我深感人生短暂，</a:t>
            </a:r>
            <a:r>
              <a:rPr lang="zh-CN" altLang="en-US" sz="3600" dirty="0" smtClean="0">
                <a:solidFill>
                  <a:srgbClr val="002060"/>
                </a:solidFill>
              </a:rPr>
              <a:t/>
            </a:r>
            <a:br>
              <a:rPr lang="zh-CN" altLang="en-US" sz="3600" dirty="0" smtClean="0">
                <a:solidFill>
                  <a:srgbClr val="002060"/>
                </a:solidFill>
              </a:rPr>
            </a:br>
            <a:r>
              <a:rPr lang="zh-CN" altLang="en-US" sz="3600" dirty="0">
                <a:solidFill>
                  <a:srgbClr val="002060"/>
                </a:solidFill>
              </a:rPr>
              <a:t>独自凭吊，我涕泪纵横凄恻悲愁！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2780928"/>
            <a:ext cx="7704856" cy="33239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50000"/>
              </a:lnSpc>
            </a:pPr>
            <a:r>
              <a:rPr lang="zh-CN" altLang="en-US" sz="2800" dirty="0">
                <a:solidFill>
                  <a:srgbClr val="C00000"/>
                </a:solidFill>
              </a:rPr>
              <a:t>　</a:t>
            </a:r>
            <a:r>
              <a:rPr lang="zh-CN" altLang="en-US" sz="2800" dirty="0" smtClean="0">
                <a:solidFill>
                  <a:srgbClr val="C00000"/>
                </a:solidFill>
              </a:rPr>
              <a:t>赏析：</a:t>
            </a:r>
            <a:r>
              <a:rPr lang="zh-CN" altLang="en-US" sz="2800" dirty="0" smtClean="0"/>
              <a:t>诗人</a:t>
            </a:r>
            <a:r>
              <a:rPr lang="zh-CN" altLang="en-US" sz="2800" dirty="0"/>
              <a:t>具有政治见识和政治才能，他言敢谏，</a:t>
            </a:r>
            <a:r>
              <a:rPr lang="zh-CN" altLang="en-US" sz="2800" u="sng" dirty="0"/>
              <a:t>但没有被武则天采纳</a:t>
            </a:r>
            <a:r>
              <a:rPr lang="zh-CN" altLang="en-US" sz="2800" dirty="0"/>
              <a:t>，屡</a:t>
            </a:r>
            <a:r>
              <a:rPr lang="zh-CN" altLang="en-US" sz="2800" dirty="0" smtClean="0"/>
              <a:t>受打击</a:t>
            </a:r>
            <a:r>
              <a:rPr lang="zh-CN" altLang="en-US" sz="2800" dirty="0"/>
              <a:t>，心情郁郁悲愤。诗歌写登上幽州蓟北楼远望，悲从中来，并以“</a:t>
            </a:r>
            <a:r>
              <a:rPr lang="zh-CN" altLang="en-US" sz="2800" dirty="0" smtClean="0"/>
              <a:t>山河依旧</a:t>
            </a:r>
            <a:r>
              <a:rPr lang="zh-CN" altLang="en-US" sz="2800" dirty="0"/>
              <a:t>，人物不同”来抒发自己</a:t>
            </a:r>
            <a:r>
              <a:rPr lang="zh-CN" altLang="en-US" sz="2800" dirty="0" smtClean="0"/>
              <a:t>“生不逢时”、</a:t>
            </a:r>
            <a:r>
              <a:rPr lang="zh-CN" altLang="en-US" sz="2800" u="sng" dirty="0" smtClean="0">
                <a:solidFill>
                  <a:srgbClr val="C00000"/>
                </a:solidFill>
              </a:rPr>
              <a:t>怀才不遇的悲愤之情。</a:t>
            </a:r>
            <a:endParaRPr lang="zh-CN" altLang="en-US" sz="2800" u="sng" dirty="0">
              <a:solidFill>
                <a:srgbClr val="C00000"/>
              </a:solidFill>
            </a:endParaRPr>
          </a:p>
        </p:txBody>
      </p:sp>
      <p:sp>
        <p:nvSpPr>
          <p:cNvPr id="3" name="矩形 2"/>
          <p:cNvSpPr/>
          <p:nvPr/>
        </p:nvSpPr>
        <p:spPr>
          <a:xfrm>
            <a:off x="539552" y="476672"/>
            <a:ext cx="7920880" cy="1938992"/>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zh-CN" altLang="en-US" sz="4000" b="1" dirty="0" smtClean="0">
                <a:solidFill>
                  <a:schemeClr val="bg1"/>
                </a:solidFill>
              </a:rPr>
              <a:t>         登</a:t>
            </a:r>
            <a:r>
              <a:rPr lang="zh-CN" altLang="en-US" sz="4000" b="1" dirty="0">
                <a:solidFill>
                  <a:schemeClr val="bg1"/>
                </a:solidFill>
              </a:rPr>
              <a:t>幽州台</a:t>
            </a:r>
            <a:r>
              <a:rPr lang="zh-CN" altLang="en-US" sz="4000" b="1" dirty="0" smtClean="0">
                <a:solidFill>
                  <a:schemeClr val="bg1"/>
                </a:solidFill>
              </a:rPr>
              <a:t>歌   </a:t>
            </a:r>
            <a:r>
              <a:rPr lang="zh-CN" altLang="en-US" sz="4000" dirty="0" smtClean="0">
                <a:solidFill>
                  <a:schemeClr val="bg1"/>
                </a:solidFill>
              </a:rPr>
              <a:t> 陈子昂</a:t>
            </a:r>
            <a:r>
              <a:rPr lang="zh-CN" altLang="en-US" sz="4000" dirty="0">
                <a:solidFill>
                  <a:schemeClr val="bg1"/>
                </a:solidFill>
              </a:rPr>
              <a:t> </a:t>
            </a:r>
          </a:p>
          <a:p>
            <a:r>
              <a:rPr lang="zh-CN" altLang="en-US" sz="4000" dirty="0" smtClean="0">
                <a:solidFill>
                  <a:schemeClr val="bg1"/>
                </a:solidFill>
              </a:rPr>
              <a:t>    前不见古人，后不见来者</a:t>
            </a:r>
            <a:r>
              <a:rPr lang="zh-CN" altLang="en-US" sz="4000" dirty="0">
                <a:solidFill>
                  <a:schemeClr val="bg1"/>
                </a:solidFill>
              </a:rPr>
              <a:t>。</a:t>
            </a:r>
          </a:p>
          <a:p>
            <a:r>
              <a:rPr lang="zh-CN" altLang="en-US" sz="4000" dirty="0" smtClean="0">
                <a:solidFill>
                  <a:schemeClr val="bg1"/>
                </a:solidFill>
              </a:rPr>
              <a:t>   念</a:t>
            </a:r>
            <a:r>
              <a:rPr lang="zh-CN" altLang="en-US" sz="4000" dirty="0">
                <a:solidFill>
                  <a:schemeClr val="bg1"/>
                </a:solidFill>
              </a:rPr>
              <a:t>天地之悠悠</a:t>
            </a:r>
            <a:r>
              <a:rPr lang="zh-CN" altLang="en-US" sz="4000" dirty="0" smtClean="0">
                <a:solidFill>
                  <a:schemeClr val="bg1"/>
                </a:solidFill>
              </a:rPr>
              <a:t>，独</a:t>
            </a:r>
            <a:r>
              <a:rPr lang="zh-CN" altLang="en-US" sz="4000" dirty="0">
                <a:solidFill>
                  <a:schemeClr val="bg1"/>
                </a:solidFill>
              </a:rPr>
              <a:t>怆然而涕下！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4032448" cy="563231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4000" b="1" dirty="0" smtClean="0">
                <a:solidFill>
                  <a:schemeClr val="bg1"/>
                </a:solidFill>
              </a:rPr>
              <a:t>      登</a:t>
            </a:r>
            <a:r>
              <a:rPr lang="zh-CN" altLang="en-US" sz="4000" b="1" dirty="0">
                <a:solidFill>
                  <a:schemeClr val="bg1"/>
                </a:solidFill>
              </a:rPr>
              <a:t>幽州台歌</a:t>
            </a:r>
          </a:p>
          <a:p>
            <a:pPr>
              <a:lnSpc>
                <a:spcPct val="150000"/>
              </a:lnSpc>
            </a:pPr>
            <a:r>
              <a:rPr lang="zh-CN" altLang="en-US" sz="4000" b="1" dirty="0" smtClean="0">
                <a:solidFill>
                  <a:schemeClr val="bg1"/>
                </a:solidFill>
              </a:rPr>
              <a:t>          陈子昂</a:t>
            </a:r>
            <a:r>
              <a:rPr lang="zh-CN" altLang="en-US" sz="4000" b="1" dirty="0">
                <a:solidFill>
                  <a:schemeClr val="bg1"/>
                </a:solidFill>
              </a:rPr>
              <a:t> </a:t>
            </a:r>
          </a:p>
          <a:p>
            <a:pPr>
              <a:lnSpc>
                <a:spcPct val="150000"/>
              </a:lnSpc>
            </a:pPr>
            <a:r>
              <a:rPr lang="zh-CN" altLang="en-US" sz="4000" b="1" dirty="0" smtClean="0">
                <a:solidFill>
                  <a:schemeClr val="bg1"/>
                </a:solidFill>
              </a:rPr>
              <a:t>    前不见古人，</a:t>
            </a:r>
            <a:endParaRPr lang="en-US" altLang="zh-CN" sz="4000" b="1" dirty="0" smtClean="0">
              <a:solidFill>
                <a:schemeClr val="bg1"/>
              </a:solidFill>
            </a:endParaRPr>
          </a:p>
          <a:p>
            <a:pPr>
              <a:lnSpc>
                <a:spcPct val="150000"/>
              </a:lnSpc>
            </a:pPr>
            <a:r>
              <a:rPr lang="zh-CN" altLang="en-US" sz="4000" b="1" dirty="0" smtClean="0">
                <a:solidFill>
                  <a:schemeClr val="bg1"/>
                </a:solidFill>
              </a:rPr>
              <a:t>   后不见来者</a:t>
            </a:r>
            <a:r>
              <a:rPr lang="zh-CN" altLang="en-US" sz="4000" b="1" dirty="0">
                <a:solidFill>
                  <a:schemeClr val="bg1"/>
                </a:solidFill>
              </a:rPr>
              <a:t>。</a:t>
            </a:r>
          </a:p>
          <a:p>
            <a:pPr>
              <a:lnSpc>
                <a:spcPct val="150000"/>
              </a:lnSpc>
            </a:pPr>
            <a:r>
              <a:rPr lang="zh-CN" altLang="en-US" sz="4000" b="1" dirty="0" smtClean="0">
                <a:solidFill>
                  <a:schemeClr val="bg1"/>
                </a:solidFill>
              </a:rPr>
              <a:t>   念</a:t>
            </a:r>
            <a:r>
              <a:rPr lang="zh-CN" altLang="en-US" sz="4000" b="1" dirty="0">
                <a:solidFill>
                  <a:schemeClr val="bg1"/>
                </a:solidFill>
              </a:rPr>
              <a:t>天地之悠悠</a:t>
            </a:r>
            <a:r>
              <a:rPr lang="zh-CN" altLang="en-US" sz="4000" b="1" dirty="0" smtClean="0">
                <a:solidFill>
                  <a:schemeClr val="bg1"/>
                </a:solidFill>
              </a:rPr>
              <a:t>，</a:t>
            </a:r>
            <a:endParaRPr lang="en-US" altLang="zh-CN" sz="4000" b="1" dirty="0" smtClean="0">
              <a:solidFill>
                <a:schemeClr val="bg1"/>
              </a:solidFill>
            </a:endParaRPr>
          </a:p>
          <a:p>
            <a:pPr>
              <a:lnSpc>
                <a:spcPct val="150000"/>
              </a:lnSpc>
            </a:pPr>
            <a:r>
              <a:rPr lang="zh-CN" altLang="en-US" sz="4000" b="1" dirty="0" smtClean="0">
                <a:solidFill>
                  <a:schemeClr val="bg1"/>
                </a:solidFill>
              </a:rPr>
              <a:t>   独</a:t>
            </a:r>
            <a:r>
              <a:rPr lang="zh-CN" altLang="en-US" sz="4000" b="1" dirty="0">
                <a:solidFill>
                  <a:schemeClr val="bg1"/>
                </a:solidFill>
              </a:rPr>
              <a:t>怆然而涕下！</a:t>
            </a:r>
          </a:p>
        </p:txBody>
      </p:sp>
      <p:pic>
        <p:nvPicPr>
          <p:cNvPr id="5" name="Picture 2" descr="https://gss3.bdstatic.com/7Po3dSag_xI4khGkpoWK1HF6hhy/baike/c0%3Dbaike80%2C5%2C5%2C80%2C26/sign=f9bccf57d8b44aed4d43b6b6d275ec64/2fdda3cc7cd98d107e4dc02c233fb80e7bec9016.jpg"/>
          <p:cNvPicPr>
            <a:picLocks noChangeAspect="1" noChangeArrowheads="1"/>
          </p:cNvPicPr>
          <p:nvPr/>
        </p:nvPicPr>
        <p:blipFill>
          <a:blip r:embed="rId2" cstate="print"/>
          <a:srcRect/>
          <a:stretch>
            <a:fillRect/>
          </a:stretch>
        </p:blipFill>
        <p:spPr bwMode="auto">
          <a:xfrm>
            <a:off x="4932040" y="764704"/>
            <a:ext cx="3416193" cy="5184576"/>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纸张">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纸张">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纸张">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173</TotalTime>
  <Words>1859</Words>
  <Application>Microsoft Office PowerPoint</Application>
  <PresentationFormat>全屏显示(4:3)</PresentationFormat>
  <Paragraphs>205</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纸张</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43</cp:revision>
  <dcterms:created xsi:type="dcterms:W3CDTF">2019-04-08T02:42:44Z</dcterms:created>
  <dcterms:modified xsi:type="dcterms:W3CDTF">2019-04-30T08:41:39Z</dcterms:modified>
</cp:coreProperties>
</file>