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ackage" ContentType="application/vnd.openxmlformats-officedocument.package"/>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59" r:id="rId6"/>
    <p:sldId id="260" r:id="rId7"/>
    <p:sldId id="262" r:id="rId8"/>
    <p:sldId id="263" r:id="rId9"/>
    <p:sldId id="264" r:id="rId10"/>
    <p:sldId id="26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99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8A47F-5CDD-4098-8E51-835C3BAE582B}"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65CADF-98FA-4AC1-881A-A157EF276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E8A47F-5CDD-4098-8E51-835C3BAE582B}" type="datetimeFigureOut">
              <a:rPr lang="zh-CN" altLang="en-US" smtClean="0"/>
              <a:t>2019/9/4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5CADF-98FA-4AC1-881A-A157EF27684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___WPS___1.package"/><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772816"/>
            <a:ext cx="7772400" cy="1470025"/>
          </a:xfrm>
        </p:spPr>
        <p:txBody>
          <a:bodyPr/>
          <a:lstStyle/>
          <a:p>
            <a:r>
              <a:rPr lang="zh-CN" altLang="en-US" b="1" dirty="0">
                <a:solidFill>
                  <a:srgbClr val="FF0000"/>
                </a:solidFill>
              </a:rPr>
              <a:t>立在地球边上放号</a:t>
            </a:r>
            <a:endParaRPr lang="zh-CN" altLang="en-US" dirty="0">
              <a:solidFill>
                <a:srgbClr val="FF0000"/>
              </a:solidFill>
            </a:endParaRPr>
          </a:p>
        </p:txBody>
      </p:sp>
      <p:sp>
        <p:nvSpPr>
          <p:cNvPr id="3" name="副标题 2"/>
          <p:cNvSpPr>
            <a:spLocks noGrp="1"/>
          </p:cNvSpPr>
          <p:nvPr>
            <p:ph type="subTitle" idx="1"/>
          </p:nvPr>
        </p:nvSpPr>
        <p:spPr/>
        <p:txBody>
          <a:bodyPr/>
          <a:lstStyle/>
          <a:p>
            <a:r>
              <a:rPr lang="zh-CN" altLang="en-US" b="1" dirty="0" smtClean="0">
                <a:solidFill>
                  <a:schemeClr val="tx1"/>
                </a:solidFill>
              </a:rPr>
              <a:t>定安中学  王昌孝</a:t>
            </a:r>
            <a:endParaRPr lang="zh-CN" altLang="en-US"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229600" cy="1143000"/>
          </a:xfrm>
        </p:spPr>
        <p:txBody>
          <a:bodyPr>
            <a:normAutofit/>
          </a:bodyPr>
          <a:lstStyle/>
          <a:p>
            <a:pPr algn="l"/>
            <a:r>
              <a:rPr lang="zh-CN" altLang="en-US" sz="3200" dirty="0" smtClean="0">
                <a:solidFill>
                  <a:srgbClr val="FF0000"/>
                </a:solidFill>
                <a:latin typeface="黑体" pitchFamily="49" charset="-122"/>
                <a:ea typeface="黑体" pitchFamily="49" charset="-122"/>
              </a:rPr>
              <a:t>合作探究</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67544" y="1196752"/>
            <a:ext cx="8229600" cy="4525963"/>
          </a:xfrm>
        </p:spPr>
        <p:txBody>
          <a:bodyPr>
            <a:normAutofit/>
          </a:bodyPr>
          <a:lstStyle/>
          <a:p>
            <a:r>
              <a:rPr lang="en-US" altLang="zh-CN" sz="2800" b="1" dirty="0">
                <a:latin typeface="仿宋" pitchFamily="49" charset="-122"/>
                <a:ea typeface="仿宋" pitchFamily="49" charset="-122"/>
              </a:rPr>
              <a:t>4</a:t>
            </a:r>
            <a:r>
              <a:rPr lang="zh-CN" altLang="en-US" sz="2800" b="1" dirty="0" smtClean="0">
                <a:latin typeface="仿宋" pitchFamily="49" charset="-122"/>
                <a:ea typeface="仿宋" pitchFamily="49" charset="-122"/>
              </a:rPr>
              <a:t>、诗</a:t>
            </a:r>
            <a:r>
              <a:rPr lang="zh-CN" altLang="en-US" sz="2800" b="1" dirty="0">
                <a:latin typeface="仿宋" pitchFamily="49" charset="-122"/>
                <a:ea typeface="仿宋" pitchFamily="49" charset="-122"/>
              </a:rPr>
              <a:t>人为什么要把诗歌的题目命名为</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立在地球边上放号</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，有何新意？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
        <p:nvSpPr>
          <p:cNvPr id="4" name="TextBox 3"/>
          <p:cNvSpPr txBox="1"/>
          <p:nvPr/>
        </p:nvSpPr>
        <p:spPr>
          <a:xfrm>
            <a:off x="251520" y="2348880"/>
            <a:ext cx="8640960" cy="4154984"/>
          </a:xfrm>
          <a:prstGeom prst="rect">
            <a:avLst/>
          </a:prstGeom>
          <a:noFill/>
        </p:spPr>
        <p:txBody>
          <a:bodyPr wrap="square" rtlCol="0">
            <a:spAutoFit/>
          </a:bodyPr>
          <a:lstStyle/>
          <a:p>
            <a:r>
              <a:rPr lang="zh-CN" altLang="en-US" sz="2400" b="1" dirty="0" smtClean="0"/>
              <a:t>          通</a:t>
            </a:r>
            <a:r>
              <a:rPr lang="zh-CN" altLang="en-US" sz="2400" b="1" dirty="0"/>
              <a:t>观全诗，诗人把自己想象为一个站在地球边上目光遍及广阔天地，并发出了激情的呼唤的巨人。诗人紧扣“立在地球边上”这一着眼点，借助极目远望的开阔眼界，把地球北极的北冰洋和居于地球腹地的太平洋联结起来，把北冰洋晴空中无数怒涌的白云和太平洋汪洋浩瀚的万顷波涛两个宏大画面组接起来，于是，自然物的形象便以超乎入们常见的面积之大、数量之多和超乎人们常见之力，显示出它们的宏伟、壮观和伟力；更重要的是，通过对自然的抒写，可以看到抒情主人公的高大形象，窥视到他的充实的内心，感受到他的如沸的激情，而抒情形象所显示的这种独特感情、心理，正反映了被五四时代怒潮唤醒的革命知识青年的共同特征。</a:t>
            </a:r>
            <a:r>
              <a:rPr lang="zh-CN" altLang="en-US" b="1"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diamond(in)">
                                      <p:cBhvr>
                                        <p:cTn id="18"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229600" cy="1143000"/>
          </a:xfrm>
        </p:spPr>
        <p:txBody>
          <a:bodyPr>
            <a:normAutofit/>
          </a:bodyPr>
          <a:lstStyle/>
          <a:p>
            <a:pPr algn="l"/>
            <a:r>
              <a:rPr lang="zh-CN" altLang="en-US" sz="3200" b="1" dirty="0" smtClean="0">
                <a:solidFill>
                  <a:srgbClr val="FF0000"/>
                </a:solidFill>
                <a:latin typeface="黑体" pitchFamily="49" charset="-122"/>
                <a:ea typeface="黑体" pitchFamily="49" charset="-122"/>
              </a:rPr>
              <a:t> 现代诗歌</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0" y="1196752"/>
            <a:ext cx="9144000" cy="5661248"/>
          </a:xfrm>
        </p:spPr>
        <p:txBody>
          <a:bodyPr>
            <a:normAutofit fontScale="40000" lnSpcReduction="20000"/>
          </a:bodyPr>
          <a:lstStyle/>
          <a:p>
            <a:r>
              <a:rPr lang="zh-CN" altLang="en-US" sz="7000" b="1" dirty="0" smtClean="0">
                <a:latin typeface="仿宋" pitchFamily="49" charset="-122"/>
                <a:ea typeface="仿宋" pitchFamily="49" charset="-122"/>
              </a:rPr>
              <a:t>    现</a:t>
            </a:r>
            <a:r>
              <a:rPr lang="zh-CN" altLang="en-US" sz="7000" b="1" dirty="0">
                <a:latin typeface="仿宋" pitchFamily="49" charset="-122"/>
                <a:ea typeface="仿宋" pitchFamily="49" charset="-122"/>
              </a:rPr>
              <a:t>代诗歌是指“五四运动”至中华人民共和国成立以来的诗歌。中国近现代诗歌的主体新诗，诞生于“五四”新文化运动。它是适应时代的要求，以接近群众的白话语言反映现实生活，表现科学民主的革命内容，以打破旧体诗 格律形式束缚为主要标志的新体诗。其特点是用白话语言写作，表现科学、民主的新的时代内容，打破旧诗词格律的束缚，形式上灵活自由。</a:t>
            </a:r>
            <a:r>
              <a:rPr lang="en-US" altLang="zh-CN" sz="7000" b="1" dirty="0">
                <a:latin typeface="仿宋" pitchFamily="49" charset="-122"/>
                <a:ea typeface="仿宋" pitchFamily="49" charset="-122"/>
              </a:rPr>
              <a:t>1920</a:t>
            </a:r>
            <a:r>
              <a:rPr lang="zh-CN" altLang="en-US" sz="7000" b="1" dirty="0">
                <a:latin typeface="仿宋" pitchFamily="49" charset="-122"/>
                <a:ea typeface="仿宋" pitchFamily="49" charset="-122"/>
              </a:rPr>
              <a:t>年胡适</a:t>
            </a:r>
            <a:r>
              <a:rPr lang="en-US" altLang="zh-CN" sz="7000" b="1" dirty="0">
                <a:latin typeface="仿宋" pitchFamily="49" charset="-122"/>
                <a:ea typeface="仿宋" pitchFamily="49" charset="-122"/>
              </a:rPr>
              <a:t>《</a:t>
            </a:r>
            <a:r>
              <a:rPr lang="zh-CN" altLang="en-US" sz="7000" b="1" dirty="0">
                <a:latin typeface="仿宋" pitchFamily="49" charset="-122"/>
                <a:ea typeface="仿宋" pitchFamily="49" charset="-122"/>
              </a:rPr>
              <a:t>尝试集</a:t>
            </a:r>
            <a:r>
              <a:rPr lang="en-US" altLang="zh-CN" sz="7000" b="1" dirty="0">
                <a:latin typeface="仿宋" pitchFamily="49" charset="-122"/>
                <a:ea typeface="仿宋" pitchFamily="49" charset="-122"/>
              </a:rPr>
              <a:t>》</a:t>
            </a:r>
            <a:r>
              <a:rPr lang="zh-CN" altLang="en-US" sz="7000" b="1" dirty="0">
                <a:latin typeface="仿宋" pitchFamily="49" charset="-122"/>
                <a:ea typeface="仿宋" pitchFamily="49" charset="-122"/>
              </a:rPr>
              <a:t>出版</a:t>
            </a:r>
            <a:r>
              <a:rPr lang="en-US" altLang="zh-CN" sz="7000" b="1" dirty="0">
                <a:latin typeface="仿宋" pitchFamily="49" charset="-122"/>
                <a:ea typeface="仿宋" pitchFamily="49" charset="-122"/>
              </a:rPr>
              <a:t>,</a:t>
            </a:r>
            <a:r>
              <a:rPr lang="zh-CN" altLang="en-US" sz="7000" b="1" dirty="0">
                <a:latin typeface="仿宋" pitchFamily="49" charset="-122"/>
                <a:ea typeface="仿宋" pitchFamily="49" charset="-122"/>
              </a:rPr>
              <a:t>是第一部白话新诗集。代表初期新诗最高成就的是浪漫主义诗人郭沫若，他的</a:t>
            </a:r>
            <a:r>
              <a:rPr lang="en-US" altLang="zh-CN" sz="7000" b="1" dirty="0">
                <a:latin typeface="仿宋" pitchFamily="49" charset="-122"/>
                <a:ea typeface="仿宋" pitchFamily="49" charset="-122"/>
              </a:rPr>
              <a:t>《</a:t>
            </a:r>
            <a:r>
              <a:rPr lang="zh-CN" altLang="en-US" sz="7000" b="1" dirty="0">
                <a:latin typeface="仿宋" pitchFamily="49" charset="-122"/>
                <a:ea typeface="仿宋" pitchFamily="49" charset="-122"/>
              </a:rPr>
              <a:t>女神</a:t>
            </a:r>
            <a:r>
              <a:rPr lang="en-US" altLang="zh-CN" sz="7000" b="1" dirty="0">
                <a:latin typeface="仿宋" pitchFamily="49" charset="-122"/>
                <a:ea typeface="仿宋" pitchFamily="49" charset="-122"/>
              </a:rPr>
              <a:t>》</a:t>
            </a:r>
            <a:r>
              <a:rPr lang="zh-CN" altLang="en-US" sz="7000" b="1" dirty="0">
                <a:latin typeface="仿宋" pitchFamily="49" charset="-122"/>
                <a:ea typeface="仿宋" pitchFamily="49" charset="-122"/>
              </a:rPr>
              <a:t>中大部分作品写于</a:t>
            </a:r>
            <a:r>
              <a:rPr lang="en-US" altLang="zh-CN" sz="7000" b="1" dirty="0">
                <a:latin typeface="仿宋" pitchFamily="49" charset="-122"/>
                <a:ea typeface="仿宋" pitchFamily="49" charset="-122"/>
              </a:rPr>
              <a:t>1920</a:t>
            </a:r>
            <a:r>
              <a:rPr lang="zh-CN" altLang="en-US" sz="7000" b="1" dirty="0">
                <a:latin typeface="仿宋" pitchFamily="49" charset="-122"/>
                <a:ea typeface="仿宋" pitchFamily="49" charset="-122"/>
              </a:rPr>
              <a:t>年前后，传达着五四狂飙突进的时代精神，开一代诗风。现代诗歌特点主要有：</a:t>
            </a:r>
            <a:r>
              <a:rPr lang="en-US" altLang="zh-CN" sz="7000" b="1" dirty="0">
                <a:latin typeface="仿宋" pitchFamily="49" charset="-122"/>
                <a:ea typeface="仿宋" pitchFamily="49" charset="-122"/>
              </a:rPr>
              <a:t>1.</a:t>
            </a:r>
            <a:r>
              <a:rPr lang="zh-CN" altLang="en-US" sz="7000" b="1" dirty="0">
                <a:latin typeface="仿宋" pitchFamily="49" charset="-122"/>
                <a:ea typeface="仿宋" pitchFamily="49" charset="-122"/>
              </a:rPr>
              <a:t>形式自由；</a:t>
            </a:r>
            <a:r>
              <a:rPr lang="en-US" altLang="zh-CN" sz="7000" b="1" dirty="0">
                <a:latin typeface="仿宋" pitchFamily="49" charset="-122"/>
                <a:ea typeface="仿宋" pitchFamily="49" charset="-122"/>
              </a:rPr>
              <a:t>2.</a:t>
            </a:r>
            <a:r>
              <a:rPr lang="zh-CN" altLang="en-US" sz="7000" b="1" dirty="0">
                <a:latin typeface="仿宋" pitchFamily="49" charset="-122"/>
                <a:ea typeface="仿宋" pitchFamily="49" charset="-122"/>
              </a:rPr>
              <a:t>内涵开放；</a:t>
            </a:r>
            <a:r>
              <a:rPr lang="en-US" altLang="zh-CN" sz="7000" b="1" dirty="0">
                <a:latin typeface="仿宋" pitchFamily="49" charset="-122"/>
                <a:ea typeface="仿宋" pitchFamily="49" charset="-122"/>
              </a:rPr>
              <a:t>3.</a:t>
            </a:r>
            <a:r>
              <a:rPr lang="zh-CN" altLang="en-US" sz="7000" b="1" dirty="0">
                <a:latin typeface="仿宋" pitchFamily="49" charset="-122"/>
                <a:ea typeface="仿宋" pitchFamily="49" charset="-122"/>
              </a:rPr>
              <a:t>意象经营重于修辞；</a:t>
            </a:r>
            <a:r>
              <a:rPr lang="en-US" altLang="zh-CN" sz="7000" b="1" dirty="0">
                <a:latin typeface="仿宋" pitchFamily="49" charset="-122"/>
                <a:ea typeface="仿宋" pitchFamily="49" charset="-122"/>
              </a:rPr>
              <a:t>4.</a:t>
            </a:r>
            <a:r>
              <a:rPr lang="zh-CN" altLang="en-US" sz="7000" b="1" dirty="0">
                <a:latin typeface="仿宋" pitchFamily="49" charset="-122"/>
                <a:ea typeface="仿宋" pitchFamily="49" charset="-122"/>
              </a:rPr>
              <a:t>有高度的概括性、鲜明的形象性、浓烈的抒情性以及和谐的音乐性，形式上分行排列。 </a:t>
            </a:r>
            <a:r>
              <a:rPr lang="zh-CN" altLang="en-US" sz="5100" dirty="0" smtClean="0"/>
              <a:t/>
            </a:r>
            <a:br>
              <a:rPr lang="zh-CN" altLang="en-US" sz="5100" dirty="0" smtClean="0"/>
            </a:br>
            <a:endParaRPr lang="zh-CN" altLang="en-US" sz="5100" dirty="0"/>
          </a:p>
          <a:p>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diamond(in)">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solidFill>
                  <a:srgbClr val="FF0000"/>
                </a:solidFill>
                <a:latin typeface="黑体" pitchFamily="49" charset="-122"/>
                <a:ea typeface="黑体" pitchFamily="49" charset="-122"/>
              </a:rPr>
              <a:t>知人论世</a:t>
            </a:r>
            <a:endParaRPr lang="zh-CN" altLang="en-US" sz="3200" b="1" dirty="0">
              <a:solidFill>
                <a:srgbClr val="FF0000"/>
              </a:solidFill>
              <a:latin typeface="黑体" pitchFamily="49" charset="-122"/>
              <a:ea typeface="黑体" pitchFamily="49" charset="-122"/>
            </a:endParaRPr>
          </a:p>
        </p:txBody>
      </p:sp>
      <p:graphicFrame>
        <p:nvGraphicFramePr>
          <p:cNvPr id="1026" name="对象 5"/>
          <p:cNvGraphicFramePr>
            <a:graphicFrameLocks noChangeAspect="1"/>
          </p:cNvGraphicFramePr>
          <p:nvPr>
            <p:ph idx="1"/>
          </p:nvPr>
        </p:nvGraphicFramePr>
        <p:xfrm>
          <a:off x="-756592" y="2996952"/>
          <a:ext cx="4608512" cy="1872208"/>
        </p:xfrm>
        <a:graphic>
          <a:graphicData uri="http://schemas.openxmlformats.org/presentationml/2006/ole">
            <p:oleObj spid="_x0000_s1026" name="金山 WPS 文字" r:id="rId3" imgW="3837960" imgH="1371600" progId="Office12.wps.Document.8">
              <p:embed/>
            </p:oleObj>
          </a:graphicData>
        </a:graphic>
      </p:graphicFrame>
      <p:sp>
        <p:nvSpPr>
          <p:cNvPr id="6" name="矩形 5"/>
          <p:cNvSpPr/>
          <p:nvPr/>
        </p:nvSpPr>
        <p:spPr>
          <a:xfrm>
            <a:off x="2987824" y="1484784"/>
            <a:ext cx="5328592" cy="4228850"/>
          </a:xfrm>
          <a:prstGeom prst="rect">
            <a:avLst/>
          </a:prstGeom>
        </p:spPr>
        <p:txBody>
          <a:bodyPr wrap="square">
            <a:spAutoFit/>
          </a:bodyPr>
          <a:lstStyle/>
          <a:p>
            <a:pPr indent="266700">
              <a:lnSpc>
                <a:spcPct val="120000"/>
              </a:lnSpc>
              <a:tabLst>
                <a:tab pos="1028700" algn="l"/>
                <a:tab pos="1851025" algn="l"/>
                <a:tab pos="2538413" algn="l"/>
                <a:tab pos="3222625" algn="l"/>
              </a:tabLst>
            </a:pPr>
            <a:r>
              <a:rPr lang="en-US" altLang="zh-CN" sz="2800" b="1" dirty="0" smtClean="0">
                <a:latin typeface="仿宋" pitchFamily="49" charset="-122"/>
                <a:ea typeface="仿宋" pitchFamily="49" charset="-122"/>
              </a:rPr>
              <a:t>   </a:t>
            </a:r>
            <a:r>
              <a:rPr lang="zh-CN" altLang="zh-CN" sz="2800" b="1" dirty="0" smtClean="0">
                <a:latin typeface="仿宋" pitchFamily="49" charset="-122"/>
                <a:ea typeface="仿宋" pitchFamily="49" charset="-122"/>
              </a:rPr>
              <a:t>郭沫若</a:t>
            </a:r>
            <a:r>
              <a:rPr lang="en-US" altLang="zh-CN" sz="2800" b="1" dirty="0" smtClean="0">
                <a:latin typeface="仿宋" pitchFamily="49" charset="-122"/>
                <a:ea typeface="仿宋" pitchFamily="49" charset="-122"/>
              </a:rPr>
              <a:t>(1892—1978),</a:t>
            </a:r>
            <a:r>
              <a:rPr lang="zh-CN" altLang="zh-CN" sz="2800" b="1" dirty="0" smtClean="0">
                <a:latin typeface="仿宋" pitchFamily="49" charset="-122"/>
                <a:ea typeface="仿宋" pitchFamily="49" charset="-122"/>
              </a:rPr>
              <a:t>原名郭开贞</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四川乐山人</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现代文学家、历史学家</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新诗奠基人之一</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中国科学院首任院长、中国科学技术大学首任校长、苏联科学院外籍院士。</a:t>
            </a:r>
            <a:r>
              <a:rPr lang="en-US" altLang="zh-CN" sz="2800" b="1" dirty="0" smtClean="0">
                <a:latin typeface="仿宋" pitchFamily="49" charset="-122"/>
                <a:ea typeface="仿宋" pitchFamily="49" charset="-122"/>
              </a:rPr>
              <a:t>1921</a:t>
            </a:r>
            <a:r>
              <a:rPr lang="zh-CN" altLang="zh-CN" sz="2800" b="1" dirty="0" smtClean="0">
                <a:latin typeface="仿宋" pitchFamily="49" charset="-122"/>
                <a:ea typeface="仿宋" pitchFamily="49" charset="-122"/>
              </a:rPr>
              <a:t>年</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发表第一本新诗集《女神》</a:t>
            </a:r>
            <a:r>
              <a:rPr lang="en-US" altLang="zh-CN" sz="2800" b="1" dirty="0" smtClean="0">
                <a:latin typeface="仿宋" pitchFamily="49" charset="-122"/>
                <a:ea typeface="仿宋" pitchFamily="49" charset="-122"/>
              </a:rPr>
              <a:t>;1930</a:t>
            </a:r>
            <a:r>
              <a:rPr lang="zh-CN" altLang="zh-CN" sz="2800" b="1" dirty="0" smtClean="0">
                <a:latin typeface="仿宋" pitchFamily="49" charset="-122"/>
                <a:ea typeface="仿宋" pitchFamily="49" charset="-122"/>
              </a:rPr>
              <a:t>年</a:t>
            </a:r>
            <a:r>
              <a:rPr lang="en-US" altLang="zh-CN" sz="2800" b="1" dirty="0" smtClean="0">
                <a:latin typeface="仿宋" pitchFamily="49" charset="-122"/>
                <a:ea typeface="仿宋" pitchFamily="49" charset="-122"/>
              </a:rPr>
              <a:t>,</a:t>
            </a:r>
            <a:r>
              <a:rPr lang="zh-CN" altLang="zh-CN" sz="2800" b="1" dirty="0" smtClean="0">
                <a:latin typeface="仿宋" pitchFamily="49" charset="-122"/>
                <a:ea typeface="仿宋" pitchFamily="49" charset="-122"/>
              </a:rPr>
              <a:t>他撰写了《中国古代社会研究》。</a:t>
            </a:r>
            <a:endParaRPr lang="zh-CN" altLang="zh-CN"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ox(in)">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solidFill>
                  <a:srgbClr val="FF0000"/>
                </a:solidFill>
                <a:latin typeface="黑体" pitchFamily="49" charset="-122"/>
                <a:ea typeface="黑体" pitchFamily="49" charset="-122"/>
              </a:rPr>
              <a:t>写作背景</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lstStyle/>
          <a:p>
            <a:r>
              <a:rPr lang="en-US" altLang="zh-CN" sz="2800" dirty="0" smtClean="0">
                <a:solidFill>
                  <a:srgbClr val="000000"/>
                </a:solidFill>
                <a:latin typeface="仿宋" pitchFamily="49" charset="-122"/>
                <a:ea typeface="仿宋" pitchFamily="49" charset="-122"/>
              </a:rPr>
              <a:t>    </a:t>
            </a:r>
            <a:r>
              <a:rPr lang="zh-CN" altLang="zh-CN" sz="2800" b="1" dirty="0" smtClean="0">
                <a:solidFill>
                  <a:schemeClr val="tx1">
                    <a:lumMod val="95000"/>
                    <a:lumOff val="5000"/>
                  </a:schemeClr>
                </a:solidFill>
                <a:latin typeface="仿宋" pitchFamily="49" charset="-122"/>
                <a:ea typeface="仿宋" pitchFamily="49" charset="-122"/>
              </a:rPr>
              <a:t>写于</a:t>
            </a:r>
            <a:r>
              <a:rPr lang="en-US" altLang="zh-CN" sz="2800" b="1" dirty="0" smtClean="0">
                <a:solidFill>
                  <a:schemeClr val="tx1">
                    <a:lumMod val="95000"/>
                    <a:lumOff val="5000"/>
                  </a:schemeClr>
                </a:solidFill>
                <a:latin typeface="仿宋" pitchFamily="49" charset="-122"/>
                <a:ea typeface="仿宋" pitchFamily="49" charset="-122"/>
              </a:rPr>
              <a:t>1919</a:t>
            </a:r>
            <a:r>
              <a:rPr lang="zh-CN" altLang="zh-CN" sz="2800" b="1" dirty="0" smtClean="0">
                <a:solidFill>
                  <a:schemeClr val="tx1">
                    <a:lumMod val="95000"/>
                    <a:lumOff val="5000"/>
                  </a:schemeClr>
                </a:solidFill>
                <a:latin typeface="仿宋" pitchFamily="49" charset="-122"/>
                <a:ea typeface="仿宋" pitchFamily="49" charset="-122"/>
              </a:rPr>
              <a:t>年</a:t>
            </a:r>
            <a:r>
              <a:rPr lang="en-US" altLang="zh-CN" sz="2800" b="1" dirty="0" smtClean="0">
                <a:solidFill>
                  <a:schemeClr val="tx1">
                    <a:lumMod val="95000"/>
                    <a:lumOff val="5000"/>
                  </a:schemeClr>
                </a:solidFill>
                <a:latin typeface="仿宋" pitchFamily="49" charset="-122"/>
                <a:ea typeface="仿宋" pitchFamily="49" charset="-122"/>
              </a:rPr>
              <a:t>9</a:t>
            </a:r>
            <a:r>
              <a:rPr lang="zh-CN" altLang="zh-CN" sz="2800" b="1" dirty="0" smtClean="0">
                <a:solidFill>
                  <a:schemeClr val="tx1">
                    <a:lumMod val="95000"/>
                    <a:lumOff val="5000"/>
                  </a:schemeClr>
                </a:solidFill>
                <a:latin typeface="仿宋" pitchFamily="49" charset="-122"/>
                <a:ea typeface="仿宋" pitchFamily="49" charset="-122"/>
              </a:rPr>
              <a:t>到</a:t>
            </a:r>
            <a:r>
              <a:rPr lang="en-US" altLang="zh-CN" sz="2800" b="1" dirty="0" smtClean="0">
                <a:solidFill>
                  <a:schemeClr val="tx1">
                    <a:lumMod val="95000"/>
                    <a:lumOff val="5000"/>
                  </a:schemeClr>
                </a:solidFill>
                <a:latin typeface="仿宋" pitchFamily="49" charset="-122"/>
                <a:ea typeface="仿宋" pitchFamily="49" charset="-122"/>
              </a:rPr>
              <a:t>10</a:t>
            </a:r>
            <a:r>
              <a:rPr lang="zh-CN" altLang="zh-CN" sz="2800" b="1" dirty="0" smtClean="0">
                <a:solidFill>
                  <a:schemeClr val="tx1">
                    <a:lumMod val="95000"/>
                    <a:lumOff val="5000"/>
                  </a:schemeClr>
                </a:solidFill>
                <a:latin typeface="仿宋" pitchFamily="49" charset="-122"/>
                <a:ea typeface="仿宋" pitchFamily="49" charset="-122"/>
              </a:rPr>
              <a:t>月间。其时郭沫若受五四运动和俄国十月革命的影响</a:t>
            </a:r>
            <a:r>
              <a:rPr lang="en-US" altLang="zh-CN" sz="2800" b="1" dirty="0" smtClean="0">
                <a:solidFill>
                  <a:schemeClr val="tx1">
                    <a:lumMod val="95000"/>
                    <a:lumOff val="5000"/>
                  </a:schemeClr>
                </a:solidFill>
                <a:latin typeface="仿宋" pitchFamily="49" charset="-122"/>
                <a:ea typeface="仿宋" pitchFamily="49" charset="-122"/>
              </a:rPr>
              <a:t>,</a:t>
            </a:r>
            <a:r>
              <a:rPr lang="zh-CN" altLang="zh-CN" sz="2800" b="1" dirty="0" smtClean="0">
                <a:solidFill>
                  <a:schemeClr val="tx1">
                    <a:lumMod val="95000"/>
                    <a:lumOff val="5000"/>
                  </a:schemeClr>
                </a:solidFill>
                <a:latin typeface="仿宋" pitchFamily="49" charset="-122"/>
                <a:ea typeface="仿宋" pitchFamily="49" charset="-122"/>
              </a:rPr>
              <a:t>决然从日本渡海回国。当他置身于日本横滨的海岸</a:t>
            </a:r>
            <a:r>
              <a:rPr lang="en-US" altLang="zh-CN" sz="2800" b="1" dirty="0" smtClean="0">
                <a:solidFill>
                  <a:schemeClr val="tx1">
                    <a:lumMod val="95000"/>
                    <a:lumOff val="5000"/>
                  </a:schemeClr>
                </a:solidFill>
                <a:latin typeface="仿宋" pitchFamily="49" charset="-122"/>
                <a:ea typeface="仿宋" pitchFamily="49" charset="-122"/>
              </a:rPr>
              <a:t>,</a:t>
            </a:r>
            <a:r>
              <a:rPr lang="zh-CN" altLang="zh-CN" sz="2800" b="1" dirty="0" smtClean="0">
                <a:solidFill>
                  <a:schemeClr val="tx1">
                    <a:lumMod val="95000"/>
                    <a:lumOff val="5000"/>
                  </a:schemeClr>
                </a:solidFill>
                <a:latin typeface="仿宋" pitchFamily="49" charset="-122"/>
                <a:ea typeface="仿宋" pitchFamily="49" charset="-122"/>
              </a:rPr>
              <a:t>面对浩渺无边的大海</a:t>
            </a:r>
            <a:r>
              <a:rPr lang="en-US" altLang="zh-CN" sz="2800" b="1" dirty="0" smtClean="0">
                <a:solidFill>
                  <a:schemeClr val="tx1">
                    <a:lumMod val="95000"/>
                    <a:lumOff val="5000"/>
                  </a:schemeClr>
                </a:solidFill>
                <a:latin typeface="仿宋" pitchFamily="49" charset="-122"/>
                <a:ea typeface="仿宋" pitchFamily="49" charset="-122"/>
              </a:rPr>
              <a:t>,</a:t>
            </a:r>
            <a:r>
              <a:rPr lang="zh-CN" altLang="zh-CN" sz="2800" b="1" dirty="0" smtClean="0">
                <a:solidFill>
                  <a:schemeClr val="tx1">
                    <a:lumMod val="95000"/>
                    <a:lumOff val="5000"/>
                  </a:schemeClr>
                </a:solidFill>
                <a:latin typeface="仿宋" pitchFamily="49" charset="-122"/>
                <a:ea typeface="仿宋" pitchFamily="49" charset="-122"/>
              </a:rPr>
              <a:t>那惊天的激浪和着时代的洪流一起撞击着他的胸怀。于是</a:t>
            </a:r>
            <a:r>
              <a:rPr lang="en-US" altLang="zh-CN" sz="2800" b="1" dirty="0" smtClean="0">
                <a:solidFill>
                  <a:schemeClr val="tx1">
                    <a:lumMod val="95000"/>
                    <a:lumOff val="5000"/>
                  </a:schemeClr>
                </a:solidFill>
                <a:latin typeface="仿宋" pitchFamily="49" charset="-122"/>
                <a:ea typeface="仿宋" pitchFamily="49" charset="-122"/>
              </a:rPr>
              <a:t>,</a:t>
            </a:r>
            <a:r>
              <a:rPr lang="zh-CN" altLang="zh-CN" sz="2800" b="1" dirty="0" smtClean="0">
                <a:solidFill>
                  <a:schemeClr val="tx1">
                    <a:lumMod val="95000"/>
                    <a:lumOff val="5000"/>
                  </a:schemeClr>
                </a:solidFill>
                <a:latin typeface="仿宋" pitchFamily="49" charset="-122"/>
                <a:ea typeface="仿宋" pitchFamily="49" charset="-122"/>
              </a:rPr>
              <a:t>在诗人的笔下出现了一幅雄奇壮伟、流动奔突的画面。诗人写下的这首对于力的赞歌</a:t>
            </a:r>
            <a:r>
              <a:rPr lang="en-US" altLang="zh-CN" sz="2800" b="1" dirty="0" smtClean="0">
                <a:solidFill>
                  <a:schemeClr val="tx1">
                    <a:lumMod val="95000"/>
                    <a:lumOff val="5000"/>
                  </a:schemeClr>
                </a:solidFill>
                <a:latin typeface="仿宋" pitchFamily="49" charset="-122"/>
                <a:ea typeface="仿宋" pitchFamily="49" charset="-122"/>
              </a:rPr>
              <a:t>,</a:t>
            </a:r>
            <a:r>
              <a:rPr lang="zh-CN" altLang="zh-CN" sz="2800" b="1" dirty="0" smtClean="0">
                <a:solidFill>
                  <a:schemeClr val="tx1">
                    <a:lumMod val="95000"/>
                    <a:lumOff val="5000"/>
                  </a:schemeClr>
                </a:solidFill>
                <a:latin typeface="仿宋" pitchFamily="49" charset="-122"/>
                <a:ea typeface="仿宋" pitchFamily="49" charset="-122"/>
              </a:rPr>
              <a:t>正是那种向旧世界、旧文化、旧传统猛烈冲击的时代精神的象征。</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548680"/>
            <a:ext cx="8229600" cy="1143000"/>
          </a:xfrm>
        </p:spPr>
        <p:txBody>
          <a:bodyPr>
            <a:normAutofit/>
          </a:bodyPr>
          <a:lstStyle/>
          <a:p>
            <a:pPr algn="l"/>
            <a:r>
              <a:rPr lang="zh-CN" altLang="zh-CN" sz="3200" noProof="1" smtClean="0">
                <a:solidFill>
                  <a:srgbClr val="FF0000"/>
                </a:solidFill>
                <a:latin typeface="黑体" pitchFamily="49" charset="-122"/>
                <a:ea typeface="黑体" pitchFamily="49" charset="-122"/>
                <a:cs typeface="Times New Roman" panose="02020603050405020304" pitchFamily="18" charset="0"/>
              </a:rPr>
              <a:t>新诗格律化</a:t>
            </a:r>
            <a:br>
              <a:rPr lang="zh-CN" altLang="zh-CN" sz="3200" noProof="1" smtClean="0">
                <a:solidFill>
                  <a:srgbClr val="FF0000"/>
                </a:solidFill>
                <a:latin typeface="黑体" pitchFamily="49" charset="-122"/>
                <a:ea typeface="黑体" pitchFamily="49" charset="-122"/>
                <a:cs typeface="Times New Roman" panose="02020603050405020304" pitchFamily="18" charset="0"/>
              </a:rPr>
            </a:b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normAutofit/>
          </a:bodyPr>
          <a:lstStyle/>
          <a:p>
            <a:r>
              <a:rPr lang="en-US" altLang="zh-CN" noProof="1" smtClean="0">
                <a:solidFill>
                  <a:srgbClr val="000000"/>
                </a:solidFill>
                <a:latin typeface="Times New Roman" panose="02020603050405020304" pitchFamily="18" charset="0"/>
                <a:ea typeface="+mn-ea"/>
                <a:cs typeface="Times New Roman" panose="02020603050405020304" pitchFamily="18" charset="0"/>
              </a:rPr>
              <a:t>       </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早期白话诗的作者如胡适、郭沫若等人</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他们所写的新诗是不讲究格律的</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他们推崇</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自由</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与</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自然</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。但后来徐志摩、闻一多等人提出了</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新诗格律化</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的主张</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即用白话写诗</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也讲究诗的韵律。如徐志摩的新诗多以四行一节</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且多有押韵。闻一多提出了诗的</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三美</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音乐美、绘画美、建筑美。建筑美就是要求从诗的整体外形上看</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节与节之间要匀称</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句</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行</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与句</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行</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之间要均齐。徐志摩、闻一多等是新格律派的代表诗人。</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solidFill>
                  <a:srgbClr val="FF0000"/>
                </a:solidFill>
                <a:latin typeface="黑体" pitchFamily="49" charset="-122"/>
                <a:ea typeface="黑体" pitchFamily="49" charset="-122"/>
              </a:rPr>
              <a:t>诗歌结构</a:t>
            </a:r>
            <a:endParaRPr lang="zh-CN" altLang="en-US" sz="3200" dirty="0">
              <a:solidFill>
                <a:srgbClr val="FF0000"/>
              </a:solidFill>
              <a:latin typeface="黑体" pitchFamily="49" charset="-122"/>
              <a:ea typeface="黑体" pitchFamily="49" charset="-122"/>
            </a:endParaRPr>
          </a:p>
        </p:txBody>
      </p:sp>
      <p:pic>
        <p:nvPicPr>
          <p:cNvPr id="4" name="图片 8"/>
          <p:cNvPicPr>
            <a:picLocks noGrp="1" noChangeArrowheads="1"/>
          </p:cNvPicPr>
          <p:nvPr>
            <p:ph idx="1"/>
          </p:nvPr>
        </p:nvPicPr>
        <p:blipFill>
          <a:blip r:embed="rId2" cstate="print"/>
          <a:srcRect/>
          <a:stretch>
            <a:fillRect/>
          </a:stretch>
        </p:blipFill>
        <p:spPr bwMode="auto">
          <a:xfrm>
            <a:off x="179512" y="2132856"/>
            <a:ext cx="5184576" cy="2592141"/>
          </a:xfrm>
          <a:prstGeom prst="rect">
            <a:avLst/>
          </a:prstGeom>
          <a:noFill/>
          <a:ln w="9525">
            <a:noFill/>
            <a:miter lim="800000"/>
            <a:headEnd/>
            <a:tailEnd/>
          </a:ln>
        </p:spPr>
      </p:pic>
      <p:sp>
        <p:nvSpPr>
          <p:cNvPr id="5" name="矩形 2"/>
          <p:cNvSpPr>
            <a:spLocks noChangeAspect="1" noChangeArrowheads="1"/>
          </p:cNvSpPr>
          <p:nvPr/>
        </p:nvSpPr>
        <p:spPr bwMode="auto">
          <a:xfrm>
            <a:off x="5796136" y="2060848"/>
            <a:ext cx="2232248" cy="2629181"/>
          </a:xfrm>
          <a:prstGeom prst="rect">
            <a:avLst/>
          </a:prstGeom>
          <a:noFill/>
          <a:ln w="9525">
            <a:noFill/>
            <a:miter lim="800000"/>
            <a:headEnd/>
            <a:tailEnd/>
          </a:ln>
        </p:spPr>
        <p:txBody>
          <a:bodyPr wrap="square">
            <a:spAutoFit/>
          </a:bodyPr>
          <a:lstStyle/>
          <a:p>
            <a:pPr algn="ctr">
              <a:lnSpc>
                <a:spcPct val="120000"/>
              </a:lnSpc>
              <a:tabLst>
                <a:tab pos="1028700" algn="l"/>
                <a:tab pos="1851025" algn="l"/>
                <a:tab pos="2538413" algn="l"/>
                <a:tab pos="3222625" algn="l"/>
              </a:tabLst>
            </a:pPr>
            <a:r>
              <a:rPr lang="zh-CN" altLang="zh-CN" sz="2800" b="1" dirty="0">
                <a:solidFill>
                  <a:srgbClr val="000000"/>
                </a:solidFill>
                <a:latin typeface="Times New Roman" pitchFamily="18" charset="0"/>
              </a:rPr>
              <a:t>力的绘画</a:t>
            </a:r>
            <a:r>
              <a:rPr lang="en-US" altLang="zh-CN" sz="2800" b="1" dirty="0">
                <a:solidFill>
                  <a:srgbClr val="000000"/>
                </a:solidFill>
                <a:latin typeface="Times New Roman" pitchFamily="18" charset="0"/>
              </a:rPr>
              <a:t/>
            </a:r>
            <a:br>
              <a:rPr lang="en-US" altLang="zh-CN" sz="2800" b="1" dirty="0">
                <a:solidFill>
                  <a:srgbClr val="000000"/>
                </a:solidFill>
                <a:latin typeface="Times New Roman" pitchFamily="18" charset="0"/>
              </a:rPr>
            </a:br>
            <a:r>
              <a:rPr lang="zh-CN" altLang="zh-CN" sz="2800" b="1" dirty="0">
                <a:solidFill>
                  <a:srgbClr val="000000"/>
                </a:solidFill>
                <a:latin typeface="Times New Roman" pitchFamily="18" charset="0"/>
              </a:rPr>
              <a:t>力的舞蹈</a:t>
            </a:r>
            <a:r>
              <a:rPr lang="en-US" altLang="zh-CN" sz="2800" b="1" dirty="0">
                <a:solidFill>
                  <a:srgbClr val="000000"/>
                </a:solidFill>
                <a:latin typeface="Times New Roman" pitchFamily="18" charset="0"/>
              </a:rPr>
              <a:t/>
            </a:r>
            <a:br>
              <a:rPr lang="en-US" altLang="zh-CN" sz="2800" b="1" dirty="0">
                <a:solidFill>
                  <a:srgbClr val="000000"/>
                </a:solidFill>
                <a:latin typeface="Times New Roman" pitchFamily="18" charset="0"/>
              </a:rPr>
            </a:br>
            <a:r>
              <a:rPr lang="zh-CN" altLang="zh-CN" sz="2800" b="1" dirty="0">
                <a:solidFill>
                  <a:srgbClr val="000000"/>
                </a:solidFill>
                <a:latin typeface="Times New Roman" pitchFamily="18" charset="0"/>
              </a:rPr>
              <a:t>力的音乐</a:t>
            </a:r>
            <a:r>
              <a:rPr lang="en-US" altLang="zh-CN" sz="2800" b="1" dirty="0">
                <a:solidFill>
                  <a:srgbClr val="000000"/>
                </a:solidFill>
                <a:latin typeface="Times New Roman" pitchFamily="18" charset="0"/>
              </a:rPr>
              <a:t/>
            </a:r>
            <a:br>
              <a:rPr lang="en-US" altLang="zh-CN" sz="2800" b="1" dirty="0">
                <a:solidFill>
                  <a:srgbClr val="000000"/>
                </a:solidFill>
                <a:latin typeface="Times New Roman" pitchFamily="18" charset="0"/>
              </a:rPr>
            </a:br>
            <a:r>
              <a:rPr lang="zh-CN" altLang="zh-CN" sz="2800" b="1" dirty="0">
                <a:solidFill>
                  <a:srgbClr val="000000"/>
                </a:solidFill>
                <a:latin typeface="Times New Roman" pitchFamily="18" charset="0"/>
              </a:rPr>
              <a:t>力的诗歌</a:t>
            </a:r>
            <a:r>
              <a:rPr lang="en-US" altLang="zh-CN" sz="2800" b="1" dirty="0">
                <a:solidFill>
                  <a:srgbClr val="000000"/>
                </a:solidFill>
                <a:latin typeface="Times New Roman" pitchFamily="18" charset="0"/>
              </a:rPr>
              <a:t/>
            </a:r>
            <a:br>
              <a:rPr lang="en-US" altLang="zh-CN" sz="2800" b="1" dirty="0">
                <a:solidFill>
                  <a:srgbClr val="000000"/>
                </a:solidFill>
                <a:latin typeface="Times New Roman" pitchFamily="18" charset="0"/>
              </a:rPr>
            </a:br>
            <a:r>
              <a:rPr lang="zh-CN" altLang="zh-CN" sz="2800" b="1" dirty="0">
                <a:solidFill>
                  <a:srgbClr val="000000"/>
                </a:solidFill>
                <a:latin typeface="Times New Roman" pitchFamily="18" charset="0"/>
              </a:rPr>
              <a:t>力的律吕</a:t>
            </a:r>
            <a:r>
              <a:rPr lang="en-US" altLang="zh-CN" sz="2800" b="1" dirty="0">
                <a:solidFill>
                  <a:srgbClr val="000000"/>
                </a:solidFill>
                <a:latin typeface="Times New Roman" pitchFamily="18" charset="0"/>
              </a:rPr>
              <a:t> </a:t>
            </a:r>
            <a:endParaRPr lang="zh-CN" altLang="zh-CN" sz="2800" b="1" dirty="0">
              <a:solidFill>
                <a:srgbClr val="000000"/>
              </a:solidFill>
              <a:latin typeface="NEU-BZ-S92"/>
              <a:ea typeface="方正书宋_GBK"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ox(in)">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a:solidFill>
                  <a:srgbClr val="FF0000"/>
                </a:solidFill>
                <a:latin typeface="黑体" pitchFamily="49" charset="-122"/>
                <a:ea typeface="黑体" pitchFamily="49" charset="-122"/>
              </a:rPr>
              <a:t>合作探究 </a:t>
            </a:r>
          </a:p>
        </p:txBody>
      </p:sp>
      <p:sp>
        <p:nvSpPr>
          <p:cNvPr id="3" name="内容占位符 2"/>
          <p:cNvSpPr>
            <a:spLocks noGrp="1"/>
          </p:cNvSpPr>
          <p:nvPr>
            <p:ph idx="1"/>
          </p:nvPr>
        </p:nvSpPr>
        <p:spPr>
          <a:xfrm>
            <a:off x="251520" y="1412776"/>
            <a:ext cx="8229600" cy="4525963"/>
          </a:xfrm>
        </p:spPr>
        <p:txBody>
          <a:bodyPr/>
          <a:lstStyle/>
          <a:p>
            <a:r>
              <a:rPr lang="en-US" altLang="zh-CN" sz="2800" b="1" dirty="0">
                <a:latin typeface="仿宋" pitchFamily="49" charset="-122"/>
                <a:ea typeface="仿宋" pitchFamily="49" charset="-122"/>
              </a:rPr>
              <a:t>1</a:t>
            </a:r>
            <a:r>
              <a:rPr lang="zh-CN" altLang="en-US" sz="2800" b="1" dirty="0">
                <a:latin typeface="仿宋" pitchFamily="49" charset="-122"/>
                <a:ea typeface="仿宋" pitchFamily="49" charset="-122"/>
              </a:rPr>
              <a:t>、本诗开篇写了自然景色，有什么特征？有何作用？</a:t>
            </a:r>
            <a:r>
              <a:rPr lang="zh-CN" altLang="en-US" dirty="0">
                <a:latin typeface="仿宋" pitchFamily="49" charset="-122"/>
                <a:ea typeface="仿宋" pitchFamily="49" charset="-122"/>
              </a:rPr>
              <a:t> </a:t>
            </a:r>
          </a:p>
        </p:txBody>
      </p:sp>
      <p:sp>
        <p:nvSpPr>
          <p:cNvPr id="4" name="矩形 3"/>
          <p:cNvSpPr/>
          <p:nvPr/>
        </p:nvSpPr>
        <p:spPr>
          <a:xfrm>
            <a:off x="539552" y="2708920"/>
            <a:ext cx="7776864" cy="2677656"/>
          </a:xfrm>
          <a:prstGeom prst="rect">
            <a:avLst/>
          </a:prstGeom>
        </p:spPr>
        <p:txBody>
          <a:bodyPr wrap="square">
            <a:spAutoFit/>
          </a:bodyPr>
          <a:lstStyle/>
          <a:p>
            <a:r>
              <a:rPr lang="zh-CN" altLang="en-US" sz="2800" b="1" dirty="0" smtClean="0">
                <a:latin typeface="仿宋" pitchFamily="49" charset="-122"/>
                <a:ea typeface="仿宋" pitchFamily="49" charset="-122"/>
              </a:rPr>
              <a:t>    这</a:t>
            </a:r>
            <a:r>
              <a:rPr lang="zh-CN" altLang="en-US" sz="2800" b="1" dirty="0">
                <a:latin typeface="仿宋" pitchFamily="49" charset="-122"/>
                <a:ea typeface="仿宋" pitchFamily="49" charset="-122"/>
              </a:rPr>
              <a:t>首诗通过对自然景观的真实反映，展示了大自然雄伟和壮丽的景色。诗中的自然形象具有异乎寻常的规模、面积、体积、威力，它们引起读者惊异、赞叹，一种狂暴的激情荡涤心胸，从而使人由这种自然形象产生对社会生活的某种关于崇高和伟大的联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box(i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solidFill>
                  <a:srgbClr val="FF0000"/>
                </a:solidFill>
                <a:latin typeface="黑体" pitchFamily="49" charset="-122"/>
                <a:ea typeface="黑体" pitchFamily="49" charset="-122"/>
              </a:rPr>
              <a:t>合作探究</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67544" y="1412776"/>
            <a:ext cx="8229600" cy="4525963"/>
          </a:xfrm>
        </p:spPr>
        <p:txBody>
          <a:bodyPr/>
          <a:lstStyle/>
          <a:p>
            <a:r>
              <a:rPr lang="zh-CN" altLang="en-US" dirty="0"/>
              <a:t> </a:t>
            </a:r>
            <a:r>
              <a:rPr lang="en-US" altLang="zh-CN" sz="2800" b="1" dirty="0">
                <a:latin typeface="仿宋" pitchFamily="49" charset="-122"/>
                <a:ea typeface="仿宋" pitchFamily="49" charset="-122"/>
              </a:rPr>
              <a:t>2</a:t>
            </a:r>
            <a:r>
              <a:rPr lang="zh-CN" altLang="en-US" sz="2800" b="1" dirty="0">
                <a:latin typeface="仿宋" pitchFamily="49" charset="-122"/>
                <a:ea typeface="仿宋" pitchFamily="49" charset="-122"/>
              </a:rPr>
              <a:t>、诗中自然景观和诗人的情感是如何交融在一起的？</a:t>
            </a:r>
            <a:r>
              <a:rPr lang="zh-CN" altLang="en-US" dirty="0">
                <a:latin typeface="仿宋" pitchFamily="49" charset="-122"/>
                <a:ea typeface="仿宋" pitchFamily="49" charset="-122"/>
              </a:rPr>
              <a:t> </a:t>
            </a:r>
            <a:r>
              <a:rPr lang="zh-CN" altLang="en-US" dirty="0" smtClean="0">
                <a:latin typeface="仿宋" pitchFamily="49" charset="-122"/>
                <a:ea typeface="仿宋" pitchFamily="49" charset="-122"/>
              </a:rPr>
              <a:t/>
            </a:r>
            <a:br>
              <a:rPr lang="zh-CN" altLang="en-US" dirty="0" smtClean="0">
                <a:latin typeface="仿宋" pitchFamily="49" charset="-122"/>
                <a:ea typeface="仿宋" pitchFamily="49" charset="-122"/>
              </a:rPr>
            </a:br>
            <a:endParaRPr lang="zh-CN" altLang="en-US" dirty="0">
              <a:latin typeface="仿宋" pitchFamily="49" charset="-122"/>
              <a:ea typeface="仿宋" pitchFamily="49" charset="-122"/>
            </a:endParaRPr>
          </a:p>
        </p:txBody>
      </p:sp>
      <p:sp>
        <p:nvSpPr>
          <p:cNvPr id="4" name="TextBox 3"/>
          <p:cNvSpPr txBox="1"/>
          <p:nvPr/>
        </p:nvSpPr>
        <p:spPr>
          <a:xfrm>
            <a:off x="611560" y="2708920"/>
            <a:ext cx="8064896" cy="3816429"/>
          </a:xfrm>
          <a:prstGeom prst="rect">
            <a:avLst/>
          </a:prstGeom>
          <a:noFill/>
        </p:spPr>
        <p:txBody>
          <a:bodyPr wrap="square" rtlCol="0">
            <a:spAutoFit/>
          </a:bodyPr>
          <a:lstStyle/>
          <a:p>
            <a:r>
              <a:rPr lang="zh-CN" altLang="en-US" sz="2800" b="1" dirty="0" smtClean="0">
                <a:latin typeface="仿宋" pitchFamily="49" charset="-122"/>
                <a:ea typeface="仿宋" pitchFamily="49" charset="-122"/>
              </a:rPr>
              <a:t>    经</a:t>
            </a:r>
            <a:r>
              <a:rPr lang="zh-CN" altLang="en-US" sz="2800" b="1" dirty="0">
                <a:latin typeface="仿宋" pitchFamily="49" charset="-122"/>
                <a:ea typeface="仿宋" pitchFamily="49" charset="-122"/>
              </a:rPr>
              <a:t>过诗人想象的飞腾和感情的灌注，以自己的全部生命和人格进行艺术创造，自然形象便浸染着、渗透着诗人的主观感受，自然现象与诗人主体血肉交融，成了有生命有感情的活的存在。这种在特定环境中强烈、丰富的典型感受便象征着一定的社会内容，从而达到对社会现实和时代精神的鲜明反映，表现出一种正面的崇高，一种富于乐观进取精神的壮美。 </a:t>
            </a:r>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6632"/>
            <a:ext cx="8229600" cy="1143000"/>
          </a:xfrm>
        </p:spPr>
        <p:txBody>
          <a:bodyPr>
            <a:normAutofit/>
          </a:bodyPr>
          <a:lstStyle/>
          <a:p>
            <a:pPr algn="l"/>
            <a:r>
              <a:rPr lang="zh-CN" altLang="en-US" sz="3200" dirty="0" smtClean="0">
                <a:solidFill>
                  <a:srgbClr val="FF0000"/>
                </a:solidFill>
                <a:latin typeface="黑体" pitchFamily="49" charset="-122"/>
                <a:ea typeface="黑体" pitchFamily="49" charset="-122"/>
              </a:rPr>
              <a:t>合作探究</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323528" y="1124744"/>
            <a:ext cx="8229600" cy="4525963"/>
          </a:xfrm>
        </p:spPr>
        <p:txBody>
          <a:bodyPr>
            <a:normAutofit/>
          </a:bodyPr>
          <a:lstStyle/>
          <a:p>
            <a:r>
              <a:rPr lang="en-US" altLang="zh-CN" sz="2800" b="1" dirty="0">
                <a:latin typeface="仿宋" pitchFamily="49" charset="-122"/>
                <a:ea typeface="仿宋" pitchFamily="49" charset="-122"/>
              </a:rPr>
              <a:t>3</a:t>
            </a:r>
            <a:r>
              <a:rPr lang="zh-CN" altLang="en-US" sz="2800" b="1" dirty="0">
                <a:latin typeface="仿宋" pitchFamily="49" charset="-122"/>
                <a:ea typeface="仿宋" pitchFamily="49" charset="-122"/>
              </a:rPr>
              <a:t>、诗歌的结尾为什么要唱出力的赞</a:t>
            </a:r>
            <a:r>
              <a:rPr lang="zh-CN" altLang="en-US" sz="2800" b="1" dirty="0" smtClean="0">
                <a:latin typeface="仿宋" pitchFamily="49" charset="-122"/>
                <a:ea typeface="仿宋" pitchFamily="49" charset="-122"/>
              </a:rPr>
              <a:t>歌？</a:t>
            </a:r>
            <a:endParaRPr lang="zh-CN" altLang="en-US" sz="2800" b="1" dirty="0">
              <a:latin typeface="仿宋" pitchFamily="49" charset="-122"/>
              <a:ea typeface="仿宋" pitchFamily="49" charset="-122"/>
            </a:endParaRPr>
          </a:p>
        </p:txBody>
      </p:sp>
      <p:sp>
        <p:nvSpPr>
          <p:cNvPr id="4" name="TextBox 3"/>
          <p:cNvSpPr txBox="1"/>
          <p:nvPr/>
        </p:nvSpPr>
        <p:spPr>
          <a:xfrm>
            <a:off x="0" y="1916832"/>
            <a:ext cx="9144000" cy="4524315"/>
          </a:xfrm>
          <a:prstGeom prst="rect">
            <a:avLst/>
          </a:prstGeom>
          <a:noFill/>
        </p:spPr>
        <p:txBody>
          <a:bodyPr wrap="square" rtlCol="0">
            <a:spAutoFit/>
          </a:bodyPr>
          <a:lstStyle/>
          <a:p>
            <a:r>
              <a:rPr lang="zh-CN" altLang="en-US" sz="2000" dirty="0" smtClean="0">
                <a:latin typeface="仿宋" pitchFamily="49" charset="-122"/>
                <a:ea typeface="仿宋" pitchFamily="49" charset="-122"/>
              </a:rPr>
              <a:t>     </a:t>
            </a:r>
            <a:r>
              <a:rPr lang="zh-CN" altLang="en-US" sz="2400" b="1" dirty="0" smtClean="0">
                <a:latin typeface="仿宋" pitchFamily="49" charset="-122"/>
                <a:ea typeface="仿宋" pitchFamily="49" charset="-122"/>
              </a:rPr>
              <a:t>诗</a:t>
            </a:r>
            <a:r>
              <a:rPr lang="zh-CN" altLang="en-US" sz="2400" b="1" dirty="0">
                <a:latin typeface="仿宋" pitchFamily="49" charset="-122"/>
                <a:ea typeface="仿宋" pitchFamily="49" charset="-122"/>
              </a:rPr>
              <a:t>歌结尾由对力的歌颂到讴歌“力的绘画，力的舞蹈，力的音乐，力的诗歌，力的律吕”。这种抒写仍然没有离开诗人眼前太平洋“滚滚洪涛”的具体景物。“力的绘画，力的舞蹈”是洪涛的形态，“力的音乐，力的诗歌”是洪涛的声音，而“力的律吕”则是洪涛的节奏和音律。总之，这是对“力”的美化，赋予“力”以人们常见的艺术美的形象；同时又是对力的艺术的歌颂，对充益着力的崇高美的歌颂。我们知道，郭沫若自己的诗歌，无论是从表现反抗破坏和自由创造的精神内容上看，从特别发展的想象和激情以及与之相适应的丰富多彩的浪漫主义手法上看，或是从他不拘一格、发挥艺术独创性并实现诗体大解放者，都是这种力的艺术的大胆的和富有成效的实践。从这里，也可以看到郭沫若对自己诗歌的崇高美风格的自信和肯定。</a:t>
            </a:r>
            <a:r>
              <a:rPr lang="zh-CN" altLang="en-US" sz="2400" dirty="0">
                <a:latin typeface="仿宋" pitchFamily="49" charset="-122"/>
                <a:ea typeface="仿宋"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diamond(in)">
                                      <p:cBhvr>
                                        <p:cTn id="19"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1569</Words>
  <Application>Microsoft Office PowerPoint</Application>
  <PresentationFormat>全屏显示(4:3)</PresentationFormat>
  <Paragraphs>25</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主题</vt:lpstr>
      <vt:lpstr>金山 WPS 文字</vt:lpstr>
      <vt:lpstr>立在地球边上放号</vt:lpstr>
      <vt:lpstr> 现代诗歌</vt:lpstr>
      <vt:lpstr>知人论世</vt:lpstr>
      <vt:lpstr>写作背景</vt:lpstr>
      <vt:lpstr>新诗格律化 </vt:lpstr>
      <vt:lpstr>诗歌结构</vt:lpstr>
      <vt:lpstr>合作探究 </vt:lpstr>
      <vt:lpstr>合作探究</vt:lpstr>
      <vt:lpstr>合作探究</vt:lpstr>
      <vt:lpstr>合作探究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立在地球边上放号</dc:title>
  <dc:creator>Administrator</dc:creator>
  <cp:lastModifiedBy>Administrator</cp:lastModifiedBy>
  <cp:revision>15</cp:revision>
  <dcterms:created xsi:type="dcterms:W3CDTF">2019-09-04T08:02:09Z</dcterms:created>
  <dcterms:modified xsi:type="dcterms:W3CDTF">2019-09-04T08:45:59Z</dcterms:modified>
</cp:coreProperties>
</file>