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315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</p:sldIdLst>
  <p:sldSz cx="10972800" cy="8229600" type="B4JIS"/>
  <p:notesSz cx="10972800" cy="82296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692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tags" Target="tags/tag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5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22960" y="2551176"/>
            <a:ext cx="9326880" cy="17282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45920" y="4608576"/>
            <a:ext cx="768096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48640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50992" y="1892808"/>
            <a:ext cx="4773168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7535" y="1319418"/>
            <a:ext cx="9977729" cy="2341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7535" y="1319418"/>
            <a:ext cx="9977729" cy="2341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楷体"/>
                <a:cs typeface="楷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730752" y="7653528"/>
            <a:ext cx="3511296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48640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00416" y="7653528"/>
            <a:ext cx="2523744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Relationship Id="rId3" Type="http://schemas.openxmlformats.org/officeDocument/2006/relationships/image" Target="../media/image1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jpeg" /><Relationship Id="rId3" Type="http://schemas.openxmlformats.org/officeDocument/2006/relationships/image" Target="../media/image26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image" Target="../media/image28.jpeg" /><Relationship Id="rId7" Type="http://schemas.openxmlformats.org/officeDocument/2006/relationships/image" Target="../media/image29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jpeg" /><Relationship Id="rId3" Type="http://schemas.openxmlformats.org/officeDocument/2006/relationships/image" Target="../media/image20.png" /><Relationship Id="rId4" Type="http://schemas.openxmlformats.org/officeDocument/2006/relationships/image" Target="../media/image30.png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jpe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image" Target="../media/image3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3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3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3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3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png" /><Relationship Id="rId3" Type="http://schemas.openxmlformats.org/officeDocument/2006/relationships/image" Target="../media/image16.jpeg" /><Relationship Id="rId4" Type="http://schemas.openxmlformats.org/officeDocument/2006/relationships/image" Target="../media/image3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3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4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Relationship Id="rId3" Type="http://schemas.openxmlformats.org/officeDocument/2006/relationships/image" Target="../media/image3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Relationship Id="rId3" Type="http://schemas.openxmlformats.org/officeDocument/2006/relationships/image" Target="../media/image1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383" y="3185160"/>
            <a:ext cx="10924540" cy="1859280"/>
          </a:xfrm>
          <a:custGeom>
            <a:rect l="l" t="t" r="r" b="b"/>
            <a:pathLst>
              <a:path w="10924540" h="1859279">
                <a:moveTo>
                  <a:pt x="0" y="1859280"/>
                </a:moveTo>
                <a:lnTo>
                  <a:pt x="10924032" y="1859280"/>
                </a:lnTo>
                <a:lnTo>
                  <a:pt x="10924032" y="0"/>
                </a:lnTo>
                <a:lnTo>
                  <a:pt x="0" y="0"/>
                </a:lnTo>
                <a:lnTo>
                  <a:pt x="0" y="18592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383" y="3185160"/>
            <a:ext cx="10924540" cy="1859280"/>
          </a:xfrm>
          <a:custGeom>
            <a:rect l="l" t="t" r="r" b="b"/>
            <a:pathLst>
              <a:path w="10924540" h="1859279">
                <a:moveTo>
                  <a:pt x="0" y="1859280"/>
                </a:moveTo>
                <a:lnTo>
                  <a:pt x="10924032" y="1859280"/>
                </a:lnTo>
                <a:lnTo>
                  <a:pt x="10924032" y="0"/>
                </a:lnTo>
                <a:lnTo>
                  <a:pt x="0" y="0"/>
                </a:lnTo>
                <a:lnTo>
                  <a:pt x="0" y="1859280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66800" y="2895600"/>
            <a:ext cx="8991600" cy="30662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13215"/>
              </a:lnSpc>
            </a:pPr>
            <a:r>
              <a:rPr lang="en-US" altLang="zh-CN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2021</a:t>
            </a:r>
            <a:r>
              <a:rPr lang="zh-CN" altLang="en-US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年初中语文中考一轮复习</a:t>
            </a:r>
            <a:endParaRPr lang="en-US" altLang="zh-CN" sz="4800" b="1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12700" algn="ctr">
              <a:lnSpc>
                <a:spcPts val="13215"/>
              </a:lnSpc>
            </a:pPr>
            <a:r>
              <a:rPr lang="en-US" altLang="zh-CN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【</a:t>
            </a:r>
            <a:r>
              <a:rPr lang="zh-CN" altLang="en-US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记叙文阅读</a:t>
            </a:r>
            <a:r>
              <a:rPr lang="en-US" altLang="zh-CN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】</a:t>
            </a:r>
            <a:r>
              <a:rPr lang="zh-CN" altLang="en-US" sz="4800" b="1" smtClean="0">
                <a:latin typeface="新宋体" panose="02010609030101010101" pitchFamily="49" charset="-122"/>
                <a:ea typeface="新宋体" panose="02010609030101010101" pitchFamily="49" charset="-122"/>
              </a:rPr>
              <a:t>抽象</a:t>
            </a:r>
            <a:r>
              <a:rPr lang="zh-CN" altLang="en-US" sz="4800" b="1">
                <a:latin typeface="新宋体" panose="02010609030101010101" pitchFamily="49" charset="-122"/>
                <a:ea typeface="新宋体" panose="02010609030101010101" pitchFamily="49" charset="-122"/>
              </a:rPr>
              <a:t>主旨的概括</a:t>
            </a:r>
            <a:endParaRPr sz="4800" b="1">
              <a:latin typeface="新宋体" panose="02010609030101010101" pitchFamily="49" charset="-122"/>
              <a:ea typeface="新宋体" panose="02010609030101010101" pitchFamily="49" charset="-122"/>
              <a:cs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val="121636088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839520" y="775461"/>
            <a:ext cx="50323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10">
                <a:latin typeface="微软雅黑"/>
                <a:cs typeface="微软雅黑"/>
              </a:rPr>
              <a:t>1</a:t>
            </a:r>
            <a:r>
              <a:rPr sz="2400" spc="-5">
                <a:latin typeface="微软雅黑"/>
                <a:cs typeface="微软雅黑"/>
              </a:rPr>
              <a:t>.</a:t>
            </a:r>
            <a:r>
              <a:rPr sz="2400">
                <a:latin typeface="微软雅黑"/>
                <a:cs typeface="微软雅黑"/>
              </a:rPr>
              <a:t>阅读全文，根据文意填空。</a:t>
            </a:r>
            <a:r>
              <a:rPr sz="2400" spc="5">
                <a:latin typeface="微软雅黑"/>
                <a:cs typeface="微软雅黑"/>
              </a:rPr>
              <a:t>（4</a:t>
            </a:r>
            <a:r>
              <a:rPr sz="2400">
                <a:latin typeface="微软雅黑"/>
                <a:cs typeface="微软雅黑"/>
              </a:rPr>
              <a:t>分）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15311" y="1255775"/>
            <a:ext cx="6742176" cy="225247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40708" y="2211323"/>
            <a:ext cx="661670" cy="424180"/>
          </a:xfrm>
          <a:custGeom>
            <a:rect l="l" t="t" r="r" b="b"/>
            <a:pathLst>
              <a:path w="661670" h="424180">
                <a:moveTo>
                  <a:pt x="0" y="423672"/>
                </a:moveTo>
                <a:lnTo>
                  <a:pt x="661415" y="423672"/>
                </a:lnTo>
                <a:lnTo>
                  <a:pt x="661415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89547" y="2211323"/>
            <a:ext cx="530860" cy="424180"/>
          </a:xfrm>
          <a:custGeom>
            <a:rect l="l" t="t" r="r" b="b"/>
            <a:pathLst>
              <a:path w="530859" h="424180">
                <a:moveTo>
                  <a:pt x="0" y="423672"/>
                </a:moveTo>
                <a:lnTo>
                  <a:pt x="530351" y="423672"/>
                </a:lnTo>
                <a:lnTo>
                  <a:pt x="530351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201667" y="3043427"/>
            <a:ext cx="661670" cy="424180"/>
          </a:xfrm>
          <a:custGeom>
            <a:rect l="l" t="t" r="r" b="b"/>
            <a:pathLst>
              <a:path w="661670" h="424179">
                <a:moveTo>
                  <a:pt x="0" y="423672"/>
                </a:moveTo>
                <a:lnTo>
                  <a:pt x="661415" y="423672"/>
                </a:lnTo>
                <a:lnTo>
                  <a:pt x="661415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88379" y="3086100"/>
            <a:ext cx="539750" cy="426720"/>
          </a:xfrm>
          <a:custGeom>
            <a:rect l="l" t="t" r="r" b="b"/>
            <a:pathLst>
              <a:path w="539750" h="426720">
                <a:moveTo>
                  <a:pt x="0" y="426720"/>
                </a:moveTo>
                <a:lnTo>
                  <a:pt x="539496" y="426720"/>
                </a:lnTo>
                <a:lnTo>
                  <a:pt x="539496" y="0"/>
                </a:lnTo>
                <a:lnTo>
                  <a:pt x="0" y="0"/>
                </a:lnTo>
                <a:lnTo>
                  <a:pt x="0" y="426720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4242" y="6388496"/>
            <a:ext cx="5822950" cy="109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100"/>
              </a:lnSpc>
              <a:tabLst>
                <a:tab pos="1841500"/>
                <a:tab pos="3213735"/>
              </a:tabLst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仿句题：保留红框部分，其他部分从原文找  </a:t>
            </a: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如：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老柿树	</a:t>
            </a: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情况+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人	</a:t>
            </a: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感受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9520" y="775461"/>
            <a:ext cx="50323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>
                <a:latin typeface="微软雅黑"/>
                <a:cs typeface="微软雅黑"/>
              </a:rPr>
              <a:t>1</a:t>
            </a:r>
            <a:r>
              <a:rPr spc="-5">
                <a:latin typeface="微软雅黑"/>
                <a:cs typeface="微软雅黑"/>
              </a:rPr>
              <a:t>.</a:t>
            </a:r>
            <a:r>
              <a:rPr>
                <a:latin typeface="微软雅黑"/>
                <a:cs typeface="微软雅黑"/>
              </a:rPr>
              <a:t>阅读全文，根据文意填空。</a:t>
            </a:r>
            <a:r>
              <a:rPr spc="5">
                <a:latin typeface="微软雅黑"/>
                <a:cs typeface="微软雅黑"/>
              </a:rPr>
              <a:t>（4</a:t>
            </a:r>
            <a:r>
              <a:rPr>
                <a:latin typeface="微软雅黑"/>
                <a:cs typeface="微软雅黑"/>
              </a:rPr>
              <a:t>分）</a:t>
            </a:r>
          </a:p>
        </p:txBody>
      </p:sp>
      <p:sp>
        <p:nvSpPr>
          <p:cNvPr id="4" name="object 4"/>
          <p:cNvSpPr/>
          <p:nvPr/>
        </p:nvSpPr>
        <p:spPr>
          <a:xfrm>
            <a:off x="2081783" y="1496567"/>
            <a:ext cx="6739128" cy="2252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40130" y="4642103"/>
            <a:ext cx="7789545" cy="279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415155"/>
              </a:tabLst>
            </a:pPr>
            <a:r>
              <a:rPr sz="2150" spc="10">
                <a:latin typeface="宋体"/>
                <a:cs typeface="宋体"/>
              </a:rPr>
              <a:t>【互动题】下面说法错误的是（	）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10">
                <a:latin typeface="Calibri"/>
                <a:cs typeface="Calibri"/>
              </a:rPr>
              <a:t>A.</a:t>
            </a:r>
            <a:r>
              <a:rPr sz="2150" spc="385">
                <a:latin typeface="Calibri"/>
                <a:cs typeface="Calibri"/>
              </a:rPr>
              <a:t> </a:t>
            </a:r>
            <a:r>
              <a:rPr sz="2150" spc="10">
                <a:latin typeface="宋体"/>
                <a:cs typeface="宋体"/>
              </a:rPr>
              <a:t>表格只要求填写“内容”项，只需概括故事情节即可。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150" spc="5">
                <a:latin typeface="Calibri"/>
                <a:cs typeface="Calibri"/>
              </a:rPr>
              <a:t>B.</a:t>
            </a:r>
            <a:r>
              <a:rPr sz="2150" spc="470">
                <a:latin typeface="Calibri"/>
                <a:cs typeface="Calibri"/>
              </a:rPr>
              <a:t> </a:t>
            </a:r>
            <a:r>
              <a:rPr sz="2150" spc="5">
                <a:latin typeface="宋体"/>
                <a:cs typeface="宋体"/>
              </a:rPr>
              <a:t>已知信息可以拆解为“老柿树</a:t>
            </a:r>
            <a:r>
              <a:rPr sz="2150" spc="5">
                <a:latin typeface="Calibri"/>
                <a:cs typeface="Calibri"/>
              </a:rPr>
              <a:t>……</a:t>
            </a:r>
            <a:r>
              <a:rPr sz="2150" spc="5">
                <a:latin typeface="宋体"/>
                <a:cs typeface="宋体"/>
              </a:rPr>
              <a:t>”和给人的感受两个要素。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>
                <a:latin typeface="Calibri"/>
                <a:cs typeface="Calibri"/>
              </a:rPr>
              <a:t>C.</a:t>
            </a:r>
            <a:r>
              <a:rPr sz="2150" spc="465">
                <a:latin typeface="Calibri"/>
                <a:cs typeface="Calibri"/>
              </a:rPr>
              <a:t> </a:t>
            </a:r>
            <a:r>
              <a:rPr sz="2150" spc="5">
                <a:latin typeface="宋体"/>
                <a:cs typeface="宋体"/>
              </a:rPr>
              <a:t>横线（</a:t>
            </a:r>
            <a:r>
              <a:rPr sz="2150" spc="5">
                <a:latin typeface="Calibri"/>
                <a:cs typeface="Calibri"/>
              </a:rPr>
              <a:t>1</a:t>
            </a:r>
            <a:r>
              <a:rPr sz="2150" spc="5">
                <a:latin typeface="宋体"/>
                <a:cs typeface="宋体"/>
              </a:rPr>
              <a:t>）的内容需要从①</a:t>
            </a:r>
            <a:r>
              <a:rPr sz="2150" spc="5">
                <a:latin typeface="Calibri"/>
                <a:cs typeface="Calibri"/>
              </a:rPr>
              <a:t>-</a:t>
            </a:r>
            <a:r>
              <a:rPr sz="2150" spc="5">
                <a:latin typeface="宋体"/>
                <a:cs typeface="宋体"/>
              </a:rPr>
              <a:t>⑤段中概括。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-30">
                <a:latin typeface="Calibri"/>
                <a:cs typeface="Calibri"/>
              </a:rPr>
              <a:t>D.</a:t>
            </a:r>
            <a:r>
              <a:rPr sz="2150" spc="409">
                <a:latin typeface="Calibri"/>
                <a:cs typeface="Calibri"/>
              </a:rPr>
              <a:t> </a:t>
            </a:r>
            <a:r>
              <a:rPr sz="2150" spc="10">
                <a:latin typeface="宋体"/>
                <a:cs typeface="宋体"/>
              </a:rPr>
              <a:t>老柿树给人的感受最好用四字词语来概括；若原文中有对应词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ts val="2555"/>
              </a:lnSpc>
              <a:spcBef>
                <a:spcPts val="1305"/>
              </a:spcBef>
            </a:pPr>
            <a:r>
              <a:rPr sz="2150" spc="10">
                <a:latin typeface="宋体"/>
                <a:cs typeface="宋体"/>
              </a:rPr>
              <a:t>语，可直接使用。</a:t>
            </a:r>
            <a:endParaRPr sz="215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04856" y="7308850"/>
            <a:ext cx="283845" cy="354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>
                <a:latin typeface="Calibri"/>
                <a:cs typeface="Calibri"/>
              </a:rPr>
              <a:t>x4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9520" y="775461"/>
            <a:ext cx="50323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>
                <a:latin typeface="微软雅黑"/>
                <a:cs typeface="微软雅黑"/>
              </a:rPr>
              <a:t>1</a:t>
            </a:r>
            <a:r>
              <a:rPr spc="-5">
                <a:latin typeface="微软雅黑"/>
                <a:cs typeface="微软雅黑"/>
              </a:rPr>
              <a:t>.</a:t>
            </a:r>
            <a:r>
              <a:rPr>
                <a:latin typeface="微软雅黑"/>
                <a:cs typeface="微软雅黑"/>
              </a:rPr>
              <a:t>阅读全文，根据文意填空。</a:t>
            </a:r>
            <a:r>
              <a:rPr spc="5">
                <a:latin typeface="微软雅黑"/>
                <a:cs typeface="微软雅黑"/>
              </a:rPr>
              <a:t>（4</a:t>
            </a:r>
            <a:r>
              <a:rPr>
                <a:latin typeface="微软雅黑"/>
                <a:cs typeface="微软雅黑"/>
              </a:rPr>
              <a:t>分）</a:t>
            </a:r>
          </a:p>
        </p:txBody>
      </p:sp>
      <p:sp>
        <p:nvSpPr>
          <p:cNvPr id="4" name="object 4"/>
          <p:cNvSpPr/>
          <p:nvPr/>
        </p:nvSpPr>
        <p:spPr>
          <a:xfrm>
            <a:off x="2081783" y="1496567"/>
            <a:ext cx="6739128" cy="2252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40130" y="4642103"/>
            <a:ext cx="4739640" cy="354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107179"/>
                <a:tab pos="4451350"/>
              </a:tabLst>
            </a:pPr>
            <a:r>
              <a:rPr sz="2150" spc="10">
                <a:latin typeface="宋体"/>
                <a:cs typeface="宋体"/>
              </a:rPr>
              <a:t>【互动题】下面说法错误的是（	</a:t>
            </a:r>
            <a:r>
              <a:rPr sz="2150" spc="5">
                <a:solidFill>
                  <a:srgbClr val="FF0000"/>
                </a:solidFill>
                <a:latin typeface="Calibri"/>
                <a:cs typeface="Calibri"/>
              </a:rPr>
              <a:t>A	</a:t>
            </a:r>
            <a:r>
              <a:rPr sz="2150" spc="10">
                <a:latin typeface="宋体"/>
                <a:cs typeface="宋体"/>
              </a:rPr>
              <a:t>）</a:t>
            </a:r>
            <a:endParaRPr sz="2150">
              <a:latin typeface="宋体"/>
              <a:cs typeface="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0130" y="7111948"/>
            <a:ext cx="2222500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latin typeface="宋体"/>
                <a:cs typeface="宋体"/>
              </a:rPr>
              <a:t>语，可直接使用。</a:t>
            </a:r>
            <a:endParaRPr sz="2150">
              <a:latin typeface="宋体"/>
              <a:cs typeface="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0130" y="5136260"/>
            <a:ext cx="9561830" cy="2199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spc="10">
                <a:solidFill>
                  <a:srgbClr val="FF0000"/>
                </a:solidFill>
                <a:latin typeface="Calibri"/>
                <a:cs typeface="Calibri"/>
              </a:rPr>
              <a:t>A.</a:t>
            </a:r>
            <a:r>
              <a:rPr sz="2150" spc="385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150" spc="10">
                <a:solidFill>
                  <a:srgbClr val="FF0000"/>
                </a:solidFill>
                <a:latin typeface="宋体"/>
                <a:cs typeface="宋体"/>
              </a:rPr>
              <a:t>表格只要求填写“内容”项，只需概括故事情节即可。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150" spc="5">
                <a:latin typeface="Calibri"/>
                <a:cs typeface="Calibri"/>
              </a:rPr>
              <a:t>B.</a:t>
            </a:r>
            <a:r>
              <a:rPr sz="2150" spc="470">
                <a:latin typeface="Calibri"/>
                <a:cs typeface="Calibri"/>
              </a:rPr>
              <a:t> </a:t>
            </a:r>
            <a:r>
              <a:rPr sz="2150" spc="5">
                <a:latin typeface="宋体"/>
                <a:cs typeface="宋体"/>
              </a:rPr>
              <a:t>已知信息可以拆解为“老柿树</a:t>
            </a:r>
            <a:r>
              <a:rPr sz="2150" spc="5">
                <a:latin typeface="Calibri"/>
                <a:cs typeface="Calibri"/>
              </a:rPr>
              <a:t>……</a:t>
            </a:r>
            <a:r>
              <a:rPr sz="2150" spc="5">
                <a:latin typeface="宋体"/>
                <a:cs typeface="宋体"/>
              </a:rPr>
              <a:t>”和给人的感受两个要素。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>
                <a:latin typeface="Calibri"/>
                <a:cs typeface="Calibri"/>
              </a:rPr>
              <a:t>C.</a:t>
            </a:r>
            <a:r>
              <a:rPr sz="2150" spc="465">
                <a:latin typeface="Calibri"/>
                <a:cs typeface="Calibri"/>
              </a:rPr>
              <a:t> </a:t>
            </a:r>
            <a:r>
              <a:rPr sz="2150" spc="5">
                <a:latin typeface="宋体"/>
                <a:cs typeface="宋体"/>
              </a:rPr>
              <a:t>横线（</a:t>
            </a:r>
            <a:r>
              <a:rPr sz="2150" spc="5">
                <a:latin typeface="Calibri"/>
                <a:cs typeface="Calibri"/>
              </a:rPr>
              <a:t>1</a:t>
            </a:r>
            <a:r>
              <a:rPr sz="2150" spc="5">
                <a:latin typeface="宋体"/>
                <a:cs typeface="宋体"/>
              </a:rPr>
              <a:t>）的内容需要从①</a:t>
            </a:r>
            <a:r>
              <a:rPr sz="2150" spc="5">
                <a:latin typeface="Calibri"/>
                <a:cs typeface="Calibri"/>
              </a:rPr>
              <a:t>-</a:t>
            </a:r>
            <a:r>
              <a:rPr sz="2150" spc="5">
                <a:latin typeface="宋体"/>
                <a:cs typeface="宋体"/>
              </a:rPr>
              <a:t>⑤段中概括。</a:t>
            </a:r>
            <a:endParaRPr sz="215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-30">
                <a:latin typeface="Calibri"/>
                <a:cs typeface="Calibri"/>
              </a:rPr>
              <a:t>D.</a:t>
            </a:r>
            <a:r>
              <a:rPr sz="2150" spc="409">
                <a:latin typeface="Calibri"/>
                <a:cs typeface="Calibri"/>
              </a:rPr>
              <a:t> </a:t>
            </a:r>
            <a:r>
              <a:rPr sz="2150" spc="10">
                <a:latin typeface="宋体"/>
                <a:cs typeface="宋体"/>
              </a:rPr>
              <a:t>老柿树给人的感受最好用四字词语来概括；若原文中有对应词</a:t>
            </a:r>
            <a:endParaRPr sz="2150">
              <a:latin typeface="宋体"/>
              <a:cs typeface="宋体"/>
            </a:endParaRPr>
          </a:p>
          <a:p>
            <a:pPr marL="3192145">
              <a:lnSpc>
                <a:spcPts val="2270"/>
              </a:lnSpc>
              <a:spcBef>
                <a:spcPts val="795"/>
              </a:spcBef>
            </a:pPr>
            <a:r>
              <a:rPr sz="1900" spc="20">
                <a:solidFill>
                  <a:srgbClr val="006FC0"/>
                </a:solidFill>
                <a:latin typeface="楷体"/>
                <a:cs typeface="楷体"/>
              </a:rPr>
              <a:t>【解析】虽然表格只有两项内容，但分析已知信息，可得我</a:t>
            </a:r>
            <a:endParaRPr sz="1900">
              <a:latin typeface="楷体"/>
              <a:cs typeface="楷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20058" y="7339685"/>
            <a:ext cx="6381750" cy="288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70"/>
              </a:lnSpc>
            </a:pPr>
            <a:r>
              <a:rPr sz="1900" spc="20">
                <a:solidFill>
                  <a:srgbClr val="006FC0"/>
                </a:solidFill>
                <a:latin typeface="楷体"/>
                <a:cs typeface="楷体"/>
              </a:rPr>
              <a:t>们需要概括老柿树相关的事件和人们（或“我”）的感受。</a:t>
            </a:r>
            <a:endParaRPr sz="19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9016" y="774191"/>
            <a:ext cx="2569464" cy="5212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615" y="344424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6615" y="344424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9016" y="1146047"/>
            <a:ext cx="2569464" cy="5212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9016" y="4968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9016" y="4968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6991" y="1036319"/>
            <a:ext cx="2615184" cy="82600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21640" y="413257"/>
            <a:ext cx="213550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>
                <a:latin typeface="微软雅黑"/>
                <a:cs typeface="微软雅黑"/>
              </a:rPr>
              <a:t>【</a:t>
            </a:r>
            <a:r>
              <a:rPr sz="2400" b="1" smtClean="0">
                <a:latin typeface="微软雅黑"/>
                <a:cs typeface="微软雅黑"/>
              </a:rPr>
              <a:t>20</a:t>
            </a:r>
            <a:r>
              <a:rPr lang="en-US" sz="2400" b="1" smtClean="0">
                <a:latin typeface="微软雅黑"/>
                <a:cs typeface="微软雅黑"/>
              </a:rPr>
              <a:t>20</a:t>
            </a:r>
            <a:r>
              <a:rPr sz="2400" b="1" smtClean="0">
                <a:latin typeface="微软雅黑"/>
                <a:cs typeface="微软雅黑"/>
              </a:rPr>
              <a:t>·</a:t>
            </a:r>
            <a:r>
              <a:rPr sz="2400" b="1">
                <a:latin typeface="微软雅黑"/>
                <a:cs typeface="微软雅黑"/>
              </a:rPr>
              <a:t>临沂】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97824" rIns="0" bIns="0" rtlCol="0">
            <a:spAutoFit/>
          </a:bodyPr>
          <a:lstStyle/>
          <a:p>
            <a:pPr marL="814069">
              <a:lnSpc>
                <a:spcPct val="100000"/>
              </a:lnSpc>
            </a:pPr>
            <a:r>
              <a:rPr>
                <a:latin typeface="微软雅黑"/>
                <a:cs typeface="微软雅黑"/>
              </a:rPr>
              <a:t>二、阅读下面文字，完成下列各题。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299463" y="2402459"/>
            <a:ext cx="8468360" cy="3685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47955" algn="ctr">
              <a:lnSpc>
                <a:spcPct val="100000"/>
              </a:lnSpc>
            </a:pPr>
            <a:r>
              <a:rPr sz="2400" b="1" spc="-5">
                <a:latin typeface="微软雅黑"/>
                <a:cs typeface="微软雅黑"/>
              </a:rPr>
              <a:t>老柿树</a:t>
            </a:r>
            <a:endParaRPr sz="2400">
              <a:latin typeface="微软雅黑"/>
              <a:cs typeface="微软雅黑"/>
            </a:endParaRPr>
          </a:p>
          <a:p>
            <a:pPr marR="147955"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陈敏</a:t>
            </a:r>
          </a:p>
          <a:p>
            <a:pPr marL="12700" marR="209550" indent="609600" algn="just">
              <a:lnSpc>
                <a:spcPct val="160000"/>
              </a:lnSpc>
            </a:pPr>
            <a:r>
              <a:rPr sz="2400">
                <a:latin typeface="楷体"/>
                <a:cs typeface="楷体"/>
              </a:rPr>
              <a:t>①外爷家的院落前，长着一棵三人合抱粗的老柿树，高十  丈余，树身硕大，傲立挺拔，遮住了一片天。没人知道它的年  龄，</a:t>
            </a:r>
            <a:r>
              <a:rPr sz="2400" b="1">
                <a:latin typeface="楷体"/>
                <a:cs typeface="楷体"/>
              </a:rPr>
              <a:t>据我外爷说，他记事起，它就那么高，那么大。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>
              <a:latin typeface="Times New Roman"/>
              <a:cs typeface="Times New Roman"/>
            </a:endParaRPr>
          </a:p>
          <a:p>
            <a:pPr marL="3790315">
              <a:lnSpc>
                <a:spcPct val="100000"/>
              </a:lnSpc>
              <a:tabLst>
                <a:tab pos="8180705"/>
              </a:tabLst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开篇点题，介绍了老柿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树</a:t>
            </a:r>
            <a:r>
              <a:rPr sz="2150" spc="-25">
                <a:solidFill>
                  <a:srgbClr val="FF0000"/>
                </a:solidFill>
                <a:latin typeface="楷体"/>
                <a:cs typeface="楷体"/>
              </a:rPr>
              <a:t>的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36264" y="5458967"/>
            <a:ext cx="6739128" cy="225247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5440" y="400811"/>
            <a:ext cx="8934450" cy="5870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根据蓝色文字：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  <a:tabLst>
                <a:tab pos="2619375"/>
              </a:tabLst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1.作者童年过得</a:t>
            </a:r>
            <a:r>
              <a:rPr sz="2150" u="sng" spc="5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>
                <a:solidFill>
                  <a:srgbClr val="FF0000"/>
                </a:solidFill>
                <a:latin typeface="楷体"/>
                <a:cs typeface="楷体"/>
              </a:rPr>
              <a:t>？（原文）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2.你猜③④⑤段会写什么内容？（两个词、四个字）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3.从第②段中选一句，稍作改编，填到第一个空格里，你选哪一句？</a:t>
            </a:r>
            <a:endParaRPr sz="2150">
              <a:latin typeface="楷体"/>
              <a:cs typeface="楷体"/>
            </a:endParaRPr>
          </a:p>
          <a:p>
            <a:pPr marL="80645" marR="5080" indent="609600" algn="just">
              <a:lnSpc>
                <a:spcPct val="160100"/>
              </a:lnSpc>
              <a:spcBef>
                <a:spcPts val="1395"/>
              </a:spcBef>
            </a:pPr>
            <a:r>
              <a:rPr sz="2400">
                <a:latin typeface="楷体"/>
                <a:cs typeface="楷体"/>
              </a:rPr>
              <a:t>②我的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童年</a:t>
            </a:r>
            <a:r>
              <a:rPr sz="2400">
                <a:latin typeface="楷体"/>
                <a:cs typeface="楷体"/>
              </a:rPr>
              <a:t>在外婆家度过，老柿树是</a:t>
            </a:r>
            <a:r>
              <a:rPr sz="2400" spc="5">
                <a:latin typeface="楷体"/>
                <a:cs typeface="楷体"/>
              </a:rPr>
              <a:t>我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儿时</a:t>
            </a:r>
            <a:r>
              <a:rPr sz="2400">
                <a:latin typeface="楷体"/>
                <a:cs typeface="楷体"/>
              </a:rPr>
              <a:t>的伙伴，柿树叶子  圆润油亮，层层叠叠，像一把巨大的油纸伞，遮住了半个院子。我  </a:t>
            </a:r>
            <a:r>
              <a:rPr sz="2400" spc="-5">
                <a:latin typeface="楷体"/>
                <a:cs typeface="楷体"/>
              </a:rPr>
              <a:t>们坐在树荫下编织草帽、剥土豆，躲在树后吓唬暮归的大人小孩。  </a:t>
            </a: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古树给我们带来无限快乐的同时，也带来过不少的麻烦，于是，我  </a:t>
            </a: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外爷总说它像一个淘气的孩子，让人既爱怜又烦恼。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50">
              <a:latin typeface="Times New Roman"/>
              <a:cs typeface="Times New Roman"/>
            </a:endParaRPr>
          </a:p>
          <a:p>
            <a:pPr marL="5381625">
              <a:lnSpc>
                <a:spcPct val="100000"/>
              </a:lnSpc>
              <a:tabLst>
                <a:tab pos="6524625"/>
                <a:tab pos="7924165"/>
              </a:tabLst>
            </a:pPr>
            <a:r>
              <a:rPr sz="2000">
                <a:solidFill>
                  <a:srgbClr val="FF0000"/>
                </a:solidFill>
                <a:latin typeface="楷体"/>
                <a:cs typeface="楷体"/>
              </a:rPr>
              <a:t>老柿树</a:t>
            </a:r>
            <a:r>
              <a:rPr sz="200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000">
                <a:solidFill>
                  <a:srgbClr val="FF0000"/>
                </a:solidFill>
                <a:latin typeface="楷体"/>
                <a:cs typeface="楷体"/>
              </a:rPr>
              <a:t>，让人</a:t>
            </a:r>
            <a:r>
              <a:rPr sz="200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000" spc="-10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20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54100" y="831103"/>
            <a:ext cx="8560435" cy="175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100"/>
              </a:lnSpc>
            </a:pPr>
            <a:r>
              <a:rPr/>
              <a:t>③单说这爱吧，从夏到秋，柿树便舔欢着每一个行走在树下  </a:t>
            </a:r>
            <a:r>
              <a:rPr spc="-5"/>
              <a:t>的人。仅那些从树上落下来的红艳艳的灰包蛋柿子就解了不少人  的饥渴。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54100" y="2587386"/>
            <a:ext cx="8560435" cy="3513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100"/>
              </a:lnSpc>
            </a:pPr>
            <a:r>
              <a:rPr sz="2400">
                <a:latin typeface="楷体"/>
                <a:cs typeface="楷体"/>
              </a:rPr>
              <a:t>④老柿树从不歇枝，年年枝繁叶茂。秋季柿子成熟时，外爷  就慷慨地唤来左邻右舍，让他们随便摘、随便拿。生活在大树周  </a:t>
            </a:r>
            <a:r>
              <a:rPr sz="2400" spc="-5">
                <a:latin typeface="楷体"/>
                <a:cs typeface="楷体"/>
              </a:rPr>
              <a:t>围的邻家都得了树的恩惠，门前房后挂着一串串红红的柿饼、柿  </a:t>
            </a:r>
            <a:r>
              <a:rPr sz="2400">
                <a:latin typeface="楷体"/>
                <a:cs typeface="楷体"/>
              </a:rPr>
              <a:t>皮、柿轱辘，而我外爷则在最后才收拾残局，将那些碰烂了的没  人要的柿子统统压进一口大瓮，开始预备酿制春节的“年酒”。  柿子酿出的酒浓郁、醇香，是逢年过节招待贵客的“家宴陈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54100" y="6319773"/>
            <a:ext cx="9398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楷体"/>
                <a:cs typeface="楷体"/>
              </a:rPr>
              <a:t>酿”。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64383" y="6494779"/>
            <a:ext cx="6808217" cy="1326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951730"/>
              </a:tabLst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1.不读第4段，你猜会是说老柿树令人</a:t>
            </a:r>
            <a:r>
              <a:rPr sz="2150" u="sng" spc="5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？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2.读第4段，故乡的传统风俗如何？（好还是坏）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3.这个风俗体现在柿子树上，</a:t>
            </a:r>
            <a:r>
              <a:rPr sz="2150" spc="10" smtClean="0">
                <a:solidFill>
                  <a:srgbClr val="FF0000"/>
                </a:solidFill>
                <a:latin typeface="楷体"/>
                <a:cs typeface="楷体"/>
              </a:rPr>
              <a:t>所以柿子树可以象征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？</a:t>
            </a:r>
            <a:endParaRPr sz="2150">
              <a:latin typeface="楷体"/>
              <a:cs typeface="楷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5427" y="452373"/>
            <a:ext cx="222059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速读表演开始……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3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132575"/>
            <a:ext cx="3419855" cy="20970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20241" y="1754123"/>
            <a:ext cx="8568055" cy="4385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00000"/>
              </a:lnSpc>
            </a:pPr>
            <a:r>
              <a:rPr sz="2400">
                <a:latin typeface="楷体"/>
                <a:cs typeface="楷体"/>
              </a:rPr>
              <a:t>⑤但它同时又是一棵烦恼树。老树除了招来各种鸟儿在上面  筑巢外，也招来了猫头鹰。猫头鹰向来被视为“凶鸟”，只要它  一叫，村里定有人驾鹤西归。这几乎很灵验，为此，我外爷经常  在冬夜里，披衣下床，扛着竹竿出门，驱赶停留在树枝间叫声沉  闷恐怖的猫头鹰。老柿树因此也披上了一层神秘的外衣。说谁在  </a:t>
            </a:r>
            <a:r>
              <a:rPr sz="2400" spc="-5">
                <a:latin typeface="楷体"/>
                <a:cs typeface="楷体"/>
              </a:rPr>
              <a:t>夜间从树下过，朝树根浇了一泡尿，结果闹了一夜肚子；谁将坠  </a:t>
            </a:r>
            <a:r>
              <a:rPr sz="2400">
                <a:latin typeface="楷体"/>
                <a:cs typeface="楷体"/>
              </a:rPr>
              <a:t>落在树下的鸟窝捡回家煨了炕，没过几天房子便着了火。更为不  </a:t>
            </a:r>
            <a:r>
              <a:rPr sz="2400" spc="-5">
                <a:latin typeface="楷体"/>
                <a:cs typeface="楷体"/>
              </a:rPr>
              <a:t>幸的是有一回，一个男孩上树摘柿子，惹怒了隐藏在枝叶间的一  </a:t>
            </a:r>
            <a:r>
              <a:rPr sz="2400">
                <a:latin typeface="楷体"/>
                <a:cs typeface="楷体"/>
              </a:rPr>
              <a:t>个马蜂窝，被蜂蜇得坠下了树，摔得不轻。他刁蛮的爹带着人  </a:t>
            </a:r>
            <a:r>
              <a:rPr sz="2400" spc="-5">
                <a:latin typeface="楷体"/>
                <a:cs typeface="楷体"/>
              </a:rPr>
              <a:t>马、锯子、刀斧恶狠狠赶来伐树。一村人都来看热闹，我外爷搂  </a:t>
            </a:r>
            <a:r>
              <a:rPr sz="2400">
                <a:latin typeface="楷体"/>
                <a:cs typeface="楷体"/>
              </a:rPr>
              <a:t>着树身说：要砍就把我也砍了吧！记忆中，那些大人因树吵吵嚷  </a:t>
            </a:r>
            <a:r>
              <a:rPr sz="2400" spc="-5">
                <a:latin typeface="楷体"/>
                <a:cs typeface="楷体"/>
              </a:rPr>
              <a:t>嚷了一个下午，我外爷外婆给那个小孩送了半年的饭。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5427" y="452373"/>
            <a:ext cx="414337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速读表演，这段只读第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一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句即可。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91784" y="667512"/>
            <a:ext cx="4666488" cy="563270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27190" y="6582156"/>
            <a:ext cx="3999865" cy="84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150" spc="-200">
                <a:latin typeface="等线"/>
                <a:cs typeface="等线"/>
              </a:rPr>
              <a:t>2011年度“最萌的文物”。</a:t>
            </a:r>
            <a:endParaRPr sz="2150">
              <a:latin typeface="等线"/>
              <a:cs typeface="等线"/>
            </a:endParaRPr>
          </a:p>
          <a:p>
            <a:pPr algn="ctr">
              <a:lnSpc>
                <a:spcPct val="100000"/>
              </a:lnSpc>
              <a:spcBef>
                <a:spcPts val="1310"/>
              </a:spcBef>
            </a:pPr>
            <a:r>
              <a:rPr sz="2150" spc="5">
                <a:latin typeface="等线"/>
                <a:cs typeface="等线"/>
              </a:rPr>
              <a:t>青铜鸮</a:t>
            </a:r>
            <a:r>
              <a:rPr sz="1600" spc="5">
                <a:latin typeface="等线"/>
                <a:cs typeface="等线"/>
              </a:rPr>
              <a:t>xiāo</a:t>
            </a:r>
            <a:r>
              <a:rPr sz="2150" spc="5">
                <a:latin typeface="等线"/>
                <a:cs typeface="等线"/>
              </a:rPr>
              <a:t>卣</a:t>
            </a:r>
            <a:r>
              <a:rPr sz="1600" spc="5">
                <a:latin typeface="等线"/>
                <a:cs typeface="等线"/>
              </a:rPr>
              <a:t>yǒu</a:t>
            </a:r>
            <a:r>
              <a:rPr sz="2150" spc="5">
                <a:latin typeface="等线"/>
                <a:cs typeface="等线"/>
              </a:rPr>
              <a:t>（山西博物院藏）</a:t>
            </a:r>
            <a:endParaRPr sz="2150">
              <a:latin typeface="等线"/>
              <a:cs typeface="等线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60475" y="1815129"/>
            <a:ext cx="4478325" cy="299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800"/>
              </a:lnSpc>
            </a:pPr>
            <a:r>
              <a:rPr sz="2150" spc="10">
                <a:latin typeface="楷体"/>
                <a:cs typeface="楷体"/>
              </a:rPr>
              <a:t>“夜枭”“枭雄”  “鸮音”(指恶狠或凶暴的人)  “不怕夜猫子叫，就怕</a:t>
            </a:r>
            <a:r>
              <a:rPr sz="2150" spc="25">
                <a:latin typeface="楷体"/>
                <a:cs typeface="楷体"/>
              </a:rPr>
              <a:t>夜</a:t>
            </a:r>
            <a:r>
              <a:rPr sz="2150" spc="10">
                <a:latin typeface="楷体"/>
                <a:cs typeface="楷体"/>
              </a:rPr>
              <a:t>猫子</a:t>
            </a:r>
            <a:r>
              <a:rPr sz="2150" spc="15">
                <a:latin typeface="楷体"/>
                <a:cs typeface="楷体"/>
              </a:rPr>
              <a:t>笑</a:t>
            </a:r>
            <a:r>
              <a:rPr sz="2150" spc="5">
                <a:latin typeface="楷体"/>
                <a:cs typeface="楷体"/>
              </a:rPr>
              <a:t>”  </a:t>
            </a:r>
            <a:r>
              <a:rPr sz="2150" spc="10">
                <a:latin typeface="楷体"/>
                <a:cs typeface="楷体"/>
              </a:rPr>
              <a:t>“逐魂鸟”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150" spc="5">
                <a:latin typeface="楷体"/>
                <a:cs typeface="楷体"/>
              </a:rPr>
              <a:t>“报丧鸟”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150" spc="10">
                <a:latin typeface="楷体"/>
                <a:cs typeface="楷体"/>
              </a:rPr>
              <a:t>“不孝鸟”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ts val="2555"/>
              </a:lnSpc>
              <a:spcBef>
                <a:spcPts val="1305"/>
              </a:spcBef>
            </a:pPr>
            <a:r>
              <a:rPr sz="2150" spc="5">
                <a:latin typeface="楷体"/>
                <a:cs typeface="楷体"/>
              </a:rPr>
              <a:t>……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0023" y="0"/>
            <a:ext cx="3922775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3464"/>
            <a:ext cx="4041648" cy="3962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5427" y="452373"/>
            <a:ext cx="9158605" cy="4513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速读表演，第6段只读第一句即可。</a:t>
            </a:r>
            <a:endParaRPr sz="215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305"/>
              </a:spcBef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结合第7段，知道作者对老柿树的感情有？</a:t>
            </a:r>
            <a:endParaRPr sz="2150">
              <a:latin typeface="楷体"/>
              <a:cs typeface="楷体"/>
            </a:endParaRPr>
          </a:p>
          <a:p>
            <a:pPr marL="1524635" marR="5080" indent="609600" algn="just">
              <a:lnSpc>
                <a:spcPct val="160100"/>
              </a:lnSpc>
              <a:spcBef>
                <a:spcPts val="1450"/>
              </a:spcBef>
            </a:pPr>
            <a:r>
              <a:rPr sz="2400">
                <a:latin typeface="楷体"/>
                <a:cs typeface="楷体"/>
              </a:rPr>
              <a:t>⑥不过，也有不少美好的传说：情窦初开的男女碰巧  在树下相遇，他们的爱情便能生根发芽，修成正果；花开  时节，从树下经过的准妈妈被柿花击中了头，定会生出个  </a:t>
            </a:r>
            <a:r>
              <a:rPr sz="2400" spc="-5">
                <a:latin typeface="楷体"/>
                <a:cs typeface="楷体"/>
              </a:rPr>
              <a:t>漂亮的女娃娃，被落下的柿子击中，一定能生个男娃娃</a:t>
            </a:r>
            <a:endParaRPr sz="2400">
              <a:latin typeface="楷体"/>
              <a:cs typeface="楷体"/>
            </a:endParaRPr>
          </a:p>
          <a:p>
            <a:pPr marL="1524635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……</a:t>
            </a:r>
            <a:endParaRPr sz="2400">
              <a:latin typeface="楷体"/>
              <a:cs typeface="楷体"/>
            </a:endParaRPr>
          </a:p>
          <a:p>
            <a:pPr marL="1981835">
              <a:lnSpc>
                <a:spcPts val="284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⑦这些传说让人们对老树更多了几分敬畏。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8976" y="2235977"/>
            <a:ext cx="8257540" cy="2922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100"/>
              </a:lnSpc>
            </a:pPr>
            <a:r>
              <a:rPr spc="-5"/>
              <a:t>⑧树木不老，人易老，人亦变。家乡在外爷外婆去世后一  夜巨变。村里有劳动能力的人全部外出或打工或安家，只有为  </a:t>
            </a:r>
            <a:r>
              <a:rPr/>
              <a:t>数不多的老人留了下来和古树一起见证着世间的沧桑</a:t>
            </a:r>
            <a:r>
              <a:rPr spc="15"/>
              <a:t>。</a:t>
            </a:r>
            <a:r>
              <a:rPr u="heavy"/>
              <a:t>老树上 </a:t>
            </a:r>
            <a:r>
              <a:rPr/>
              <a:t> </a:t>
            </a:r>
            <a:r>
              <a:rPr u="heavy"/>
              <a:t>的柿子也不再为人稀罕，一到秋天，成熟的柿子随着落叶铺满 </a:t>
            </a:r>
            <a:r>
              <a:rPr/>
              <a:t> </a:t>
            </a:r>
            <a:r>
              <a:rPr u="heavy" spc="-5"/>
              <a:t>泥泞的小路，树下一片狼藉。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3819" y="336042"/>
            <a:ext cx="5230495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-5">
                <a:solidFill>
                  <a:srgbClr val="FF0000"/>
                </a:solidFill>
                <a:latin typeface="楷体"/>
                <a:cs typeface="楷体"/>
              </a:rPr>
              <a:t>阅读第8段，什么冲击了乡村，作者心情如何？</a:t>
            </a:r>
            <a:endParaRPr sz="20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1640" y="413257"/>
            <a:ext cx="12458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>
                <a:latin typeface="微软雅黑"/>
                <a:cs typeface="微软雅黑"/>
              </a:rPr>
              <a:t>设题形式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70584" y="1963165"/>
            <a:ext cx="418401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>
                <a:latin typeface="微软雅黑"/>
                <a:cs typeface="微软雅黑"/>
              </a:rPr>
              <a:t>选文/某段表达了作者ｘｘ思想感情；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0584" y="2267661"/>
            <a:ext cx="5599430" cy="4128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29715">
              <a:lnSpc>
                <a:spcPct val="150100"/>
              </a:lnSpc>
            </a:pPr>
            <a:r>
              <a:rPr sz="2000" spc="-10">
                <a:latin typeface="微软雅黑"/>
                <a:cs typeface="微软雅黑"/>
              </a:rPr>
              <a:t>表达了作者怎样的观点；  本文告诉我们ｘ</a:t>
            </a:r>
            <a:r>
              <a:rPr sz="2000" spc="-15">
                <a:latin typeface="微软雅黑"/>
                <a:cs typeface="微软雅黑"/>
              </a:rPr>
              <a:t>ｘ</a:t>
            </a:r>
            <a:r>
              <a:rPr sz="2000" spc="-10">
                <a:latin typeface="微软雅黑"/>
                <a:cs typeface="微软雅黑"/>
              </a:rPr>
              <a:t>道理，请简要分析</a:t>
            </a:r>
            <a:endParaRPr sz="2000">
              <a:latin typeface="微软雅黑"/>
              <a:cs typeface="微软雅黑"/>
            </a:endParaRPr>
          </a:p>
          <a:p>
            <a:pPr marL="12700" marR="5080">
              <a:lnSpc>
                <a:spcPct val="150000"/>
              </a:lnSpc>
            </a:pPr>
            <a:r>
              <a:rPr sz="2000" spc="-15">
                <a:latin typeface="微软雅黑"/>
                <a:cs typeface="微软雅黑"/>
              </a:rPr>
              <a:t>文章</a:t>
            </a:r>
            <a:r>
              <a:rPr sz="2000" spc="-10">
                <a:latin typeface="微软雅黑"/>
                <a:cs typeface="微软雅黑"/>
              </a:rPr>
              <a:t>ｘ</a:t>
            </a:r>
            <a:r>
              <a:rPr sz="2000" spc="-15">
                <a:latin typeface="微软雅黑"/>
                <a:cs typeface="微软雅黑"/>
              </a:rPr>
              <a:t>ｘ段意蕴丰富，请结合全文</a:t>
            </a:r>
            <a:r>
              <a:rPr sz="2000" spc="0">
                <a:latin typeface="微软雅黑"/>
                <a:cs typeface="微软雅黑"/>
              </a:rPr>
              <a:t>说</a:t>
            </a:r>
            <a:r>
              <a:rPr sz="2000" spc="-15">
                <a:latin typeface="微软雅黑"/>
                <a:cs typeface="微软雅黑"/>
              </a:rPr>
              <a:t>出你</a:t>
            </a:r>
            <a:r>
              <a:rPr sz="2000" spc="0">
                <a:latin typeface="微软雅黑"/>
                <a:cs typeface="微软雅黑"/>
              </a:rPr>
              <a:t>的</a:t>
            </a:r>
            <a:r>
              <a:rPr sz="2000" spc="-15">
                <a:latin typeface="微软雅黑"/>
                <a:cs typeface="微软雅黑"/>
              </a:rPr>
              <a:t>理</a:t>
            </a:r>
            <a:r>
              <a:rPr sz="2000">
                <a:latin typeface="微软雅黑"/>
                <a:cs typeface="微软雅黑"/>
              </a:rPr>
              <a:t>解</a:t>
            </a:r>
            <a:r>
              <a:rPr sz="2000" spc="-5">
                <a:latin typeface="微软雅黑"/>
                <a:cs typeface="微软雅黑"/>
              </a:rPr>
              <a:t>；  </a:t>
            </a:r>
            <a:r>
              <a:rPr sz="2000" spc="-10">
                <a:latin typeface="微软雅黑"/>
                <a:cs typeface="微软雅黑"/>
              </a:rPr>
              <a:t>作者在文中抒发/流露/寄寓了哪些情感；  本文内涵丰富，结合全文理解；</a:t>
            </a:r>
            <a:endParaRPr sz="2000">
              <a:latin typeface="微软雅黑"/>
              <a:cs typeface="微软雅黑"/>
            </a:endParaRPr>
          </a:p>
          <a:p>
            <a:pPr marL="12700" marR="1273175">
              <a:lnSpc>
                <a:spcPct val="150100"/>
              </a:lnSpc>
            </a:pPr>
            <a:r>
              <a:rPr sz="2000" spc="-10">
                <a:latin typeface="微软雅黑"/>
                <a:cs typeface="微软雅黑"/>
              </a:rPr>
              <a:t>文章表达深刻思想，请写出几点。  结合文本谈谈你的感受；  给了你ｘｘ启示；  读完文本，你对人生有什么新的启</a:t>
            </a:r>
            <a:r>
              <a:rPr sz="2000" spc="20">
                <a:latin typeface="微软雅黑"/>
                <a:cs typeface="微软雅黑"/>
              </a:rPr>
              <a:t>示</a:t>
            </a:r>
            <a:r>
              <a:rPr sz="2000" spc="-10">
                <a:latin typeface="微软雅黑"/>
                <a:cs typeface="微软雅黑"/>
              </a:rPr>
              <a:t>；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06994" y="2559558"/>
            <a:ext cx="1038860" cy="168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“思想”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“情感”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“道理”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“内涵”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06994" y="4577969"/>
            <a:ext cx="1038860" cy="1689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“感受”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“启示”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“领悟”</a:t>
            </a:r>
            <a:endParaRPr sz="20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spc="-10">
                <a:solidFill>
                  <a:srgbClr val="FF0000"/>
                </a:solidFill>
                <a:latin typeface="微软雅黑"/>
                <a:cs typeface="微软雅黑"/>
              </a:rPr>
              <a:t>“认识”</a:t>
            </a:r>
            <a:endParaRPr sz="20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3352" y="313690"/>
            <a:ext cx="9589770" cy="5215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390525" marR="5080">
              <a:lnSpc>
                <a:spcPct val="160100"/>
              </a:lnSpc>
              <a:spcBef>
                <a:spcPts val="1780"/>
              </a:spcBef>
              <a:tabLst>
                <a:tab pos="6939280"/>
              </a:tabLst>
            </a:pPr>
            <a:r>
              <a:rPr sz="2400">
                <a:latin typeface="微软雅黑"/>
                <a:cs typeface="微软雅黑"/>
              </a:rPr>
              <a:t>关于下面句子的赏析，说法不正确的一项是（	）  </a:t>
            </a:r>
            <a:br>
              <a:rPr lang="en-US" sz="2400" smtClean="0">
                <a:latin typeface="微软雅黑"/>
                <a:cs typeface="微软雅黑"/>
              </a:rPr>
            </a:br>
            <a:r>
              <a:rPr sz="2400" b="1" spc="5" err="1" smtClean="0">
                <a:solidFill>
                  <a:srgbClr val="006FC0"/>
                </a:solidFill>
                <a:latin typeface="楷体"/>
                <a:cs typeface="楷体"/>
              </a:rPr>
              <a:t>老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树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上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的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柿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也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不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再为</a:t>
            </a:r>
            <a:r>
              <a:rPr sz="2400" b="1" err="1" smtClean="0">
                <a:solidFill>
                  <a:srgbClr val="006FC0"/>
                </a:solidFill>
                <a:latin typeface="楷体"/>
                <a:cs typeface="楷体"/>
              </a:rPr>
              <a:t>人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稀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罕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，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一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到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秋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天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，成</a:t>
            </a:r>
            <a:r>
              <a:rPr sz="2400" b="1" err="1">
                <a:solidFill>
                  <a:srgbClr val="006FC0"/>
                </a:solidFill>
                <a:latin typeface="楷体"/>
                <a:cs typeface="楷体"/>
              </a:rPr>
              <a:t>熟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的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柿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随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着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叶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铺满  </a:t>
            </a:r>
            <a:r>
              <a:rPr sz="2400" b="1">
                <a:solidFill>
                  <a:srgbClr val="006FC0"/>
                </a:solidFill>
                <a:latin typeface="楷体"/>
                <a:cs typeface="楷体"/>
              </a:rPr>
              <a:t>泥泞的小路，树下一片狼藉。  </a:t>
            </a:r>
            <a:br>
              <a:rPr lang="en-US" sz="2400" b="1" smtClean="0">
                <a:solidFill>
                  <a:srgbClr val="006FC0"/>
                </a:solidFill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A</a:t>
            </a:r>
            <a:r>
              <a:rPr sz="2400" err="1">
                <a:latin typeface="楷体"/>
                <a:cs typeface="楷体"/>
              </a:rPr>
              <a:t>.从描写角度来看，运用了环境描写。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spc="-5" err="1" smtClean="0">
                <a:latin typeface="楷体"/>
                <a:cs typeface="楷体"/>
              </a:rPr>
              <a:t>B</a:t>
            </a:r>
            <a:r>
              <a:rPr sz="2400" spc="-5" err="1">
                <a:latin typeface="楷体"/>
                <a:cs typeface="楷体"/>
              </a:rPr>
              <a:t>.从修辞角度来看，运用了排比的手法。  </a:t>
            </a:r>
            <a:br>
              <a:rPr lang="en-US" sz="2400" spc="-5" smtClean="0"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C</a:t>
            </a:r>
            <a:r>
              <a:rPr sz="2400" err="1">
                <a:latin typeface="楷体"/>
                <a:cs typeface="楷体"/>
              </a:rPr>
              <a:t>.写出了写出老柿树受冷落的现状。</a:t>
            </a:r>
          </a:p>
          <a:p>
            <a:pPr marL="390525">
              <a:lnSpc>
                <a:spcPts val="2835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D.含蓄表达了</a:t>
            </a:r>
            <a:r>
              <a:rPr sz="2400" spc="-100">
                <a:latin typeface="楷体"/>
                <a:cs typeface="楷体"/>
              </a:rPr>
              <a:t> </a:t>
            </a:r>
            <a:r>
              <a:rPr sz="2400">
                <a:latin typeface="楷体"/>
                <a:cs typeface="楷体"/>
              </a:rPr>
              <a:t>“我”对乡村萧条景象的感慨。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7925" y="7836765"/>
            <a:ext cx="283845" cy="354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>
                <a:latin typeface="Calibri"/>
                <a:cs typeface="Calibri"/>
              </a:rPr>
              <a:t>x3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3352" y="313690"/>
            <a:ext cx="9589770" cy="5215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 marL="390525" marR="5080">
              <a:lnSpc>
                <a:spcPct val="160100"/>
              </a:lnSpc>
              <a:spcBef>
                <a:spcPts val="1780"/>
              </a:spcBef>
              <a:tabLst>
                <a:tab pos="6656070"/>
              </a:tabLst>
            </a:pPr>
            <a:r>
              <a:rPr sz="2400">
                <a:latin typeface="微软雅黑"/>
                <a:cs typeface="微软雅黑"/>
              </a:rPr>
              <a:t>关于下面句子的赏析，说法不正确的一项是（	</a:t>
            </a:r>
            <a:r>
              <a:rPr sz="3600" baseline="-3472">
                <a:solidFill>
                  <a:srgbClr val="FF0000"/>
                </a:solidFill>
                <a:latin typeface="楷体"/>
                <a:cs typeface="楷体"/>
              </a:rPr>
              <a:t>B</a:t>
            </a:r>
            <a:r>
              <a:rPr sz="3600" spc="-405" baseline="-3472">
                <a:solidFill>
                  <a:srgbClr val="FF0000"/>
                </a:solidFill>
                <a:latin typeface="楷体"/>
                <a:cs typeface="楷体"/>
              </a:rPr>
              <a:t> </a:t>
            </a:r>
            <a:r>
              <a:rPr sz="2400">
                <a:latin typeface="微软雅黑"/>
                <a:cs typeface="微软雅黑"/>
              </a:rPr>
              <a:t>）  </a:t>
            </a:r>
            <a:br>
              <a:rPr lang="en-US" sz="2400" smtClean="0">
                <a:latin typeface="微软雅黑"/>
                <a:cs typeface="微软雅黑"/>
              </a:rPr>
            </a:br>
            <a:r>
              <a:rPr sz="2400" b="1" spc="5" err="1" smtClean="0">
                <a:solidFill>
                  <a:srgbClr val="006FC0"/>
                </a:solidFill>
                <a:latin typeface="楷体"/>
                <a:cs typeface="楷体"/>
              </a:rPr>
              <a:t>老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树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上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的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柿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也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不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再为</a:t>
            </a:r>
            <a:r>
              <a:rPr sz="2400" b="1" err="1" smtClean="0">
                <a:solidFill>
                  <a:srgbClr val="006FC0"/>
                </a:solidFill>
                <a:latin typeface="楷体"/>
                <a:cs typeface="楷体"/>
              </a:rPr>
              <a:t>人</a:t>
            </a:r>
            <a:r>
              <a:rPr sz="2400" b="1" spc="0" err="1" smtClean="0">
                <a:solidFill>
                  <a:srgbClr val="006FC0"/>
                </a:solidFill>
                <a:latin typeface="楷体"/>
                <a:cs typeface="楷体"/>
              </a:rPr>
              <a:t>稀</a:t>
            </a:r>
            <a:r>
              <a:rPr sz="2400" b="1" spc="-10" err="1" smtClean="0">
                <a:solidFill>
                  <a:srgbClr val="006FC0"/>
                </a:solidFill>
                <a:latin typeface="楷体"/>
                <a:cs typeface="楷体"/>
              </a:rPr>
              <a:t>罕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，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一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到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秋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天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，成</a:t>
            </a:r>
            <a:r>
              <a:rPr sz="2400" b="1" err="1">
                <a:solidFill>
                  <a:srgbClr val="006FC0"/>
                </a:solidFill>
                <a:latin typeface="楷体"/>
                <a:cs typeface="楷体"/>
              </a:rPr>
              <a:t>熟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的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柿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随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着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叶</a:t>
            </a:r>
            <a:r>
              <a:rPr sz="2400" b="1" spc="0" err="1">
                <a:solidFill>
                  <a:srgbClr val="006FC0"/>
                </a:solidFill>
                <a:latin typeface="楷体"/>
                <a:cs typeface="楷体"/>
              </a:rPr>
              <a:t>子</a:t>
            </a:r>
            <a:r>
              <a:rPr sz="2400" b="1" spc="-10" err="1">
                <a:solidFill>
                  <a:srgbClr val="006FC0"/>
                </a:solidFill>
                <a:latin typeface="楷体"/>
                <a:cs typeface="楷体"/>
              </a:rPr>
              <a:t>铺满  </a:t>
            </a:r>
            <a:r>
              <a:rPr sz="2400" b="1">
                <a:solidFill>
                  <a:srgbClr val="006FC0"/>
                </a:solidFill>
                <a:latin typeface="楷体"/>
                <a:cs typeface="楷体"/>
              </a:rPr>
              <a:t>泥泞的小路，树下一片狼藉。  </a:t>
            </a:r>
            <a:br>
              <a:rPr lang="en-US" sz="2400" b="1" smtClean="0">
                <a:solidFill>
                  <a:srgbClr val="006FC0"/>
                </a:solidFill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A</a:t>
            </a:r>
            <a:r>
              <a:rPr sz="2400" err="1">
                <a:latin typeface="楷体"/>
                <a:cs typeface="楷体"/>
              </a:rPr>
              <a:t>.从描写角度来看，运用了环境描写。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spc="-5" err="1" smtClean="0">
                <a:solidFill>
                  <a:srgbClr val="FF0000"/>
                </a:solidFill>
                <a:latin typeface="楷体"/>
                <a:cs typeface="楷体"/>
              </a:rPr>
              <a:t>B</a:t>
            </a:r>
            <a:r>
              <a:rPr sz="2400" spc="-5" err="1">
                <a:solidFill>
                  <a:srgbClr val="FF0000"/>
                </a:solidFill>
                <a:latin typeface="楷体"/>
                <a:cs typeface="楷体"/>
              </a:rPr>
              <a:t>.从修辞角度来看，运用了排比的手法。  </a:t>
            </a:r>
            <a:br>
              <a:rPr lang="en-US" sz="2400" spc="-5" smtClean="0">
                <a:solidFill>
                  <a:srgbClr val="FF0000"/>
                </a:solidFill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C</a:t>
            </a:r>
            <a:r>
              <a:rPr sz="2400" err="1">
                <a:latin typeface="楷体"/>
                <a:cs typeface="楷体"/>
              </a:rPr>
              <a:t>.写出了写出老柿树受冷落的现状。</a:t>
            </a:r>
          </a:p>
          <a:p>
            <a:pPr marL="390525">
              <a:lnSpc>
                <a:spcPts val="2835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D.含蓄表达了</a:t>
            </a:r>
            <a:r>
              <a:rPr sz="2400" spc="-100">
                <a:latin typeface="楷体"/>
                <a:cs typeface="楷体"/>
              </a:rPr>
              <a:t> </a:t>
            </a:r>
            <a:r>
              <a:rPr sz="2400">
                <a:latin typeface="楷体"/>
                <a:cs typeface="楷体"/>
              </a:rPr>
              <a:t>“我”对乡村萧条景象的感慨。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8801" y="1421526"/>
            <a:ext cx="8560435" cy="4093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100"/>
              </a:lnSpc>
            </a:pPr>
            <a:r>
              <a:rPr/>
              <a:t>⑨外爷的家也换了主人。新主人是我的一个远房舅舅，他对  老树还一无所知，一搬进去就扬言要砍掉遮住了院子阳光的老  </a:t>
            </a:r>
            <a:r>
              <a:rPr spc="-5"/>
              <a:t>树。他给树列出了五大罪状，消息传到我耳朵，我的心犹如针  锥。我在哀伤的同时又默默地在心里为树祈祷了一番。</a:t>
            </a:r>
          </a:p>
          <a:p>
            <a:pPr marL="12700" marR="5080" indent="609600" algn="just">
              <a:lnSpc>
                <a:spcPct val="160100"/>
              </a:lnSpc>
            </a:pPr>
            <a:r>
              <a:rPr/>
              <a:t>⑩半年后，出差路过家门，忐忑地将头伸出车外，将目光落  在老树的地方，心突突地跳，想偷偷看一眼那棵长在我心中的古  </a:t>
            </a:r>
            <a:r>
              <a:rPr spc="-5"/>
              <a:t>树是否还尚在人间。</a:t>
            </a:r>
          </a:p>
        </p:txBody>
      </p:sp>
      <p:sp>
        <p:nvSpPr>
          <p:cNvPr id="5" name="object 5"/>
          <p:cNvSpPr/>
          <p:nvPr/>
        </p:nvSpPr>
        <p:spPr>
          <a:xfrm>
            <a:off x="3733800" y="5334000"/>
            <a:ext cx="7010400" cy="225247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1640" y="508127"/>
            <a:ext cx="5781675" cy="33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204720"/>
                <a:tab pos="5494020"/>
              </a:tabLst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老柿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树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？我的心情</a:t>
            </a:r>
            <a:r>
              <a:rPr sz="2150" spc="-10">
                <a:solidFill>
                  <a:srgbClr val="FF0000"/>
                </a:solidFill>
                <a:latin typeface="楷体"/>
                <a:cs typeface="楷体"/>
              </a:rPr>
              <a:t>是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？</a:t>
            </a:r>
            <a:endParaRPr sz="215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71717" y="5863082"/>
            <a:ext cx="5054600" cy="1103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楷体"/>
                <a:cs typeface="楷体"/>
              </a:rPr>
              <a:t>老柿树带来欢乐，也带来麻烦，让人爱怜又烦恼。</a:t>
            </a:r>
            <a:endParaRPr sz="18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612900"/>
                <a:tab pos="3674110"/>
              </a:tabLst>
            </a:pPr>
            <a:r>
              <a:rPr sz="1800">
                <a:solidFill>
                  <a:srgbClr val="FF0000"/>
                </a:solidFill>
                <a:latin typeface="楷体"/>
                <a:cs typeface="楷体"/>
              </a:rPr>
              <a:t>老柿树</a:t>
            </a:r>
            <a:r>
              <a:rPr sz="180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1800">
                <a:solidFill>
                  <a:srgbClr val="FF0000"/>
                </a:solidFill>
                <a:latin typeface="楷体"/>
                <a:cs typeface="楷体"/>
              </a:rPr>
              <a:t>，“我”</a:t>
            </a:r>
            <a:r>
              <a:rPr sz="180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1800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18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775461"/>
            <a:ext cx="50323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10">
                <a:latin typeface="微软雅黑"/>
                <a:cs typeface="微软雅黑"/>
              </a:rPr>
              <a:t>1</a:t>
            </a:r>
            <a:r>
              <a:rPr sz="2400" spc="-5">
                <a:latin typeface="微软雅黑"/>
                <a:cs typeface="微软雅黑"/>
              </a:rPr>
              <a:t>.</a:t>
            </a:r>
            <a:r>
              <a:rPr sz="2400">
                <a:latin typeface="微软雅黑"/>
                <a:cs typeface="微软雅黑"/>
              </a:rPr>
              <a:t>阅读全文，根据文意填空。</a:t>
            </a:r>
            <a:r>
              <a:rPr sz="2400" spc="5">
                <a:latin typeface="微软雅黑"/>
                <a:cs typeface="微软雅黑"/>
              </a:rPr>
              <a:t>（4</a:t>
            </a:r>
            <a:r>
              <a:rPr sz="2400">
                <a:latin typeface="微软雅黑"/>
                <a:cs typeface="微软雅黑"/>
              </a:rPr>
              <a:t>分）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15311" y="1255775"/>
            <a:ext cx="6742176" cy="22524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9520" y="3702684"/>
            <a:ext cx="9483725" cy="2968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（1）</a:t>
            </a:r>
            <a:r>
              <a:rPr sz="2400" b="1">
                <a:solidFill>
                  <a:srgbClr val="FF0000"/>
                </a:solidFill>
                <a:latin typeface="楷体"/>
                <a:cs typeface="楷体"/>
              </a:rPr>
              <a:t>老柿树</a:t>
            </a:r>
            <a:r>
              <a:rPr sz="2400">
                <a:solidFill>
                  <a:srgbClr val="4471C4"/>
                </a:solidFill>
                <a:latin typeface="楷体"/>
                <a:cs typeface="楷体"/>
              </a:rPr>
              <a:t>带来欢乐，也带来麻烦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，</a:t>
            </a:r>
            <a:r>
              <a:rPr sz="2400" b="1">
                <a:solidFill>
                  <a:srgbClr val="FF0000"/>
                </a:solidFill>
                <a:latin typeface="楷体"/>
                <a:cs typeface="楷体"/>
              </a:rPr>
              <a:t>让人</a:t>
            </a:r>
            <a:r>
              <a:rPr sz="2400">
                <a:solidFill>
                  <a:srgbClr val="4471C4"/>
                </a:solidFill>
                <a:latin typeface="楷体"/>
                <a:cs typeface="楷体"/>
              </a:rPr>
              <a:t>爱怜又烦恼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（2）</a:t>
            </a:r>
            <a:r>
              <a:rPr sz="2400" b="1">
                <a:solidFill>
                  <a:srgbClr val="FF0000"/>
                </a:solidFill>
                <a:latin typeface="楷体"/>
                <a:cs typeface="楷体"/>
              </a:rPr>
              <a:t>老柿树</a:t>
            </a:r>
            <a:r>
              <a:rPr sz="2400">
                <a:solidFill>
                  <a:srgbClr val="4471C4"/>
                </a:solidFill>
                <a:latin typeface="楷体"/>
                <a:cs typeface="楷体"/>
              </a:rPr>
              <a:t>将被砍伐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，</a:t>
            </a:r>
            <a:r>
              <a:rPr sz="2400" b="1">
                <a:solidFill>
                  <a:srgbClr val="FF0000"/>
                </a:solidFill>
                <a:latin typeface="楷体"/>
                <a:cs typeface="楷体"/>
              </a:rPr>
              <a:t>“我”</a:t>
            </a:r>
            <a:r>
              <a:rPr sz="2400">
                <a:solidFill>
                  <a:srgbClr val="4471C4"/>
                </a:solidFill>
                <a:latin typeface="楷体"/>
                <a:cs typeface="楷体"/>
              </a:rPr>
              <a:t>哀伤、忐忑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5080" indent="152400">
              <a:lnSpc>
                <a:spcPct val="98100"/>
              </a:lnSpc>
              <a:spcBef>
                <a:spcPts val="1864"/>
              </a:spcBef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此文以“老柿树”为线索，先写了童年老柿子树既给我们带来了欢  乐，也带来了麻烦。接着写老柿树留下美好传说，让人心生敬畏。然后  写远房舅舅，要砍掉老树，我感到忧伤。最后写的是半年后，我出差路  过，看到大树依然昂首挺立，“顿时乐坏了”。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40708" y="2211323"/>
            <a:ext cx="661670" cy="424180"/>
          </a:xfrm>
          <a:custGeom>
            <a:rect l="l" t="t" r="r" b="b"/>
            <a:pathLst>
              <a:path w="661670" h="424180">
                <a:moveTo>
                  <a:pt x="0" y="423672"/>
                </a:moveTo>
                <a:lnTo>
                  <a:pt x="661415" y="423672"/>
                </a:lnTo>
                <a:lnTo>
                  <a:pt x="661415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58484" y="2211323"/>
            <a:ext cx="661670" cy="424180"/>
          </a:xfrm>
          <a:custGeom>
            <a:rect l="l" t="t" r="r" b="b"/>
            <a:pathLst>
              <a:path w="661670" h="424180">
                <a:moveTo>
                  <a:pt x="0" y="423672"/>
                </a:moveTo>
                <a:lnTo>
                  <a:pt x="661415" y="423672"/>
                </a:lnTo>
                <a:lnTo>
                  <a:pt x="661415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01667" y="3043427"/>
            <a:ext cx="661670" cy="424180"/>
          </a:xfrm>
          <a:custGeom>
            <a:rect l="l" t="t" r="r" b="b"/>
            <a:pathLst>
              <a:path w="661670" h="424179">
                <a:moveTo>
                  <a:pt x="0" y="423672"/>
                </a:moveTo>
                <a:lnTo>
                  <a:pt x="661415" y="423672"/>
                </a:lnTo>
                <a:lnTo>
                  <a:pt x="661415" y="0"/>
                </a:lnTo>
                <a:lnTo>
                  <a:pt x="0" y="0"/>
                </a:lnTo>
                <a:lnTo>
                  <a:pt x="0" y="423672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66459" y="3086100"/>
            <a:ext cx="661670" cy="426720"/>
          </a:xfrm>
          <a:custGeom>
            <a:rect l="l" t="t" r="r" b="b"/>
            <a:pathLst>
              <a:path w="661670" h="426720">
                <a:moveTo>
                  <a:pt x="0" y="426720"/>
                </a:moveTo>
                <a:lnTo>
                  <a:pt x="661415" y="426720"/>
                </a:lnTo>
                <a:lnTo>
                  <a:pt x="661415" y="0"/>
                </a:lnTo>
                <a:lnTo>
                  <a:pt x="0" y="0"/>
                </a:lnTo>
                <a:lnTo>
                  <a:pt x="0" y="426720"/>
                </a:lnTo>
                <a:close/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3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132575"/>
            <a:ext cx="3419855" cy="209702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20241" y="1668414"/>
            <a:ext cx="8621395" cy="3288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50100"/>
              </a:lnSpc>
            </a:pPr>
            <a:r>
              <a:rPr spc="-5">
                <a:latin typeface="Cambria Math"/>
                <a:cs typeface="Cambria Math"/>
              </a:rPr>
              <a:t>⑪</a:t>
            </a:r>
            <a:r>
              <a:rPr spc="-5"/>
              <a:t>大树依然昂首挺立在那里。我顿时乐坏了。哪路神仙保佑  </a:t>
            </a:r>
            <a:r>
              <a:rPr/>
              <a:t>啊，我儿时的伙伴没有被砍。它还在。我像拥抱久别的亲人一  样，冲出车门，奔向树，紧紧搂抱，隐约瞥见舅舅一步步向我走  </a:t>
            </a:r>
            <a:r>
              <a:rPr spc="-5"/>
              <a:t>来。</a:t>
            </a:r>
          </a:p>
          <a:p>
            <a:pPr marL="12700" marR="5080" indent="609600">
              <a:lnSpc>
                <a:spcPct val="150100"/>
              </a:lnSpc>
            </a:pPr>
            <a:r>
              <a:rPr spc="-5">
                <a:latin typeface="Cambria Math"/>
                <a:cs typeface="Cambria Math"/>
              </a:rPr>
              <a:t>⑫</a:t>
            </a:r>
            <a:r>
              <a:rPr spc="-5"/>
              <a:t>我用诺诺的声音询问老树没有被伐的原因，听到的却是舅  </a:t>
            </a:r>
            <a:r>
              <a:rPr/>
              <a:t>舅做的一个梦。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95427" y="299973"/>
            <a:ext cx="6339840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你的速读表演继续，只读11段前2句和12段，读完打1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0023" y="0"/>
            <a:ext cx="3922775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2023" y="1014983"/>
            <a:ext cx="10591800" cy="3048000"/>
          </a:xfrm>
          <a:custGeom>
            <a:rect l="l" t="t" r="r" b="b"/>
            <a:pathLst>
              <a:path w="10591800" h="3048000">
                <a:moveTo>
                  <a:pt x="0" y="3047999"/>
                </a:moveTo>
                <a:lnTo>
                  <a:pt x="10591800" y="3047999"/>
                </a:lnTo>
                <a:lnTo>
                  <a:pt x="10591800" y="0"/>
                </a:lnTo>
                <a:lnTo>
                  <a:pt x="0" y="0"/>
                </a:lnTo>
                <a:lnTo>
                  <a:pt x="0" y="30479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9240" y="975247"/>
            <a:ext cx="10399395" cy="1757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100"/>
              </a:lnSpc>
            </a:pPr>
            <a:r>
              <a:rPr spc="-5">
                <a:latin typeface="Cambria Math"/>
                <a:cs typeface="Cambria Math"/>
              </a:rPr>
              <a:t>⑬</a:t>
            </a:r>
            <a:r>
              <a:rPr spc="-5"/>
              <a:t>老树被砍伐的前一天晚上，舅舅做了一个梦。在梦中，他看见黑色的  </a:t>
            </a:r>
            <a:r>
              <a:rPr/>
              <a:t>天空闪出一道光，顿时狂风大作，树干和树枝摇摇欲坠，仿佛在与风暴对话，  他听不懂它们的对话。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95427" y="133850"/>
            <a:ext cx="7440295" cy="984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700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你的速读表演继续  老柿树没被砍，源于舅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舅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做了梦，梦醒结果</a:t>
            </a:r>
            <a:r>
              <a:rPr sz="2150" spc="-20">
                <a:solidFill>
                  <a:srgbClr val="FF0000"/>
                </a:solidFill>
                <a:latin typeface="楷体"/>
                <a:cs typeface="楷体"/>
              </a:rPr>
              <a:t>是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？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一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句话概括。</a:t>
            </a:r>
            <a:endParaRPr sz="215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9240" y="2951353"/>
            <a:ext cx="10394315" cy="3792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 spc="-5">
                <a:latin typeface="Cambria Math"/>
                <a:cs typeface="Cambria Math"/>
              </a:rPr>
              <a:t>⑭</a:t>
            </a:r>
            <a:r>
              <a:rPr sz="2400" spc="-5">
                <a:latin typeface="楷体"/>
                <a:cs typeface="楷体"/>
              </a:rPr>
              <a:t>突然，一声巨响，古树倒向一边，强风吹来，异常剧烈，整幢房子摇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摇欲坠。</a:t>
            </a:r>
            <a:endParaRPr sz="2400">
              <a:latin typeface="楷体"/>
              <a:cs typeface="楷体"/>
            </a:endParaRPr>
          </a:p>
          <a:p>
            <a:pPr marL="622300">
              <a:lnSpc>
                <a:spcPct val="100000"/>
              </a:lnSpc>
              <a:spcBef>
                <a:spcPts val="1090"/>
              </a:spcBef>
            </a:pPr>
            <a:r>
              <a:rPr sz="2400" spc="-5">
                <a:latin typeface="Cambria Math"/>
                <a:cs typeface="Cambria Math"/>
              </a:rPr>
              <a:t>⑮</a:t>
            </a:r>
            <a:r>
              <a:rPr sz="2400" spc="-5">
                <a:latin typeface="楷体"/>
                <a:cs typeface="楷体"/>
              </a:rPr>
              <a:t>他在里面吓坏了。天哪，如果大树倒向他的房子，家毁人亡就在眼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前。</a:t>
            </a:r>
            <a:endParaRPr sz="2400">
              <a:latin typeface="楷体"/>
              <a:cs typeface="楷体"/>
            </a:endParaRPr>
          </a:p>
          <a:p>
            <a:pPr marL="12700" marR="5080" indent="609600">
              <a:lnSpc>
                <a:spcPts val="4610"/>
              </a:lnSpc>
              <a:spcBef>
                <a:spcPts val="439"/>
              </a:spcBef>
            </a:pPr>
            <a:r>
              <a:rPr sz="2400" spc="-5">
                <a:latin typeface="Cambria Math"/>
                <a:cs typeface="Cambria Math"/>
              </a:rPr>
              <a:t>⑯</a:t>
            </a:r>
            <a:r>
              <a:rPr sz="2400" spc="-5">
                <a:latin typeface="楷体"/>
                <a:cs typeface="楷体"/>
              </a:rPr>
              <a:t>他赤身裸体奔出门，向大树喊：别倒下去，挺住，你会挺住的，你不  会倒的。他伸出双臂将其抱住，设法将它立稳……树枝在风中摇摆，呜呜咽咽  </a:t>
            </a:r>
            <a:r>
              <a:rPr sz="2400">
                <a:latin typeface="楷体"/>
                <a:cs typeface="楷体"/>
              </a:rPr>
              <a:t>的，像在哭泣。突然，树干剧烈摇晃，脚下的大地在抖动。此时，梦醒了。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28801" y="1421891"/>
            <a:ext cx="8559800" cy="175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000"/>
              </a:lnSpc>
            </a:pPr>
            <a:r>
              <a:rPr spc="-5">
                <a:latin typeface="Cambria Math"/>
                <a:cs typeface="Cambria Math"/>
              </a:rPr>
              <a:t>⑰</a:t>
            </a:r>
            <a:r>
              <a:rPr spc="-5"/>
              <a:t>以为是地震，舅舅从床上爬起，直奔窗户，推窗望去，  </a:t>
            </a:r>
            <a:r>
              <a:rPr/>
              <a:t>外面风平浪静，老树依然安静地站立在晨光中，他的心才缓缓放  </a:t>
            </a:r>
            <a:r>
              <a:rPr spc="-5"/>
              <a:t>了下来。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28801" y="3397630"/>
            <a:ext cx="8616950" cy="2117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 spc="-5">
                <a:latin typeface="Cambria Math"/>
                <a:cs typeface="Cambria Math"/>
              </a:rPr>
              <a:t>⑱</a:t>
            </a:r>
            <a:r>
              <a:rPr sz="2400" spc="-5">
                <a:latin typeface="楷体"/>
                <a:cs typeface="楷体"/>
              </a:rPr>
              <a:t>舅舅说，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他砍树的念头在梦醒之后就断了</a:t>
            </a:r>
            <a:r>
              <a:rPr sz="2400" spc="-5">
                <a:latin typeface="楷体"/>
                <a:cs typeface="楷体"/>
              </a:rPr>
              <a:t>。</a:t>
            </a:r>
            <a:endParaRPr sz="2400">
              <a:latin typeface="楷体"/>
              <a:cs typeface="楷体"/>
            </a:endParaRPr>
          </a:p>
          <a:p>
            <a:pPr marL="12700" marR="304800" indent="609600">
              <a:lnSpc>
                <a:spcPct val="160100"/>
              </a:lnSpc>
            </a:pPr>
            <a:r>
              <a:rPr sz="2400" spc="-5">
                <a:latin typeface="Cambria Math"/>
                <a:cs typeface="Cambria Math"/>
              </a:rPr>
              <a:t>⑲</a:t>
            </a:r>
            <a:r>
              <a:rPr sz="2400" spc="-5">
                <a:latin typeface="楷体"/>
                <a:cs typeface="楷体"/>
              </a:rPr>
              <a:t>说话间，一个小小的东西落下来，轻轻地掉在我肩头，  </a:t>
            </a:r>
            <a:r>
              <a:rPr sz="2400">
                <a:latin typeface="楷体"/>
                <a:cs typeface="楷体"/>
              </a:rPr>
              <a:t>凉凉的，带着一丝甜意。侧眼细看，是一朵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柿子花</a:t>
            </a:r>
            <a:r>
              <a:rPr sz="2400">
                <a:latin typeface="楷体"/>
                <a:cs typeface="楷体"/>
              </a:rPr>
              <a:t>。</a:t>
            </a:r>
          </a:p>
          <a:p>
            <a:pPr marL="2658745">
              <a:lnSpc>
                <a:spcPts val="284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（选自《小说月刊》</a:t>
            </a:r>
            <a:r>
              <a:rPr sz="2400" spc="-5" smtClean="0">
                <a:latin typeface="楷体"/>
                <a:cs typeface="楷体"/>
              </a:rPr>
              <a:t>201</a:t>
            </a:r>
            <a:r>
              <a:rPr lang="en-US" sz="2400" spc="-5" smtClean="0">
                <a:latin typeface="楷体"/>
                <a:cs typeface="楷体"/>
              </a:rPr>
              <a:t>9</a:t>
            </a:r>
            <a:r>
              <a:rPr sz="2400" spc="-5" smtClean="0">
                <a:latin typeface="楷体"/>
                <a:cs typeface="楷体"/>
              </a:rPr>
              <a:t>年第</a:t>
            </a:r>
            <a:r>
              <a:rPr sz="2400" spc="-5">
                <a:latin typeface="楷体"/>
                <a:cs typeface="楷体"/>
              </a:rPr>
              <a:t>7期，有改动）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59885" y="6399657"/>
            <a:ext cx="332168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“柿子花</a:t>
            </a:r>
            <a:r>
              <a:rPr sz="2150" spc="10">
                <a:solidFill>
                  <a:srgbClr val="006FC0"/>
                </a:solidFill>
                <a:latin typeface="MS Gothic"/>
                <a:cs typeface="MS Gothic"/>
              </a:rPr>
              <a:t>❀</a:t>
            </a: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”承载着什</a:t>
            </a:r>
            <a:r>
              <a:rPr sz="2150" spc="35">
                <a:solidFill>
                  <a:srgbClr val="006FC0"/>
                </a:solidFill>
                <a:latin typeface="楷体"/>
                <a:cs typeface="楷体"/>
              </a:rPr>
              <a:t>么</a:t>
            </a: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？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90016"/>
            <a:ext cx="10972800" cy="6464935"/>
          </a:xfrm>
          <a:custGeom>
            <a:rect l="l" t="t" r="r" b="b"/>
            <a:pathLst>
              <a:path w="10972800" h="6464934">
                <a:moveTo>
                  <a:pt x="0" y="6464808"/>
                </a:moveTo>
                <a:lnTo>
                  <a:pt x="10972800" y="6464808"/>
                </a:lnTo>
                <a:lnTo>
                  <a:pt x="10972800" y="0"/>
                </a:lnTo>
                <a:lnTo>
                  <a:pt x="0" y="0"/>
                </a:lnTo>
                <a:lnTo>
                  <a:pt x="0" y="6464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7387" y="1207896"/>
            <a:ext cx="725741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>
                <a:latin typeface="微软雅黑"/>
                <a:cs typeface="微软雅黑"/>
              </a:rPr>
              <a:t>2.</a:t>
            </a:r>
            <a:r>
              <a:rPr spc="-70">
                <a:latin typeface="微软雅黑"/>
                <a:cs typeface="微软雅黑"/>
              </a:rPr>
              <a:t> </a:t>
            </a:r>
            <a:r>
              <a:rPr>
                <a:latin typeface="微软雅黑"/>
                <a:cs typeface="微软雅黑"/>
              </a:rPr>
              <a:t>本文内涵丰富，请结合全文谈谈你的理解。（4分）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4722" y="2335148"/>
            <a:ext cx="8744585" cy="3833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>
                <a:latin typeface="黑体"/>
                <a:cs typeface="黑体"/>
              </a:rPr>
              <a:t>“对”字法解决多层主旨类题目</a:t>
            </a:r>
            <a:endParaRPr sz="2800">
              <a:latin typeface="黑体"/>
              <a:cs typeface="黑体"/>
            </a:endParaRPr>
          </a:p>
          <a:p>
            <a:pPr marL="12700">
              <a:lnSpc>
                <a:spcPct val="100000"/>
              </a:lnSpc>
              <a:spcBef>
                <a:spcPts val="2014"/>
              </a:spcBef>
            </a:pPr>
            <a:r>
              <a:rPr sz="2800">
                <a:latin typeface="楷体"/>
                <a:cs typeface="楷体"/>
              </a:rPr>
              <a:t>1、判断是否多层主旨类题目</a:t>
            </a:r>
            <a:endParaRPr sz="28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020"/>
              </a:spcBef>
            </a:pPr>
            <a:r>
              <a:rPr sz="2800">
                <a:latin typeface="楷体"/>
                <a:cs typeface="楷体"/>
              </a:rPr>
              <a:t>2、看分值，确定答案条目</a:t>
            </a:r>
            <a:endParaRPr sz="28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014"/>
              </a:spcBef>
            </a:pPr>
            <a:r>
              <a:rPr sz="2800">
                <a:latin typeface="楷体"/>
                <a:cs typeface="楷体"/>
              </a:rPr>
              <a:t>3、总结文中写了哪些内容（阅读时可以直接总结出来）</a:t>
            </a:r>
            <a:endParaRPr sz="28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014"/>
              </a:spcBef>
            </a:pPr>
            <a:r>
              <a:rPr sz="2800">
                <a:latin typeface="楷体"/>
                <a:cs typeface="楷体"/>
              </a:rPr>
              <a:t>4、作者对这些内容的情感如何</a:t>
            </a:r>
            <a:endParaRPr sz="2800">
              <a:latin typeface="楷体"/>
              <a:cs typeface="楷体"/>
            </a:endParaRPr>
          </a:p>
          <a:p>
            <a:pPr marL="12700">
              <a:lnSpc>
                <a:spcPts val="3295"/>
              </a:lnSpc>
              <a:spcBef>
                <a:spcPts val="2020"/>
              </a:spcBef>
            </a:pPr>
            <a:r>
              <a:rPr sz="2800" spc="-5">
                <a:latin typeface="楷体"/>
                <a:cs typeface="楷体"/>
              </a:rPr>
              <a:t>5、用对+“内容”+“情感”的句式组织语言</a:t>
            </a:r>
            <a:endParaRPr sz="28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903" y="620903"/>
            <a:ext cx="9172575" cy="4458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latin typeface="微软雅黑"/>
                <a:cs typeface="微软雅黑"/>
              </a:rPr>
              <a:t>【互动题】关于《老柿树》涉及内容的分析，下列说法正确的</a:t>
            </a:r>
            <a:r>
              <a:rPr sz="2400" spc="-5">
                <a:solidFill>
                  <a:srgbClr val="FF0000"/>
                </a:solidFill>
                <a:latin typeface="微软雅黑"/>
                <a:cs typeface="微软雅黑"/>
              </a:rPr>
              <a:t>一项</a:t>
            </a:r>
            <a:r>
              <a:rPr sz="2400" spc="-5">
                <a:latin typeface="微软雅黑"/>
                <a:cs typeface="微软雅黑"/>
              </a:rPr>
              <a:t>是</a:t>
            </a:r>
            <a:endParaRPr sz="24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  <a:tabLst>
                <a:tab pos="497205"/>
                <a:tab pos="939165"/>
              </a:tabLst>
            </a:pPr>
            <a:r>
              <a:rPr sz="2400">
                <a:latin typeface="微软雅黑"/>
                <a:cs typeface="微软雅黑"/>
              </a:rPr>
              <a:t>（	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E	</a:t>
            </a:r>
            <a:r>
              <a:rPr sz="2400">
                <a:latin typeface="微软雅黑"/>
                <a:cs typeface="微软雅黑"/>
              </a:rPr>
              <a:t>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3055620">
              <a:lnSpc>
                <a:spcPct val="160100"/>
              </a:lnSpc>
              <a:spcBef>
                <a:spcPts val="1850"/>
              </a:spcBef>
            </a:pPr>
            <a:r>
              <a:rPr sz="2400">
                <a:latin typeface="楷体"/>
                <a:cs typeface="楷体"/>
              </a:rPr>
              <a:t>A.作者写了童年生活。  </a:t>
            </a:r>
            <a:r>
              <a:rPr sz="2400" spc="-5">
                <a:latin typeface="楷体"/>
                <a:cs typeface="楷体"/>
              </a:rPr>
              <a:t>B.作者写了故乡乡亲和亲人们。  C.作者写了现代化进程中物质文明冲击乡村。  </a:t>
            </a:r>
            <a:r>
              <a:rPr sz="2400">
                <a:latin typeface="楷体"/>
                <a:cs typeface="楷体"/>
              </a:rPr>
              <a:t>D.作者写了村里美好的传统。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ts val="2840"/>
              </a:lnSpc>
              <a:spcBef>
                <a:spcPts val="173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E.以上都写了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191" y="323088"/>
            <a:ext cx="1170940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225">
              <a:lnSpc>
                <a:spcPts val="3285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3191" y="323088"/>
            <a:ext cx="1170940" cy="445134"/>
          </a:xfrm>
          <a:custGeom>
            <a:rect l="l" t="t" r="r" b="b"/>
            <a:pathLst>
              <a:path w="1170940" h="445134">
                <a:moveTo>
                  <a:pt x="0" y="445007"/>
                </a:moveTo>
                <a:lnTo>
                  <a:pt x="1170432" y="445007"/>
                </a:lnTo>
                <a:lnTo>
                  <a:pt x="1170432" y="0"/>
                </a:lnTo>
                <a:lnTo>
                  <a:pt x="0" y="0"/>
                </a:lnTo>
                <a:lnTo>
                  <a:pt x="0" y="445007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48918" y="3154426"/>
            <a:ext cx="3378200" cy="2702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115" algn="ctr">
              <a:lnSpc>
                <a:spcPct val="100000"/>
              </a:lnSpc>
            </a:pPr>
            <a:r>
              <a:rPr sz="2400" b="1" spc="-5">
                <a:solidFill>
                  <a:srgbClr val="FF0000"/>
                </a:solidFill>
                <a:latin typeface="微软雅黑"/>
                <a:cs typeface="微软雅黑"/>
              </a:rPr>
              <a:t>主旨</a:t>
            </a:r>
            <a:endParaRPr sz="2400">
              <a:latin typeface="微软雅黑"/>
              <a:cs typeface="微软雅黑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①童年生活的美好回忆。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②故土乡情的怀念之情。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③城市化对乡村的冲击。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ts val="284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④保留传统根基的呼唤。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16929" y="3154426"/>
            <a:ext cx="4292600" cy="2702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180" algn="ctr">
              <a:lnSpc>
                <a:spcPct val="100000"/>
              </a:lnSpc>
            </a:pPr>
            <a:r>
              <a:rPr sz="2400" b="1">
                <a:solidFill>
                  <a:srgbClr val="FF0000"/>
                </a:solidFill>
                <a:latin typeface="微软雅黑"/>
                <a:cs typeface="微软雅黑"/>
              </a:rPr>
              <a:t>内容</a:t>
            </a:r>
            <a:endParaRPr sz="2400">
              <a:latin typeface="微软雅黑"/>
              <a:cs typeface="微软雅黑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①在树下发生的我的童年回忆。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②在树下发生的亲乡们的故事。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③人走、村荒、只剩下老柿树。</a:t>
            </a:r>
            <a:endParaRPr sz="2400">
              <a:latin typeface="楷体"/>
              <a:cs typeface="楷体"/>
            </a:endParaRPr>
          </a:p>
          <a:p>
            <a:pPr algn="ctr">
              <a:lnSpc>
                <a:spcPts val="284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④一个神秘的梦保住了老柿树。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962144" y="3767328"/>
            <a:ext cx="441959" cy="274320"/>
          </a:xfrm>
          <a:custGeom>
            <a:rect l="l" t="t" r="r" b="b"/>
            <a:pathLst>
              <a:path w="441959" h="274320">
                <a:moveTo>
                  <a:pt x="137159" y="0"/>
                </a:moveTo>
                <a:lnTo>
                  <a:pt x="0" y="137160"/>
                </a:lnTo>
                <a:lnTo>
                  <a:pt x="137159" y="274320"/>
                </a:lnTo>
                <a:lnTo>
                  <a:pt x="137159" y="205739"/>
                </a:lnTo>
                <a:lnTo>
                  <a:pt x="441959" y="205739"/>
                </a:lnTo>
                <a:lnTo>
                  <a:pt x="441959" y="68580"/>
                </a:lnTo>
                <a:lnTo>
                  <a:pt x="137159" y="68580"/>
                </a:lnTo>
                <a:lnTo>
                  <a:pt x="13715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62144" y="3767328"/>
            <a:ext cx="441959" cy="274320"/>
          </a:xfrm>
          <a:custGeom>
            <a:rect l="l" t="t" r="r" b="b"/>
            <a:pathLst>
              <a:path w="441959" h="274320">
                <a:moveTo>
                  <a:pt x="0" y="137160"/>
                </a:moveTo>
                <a:lnTo>
                  <a:pt x="137159" y="0"/>
                </a:lnTo>
                <a:lnTo>
                  <a:pt x="137159" y="68580"/>
                </a:lnTo>
                <a:lnTo>
                  <a:pt x="441959" y="68580"/>
                </a:lnTo>
                <a:lnTo>
                  <a:pt x="441959" y="205739"/>
                </a:lnTo>
                <a:lnTo>
                  <a:pt x="137159" y="205739"/>
                </a:lnTo>
                <a:lnTo>
                  <a:pt x="137159" y="274320"/>
                </a:lnTo>
                <a:lnTo>
                  <a:pt x="0" y="137160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62144" y="4358640"/>
            <a:ext cx="441959" cy="277495"/>
          </a:xfrm>
          <a:custGeom>
            <a:rect l="l" t="t" r="r" b="b"/>
            <a:pathLst>
              <a:path w="441959" h="277495">
                <a:moveTo>
                  <a:pt x="138683" y="0"/>
                </a:moveTo>
                <a:lnTo>
                  <a:pt x="0" y="138684"/>
                </a:lnTo>
                <a:lnTo>
                  <a:pt x="138683" y="277368"/>
                </a:lnTo>
                <a:lnTo>
                  <a:pt x="138683" y="208025"/>
                </a:lnTo>
                <a:lnTo>
                  <a:pt x="441959" y="208025"/>
                </a:lnTo>
                <a:lnTo>
                  <a:pt x="441959" y="69342"/>
                </a:lnTo>
                <a:lnTo>
                  <a:pt x="138683" y="69342"/>
                </a:lnTo>
                <a:lnTo>
                  <a:pt x="13868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62144" y="4358640"/>
            <a:ext cx="441959" cy="277495"/>
          </a:xfrm>
          <a:custGeom>
            <a:rect l="l" t="t" r="r" b="b"/>
            <a:pathLst>
              <a:path w="441959" h="277495">
                <a:moveTo>
                  <a:pt x="0" y="138684"/>
                </a:moveTo>
                <a:lnTo>
                  <a:pt x="138683" y="0"/>
                </a:lnTo>
                <a:lnTo>
                  <a:pt x="138683" y="69342"/>
                </a:lnTo>
                <a:lnTo>
                  <a:pt x="441959" y="69342"/>
                </a:lnTo>
                <a:lnTo>
                  <a:pt x="441959" y="208025"/>
                </a:lnTo>
                <a:lnTo>
                  <a:pt x="138683" y="208025"/>
                </a:lnTo>
                <a:lnTo>
                  <a:pt x="138683" y="277368"/>
                </a:lnTo>
                <a:lnTo>
                  <a:pt x="0" y="138684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62144" y="4949952"/>
            <a:ext cx="441959" cy="277495"/>
          </a:xfrm>
          <a:custGeom>
            <a:rect l="l" t="t" r="r" b="b"/>
            <a:pathLst>
              <a:path w="441959" h="277495">
                <a:moveTo>
                  <a:pt x="138683" y="0"/>
                </a:moveTo>
                <a:lnTo>
                  <a:pt x="0" y="138684"/>
                </a:lnTo>
                <a:lnTo>
                  <a:pt x="138683" y="277368"/>
                </a:lnTo>
                <a:lnTo>
                  <a:pt x="138683" y="208025"/>
                </a:lnTo>
                <a:lnTo>
                  <a:pt x="441959" y="208025"/>
                </a:lnTo>
                <a:lnTo>
                  <a:pt x="441959" y="69342"/>
                </a:lnTo>
                <a:lnTo>
                  <a:pt x="138683" y="69342"/>
                </a:lnTo>
                <a:lnTo>
                  <a:pt x="13868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62144" y="4949952"/>
            <a:ext cx="441959" cy="277495"/>
          </a:xfrm>
          <a:custGeom>
            <a:rect l="l" t="t" r="r" b="b"/>
            <a:pathLst>
              <a:path w="441959" h="277495">
                <a:moveTo>
                  <a:pt x="0" y="138684"/>
                </a:moveTo>
                <a:lnTo>
                  <a:pt x="138683" y="0"/>
                </a:lnTo>
                <a:lnTo>
                  <a:pt x="138683" y="69342"/>
                </a:lnTo>
                <a:lnTo>
                  <a:pt x="441959" y="69342"/>
                </a:lnTo>
                <a:lnTo>
                  <a:pt x="441959" y="208025"/>
                </a:lnTo>
                <a:lnTo>
                  <a:pt x="138683" y="208025"/>
                </a:lnTo>
                <a:lnTo>
                  <a:pt x="138683" y="277368"/>
                </a:lnTo>
                <a:lnTo>
                  <a:pt x="0" y="138684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62144" y="5544311"/>
            <a:ext cx="441959" cy="274320"/>
          </a:xfrm>
          <a:custGeom>
            <a:rect l="l" t="t" r="r" b="b"/>
            <a:pathLst>
              <a:path w="441959" h="274320">
                <a:moveTo>
                  <a:pt x="137159" y="0"/>
                </a:moveTo>
                <a:lnTo>
                  <a:pt x="0" y="137160"/>
                </a:lnTo>
                <a:lnTo>
                  <a:pt x="137159" y="274319"/>
                </a:lnTo>
                <a:lnTo>
                  <a:pt x="137159" y="205739"/>
                </a:lnTo>
                <a:lnTo>
                  <a:pt x="441959" y="205739"/>
                </a:lnTo>
                <a:lnTo>
                  <a:pt x="441959" y="68580"/>
                </a:lnTo>
                <a:lnTo>
                  <a:pt x="137159" y="68580"/>
                </a:lnTo>
                <a:lnTo>
                  <a:pt x="13715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62144" y="5544311"/>
            <a:ext cx="441959" cy="274320"/>
          </a:xfrm>
          <a:custGeom>
            <a:rect l="l" t="t" r="r" b="b"/>
            <a:pathLst>
              <a:path w="441959" h="274320">
                <a:moveTo>
                  <a:pt x="0" y="137160"/>
                </a:moveTo>
                <a:lnTo>
                  <a:pt x="137159" y="0"/>
                </a:lnTo>
                <a:lnTo>
                  <a:pt x="137159" y="68580"/>
                </a:lnTo>
                <a:lnTo>
                  <a:pt x="441959" y="68580"/>
                </a:lnTo>
                <a:lnTo>
                  <a:pt x="441959" y="205739"/>
                </a:lnTo>
                <a:lnTo>
                  <a:pt x="137159" y="205739"/>
                </a:lnTo>
                <a:lnTo>
                  <a:pt x="137159" y="274319"/>
                </a:lnTo>
                <a:lnTo>
                  <a:pt x="0" y="137160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09304" rIns="0" bIns="0" rtlCol="0">
            <a:spAutoFit/>
          </a:bodyPr>
          <a:lstStyle/>
          <a:p>
            <a:pPr marL="3921760">
              <a:lnSpc>
                <a:spcPct val="100000"/>
              </a:lnSpc>
            </a:pPr>
            <a:r>
              <a:rPr b="1">
                <a:solidFill>
                  <a:srgbClr val="FF0000"/>
                </a:solidFill>
                <a:latin typeface="微软雅黑"/>
                <a:cs typeface="微软雅黑"/>
              </a:rPr>
              <a:t>“老柿树”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383" y="3185160"/>
            <a:ext cx="10924540" cy="1859280"/>
          </a:xfrm>
          <a:custGeom>
            <a:rect l="l" t="t" r="r" b="b"/>
            <a:pathLst>
              <a:path w="10924540" h="1859279">
                <a:moveTo>
                  <a:pt x="0" y="1859280"/>
                </a:moveTo>
                <a:lnTo>
                  <a:pt x="10924032" y="1859280"/>
                </a:lnTo>
                <a:lnTo>
                  <a:pt x="10924032" y="0"/>
                </a:lnTo>
                <a:lnTo>
                  <a:pt x="0" y="0"/>
                </a:lnTo>
                <a:lnTo>
                  <a:pt x="0" y="18592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383" y="3185160"/>
            <a:ext cx="10924540" cy="1859280"/>
          </a:xfrm>
          <a:custGeom>
            <a:rect l="l" t="t" r="r" b="b"/>
            <a:pathLst>
              <a:path w="10924540" h="1859279">
                <a:moveTo>
                  <a:pt x="0" y="1859280"/>
                </a:moveTo>
                <a:lnTo>
                  <a:pt x="10924032" y="1859280"/>
                </a:lnTo>
                <a:lnTo>
                  <a:pt x="10924032" y="0"/>
                </a:lnTo>
                <a:lnTo>
                  <a:pt x="0" y="0"/>
                </a:lnTo>
                <a:lnTo>
                  <a:pt x="0" y="1859280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24354" y="3276346"/>
            <a:ext cx="7327265" cy="1678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215"/>
              </a:lnSpc>
            </a:pPr>
            <a:r>
              <a:rPr sz="11500" spc="-5">
                <a:latin typeface="黑体"/>
                <a:cs typeface="黑体"/>
              </a:rPr>
              <a:t>主旨题分类</a:t>
            </a:r>
            <a:endParaRPr sz="115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94131" y="775461"/>
            <a:ext cx="9178290" cy="6832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748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2.</a:t>
            </a:r>
            <a:r>
              <a:rPr sz="2400" spc="-75">
                <a:latin typeface="微软雅黑"/>
                <a:cs typeface="微软雅黑"/>
              </a:rPr>
              <a:t> </a:t>
            </a:r>
            <a:r>
              <a:rPr sz="2400">
                <a:latin typeface="微软雅黑"/>
                <a:cs typeface="微软雅黑"/>
              </a:rPr>
              <a:t>本文内涵丰富，请结合全文谈谈你的理解。（4分）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100">
              <a:latin typeface="Times New Roman"/>
              <a:cs typeface="Times New Roman"/>
            </a:endParaRPr>
          </a:p>
          <a:p>
            <a:pPr marL="157480">
              <a:lnSpc>
                <a:spcPct val="100000"/>
              </a:lnSpc>
            </a:pP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【答案】</a:t>
            </a:r>
            <a:endParaRPr sz="2400">
              <a:latin typeface="楷体"/>
              <a:cs typeface="楷体"/>
            </a:endParaRPr>
          </a:p>
          <a:p>
            <a:pPr marL="767715">
              <a:lnSpc>
                <a:spcPct val="100000"/>
              </a:lnSpc>
              <a:spcBef>
                <a:spcPts val="173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小说通过对老柿树及其命运的描写，传达出丰富的内涵。</a:t>
            </a:r>
            <a:endParaRPr sz="2400">
              <a:latin typeface="楷体"/>
              <a:cs typeface="楷体"/>
            </a:endParaRPr>
          </a:p>
          <a:p>
            <a:pPr marL="767715">
              <a:lnSpc>
                <a:spcPct val="100000"/>
              </a:lnSpc>
              <a:spcBef>
                <a:spcPts val="173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①对</a:t>
            </a:r>
            <a:r>
              <a:rPr sz="2400">
                <a:latin typeface="楷体"/>
                <a:cs typeface="楷体"/>
              </a:rPr>
              <a:t>童年生活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的美好回忆。</a:t>
            </a:r>
            <a:endParaRPr sz="2400">
              <a:latin typeface="楷体"/>
              <a:cs typeface="楷体"/>
            </a:endParaRPr>
          </a:p>
          <a:p>
            <a:pPr marL="767715">
              <a:lnSpc>
                <a:spcPct val="100000"/>
              </a:lnSpc>
              <a:spcBef>
                <a:spcPts val="173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②对</a:t>
            </a:r>
            <a:r>
              <a:rPr sz="2400">
                <a:latin typeface="楷体"/>
                <a:cs typeface="楷体"/>
              </a:rPr>
              <a:t>故乡和亲人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的怀念。</a:t>
            </a:r>
            <a:endParaRPr sz="2400">
              <a:latin typeface="楷体"/>
              <a:cs typeface="楷体"/>
            </a:endParaRPr>
          </a:p>
          <a:p>
            <a:pPr marL="767715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③对</a:t>
            </a:r>
            <a:r>
              <a:rPr sz="2400" spc="-5">
                <a:latin typeface="楷体"/>
                <a:cs typeface="楷体"/>
              </a:rPr>
              <a:t>现代化进程中物质文明冲击乡村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的隐忧。</a:t>
            </a:r>
            <a:endParaRPr sz="2400">
              <a:latin typeface="楷体"/>
              <a:cs typeface="楷体"/>
            </a:endParaRPr>
          </a:p>
          <a:p>
            <a:pPr marL="767715">
              <a:lnSpc>
                <a:spcPct val="100000"/>
              </a:lnSpc>
              <a:spcBef>
                <a:spcPts val="173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④对</a:t>
            </a:r>
            <a:r>
              <a:rPr sz="2400">
                <a:latin typeface="楷体"/>
                <a:cs typeface="楷体"/>
              </a:rPr>
              <a:t>继承传统、保留生命根基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的呼唤。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25"/>
              </a:spcBef>
            </a:pP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【解析】</a:t>
            </a:r>
            <a:endParaRPr sz="2400">
              <a:latin typeface="楷体"/>
              <a:cs typeface="楷体"/>
            </a:endParaRPr>
          </a:p>
          <a:p>
            <a:pPr marL="12700" marR="5080" indent="609600" algn="just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首先从个人情感角度分析，既有对童年快乐生活的回忆，又有对  故乡和亲人的怀念；老柿树作为本文的线索还暗含现代社会的城乡发  展问题，即现代文明冲击乡村原有文化的隐患。最后作者提出警示和  提醒，要继承和保护传统文化。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59130" y="552322"/>
            <a:ext cx="9779635" cy="5044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000490"/>
              </a:tabLst>
            </a:pPr>
            <a:r>
              <a:rPr sz="2400" spc="-5">
                <a:latin typeface="微软雅黑"/>
                <a:cs typeface="微软雅黑"/>
              </a:rPr>
              <a:t>【互动题】关于《老柿树》的分析，下列说法不正确的一项是（	</a:t>
            </a:r>
            <a:r>
              <a:rPr sz="2400">
                <a:latin typeface="微软雅黑"/>
                <a:cs typeface="微软雅黑"/>
              </a:rPr>
              <a:t>）</a:t>
            </a: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60100"/>
              </a:lnSpc>
              <a:spcBef>
                <a:spcPts val="1850"/>
              </a:spcBef>
            </a:pPr>
            <a:r>
              <a:rPr sz="2400">
                <a:latin typeface="楷体"/>
                <a:cs typeface="楷体"/>
              </a:rPr>
              <a:t>A.“一到秋天，成熟的柿子随着落叶铺满泥泞的小路，树下一片狼藉”这  一句话属于环境描写。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spc="-5" err="1" smtClean="0">
                <a:latin typeface="楷体"/>
                <a:cs typeface="楷体"/>
              </a:rPr>
              <a:t>B</a:t>
            </a:r>
            <a:r>
              <a:rPr sz="2400" spc="-5" err="1">
                <a:latin typeface="楷体"/>
                <a:cs typeface="楷体"/>
              </a:rPr>
              <a:t>.文章描写舅舅的梦境，为故事增添了神秘色彩，增强了文章的可读性。  </a:t>
            </a:r>
            <a:r>
              <a:rPr sz="2400">
                <a:latin typeface="楷体"/>
                <a:cs typeface="楷体"/>
              </a:rPr>
              <a:t>C.作者认为，为了推进农村的现代化建设，传统文化和习俗应该完全丢  弃。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D</a:t>
            </a:r>
            <a:r>
              <a:rPr sz="2400" err="1">
                <a:latin typeface="楷体"/>
                <a:cs typeface="楷体"/>
              </a:rPr>
              <a:t>.本文通过对老柿树及其命运的描写，传达出丰富的内涵，既有童年的快  乐，又有对故乡和亲人的怀念，并呼吁人们要保护和继承传统文化。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72243" y="7651750"/>
            <a:ext cx="283845" cy="354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>
                <a:latin typeface="Calibri"/>
                <a:cs typeface="Calibri"/>
              </a:rPr>
              <a:t>x8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903" y="401081"/>
            <a:ext cx="9779000" cy="7176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100"/>
              </a:lnSpc>
              <a:tabLst>
                <a:tab pos="9204325"/>
              </a:tabLst>
            </a:pPr>
            <a:r>
              <a:rPr sz="2400" spc="-5">
                <a:latin typeface="微软雅黑"/>
                <a:cs typeface="微软雅黑"/>
              </a:rPr>
              <a:t>【互动题】关于《老柿树》的分析，下列说法不正确的一项是（</a:t>
            </a:r>
            <a:r>
              <a:rPr sz="2400" spc="35">
                <a:latin typeface="微软雅黑"/>
                <a:cs typeface="微软雅黑"/>
              </a:rPr>
              <a:t> </a:t>
            </a:r>
            <a:r>
              <a:rPr sz="2400">
                <a:solidFill>
                  <a:srgbClr val="FF0000"/>
                </a:solidFill>
                <a:latin typeface="微软雅黑"/>
                <a:cs typeface="微软雅黑"/>
              </a:rPr>
              <a:t>C	</a:t>
            </a:r>
            <a:r>
              <a:rPr sz="2400">
                <a:latin typeface="微软雅黑"/>
                <a:cs typeface="微软雅黑"/>
              </a:rPr>
              <a:t>）  </a:t>
            </a:r>
            <a:r>
              <a:rPr sz="2400" spc="-5">
                <a:latin typeface="楷体"/>
                <a:cs typeface="楷体"/>
              </a:rPr>
              <a:t>A.“一到秋天，成熟的柿子随着落叶铺满泥泞的小路，树下一片狼  </a:t>
            </a:r>
            <a:r>
              <a:rPr sz="2400">
                <a:latin typeface="楷体"/>
                <a:cs typeface="楷体"/>
              </a:rPr>
              <a:t>藉”这一句话属于环境描写。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B</a:t>
            </a:r>
            <a:r>
              <a:rPr sz="2400" err="1">
                <a:latin typeface="楷体"/>
                <a:cs typeface="楷体"/>
              </a:rPr>
              <a:t>.文章描写舅舅的梦境，为故事增添了神秘色彩，增强了文章的可读性。  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C.作者认为，为了推进农村的现代化建设，传统文化和习俗应该完全丢  弃。  </a:t>
            </a:r>
            <a:br>
              <a:rPr lang="en-US" sz="2400" spc="-5" smtClean="0">
                <a:solidFill>
                  <a:srgbClr val="FF0000"/>
                </a:solidFill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D</a:t>
            </a:r>
            <a:r>
              <a:rPr sz="2400" err="1">
                <a:latin typeface="楷体"/>
                <a:cs typeface="楷体"/>
              </a:rPr>
              <a:t>.本文通过对老柿树及其命运的描写，传达出丰富的内涵，既有童年的快  乐，又有对故乡和亲人的怀念，并呼吁人们要保护和继承传统文化。</a:t>
            </a: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50">
              <a:latin typeface="Times New Roman"/>
              <a:cs typeface="Times New Roman"/>
            </a:endParaRPr>
          </a:p>
          <a:p>
            <a:pPr marL="295275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【解析】</a:t>
            </a:r>
            <a:endParaRPr sz="2400">
              <a:latin typeface="楷体"/>
              <a:cs typeface="楷体"/>
            </a:endParaRPr>
          </a:p>
          <a:p>
            <a:pPr marL="295275" marR="331470" indent="609600">
              <a:lnSpc>
                <a:spcPct val="160000"/>
              </a:lnSpc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作者通过描写老柿树，传达出的是对现代化进程中物质文明冲击  </a:t>
            </a: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乡村的隐忧，对继承传统、保留生命根基的呼唤，因此C选项不正  </a:t>
            </a: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确。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421640" y="413257"/>
            <a:ext cx="12458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知识方法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58505" rIns="0" bIns="0" rtlCol="0">
            <a:spAutoFit/>
          </a:bodyPr>
          <a:lstStyle/>
          <a:p>
            <a:pPr marL="635000">
              <a:lnSpc>
                <a:spcPct val="100000"/>
              </a:lnSpc>
            </a:pPr>
            <a:r>
              <a:rPr b="1">
                <a:latin typeface="微软雅黑"/>
                <a:cs typeface="微软雅黑"/>
              </a:rPr>
              <a:t>初中常见主旨情感分类</a:t>
            </a:r>
          </a:p>
        </p:txBody>
      </p:sp>
      <p:sp>
        <p:nvSpPr>
          <p:cNvPr id="8" name="object 8"/>
          <p:cNvSpPr/>
          <p:nvPr/>
        </p:nvSpPr>
        <p:spPr>
          <a:xfrm>
            <a:off x="2426207" y="2438400"/>
            <a:ext cx="2654935" cy="1591310"/>
          </a:xfrm>
          <a:custGeom>
            <a:rect l="l" t="t" r="r" b="b"/>
            <a:pathLst>
              <a:path w="2654935" h="1591310">
                <a:moveTo>
                  <a:pt x="0" y="1591055"/>
                </a:moveTo>
                <a:lnTo>
                  <a:pt x="2654808" y="1591055"/>
                </a:lnTo>
                <a:lnTo>
                  <a:pt x="2654808" y="0"/>
                </a:lnTo>
                <a:lnTo>
                  <a:pt x="0" y="0"/>
                </a:lnTo>
                <a:lnTo>
                  <a:pt x="0" y="1591055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426207" y="2438400"/>
            <a:ext cx="2654935" cy="1591310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381635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3005"/>
              </a:spcBef>
            </a:pPr>
            <a:r>
              <a:rPr sz="4500" b="1" spc="15">
                <a:solidFill>
                  <a:srgbClr val="FFFFFF"/>
                </a:solidFill>
                <a:latin typeface="华文新魏"/>
                <a:cs typeface="华文新魏"/>
              </a:rPr>
              <a:t>故土乡情</a:t>
            </a:r>
            <a:endParaRPr sz="4500">
              <a:latin typeface="华文新魏"/>
              <a:cs typeface="华文新魏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346191" y="2438400"/>
            <a:ext cx="2654935" cy="1591310"/>
          </a:xfrm>
          <a:custGeom>
            <a:rect l="l" t="t" r="r" b="b"/>
            <a:pathLst>
              <a:path w="2654934" h="1591310">
                <a:moveTo>
                  <a:pt x="0" y="1591055"/>
                </a:moveTo>
                <a:lnTo>
                  <a:pt x="2654808" y="1591055"/>
                </a:lnTo>
                <a:lnTo>
                  <a:pt x="2654808" y="0"/>
                </a:lnTo>
                <a:lnTo>
                  <a:pt x="0" y="0"/>
                </a:lnTo>
                <a:lnTo>
                  <a:pt x="0" y="1591055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46191" y="2438400"/>
            <a:ext cx="2654935" cy="1591310"/>
          </a:xfrm>
          <a:prstGeom prst="rect">
            <a:avLst/>
          </a:prstGeom>
          <a:solidFill>
            <a:srgbClr val="52EB17"/>
          </a:solidFill>
        </p:spPr>
        <p:txBody>
          <a:bodyPr vert="horz" wrap="square" lIns="0" tIns="381635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3005"/>
              </a:spcBef>
            </a:pPr>
            <a:r>
              <a:rPr sz="4500" b="1" spc="15">
                <a:solidFill>
                  <a:srgbClr val="FFFFFF"/>
                </a:solidFill>
                <a:latin typeface="华文新魏"/>
                <a:cs typeface="华文新魏"/>
              </a:rPr>
              <a:t>人物品质</a:t>
            </a:r>
            <a:endParaRPr sz="4500">
              <a:latin typeface="华文新魏"/>
              <a:cs typeface="华文新魏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426207" y="4297679"/>
            <a:ext cx="2654935" cy="1591310"/>
          </a:xfrm>
          <a:custGeom>
            <a:rect l="l" t="t" r="r" b="b"/>
            <a:pathLst>
              <a:path w="2654935" h="1591310">
                <a:moveTo>
                  <a:pt x="0" y="1591056"/>
                </a:moveTo>
                <a:lnTo>
                  <a:pt x="2654808" y="1591056"/>
                </a:lnTo>
                <a:lnTo>
                  <a:pt x="2654808" y="0"/>
                </a:lnTo>
                <a:lnTo>
                  <a:pt x="0" y="0"/>
                </a:lnTo>
                <a:lnTo>
                  <a:pt x="0" y="159105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426207" y="4297679"/>
            <a:ext cx="2654935" cy="1591310"/>
          </a:xfrm>
          <a:prstGeom prst="rect">
            <a:avLst/>
          </a:prstGeom>
          <a:solidFill>
            <a:srgbClr val="2DD6A0"/>
          </a:solidFill>
        </p:spPr>
        <p:txBody>
          <a:bodyPr vert="horz" wrap="square" lIns="0" tIns="38100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3000"/>
              </a:spcBef>
            </a:pPr>
            <a:r>
              <a:rPr sz="4500" b="1" spc="15">
                <a:solidFill>
                  <a:srgbClr val="FFFFFF"/>
                </a:solidFill>
                <a:latin typeface="华文新魏"/>
                <a:cs typeface="华文新魏"/>
              </a:rPr>
              <a:t>真挚情感</a:t>
            </a:r>
            <a:endParaRPr sz="4500">
              <a:latin typeface="华文新魏"/>
              <a:cs typeface="华文新魏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346191" y="4297679"/>
            <a:ext cx="2654935" cy="1591310"/>
          </a:xfrm>
          <a:custGeom>
            <a:rect l="l" t="t" r="r" b="b"/>
            <a:pathLst>
              <a:path w="2654934" h="1591310">
                <a:moveTo>
                  <a:pt x="0" y="1591056"/>
                </a:moveTo>
                <a:lnTo>
                  <a:pt x="2654808" y="1591056"/>
                </a:lnTo>
                <a:lnTo>
                  <a:pt x="2654808" y="0"/>
                </a:lnTo>
                <a:lnTo>
                  <a:pt x="0" y="0"/>
                </a:lnTo>
                <a:lnTo>
                  <a:pt x="0" y="159105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346191" y="4297679"/>
            <a:ext cx="2654935" cy="1591310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38100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3000"/>
              </a:spcBef>
            </a:pPr>
            <a:r>
              <a:rPr sz="4500" b="1" spc="15">
                <a:solidFill>
                  <a:srgbClr val="FFFFFF"/>
                </a:solidFill>
                <a:latin typeface="华文新魏"/>
                <a:cs typeface="华文新魏"/>
              </a:rPr>
              <a:t>传统文化</a:t>
            </a:r>
            <a:endParaRPr sz="4500">
              <a:latin typeface="华文新魏"/>
              <a:cs typeface="华文新魏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78904"/>
              </p:ext>
            </p:extLst>
          </p:nvPr>
        </p:nvGraphicFramePr>
        <p:xfrm>
          <a:off x="249427" y="240665"/>
          <a:ext cx="10479023" cy="75747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5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2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3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6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761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1900" b="1" spc="-5">
                          <a:latin typeface="微软雅黑"/>
                          <a:cs typeface="微软雅黑"/>
                        </a:rPr>
                        <a:t>文章主题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956310">
                        <a:lnSpc>
                          <a:spcPct val="100000"/>
                        </a:lnSpc>
                      </a:pPr>
                      <a:r>
                        <a:rPr sz="1900" b="1" spc="-5">
                          <a:latin typeface="微软雅黑"/>
                          <a:cs typeface="微软雅黑"/>
                        </a:rPr>
                        <a:t>表现形式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900" b="1" spc="-5">
                          <a:latin typeface="微软雅黑"/>
                          <a:cs typeface="微软雅黑"/>
                        </a:rPr>
                        <a:t>答题术语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6350" algn="ctr">
                        <a:lnSpc>
                          <a:spcPct val="100000"/>
                        </a:lnSpc>
                      </a:pPr>
                      <a:r>
                        <a:rPr sz="1900" b="1" spc="-5">
                          <a:latin typeface="微软雅黑"/>
                          <a:cs typeface="微软雅黑"/>
                        </a:rPr>
                        <a:t>例题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878">
                <a:tc>
                  <a:txBody>
                    <a:bodyPr vert="horz" wrap="square"/>
                    <a:lstStyle/>
                    <a:p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对对农村生活的回忆；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追忆故乡ｘｘ的风土人情，习俗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文化，赞美了人们的ｘｘ品质；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550">
                        <a:latin typeface="Times New Roman"/>
                        <a:cs typeface="Times New Roman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pc="-5" smtClean="0">
                          <a:latin typeface="楷体"/>
                          <a:cs typeface="楷体"/>
                        </a:rPr>
                        <a:t>湖北</a:t>
                      </a:r>
                      <a:r>
                        <a:rPr sz="1900" spc="-5">
                          <a:latin typeface="楷体"/>
                          <a:cs typeface="楷体"/>
                        </a:rPr>
                        <a:t>《故乡的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772">
                <a:tc>
                  <a:txBody>
                    <a:bodyPr vert="horz" wrap="square"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sz="1900" b="1" spc="-5">
                          <a:latin typeface="微软雅黑"/>
                          <a:cs typeface="微软雅黑"/>
                        </a:rPr>
                        <a:t>故土乡情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390">
                        <a:lnSpc>
                          <a:spcPts val="219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故乡的思念、感怀；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传统与现代文明碰撞的思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考。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ts val="221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抒发对亲人/旧物的怀念，人们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 marR="83185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ｘｘ的美好品质；  </a:t>
                      </a:r>
                      <a:r>
                        <a:rPr sz="1900">
                          <a:latin typeface="楷体"/>
                          <a:cs typeface="楷体"/>
                        </a:rPr>
                        <a:t>抒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发</a:t>
                      </a:r>
                      <a:r>
                        <a:rPr sz="1900">
                          <a:latin typeface="楷体"/>
                          <a:cs typeface="楷体"/>
                        </a:rPr>
                        <a:t>对故乡的情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感</a:t>
                      </a:r>
                      <a:r>
                        <a:rPr sz="1900">
                          <a:latin typeface="楷体"/>
                          <a:cs typeface="楷体"/>
                        </a:rPr>
                        <a:t>，感慨故乡对  </a:t>
                      </a:r>
                      <a:r>
                        <a:rPr sz="1900" spc="-5">
                          <a:latin typeface="楷体"/>
                          <a:cs typeface="楷体"/>
                        </a:rPr>
                        <a:t>作者ｘｘ的影响。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660">
                        <a:lnSpc>
                          <a:spcPts val="221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风》；</a:t>
                      </a: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mtClean="0">
                          <a:latin typeface="楷体"/>
                          <a:cs typeface="楷体"/>
                        </a:rPr>
                        <a:t>重庆</a:t>
                      </a:r>
                      <a:r>
                        <a:rPr sz="1900">
                          <a:latin typeface="楷体"/>
                          <a:cs typeface="楷体"/>
                        </a:rPr>
                        <a:t>《一把老钥</a:t>
                      </a: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匙》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952"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marL="7366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pc="-5" smtClean="0">
                          <a:latin typeface="楷体"/>
                          <a:cs typeface="楷体"/>
                        </a:rPr>
                        <a:t>河南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8787">
                <a:tc>
                  <a:txBody>
                    <a:bodyPr vert="horz" wrap="square"/>
                    <a:lstStyle/>
                    <a:p>
                      <a:pPr marL="71755">
                        <a:lnSpc>
                          <a:spcPct val="100000"/>
                        </a:lnSpc>
                        <a:spcBef>
                          <a:spcPts val="1425"/>
                        </a:spcBef>
                      </a:pPr>
                      <a:r>
                        <a:rPr sz="1900" b="1" spc="-10">
                          <a:latin typeface="微软雅黑"/>
                          <a:cs typeface="微软雅黑"/>
                        </a:rPr>
                        <a:t>真挚情感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亲情、友情、爱国情、对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某物的情感。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表达了对亲情、友情的感悟与珍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惜。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66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《给母亲梳头发》；</a:t>
                      </a:r>
                    </a:p>
                    <a:p>
                      <a:pPr marL="7366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mtClean="0">
                          <a:latin typeface="楷体"/>
                          <a:cs typeface="楷体"/>
                        </a:rPr>
                        <a:t>21</a:t>
                      </a:r>
                      <a:r>
                        <a:rPr sz="1900" smtClean="0">
                          <a:latin typeface="楷体"/>
                          <a:cs typeface="楷体"/>
                        </a:rPr>
                        <a:t>吉林</a:t>
                      </a:r>
                      <a:r>
                        <a:rPr sz="1900">
                          <a:latin typeface="楷体"/>
                          <a:cs typeface="楷体"/>
                        </a:rPr>
                        <a:t>《冻年货》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056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7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</a:pPr>
                      <a:r>
                        <a:rPr sz="1900" b="1" spc="-10">
                          <a:latin typeface="微软雅黑"/>
                          <a:cs typeface="微软雅黑"/>
                        </a:rPr>
                        <a:t>传统文化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传统技艺、工匠精神、文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化发展与传承。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73025" marR="82550">
                        <a:lnSpc>
                          <a:spcPct val="10000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赞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：</a:t>
                      </a:r>
                      <a:r>
                        <a:rPr sz="1900">
                          <a:latin typeface="楷体"/>
                          <a:cs typeface="楷体"/>
                        </a:rPr>
                        <a:t>对传统文化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的</a:t>
                      </a:r>
                      <a:r>
                        <a:rPr sz="1900">
                          <a:latin typeface="楷体"/>
                          <a:cs typeface="楷体"/>
                        </a:rPr>
                        <a:t>赞美、喜爱和  自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豪</a:t>
                      </a:r>
                      <a:r>
                        <a:rPr sz="1900">
                          <a:latin typeface="楷体"/>
                          <a:cs typeface="楷体"/>
                        </a:rPr>
                        <a:t>感，希望中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华</a:t>
                      </a:r>
                      <a:r>
                        <a:rPr sz="1900">
                          <a:latin typeface="楷体"/>
                          <a:cs typeface="楷体"/>
                        </a:rPr>
                        <a:t>文化源远流长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叹：对传统文化消逝的惋惜，呼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550">
                        <a:latin typeface="Times New Roman"/>
                        <a:cs typeface="Times New Roman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mtClean="0">
                          <a:latin typeface="楷体"/>
                          <a:cs typeface="楷体"/>
                        </a:rPr>
                        <a:t>长春</a:t>
                      </a:r>
                      <a:r>
                        <a:rPr sz="1900">
                          <a:latin typeface="楷体"/>
                          <a:cs typeface="楷体"/>
                        </a:rPr>
                        <a:t>《打树花》；</a:t>
                      </a: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pc="-5" smtClean="0">
                          <a:latin typeface="楷体"/>
                          <a:cs typeface="楷体"/>
                        </a:rPr>
                        <a:t>浙江</a:t>
                      </a:r>
                      <a:r>
                        <a:rPr sz="1900" spc="-5">
                          <a:latin typeface="楷体"/>
                          <a:cs typeface="楷体"/>
                        </a:rPr>
                        <a:t>《飘逝的风筝》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1549"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ts val="220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吁加强对文化的保护。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0496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900" b="1" spc="-10">
                          <a:latin typeface="微软雅黑"/>
                          <a:cs typeface="微软雅黑"/>
                        </a:rPr>
                        <a:t>人物品质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390" marR="144780"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善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良</a:t>
                      </a:r>
                      <a:r>
                        <a:rPr sz="1900">
                          <a:latin typeface="楷体"/>
                          <a:cs typeface="楷体"/>
                        </a:rPr>
                        <a:t>、质朴、理</a:t>
                      </a:r>
                      <a:r>
                        <a:rPr sz="1900" spc="20">
                          <a:latin typeface="楷体"/>
                          <a:cs typeface="楷体"/>
                        </a:rPr>
                        <a:t>想</a:t>
                      </a:r>
                      <a:r>
                        <a:rPr sz="1900">
                          <a:latin typeface="楷体"/>
                          <a:cs typeface="楷体"/>
                        </a:rPr>
                        <a:t>、坚持  </a:t>
                      </a:r>
                      <a:r>
                        <a:rPr sz="1900" spc="-5">
                          <a:latin typeface="楷体"/>
                          <a:cs typeface="楷体"/>
                        </a:rPr>
                        <a:t>等。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感情：喜爱、赞颂和怀念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赞颂：精神和品质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660">
                        <a:lnSpc>
                          <a:spcPct val="100000"/>
                        </a:lnSpc>
                        <a:spcBef>
                          <a:spcPts val="1130"/>
                        </a:spcBef>
                      </a:pPr>
                      <a:r>
                        <a:rPr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1900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1900" smtClean="0">
                          <a:latin typeface="楷体"/>
                          <a:cs typeface="楷体"/>
                        </a:rPr>
                        <a:t>黑龙江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《别让果实长成诱惑》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53998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150">
                        <a:latin typeface="Times New Roman"/>
                        <a:cs typeface="Times New Roman"/>
                      </a:endParaRP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900" b="1" spc="-10">
                          <a:latin typeface="微软雅黑"/>
                          <a:cs typeface="微软雅黑"/>
                        </a:rPr>
                        <a:t>社会问题</a:t>
                      </a:r>
                      <a:endParaRPr sz="19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1515"/>
                        </a:spcBef>
                      </a:pPr>
                      <a:r>
                        <a:rPr sz="1900">
                          <a:latin typeface="楷体"/>
                          <a:cs typeface="楷体"/>
                        </a:rPr>
                        <a:t>城市与农村、科技与传统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人情世故交往等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3025">
                        <a:lnSpc>
                          <a:spcPts val="1710"/>
                        </a:lnSpc>
                        <a:spcBef>
                          <a:spcPts val="375"/>
                        </a:spcBef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通过对比，体现出了XX与XX的变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>
                        <a:lnSpc>
                          <a:spcPts val="1140"/>
                        </a:lnSpc>
                      </a:pPr>
                      <a:r>
                        <a:rPr sz="1900">
                          <a:latin typeface="楷体"/>
                          <a:cs typeface="楷体"/>
                        </a:rPr>
                        <a:t>、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ts val="171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化，从而表达作者的情感倾向</a:t>
                      </a:r>
                      <a:endParaRPr sz="1900">
                        <a:latin typeface="楷体"/>
                        <a:cs typeface="楷体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sz="1900" spc="-5">
                          <a:latin typeface="楷体"/>
                          <a:cs typeface="楷体"/>
                        </a:rPr>
                        <a:t>（褒/贬）</a:t>
                      </a:r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sz="19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23416" y="2249423"/>
            <a:ext cx="8128000" cy="4876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01414" y="898017"/>
            <a:ext cx="2570480" cy="622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5">
                <a:latin typeface="微软雅黑"/>
                <a:cs typeface="微软雅黑"/>
              </a:rPr>
              <a:t>关于桥的事</a:t>
            </a:r>
            <a:endParaRPr sz="40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29664" y="956436"/>
            <a:ext cx="6236335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一、（</a:t>
            </a:r>
            <a:r>
              <a:rPr sz="2400" smtClean="0">
                <a:latin typeface="微软雅黑"/>
                <a:cs typeface="微软雅黑"/>
              </a:rPr>
              <a:t>20</a:t>
            </a:r>
            <a:r>
              <a:rPr lang="en-US" sz="2400" smtClean="0">
                <a:latin typeface="微软雅黑"/>
                <a:cs typeface="微软雅黑"/>
              </a:rPr>
              <a:t>20</a:t>
            </a:r>
            <a:r>
              <a:rPr sz="2400" smtClean="0">
                <a:latin typeface="微软雅黑"/>
                <a:cs typeface="微软雅黑"/>
              </a:rPr>
              <a:t>嘉兴</a:t>
            </a:r>
            <a:r>
              <a:rPr sz="2400">
                <a:latin typeface="微软雅黑"/>
                <a:cs typeface="微软雅黑"/>
              </a:rPr>
              <a:t>）阅读文本，回答下面小题。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29664" y="1542034"/>
            <a:ext cx="8560435" cy="2707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5880" algn="ctr">
              <a:lnSpc>
                <a:spcPct val="100000"/>
              </a:lnSpc>
            </a:pPr>
            <a:r>
              <a:rPr b="1">
                <a:latin typeface="微软雅黑"/>
                <a:cs typeface="微软雅黑"/>
              </a:rPr>
              <a:t>关于桥的事</a:t>
            </a:r>
          </a:p>
          <a:p>
            <a:pPr marL="12700" marR="5080" indent="609600" algn="just">
              <a:lnSpc>
                <a:spcPct val="160100"/>
              </a:lnSpc>
            </a:pPr>
            <a:r>
              <a:rPr/>
              <a:t>①小镇的布局，像一头猛犸象的化石。以老街为脊椎，两侧  深深浅浅的巷子是肋骨，四家大工厂是四肢：国二厂、造船厂、  </a:t>
            </a:r>
            <a:r>
              <a:rPr spc="-5"/>
              <a:t>服装厂、粮机厂。道路向北延伸，隐没于田野中，像一条意犹未  </a:t>
            </a:r>
            <a:r>
              <a:rPr/>
              <a:t>尽的尾巴。两根长长的象牙，一条指向小学，一条指向中学。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29664" y="4249435"/>
            <a:ext cx="8561705" cy="3339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100"/>
              </a:lnSpc>
              <a:tabLst>
                <a:tab pos="1079500"/>
              </a:tabLst>
            </a:pPr>
            <a:r>
              <a:rPr sz="2400">
                <a:latin typeface="楷体"/>
                <a:cs typeface="楷体"/>
              </a:rPr>
              <a:t>②	“化石”之外，是无穷无尽的稻田。我总是记不得那些  </a:t>
            </a:r>
            <a:r>
              <a:rPr sz="2400" spc="-5">
                <a:latin typeface="楷体"/>
                <a:cs typeface="楷体"/>
              </a:rPr>
              <a:t>村庄的名字，孔巷、邵村、薛家、南圩[wéi]、车塘、香花桥、  </a:t>
            </a:r>
            <a:r>
              <a:rPr sz="2400">
                <a:latin typeface="楷体"/>
                <a:cs typeface="楷体"/>
              </a:rPr>
              <a:t>和尚浜[bāng]……在我看来都是一样的，无非是稻浪中有几间  房子聚拢在一起，好像小小的岛。</a:t>
            </a:r>
            <a:endParaRPr sz="2400">
              <a:latin typeface="楷体"/>
              <a:cs typeface="楷体"/>
            </a:endParaRPr>
          </a:p>
          <a:p>
            <a:pPr marL="4584065">
              <a:lnSpc>
                <a:spcPct val="100000"/>
              </a:lnSpc>
              <a:spcBef>
                <a:spcPts val="1405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作者印象中的小镇好还是不好？</a:t>
            </a:r>
            <a:endParaRPr sz="2150">
              <a:latin typeface="楷体"/>
              <a:cs typeface="楷体"/>
            </a:endParaRPr>
          </a:p>
          <a:p>
            <a:pPr marL="4584065">
              <a:lnSpc>
                <a:spcPts val="2555"/>
              </a:lnSpc>
              <a:spcBef>
                <a:spcPts val="1310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你通过什么了解的？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972800" cy="8229600"/>
          </a:xfrm>
          <a:custGeom>
            <a:rect l="l" t="t" r="r" b="b"/>
            <a:pathLst>
              <a:path w="10972800" h="8229600">
                <a:moveTo>
                  <a:pt x="10972800" y="8229595"/>
                </a:moveTo>
                <a:lnTo>
                  <a:pt x="10972800" y="0"/>
                </a:lnTo>
                <a:lnTo>
                  <a:pt x="0" y="0"/>
                </a:lnTo>
                <a:lnTo>
                  <a:pt x="0" y="8229595"/>
                </a:lnTo>
                <a:lnTo>
                  <a:pt x="10972800" y="82295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 flipH="1">
            <a:off x="10972800" y="0"/>
            <a:ext cx="0" cy="8229600"/>
          </a:xfrm>
          <a:custGeom>
            <a:rect l="l" t="t" r="r" b="b"/>
            <a:pathLst>
              <a:path h="8229600">
                <a:moveTo>
                  <a:pt x="0" y="8229595"/>
                </a:moveTo>
                <a:lnTo>
                  <a:pt x="0" y="0"/>
                </a:lnTo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0" y="0"/>
            <a:ext cx="0" cy="8229600"/>
          </a:xfrm>
          <a:custGeom>
            <a:rect l="l" t="t" r="r" b="b"/>
            <a:pathLst>
              <a:path h="8229600">
                <a:moveTo>
                  <a:pt x="0" y="0"/>
                </a:moveTo>
                <a:lnTo>
                  <a:pt x="0" y="8229595"/>
                </a:lnTo>
              </a:path>
            </a:pathLst>
          </a:custGeom>
          <a:ln w="12192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8536" y="167639"/>
            <a:ext cx="5705856" cy="371246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71288" y="4126991"/>
            <a:ext cx="5797296" cy="3633216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3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89940" y="442483"/>
            <a:ext cx="9170035" cy="1171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100"/>
              </a:lnSpc>
            </a:pPr>
            <a:r>
              <a:rPr sz="2400">
                <a:latin typeface="楷体"/>
                <a:cs typeface="楷体"/>
              </a:rPr>
              <a:t>③邻居小哥哥带我去探险，两个人在稻田里迷了路。一不小心，  我的一只鞋陷进泥里。小哥哥无奈，只好背着我走。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9940" y="1669541"/>
            <a:ext cx="8865235" cy="2342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ts val="4610"/>
              </a:lnSpc>
            </a:pPr>
            <a:r>
              <a:rPr spc="-5"/>
              <a:t>④太阳西沉，四野苍茫，我的肚子饿了，但并不害怕，风里有  </a:t>
            </a:r>
            <a:r>
              <a:rPr/>
              <a:t>粮食的味道，稻田的气息让人安心。远处几缕炊烟升起，田埂上出  现了几个小黑点大声呼喊我的名字，是着急的爸妈一路寻来。那年  我六岁。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9940" y="4174871"/>
            <a:ext cx="9169400" cy="2122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609600">
              <a:lnSpc>
                <a:spcPct val="100000"/>
              </a:lnSpc>
            </a:pPr>
            <a:r>
              <a:rPr sz="2400" spc="-5">
                <a:latin typeface="楷体"/>
                <a:cs typeface="楷体"/>
              </a:rPr>
              <a:t>⑤如今我站在车流滚滚的路边，企图辨认当年探险的路线，哪</a:t>
            </a:r>
            <a:endParaRPr sz="2400">
              <a:latin typeface="楷体"/>
              <a:cs typeface="楷体"/>
            </a:endParaRPr>
          </a:p>
          <a:p>
            <a:pPr marL="12700" marR="5080">
              <a:lnSpc>
                <a:spcPct val="160100"/>
              </a:lnSpc>
            </a:pPr>
            <a:r>
              <a:rPr sz="2400">
                <a:latin typeface="楷体"/>
                <a:cs typeface="楷体"/>
              </a:rPr>
              <a:t>里崴了脚，哪里掉了鞋，哪里踩到一条死蛇，哪里捉到一只硕大的  蚂蚱。记忆没了参照物，像掌中的麻雀找不到着力点，扑腾着翅膀，  飞不起来。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9845" y="6516623"/>
            <a:ext cx="30734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楷体"/>
                <a:cs typeface="楷体"/>
              </a:rPr>
              <a:t>⑥只有那条小河还在。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66966" y="6446565"/>
            <a:ext cx="3320415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800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作者童年过得好还是不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好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？  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作者对童年的感情是？</a:t>
            </a:r>
            <a:endParaRPr sz="215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5731" y="7307630"/>
            <a:ext cx="4417695" cy="324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55"/>
              </a:lnSpc>
            </a:pP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不是说“关于桥的事儿</a:t>
            </a:r>
            <a:r>
              <a:rPr sz="2150" spc="25">
                <a:solidFill>
                  <a:srgbClr val="006FC0"/>
                </a:solidFill>
                <a:latin typeface="楷体"/>
                <a:cs typeface="楷体"/>
              </a:rPr>
              <a:t>”</a:t>
            </a:r>
            <a:r>
              <a:rPr sz="2150" spc="10">
                <a:solidFill>
                  <a:srgbClr val="006FC0"/>
                </a:solidFill>
                <a:latin typeface="楷体"/>
                <a:cs typeface="楷体"/>
              </a:rPr>
              <a:t>吗？桥呢？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7439" y="953769"/>
            <a:ext cx="795020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楷体"/>
                <a:cs typeface="楷体"/>
              </a:rPr>
              <a:t>⑦小河名叫夏驾河，河上有一座通济桥，建于康熙三十一年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100"/>
              </a:lnSpc>
            </a:pPr>
            <a:r>
              <a:rPr/>
              <a:t>（1692年），桥洞是完美的半圆形。我出生那天，奶奶从桥顶扔  </a:t>
            </a:r>
            <a:r>
              <a:rPr spc="-5"/>
              <a:t>下一个皮球。这是小镇的习俗，球有多大，男孩的</a:t>
            </a:r>
            <a:r>
              <a:rPr spc="-5">
                <a:solidFill>
                  <a:srgbClr val="FF0000"/>
                </a:solidFill>
              </a:rPr>
              <a:t>胆子</a:t>
            </a:r>
            <a:r>
              <a:rPr spc="-5"/>
              <a:t>就有多大。  儿时的我顽劣不羁，四处撒野闯祸——不知奶奶有没有后悔过，  </a:t>
            </a:r>
            <a:r>
              <a:rPr/>
              <a:t>早知如此，丢个乒乓球就够了。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438390" y="4268978"/>
            <a:ext cx="330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>
                <a:latin typeface="楷体"/>
                <a:cs typeface="楷体"/>
              </a:rPr>
              <a:t>）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40611" y="4085732"/>
            <a:ext cx="5513070" cy="2190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100"/>
              </a:lnSpc>
            </a:pPr>
            <a:r>
              <a:rPr sz="2400">
                <a:latin typeface="楷体"/>
                <a:cs typeface="楷体"/>
              </a:rPr>
              <a:t>【互动题】第⑦段中</a:t>
            </a:r>
            <a:r>
              <a:rPr sz="2400" spc="-15">
                <a:latin typeface="楷体"/>
                <a:cs typeface="楷体"/>
              </a:rPr>
              <a:t>的</a:t>
            </a:r>
            <a:r>
              <a:rPr sz="2400">
                <a:latin typeface="楷体"/>
                <a:cs typeface="楷体"/>
              </a:rPr>
              <a:t>“胆子”指的是（  A、顽劣不羁、撒野闯祸的胆量。  B、无拘无束、自由自在的追求。  C、天真率性、勇于冒险的精神。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14369" y="7346950"/>
            <a:ext cx="6781165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490"/>
              </a:lnSpc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为什么到这里才写桥？1-6段的作用是？</a:t>
            </a:r>
            <a:endParaRPr sz="2150">
              <a:latin typeface="楷体"/>
              <a:cs typeface="楷体"/>
            </a:endParaRPr>
          </a:p>
          <a:p>
            <a:pPr marR="5080" algn="r">
              <a:lnSpc>
                <a:spcPts val="2490"/>
              </a:lnSpc>
            </a:pPr>
            <a:r>
              <a:rPr sz="2150" spc="-5">
                <a:latin typeface="Calibri"/>
                <a:cs typeface="Calibri"/>
              </a:rPr>
              <a:t>x</a:t>
            </a:r>
            <a:r>
              <a:rPr sz="2150" spc="10">
                <a:latin typeface="Calibri"/>
                <a:cs typeface="Calibri"/>
              </a:rPr>
              <a:t>1</a:t>
            </a:r>
            <a:r>
              <a:rPr sz="2150" spc="5">
                <a:latin typeface="Calibri"/>
                <a:cs typeface="Calibri"/>
              </a:rPr>
              <a:t>0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7035" y="217169"/>
            <a:ext cx="1519555" cy="317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15">
                <a:latin typeface="微软雅黑"/>
                <a:cs typeface="微软雅黑"/>
              </a:rPr>
              <a:t>1</a:t>
            </a:r>
            <a:r>
              <a:rPr sz="2000" b="1">
                <a:latin typeface="微软雅黑"/>
                <a:cs typeface="微软雅黑"/>
              </a:rPr>
              <a:t>.</a:t>
            </a:r>
            <a:r>
              <a:rPr sz="2000" b="1" spc="-15">
                <a:latin typeface="微软雅黑"/>
                <a:cs typeface="微软雅黑"/>
              </a:rPr>
              <a:t>单一主旨类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86711" y="642112"/>
            <a:ext cx="8895715" cy="1311275"/>
          </a:xfrm>
          <a:custGeom>
            <a:rect l="l" t="t" r="r" b="b"/>
            <a:pathLst>
              <a:path w="8895715" h="1311275">
                <a:moveTo>
                  <a:pt x="0" y="1310894"/>
                </a:moveTo>
                <a:lnTo>
                  <a:pt x="8895588" y="1310894"/>
                </a:lnTo>
                <a:lnTo>
                  <a:pt x="8895588" y="0"/>
                </a:lnTo>
                <a:lnTo>
                  <a:pt x="0" y="0"/>
                </a:lnTo>
                <a:lnTo>
                  <a:pt x="0" y="13108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86711" y="1953005"/>
            <a:ext cx="8895715" cy="495300"/>
          </a:xfrm>
          <a:custGeom>
            <a:rect l="l" t="t" r="r" b="b"/>
            <a:pathLst>
              <a:path w="8895715" h="495300">
                <a:moveTo>
                  <a:pt x="0" y="495300"/>
                </a:moveTo>
                <a:lnTo>
                  <a:pt x="8895588" y="495300"/>
                </a:lnTo>
                <a:lnTo>
                  <a:pt x="8895588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86711" y="2448318"/>
            <a:ext cx="8895715" cy="955675"/>
          </a:xfrm>
          <a:custGeom>
            <a:rect l="l" t="t" r="r" b="b"/>
            <a:pathLst>
              <a:path w="8895715" h="955675">
                <a:moveTo>
                  <a:pt x="0" y="955281"/>
                </a:moveTo>
                <a:lnTo>
                  <a:pt x="8895588" y="955281"/>
                </a:lnTo>
                <a:lnTo>
                  <a:pt x="8895588" y="0"/>
                </a:lnTo>
                <a:lnTo>
                  <a:pt x="0" y="0"/>
                </a:lnTo>
                <a:lnTo>
                  <a:pt x="0" y="955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864504"/>
              </p:ext>
            </p:extLst>
          </p:nvPr>
        </p:nvGraphicFramePr>
        <p:xfrm>
          <a:off x="371220" y="635762"/>
          <a:ext cx="10404729" cy="27614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9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5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0894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10">
                          <a:latin typeface="微软雅黑"/>
                          <a:cs typeface="微软雅黑"/>
                        </a:rPr>
                        <a:t>设题形式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 marR="290195">
                        <a:lnSpc>
                          <a:spcPct val="150000"/>
                        </a:lnSpc>
                        <a:spcBef>
                          <a:spcPts val="1025"/>
                        </a:spcBef>
                      </a:pPr>
                      <a:r>
                        <a:rPr sz="2000" spc="-5">
                          <a:latin typeface="楷体"/>
                          <a:cs typeface="楷体"/>
                        </a:rPr>
                        <a:t>选文/某段表达了作者ｘｘ思想感情；表达了作者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怎样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的观点；文章ｘｘ段意  蕴丰富，请结合全文说出你的理解；本文告诉我们ｘｘ道理。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2000" b="1" spc="-10">
                          <a:latin typeface="微软雅黑"/>
                          <a:cs typeface="微软雅黑"/>
                        </a:rPr>
                        <a:t>识别标志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000">
                          <a:latin typeface="楷体"/>
                          <a:cs typeface="楷体"/>
                        </a:rPr>
                        <a:t>关键词：</a:t>
                      </a:r>
                      <a:r>
                        <a:rPr sz="2000" b="1">
                          <a:latin typeface="楷体"/>
                          <a:cs typeface="楷体"/>
                        </a:rPr>
                        <a:t>主旨、思想感情、理解、观点、道理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5294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15">
                          <a:latin typeface="微软雅黑"/>
                          <a:cs typeface="微软雅黑"/>
                        </a:rPr>
                        <a:t>考题示例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2000" spc="-5" smtClean="0">
                          <a:latin typeface="楷体"/>
                          <a:cs typeface="楷体"/>
                        </a:rPr>
                        <a:t>吉林</a:t>
                      </a:r>
                      <a:r>
                        <a:rPr sz="2000" spc="25" smtClean="0">
                          <a:latin typeface="楷体"/>
                          <a:cs typeface="楷体"/>
                        </a:rPr>
                        <a:t> 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《那祥云缭绕的地方》：请简要回答作者在文中表达的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主要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情感？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421640" y="3671189"/>
            <a:ext cx="151955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10">
                <a:latin typeface="微软雅黑"/>
                <a:cs typeface="微软雅黑"/>
              </a:rPr>
              <a:t>2</a:t>
            </a:r>
            <a:r>
              <a:rPr sz="2000" b="1">
                <a:latin typeface="微软雅黑"/>
                <a:cs typeface="微软雅黑"/>
              </a:rPr>
              <a:t>.</a:t>
            </a:r>
            <a:r>
              <a:rPr sz="2000" b="1" spc="-10">
                <a:latin typeface="微软雅黑"/>
                <a:cs typeface="微软雅黑"/>
              </a:rPr>
              <a:t>多层主旨类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2900" y="4239386"/>
            <a:ext cx="1492250" cy="914400"/>
          </a:xfrm>
          <a:custGeom>
            <a:rect l="l" t="t" r="r" b="b"/>
            <a:pathLst>
              <a:path w="1492250" h="914400">
                <a:moveTo>
                  <a:pt x="0" y="914400"/>
                </a:moveTo>
                <a:lnTo>
                  <a:pt x="1491741" y="914400"/>
                </a:lnTo>
                <a:lnTo>
                  <a:pt x="1491741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34642" y="4239386"/>
            <a:ext cx="8947785" cy="914400"/>
          </a:xfrm>
          <a:custGeom>
            <a:rect l="l" t="t" r="r" b="b"/>
            <a:pathLst>
              <a:path w="8947785" h="914400">
                <a:moveTo>
                  <a:pt x="0" y="914400"/>
                </a:moveTo>
                <a:lnTo>
                  <a:pt x="8947658" y="914400"/>
                </a:lnTo>
                <a:lnTo>
                  <a:pt x="8947658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2900" y="5153786"/>
            <a:ext cx="1492250" cy="495300"/>
          </a:xfrm>
          <a:custGeom>
            <a:rect l="l" t="t" r="r" b="b"/>
            <a:pathLst>
              <a:path w="1492250" h="495300">
                <a:moveTo>
                  <a:pt x="0" y="495300"/>
                </a:moveTo>
                <a:lnTo>
                  <a:pt x="1491741" y="495300"/>
                </a:lnTo>
                <a:lnTo>
                  <a:pt x="1491741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34642" y="5153786"/>
            <a:ext cx="8947785" cy="495300"/>
          </a:xfrm>
          <a:custGeom>
            <a:rect l="l" t="t" r="r" b="b"/>
            <a:pathLst>
              <a:path w="8947785" h="495300">
                <a:moveTo>
                  <a:pt x="0" y="495300"/>
                </a:moveTo>
                <a:lnTo>
                  <a:pt x="8947658" y="495300"/>
                </a:lnTo>
                <a:lnTo>
                  <a:pt x="8947658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2900" y="5648959"/>
            <a:ext cx="1492250" cy="1290955"/>
          </a:xfrm>
          <a:custGeom>
            <a:rect l="l" t="t" r="r" b="b"/>
            <a:pathLst>
              <a:path w="1492250" h="1290954">
                <a:moveTo>
                  <a:pt x="0" y="1290955"/>
                </a:moveTo>
                <a:lnTo>
                  <a:pt x="1491741" y="1290955"/>
                </a:lnTo>
                <a:lnTo>
                  <a:pt x="1491741" y="0"/>
                </a:lnTo>
                <a:lnTo>
                  <a:pt x="0" y="0"/>
                </a:lnTo>
                <a:lnTo>
                  <a:pt x="0" y="12909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34642" y="5648959"/>
            <a:ext cx="8947785" cy="1290955"/>
          </a:xfrm>
          <a:custGeom>
            <a:rect l="l" t="t" r="r" b="b"/>
            <a:pathLst>
              <a:path w="8947785" h="1290954">
                <a:moveTo>
                  <a:pt x="0" y="1290955"/>
                </a:moveTo>
                <a:lnTo>
                  <a:pt x="8947658" y="1290955"/>
                </a:lnTo>
                <a:lnTo>
                  <a:pt x="8947658" y="0"/>
                </a:lnTo>
                <a:lnTo>
                  <a:pt x="0" y="0"/>
                </a:lnTo>
                <a:lnTo>
                  <a:pt x="0" y="12909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7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93464"/>
              </p:ext>
            </p:extLst>
          </p:nvPr>
        </p:nvGraphicFramePr>
        <p:xfrm>
          <a:off x="336550" y="4233036"/>
          <a:ext cx="10439400" cy="27005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1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47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  <a:spcBef>
                          <a:spcPts val="1185"/>
                        </a:spcBef>
                      </a:pPr>
                      <a:r>
                        <a:rPr sz="2000" b="1" spc="-10">
                          <a:latin typeface="微软雅黑"/>
                          <a:cs typeface="微软雅黑"/>
                        </a:rPr>
                        <a:t>设题形式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 marR="8509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000" spc="-5">
                          <a:latin typeface="楷体"/>
                          <a:cs typeface="楷体"/>
                        </a:rPr>
                        <a:t>作者在文中抒发/流露/寄寓了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哪些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情感；本文内涵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丰富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，结合全文理解；文章  表达深刻思想，请写出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几点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。本文的主旨，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有人认为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是ｘｘ,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有人认为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是ｘｘ，  你赞同哪一种说法？你同意哪一种说法；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300">
                <a:tc>
                  <a:txBody>
                    <a:bodyPr vert="horz" wrap="square"/>
                    <a:lstStyle/>
                    <a:p>
                      <a:pPr marL="23177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b="1" spc="-10">
                          <a:latin typeface="微软雅黑"/>
                          <a:cs typeface="微软雅黑"/>
                        </a:rPr>
                        <a:t>识别标志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2000">
                          <a:latin typeface="楷体"/>
                          <a:cs typeface="楷体"/>
                        </a:rPr>
                        <a:t>关键词：</a:t>
                      </a:r>
                      <a:r>
                        <a:rPr sz="2000" b="1">
                          <a:latin typeface="楷体"/>
                          <a:cs typeface="楷体"/>
                        </a:rPr>
                        <a:t>哪些情感；内涵丰富；写出ｘ点；探究ｘｘ；是否认同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0828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2000" b="1" spc="-15">
                          <a:latin typeface="微软雅黑"/>
                          <a:cs typeface="微软雅黑"/>
                        </a:rPr>
                        <a:t>考题示例</a:t>
                      </a:r>
                      <a:endParaRPr sz="20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R="99060" algn="ctr">
                        <a:lnSpc>
                          <a:spcPct val="100000"/>
                        </a:lnSpc>
                        <a:spcBef>
                          <a:spcPts val="1515"/>
                        </a:spcBef>
                      </a:pPr>
                      <a:r>
                        <a:rPr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2000" spc="-5" smtClean="0">
                          <a:latin typeface="楷体"/>
                          <a:cs typeface="楷体"/>
                        </a:rPr>
                        <a:t>重庆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《一把老钥匙》：文中的“老钥匙”承载着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哪些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情感？请简要分析。</a:t>
                      </a:r>
                      <a:endParaRPr sz="2000">
                        <a:latin typeface="楷体"/>
                        <a:cs typeface="楷体"/>
                      </a:endParaRPr>
                    </a:p>
                    <a:p>
                      <a:pPr marR="102235" algn="ctr">
                        <a:lnSpc>
                          <a:spcPct val="100000"/>
                        </a:lnSpc>
                      </a:pPr>
                      <a:r>
                        <a:rPr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20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2000" spc="-5" smtClean="0">
                          <a:latin typeface="楷体"/>
                          <a:cs typeface="楷体"/>
                        </a:rPr>
                        <a:t>河南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《给母亲梳头发》：本文的主旨，有人认为是书写家庭亲情，有人认</a:t>
                      </a:r>
                      <a:endParaRPr sz="2000">
                        <a:latin typeface="楷体"/>
                        <a:cs typeface="楷体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2000" spc="-5">
                          <a:latin typeface="楷体"/>
                          <a:cs typeface="楷体"/>
                        </a:rPr>
                        <a:t>为是对老年人生活状态的关注，你赞同哪一种说法？请结合文章内容加以</a:t>
                      </a:r>
                      <a:r>
                        <a:rPr sz="20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探究</a:t>
                      </a:r>
                      <a:r>
                        <a:rPr sz="2000" spc="-5">
                          <a:latin typeface="楷体"/>
                          <a:cs typeface="楷体"/>
                        </a:rPr>
                        <a:t>。</a:t>
                      </a:r>
                      <a:endParaRPr sz="20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97535" y="953769"/>
            <a:ext cx="8867140" cy="5322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>
                <a:latin typeface="楷体"/>
                <a:cs typeface="楷体"/>
              </a:rPr>
              <a:t>⑦小河名叫夏驾河，河上有一座通济桥，建于康熙三十一年</a:t>
            </a:r>
          </a:p>
          <a:p>
            <a:pPr marL="12700" marR="5080">
              <a:lnSpc>
                <a:spcPct val="160100"/>
              </a:lnSpc>
            </a:pPr>
            <a:r>
              <a:rPr sz="2400">
                <a:latin typeface="楷体"/>
                <a:cs typeface="楷体"/>
              </a:rPr>
              <a:t>（1692年），桥洞是完美的半圆形。我出生那天，奶奶从桥顶扔  </a:t>
            </a:r>
            <a:r>
              <a:rPr sz="2400" spc="-5">
                <a:latin typeface="楷体"/>
                <a:cs typeface="楷体"/>
              </a:rPr>
              <a:t>下一个皮球。这是小镇的习俗，球有多大，男孩的</a:t>
            </a: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胆子</a:t>
            </a:r>
            <a:r>
              <a:rPr sz="2400" spc="-5">
                <a:latin typeface="楷体"/>
                <a:cs typeface="楷体"/>
              </a:rPr>
              <a:t>就有多大。  儿时的我顽劣不羁，四处撒野闯祸——不知奶奶有没有后悔过，  </a:t>
            </a:r>
            <a:r>
              <a:rPr sz="2400">
                <a:latin typeface="楷体"/>
                <a:cs typeface="楷体"/>
              </a:rPr>
              <a:t>早知如此，丢个乒乓球就够了。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900">
              <a:latin typeface="Times New Roman"/>
              <a:cs typeface="Times New Roman"/>
            </a:endParaRPr>
          </a:p>
          <a:p>
            <a:pPr marL="855344" marR="1447800">
              <a:lnSpc>
                <a:spcPct val="150100"/>
              </a:lnSpc>
              <a:tabLst>
                <a:tab pos="6648450"/>
                <a:tab pos="7105650"/>
              </a:tabLst>
            </a:pPr>
            <a:r>
              <a:rPr sz="2400">
                <a:latin typeface="楷体"/>
                <a:cs typeface="楷体"/>
              </a:rPr>
              <a:t>【互动题】第⑦段中</a:t>
            </a:r>
            <a:r>
              <a:rPr sz="2400" spc="-15">
                <a:latin typeface="楷体"/>
                <a:cs typeface="楷体"/>
              </a:rPr>
              <a:t>的</a:t>
            </a:r>
            <a:r>
              <a:rPr sz="2400">
                <a:latin typeface="楷体"/>
                <a:cs typeface="楷体"/>
              </a:rPr>
              <a:t>“胆子”指的是（	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A	</a:t>
            </a:r>
            <a:r>
              <a:rPr sz="2400">
                <a:latin typeface="楷体"/>
                <a:cs typeface="楷体"/>
              </a:rPr>
              <a:t>）  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A、顽劣不羁、撒野闯祸的胆量。  </a:t>
            </a:r>
            <a:br>
              <a:rPr lang="en-US" sz="2400" smtClean="0">
                <a:solidFill>
                  <a:srgbClr val="FF0000"/>
                </a:solidFill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B</a:t>
            </a:r>
            <a:r>
              <a:rPr sz="2400" err="1">
                <a:latin typeface="楷体"/>
                <a:cs typeface="楷体"/>
              </a:rPr>
              <a:t>、无拘无束、自由自在的追求。  </a:t>
            </a:r>
            <a:br>
              <a:rPr lang="en-US" sz="2400" smtClean="0">
                <a:latin typeface="楷体"/>
                <a:cs typeface="楷体"/>
              </a:rPr>
            </a:br>
            <a:r>
              <a:rPr sz="2400" err="1" smtClean="0">
                <a:latin typeface="楷体"/>
                <a:cs typeface="楷体"/>
              </a:rPr>
              <a:t>C</a:t>
            </a:r>
            <a:r>
              <a:rPr sz="2400" err="1">
                <a:latin typeface="楷体"/>
                <a:cs typeface="楷体"/>
              </a:rPr>
              <a:t>、天真率性、勇于冒险的精神。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3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41400" y="1361201"/>
            <a:ext cx="8866505" cy="409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100"/>
              </a:lnSpc>
            </a:pPr>
            <a:r>
              <a:rPr sz="2400" spc="-5">
                <a:latin typeface="楷体"/>
                <a:cs typeface="楷体"/>
              </a:rPr>
              <a:t>⑧桥头曾有一座小小的庙，元大德六年（1302年）始建，明天  顺四年（1460年）重修，歇山式屋顶，飞檐斗拱，内供泥塑的龙王  </a:t>
            </a:r>
            <a:r>
              <a:rPr sz="2400">
                <a:latin typeface="楷体"/>
                <a:cs typeface="楷体"/>
              </a:rPr>
              <a:t>爷，乡下人唤作龙王庙。老人们津津乐道于一个传说：小镇曾连年  大旱，庄稼颗粒无收，汾水龙王七太子私自降雨，却因触犯天规被  </a:t>
            </a:r>
            <a:r>
              <a:rPr sz="2400" spc="-5">
                <a:latin typeface="楷体"/>
                <a:cs typeface="楷体"/>
              </a:rPr>
              <a:t>斩为七段。从前小镇的舞龙叫“断龙”，由七截龙身组成，纪念那  </a:t>
            </a:r>
            <a:r>
              <a:rPr sz="2400">
                <a:latin typeface="楷体"/>
                <a:cs typeface="楷体"/>
              </a:rPr>
              <a:t>位倒霉的龙王七太子。夏驾河流经龙王庙，汇入吴淞江。吴淞江蜿  蜒东去，流入上海后，换了个更响亮的名字——苏州河。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98600" y="5679313"/>
            <a:ext cx="551751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>
                <a:latin typeface="楷体"/>
                <a:cs typeface="楷体"/>
              </a:rPr>
              <a:t>⑨奶奶扔下的皮球，几时能到外白渡桥？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01614" y="6769963"/>
            <a:ext cx="5101590" cy="33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030855"/>
                <a:tab pos="3716654"/>
              </a:tabLst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速读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第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8段，作者写</a:t>
            </a:r>
            <a:r>
              <a:rPr sz="2150" spc="-10">
                <a:solidFill>
                  <a:srgbClr val="FF0000"/>
                </a:solidFill>
                <a:latin typeface="楷体"/>
                <a:cs typeface="楷体"/>
              </a:rPr>
              <a:t>了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-15">
                <a:solidFill>
                  <a:srgbClr val="FF0000"/>
                </a:solidFill>
                <a:latin typeface="楷体"/>
                <a:cs typeface="楷体"/>
              </a:rPr>
              <a:t>和</a:t>
            </a:r>
            <a:r>
              <a:rPr sz="2150" u="sng">
                <a:solidFill>
                  <a:srgbClr val="FF0000"/>
                </a:solidFill>
                <a:latin typeface="Times New Roman"/>
                <a:cs typeface="Times New Roman"/>
              </a:rPr>
              <a:t> 	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？（名字）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74191" y="1094867"/>
            <a:ext cx="368300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楷体"/>
                <a:cs typeface="楷体"/>
              </a:rPr>
              <a:t>⑩在我读初中时，桥拆了。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41096" rIns="0" bIns="0" rtlCol="0">
            <a:spAutoFit/>
          </a:bodyPr>
          <a:lstStyle/>
          <a:p>
            <a:pPr marL="79375" marR="5080" indent="609600">
              <a:lnSpc>
                <a:spcPct val="160100"/>
              </a:lnSpc>
            </a:pPr>
            <a:r>
              <a:rPr spc="-5">
                <a:latin typeface="Cambria Math"/>
                <a:cs typeface="Cambria Math"/>
              </a:rPr>
              <a:t>⑪</a:t>
            </a:r>
            <a:r>
              <a:rPr spc="-5"/>
              <a:t>拆桥是为了走船——桥洞太低，大船开不过去，走船是为了  运水泥和黄沙，运水泥和黄沙是为了修路，修路是为了致富。那时人  </a:t>
            </a:r>
            <a:r>
              <a:rPr/>
              <a:t>们憋足了劲要致富，谁阻碍了致富，谁就是罪人。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64286" y="3436620"/>
            <a:ext cx="9169400" cy="2707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 spc="-5">
                <a:latin typeface="Cambria Math"/>
                <a:cs typeface="Cambria Math"/>
              </a:rPr>
              <a:t>⑫</a:t>
            </a:r>
            <a:r>
              <a:rPr sz="2400" spc="-5">
                <a:latin typeface="楷体"/>
                <a:cs typeface="楷体"/>
              </a:rPr>
              <a:t>拆桥花了整整一个月。潜水员分批沉入水底，拔掉打入淤泥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的木桩，然后安放炸药。东边两百米处，新建了一座水泥大桥。</a:t>
            </a:r>
            <a:endParaRPr sz="2400">
              <a:latin typeface="楷体"/>
              <a:cs typeface="楷体"/>
            </a:endParaRPr>
          </a:p>
          <a:p>
            <a:pPr marL="12700" marR="5080" indent="609600">
              <a:lnSpc>
                <a:spcPct val="160100"/>
              </a:lnSpc>
            </a:pPr>
            <a:r>
              <a:rPr sz="2400" spc="-5">
                <a:latin typeface="Cambria Math"/>
                <a:cs typeface="Cambria Math"/>
              </a:rPr>
              <a:t>⑬</a:t>
            </a:r>
            <a:r>
              <a:rPr sz="2400" spc="-5">
                <a:latin typeface="楷体"/>
                <a:cs typeface="楷体"/>
              </a:rPr>
              <a:t>我生了一场大病，病好了，捣蛋劲也没了。原本胡天野地的  </a:t>
            </a:r>
            <a:r>
              <a:rPr sz="2400">
                <a:latin typeface="楷体"/>
                <a:cs typeface="楷体"/>
              </a:rPr>
              <a:t>熊孩子，渐渐长成拘谨内向的少年。大人很欣慰，夸我懂事了。只有  奶奶忧心忡忡，</a:t>
            </a:r>
            <a:r>
              <a:rPr sz="2400" u="heavy">
                <a:latin typeface="楷体"/>
                <a:cs typeface="楷体"/>
              </a:rPr>
              <a:t>她说，这孩子的</a:t>
            </a:r>
            <a:r>
              <a:rPr sz="2400" u="heavy">
                <a:solidFill>
                  <a:srgbClr val="FF0000"/>
                </a:solidFill>
                <a:latin typeface="楷体"/>
                <a:cs typeface="楷体"/>
              </a:rPr>
              <a:t>胆子</a:t>
            </a:r>
            <a:r>
              <a:rPr sz="2400" u="heavy">
                <a:latin typeface="楷体"/>
                <a:cs typeface="楷体"/>
              </a:rPr>
              <a:t>丢了。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42707" y="7034783"/>
            <a:ext cx="3053080" cy="66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>
                <a:solidFill>
                  <a:srgbClr val="FF0000"/>
                </a:solidFill>
                <a:latin typeface="楷体"/>
                <a:cs typeface="楷体"/>
              </a:rPr>
              <a:t>桥拆了，什么消失了？</a:t>
            </a:r>
            <a:endParaRPr sz="1800">
              <a:latin typeface="楷体"/>
              <a:cs typeface="楷体"/>
            </a:endParaRPr>
          </a:p>
          <a:p>
            <a:pPr marL="12700">
              <a:lnSpc>
                <a:spcPts val="1889"/>
              </a:lnSpc>
              <a:spcBef>
                <a:spcPts val="1080"/>
              </a:spcBef>
            </a:pPr>
            <a:r>
              <a:rPr sz="1800" err="1">
                <a:solidFill>
                  <a:srgbClr val="FF0000"/>
                </a:solidFill>
                <a:latin typeface="楷体"/>
                <a:cs typeface="楷体"/>
              </a:rPr>
              <a:t>这里的“胆子”指</a:t>
            </a:r>
            <a:r>
              <a:rPr sz="1800" smtClean="0">
                <a:solidFill>
                  <a:srgbClr val="FF0000"/>
                </a:solidFill>
                <a:latin typeface="楷体"/>
                <a:cs typeface="楷体"/>
              </a:rPr>
              <a:t>？</a:t>
            </a:r>
            <a:endParaRPr sz="18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972800" cy="8229600"/>
          </a:xfrm>
          <a:custGeom>
            <a:rect l="l" t="t" r="r" b="b"/>
            <a:pathLst>
              <a:path w="10972800" h="8229600">
                <a:moveTo>
                  <a:pt x="10972800" y="8229595"/>
                </a:moveTo>
                <a:lnTo>
                  <a:pt x="10972800" y="0"/>
                </a:lnTo>
                <a:lnTo>
                  <a:pt x="0" y="0"/>
                </a:lnTo>
                <a:lnTo>
                  <a:pt x="0" y="8229595"/>
                </a:lnTo>
                <a:lnTo>
                  <a:pt x="10972800" y="82295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234695"/>
            <a:ext cx="10972800" cy="337413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3861815"/>
            <a:ext cx="5391912" cy="409956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80888" y="3861815"/>
            <a:ext cx="5391911" cy="409956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63490" y="493014"/>
            <a:ext cx="104013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5">
                <a:solidFill>
                  <a:srgbClr val="FFFFFF"/>
                </a:solidFill>
                <a:latin typeface="楷体"/>
                <a:cs typeface="楷体"/>
              </a:rPr>
              <a:t>伪</a:t>
            </a:r>
            <a:r>
              <a:rPr sz="2000" spc="-10">
                <a:solidFill>
                  <a:srgbClr val="FFFFFF"/>
                </a:solidFill>
                <a:latin typeface="楷体"/>
                <a:cs typeface="楷体"/>
              </a:rPr>
              <a:t>通济桥</a:t>
            </a:r>
            <a:endParaRPr sz="200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83027" y="4002278"/>
            <a:ext cx="154940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5">
                <a:latin typeface="楷体"/>
                <a:cs typeface="楷体"/>
              </a:rPr>
              <a:t>真</a:t>
            </a:r>
            <a:r>
              <a:rPr sz="2000" spc="-10">
                <a:latin typeface="楷体"/>
                <a:cs typeface="楷体"/>
              </a:rPr>
              <a:t>通济</a:t>
            </a:r>
            <a:r>
              <a:rPr sz="2000" spc="5">
                <a:latin typeface="楷体"/>
                <a:cs typeface="楷体"/>
              </a:rPr>
              <a:t>桥</a:t>
            </a:r>
            <a:r>
              <a:rPr sz="2000" spc="-10">
                <a:latin typeface="楷体"/>
                <a:cs typeface="楷体"/>
              </a:rPr>
              <a:t>现状</a:t>
            </a:r>
            <a:endParaRPr sz="2000">
              <a:latin typeface="楷体"/>
              <a:cs typeface="楷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97697" y="4002278"/>
            <a:ext cx="1550670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spc="-5">
                <a:solidFill>
                  <a:srgbClr val="FFFFFF"/>
                </a:solidFill>
                <a:latin typeface="楷体"/>
                <a:cs typeface="楷体"/>
              </a:rPr>
              <a:t>真通济桥现状</a:t>
            </a:r>
            <a:endParaRPr sz="20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2231" y="0"/>
            <a:ext cx="3020568" cy="21549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45935"/>
            <a:ext cx="3636264" cy="18836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88608" y="6184391"/>
            <a:ext cx="4584191" cy="1883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1640" y="413257"/>
            <a:ext cx="9275445" cy="5440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300">
              <a:latin typeface="Times New Roman"/>
              <a:cs typeface="Times New Roman"/>
            </a:endParaRPr>
          </a:p>
          <a:p>
            <a:pPr marL="57150" marR="5080" indent="609600" algn="just">
              <a:lnSpc>
                <a:spcPct val="150100"/>
              </a:lnSpc>
              <a:spcBef>
                <a:spcPts val="5"/>
              </a:spcBef>
            </a:pPr>
            <a:r>
              <a:rPr sz="2400" spc="-5">
                <a:latin typeface="Cambria Math"/>
                <a:cs typeface="Cambria Math"/>
              </a:rPr>
              <a:t>⑭</a:t>
            </a:r>
            <a:r>
              <a:rPr sz="2400" spc="-5">
                <a:latin typeface="楷体"/>
                <a:cs typeface="楷体"/>
              </a:rPr>
              <a:t>我站在河边，河水黏稠，漂浮着垃圾和水草。水里也没有船。  </a:t>
            </a:r>
            <a:r>
              <a:rPr sz="2400">
                <a:latin typeface="楷体"/>
                <a:cs typeface="楷体"/>
              </a:rPr>
              <a:t>路修好了，也就不需要船了。</a:t>
            </a:r>
            <a:endParaRPr sz="2400">
              <a:latin typeface="楷体"/>
              <a:cs typeface="楷体"/>
            </a:endParaRPr>
          </a:p>
          <a:p>
            <a:pPr marL="66675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Cambria Math"/>
                <a:cs typeface="Cambria Math"/>
              </a:rPr>
              <a:t>⑮</a:t>
            </a:r>
            <a:r>
              <a:rPr sz="2400" u="heavy" spc="-5">
                <a:solidFill>
                  <a:srgbClr val="FF0000"/>
                </a:solidFill>
                <a:latin typeface="楷体"/>
                <a:cs typeface="楷体"/>
              </a:rPr>
              <a:t>那座桥，清代的桥，满月的桥，永远地消失了。</a:t>
            </a:r>
            <a:endParaRPr sz="2400">
              <a:latin typeface="楷体"/>
              <a:cs typeface="楷体"/>
            </a:endParaRPr>
          </a:p>
          <a:p>
            <a:pPr marL="57150" marR="5080" indent="609600" algn="just">
              <a:lnSpc>
                <a:spcPct val="150100"/>
              </a:lnSpc>
            </a:pPr>
            <a:r>
              <a:rPr sz="2400" spc="-5">
                <a:latin typeface="Cambria Math"/>
                <a:cs typeface="Cambria Math"/>
              </a:rPr>
              <a:t>⑯</a:t>
            </a:r>
            <a:r>
              <a:rPr sz="2400" spc="-5">
                <a:latin typeface="楷体"/>
                <a:cs typeface="楷体"/>
              </a:rPr>
              <a:t>我向河岸望去，过去生长稻米和油菜的田野，如今长出了连绵  </a:t>
            </a:r>
            <a:r>
              <a:rPr sz="2400">
                <a:latin typeface="楷体"/>
                <a:cs typeface="楷体"/>
              </a:rPr>
              <a:t>的高楼。如果对比二十年前后的照片，你会发现，对岸升起了一个钢  筋水泥的星球。那里是小镇的拆迁房集中地，失去土地的农民陆续搬  </a:t>
            </a:r>
            <a:r>
              <a:rPr sz="2400" spc="-5">
                <a:latin typeface="楷体"/>
                <a:cs typeface="楷体"/>
              </a:rPr>
              <a:t>到这里。前年大涨一波后，此地房价破万。</a:t>
            </a:r>
            <a:r>
              <a:rPr sz="2400" u="heavy" spc="-5">
                <a:solidFill>
                  <a:srgbClr val="FF0000"/>
                </a:solidFill>
                <a:latin typeface="楷体"/>
                <a:cs typeface="楷体"/>
              </a:rPr>
              <a:t>开发商欢天喜地盖楼，农  民欢天喜地拆迁</a:t>
            </a:r>
            <a:r>
              <a:rPr sz="2400" spc="-5">
                <a:latin typeface="楷体"/>
                <a:cs typeface="楷体"/>
              </a:rPr>
              <a:t>——种地能赚几个钱？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3352" y="313690"/>
            <a:ext cx="10092055" cy="7692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>
              <a:latin typeface="Times New Roman"/>
              <a:cs typeface="Times New Roman"/>
            </a:endParaRPr>
          </a:p>
          <a:p>
            <a:pPr marL="332740" algn="just">
              <a:lnSpc>
                <a:spcPct val="100000"/>
              </a:lnSpc>
              <a:spcBef>
                <a:spcPts val="5"/>
              </a:spcBef>
            </a:pPr>
            <a:r>
              <a:rPr sz="2400">
                <a:latin typeface="微软雅黑"/>
                <a:cs typeface="微软雅黑"/>
              </a:rPr>
              <a:t>2.品味下列句子，回答括号内的问题。（4分）</a:t>
            </a:r>
            <a:endParaRPr sz="2400">
              <a:latin typeface="微软雅黑"/>
              <a:cs typeface="微软雅黑"/>
            </a:endParaRPr>
          </a:p>
          <a:p>
            <a:pPr marL="332740" algn="just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（1）那座桥，清代的桥，满月的桥，永远地消失了。（此句改为</a:t>
            </a:r>
            <a:endParaRPr sz="2400">
              <a:latin typeface="楷体"/>
              <a:cs typeface="楷体"/>
            </a:endParaRPr>
          </a:p>
          <a:p>
            <a:pPr marL="332740" algn="just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“那座桥消失了”行吗？为什么？）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900">
              <a:latin typeface="Times New Roman"/>
              <a:cs typeface="Times New Roman"/>
            </a:endParaRPr>
          </a:p>
          <a:p>
            <a:pPr marL="332740" algn="just">
              <a:lnSpc>
                <a:spcPct val="100000"/>
              </a:lnSpc>
            </a:pPr>
            <a:r>
              <a:rPr sz="2600" b="1" spc="-15">
                <a:latin typeface="楷体"/>
                <a:cs typeface="楷体"/>
              </a:rPr>
              <a:t>该句具有什么句式特点？</a:t>
            </a:r>
            <a:endParaRPr sz="2600">
              <a:latin typeface="楷体"/>
              <a:cs typeface="楷体"/>
            </a:endParaRPr>
          </a:p>
          <a:p>
            <a:pPr marL="332740" algn="just">
              <a:lnSpc>
                <a:spcPct val="100000"/>
              </a:lnSpc>
              <a:spcBef>
                <a:spcPts val="1535"/>
              </a:spcBef>
            </a:pPr>
            <a:r>
              <a:rPr sz="2600" spc="-10">
                <a:latin typeface="楷体"/>
                <a:cs typeface="楷体"/>
              </a:rPr>
              <a:t>A、长短句结合  </a:t>
            </a:r>
            <a:r>
              <a:rPr sz="2600" spc="-15">
                <a:latin typeface="楷体"/>
                <a:cs typeface="楷体"/>
              </a:rPr>
              <a:t>B、骈散句结合  C、整散句结合 </a:t>
            </a:r>
            <a:r>
              <a:rPr sz="2600" spc="30">
                <a:latin typeface="楷体"/>
                <a:cs typeface="楷体"/>
              </a:rPr>
              <a:t> </a:t>
            </a:r>
            <a:r>
              <a:rPr sz="2600" spc="-15">
                <a:solidFill>
                  <a:srgbClr val="FF0000"/>
                </a:solidFill>
                <a:latin typeface="楷体"/>
                <a:cs typeface="楷体"/>
              </a:rPr>
              <a:t>D、多用短句</a:t>
            </a:r>
            <a:endParaRPr sz="2600">
              <a:latin typeface="楷体"/>
              <a:cs typeface="楷体"/>
            </a:endParaRPr>
          </a:p>
          <a:p>
            <a:pPr marL="332740" marR="598170" algn="just">
              <a:lnSpc>
                <a:spcPct val="160100"/>
              </a:lnSpc>
              <a:spcBef>
                <a:spcPts val="1695"/>
              </a:spcBef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不行。文中运用短句，反复强调，表达了对桥的无限怀念和被拆的无  奈惋惜的强烈感情。改句无此表达效果。（“那座桥”起到了定位和  强调的作用，是此桥不是彼桥；“清代的桥”突出了其悠久的历史；  “满月的桥”写出了桥的优美，“永远地消失了”写出了作者的惋惜  和遗憾之情。）</a:t>
            </a:r>
            <a:endParaRPr sz="2400">
              <a:latin typeface="楷体"/>
              <a:cs typeface="楷体"/>
            </a:endParaRPr>
          </a:p>
          <a:p>
            <a:pPr marR="5080" algn="r">
              <a:lnSpc>
                <a:spcPts val="2355"/>
              </a:lnSpc>
            </a:pPr>
            <a:r>
              <a:rPr sz="2150" spc="-5">
                <a:latin typeface="Calibri"/>
                <a:cs typeface="Calibri"/>
              </a:rPr>
              <a:t>x</a:t>
            </a:r>
            <a:r>
              <a:rPr sz="2150" spc="10">
                <a:latin typeface="Calibri"/>
                <a:cs typeface="Calibri"/>
              </a:rPr>
              <a:t>1</a:t>
            </a:r>
            <a:r>
              <a:rPr sz="2150" spc="5">
                <a:latin typeface="Calibri"/>
                <a:cs typeface="Calibri"/>
              </a:rPr>
              <a:t>2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775461"/>
            <a:ext cx="9178290" cy="5629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2.品味下列句子，回答括号内的问题。（4分）</a:t>
            </a:r>
            <a:endParaRPr sz="2400">
              <a:latin typeface="微软雅黑"/>
              <a:cs typeface="微软雅黑"/>
            </a:endParaRPr>
          </a:p>
          <a:p>
            <a:pPr marL="46990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（1）那座桥，清代的桥，满月的桥，永远地消失了。（此句改为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</a:pPr>
            <a:r>
              <a:rPr sz="2400">
                <a:latin typeface="楷体"/>
                <a:cs typeface="楷体"/>
              </a:rPr>
              <a:t>“那座桥消失了”行吗？为什么？）</a:t>
            </a:r>
            <a:endParaRPr sz="240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12700" indent="609600">
              <a:lnSpc>
                <a:spcPct val="160100"/>
              </a:lnSpc>
              <a:spcBef>
                <a:spcPts val="1850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不行。文中运用短句，反复强调，表达了对桥的无限怀念和被拆  的无奈惋惜的强烈感情。改句无此表达效果。</a:t>
            </a:r>
            <a:endParaRPr sz="2400">
              <a:latin typeface="楷体"/>
              <a:cs typeface="楷体"/>
            </a:endParaRPr>
          </a:p>
          <a:p>
            <a:pPr marL="469900" marR="1079500">
              <a:lnSpc>
                <a:spcPts val="4610"/>
              </a:lnSpc>
              <a:spcBef>
                <a:spcPts val="440"/>
              </a:spcBef>
            </a:pPr>
            <a:r>
              <a:rPr sz="2400" spc="-5">
                <a:solidFill>
                  <a:srgbClr val="FF0000"/>
                </a:solidFill>
                <a:latin typeface="楷体"/>
                <a:cs typeface="楷体"/>
              </a:rPr>
              <a:t>“那座桥”起到了定位和强调的作用，是此桥不是彼桥；  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“清代的桥”突出了其悠久的历史；  “满月的桥”写出了桥的优美，  “永远地消失了”写出了作者的惋惜和遗憾之情。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3352" y="313690"/>
            <a:ext cx="1095375" cy="439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86408" y="1372234"/>
            <a:ext cx="871283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楷体"/>
                <a:cs typeface="楷体"/>
              </a:rPr>
              <a:t>（2）开发商欢天喜地盖楼，农民欢天喜地拆迁。（句中“欢天喜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9208" y="1555115"/>
            <a:ext cx="3683000" cy="763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2650">
              <a:lnSpc>
                <a:spcPct val="100000"/>
              </a:lnSpc>
            </a:pPr>
            <a:r>
              <a:rPr sz="2400" spc="35">
                <a:latin typeface="楷体"/>
                <a:cs typeface="楷体"/>
              </a:rPr>
              <a:t>····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ts val="2840"/>
              </a:lnSpc>
              <a:spcBef>
                <a:spcPts val="285"/>
              </a:spcBef>
            </a:pPr>
            <a:r>
              <a:rPr sz="2400" spc="-5">
                <a:latin typeface="楷体"/>
                <a:cs typeface="楷体"/>
              </a:rPr>
              <a:t>地”连用两次有何用意？）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13323" y="1573403"/>
            <a:ext cx="126365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spc="50">
                <a:latin typeface="楷体"/>
                <a:cs typeface="楷体"/>
              </a:rPr>
              <a:t>·</a:t>
            </a:r>
            <a:r>
              <a:rPr sz="2400" spc="190">
                <a:latin typeface="楷体"/>
                <a:cs typeface="楷体"/>
              </a:rPr>
              <a:t>·</a:t>
            </a:r>
            <a:r>
              <a:rPr sz="2400" spc="-100">
                <a:latin typeface="楷体"/>
                <a:cs typeface="楷体"/>
              </a:rPr>
              <a:t>·</a:t>
            </a:r>
            <a:r>
              <a:rPr sz="2400">
                <a:latin typeface="楷体"/>
                <a:cs typeface="楷体"/>
              </a:rPr>
              <a:t>·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63141" y="2714752"/>
            <a:ext cx="3328035" cy="981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b="1" spc="-15">
                <a:latin typeface="楷体"/>
                <a:cs typeface="楷体"/>
              </a:rPr>
              <a:t>原句使用了什么修辞？</a:t>
            </a:r>
            <a:endParaRPr sz="2600">
              <a:latin typeface="楷体"/>
              <a:cs typeface="楷体"/>
            </a:endParaRPr>
          </a:p>
          <a:p>
            <a:pPr marL="12700">
              <a:lnSpc>
                <a:spcPts val="3065"/>
              </a:lnSpc>
              <a:spcBef>
                <a:spcPts val="1535"/>
              </a:spcBef>
              <a:tabLst>
                <a:tab pos="1823720"/>
              </a:tabLst>
            </a:pPr>
            <a:r>
              <a:rPr sz="2600" spc="-10">
                <a:latin typeface="楷体"/>
                <a:cs typeface="楷体"/>
              </a:rPr>
              <a:t>A、排比	B、反复</a:t>
            </a:r>
            <a:endParaRPr sz="2600">
              <a:latin typeface="楷体"/>
              <a:cs typeface="楷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85182" y="3306064"/>
            <a:ext cx="1177925" cy="389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65"/>
              </a:lnSpc>
            </a:pPr>
            <a:r>
              <a:rPr sz="2600" spc="-5">
                <a:latin typeface="楷体"/>
                <a:cs typeface="楷体"/>
              </a:rPr>
              <a:t>C</a:t>
            </a:r>
            <a:r>
              <a:rPr sz="2600" spc="-15">
                <a:latin typeface="楷体"/>
                <a:cs typeface="楷体"/>
              </a:rPr>
              <a:t>、短句</a:t>
            </a:r>
            <a:endParaRPr sz="260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96202" y="3306064"/>
            <a:ext cx="1181100" cy="389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65"/>
              </a:lnSpc>
            </a:pPr>
            <a:r>
              <a:rPr sz="2600" spc="-10">
                <a:latin typeface="楷体"/>
                <a:cs typeface="楷体"/>
              </a:rPr>
              <a:t>D</a:t>
            </a:r>
            <a:r>
              <a:rPr sz="2600" spc="5">
                <a:latin typeface="楷体"/>
                <a:cs typeface="楷体"/>
              </a:rPr>
              <a:t>、</a:t>
            </a:r>
            <a:r>
              <a:rPr sz="2600" spc="-10">
                <a:latin typeface="楷体"/>
                <a:cs typeface="楷体"/>
              </a:rPr>
              <a:t>叠词</a:t>
            </a:r>
            <a:endParaRPr sz="26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3352" y="313690"/>
            <a:ext cx="1095375" cy="439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86408" y="1372234"/>
            <a:ext cx="871283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楷体"/>
                <a:cs typeface="楷体"/>
              </a:rPr>
              <a:t>（2）开发商欢天喜地盖楼，农民欢天喜地拆迁。（句中“欢天喜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9208" y="1555115"/>
            <a:ext cx="3683000" cy="763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2650">
              <a:lnSpc>
                <a:spcPct val="100000"/>
              </a:lnSpc>
            </a:pPr>
            <a:r>
              <a:rPr sz="2400" spc="35">
                <a:latin typeface="楷体"/>
                <a:cs typeface="楷体"/>
              </a:rPr>
              <a:t>····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ts val="2840"/>
              </a:lnSpc>
              <a:spcBef>
                <a:spcPts val="285"/>
              </a:spcBef>
            </a:pPr>
            <a:r>
              <a:rPr sz="2400" spc="-5">
                <a:latin typeface="楷体"/>
                <a:cs typeface="楷体"/>
              </a:rPr>
              <a:t>地”连用两次有何用意？）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13323" y="1573403"/>
            <a:ext cx="126365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spc="50">
                <a:latin typeface="楷体"/>
                <a:cs typeface="楷体"/>
              </a:rPr>
              <a:t>·</a:t>
            </a:r>
            <a:r>
              <a:rPr sz="2400" spc="190">
                <a:latin typeface="楷体"/>
                <a:cs typeface="楷体"/>
              </a:rPr>
              <a:t>·</a:t>
            </a:r>
            <a:r>
              <a:rPr sz="2400" spc="-100">
                <a:latin typeface="楷体"/>
                <a:cs typeface="楷体"/>
              </a:rPr>
              <a:t>·</a:t>
            </a:r>
            <a:r>
              <a:rPr sz="2400">
                <a:latin typeface="楷体"/>
                <a:cs typeface="楷体"/>
              </a:rPr>
              <a:t>·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63141" y="2714752"/>
            <a:ext cx="3328035" cy="981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b="1" spc="-15">
                <a:latin typeface="楷体"/>
                <a:cs typeface="楷体"/>
              </a:rPr>
              <a:t>原句使用了什么修辞？</a:t>
            </a:r>
            <a:endParaRPr sz="2600">
              <a:latin typeface="楷体"/>
              <a:cs typeface="楷体"/>
            </a:endParaRPr>
          </a:p>
          <a:p>
            <a:pPr marL="12700">
              <a:lnSpc>
                <a:spcPts val="3065"/>
              </a:lnSpc>
              <a:spcBef>
                <a:spcPts val="1535"/>
              </a:spcBef>
              <a:tabLst>
                <a:tab pos="1823720"/>
              </a:tabLst>
            </a:pPr>
            <a:r>
              <a:rPr sz="2600" spc="-10">
                <a:latin typeface="楷体"/>
                <a:cs typeface="楷体"/>
              </a:rPr>
              <a:t>A、排比	</a:t>
            </a:r>
            <a:r>
              <a:rPr sz="2600" spc="-10">
                <a:solidFill>
                  <a:srgbClr val="FF0000"/>
                </a:solidFill>
                <a:latin typeface="楷体"/>
                <a:cs typeface="楷体"/>
              </a:rPr>
              <a:t>B、反复</a:t>
            </a:r>
            <a:endParaRPr sz="2600">
              <a:latin typeface="楷体"/>
              <a:cs typeface="楷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85182" y="3306064"/>
            <a:ext cx="1177925" cy="389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65"/>
              </a:lnSpc>
            </a:pPr>
            <a:r>
              <a:rPr sz="2600" spc="-5">
                <a:latin typeface="楷体"/>
                <a:cs typeface="楷体"/>
              </a:rPr>
              <a:t>C</a:t>
            </a:r>
            <a:r>
              <a:rPr sz="2600" spc="-15">
                <a:latin typeface="楷体"/>
                <a:cs typeface="楷体"/>
              </a:rPr>
              <a:t>、短句</a:t>
            </a:r>
            <a:endParaRPr sz="2600">
              <a:latin typeface="楷体"/>
              <a:cs typeface="楷体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96202" y="3306064"/>
            <a:ext cx="1181100" cy="389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65"/>
              </a:lnSpc>
            </a:pPr>
            <a:r>
              <a:rPr sz="2600" spc="-10">
                <a:latin typeface="楷体"/>
                <a:cs typeface="楷体"/>
              </a:rPr>
              <a:t>D</a:t>
            </a:r>
            <a:r>
              <a:rPr sz="2600" spc="5">
                <a:latin typeface="楷体"/>
                <a:cs typeface="楷体"/>
              </a:rPr>
              <a:t>、</a:t>
            </a:r>
            <a:r>
              <a:rPr sz="2600" spc="-10">
                <a:latin typeface="楷体"/>
                <a:cs typeface="楷体"/>
              </a:rPr>
              <a:t>叠词</a:t>
            </a:r>
            <a:endParaRPr sz="2600">
              <a:latin typeface="楷体"/>
              <a:cs typeface="楷体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12289" y="4277352"/>
            <a:ext cx="8263890" cy="1972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700"/>
              </a:lnSpc>
            </a:pPr>
            <a:r>
              <a:rPr sz="2150" spc="10">
                <a:latin typeface="黑体"/>
                <a:cs typeface="黑体"/>
              </a:rPr>
              <a:t>排比≥3句，句式上重复：  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雪峰老师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的</a:t>
            </a:r>
            <a:r>
              <a:rPr sz="2150" spc="10">
                <a:latin typeface="楷体"/>
                <a:cs typeface="楷体"/>
              </a:rPr>
              <a:t>课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不</a:t>
            </a:r>
            <a:r>
              <a:rPr sz="2150" spc="10">
                <a:latin typeface="楷体"/>
                <a:cs typeface="楷体"/>
              </a:rPr>
              <a:t>拖堂，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雪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峰老师</a:t>
            </a:r>
            <a:r>
              <a:rPr sz="2150" spc="15">
                <a:solidFill>
                  <a:srgbClr val="FF0000"/>
                </a:solidFill>
                <a:latin typeface="楷体"/>
                <a:cs typeface="楷体"/>
              </a:rPr>
              <a:t>的</a:t>
            </a:r>
            <a:r>
              <a:rPr sz="2150" spc="10">
                <a:latin typeface="楷体"/>
                <a:cs typeface="楷体"/>
              </a:rPr>
              <a:t>岁数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不</a:t>
            </a:r>
            <a:r>
              <a:rPr sz="2150" spc="10">
                <a:latin typeface="楷体"/>
                <a:cs typeface="楷体"/>
              </a:rPr>
              <a:t>小，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雪</a:t>
            </a:r>
            <a:r>
              <a:rPr sz="2150" spc="35">
                <a:solidFill>
                  <a:srgbClr val="FF0000"/>
                </a:solidFill>
                <a:latin typeface="楷体"/>
                <a:cs typeface="楷体"/>
              </a:rPr>
              <a:t>峰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老师的</a:t>
            </a:r>
            <a:r>
              <a:rPr sz="2150" spc="10">
                <a:latin typeface="楷体"/>
                <a:cs typeface="楷体"/>
              </a:rPr>
              <a:t>灵魂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不</a:t>
            </a:r>
            <a:r>
              <a:rPr sz="2150" spc="5">
                <a:latin typeface="楷体"/>
                <a:cs typeface="楷体"/>
              </a:rPr>
              <a:t>老。  </a:t>
            </a:r>
            <a:r>
              <a:rPr sz="2150" spc="10">
                <a:latin typeface="黑体"/>
                <a:cs typeface="黑体"/>
              </a:rPr>
              <a:t>反复≥2句，内容上重复：</a:t>
            </a:r>
            <a:endParaRPr sz="2150">
              <a:latin typeface="黑体"/>
              <a:cs typeface="黑体"/>
            </a:endParaRPr>
          </a:p>
          <a:p>
            <a:pPr marL="12700">
              <a:lnSpc>
                <a:spcPts val="2555"/>
              </a:lnSpc>
              <a:spcBef>
                <a:spcPts val="1310"/>
              </a:spcBef>
            </a:pPr>
            <a:r>
              <a:rPr sz="2150" spc="10">
                <a:latin typeface="楷体"/>
                <a:cs typeface="楷体"/>
              </a:rPr>
              <a:t>雪峰老师从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不拖堂，不拖堂，不拖堂</a:t>
            </a:r>
            <a:r>
              <a:rPr sz="2150" spc="10">
                <a:latin typeface="楷体"/>
                <a:cs typeface="楷体"/>
              </a:rPr>
              <a:t>。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97050" y="775461"/>
            <a:ext cx="872045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latin typeface="楷体"/>
                <a:cs typeface="楷体"/>
              </a:rPr>
              <a:t>（2）开发商欢天喜地盖楼，农民欢天喜地拆迁。（句中“欢天喜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520" y="2311796"/>
            <a:ext cx="9170035" cy="1165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>
              <a:lnSpc>
                <a:spcPct val="160100"/>
              </a:lnSpc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用了反复的修辞手法，突出表现了开发商赚取利润的满足感和失  地农民获得补偿的喜悦之情。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9520" y="958342"/>
            <a:ext cx="3686810" cy="763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52650">
              <a:lnSpc>
                <a:spcPct val="100000"/>
              </a:lnSpc>
            </a:pPr>
            <a:r>
              <a:rPr sz="2400" spc="30">
                <a:latin typeface="楷体"/>
                <a:cs typeface="楷体"/>
              </a:rPr>
              <a:t>····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ts val="2840"/>
              </a:lnSpc>
              <a:spcBef>
                <a:spcPts val="290"/>
              </a:spcBef>
            </a:pPr>
            <a:r>
              <a:rPr sz="2400">
                <a:latin typeface="楷体"/>
                <a:cs typeface="楷体"/>
              </a:rPr>
              <a:t>地”连用两次有何用意？）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23890" y="976630"/>
            <a:ext cx="126365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45">
                <a:latin typeface="楷体"/>
                <a:cs typeface="楷体"/>
              </a:rPr>
              <a:t>·</a:t>
            </a:r>
            <a:r>
              <a:rPr sz="2400" spc="185">
                <a:latin typeface="楷体"/>
                <a:cs typeface="楷体"/>
              </a:rPr>
              <a:t>·</a:t>
            </a:r>
            <a:r>
              <a:rPr sz="2400" spc="-100">
                <a:latin typeface="楷体"/>
                <a:cs typeface="楷体"/>
              </a:rPr>
              <a:t>·</a:t>
            </a:r>
            <a:r>
              <a:rPr sz="2400">
                <a:latin typeface="楷体"/>
                <a:cs typeface="楷体"/>
              </a:rPr>
              <a:t>·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50023" y="0"/>
            <a:ext cx="3922775" cy="44165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093464"/>
            <a:ext cx="4041648" cy="3962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1640" y="413257"/>
            <a:ext cx="12458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知识方法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20241" y="1677923"/>
            <a:ext cx="182689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5">
                <a:latin typeface="微软雅黑"/>
                <a:cs typeface="微软雅黑"/>
              </a:rPr>
              <a:t>3</a:t>
            </a:r>
            <a:r>
              <a:rPr sz="2400" b="1" spc="10">
                <a:latin typeface="微软雅黑"/>
                <a:cs typeface="微软雅黑"/>
              </a:rPr>
              <a:t>.</a:t>
            </a:r>
            <a:r>
              <a:rPr sz="2400" b="1">
                <a:latin typeface="微软雅黑"/>
                <a:cs typeface="微软雅黑"/>
              </a:rPr>
              <a:t>开放性题目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68375" y="2476804"/>
            <a:ext cx="1622425" cy="1141730"/>
          </a:xfrm>
          <a:custGeom>
            <a:rect l="l" t="t" r="r" b="b"/>
            <a:pathLst>
              <a:path w="1622425" h="1141729">
                <a:moveTo>
                  <a:pt x="0" y="1141298"/>
                </a:moveTo>
                <a:lnTo>
                  <a:pt x="1622298" y="1141298"/>
                </a:lnTo>
                <a:lnTo>
                  <a:pt x="1622298" y="0"/>
                </a:lnTo>
                <a:lnTo>
                  <a:pt x="0" y="0"/>
                </a:lnTo>
                <a:lnTo>
                  <a:pt x="0" y="1141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90572" y="2476804"/>
            <a:ext cx="8491855" cy="1141730"/>
          </a:xfrm>
          <a:custGeom>
            <a:rect l="l" t="t" r="r" b="b"/>
            <a:pathLst>
              <a:path w="8491855" h="1141729">
                <a:moveTo>
                  <a:pt x="0" y="1141298"/>
                </a:moveTo>
                <a:lnTo>
                  <a:pt x="8491728" y="1141298"/>
                </a:lnTo>
                <a:lnTo>
                  <a:pt x="8491728" y="0"/>
                </a:lnTo>
                <a:lnTo>
                  <a:pt x="0" y="0"/>
                </a:lnTo>
                <a:lnTo>
                  <a:pt x="0" y="1141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8375" y="3618001"/>
            <a:ext cx="1622425" cy="563880"/>
          </a:xfrm>
          <a:custGeom>
            <a:rect l="l" t="t" r="r" b="b"/>
            <a:pathLst>
              <a:path w="1622425" h="563879">
                <a:moveTo>
                  <a:pt x="0" y="563473"/>
                </a:moveTo>
                <a:lnTo>
                  <a:pt x="1622298" y="563473"/>
                </a:lnTo>
                <a:lnTo>
                  <a:pt x="1622298" y="0"/>
                </a:lnTo>
                <a:lnTo>
                  <a:pt x="0" y="0"/>
                </a:lnTo>
                <a:lnTo>
                  <a:pt x="0" y="5634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90572" y="3618001"/>
            <a:ext cx="8491855" cy="563880"/>
          </a:xfrm>
          <a:custGeom>
            <a:rect l="l" t="t" r="r" b="b"/>
            <a:pathLst>
              <a:path w="8491855" h="563879">
                <a:moveTo>
                  <a:pt x="0" y="563473"/>
                </a:moveTo>
                <a:lnTo>
                  <a:pt x="8491728" y="563473"/>
                </a:lnTo>
                <a:lnTo>
                  <a:pt x="8491728" y="0"/>
                </a:lnTo>
                <a:lnTo>
                  <a:pt x="0" y="0"/>
                </a:lnTo>
                <a:lnTo>
                  <a:pt x="0" y="5634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8375" y="4181475"/>
            <a:ext cx="1622425" cy="1645920"/>
          </a:xfrm>
          <a:custGeom>
            <a:rect l="l" t="t" r="r" b="b"/>
            <a:pathLst>
              <a:path w="1622425" h="1645920">
                <a:moveTo>
                  <a:pt x="0" y="1645920"/>
                </a:moveTo>
                <a:lnTo>
                  <a:pt x="1622298" y="1645920"/>
                </a:lnTo>
                <a:lnTo>
                  <a:pt x="1622298" y="0"/>
                </a:lnTo>
                <a:lnTo>
                  <a:pt x="0" y="0"/>
                </a:lnTo>
                <a:lnTo>
                  <a:pt x="0" y="16459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90572" y="4181475"/>
            <a:ext cx="8491855" cy="1645920"/>
          </a:xfrm>
          <a:custGeom>
            <a:rect l="l" t="t" r="r" b="b"/>
            <a:pathLst>
              <a:path w="8491855" h="1645920">
                <a:moveTo>
                  <a:pt x="0" y="1645920"/>
                </a:moveTo>
                <a:lnTo>
                  <a:pt x="8491728" y="1645920"/>
                </a:lnTo>
                <a:lnTo>
                  <a:pt x="8491728" y="0"/>
                </a:lnTo>
                <a:lnTo>
                  <a:pt x="0" y="0"/>
                </a:lnTo>
                <a:lnTo>
                  <a:pt x="0" y="16459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783392"/>
              </p:ext>
            </p:extLst>
          </p:nvPr>
        </p:nvGraphicFramePr>
        <p:xfrm>
          <a:off x="662025" y="2470404"/>
          <a:ext cx="10113924" cy="33506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2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1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41349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400" b="1">
                          <a:latin typeface="微软雅黑"/>
                          <a:cs typeface="微软雅黑"/>
                        </a:rPr>
                        <a:t>设题形式</a:t>
                      </a:r>
                      <a:endParaRPr sz="24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2400" spc="-5">
                          <a:latin typeface="楷体"/>
                          <a:cs typeface="楷体"/>
                        </a:rPr>
                        <a:t>结合文本谈谈你的</a:t>
                      </a:r>
                      <a:r>
                        <a:rPr sz="24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感受</a:t>
                      </a:r>
                      <a:r>
                        <a:rPr sz="2400" spc="-5">
                          <a:latin typeface="楷体"/>
                          <a:cs typeface="楷体"/>
                        </a:rPr>
                        <a:t>；给了你ｘｘ</a:t>
                      </a:r>
                      <a:r>
                        <a:rPr sz="24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启示</a:t>
                      </a:r>
                      <a:r>
                        <a:rPr sz="2400" spc="-5">
                          <a:latin typeface="楷体"/>
                          <a:cs typeface="楷体"/>
                        </a:rPr>
                        <a:t>；读完文本，你对人</a:t>
                      </a:r>
                      <a:endParaRPr sz="2400">
                        <a:latin typeface="楷体"/>
                        <a:cs typeface="楷体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sz="2400" spc="-5">
                          <a:latin typeface="楷体"/>
                          <a:cs typeface="楷体"/>
                        </a:rPr>
                        <a:t>生有什么新的启示；</a:t>
                      </a:r>
                      <a:r>
                        <a:rPr sz="2400" spc="-5">
                          <a:solidFill>
                            <a:srgbClr val="FF0000"/>
                          </a:solidFill>
                          <a:latin typeface="楷体"/>
                          <a:cs typeface="楷体"/>
                        </a:rPr>
                        <a:t>联系生活实际</a:t>
                      </a:r>
                      <a:r>
                        <a:rPr sz="2400" spc="-5">
                          <a:latin typeface="楷体"/>
                          <a:cs typeface="楷体"/>
                        </a:rPr>
                        <a:t>，谈感受。</a:t>
                      </a:r>
                      <a:endParaRPr sz="24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7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0"/>
                        </a:spcBef>
                      </a:pPr>
                      <a:r>
                        <a:rPr sz="2400" b="1">
                          <a:latin typeface="微软雅黑"/>
                          <a:cs typeface="微软雅黑"/>
                        </a:rPr>
                        <a:t>识别标志</a:t>
                      </a:r>
                      <a:endParaRPr sz="24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860"/>
                        </a:spcBef>
                      </a:pPr>
                      <a:r>
                        <a:rPr sz="2400" b="1">
                          <a:latin typeface="楷体"/>
                          <a:cs typeface="楷体"/>
                        </a:rPr>
                        <a:t>关键词：感受；启示；思考；联系生活</a:t>
                      </a:r>
                      <a:endParaRPr sz="2400">
                        <a:latin typeface="楷体"/>
                        <a:cs typeface="楷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592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400" b="1" spc="-5">
                          <a:latin typeface="微软雅黑"/>
                          <a:cs typeface="微软雅黑"/>
                        </a:rPr>
                        <a:t>考题示例</a:t>
                      </a:r>
                      <a:endParaRPr sz="2400">
                        <a:latin typeface="微软雅黑"/>
                        <a:cs typeface="微软雅黑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4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lang="en-US" sz="2400" spc="-5" smtClean="0">
                          <a:latin typeface="楷体"/>
                          <a:cs typeface="楷体"/>
                        </a:rPr>
                        <a:t>20</a:t>
                      </a:r>
                      <a:r>
                        <a:rPr sz="2400" spc="-5" smtClean="0">
                          <a:latin typeface="楷体"/>
                          <a:cs typeface="楷体"/>
                        </a:rPr>
                        <a:t>福建</a:t>
                      </a:r>
                      <a:r>
                        <a:rPr sz="2400" spc="-5">
                          <a:latin typeface="楷体"/>
                          <a:cs typeface="楷体"/>
                        </a:rPr>
                        <a:t>《对一只蝴蝶的关怀》读了这篇文章后，小男孩和小</a:t>
                      </a:r>
                      <a:endParaRPr sz="2400">
                        <a:latin typeface="楷体"/>
                        <a:cs typeface="楷体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sz="2400">
                          <a:latin typeface="楷体"/>
                          <a:cs typeface="楷体"/>
                        </a:rPr>
                        <a:t>女孩对一只蝴蝶的关怀，以及这件事带给作者的深思等内容，</a:t>
                      </a:r>
                    </a:p>
                    <a:p>
                      <a:pPr marL="76200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sz="2400">
                          <a:latin typeface="楷体"/>
                          <a:cs typeface="楷体"/>
                        </a:rPr>
                        <a:t>给了你怎样的启示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6615" y="344424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615" y="344424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9016" y="1146047"/>
            <a:ext cx="2569464" cy="5212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9016" y="4968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9016" y="4968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61416" y="1069847"/>
            <a:ext cx="2569464" cy="5212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1416" y="6492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1416" y="649223"/>
            <a:ext cx="3749040" cy="1323340"/>
          </a:xfrm>
          <a:custGeom>
            <a:rect l="l" t="t" r="r" b="b"/>
            <a:pathLst>
              <a:path w="3749040" h="1323339">
                <a:moveTo>
                  <a:pt x="0" y="1322831"/>
                </a:moveTo>
                <a:lnTo>
                  <a:pt x="3749040" y="1322831"/>
                </a:lnTo>
                <a:lnTo>
                  <a:pt x="3749040" y="0"/>
                </a:lnTo>
                <a:lnTo>
                  <a:pt x="0" y="0"/>
                </a:lnTo>
                <a:lnTo>
                  <a:pt x="0" y="1322831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13359" y="579119"/>
            <a:ext cx="3453765" cy="1179830"/>
          </a:xfrm>
          <a:custGeom>
            <a:rect l="l" t="t" r="r" b="b"/>
            <a:pathLst>
              <a:path w="3453765" h="1179830">
                <a:moveTo>
                  <a:pt x="0" y="1179576"/>
                </a:moveTo>
                <a:lnTo>
                  <a:pt x="3453384" y="1179576"/>
                </a:lnTo>
                <a:lnTo>
                  <a:pt x="3453384" y="0"/>
                </a:lnTo>
                <a:lnTo>
                  <a:pt x="0" y="0"/>
                </a:lnTo>
                <a:lnTo>
                  <a:pt x="0" y="11795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3359" y="579119"/>
            <a:ext cx="3453765" cy="1179830"/>
          </a:xfrm>
          <a:custGeom>
            <a:rect l="l" t="t" r="r" b="b"/>
            <a:pathLst>
              <a:path w="3453765" h="1179830">
                <a:moveTo>
                  <a:pt x="0" y="1179576"/>
                </a:moveTo>
                <a:lnTo>
                  <a:pt x="3453384" y="1179576"/>
                </a:lnTo>
                <a:lnTo>
                  <a:pt x="3453384" y="0"/>
                </a:lnTo>
                <a:lnTo>
                  <a:pt x="0" y="0"/>
                </a:lnTo>
                <a:lnTo>
                  <a:pt x="0" y="1179576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684779" y="891793"/>
            <a:ext cx="6493510" cy="385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latin typeface="Cambria Math"/>
                <a:cs typeface="Cambria Math"/>
              </a:rPr>
              <a:t>⑰</a:t>
            </a:r>
            <a:r>
              <a:rPr sz="2400" spc="-5">
                <a:latin typeface="楷体"/>
                <a:cs typeface="楷体"/>
              </a:rPr>
              <a:t>仅是农田在消失，农民也在消失。农家子弟或</a:t>
            </a:r>
            <a:endParaRPr sz="2400">
              <a:latin typeface="楷体"/>
              <a:cs typeface="楷体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7972" rIns="0" bIns="0" rtlCol="0">
            <a:spAutoFit/>
          </a:bodyPr>
          <a:lstStyle/>
          <a:p>
            <a:pPr marL="1590040">
              <a:lnSpc>
                <a:spcPts val="2840"/>
              </a:lnSpc>
            </a:pPr>
            <a:r>
              <a:rPr/>
              <a:t>是读书，或是打工，以各种方式离开土地。几代农民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075179" y="2062607"/>
            <a:ext cx="7992745" cy="5819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latin typeface="楷体"/>
                <a:cs typeface="楷体"/>
              </a:rPr>
              <a:t>的梦想，是当个城里人。</a:t>
            </a:r>
            <a:endParaRPr sz="2400">
              <a:latin typeface="楷体"/>
              <a:cs typeface="楷体"/>
            </a:endParaRPr>
          </a:p>
          <a:p>
            <a:pPr marL="12700" marR="900430" indent="609600" algn="just">
              <a:lnSpc>
                <a:spcPct val="160100"/>
              </a:lnSpc>
            </a:pPr>
            <a:r>
              <a:rPr sz="2400" spc="-10">
                <a:latin typeface="Cambria Math"/>
                <a:cs typeface="Cambria Math"/>
              </a:rPr>
              <a:t>⑱</a:t>
            </a:r>
            <a:r>
              <a:rPr sz="2400" spc="-5">
                <a:latin typeface="楷体"/>
                <a:cs typeface="楷体"/>
              </a:rPr>
              <a:t>对土地来说，一代人死去，像收割一茬庄稼一  </a:t>
            </a:r>
            <a:r>
              <a:rPr sz="2400">
                <a:latin typeface="楷体"/>
                <a:cs typeface="楷体"/>
              </a:rPr>
              <a:t>样自然。人类自命自己的实践活动不凡，在土地面前  不值一提。土地只记得</a:t>
            </a:r>
            <a:r>
              <a:rPr sz="2400" b="1">
                <a:latin typeface="楷体"/>
                <a:cs typeface="楷体"/>
              </a:rPr>
              <a:t>两件事</a:t>
            </a:r>
            <a:r>
              <a:rPr sz="2400">
                <a:latin typeface="楷体"/>
                <a:cs typeface="楷体"/>
              </a:rPr>
              <a:t>：几万年前，这里长出  </a:t>
            </a:r>
            <a:r>
              <a:rPr sz="2400" spc="-5">
                <a:latin typeface="楷体"/>
                <a:cs typeface="楷体"/>
              </a:rPr>
              <a:t>野草；几千年前，这里长出庄稼。这是江南最好的水  </a:t>
            </a:r>
            <a:r>
              <a:rPr sz="2400">
                <a:latin typeface="楷体"/>
                <a:cs typeface="楷体"/>
              </a:rPr>
              <a:t>田，生长《红楼梦》里的“绿畦香稻粳米”。今天，  这里生长产值和效益。</a:t>
            </a:r>
          </a:p>
          <a:p>
            <a:pPr marL="622300">
              <a:lnSpc>
                <a:spcPct val="100000"/>
              </a:lnSpc>
              <a:spcBef>
                <a:spcPts val="1730"/>
              </a:spcBef>
            </a:pPr>
            <a:r>
              <a:rPr sz="2400" spc="-5">
                <a:latin typeface="Cambria Math"/>
                <a:cs typeface="Cambria Math"/>
              </a:rPr>
              <a:t>⑲</a:t>
            </a:r>
            <a:r>
              <a:rPr sz="2400" spc="-5">
                <a:latin typeface="楷体"/>
                <a:cs typeface="楷体"/>
              </a:rPr>
              <a:t>我常常想起那座桥。当我想起桥的时候，后来</a:t>
            </a:r>
            <a:endParaRPr sz="2400">
              <a:latin typeface="楷体"/>
              <a:cs typeface="楷体"/>
            </a:endParaRPr>
          </a:p>
          <a:p>
            <a:pPr marL="12700">
              <a:lnSpc>
                <a:spcPts val="269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的时间就消失了。</a:t>
            </a:r>
            <a:endParaRPr sz="2400">
              <a:latin typeface="楷体"/>
              <a:cs typeface="楷体"/>
            </a:endParaRPr>
          </a:p>
          <a:p>
            <a:pPr marL="3582670">
              <a:lnSpc>
                <a:spcPts val="2390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除了桥消失了，还消失了几类内容？</a:t>
            </a:r>
            <a:endParaRPr sz="2150">
              <a:latin typeface="楷体"/>
              <a:cs typeface="楷体"/>
            </a:endParaRPr>
          </a:p>
          <a:p>
            <a:pPr marL="3582670">
              <a:lnSpc>
                <a:spcPts val="2555"/>
              </a:lnSpc>
              <a:spcBef>
                <a:spcPts val="1305"/>
              </a:spcBef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作者对“变化”的感情是？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1640" y="413257"/>
            <a:ext cx="12458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试题练习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6991" y="670559"/>
            <a:ext cx="2615184" cy="826007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99643" y="1604406"/>
            <a:ext cx="8316595" cy="2341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09600" algn="just">
              <a:lnSpc>
                <a:spcPct val="160100"/>
              </a:lnSpc>
            </a:pPr>
            <a:r>
              <a:rPr spc="-5">
                <a:latin typeface="Cambria Math"/>
                <a:cs typeface="Cambria Math"/>
              </a:rPr>
              <a:t>⑳</a:t>
            </a:r>
            <a:r>
              <a:rPr spc="-5"/>
              <a:t>后来我才知道，在我二十岁生日那天，奶奶去了夏驾河  </a:t>
            </a:r>
            <a:r>
              <a:rPr/>
              <a:t>边。龙王庙毁于四十年前。奶奶对着庙的位置，点起两支半斤  重的香烛，献上猪头和米糕。奶奶虔诚地跪倒，祈求龙王爷开  </a:t>
            </a:r>
            <a:r>
              <a:rPr spc="-5"/>
              <a:t>恩，找回她孙子的</a:t>
            </a:r>
            <a:r>
              <a:rPr spc="-5">
                <a:solidFill>
                  <a:srgbClr val="FF0000"/>
                </a:solidFill>
              </a:rPr>
              <a:t>胆子</a:t>
            </a:r>
            <a:r>
              <a:rPr spc="-5"/>
              <a:t>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61947" y="4165980"/>
            <a:ext cx="734314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latin typeface="楷体"/>
                <a:cs typeface="楷体"/>
              </a:rPr>
              <a:t>（选自《文汇报》</a:t>
            </a:r>
            <a:r>
              <a:rPr sz="2400" spc="-5" smtClean="0">
                <a:latin typeface="楷体"/>
                <a:cs typeface="楷体"/>
              </a:rPr>
              <a:t>20</a:t>
            </a:r>
            <a:r>
              <a:rPr lang="en-US" sz="2400" spc="-5" smtClean="0">
                <a:latin typeface="楷体"/>
                <a:cs typeface="楷体"/>
              </a:rPr>
              <a:t>20</a:t>
            </a:r>
            <a:r>
              <a:rPr sz="2400" spc="-5" smtClean="0">
                <a:latin typeface="楷体"/>
                <a:cs typeface="楷体"/>
              </a:rPr>
              <a:t>年</a:t>
            </a:r>
            <a:r>
              <a:rPr sz="2400" spc="-5">
                <a:latin typeface="楷体"/>
                <a:cs typeface="楷体"/>
              </a:rPr>
              <a:t>2月26日 有删改 作者</a:t>
            </a:r>
            <a:r>
              <a:rPr sz="2400" spc="-30">
                <a:latin typeface="楷体"/>
                <a:cs typeface="楷体"/>
              </a:rPr>
              <a:t> </a:t>
            </a:r>
            <a:r>
              <a:rPr sz="2400">
                <a:latin typeface="楷体"/>
                <a:cs typeface="楷体"/>
              </a:rPr>
              <a:t>路明）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24117" y="6447929"/>
            <a:ext cx="2771775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499"/>
              </a:lnSpc>
            </a:pP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作者对奶奶的情感是？  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奶奶想要找回我的胆子  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我想要找回什么？</a:t>
            </a:r>
            <a:endParaRPr sz="215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775461"/>
            <a:ext cx="9288780" cy="6760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latin typeface="微软雅黑"/>
                <a:cs typeface="微软雅黑"/>
              </a:rPr>
              <a:t>1.阅读文本，揣摩文中“胆子”的含义。（3分）</a:t>
            </a:r>
            <a:endParaRPr sz="2400">
              <a:latin typeface="微软雅黑"/>
              <a:cs typeface="微软雅黑"/>
            </a:endParaRPr>
          </a:p>
          <a:p>
            <a:pPr marL="335280" marR="2078989">
              <a:lnSpc>
                <a:spcPct val="207200"/>
              </a:lnSpc>
              <a:spcBef>
                <a:spcPts val="1790"/>
              </a:spcBef>
            </a:pPr>
            <a:r>
              <a:rPr sz="2150" spc="10">
                <a:latin typeface="楷体"/>
                <a:cs typeface="楷体"/>
              </a:rPr>
              <a:t>这是小镇的习俗，球有多大，男孩的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胆子</a:t>
            </a:r>
            <a:r>
              <a:rPr sz="2150" spc="10">
                <a:latin typeface="楷体"/>
                <a:cs typeface="楷体"/>
              </a:rPr>
              <a:t>就有多大。  她说，这孩子的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胆子</a:t>
            </a:r>
            <a:r>
              <a:rPr sz="2150" spc="10">
                <a:latin typeface="楷体"/>
                <a:cs typeface="楷体"/>
              </a:rPr>
              <a:t>丢了。  奶奶虔诚地跪倒，祈求</a:t>
            </a:r>
            <a:r>
              <a:rPr sz="2150" spc="25">
                <a:latin typeface="楷体"/>
                <a:cs typeface="楷体"/>
              </a:rPr>
              <a:t>龙</a:t>
            </a:r>
            <a:r>
              <a:rPr sz="2150" spc="10">
                <a:latin typeface="楷体"/>
                <a:cs typeface="楷体"/>
              </a:rPr>
              <a:t>王爷开恩，找回她孙子</a:t>
            </a:r>
            <a:r>
              <a:rPr sz="2150" spc="50">
                <a:latin typeface="楷体"/>
                <a:cs typeface="楷体"/>
              </a:rPr>
              <a:t>的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胆子</a:t>
            </a:r>
            <a:r>
              <a:rPr sz="2150" spc="10">
                <a:latin typeface="楷体"/>
                <a:cs typeface="楷体"/>
              </a:rPr>
              <a:t>。</a:t>
            </a:r>
            <a:endParaRPr sz="2150">
              <a:latin typeface="楷体"/>
              <a:cs typeface="楷体"/>
            </a:endParaRPr>
          </a:p>
          <a:p>
            <a:pPr>
              <a:lnSpc>
                <a:spcPct val="100000"/>
              </a:lnSpc>
            </a:pPr>
            <a:endParaRPr sz="3100">
              <a:latin typeface="Times New Roman"/>
              <a:cs typeface="Times New Roman"/>
            </a:endParaRPr>
          </a:p>
          <a:p>
            <a:pPr marL="335280">
              <a:lnSpc>
                <a:spcPct val="100000"/>
              </a:lnSpc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【答案】</a:t>
            </a:r>
            <a:endParaRPr sz="2150">
              <a:latin typeface="楷体"/>
              <a:cs typeface="楷体"/>
            </a:endParaRPr>
          </a:p>
          <a:p>
            <a:pPr marL="746760">
              <a:lnSpc>
                <a:spcPct val="100000"/>
              </a:lnSpc>
              <a:spcBef>
                <a:spcPts val="1545"/>
              </a:spcBef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（1）“胆子”指儿时的我顽劣不羁，四处撒野闯祸的胆气、胆量；</a:t>
            </a:r>
            <a:endParaRPr sz="2150">
              <a:latin typeface="楷体"/>
              <a:cs typeface="楷体"/>
            </a:endParaRPr>
          </a:p>
          <a:p>
            <a:pPr marL="335280" marR="438150" indent="410845">
              <a:lnSpc>
                <a:spcPct val="161000"/>
              </a:lnSpc>
            </a:pP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（2）奶奶想找回的是“我”童年时的纯真天</a:t>
            </a:r>
            <a:r>
              <a:rPr sz="2150" spc="25">
                <a:solidFill>
                  <a:srgbClr val="FF0000"/>
                </a:solidFill>
                <a:latin typeface="楷体"/>
                <a:cs typeface="楷体"/>
              </a:rPr>
              <a:t>性</a:t>
            </a:r>
            <a:r>
              <a:rPr sz="2150" spc="5">
                <a:solidFill>
                  <a:srgbClr val="FF0000"/>
                </a:solidFill>
                <a:latin typeface="楷体"/>
                <a:cs typeface="楷体"/>
              </a:rPr>
              <a:t>，无拘无束、率性而  </a:t>
            </a:r>
            <a:r>
              <a:rPr sz="2150" spc="10">
                <a:solidFill>
                  <a:srgbClr val="FF0000"/>
                </a:solidFill>
                <a:latin typeface="楷体"/>
                <a:cs typeface="楷体"/>
              </a:rPr>
              <a:t>为的个性，勇于冒险的精神。</a:t>
            </a:r>
            <a:endParaRPr sz="2150">
              <a:latin typeface="楷体"/>
              <a:cs typeface="楷体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100">
              <a:latin typeface="Times New Roman"/>
              <a:cs typeface="Times New Roman"/>
            </a:endParaRPr>
          </a:p>
          <a:p>
            <a:pPr marL="131445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【解析】</a:t>
            </a:r>
            <a:endParaRPr sz="2400">
              <a:latin typeface="楷体"/>
              <a:cs typeface="楷体"/>
            </a:endParaRPr>
          </a:p>
          <a:p>
            <a:pPr marL="131445" marR="5080" indent="609600">
              <a:lnSpc>
                <a:spcPct val="100000"/>
              </a:lnSpc>
            </a:pPr>
            <a:r>
              <a:rPr sz="2400">
                <a:solidFill>
                  <a:srgbClr val="006FC0"/>
                </a:solidFill>
                <a:latin typeface="楷体"/>
                <a:cs typeface="楷体"/>
              </a:rPr>
              <a:t>关注上文可知，“胆子”在文中一共出现了3次。提炼信息，从  “顽劣不羁、四处撒野”可以概括得出胆子的表层义；接下来分析词  </a:t>
            </a:r>
            <a:r>
              <a:rPr sz="2400" spc="-5">
                <a:solidFill>
                  <a:srgbClr val="006FC0"/>
                </a:solidFill>
                <a:latin typeface="楷体"/>
                <a:cs typeface="楷体"/>
              </a:rPr>
              <a:t>语的象征义，奶奶认为“我”丢失的胆子，其实是童年天真的个性。</a:t>
            </a:r>
            <a:endParaRPr sz="2400">
              <a:latin typeface="楷体"/>
              <a:cs typeface="楷体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90016"/>
            <a:ext cx="10972800" cy="6464935"/>
          </a:xfrm>
          <a:custGeom>
            <a:rect l="l" t="t" r="r" b="b"/>
            <a:pathLst>
              <a:path w="10972800" h="6464934">
                <a:moveTo>
                  <a:pt x="0" y="6464808"/>
                </a:moveTo>
                <a:lnTo>
                  <a:pt x="10972800" y="6464808"/>
                </a:lnTo>
                <a:lnTo>
                  <a:pt x="10972800" y="0"/>
                </a:lnTo>
                <a:lnTo>
                  <a:pt x="0" y="0"/>
                </a:lnTo>
                <a:lnTo>
                  <a:pt x="0" y="6464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66420" y="785604"/>
            <a:ext cx="9839960" cy="6536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27075">
              <a:lnSpc>
                <a:spcPct val="160100"/>
              </a:lnSpc>
            </a:pPr>
            <a:r>
              <a:rPr sz="2400" spc="-5">
                <a:latin typeface="微软雅黑"/>
                <a:cs typeface="微软雅黑"/>
              </a:rPr>
              <a:t>3.作家王彬说，散文无非是一种包孕情感的文学自述而已。本文作者  想通过“桥的事”诉说些什么？写出你的感悟思考。（3分）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71120">
              <a:lnSpc>
                <a:spcPct val="100000"/>
              </a:lnSpc>
            </a:pPr>
            <a:r>
              <a:rPr sz="2400">
                <a:latin typeface="黑体"/>
                <a:cs typeface="黑体"/>
              </a:rPr>
              <a:t>“对+分析解读”法解决开放性题目</a:t>
            </a:r>
          </a:p>
          <a:p>
            <a:pPr marL="7112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1、判断是否开放性题目</a:t>
            </a:r>
          </a:p>
          <a:p>
            <a:pPr marL="71120">
              <a:lnSpc>
                <a:spcPct val="100000"/>
              </a:lnSpc>
              <a:spcBef>
                <a:spcPts val="1725"/>
              </a:spcBef>
            </a:pPr>
            <a:r>
              <a:rPr sz="2400" spc="-5">
                <a:latin typeface="楷体"/>
                <a:cs typeface="楷体"/>
              </a:rPr>
              <a:t>2、看分值</a:t>
            </a:r>
            <a:endParaRPr sz="2400">
              <a:latin typeface="楷体"/>
              <a:cs typeface="楷体"/>
            </a:endParaRPr>
          </a:p>
          <a:p>
            <a:pPr marL="7112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3、总结文中写了哪些内容</a:t>
            </a:r>
          </a:p>
          <a:p>
            <a:pPr marL="71120">
              <a:lnSpc>
                <a:spcPct val="100000"/>
              </a:lnSpc>
              <a:spcBef>
                <a:spcPts val="1730"/>
              </a:spcBef>
            </a:pPr>
            <a:r>
              <a:rPr sz="2400">
                <a:latin typeface="楷体"/>
                <a:cs typeface="楷体"/>
              </a:rPr>
              <a:t>4、作者对这些内容的情感或思考如何</a:t>
            </a:r>
          </a:p>
          <a:p>
            <a:pPr marL="71120" marR="5080">
              <a:lnSpc>
                <a:spcPct val="160100"/>
              </a:lnSpc>
            </a:pPr>
            <a:r>
              <a:rPr sz="2400">
                <a:latin typeface="楷体"/>
                <a:cs typeface="楷体"/>
              </a:rPr>
              <a:t>5、用对+“内容”+“情感”+启示感悟的方式组织语言  </a:t>
            </a:r>
            <a:r>
              <a:rPr sz="2400" spc="-5">
                <a:latin typeface="楷体"/>
                <a:cs typeface="楷体"/>
              </a:rPr>
              <a:t>雪峰老师友情提示：启示感悟要尽量用上位概念。  </a:t>
            </a:r>
            <a:r>
              <a:rPr sz="2400">
                <a:latin typeface="楷体"/>
                <a:cs typeface="楷体"/>
              </a:rPr>
              <a:t>雪峰老师友情备注：上位概念示</a:t>
            </a:r>
            <a:r>
              <a:rPr sz="2400" spc="10">
                <a:latin typeface="楷体"/>
                <a:cs typeface="楷体"/>
              </a:rPr>
              <a:t>例</a:t>
            </a:r>
            <a:r>
              <a:rPr sz="2400">
                <a:latin typeface="楷体"/>
                <a:cs typeface="楷体"/>
              </a:rPr>
              <a:t>——人们上位成人类；环境上位成大自  然；山乡巨变上位成发展；古建筑上位成文化；城市上位成现代文</a:t>
            </a:r>
            <a:r>
              <a:rPr sz="2400" spc="15">
                <a:latin typeface="楷体"/>
                <a:cs typeface="楷体"/>
              </a:rPr>
              <a:t>明</a:t>
            </a:r>
            <a:r>
              <a:rPr sz="2400">
                <a:latin typeface="楷体"/>
                <a:cs typeface="楷体"/>
              </a:rPr>
              <a:t>……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191" y="323088"/>
            <a:ext cx="1170940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225">
              <a:lnSpc>
                <a:spcPts val="3285"/>
              </a:lnSpc>
            </a:pPr>
            <a:r>
              <a:rPr sz="2800" spc="5">
                <a:latin typeface="微软雅黑"/>
                <a:cs typeface="微软雅黑"/>
              </a:rPr>
              <a:t>互动题</a:t>
            </a:r>
            <a:endParaRPr sz="2800"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3191" y="323088"/>
            <a:ext cx="1170940" cy="445134"/>
          </a:xfrm>
          <a:custGeom>
            <a:rect l="l" t="t" r="r" b="b"/>
            <a:pathLst>
              <a:path w="1170940" h="445134">
                <a:moveTo>
                  <a:pt x="0" y="445007"/>
                </a:moveTo>
                <a:lnTo>
                  <a:pt x="1170432" y="445007"/>
                </a:lnTo>
                <a:lnTo>
                  <a:pt x="1170432" y="0"/>
                </a:lnTo>
                <a:lnTo>
                  <a:pt x="0" y="0"/>
                </a:lnTo>
                <a:lnTo>
                  <a:pt x="0" y="445007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49172" y="1388638"/>
            <a:ext cx="8425180" cy="5453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0100"/>
              </a:lnSpc>
            </a:pPr>
            <a:r>
              <a:rPr sz="3200" b="1" spc="-5">
                <a:solidFill>
                  <a:srgbClr val="FF0000"/>
                </a:solidFill>
                <a:latin typeface="楷体"/>
                <a:cs typeface="楷体"/>
              </a:rPr>
              <a:t>通过与桥有关的故事</a:t>
            </a:r>
            <a:r>
              <a:rPr sz="2000" spc="-5">
                <a:solidFill>
                  <a:srgbClr val="FF0000"/>
                </a:solidFill>
                <a:latin typeface="楷体"/>
                <a:cs typeface="楷体"/>
              </a:rPr>
              <a:t>（奶奶的皮球，我的胆子，桥的变迁）</a:t>
            </a:r>
            <a:r>
              <a:rPr sz="3200" b="1" spc="-5">
                <a:solidFill>
                  <a:srgbClr val="FF0000"/>
                </a:solidFill>
                <a:latin typeface="楷体"/>
                <a:cs typeface="楷体"/>
              </a:rPr>
              <a:t>，  </a:t>
            </a:r>
            <a:r>
              <a:rPr sz="3200" b="1">
                <a:solidFill>
                  <a:srgbClr val="FF0000"/>
                </a:solidFill>
                <a:latin typeface="楷体"/>
                <a:cs typeface="楷体"/>
              </a:rPr>
              <a:t>体现出——</a:t>
            </a:r>
            <a:endParaRPr sz="32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3200" spc="-5">
                <a:solidFill>
                  <a:srgbClr val="FF0000"/>
                </a:solidFill>
                <a:latin typeface="楷体"/>
                <a:cs typeface="楷体"/>
              </a:rPr>
              <a:t>①童年的纯真。</a:t>
            </a:r>
            <a:endParaRPr sz="32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3200" spc="-5">
                <a:solidFill>
                  <a:srgbClr val="FF0000"/>
                </a:solidFill>
                <a:latin typeface="楷体"/>
                <a:cs typeface="楷体"/>
              </a:rPr>
              <a:t>②奶奶的眷恋。</a:t>
            </a:r>
            <a:endParaRPr sz="32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3200">
                <a:solidFill>
                  <a:srgbClr val="FF0000"/>
                </a:solidFill>
                <a:latin typeface="楷体"/>
                <a:cs typeface="楷体"/>
              </a:rPr>
              <a:t>③故土的怀念。</a:t>
            </a:r>
            <a:endParaRPr sz="3200">
              <a:latin typeface="楷体"/>
              <a:cs typeface="楷体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3200" spc="-5">
                <a:solidFill>
                  <a:srgbClr val="FF0000"/>
                </a:solidFill>
                <a:latin typeface="楷体"/>
                <a:cs typeface="楷体"/>
              </a:rPr>
              <a:t>④传统乡土生活的消逝。</a:t>
            </a:r>
            <a:endParaRPr sz="3200">
              <a:latin typeface="楷体"/>
              <a:cs typeface="楷体"/>
            </a:endParaRPr>
          </a:p>
          <a:p>
            <a:pPr marL="12700">
              <a:lnSpc>
                <a:spcPts val="3750"/>
              </a:lnSpc>
              <a:spcBef>
                <a:spcPts val="2305"/>
              </a:spcBef>
            </a:pPr>
            <a:r>
              <a:rPr sz="3200" spc="-5">
                <a:solidFill>
                  <a:srgbClr val="FF0000"/>
                </a:solidFill>
                <a:latin typeface="楷体"/>
                <a:cs typeface="楷体"/>
              </a:rPr>
              <a:t>⑤城乡发展大趋势下的一系列内容的消失。</a:t>
            </a:r>
            <a:endParaRPr sz="3200">
              <a:latin typeface="楷体"/>
              <a:cs typeface="楷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2052" y="7218781"/>
            <a:ext cx="5902325" cy="302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2000" b="1">
                <a:latin typeface="黑体"/>
                <a:cs typeface="黑体"/>
              </a:rPr>
              <a:t>桥的消失、农田的消失、农民的消失和时间的消失。</a:t>
            </a:r>
            <a:endParaRPr sz="20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520" y="555640"/>
            <a:ext cx="9178925" cy="5849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5405">
              <a:lnSpc>
                <a:spcPct val="160100"/>
              </a:lnSpc>
            </a:pPr>
            <a:r>
              <a:rPr sz="2400" spc="10">
                <a:latin typeface="微软雅黑"/>
                <a:cs typeface="微软雅黑"/>
              </a:rPr>
              <a:t>3</a:t>
            </a:r>
            <a:r>
              <a:rPr sz="2400" spc="-5">
                <a:latin typeface="微软雅黑"/>
                <a:cs typeface="微软雅黑"/>
              </a:rPr>
              <a:t>.</a:t>
            </a:r>
            <a:r>
              <a:rPr sz="2400">
                <a:latin typeface="微软雅黑"/>
                <a:cs typeface="微软雅黑"/>
              </a:rPr>
              <a:t>作家王彬说，散文无非是一种包孕情感的文学自述而已。本文作者  </a:t>
            </a:r>
            <a:r>
              <a:rPr sz="2400" spc="-5">
                <a:latin typeface="微软雅黑"/>
                <a:cs typeface="微软雅黑"/>
              </a:rPr>
              <a:t>想通过“桥的事”诉说些什么？写出你的感悟思考。（3分）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12700" indent="609600" algn="just">
              <a:lnSpc>
                <a:spcPct val="160100"/>
              </a:lnSpc>
              <a:spcBef>
                <a:spcPts val="1845"/>
              </a:spcBef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①通过对桥事的叙述，表达了</a:t>
            </a:r>
            <a:r>
              <a:rPr sz="2400" spc="5">
                <a:solidFill>
                  <a:srgbClr val="FF0000"/>
                </a:solidFill>
                <a:latin typeface="楷体"/>
                <a:cs typeface="楷体"/>
              </a:rPr>
              <a:t>他</a:t>
            </a:r>
            <a:r>
              <a:rPr sz="2400">
                <a:latin typeface="楷体"/>
                <a:cs typeface="楷体"/>
              </a:rPr>
              <a:t>对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故乡、对童年纯真生活、对奶  奶的</a:t>
            </a:r>
            <a:r>
              <a:rPr sz="2400">
                <a:latin typeface="楷体"/>
                <a:cs typeface="楷体"/>
              </a:rPr>
              <a:t>眷恋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之情；</a:t>
            </a:r>
            <a:endParaRPr sz="2400">
              <a:latin typeface="楷体"/>
              <a:cs typeface="楷体"/>
            </a:endParaRPr>
          </a:p>
          <a:p>
            <a:pPr marL="12700" marR="5080" indent="609600" algn="just">
              <a:lnSpc>
                <a:spcPct val="160100"/>
              </a:lnSpc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②桥象征着人们在城乡发展进程当中那些熟视无睹的厚重而美好  的事物（传统文化），通过对所栖居的土地变迁及桥被拆除的叙述，  表达了作者</a:t>
            </a:r>
            <a:r>
              <a:rPr sz="2400">
                <a:latin typeface="楷体"/>
                <a:cs typeface="楷体"/>
              </a:rPr>
              <a:t>对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美好的环境以及传统文化消失的</a:t>
            </a:r>
            <a:r>
              <a:rPr sz="2400">
                <a:latin typeface="楷体"/>
                <a:cs typeface="楷体"/>
              </a:rPr>
              <a:t>担忧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；</a:t>
            </a:r>
            <a:endParaRPr sz="2400">
              <a:latin typeface="楷体"/>
              <a:cs typeface="楷体"/>
            </a:endParaRPr>
          </a:p>
          <a:p>
            <a:pPr marL="12700" marR="12700" indent="609600" algn="just">
              <a:lnSpc>
                <a:spcPct val="160100"/>
              </a:lnSpc>
            </a:pP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③同时也</a:t>
            </a:r>
            <a:r>
              <a:rPr sz="2400">
                <a:latin typeface="楷体"/>
                <a:cs typeface="楷体"/>
              </a:rPr>
              <a:t>启发人们进一步思</a:t>
            </a:r>
            <a:r>
              <a:rPr sz="2400" spc="5">
                <a:latin typeface="楷体"/>
                <a:cs typeface="楷体"/>
              </a:rPr>
              <a:t>考</a:t>
            </a:r>
            <a:r>
              <a:rPr sz="2400">
                <a:solidFill>
                  <a:srgbClr val="FF0000"/>
                </a:solidFill>
                <a:latin typeface="楷体"/>
                <a:cs typeface="楷体"/>
              </a:rPr>
              <a:t>，人类应该如何处理经济发展与文  化传承、土地、大自然的关系。</a:t>
            </a:r>
            <a:endParaRPr sz="2400">
              <a:latin typeface="楷体"/>
              <a:cs typeface="楷体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87200" y="12611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0688" y="0"/>
            <a:ext cx="3182111" cy="24536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596127"/>
            <a:ext cx="4297680" cy="26334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63372" y="538098"/>
            <a:ext cx="2952115" cy="447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b="1" spc="30">
                <a:latin typeface="微软雅黑"/>
                <a:cs typeface="微软雅黑"/>
              </a:rPr>
              <a:t>记叙文</a:t>
            </a:r>
            <a:r>
              <a:rPr sz="2850" b="1" spc="30">
                <a:solidFill>
                  <a:srgbClr val="FF0000"/>
                </a:solidFill>
                <a:latin typeface="微软雅黑"/>
                <a:cs typeface="微软雅黑"/>
              </a:rPr>
              <a:t>主旨题</a:t>
            </a:r>
            <a:r>
              <a:rPr sz="2850" b="1" spc="30">
                <a:latin typeface="微软雅黑"/>
                <a:cs typeface="微软雅黑"/>
              </a:rPr>
              <a:t>一览</a:t>
            </a:r>
            <a:endParaRPr sz="2850"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21663" y="2282951"/>
            <a:ext cx="7806055" cy="5020310"/>
          </a:xfrm>
          <a:custGeom>
            <a:rect l="l" t="t" r="r" b="b"/>
            <a:pathLst>
              <a:path w="7806055" h="5020309">
                <a:moveTo>
                  <a:pt x="0" y="5020056"/>
                </a:moveTo>
                <a:lnTo>
                  <a:pt x="7805928" y="5020056"/>
                </a:lnTo>
                <a:lnTo>
                  <a:pt x="7805928" y="0"/>
                </a:lnTo>
                <a:lnTo>
                  <a:pt x="0" y="0"/>
                </a:lnTo>
                <a:lnTo>
                  <a:pt x="0" y="50200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23611" y="3544189"/>
            <a:ext cx="1810385" cy="3204845"/>
          </a:xfrm>
          <a:custGeom>
            <a:rect l="l" t="t" r="r" b="b"/>
            <a:pathLst>
              <a:path w="1810382" h="3204845">
                <a:moveTo>
                  <a:pt x="0" y="0"/>
                </a:moveTo>
                <a:lnTo>
                  <a:pt x="0" y="1809877"/>
                </a:lnTo>
                <a:lnTo>
                  <a:pt x="1153667" y="3204337"/>
                </a:lnTo>
                <a:lnTo>
                  <a:pt x="1190421" y="3173117"/>
                </a:lnTo>
                <a:lnTo>
                  <a:pt x="1226138" y="3141133"/>
                </a:lnTo>
                <a:lnTo>
                  <a:pt x="1260816" y="3108407"/>
                </a:lnTo>
                <a:lnTo>
                  <a:pt x="1294455" y="3074961"/>
                </a:lnTo>
                <a:lnTo>
                  <a:pt x="1327052" y="3040816"/>
                </a:lnTo>
                <a:lnTo>
                  <a:pt x="1358604" y="3005996"/>
                </a:lnTo>
                <a:lnTo>
                  <a:pt x="1389109" y="2970521"/>
                </a:lnTo>
                <a:lnTo>
                  <a:pt x="1418566" y="2934415"/>
                </a:lnTo>
                <a:lnTo>
                  <a:pt x="1446973" y="2897698"/>
                </a:lnTo>
                <a:lnTo>
                  <a:pt x="1474327" y="2860393"/>
                </a:lnTo>
                <a:lnTo>
                  <a:pt x="1500626" y="2822523"/>
                </a:lnTo>
                <a:lnTo>
                  <a:pt x="1525868" y="2784108"/>
                </a:lnTo>
                <a:lnTo>
                  <a:pt x="1550051" y="2745171"/>
                </a:lnTo>
                <a:lnTo>
                  <a:pt x="1573173" y="2705734"/>
                </a:lnTo>
                <a:lnTo>
                  <a:pt x="1595233" y="2665819"/>
                </a:lnTo>
                <a:lnTo>
                  <a:pt x="1616227" y="2625448"/>
                </a:lnTo>
                <a:lnTo>
                  <a:pt x="1636154" y="2584643"/>
                </a:lnTo>
                <a:lnTo>
                  <a:pt x="1655011" y="2543427"/>
                </a:lnTo>
                <a:lnTo>
                  <a:pt x="1672797" y="2501820"/>
                </a:lnTo>
                <a:lnTo>
                  <a:pt x="1689510" y="2459845"/>
                </a:lnTo>
                <a:lnTo>
                  <a:pt x="1705147" y="2417525"/>
                </a:lnTo>
                <a:lnTo>
                  <a:pt x="1719707" y="2374880"/>
                </a:lnTo>
                <a:lnTo>
                  <a:pt x="1733187" y="2331934"/>
                </a:lnTo>
                <a:lnTo>
                  <a:pt x="1745585" y="2288707"/>
                </a:lnTo>
                <a:lnTo>
                  <a:pt x="1756899" y="2245223"/>
                </a:lnTo>
                <a:lnTo>
                  <a:pt x="1767127" y="2201503"/>
                </a:lnTo>
                <a:lnTo>
                  <a:pt x="1776268" y="2157569"/>
                </a:lnTo>
                <a:lnTo>
                  <a:pt x="1784318" y="2113444"/>
                </a:lnTo>
                <a:lnTo>
                  <a:pt x="1791276" y="2069148"/>
                </a:lnTo>
                <a:lnTo>
                  <a:pt x="1797140" y="2024705"/>
                </a:lnTo>
                <a:lnTo>
                  <a:pt x="1801907" y="1980136"/>
                </a:lnTo>
                <a:lnTo>
                  <a:pt x="1805576" y="1935463"/>
                </a:lnTo>
                <a:lnTo>
                  <a:pt x="1808145" y="1890708"/>
                </a:lnTo>
                <a:lnTo>
                  <a:pt x="1809611" y="1845894"/>
                </a:lnTo>
                <a:lnTo>
                  <a:pt x="1809973" y="1801042"/>
                </a:lnTo>
                <a:lnTo>
                  <a:pt x="1809227" y="1756174"/>
                </a:lnTo>
                <a:lnTo>
                  <a:pt x="1807373" y="1711313"/>
                </a:lnTo>
                <a:lnTo>
                  <a:pt x="1804408" y="1666479"/>
                </a:lnTo>
                <a:lnTo>
                  <a:pt x="1800330" y="1621697"/>
                </a:lnTo>
                <a:lnTo>
                  <a:pt x="1795138" y="1576986"/>
                </a:lnTo>
                <a:lnTo>
                  <a:pt x="1788828" y="1532370"/>
                </a:lnTo>
                <a:lnTo>
                  <a:pt x="1781398" y="1487870"/>
                </a:lnTo>
                <a:lnTo>
                  <a:pt x="1772848" y="1443508"/>
                </a:lnTo>
                <a:lnTo>
                  <a:pt x="1763174" y="1399307"/>
                </a:lnTo>
                <a:lnTo>
                  <a:pt x="1752375" y="1355289"/>
                </a:lnTo>
                <a:lnTo>
                  <a:pt x="1740448" y="1311474"/>
                </a:lnTo>
                <a:lnTo>
                  <a:pt x="1727392" y="1267887"/>
                </a:lnTo>
                <a:lnTo>
                  <a:pt x="1713204" y="1224547"/>
                </a:lnTo>
                <a:lnTo>
                  <a:pt x="1697882" y="1181478"/>
                </a:lnTo>
                <a:lnTo>
                  <a:pt x="1681425" y="1138702"/>
                </a:lnTo>
                <a:lnTo>
                  <a:pt x="1663830" y="1096240"/>
                </a:lnTo>
                <a:lnTo>
                  <a:pt x="1645094" y="1054114"/>
                </a:lnTo>
                <a:lnTo>
                  <a:pt x="1625217" y="1012347"/>
                </a:lnTo>
                <a:lnTo>
                  <a:pt x="1604196" y="970960"/>
                </a:lnTo>
                <a:lnTo>
                  <a:pt x="1582028" y="929976"/>
                </a:lnTo>
                <a:lnTo>
                  <a:pt x="1558712" y="889417"/>
                </a:lnTo>
                <a:lnTo>
                  <a:pt x="1534246" y="849304"/>
                </a:lnTo>
                <a:lnTo>
                  <a:pt x="1508627" y="809660"/>
                </a:lnTo>
                <a:lnTo>
                  <a:pt x="1481854" y="770506"/>
                </a:lnTo>
                <a:lnTo>
                  <a:pt x="1453924" y="731865"/>
                </a:lnTo>
                <a:lnTo>
                  <a:pt x="1424836" y="693758"/>
                </a:lnTo>
                <a:lnTo>
                  <a:pt x="1394587" y="656209"/>
                </a:lnTo>
                <a:lnTo>
                  <a:pt x="1361870" y="617754"/>
                </a:lnTo>
                <a:lnTo>
                  <a:pt x="1328197" y="580338"/>
                </a:lnTo>
                <a:lnTo>
                  <a:pt x="1293594" y="543973"/>
                </a:lnTo>
                <a:lnTo>
                  <a:pt x="1258086" y="508669"/>
                </a:lnTo>
                <a:lnTo>
                  <a:pt x="1221698" y="474439"/>
                </a:lnTo>
                <a:lnTo>
                  <a:pt x="1184456" y="441296"/>
                </a:lnTo>
                <a:lnTo>
                  <a:pt x="1146386" y="409250"/>
                </a:lnTo>
                <a:lnTo>
                  <a:pt x="1107513" y="378315"/>
                </a:lnTo>
                <a:lnTo>
                  <a:pt x="1067862" y="348501"/>
                </a:lnTo>
                <a:lnTo>
                  <a:pt x="1027460" y="319821"/>
                </a:lnTo>
                <a:lnTo>
                  <a:pt x="986331" y="292288"/>
                </a:lnTo>
                <a:lnTo>
                  <a:pt x="944501" y="265912"/>
                </a:lnTo>
                <a:lnTo>
                  <a:pt x="901996" y="240706"/>
                </a:lnTo>
                <a:lnTo>
                  <a:pt x="858841" y="216682"/>
                </a:lnTo>
                <a:lnTo>
                  <a:pt x="815061" y="193852"/>
                </a:lnTo>
                <a:lnTo>
                  <a:pt x="770683" y="172227"/>
                </a:lnTo>
                <a:lnTo>
                  <a:pt x="725731" y="151821"/>
                </a:lnTo>
                <a:lnTo>
                  <a:pt x="680232" y="132644"/>
                </a:lnTo>
                <a:lnTo>
                  <a:pt x="634210" y="114709"/>
                </a:lnTo>
                <a:lnTo>
                  <a:pt x="587691" y="98027"/>
                </a:lnTo>
                <a:lnTo>
                  <a:pt x="540701" y="82612"/>
                </a:lnTo>
                <a:lnTo>
                  <a:pt x="493265" y="68474"/>
                </a:lnTo>
                <a:lnTo>
                  <a:pt x="445409" y="55625"/>
                </a:lnTo>
                <a:lnTo>
                  <a:pt x="397158" y="44078"/>
                </a:lnTo>
                <a:lnTo>
                  <a:pt x="348538" y="33845"/>
                </a:lnTo>
                <a:lnTo>
                  <a:pt x="299574" y="24938"/>
                </a:lnTo>
                <a:lnTo>
                  <a:pt x="250292" y="17368"/>
                </a:lnTo>
                <a:lnTo>
                  <a:pt x="200717" y="11147"/>
                </a:lnTo>
                <a:lnTo>
                  <a:pt x="150875" y="6288"/>
                </a:lnTo>
                <a:lnTo>
                  <a:pt x="100791" y="2802"/>
                </a:lnTo>
                <a:lnTo>
                  <a:pt x="50490" y="702"/>
                </a:lnTo>
                <a:lnTo>
                  <a:pt x="0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23611" y="3544189"/>
            <a:ext cx="1810385" cy="3204845"/>
          </a:xfrm>
          <a:custGeom>
            <a:rect l="l" t="t" r="r" b="b"/>
            <a:pathLst>
              <a:path w="1810382" h="3204845">
                <a:moveTo>
                  <a:pt x="0" y="1809877"/>
                </a:moveTo>
                <a:lnTo>
                  <a:pt x="1153667" y="3204337"/>
                </a:lnTo>
                <a:lnTo>
                  <a:pt x="1190421" y="3173117"/>
                </a:lnTo>
                <a:lnTo>
                  <a:pt x="1226138" y="3141133"/>
                </a:lnTo>
                <a:lnTo>
                  <a:pt x="1260816" y="3108407"/>
                </a:lnTo>
                <a:lnTo>
                  <a:pt x="1294455" y="3074961"/>
                </a:lnTo>
                <a:lnTo>
                  <a:pt x="1327052" y="3040816"/>
                </a:lnTo>
                <a:lnTo>
                  <a:pt x="1358604" y="3005996"/>
                </a:lnTo>
                <a:lnTo>
                  <a:pt x="1389109" y="2970521"/>
                </a:lnTo>
                <a:lnTo>
                  <a:pt x="1418566" y="2934415"/>
                </a:lnTo>
                <a:lnTo>
                  <a:pt x="1446973" y="2897698"/>
                </a:lnTo>
                <a:lnTo>
                  <a:pt x="1474327" y="2860393"/>
                </a:lnTo>
                <a:lnTo>
                  <a:pt x="1500626" y="2822523"/>
                </a:lnTo>
                <a:lnTo>
                  <a:pt x="1525868" y="2784108"/>
                </a:lnTo>
                <a:lnTo>
                  <a:pt x="1550051" y="2745171"/>
                </a:lnTo>
                <a:lnTo>
                  <a:pt x="1573173" y="2705734"/>
                </a:lnTo>
                <a:lnTo>
                  <a:pt x="1595233" y="2665819"/>
                </a:lnTo>
                <a:lnTo>
                  <a:pt x="1616227" y="2625448"/>
                </a:lnTo>
                <a:lnTo>
                  <a:pt x="1636154" y="2584643"/>
                </a:lnTo>
                <a:lnTo>
                  <a:pt x="1655011" y="2543427"/>
                </a:lnTo>
                <a:lnTo>
                  <a:pt x="1672797" y="2501820"/>
                </a:lnTo>
                <a:lnTo>
                  <a:pt x="1689510" y="2459845"/>
                </a:lnTo>
                <a:lnTo>
                  <a:pt x="1705147" y="2417525"/>
                </a:lnTo>
                <a:lnTo>
                  <a:pt x="1719707" y="2374880"/>
                </a:lnTo>
                <a:lnTo>
                  <a:pt x="1733187" y="2331934"/>
                </a:lnTo>
                <a:lnTo>
                  <a:pt x="1745585" y="2288707"/>
                </a:lnTo>
                <a:lnTo>
                  <a:pt x="1756899" y="2245223"/>
                </a:lnTo>
                <a:lnTo>
                  <a:pt x="1767127" y="2201503"/>
                </a:lnTo>
                <a:lnTo>
                  <a:pt x="1776268" y="2157569"/>
                </a:lnTo>
                <a:lnTo>
                  <a:pt x="1784318" y="2113444"/>
                </a:lnTo>
                <a:lnTo>
                  <a:pt x="1791276" y="2069148"/>
                </a:lnTo>
                <a:lnTo>
                  <a:pt x="1797140" y="2024705"/>
                </a:lnTo>
                <a:lnTo>
                  <a:pt x="1801907" y="1980136"/>
                </a:lnTo>
                <a:lnTo>
                  <a:pt x="1805576" y="1935463"/>
                </a:lnTo>
                <a:lnTo>
                  <a:pt x="1808145" y="1890708"/>
                </a:lnTo>
                <a:lnTo>
                  <a:pt x="1809611" y="1845894"/>
                </a:lnTo>
                <a:lnTo>
                  <a:pt x="1809973" y="1801042"/>
                </a:lnTo>
                <a:lnTo>
                  <a:pt x="1809227" y="1756174"/>
                </a:lnTo>
                <a:lnTo>
                  <a:pt x="1807373" y="1711313"/>
                </a:lnTo>
                <a:lnTo>
                  <a:pt x="1804408" y="1666479"/>
                </a:lnTo>
                <a:lnTo>
                  <a:pt x="1800330" y="1621697"/>
                </a:lnTo>
                <a:lnTo>
                  <a:pt x="1795138" y="1576986"/>
                </a:lnTo>
                <a:lnTo>
                  <a:pt x="1788828" y="1532370"/>
                </a:lnTo>
                <a:lnTo>
                  <a:pt x="1781398" y="1487870"/>
                </a:lnTo>
                <a:lnTo>
                  <a:pt x="1772848" y="1443508"/>
                </a:lnTo>
                <a:lnTo>
                  <a:pt x="1763174" y="1399307"/>
                </a:lnTo>
                <a:lnTo>
                  <a:pt x="1752375" y="1355289"/>
                </a:lnTo>
                <a:lnTo>
                  <a:pt x="1740448" y="1311474"/>
                </a:lnTo>
                <a:lnTo>
                  <a:pt x="1727392" y="1267887"/>
                </a:lnTo>
                <a:lnTo>
                  <a:pt x="1713204" y="1224547"/>
                </a:lnTo>
                <a:lnTo>
                  <a:pt x="1697882" y="1181478"/>
                </a:lnTo>
                <a:lnTo>
                  <a:pt x="1681425" y="1138702"/>
                </a:lnTo>
                <a:lnTo>
                  <a:pt x="1663830" y="1096240"/>
                </a:lnTo>
                <a:lnTo>
                  <a:pt x="1645094" y="1054114"/>
                </a:lnTo>
                <a:lnTo>
                  <a:pt x="1625217" y="1012347"/>
                </a:lnTo>
                <a:lnTo>
                  <a:pt x="1604196" y="970960"/>
                </a:lnTo>
                <a:lnTo>
                  <a:pt x="1582028" y="929976"/>
                </a:lnTo>
                <a:lnTo>
                  <a:pt x="1558712" y="889417"/>
                </a:lnTo>
                <a:lnTo>
                  <a:pt x="1534246" y="849304"/>
                </a:lnTo>
                <a:lnTo>
                  <a:pt x="1508627" y="809660"/>
                </a:lnTo>
                <a:lnTo>
                  <a:pt x="1481854" y="770506"/>
                </a:lnTo>
                <a:lnTo>
                  <a:pt x="1453924" y="731865"/>
                </a:lnTo>
                <a:lnTo>
                  <a:pt x="1424836" y="693758"/>
                </a:lnTo>
                <a:lnTo>
                  <a:pt x="1394587" y="656209"/>
                </a:lnTo>
                <a:lnTo>
                  <a:pt x="1361870" y="617754"/>
                </a:lnTo>
                <a:lnTo>
                  <a:pt x="1328197" y="580338"/>
                </a:lnTo>
                <a:lnTo>
                  <a:pt x="1293594" y="543973"/>
                </a:lnTo>
                <a:lnTo>
                  <a:pt x="1258086" y="508669"/>
                </a:lnTo>
                <a:lnTo>
                  <a:pt x="1221698" y="474439"/>
                </a:lnTo>
                <a:lnTo>
                  <a:pt x="1184456" y="441296"/>
                </a:lnTo>
                <a:lnTo>
                  <a:pt x="1146386" y="409250"/>
                </a:lnTo>
                <a:lnTo>
                  <a:pt x="1107513" y="378315"/>
                </a:lnTo>
                <a:lnTo>
                  <a:pt x="1067862" y="348501"/>
                </a:lnTo>
                <a:lnTo>
                  <a:pt x="1027460" y="319821"/>
                </a:lnTo>
                <a:lnTo>
                  <a:pt x="986331" y="292288"/>
                </a:lnTo>
                <a:lnTo>
                  <a:pt x="944501" y="265912"/>
                </a:lnTo>
                <a:lnTo>
                  <a:pt x="901996" y="240706"/>
                </a:lnTo>
                <a:lnTo>
                  <a:pt x="858841" y="216682"/>
                </a:lnTo>
                <a:lnTo>
                  <a:pt x="815061" y="193852"/>
                </a:lnTo>
                <a:lnTo>
                  <a:pt x="770683" y="172227"/>
                </a:lnTo>
                <a:lnTo>
                  <a:pt x="725731" y="151821"/>
                </a:lnTo>
                <a:lnTo>
                  <a:pt x="680232" y="132644"/>
                </a:lnTo>
                <a:lnTo>
                  <a:pt x="634210" y="114709"/>
                </a:lnTo>
                <a:lnTo>
                  <a:pt x="587691" y="98027"/>
                </a:lnTo>
                <a:lnTo>
                  <a:pt x="540701" y="82612"/>
                </a:lnTo>
                <a:lnTo>
                  <a:pt x="493265" y="68474"/>
                </a:lnTo>
                <a:lnTo>
                  <a:pt x="445409" y="55625"/>
                </a:lnTo>
                <a:lnTo>
                  <a:pt x="397158" y="44078"/>
                </a:lnTo>
                <a:lnTo>
                  <a:pt x="348538" y="33845"/>
                </a:lnTo>
                <a:lnTo>
                  <a:pt x="299574" y="24938"/>
                </a:lnTo>
                <a:lnTo>
                  <a:pt x="250292" y="17368"/>
                </a:lnTo>
                <a:lnTo>
                  <a:pt x="200717" y="11147"/>
                </a:lnTo>
                <a:lnTo>
                  <a:pt x="150875" y="6288"/>
                </a:lnTo>
                <a:lnTo>
                  <a:pt x="100791" y="2802"/>
                </a:lnTo>
                <a:lnTo>
                  <a:pt x="50490" y="702"/>
                </a:lnTo>
                <a:lnTo>
                  <a:pt x="0" y="0"/>
                </a:lnTo>
                <a:lnTo>
                  <a:pt x="0" y="1809877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69944" y="5354065"/>
            <a:ext cx="2307590" cy="1809750"/>
          </a:xfrm>
          <a:custGeom>
            <a:rect l="l" t="t" r="r" b="b"/>
            <a:pathLst>
              <a:path w="2307590" h="1809750">
                <a:moveTo>
                  <a:pt x="1153667" y="0"/>
                </a:moveTo>
                <a:lnTo>
                  <a:pt x="0" y="1394459"/>
                </a:lnTo>
                <a:lnTo>
                  <a:pt x="38213" y="1425217"/>
                </a:lnTo>
                <a:lnTo>
                  <a:pt x="77041" y="1454792"/>
                </a:lnTo>
                <a:lnTo>
                  <a:pt x="116460" y="1483183"/>
                </a:lnTo>
                <a:lnTo>
                  <a:pt x="156444" y="1510392"/>
                </a:lnTo>
                <a:lnTo>
                  <a:pt x="196970" y="1536418"/>
                </a:lnTo>
                <a:lnTo>
                  <a:pt x="238014" y="1561260"/>
                </a:lnTo>
                <a:lnTo>
                  <a:pt x="279552" y="1584920"/>
                </a:lnTo>
                <a:lnTo>
                  <a:pt x="321559" y="1607397"/>
                </a:lnTo>
                <a:lnTo>
                  <a:pt x="364013" y="1628691"/>
                </a:lnTo>
                <a:lnTo>
                  <a:pt x="406887" y="1648801"/>
                </a:lnTo>
                <a:lnTo>
                  <a:pt x="450159" y="1667729"/>
                </a:lnTo>
                <a:lnTo>
                  <a:pt x="493805" y="1685474"/>
                </a:lnTo>
                <a:lnTo>
                  <a:pt x="537799" y="1702036"/>
                </a:lnTo>
                <a:lnTo>
                  <a:pt x="582119" y="1717414"/>
                </a:lnTo>
                <a:lnTo>
                  <a:pt x="626740" y="1731610"/>
                </a:lnTo>
                <a:lnTo>
                  <a:pt x="671638" y="1744623"/>
                </a:lnTo>
                <a:lnTo>
                  <a:pt x="716789" y="1756453"/>
                </a:lnTo>
                <a:lnTo>
                  <a:pt x="762169" y="1767100"/>
                </a:lnTo>
                <a:lnTo>
                  <a:pt x="807753" y="1776564"/>
                </a:lnTo>
                <a:lnTo>
                  <a:pt x="853518" y="1784845"/>
                </a:lnTo>
                <a:lnTo>
                  <a:pt x="899440" y="1791943"/>
                </a:lnTo>
                <a:lnTo>
                  <a:pt x="945494" y="1797857"/>
                </a:lnTo>
                <a:lnTo>
                  <a:pt x="991656" y="1802589"/>
                </a:lnTo>
                <a:lnTo>
                  <a:pt x="1037903" y="1806138"/>
                </a:lnTo>
                <a:lnTo>
                  <a:pt x="1084210" y="1808504"/>
                </a:lnTo>
                <a:lnTo>
                  <a:pt x="1130553" y="1809687"/>
                </a:lnTo>
                <a:lnTo>
                  <a:pt x="1176909" y="1809687"/>
                </a:lnTo>
                <a:lnTo>
                  <a:pt x="1223252" y="1808504"/>
                </a:lnTo>
                <a:lnTo>
                  <a:pt x="1269559" y="1806138"/>
                </a:lnTo>
                <a:lnTo>
                  <a:pt x="1315806" y="1802589"/>
                </a:lnTo>
                <a:lnTo>
                  <a:pt x="1361968" y="1797857"/>
                </a:lnTo>
                <a:lnTo>
                  <a:pt x="1408022" y="1791943"/>
                </a:lnTo>
                <a:lnTo>
                  <a:pt x="1453944" y="1784845"/>
                </a:lnTo>
                <a:lnTo>
                  <a:pt x="1499709" y="1776564"/>
                </a:lnTo>
                <a:lnTo>
                  <a:pt x="1545293" y="1767100"/>
                </a:lnTo>
                <a:lnTo>
                  <a:pt x="1590673" y="1756453"/>
                </a:lnTo>
                <a:lnTo>
                  <a:pt x="1635824" y="1744623"/>
                </a:lnTo>
                <a:lnTo>
                  <a:pt x="1680722" y="1731610"/>
                </a:lnTo>
                <a:lnTo>
                  <a:pt x="1725343" y="1717414"/>
                </a:lnTo>
                <a:lnTo>
                  <a:pt x="1769663" y="1702036"/>
                </a:lnTo>
                <a:lnTo>
                  <a:pt x="1813657" y="1685474"/>
                </a:lnTo>
                <a:lnTo>
                  <a:pt x="1857303" y="1667729"/>
                </a:lnTo>
                <a:lnTo>
                  <a:pt x="1900575" y="1648801"/>
                </a:lnTo>
                <a:lnTo>
                  <a:pt x="1943449" y="1628691"/>
                </a:lnTo>
                <a:lnTo>
                  <a:pt x="1985903" y="1607397"/>
                </a:lnTo>
                <a:lnTo>
                  <a:pt x="2027910" y="1584920"/>
                </a:lnTo>
                <a:lnTo>
                  <a:pt x="2069448" y="1561260"/>
                </a:lnTo>
                <a:lnTo>
                  <a:pt x="2110492" y="1536418"/>
                </a:lnTo>
                <a:lnTo>
                  <a:pt x="2151018" y="1510392"/>
                </a:lnTo>
                <a:lnTo>
                  <a:pt x="2191002" y="1483183"/>
                </a:lnTo>
                <a:lnTo>
                  <a:pt x="2230421" y="1454792"/>
                </a:lnTo>
                <a:lnTo>
                  <a:pt x="2269249" y="1425217"/>
                </a:lnTo>
                <a:lnTo>
                  <a:pt x="2307463" y="1394459"/>
                </a:lnTo>
                <a:lnTo>
                  <a:pt x="115366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869944" y="5354065"/>
            <a:ext cx="2307590" cy="1809750"/>
          </a:xfrm>
          <a:custGeom>
            <a:rect l="l" t="t" r="r" b="b"/>
            <a:pathLst>
              <a:path w="2307590" h="1809750">
                <a:moveTo>
                  <a:pt x="1153667" y="0"/>
                </a:moveTo>
                <a:lnTo>
                  <a:pt x="0" y="1394459"/>
                </a:lnTo>
                <a:lnTo>
                  <a:pt x="38213" y="1425217"/>
                </a:lnTo>
                <a:lnTo>
                  <a:pt x="77041" y="1454792"/>
                </a:lnTo>
                <a:lnTo>
                  <a:pt x="116460" y="1483183"/>
                </a:lnTo>
                <a:lnTo>
                  <a:pt x="156444" y="1510392"/>
                </a:lnTo>
                <a:lnTo>
                  <a:pt x="196970" y="1536418"/>
                </a:lnTo>
                <a:lnTo>
                  <a:pt x="238014" y="1561260"/>
                </a:lnTo>
                <a:lnTo>
                  <a:pt x="279552" y="1584920"/>
                </a:lnTo>
                <a:lnTo>
                  <a:pt x="321559" y="1607397"/>
                </a:lnTo>
                <a:lnTo>
                  <a:pt x="364013" y="1628691"/>
                </a:lnTo>
                <a:lnTo>
                  <a:pt x="406887" y="1648801"/>
                </a:lnTo>
                <a:lnTo>
                  <a:pt x="450159" y="1667729"/>
                </a:lnTo>
                <a:lnTo>
                  <a:pt x="493805" y="1685474"/>
                </a:lnTo>
                <a:lnTo>
                  <a:pt x="537799" y="1702036"/>
                </a:lnTo>
                <a:lnTo>
                  <a:pt x="582119" y="1717414"/>
                </a:lnTo>
                <a:lnTo>
                  <a:pt x="626740" y="1731610"/>
                </a:lnTo>
                <a:lnTo>
                  <a:pt x="671638" y="1744623"/>
                </a:lnTo>
                <a:lnTo>
                  <a:pt x="716789" y="1756453"/>
                </a:lnTo>
                <a:lnTo>
                  <a:pt x="762169" y="1767100"/>
                </a:lnTo>
                <a:lnTo>
                  <a:pt x="807753" y="1776564"/>
                </a:lnTo>
                <a:lnTo>
                  <a:pt x="853518" y="1784845"/>
                </a:lnTo>
                <a:lnTo>
                  <a:pt x="899440" y="1791943"/>
                </a:lnTo>
                <a:lnTo>
                  <a:pt x="945494" y="1797857"/>
                </a:lnTo>
                <a:lnTo>
                  <a:pt x="991656" y="1802589"/>
                </a:lnTo>
                <a:lnTo>
                  <a:pt x="1037903" y="1806138"/>
                </a:lnTo>
                <a:lnTo>
                  <a:pt x="1084210" y="1808504"/>
                </a:lnTo>
                <a:lnTo>
                  <a:pt x="1130553" y="1809687"/>
                </a:lnTo>
                <a:lnTo>
                  <a:pt x="1176909" y="1809687"/>
                </a:lnTo>
                <a:lnTo>
                  <a:pt x="1223252" y="1808504"/>
                </a:lnTo>
                <a:lnTo>
                  <a:pt x="1269559" y="1806138"/>
                </a:lnTo>
                <a:lnTo>
                  <a:pt x="1315806" y="1802589"/>
                </a:lnTo>
                <a:lnTo>
                  <a:pt x="1361968" y="1797857"/>
                </a:lnTo>
                <a:lnTo>
                  <a:pt x="1408022" y="1791943"/>
                </a:lnTo>
                <a:lnTo>
                  <a:pt x="1453944" y="1784845"/>
                </a:lnTo>
                <a:lnTo>
                  <a:pt x="1499709" y="1776564"/>
                </a:lnTo>
                <a:lnTo>
                  <a:pt x="1545293" y="1767100"/>
                </a:lnTo>
                <a:lnTo>
                  <a:pt x="1590673" y="1756453"/>
                </a:lnTo>
                <a:lnTo>
                  <a:pt x="1635824" y="1744623"/>
                </a:lnTo>
                <a:lnTo>
                  <a:pt x="1680722" y="1731610"/>
                </a:lnTo>
                <a:lnTo>
                  <a:pt x="1725343" y="1717414"/>
                </a:lnTo>
                <a:lnTo>
                  <a:pt x="1769663" y="1702036"/>
                </a:lnTo>
                <a:lnTo>
                  <a:pt x="1813657" y="1685474"/>
                </a:lnTo>
                <a:lnTo>
                  <a:pt x="1857303" y="1667729"/>
                </a:lnTo>
                <a:lnTo>
                  <a:pt x="1900575" y="1648801"/>
                </a:lnTo>
                <a:lnTo>
                  <a:pt x="1943449" y="1628691"/>
                </a:lnTo>
                <a:lnTo>
                  <a:pt x="1985903" y="1607397"/>
                </a:lnTo>
                <a:lnTo>
                  <a:pt x="2027910" y="1584920"/>
                </a:lnTo>
                <a:lnTo>
                  <a:pt x="2069448" y="1561260"/>
                </a:lnTo>
                <a:lnTo>
                  <a:pt x="2110492" y="1536418"/>
                </a:lnTo>
                <a:lnTo>
                  <a:pt x="2151018" y="1510392"/>
                </a:lnTo>
                <a:lnTo>
                  <a:pt x="2191002" y="1483183"/>
                </a:lnTo>
                <a:lnTo>
                  <a:pt x="2230421" y="1454792"/>
                </a:lnTo>
                <a:lnTo>
                  <a:pt x="2269249" y="1425217"/>
                </a:lnTo>
                <a:lnTo>
                  <a:pt x="2307463" y="1394459"/>
                </a:lnTo>
                <a:lnTo>
                  <a:pt x="1153667" y="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13846" y="4583429"/>
            <a:ext cx="1810385" cy="2165350"/>
          </a:xfrm>
          <a:custGeom>
            <a:rect l="l" t="t" r="r" b="b"/>
            <a:pathLst>
              <a:path w="1810385" h="2165350">
                <a:moveTo>
                  <a:pt x="172227" y="0"/>
                </a:moveTo>
                <a:lnTo>
                  <a:pt x="151779" y="45019"/>
                </a:lnTo>
                <a:lnTo>
                  <a:pt x="132649" y="90358"/>
                </a:lnTo>
                <a:lnTo>
                  <a:pt x="114830" y="135992"/>
                </a:lnTo>
                <a:lnTo>
                  <a:pt x="98317" y="181898"/>
                </a:lnTo>
                <a:lnTo>
                  <a:pt x="83104" y="228050"/>
                </a:lnTo>
                <a:lnTo>
                  <a:pt x="69186" y="274424"/>
                </a:lnTo>
                <a:lnTo>
                  <a:pt x="56558" y="320997"/>
                </a:lnTo>
                <a:lnTo>
                  <a:pt x="45214" y="367743"/>
                </a:lnTo>
                <a:lnTo>
                  <a:pt x="35148" y="414638"/>
                </a:lnTo>
                <a:lnTo>
                  <a:pt x="26355" y="461658"/>
                </a:lnTo>
                <a:lnTo>
                  <a:pt x="18831" y="508778"/>
                </a:lnTo>
                <a:lnTo>
                  <a:pt x="12568" y="555975"/>
                </a:lnTo>
                <a:lnTo>
                  <a:pt x="7563" y="603223"/>
                </a:lnTo>
                <a:lnTo>
                  <a:pt x="3808" y="650498"/>
                </a:lnTo>
                <a:lnTo>
                  <a:pt x="1300" y="697777"/>
                </a:lnTo>
                <a:lnTo>
                  <a:pt x="32" y="745034"/>
                </a:lnTo>
                <a:lnTo>
                  <a:pt x="0" y="792246"/>
                </a:lnTo>
                <a:lnTo>
                  <a:pt x="1196" y="839387"/>
                </a:lnTo>
                <a:lnTo>
                  <a:pt x="3617" y="886434"/>
                </a:lnTo>
                <a:lnTo>
                  <a:pt x="7257" y="933362"/>
                </a:lnTo>
                <a:lnTo>
                  <a:pt x="12109" y="980147"/>
                </a:lnTo>
                <a:lnTo>
                  <a:pt x="18170" y="1026764"/>
                </a:lnTo>
                <a:lnTo>
                  <a:pt x="25433" y="1073190"/>
                </a:lnTo>
                <a:lnTo>
                  <a:pt x="33893" y="1119399"/>
                </a:lnTo>
                <a:lnTo>
                  <a:pt x="43544" y="1165367"/>
                </a:lnTo>
                <a:lnTo>
                  <a:pt x="54381" y="1211071"/>
                </a:lnTo>
                <a:lnTo>
                  <a:pt x="66399" y="1256485"/>
                </a:lnTo>
                <a:lnTo>
                  <a:pt x="79592" y="1301585"/>
                </a:lnTo>
                <a:lnTo>
                  <a:pt x="93954" y="1346347"/>
                </a:lnTo>
                <a:lnTo>
                  <a:pt x="109481" y="1390747"/>
                </a:lnTo>
                <a:lnTo>
                  <a:pt x="126166" y="1434760"/>
                </a:lnTo>
                <a:lnTo>
                  <a:pt x="144004" y="1478361"/>
                </a:lnTo>
                <a:lnTo>
                  <a:pt x="162991" y="1521528"/>
                </a:lnTo>
                <a:lnTo>
                  <a:pt x="183120" y="1564234"/>
                </a:lnTo>
                <a:lnTo>
                  <a:pt x="204385" y="1606455"/>
                </a:lnTo>
                <a:lnTo>
                  <a:pt x="226783" y="1648168"/>
                </a:lnTo>
                <a:lnTo>
                  <a:pt x="250306" y="1689349"/>
                </a:lnTo>
                <a:lnTo>
                  <a:pt x="274950" y="1729971"/>
                </a:lnTo>
                <a:lnTo>
                  <a:pt x="300709" y="1770012"/>
                </a:lnTo>
                <a:lnTo>
                  <a:pt x="327577" y="1809447"/>
                </a:lnTo>
                <a:lnTo>
                  <a:pt x="355550" y="1848251"/>
                </a:lnTo>
                <a:lnTo>
                  <a:pt x="384622" y="1886400"/>
                </a:lnTo>
                <a:lnTo>
                  <a:pt x="414787" y="1923870"/>
                </a:lnTo>
                <a:lnTo>
                  <a:pt x="446039" y="1960637"/>
                </a:lnTo>
                <a:lnTo>
                  <a:pt x="478375" y="1996675"/>
                </a:lnTo>
                <a:lnTo>
                  <a:pt x="511787" y="2031962"/>
                </a:lnTo>
                <a:lnTo>
                  <a:pt x="546271" y="2066471"/>
                </a:lnTo>
                <a:lnTo>
                  <a:pt x="581821" y="2100179"/>
                </a:lnTo>
                <a:lnTo>
                  <a:pt x="618431" y="2133062"/>
                </a:lnTo>
                <a:lnTo>
                  <a:pt x="656097" y="2165096"/>
                </a:lnTo>
                <a:lnTo>
                  <a:pt x="1809765" y="770636"/>
                </a:lnTo>
                <a:lnTo>
                  <a:pt x="172227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13846" y="4583429"/>
            <a:ext cx="1810385" cy="2165350"/>
          </a:xfrm>
          <a:custGeom>
            <a:rect l="l" t="t" r="r" b="b"/>
            <a:pathLst>
              <a:path w="1810385" h="2165350">
                <a:moveTo>
                  <a:pt x="1809765" y="770636"/>
                </a:moveTo>
                <a:lnTo>
                  <a:pt x="172227" y="0"/>
                </a:lnTo>
                <a:lnTo>
                  <a:pt x="151779" y="45019"/>
                </a:lnTo>
                <a:lnTo>
                  <a:pt x="132649" y="90358"/>
                </a:lnTo>
                <a:lnTo>
                  <a:pt x="114830" y="135992"/>
                </a:lnTo>
                <a:lnTo>
                  <a:pt x="98317" y="181898"/>
                </a:lnTo>
                <a:lnTo>
                  <a:pt x="83104" y="228050"/>
                </a:lnTo>
                <a:lnTo>
                  <a:pt x="69186" y="274424"/>
                </a:lnTo>
                <a:lnTo>
                  <a:pt x="56558" y="320997"/>
                </a:lnTo>
                <a:lnTo>
                  <a:pt x="45214" y="367743"/>
                </a:lnTo>
                <a:lnTo>
                  <a:pt x="35148" y="414638"/>
                </a:lnTo>
                <a:lnTo>
                  <a:pt x="26355" y="461658"/>
                </a:lnTo>
                <a:lnTo>
                  <a:pt x="18831" y="508778"/>
                </a:lnTo>
                <a:lnTo>
                  <a:pt x="12568" y="555975"/>
                </a:lnTo>
                <a:lnTo>
                  <a:pt x="7563" y="603223"/>
                </a:lnTo>
                <a:lnTo>
                  <a:pt x="3808" y="650498"/>
                </a:lnTo>
                <a:lnTo>
                  <a:pt x="1300" y="697777"/>
                </a:lnTo>
                <a:lnTo>
                  <a:pt x="32" y="745034"/>
                </a:lnTo>
                <a:lnTo>
                  <a:pt x="0" y="792246"/>
                </a:lnTo>
                <a:lnTo>
                  <a:pt x="1196" y="839387"/>
                </a:lnTo>
                <a:lnTo>
                  <a:pt x="3617" y="886434"/>
                </a:lnTo>
                <a:lnTo>
                  <a:pt x="7257" y="933362"/>
                </a:lnTo>
                <a:lnTo>
                  <a:pt x="12109" y="980147"/>
                </a:lnTo>
                <a:lnTo>
                  <a:pt x="18170" y="1026764"/>
                </a:lnTo>
                <a:lnTo>
                  <a:pt x="25433" y="1073190"/>
                </a:lnTo>
                <a:lnTo>
                  <a:pt x="33893" y="1119399"/>
                </a:lnTo>
                <a:lnTo>
                  <a:pt x="43544" y="1165367"/>
                </a:lnTo>
                <a:lnTo>
                  <a:pt x="54381" y="1211071"/>
                </a:lnTo>
                <a:lnTo>
                  <a:pt x="66399" y="1256485"/>
                </a:lnTo>
                <a:lnTo>
                  <a:pt x="79592" y="1301585"/>
                </a:lnTo>
                <a:lnTo>
                  <a:pt x="93954" y="1346347"/>
                </a:lnTo>
                <a:lnTo>
                  <a:pt x="109481" y="1390747"/>
                </a:lnTo>
                <a:lnTo>
                  <a:pt x="126166" y="1434760"/>
                </a:lnTo>
                <a:lnTo>
                  <a:pt x="144004" y="1478361"/>
                </a:lnTo>
                <a:lnTo>
                  <a:pt x="162991" y="1521528"/>
                </a:lnTo>
                <a:lnTo>
                  <a:pt x="183120" y="1564234"/>
                </a:lnTo>
                <a:lnTo>
                  <a:pt x="204385" y="1606455"/>
                </a:lnTo>
                <a:lnTo>
                  <a:pt x="226783" y="1648168"/>
                </a:lnTo>
                <a:lnTo>
                  <a:pt x="250306" y="1689349"/>
                </a:lnTo>
                <a:lnTo>
                  <a:pt x="274950" y="1729971"/>
                </a:lnTo>
                <a:lnTo>
                  <a:pt x="300709" y="1770012"/>
                </a:lnTo>
                <a:lnTo>
                  <a:pt x="327577" y="1809447"/>
                </a:lnTo>
                <a:lnTo>
                  <a:pt x="355550" y="1848251"/>
                </a:lnTo>
                <a:lnTo>
                  <a:pt x="384622" y="1886400"/>
                </a:lnTo>
                <a:lnTo>
                  <a:pt x="414787" y="1923870"/>
                </a:lnTo>
                <a:lnTo>
                  <a:pt x="446039" y="1960637"/>
                </a:lnTo>
                <a:lnTo>
                  <a:pt x="478375" y="1996675"/>
                </a:lnTo>
                <a:lnTo>
                  <a:pt x="511787" y="2031962"/>
                </a:lnTo>
                <a:lnTo>
                  <a:pt x="546271" y="2066471"/>
                </a:lnTo>
                <a:lnTo>
                  <a:pt x="581821" y="2100179"/>
                </a:lnTo>
                <a:lnTo>
                  <a:pt x="618431" y="2133062"/>
                </a:lnTo>
                <a:lnTo>
                  <a:pt x="656097" y="2165096"/>
                </a:lnTo>
                <a:lnTo>
                  <a:pt x="1809765" y="770636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386073" y="3544189"/>
            <a:ext cx="1637664" cy="1810385"/>
          </a:xfrm>
          <a:custGeom>
            <a:rect l="l" t="t" r="r" b="b"/>
            <a:pathLst>
              <a:path w="1637664" h="1810385">
                <a:moveTo>
                  <a:pt x="1637538" y="0"/>
                </a:moveTo>
                <a:lnTo>
                  <a:pt x="1587574" y="686"/>
                </a:lnTo>
                <a:lnTo>
                  <a:pt x="1537847" y="2735"/>
                </a:lnTo>
                <a:lnTo>
                  <a:pt x="1488380" y="6133"/>
                </a:lnTo>
                <a:lnTo>
                  <a:pt x="1439193" y="10865"/>
                </a:lnTo>
                <a:lnTo>
                  <a:pt x="1390311" y="16918"/>
                </a:lnTo>
                <a:lnTo>
                  <a:pt x="1341755" y="24276"/>
                </a:lnTo>
                <a:lnTo>
                  <a:pt x="1293547" y="32927"/>
                </a:lnTo>
                <a:lnTo>
                  <a:pt x="1245711" y="42856"/>
                </a:lnTo>
                <a:lnTo>
                  <a:pt x="1198268" y="54047"/>
                </a:lnTo>
                <a:lnTo>
                  <a:pt x="1151241" y="66489"/>
                </a:lnTo>
                <a:lnTo>
                  <a:pt x="1104652" y="80165"/>
                </a:lnTo>
                <a:lnTo>
                  <a:pt x="1058524" y="95062"/>
                </a:lnTo>
                <a:lnTo>
                  <a:pt x="1012879" y="111166"/>
                </a:lnTo>
                <a:lnTo>
                  <a:pt x="967739" y="128462"/>
                </a:lnTo>
                <a:lnTo>
                  <a:pt x="923128" y="146937"/>
                </a:lnTo>
                <a:lnTo>
                  <a:pt x="879066" y="166576"/>
                </a:lnTo>
                <a:lnTo>
                  <a:pt x="835578" y="187364"/>
                </a:lnTo>
                <a:lnTo>
                  <a:pt x="792684" y="209288"/>
                </a:lnTo>
                <a:lnTo>
                  <a:pt x="750408" y="232334"/>
                </a:lnTo>
                <a:lnTo>
                  <a:pt x="708771" y="256487"/>
                </a:lnTo>
                <a:lnTo>
                  <a:pt x="667797" y="281733"/>
                </a:lnTo>
                <a:lnTo>
                  <a:pt x="627508" y="308058"/>
                </a:lnTo>
                <a:lnTo>
                  <a:pt x="587926" y="335447"/>
                </a:lnTo>
                <a:lnTo>
                  <a:pt x="549073" y="363887"/>
                </a:lnTo>
                <a:lnTo>
                  <a:pt x="510972" y="393364"/>
                </a:lnTo>
                <a:lnTo>
                  <a:pt x="473645" y="423862"/>
                </a:lnTo>
                <a:lnTo>
                  <a:pt x="437115" y="455368"/>
                </a:lnTo>
                <a:lnTo>
                  <a:pt x="401404" y="487868"/>
                </a:lnTo>
                <a:lnTo>
                  <a:pt x="366535" y="521347"/>
                </a:lnTo>
                <a:lnTo>
                  <a:pt x="332529" y="555791"/>
                </a:lnTo>
                <a:lnTo>
                  <a:pt x="299410" y="591186"/>
                </a:lnTo>
                <a:lnTo>
                  <a:pt x="267199" y="627519"/>
                </a:lnTo>
                <a:lnTo>
                  <a:pt x="235920" y="664773"/>
                </a:lnTo>
                <a:lnTo>
                  <a:pt x="205594" y="702937"/>
                </a:lnTo>
                <a:lnTo>
                  <a:pt x="176244" y="741994"/>
                </a:lnTo>
                <a:lnTo>
                  <a:pt x="147892" y="781931"/>
                </a:lnTo>
                <a:lnTo>
                  <a:pt x="120561" y="822735"/>
                </a:lnTo>
                <a:lnTo>
                  <a:pt x="94273" y="864389"/>
                </a:lnTo>
                <a:lnTo>
                  <a:pt x="69050" y="906882"/>
                </a:lnTo>
                <a:lnTo>
                  <a:pt x="44916" y="950197"/>
                </a:lnTo>
                <a:lnTo>
                  <a:pt x="21891" y="994321"/>
                </a:lnTo>
                <a:lnTo>
                  <a:pt x="0" y="1039240"/>
                </a:lnTo>
                <a:lnTo>
                  <a:pt x="1637538" y="1809877"/>
                </a:lnTo>
                <a:lnTo>
                  <a:pt x="163753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86073" y="3544189"/>
            <a:ext cx="1637664" cy="1810385"/>
          </a:xfrm>
          <a:custGeom>
            <a:rect l="l" t="t" r="r" b="b"/>
            <a:pathLst>
              <a:path w="1637664" h="1810385">
                <a:moveTo>
                  <a:pt x="1637538" y="1809877"/>
                </a:moveTo>
                <a:lnTo>
                  <a:pt x="1637538" y="0"/>
                </a:lnTo>
                <a:lnTo>
                  <a:pt x="1587574" y="686"/>
                </a:lnTo>
                <a:lnTo>
                  <a:pt x="1537847" y="2735"/>
                </a:lnTo>
                <a:lnTo>
                  <a:pt x="1488380" y="6133"/>
                </a:lnTo>
                <a:lnTo>
                  <a:pt x="1439193" y="10865"/>
                </a:lnTo>
                <a:lnTo>
                  <a:pt x="1390311" y="16918"/>
                </a:lnTo>
                <a:lnTo>
                  <a:pt x="1341755" y="24276"/>
                </a:lnTo>
                <a:lnTo>
                  <a:pt x="1293547" y="32927"/>
                </a:lnTo>
                <a:lnTo>
                  <a:pt x="1245711" y="42856"/>
                </a:lnTo>
                <a:lnTo>
                  <a:pt x="1198268" y="54047"/>
                </a:lnTo>
                <a:lnTo>
                  <a:pt x="1151241" y="66489"/>
                </a:lnTo>
                <a:lnTo>
                  <a:pt x="1104652" y="80165"/>
                </a:lnTo>
                <a:lnTo>
                  <a:pt x="1058524" y="95062"/>
                </a:lnTo>
                <a:lnTo>
                  <a:pt x="1012879" y="111166"/>
                </a:lnTo>
                <a:lnTo>
                  <a:pt x="967739" y="128462"/>
                </a:lnTo>
                <a:lnTo>
                  <a:pt x="923128" y="146937"/>
                </a:lnTo>
                <a:lnTo>
                  <a:pt x="879066" y="166576"/>
                </a:lnTo>
                <a:lnTo>
                  <a:pt x="835578" y="187364"/>
                </a:lnTo>
                <a:lnTo>
                  <a:pt x="792684" y="209288"/>
                </a:lnTo>
                <a:lnTo>
                  <a:pt x="750408" y="232334"/>
                </a:lnTo>
                <a:lnTo>
                  <a:pt x="708771" y="256487"/>
                </a:lnTo>
                <a:lnTo>
                  <a:pt x="667797" y="281733"/>
                </a:lnTo>
                <a:lnTo>
                  <a:pt x="627508" y="308058"/>
                </a:lnTo>
                <a:lnTo>
                  <a:pt x="587926" y="335447"/>
                </a:lnTo>
                <a:lnTo>
                  <a:pt x="549073" y="363887"/>
                </a:lnTo>
                <a:lnTo>
                  <a:pt x="510972" y="393364"/>
                </a:lnTo>
                <a:lnTo>
                  <a:pt x="473645" y="423862"/>
                </a:lnTo>
                <a:lnTo>
                  <a:pt x="437115" y="455368"/>
                </a:lnTo>
                <a:lnTo>
                  <a:pt x="401404" y="487868"/>
                </a:lnTo>
                <a:lnTo>
                  <a:pt x="366535" y="521347"/>
                </a:lnTo>
                <a:lnTo>
                  <a:pt x="332529" y="555791"/>
                </a:lnTo>
                <a:lnTo>
                  <a:pt x="299410" y="591186"/>
                </a:lnTo>
                <a:lnTo>
                  <a:pt x="267199" y="627519"/>
                </a:lnTo>
                <a:lnTo>
                  <a:pt x="235920" y="664773"/>
                </a:lnTo>
                <a:lnTo>
                  <a:pt x="205594" y="702937"/>
                </a:lnTo>
                <a:lnTo>
                  <a:pt x="176244" y="741994"/>
                </a:lnTo>
                <a:lnTo>
                  <a:pt x="147892" y="781931"/>
                </a:lnTo>
                <a:lnTo>
                  <a:pt x="120561" y="822735"/>
                </a:lnTo>
                <a:lnTo>
                  <a:pt x="94273" y="864389"/>
                </a:lnTo>
                <a:lnTo>
                  <a:pt x="69050" y="906882"/>
                </a:lnTo>
                <a:lnTo>
                  <a:pt x="44916" y="950197"/>
                </a:lnTo>
                <a:lnTo>
                  <a:pt x="21891" y="994321"/>
                </a:lnTo>
                <a:lnTo>
                  <a:pt x="0" y="1039240"/>
                </a:lnTo>
                <a:lnTo>
                  <a:pt x="1637538" y="1809877"/>
                </a:lnTo>
                <a:close/>
              </a:path>
            </a:pathLst>
          </a:custGeom>
          <a:ln w="182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760976" y="6710680"/>
            <a:ext cx="525145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95"/>
              </a:lnSpc>
            </a:pPr>
            <a:r>
              <a:rPr sz="2000">
                <a:latin typeface="微软雅黑"/>
                <a:cs typeface="微软雅黑"/>
              </a:rPr>
              <a:t>22%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59784" y="3969258"/>
            <a:ext cx="3266440" cy="1852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17220">
              <a:lnSpc>
                <a:spcPct val="100000"/>
              </a:lnSpc>
            </a:pPr>
            <a:r>
              <a:rPr sz="2000" spc="-5">
                <a:latin typeface="微软雅黑"/>
                <a:cs typeface="微软雅黑"/>
              </a:rPr>
              <a:t>18%</a:t>
            </a:r>
            <a:endParaRPr sz="20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algn="r">
              <a:lnSpc>
                <a:spcPct val="100000"/>
              </a:lnSpc>
              <a:spcBef>
                <a:spcPts val="1225"/>
              </a:spcBef>
            </a:pPr>
            <a:r>
              <a:rPr sz="2000" spc="-5">
                <a:latin typeface="微软雅黑"/>
                <a:cs typeface="微软雅黑"/>
              </a:rPr>
              <a:t>39%</a:t>
            </a:r>
            <a:endParaRPr sz="20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ts val="2395"/>
              </a:lnSpc>
              <a:spcBef>
                <a:spcPts val="1565"/>
              </a:spcBef>
            </a:pPr>
            <a:r>
              <a:rPr sz="2000">
                <a:latin typeface="微软雅黑"/>
                <a:cs typeface="微软雅黑"/>
              </a:rPr>
              <a:t>21%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43455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43455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62528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62528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81600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181600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965705" y="2458465"/>
            <a:ext cx="4852035" cy="875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650">
              <a:lnSpc>
                <a:spcPct val="100000"/>
              </a:lnSpc>
            </a:pPr>
            <a:r>
              <a:rPr lang="en-US" sz="2400" b="1" spc="5" smtClean="0">
                <a:latin typeface="微软雅黑"/>
                <a:cs typeface="微软雅黑"/>
              </a:rPr>
              <a:t>21</a:t>
            </a:r>
            <a:r>
              <a:rPr sz="2400" b="1" spc="5" smtClean="0">
                <a:latin typeface="微软雅黑"/>
                <a:cs typeface="微软雅黑"/>
              </a:rPr>
              <a:t>.</a:t>
            </a:r>
            <a:r>
              <a:rPr lang="en-US" sz="2400" b="1" spc="5" smtClean="0">
                <a:latin typeface="微软雅黑"/>
                <a:cs typeface="微软雅黑"/>
              </a:rPr>
              <a:t>20</a:t>
            </a:r>
            <a:r>
              <a:rPr sz="2400" b="1" smtClean="0">
                <a:latin typeface="微软雅黑"/>
                <a:cs typeface="微软雅黑"/>
              </a:rPr>
              <a:t>中考主旨题类型分布</a:t>
            </a:r>
            <a:endParaRPr sz="2400">
              <a:latin typeface="微软雅黑"/>
              <a:cs typeface="微软雅黑"/>
            </a:endParaRPr>
          </a:p>
          <a:p>
            <a:pPr>
              <a:lnSpc>
                <a:spcPts val="2395"/>
              </a:lnSpc>
              <a:spcBef>
                <a:spcPts val="1614"/>
              </a:spcBef>
              <a:tabLst>
                <a:tab pos="1719580"/>
                <a:tab pos="3439160"/>
              </a:tabLst>
            </a:pPr>
            <a:r>
              <a:rPr sz="2000" spc="-10">
                <a:latin typeface="微软雅黑"/>
                <a:cs typeface="微软雅黑"/>
              </a:rPr>
              <a:t>单一主旨类	多层主旨类	深度探究类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900671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900671" y="3124200"/>
            <a:ext cx="152400" cy="152400"/>
          </a:xfrm>
          <a:custGeom>
            <a:rect l="l" t="t" r="r" b="b"/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828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125334" y="3029584"/>
            <a:ext cx="1264920" cy="304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95"/>
              </a:lnSpc>
            </a:pPr>
            <a:r>
              <a:rPr sz="2000" spc="-10">
                <a:latin typeface="微软雅黑"/>
                <a:cs typeface="微软雅黑"/>
              </a:rPr>
              <a:t>开放性题目</a:t>
            </a:r>
            <a:endParaRPr sz="2000">
              <a:latin typeface="微软雅黑"/>
              <a:cs typeface="微软雅黑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120139" y="2281427"/>
            <a:ext cx="7806055" cy="5023485"/>
          </a:xfrm>
          <a:custGeom>
            <a:rect l="l" t="t" r="r" b="b"/>
            <a:pathLst>
              <a:path w="7806055" h="5023484">
                <a:moveTo>
                  <a:pt x="0" y="5023104"/>
                </a:moveTo>
                <a:lnTo>
                  <a:pt x="7805928" y="5023104"/>
                </a:lnTo>
                <a:lnTo>
                  <a:pt x="7805928" y="0"/>
                </a:lnTo>
                <a:lnTo>
                  <a:pt x="0" y="0"/>
                </a:lnTo>
                <a:lnTo>
                  <a:pt x="0" y="5023104"/>
                </a:lnTo>
                <a:close/>
              </a:path>
            </a:pathLst>
          </a:custGeom>
          <a:ln w="9143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53678" y="2263022"/>
            <a:ext cx="8693100" cy="3058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200"/>
              </a:lnSpc>
            </a:pPr>
            <a:r>
              <a:rPr sz="2650" spc="-15">
                <a:latin typeface="黑体"/>
                <a:cs typeface="黑体"/>
              </a:rPr>
              <a:t>【互动题】下列哪一项</a:t>
            </a:r>
            <a:r>
              <a:rPr sz="2650" spc="-15" err="1">
                <a:solidFill>
                  <a:srgbClr val="FF0000"/>
                </a:solidFill>
                <a:latin typeface="黑体"/>
                <a:cs typeface="黑体"/>
              </a:rPr>
              <a:t>不一定</a:t>
            </a:r>
            <a:r>
              <a:rPr sz="2650" spc="-15" err="1">
                <a:latin typeface="黑体"/>
                <a:cs typeface="黑体"/>
              </a:rPr>
              <a:t>属于“多层主旨</a:t>
            </a:r>
            <a:r>
              <a:rPr sz="2650" spc="-15" smtClean="0">
                <a:latin typeface="黑体"/>
                <a:cs typeface="黑体"/>
              </a:rPr>
              <a:t>”</a:t>
            </a:r>
            <a:r>
              <a:rPr lang="zh-CN" altLang="en-US" sz="2650" spc="-15" smtClean="0">
                <a:latin typeface="黑体"/>
                <a:cs typeface="黑体"/>
              </a:rPr>
              <a:t>（   ）</a:t>
            </a:r>
            <a:br>
              <a:rPr lang="en-US" altLang="zh-CN" sz="2650" spc="-15" smtClean="0">
                <a:latin typeface="黑体"/>
                <a:cs typeface="黑体"/>
              </a:rPr>
            </a:br>
            <a:r>
              <a:rPr lang="en-US" altLang="zh-CN" sz="2650" spc="-15" smtClean="0">
                <a:latin typeface="黑体"/>
                <a:cs typeface="黑体"/>
              </a:rPr>
              <a:t>A.</a:t>
            </a:r>
            <a:r>
              <a:rPr sz="2650" spc="-15" err="1" smtClean="0">
                <a:latin typeface="黑体"/>
                <a:cs typeface="黑体"/>
              </a:rPr>
              <a:t>作者在文中抒发了哪些情感</a:t>
            </a:r>
            <a:r>
              <a:rPr sz="2650" spc="-15">
                <a:latin typeface="黑体"/>
                <a:cs typeface="黑体"/>
              </a:rPr>
              <a:t>？  </a:t>
            </a:r>
            <a:br>
              <a:rPr lang="en-US" sz="2650" spc="-15" smtClean="0">
                <a:latin typeface="黑体"/>
                <a:cs typeface="黑体"/>
              </a:rPr>
            </a:br>
            <a:r>
              <a:rPr sz="2650" spc="-15" err="1" smtClean="0">
                <a:latin typeface="黑体"/>
                <a:cs typeface="黑体"/>
              </a:rPr>
              <a:t>B</a:t>
            </a:r>
            <a:r>
              <a:rPr sz="2650" spc="-15" err="1">
                <a:latin typeface="黑体"/>
                <a:cs typeface="黑体"/>
              </a:rPr>
              <a:t>、本文内涵丰富，请结合全文谈谈你的理解？  </a:t>
            </a:r>
            <a:br>
              <a:rPr lang="en-US" sz="2650" spc="-15" smtClean="0">
                <a:latin typeface="黑体"/>
                <a:cs typeface="黑体"/>
              </a:rPr>
            </a:br>
            <a:r>
              <a:rPr sz="2600" spc="35" smtClean="0">
                <a:latin typeface="黑体"/>
                <a:cs typeface="黑体"/>
              </a:rPr>
              <a:t>C</a:t>
            </a:r>
            <a:r>
              <a:rPr sz="2600" spc="35">
                <a:latin typeface="黑体"/>
                <a:cs typeface="黑体"/>
              </a:rPr>
              <a:t>、作者通过“目</a:t>
            </a:r>
            <a:r>
              <a:rPr sz="2600" spc="15">
                <a:latin typeface="黑体"/>
                <a:cs typeface="黑体"/>
              </a:rPr>
              <a:t>光</a:t>
            </a:r>
            <a:r>
              <a:rPr sz="2600" spc="40">
                <a:latin typeface="黑体"/>
                <a:cs typeface="黑体"/>
              </a:rPr>
              <a:t>里的松杨”，表达</a:t>
            </a:r>
            <a:r>
              <a:rPr sz="2600" spc="15">
                <a:latin typeface="黑体"/>
                <a:cs typeface="黑体"/>
              </a:rPr>
              <a:t>了</a:t>
            </a:r>
            <a:r>
              <a:rPr sz="2600" spc="35">
                <a:latin typeface="黑体"/>
                <a:cs typeface="黑体"/>
              </a:rPr>
              <a:t>怎样的观点？  </a:t>
            </a:r>
            <a:br>
              <a:rPr lang="en-US" sz="2600" spc="35" smtClean="0">
                <a:latin typeface="黑体"/>
                <a:cs typeface="黑体"/>
              </a:rPr>
            </a:br>
            <a:r>
              <a:rPr sz="2650" spc="-15" err="1" smtClean="0">
                <a:latin typeface="黑体"/>
                <a:cs typeface="黑体"/>
              </a:rPr>
              <a:t>D</a:t>
            </a:r>
            <a:r>
              <a:rPr sz="2650" spc="-15" err="1">
                <a:latin typeface="黑体"/>
                <a:cs typeface="黑体"/>
              </a:rPr>
              <a:t>、文章借酸橙表达了深刻的思想，请写出两点。</a:t>
            </a:r>
            <a:endParaRPr sz="2650">
              <a:latin typeface="黑体"/>
              <a:cs typeface="黑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04856" y="7308850"/>
            <a:ext cx="283845" cy="354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>
                <a:latin typeface="Calibri"/>
                <a:cs typeface="Calibri"/>
              </a:rPr>
              <a:t>x6</a:t>
            </a:r>
            <a:endParaRPr sz="2150">
              <a:latin typeface="Calibri"/>
              <a:cs typeface="Calibri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24398"/>
            <a:ext cx="7187183" cy="34869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38928" y="0"/>
            <a:ext cx="5833872" cy="335889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88680" y="1277111"/>
            <a:ext cx="2374392" cy="376123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24240" rIns="0" bIns="0" rtlCol="0">
            <a:spAutoFit/>
          </a:bodyPr>
          <a:lstStyle/>
          <a:p>
            <a:pPr marL="422909">
              <a:lnSpc>
                <a:spcPct val="100000"/>
              </a:lnSpc>
            </a:pPr>
            <a:r>
              <a:rPr sz="2650" spc="-15">
                <a:latin typeface="黑体"/>
                <a:cs typeface="黑体"/>
              </a:rPr>
              <a:t>【互动题】下列哪一项不一定属于“多层主旨”</a:t>
            </a:r>
            <a:endParaRPr sz="2650">
              <a:latin typeface="黑体"/>
              <a:cs typeface="黑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8100" y="2447544"/>
            <a:ext cx="7900034" cy="2872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82625"/>
                <a:tab pos="1186180"/>
              </a:tabLst>
            </a:pPr>
            <a:r>
              <a:rPr sz="2650" spc="-10">
                <a:latin typeface="黑体"/>
                <a:cs typeface="黑体"/>
              </a:rPr>
              <a:t>（	</a:t>
            </a:r>
            <a:r>
              <a:rPr sz="2650" spc="-5">
                <a:solidFill>
                  <a:srgbClr val="FF0000"/>
                </a:solidFill>
                <a:latin typeface="黑体"/>
                <a:cs typeface="黑体"/>
              </a:rPr>
              <a:t>C	</a:t>
            </a:r>
            <a:r>
              <a:rPr sz="2650" spc="-10">
                <a:latin typeface="黑体"/>
                <a:cs typeface="黑体"/>
              </a:rPr>
              <a:t>）</a:t>
            </a:r>
            <a:endParaRPr sz="2650">
              <a:latin typeface="黑体"/>
              <a:cs typeface="黑体"/>
            </a:endParaRPr>
          </a:p>
          <a:p>
            <a:pPr marL="12700" marR="5080">
              <a:lnSpc>
                <a:spcPts val="4750"/>
              </a:lnSpc>
              <a:spcBef>
                <a:spcPts val="420"/>
              </a:spcBef>
            </a:pPr>
            <a:r>
              <a:rPr sz="2650" spc="-15">
                <a:latin typeface="黑体"/>
                <a:cs typeface="黑体"/>
              </a:rPr>
              <a:t>A、作者在文中抒发了哪些情感？  </a:t>
            </a:r>
            <a:br>
              <a:rPr lang="en-US" sz="2650" spc="-15" smtClean="0">
                <a:latin typeface="黑体"/>
                <a:cs typeface="黑体"/>
              </a:rPr>
            </a:br>
            <a:r>
              <a:rPr sz="2600" spc="35" err="1" smtClean="0">
                <a:latin typeface="黑体"/>
                <a:cs typeface="黑体"/>
              </a:rPr>
              <a:t>B</a:t>
            </a:r>
            <a:r>
              <a:rPr sz="2600" spc="35" err="1">
                <a:latin typeface="黑体"/>
                <a:cs typeface="黑体"/>
              </a:rPr>
              <a:t>、本文内涵丰富，请结合全文谈谈你的理解？  </a:t>
            </a:r>
            <a:br>
              <a:rPr lang="en-US" sz="2600" spc="35" smtClean="0">
                <a:latin typeface="黑体"/>
                <a:cs typeface="黑体"/>
              </a:rPr>
            </a:br>
            <a:r>
              <a:rPr sz="2650" spc="-10" smtClean="0">
                <a:solidFill>
                  <a:srgbClr val="FF0000"/>
                </a:solidFill>
                <a:latin typeface="黑体"/>
                <a:cs typeface="黑体"/>
              </a:rPr>
              <a:t>C</a:t>
            </a:r>
            <a:r>
              <a:rPr sz="2650" spc="-10">
                <a:solidFill>
                  <a:srgbClr val="FF0000"/>
                </a:solidFill>
                <a:latin typeface="黑体"/>
                <a:cs typeface="黑体"/>
              </a:rPr>
              <a:t>、作者通过“目</a:t>
            </a:r>
            <a:r>
              <a:rPr sz="2650" spc="-35">
                <a:solidFill>
                  <a:srgbClr val="FF0000"/>
                </a:solidFill>
                <a:latin typeface="黑体"/>
                <a:cs typeface="黑体"/>
              </a:rPr>
              <a:t>光</a:t>
            </a:r>
            <a:r>
              <a:rPr sz="2650" spc="-10">
                <a:solidFill>
                  <a:srgbClr val="FF0000"/>
                </a:solidFill>
                <a:latin typeface="黑体"/>
                <a:cs typeface="黑体"/>
              </a:rPr>
              <a:t>里的松杨”，表达</a:t>
            </a:r>
            <a:r>
              <a:rPr sz="2650" spc="-35">
                <a:solidFill>
                  <a:srgbClr val="FF0000"/>
                </a:solidFill>
                <a:latin typeface="黑体"/>
                <a:cs typeface="黑体"/>
              </a:rPr>
              <a:t>了</a:t>
            </a:r>
            <a:r>
              <a:rPr sz="2650" spc="-10">
                <a:solidFill>
                  <a:srgbClr val="FF0000"/>
                </a:solidFill>
                <a:latin typeface="黑体"/>
                <a:cs typeface="黑体"/>
              </a:rPr>
              <a:t>怎样的观点？  </a:t>
            </a:r>
            <a:r>
              <a:rPr sz="2600" spc="35">
                <a:latin typeface="黑体"/>
                <a:cs typeface="黑体"/>
              </a:rPr>
              <a:t>D、文章借酸橙表达了深刻的思想，请写出两点。</a:t>
            </a:r>
            <a:endParaRPr sz="26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972800" cy="822959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06424" y="472440"/>
            <a:ext cx="8763000" cy="5829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711953" y="6687718"/>
            <a:ext cx="1552575" cy="592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000" spc="5">
                <a:latin typeface="黑体"/>
                <a:cs typeface="黑体"/>
              </a:rPr>
              <a:t>老柿树</a:t>
            </a:r>
            <a:endParaRPr sz="40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B4 (JIS) Paper (257x364 mm)</PresentationFormat>
  <Paragraphs>278</Paragraphs>
  <Slides>55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68">
      <vt:lpstr>Arial</vt:lpstr>
      <vt:lpstr>Calibri</vt:lpstr>
      <vt:lpstr>楷体</vt:lpstr>
      <vt:lpstr>新宋体</vt:lpstr>
      <vt:lpstr>黑体</vt:lpstr>
      <vt:lpstr>微软雅黑</vt:lpstr>
      <vt:lpstr>Times New Roman</vt:lpstr>
      <vt:lpstr>宋体</vt:lpstr>
      <vt:lpstr>等线</vt:lpstr>
      <vt:lpstr>Cambria Math</vt:lpstr>
      <vt:lpstr>MS Gothic</vt:lpstr>
      <vt:lpstr>华文新魏</vt:lpstr>
      <vt:lpstr>Office Theme</vt:lpstr>
      <vt:lpstr>PowerPoint Presentation</vt:lpstr>
      <vt:lpstr>设题形式</vt:lpstr>
      <vt:lpstr>PowerPoint Presentation</vt:lpstr>
      <vt:lpstr>PowerPoint Presentation</vt:lpstr>
      <vt:lpstr>PowerPoint Presentation</vt:lpstr>
      <vt:lpstr>记叙文主旨题一览</vt:lpstr>
      <vt:lpstr>【互动题】下列哪一项不一定属于“多层主旨”（   ）A.作者在文中抒发了哪些情感？  B、本文内涵丰富，请结合全文谈谈你的理解？  C、作者通过“目光里的松杨”，表达了怎样的观点？  D、文章借酸橙表达了深刻的思想，请写出两点。</vt:lpstr>
      <vt:lpstr>【互动题】下列哪一项不一定属于“多层主旨”</vt:lpstr>
      <vt:lpstr>PowerPoint Presentation</vt:lpstr>
      <vt:lpstr>PowerPoint Presentation</vt:lpstr>
      <vt:lpstr>1.阅读全文，根据文意填空。（4分）</vt:lpstr>
      <vt:lpstr>1.阅读全文，根据文意填空。（4分）</vt:lpstr>
      <vt:lpstr>二、阅读下面文字，完成下列各题。</vt:lpstr>
      <vt:lpstr>PowerPoint Presentation</vt:lpstr>
      <vt:lpstr>③单说这爱吧，从夏到秋，柿树便舔欢着每一个行走在树下  的人。仅那些从树上落下来的红艳艳的灰包蛋柿子就解了不少人  的饥渴。</vt:lpstr>
      <vt:lpstr>PowerPoint Presentation</vt:lpstr>
      <vt:lpstr>PowerPoint Presentation</vt:lpstr>
      <vt:lpstr>PowerPoint Presentation</vt:lpstr>
      <vt:lpstr>⑧树木不老，人易老，人亦变。家乡在外爷外婆去世后一  夜巨变。村里有劳动能力的人全部外出或打工或安家，只有为  数不多的老人留了下来和古树一起见证着世间的沧桑。老树上  的柿子也不再为人稀罕，一到秋天，成熟的柿子随着落叶铺满  泥泞的小路，树下一片狼藉。</vt:lpstr>
      <vt:lpstr>PowerPoint Presentation</vt:lpstr>
      <vt:lpstr>PowerPoint Presentation</vt:lpstr>
      <vt:lpstr>⑨外爷的家也换了主人。新主人是我的一个远房舅舅，他对  老树还一无所知，一搬进去就扬言要砍掉遮住了院子阳光的老  树。他给树列出了五大罪状，消息传到我耳朵，我的心犹如针  锥。我在哀伤的同时又默默地在心里为树祈祷了一番。
⑩半年后，出差路过家门，忐忑地将头伸出车外，将目光落  在老树的地方，心突突地跳，想偷偷看一眼那棵长在我心中的古  树是否还尚在人间。</vt:lpstr>
      <vt:lpstr>PowerPoint Presentation</vt:lpstr>
      <vt:lpstr>⑪大树依然昂首挺立在那里。我顿时乐坏了。哪路神仙保佑  啊，我儿时的伙伴没有被砍。它还在。我像拥抱久别的亲人一  样，冲出车门，奔向树，紧紧搂抱，隐约瞥见舅舅一步步向我走  来。
⑫我用诺诺的声音询问老树没有被伐的原因，听到的却是舅  舅做的一个梦。</vt:lpstr>
      <vt:lpstr>⑬老树被砍伐的前一天晚上，舅舅做了一个梦。在梦中，他看见黑色的  天空闪出一道光，顿时狂风大作，树干和树枝摇摇欲坠，仿佛在与风暴对话，  他听不懂它们的对话。</vt:lpstr>
      <vt:lpstr>⑰以为是地震，舅舅从床上爬起，直奔窗户，推窗望去，  外面风平浪静，老树依然安静地站立在晨光中，他的心才缓缓放  了下来。</vt:lpstr>
      <vt:lpstr>2. 本文内涵丰富，请结合全文谈谈你的理解。（4分）</vt:lpstr>
      <vt:lpstr>PowerPoint Presentation</vt:lpstr>
      <vt:lpstr>“老柿树”</vt:lpstr>
      <vt:lpstr>PowerPoint Presentation</vt:lpstr>
      <vt:lpstr>PowerPoint Presentation</vt:lpstr>
      <vt:lpstr>PowerPoint Presentation</vt:lpstr>
      <vt:lpstr>初中常见主旨情感分类</vt:lpstr>
      <vt:lpstr>PowerPoint Presentation</vt:lpstr>
      <vt:lpstr>关于桥的事</vt:lpstr>
      <vt:lpstr>关于桥的事
①小镇的布局，像一头猛犸象的化石。以老街为脊椎，两侧  深深浅浅的巷子是肋骨，四家大工厂是四肢：国二厂、造船厂、  服装厂、粮机厂。道路向北延伸，隐没于田野中，像一条意犹未  尽的尾巴。两根长长的象牙，一条指向小学，一条指向中学。</vt:lpstr>
      <vt:lpstr>PowerPoint Presentation</vt:lpstr>
      <vt:lpstr>④太阳西沉，四野苍茫，我的肚子饿了，但并不害怕，风里有  粮食的味道，稻田的气息让人安心。远处几缕炊烟升起，田埂上出  现了几个小黑点大声呼喊我的名字，是着急的爸妈一路寻来。那年  我六岁。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是读书，或是打工，以各种方式离开土地。几代农民</vt:lpstr>
      <vt:lpstr>⑳后来我才知道，在我二十岁生日那天，奶奶去了夏驾河  边。龙王庙毁于四十年前。奶奶对着庙的位置，点起两支半斤  重的香烛，献上猪头和米糕。奶奶虔诚地跪倒，祈求龙王爷开  恩，找回她孙子的胆子。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2021-10-22T15:40:33.457</cp:lastPrinted>
  <dcterms:created xsi:type="dcterms:W3CDTF">2021-10-22T15:40:33Z</dcterms:created>
  <dcterms:modified xsi:type="dcterms:W3CDTF">2021-10-22T07:40:39Z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