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60" r:id="rId4"/>
    <p:sldId id="262" r:id="rId5"/>
    <p:sldId id="264" r:id="rId6"/>
    <p:sldId id="265" r:id="rId7"/>
    <p:sldId id="267" r:id="rId8"/>
    <p:sldId id="269" r:id="rId9"/>
    <p:sldId id="271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</p:sldIdLst>
  <p:sldSz cx="10693400" cy="7556500"/>
  <p:notesSz cx="10693400" cy="7556500"/>
  <p:custDataLst>
    <p:tags r:id="rId32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2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2515"/>
            <a:ext cx="9089390" cy="1586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1640"/>
            <a:ext cx="7485380" cy="1889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rgbClr val="7030A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900" b="0" i="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rgbClr val="7030A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10/27/2021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609600" y="228600"/>
            <a:ext cx="9461500" cy="70993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139712" y="3294136"/>
            <a:ext cx="4651169" cy="269486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0" i="0">
                <a:solidFill>
                  <a:srgbClr val="7030A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10/27/2021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10/27/2021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63144" y="235212"/>
            <a:ext cx="9167110" cy="589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0" i="0">
                <a:solidFill>
                  <a:srgbClr val="7030A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8179" y="1421347"/>
            <a:ext cx="9337040" cy="33267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00" b="0" i="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27545"/>
            <a:ext cx="3421888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png"/><Relationship Id="rId3" Type="http://schemas.openxmlformats.org/officeDocument/2006/relationships/image" Target="../media/image9.png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7.png"/><Relationship Id="rId5" Type="http://schemas.openxmlformats.org/officeDocument/2006/relationships/image" Target="../media/image13.png"/><Relationship Id="rId10" Type="http://schemas.openxmlformats.org/officeDocument/2006/relationships/image" Target="../media/image16.png"/><Relationship Id="rId4" Type="http://schemas.openxmlformats.org/officeDocument/2006/relationships/image" Target="../media/image7.png"/><Relationship Id="rId9" Type="http://schemas.openxmlformats.org/officeDocument/2006/relationships/image" Target="../media/image10.png"/><Relationship Id="rId1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91515" y="1784350"/>
            <a:ext cx="9091295" cy="237236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indent="396875" algn="ctr">
              <a:lnSpc>
                <a:spcPct val="100000"/>
              </a:lnSpc>
              <a:spcBef>
                <a:spcPts val="75"/>
              </a:spcBef>
            </a:pPr>
            <a:r>
              <a:rPr lang="en-US" sz="3900" b="1" spc="55">
                <a:solidFill>
                  <a:srgbClr val="00B05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2021</a:t>
            </a:r>
            <a:r>
              <a:rPr lang="zh-CN" altLang="en-US" sz="3900" b="1" spc="55">
                <a:solidFill>
                  <a:srgbClr val="00B05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年初中语文中考一轮复习</a:t>
            </a:r>
            <a:br>
              <a:rPr lang="zh-CN" altLang="en-US" sz="3900" b="1" spc="55">
                <a:solidFill>
                  <a:srgbClr val="00B05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</a:br>
            <a:r>
              <a:rPr sz="3900" b="1" spc="55">
                <a:solidFill>
                  <a:srgbClr val="00B05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⼩说专题之⼈物形象与⼈物情感分析</a:t>
            </a:r>
            <a:endParaRPr sz="39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12700" marR="5080" indent="396875" algn="ctr">
              <a:lnSpc>
                <a:spcPct val="100000"/>
              </a:lnSpc>
              <a:spcBef>
                <a:spcPts val="75"/>
              </a:spcBef>
            </a:pPr>
            <a:endParaRPr sz="37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265987" y="4031934"/>
            <a:ext cx="3505582" cy="329596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223" y="390368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3270" y="234950"/>
            <a:ext cx="9804400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5410">
              <a:lnSpc>
                <a:spcPct val="100000"/>
              </a:lnSpc>
              <a:spcBef>
                <a:spcPts val="100"/>
              </a:spcBef>
            </a:pPr>
            <a:r>
              <a:rPr spc="85"/>
              <a:t>★⼩说写作⼿法常考题型：表现⼿法赏析题</a:t>
            </a:r>
          </a:p>
        </p:txBody>
      </p:sp>
      <p:sp>
        <p:nvSpPr>
          <p:cNvPr id="4" name="object 4"/>
          <p:cNvSpPr/>
          <p:nvPr/>
        </p:nvSpPr>
        <p:spPr>
          <a:xfrm>
            <a:off x="716994" y="2912017"/>
            <a:ext cx="262889" cy="25320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6994" y="3617814"/>
            <a:ext cx="266541" cy="24622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8819" y="4323612"/>
            <a:ext cx="253761" cy="22875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22300" y="2787872"/>
            <a:ext cx="9244965" cy="2809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60"/>
              </a:spcBef>
            </a:pPr>
            <a:r>
              <a:rPr sz="3375" b="1" spc="-525" baseline="100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sz="3300" spc="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指出⼩说所⽤表现⼿法。</a:t>
            </a:r>
            <a:endParaRPr sz="33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545"/>
              </a:spcBef>
            </a:pPr>
            <a:r>
              <a:rPr sz="3375" b="1" spc="-607" baseline="100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sz="3300" spc="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结合⼩说内容，说说表现⼿法在⽂中如何体现。</a:t>
            </a:r>
            <a:endParaRPr sz="33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3375" b="1" spc="-525" baseline="100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sz="3300" spc="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答出表现⼿法在⽂中起到的作⽤。</a:t>
            </a:r>
            <a:endParaRPr sz="33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945"/>
              </a:spcBef>
            </a:pPr>
            <a:r>
              <a:rPr sz="3300" spc="-434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备注：</a:t>
            </a:r>
            <a:r>
              <a:rPr sz="3300" spc="-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sz="3300" spc="-4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种</a:t>
            </a:r>
            <a:r>
              <a:rPr sz="3300" spc="-229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</a:t>
            </a:r>
            <a:r>
              <a:rPr sz="3300" spc="-79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型</a:t>
            </a:r>
            <a:r>
              <a:rPr sz="3300" spc="-80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3300" spc="-3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值</a:t>
            </a:r>
            <a:r>
              <a:rPr sz="3300" spc="-50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较</a:t>
            </a:r>
            <a:r>
              <a:rPr sz="3300" spc="-969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高</a:t>
            </a:r>
            <a:r>
              <a:rPr sz="33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3300" spc="-79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注</a:t>
            </a:r>
            <a:r>
              <a:rPr sz="3300" spc="-80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意</a:t>
            </a:r>
            <a:r>
              <a:rPr sz="3300" spc="-969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3300" spc="-3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值</a:t>
            </a:r>
            <a:r>
              <a:rPr sz="3300" spc="-969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3300" spc="-1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配</a:t>
            </a:r>
            <a:r>
              <a:rPr sz="33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3300" spc="-80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防</a:t>
            </a:r>
            <a:r>
              <a:rPr sz="3300" spc="-11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止</a:t>
            </a:r>
            <a:r>
              <a:rPr sz="3300" spc="-37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漏</a:t>
            </a:r>
            <a:r>
              <a:rPr sz="3300" spc="-90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掉</a:t>
            </a:r>
            <a:r>
              <a:rPr sz="3300" spc="-969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3300" spc="-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sz="33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3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07100" y="1879600"/>
            <a:ext cx="2679700" cy="26797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232725" y="2013550"/>
            <a:ext cx="2309936" cy="230973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232725" y="2013550"/>
            <a:ext cx="2310130" cy="2310130"/>
          </a:xfrm>
          <a:custGeom>
            <a:avLst/>
            <a:gdLst/>
            <a:ahLst/>
            <a:cxnLst/>
            <a:rect l="l" t="t" r="r" b="b"/>
            <a:pathLst>
              <a:path w="2310129" h="2310129">
                <a:moveTo>
                  <a:pt x="0" y="1154869"/>
                </a:moveTo>
                <a:lnTo>
                  <a:pt x="963" y="1107265"/>
                </a:lnTo>
                <a:lnTo>
                  <a:pt x="3828" y="1060151"/>
                </a:lnTo>
                <a:lnTo>
                  <a:pt x="8558" y="1013565"/>
                </a:lnTo>
                <a:lnTo>
                  <a:pt x="15116" y="967543"/>
                </a:lnTo>
                <a:lnTo>
                  <a:pt x="23464" y="922122"/>
                </a:lnTo>
                <a:lnTo>
                  <a:pt x="33566" y="877340"/>
                </a:lnTo>
                <a:lnTo>
                  <a:pt x="45384" y="833234"/>
                </a:lnTo>
                <a:lnTo>
                  <a:pt x="58881" y="789841"/>
                </a:lnTo>
                <a:lnTo>
                  <a:pt x="74019" y="747197"/>
                </a:lnTo>
                <a:lnTo>
                  <a:pt x="90763" y="705341"/>
                </a:lnTo>
                <a:lnTo>
                  <a:pt x="109074" y="664310"/>
                </a:lnTo>
                <a:lnTo>
                  <a:pt x="128915" y="624140"/>
                </a:lnTo>
                <a:lnTo>
                  <a:pt x="150250" y="584868"/>
                </a:lnTo>
                <a:lnTo>
                  <a:pt x="173040" y="546533"/>
                </a:lnTo>
                <a:lnTo>
                  <a:pt x="197250" y="509170"/>
                </a:lnTo>
                <a:lnTo>
                  <a:pt x="222841" y="472818"/>
                </a:lnTo>
                <a:lnTo>
                  <a:pt x="249777" y="437513"/>
                </a:lnTo>
                <a:lnTo>
                  <a:pt x="278021" y="403292"/>
                </a:lnTo>
                <a:lnTo>
                  <a:pt x="307535" y="370193"/>
                </a:lnTo>
                <a:lnTo>
                  <a:pt x="338282" y="338253"/>
                </a:lnTo>
                <a:lnTo>
                  <a:pt x="370225" y="307508"/>
                </a:lnTo>
                <a:lnTo>
                  <a:pt x="403327" y="277997"/>
                </a:lnTo>
                <a:lnTo>
                  <a:pt x="437550" y="249756"/>
                </a:lnTo>
                <a:lnTo>
                  <a:pt x="472859" y="222822"/>
                </a:lnTo>
                <a:lnTo>
                  <a:pt x="509214" y="197233"/>
                </a:lnTo>
                <a:lnTo>
                  <a:pt x="546580" y="173025"/>
                </a:lnTo>
                <a:lnTo>
                  <a:pt x="584919" y="150237"/>
                </a:lnTo>
                <a:lnTo>
                  <a:pt x="624193" y="128904"/>
                </a:lnTo>
                <a:lnTo>
                  <a:pt x="664367" y="109064"/>
                </a:lnTo>
                <a:lnTo>
                  <a:pt x="705402" y="90755"/>
                </a:lnTo>
                <a:lnTo>
                  <a:pt x="747262" y="74013"/>
                </a:lnTo>
                <a:lnTo>
                  <a:pt x="789908" y="58875"/>
                </a:lnTo>
                <a:lnTo>
                  <a:pt x="833306" y="45380"/>
                </a:lnTo>
                <a:lnTo>
                  <a:pt x="877416" y="33563"/>
                </a:lnTo>
                <a:lnTo>
                  <a:pt x="922201" y="23462"/>
                </a:lnTo>
                <a:lnTo>
                  <a:pt x="967626" y="15115"/>
                </a:lnTo>
                <a:lnTo>
                  <a:pt x="1013652" y="8558"/>
                </a:lnTo>
                <a:lnTo>
                  <a:pt x="1060242" y="3828"/>
                </a:lnTo>
                <a:lnTo>
                  <a:pt x="1107360" y="963"/>
                </a:lnTo>
                <a:lnTo>
                  <a:pt x="1154968" y="0"/>
                </a:lnTo>
                <a:lnTo>
                  <a:pt x="1202575" y="963"/>
                </a:lnTo>
                <a:lnTo>
                  <a:pt x="1249693" y="3828"/>
                </a:lnTo>
                <a:lnTo>
                  <a:pt x="1296284" y="8558"/>
                </a:lnTo>
                <a:lnTo>
                  <a:pt x="1342310" y="15115"/>
                </a:lnTo>
                <a:lnTo>
                  <a:pt x="1387734" y="23462"/>
                </a:lnTo>
                <a:lnTo>
                  <a:pt x="1432520" y="33563"/>
                </a:lnTo>
                <a:lnTo>
                  <a:pt x="1476630" y="45380"/>
                </a:lnTo>
                <a:lnTo>
                  <a:pt x="1520027" y="58875"/>
                </a:lnTo>
                <a:lnTo>
                  <a:pt x="1562674" y="74013"/>
                </a:lnTo>
                <a:lnTo>
                  <a:pt x="1604533" y="90755"/>
                </a:lnTo>
                <a:lnTo>
                  <a:pt x="1645569" y="109064"/>
                </a:lnTo>
                <a:lnTo>
                  <a:pt x="1685742" y="128904"/>
                </a:lnTo>
                <a:lnTo>
                  <a:pt x="1725017" y="150237"/>
                </a:lnTo>
                <a:lnTo>
                  <a:pt x="1763356" y="173025"/>
                </a:lnTo>
                <a:lnTo>
                  <a:pt x="1800721" y="197233"/>
                </a:lnTo>
                <a:lnTo>
                  <a:pt x="1837077" y="222822"/>
                </a:lnTo>
                <a:lnTo>
                  <a:pt x="1872385" y="249756"/>
                </a:lnTo>
                <a:lnTo>
                  <a:pt x="1906609" y="277997"/>
                </a:lnTo>
                <a:lnTo>
                  <a:pt x="1939711" y="307508"/>
                </a:lnTo>
                <a:lnTo>
                  <a:pt x="1971654" y="338253"/>
                </a:lnTo>
                <a:lnTo>
                  <a:pt x="2002401" y="370193"/>
                </a:lnTo>
                <a:lnTo>
                  <a:pt x="2031914" y="403292"/>
                </a:lnTo>
                <a:lnTo>
                  <a:pt x="2060158" y="437513"/>
                </a:lnTo>
                <a:lnTo>
                  <a:pt x="2087094" y="472818"/>
                </a:lnTo>
                <a:lnTo>
                  <a:pt x="2112686" y="509170"/>
                </a:lnTo>
                <a:lnTo>
                  <a:pt x="2136895" y="546533"/>
                </a:lnTo>
                <a:lnTo>
                  <a:pt x="2159686" y="584868"/>
                </a:lnTo>
                <a:lnTo>
                  <a:pt x="2181021" y="624140"/>
                </a:lnTo>
                <a:lnTo>
                  <a:pt x="2200862" y="664310"/>
                </a:lnTo>
                <a:lnTo>
                  <a:pt x="2219173" y="705341"/>
                </a:lnTo>
                <a:lnTo>
                  <a:pt x="2235916" y="747197"/>
                </a:lnTo>
                <a:lnTo>
                  <a:pt x="2251055" y="789841"/>
                </a:lnTo>
                <a:lnTo>
                  <a:pt x="2264552" y="833234"/>
                </a:lnTo>
                <a:lnTo>
                  <a:pt x="2276370" y="877340"/>
                </a:lnTo>
                <a:lnTo>
                  <a:pt x="2286471" y="922122"/>
                </a:lnTo>
                <a:lnTo>
                  <a:pt x="2294819" y="967543"/>
                </a:lnTo>
                <a:lnTo>
                  <a:pt x="2301377" y="1013565"/>
                </a:lnTo>
                <a:lnTo>
                  <a:pt x="2306107" y="1060151"/>
                </a:lnTo>
                <a:lnTo>
                  <a:pt x="2308973" y="1107265"/>
                </a:lnTo>
                <a:lnTo>
                  <a:pt x="2309936" y="1154869"/>
                </a:lnTo>
                <a:lnTo>
                  <a:pt x="2308973" y="1202472"/>
                </a:lnTo>
                <a:lnTo>
                  <a:pt x="2306107" y="1249586"/>
                </a:lnTo>
                <a:lnTo>
                  <a:pt x="2301377" y="1296172"/>
                </a:lnTo>
                <a:lnTo>
                  <a:pt x="2294819" y="1342194"/>
                </a:lnTo>
                <a:lnTo>
                  <a:pt x="2286471" y="1387615"/>
                </a:lnTo>
                <a:lnTo>
                  <a:pt x="2276370" y="1432397"/>
                </a:lnTo>
                <a:lnTo>
                  <a:pt x="2264552" y="1476503"/>
                </a:lnTo>
                <a:lnTo>
                  <a:pt x="2251055" y="1519896"/>
                </a:lnTo>
                <a:lnTo>
                  <a:pt x="2235916" y="1562539"/>
                </a:lnTo>
                <a:lnTo>
                  <a:pt x="2219173" y="1604395"/>
                </a:lnTo>
                <a:lnTo>
                  <a:pt x="2200862" y="1645427"/>
                </a:lnTo>
                <a:lnTo>
                  <a:pt x="2181021" y="1685597"/>
                </a:lnTo>
                <a:lnTo>
                  <a:pt x="2159686" y="1724868"/>
                </a:lnTo>
                <a:lnTo>
                  <a:pt x="2136895" y="1763204"/>
                </a:lnTo>
                <a:lnTo>
                  <a:pt x="2112686" y="1800566"/>
                </a:lnTo>
                <a:lnTo>
                  <a:pt x="2087094" y="1836919"/>
                </a:lnTo>
                <a:lnTo>
                  <a:pt x="2060158" y="1872224"/>
                </a:lnTo>
                <a:lnTo>
                  <a:pt x="2031914" y="1906444"/>
                </a:lnTo>
                <a:lnTo>
                  <a:pt x="2002401" y="1939543"/>
                </a:lnTo>
                <a:lnTo>
                  <a:pt x="1971654" y="1971484"/>
                </a:lnTo>
                <a:lnTo>
                  <a:pt x="1939711" y="2002228"/>
                </a:lnTo>
                <a:lnTo>
                  <a:pt x="1906609" y="2031739"/>
                </a:lnTo>
                <a:lnTo>
                  <a:pt x="1872385" y="2059980"/>
                </a:lnTo>
                <a:lnTo>
                  <a:pt x="1837077" y="2086914"/>
                </a:lnTo>
                <a:lnTo>
                  <a:pt x="1800721" y="2112503"/>
                </a:lnTo>
                <a:lnTo>
                  <a:pt x="1763356" y="2136711"/>
                </a:lnTo>
                <a:lnTo>
                  <a:pt x="1725017" y="2159500"/>
                </a:lnTo>
                <a:lnTo>
                  <a:pt x="1685742" y="2180833"/>
                </a:lnTo>
                <a:lnTo>
                  <a:pt x="1645569" y="2200672"/>
                </a:lnTo>
                <a:lnTo>
                  <a:pt x="1604533" y="2218982"/>
                </a:lnTo>
                <a:lnTo>
                  <a:pt x="1562674" y="2235724"/>
                </a:lnTo>
                <a:lnTo>
                  <a:pt x="1520027" y="2250861"/>
                </a:lnTo>
                <a:lnTo>
                  <a:pt x="1476630" y="2264357"/>
                </a:lnTo>
                <a:lnTo>
                  <a:pt x="1432520" y="2276173"/>
                </a:lnTo>
                <a:lnTo>
                  <a:pt x="1387734" y="2286274"/>
                </a:lnTo>
                <a:lnTo>
                  <a:pt x="1342310" y="2294622"/>
                </a:lnTo>
                <a:lnTo>
                  <a:pt x="1296284" y="2301179"/>
                </a:lnTo>
                <a:lnTo>
                  <a:pt x="1249693" y="2305908"/>
                </a:lnTo>
                <a:lnTo>
                  <a:pt x="1202575" y="2308774"/>
                </a:lnTo>
                <a:lnTo>
                  <a:pt x="1154968" y="2309737"/>
                </a:lnTo>
                <a:lnTo>
                  <a:pt x="1107360" y="2308774"/>
                </a:lnTo>
                <a:lnTo>
                  <a:pt x="1060242" y="2305908"/>
                </a:lnTo>
                <a:lnTo>
                  <a:pt x="1013652" y="2301179"/>
                </a:lnTo>
                <a:lnTo>
                  <a:pt x="967626" y="2294622"/>
                </a:lnTo>
                <a:lnTo>
                  <a:pt x="922201" y="2286274"/>
                </a:lnTo>
                <a:lnTo>
                  <a:pt x="877416" y="2276173"/>
                </a:lnTo>
                <a:lnTo>
                  <a:pt x="833306" y="2264357"/>
                </a:lnTo>
                <a:lnTo>
                  <a:pt x="789908" y="2250861"/>
                </a:lnTo>
                <a:lnTo>
                  <a:pt x="747262" y="2235724"/>
                </a:lnTo>
                <a:lnTo>
                  <a:pt x="705402" y="2218982"/>
                </a:lnTo>
                <a:lnTo>
                  <a:pt x="664367" y="2200672"/>
                </a:lnTo>
                <a:lnTo>
                  <a:pt x="624193" y="2180833"/>
                </a:lnTo>
                <a:lnTo>
                  <a:pt x="584919" y="2159500"/>
                </a:lnTo>
                <a:lnTo>
                  <a:pt x="546580" y="2136711"/>
                </a:lnTo>
                <a:lnTo>
                  <a:pt x="509214" y="2112503"/>
                </a:lnTo>
                <a:lnTo>
                  <a:pt x="472859" y="2086914"/>
                </a:lnTo>
                <a:lnTo>
                  <a:pt x="437550" y="2059980"/>
                </a:lnTo>
                <a:lnTo>
                  <a:pt x="403327" y="2031739"/>
                </a:lnTo>
                <a:lnTo>
                  <a:pt x="370225" y="2002228"/>
                </a:lnTo>
                <a:lnTo>
                  <a:pt x="338282" y="1971484"/>
                </a:lnTo>
                <a:lnTo>
                  <a:pt x="307535" y="1939543"/>
                </a:lnTo>
                <a:lnTo>
                  <a:pt x="278021" y="1906444"/>
                </a:lnTo>
                <a:lnTo>
                  <a:pt x="249777" y="1872224"/>
                </a:lnTo>
                <a:lnTo>
                  <a:pt x="222841" y="1836919"/>
                </a:lnTo>
                <a:lnTo>
                  <a:pt x="197250" y="1800566"/>
                </a:lnTo>
                <a:lnTo>
                  <a:pt x="173040" y="1763204"/>
                </a:lnTo>
                <a:lnTo>
                  <a:pt x="150250" y="1724868"/>
                </a:lnTo>
                <a:lnTo>
                  <a:pt x="128915" y="1685597"/>
                </a:lnTo>
                <a:lnTo>
                  <a:pt x="109074" y="1645427"/>
                </a:lnTo>
                <a:lnTo>
                  <a:pt x="90763" y="1604395"/>
                </a:lnTo>
                <a:lnTo>
                  <a:pt x="74019" y="1562539"/>
                </a:lnTo>
                <a:lnTo>
                  <a:pt x="58881" y="1519896"/>
                </a:lnTo>
                <a:lnTo>
                  <a:pt x="45384" y="1476503"/>
                </a:lnTo>
                <a:lnTo>
                  <a:pt x="33566" y="1432397"/>
                </a:lnTo>
                <a:lnTo>
                  <a:pt x="23464" y="1387615"/>
                </a:lnTo>
                <a:lnTo>
                  <a:pt x="15116" y="1342194"/>
                </a:lnTo>
                <a:lnTo>
                  <a:pt x="8558" y="1296172"/>
                </a:lnTo>
                <a:lnTo>
                  <a:pt x="3828" y="1249586"/>
                </a:lnTo>
                <a:lnTo>
                  <a:pt x="963" y="1202472"/>
                </a:lnTo>
                <a:lnTo>
                  <a:pt x="0" y="1154869"/>
                </a:lnTo>
                <a:close/>
              </a:path>
            </a:pathLst>
          </a:custGeom>
          <a:ln w="13143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324211" y="2799705"/>
            <a:ext cx="2142490" cy="650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100" spc="65">
                <a:latin typeface="微软雅黑" panose="020B0503020204020204" charset="-122"/>
                <a:cs typeface="微软雅黑" panose="020B0503020204020204" charset="-122"/>
              </a:rPr>
              <a:t>精讲⽂章</a:t>
            </a:r>
            <a:endParaRPr sz="41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67078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75" y="310515"/>
            <a:ext cx="4524375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45"/>
              <a:t>★优秀⼩说精讲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6418" y="925532"/>
            <a:ext cx="8917305" cy="6386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0185" algn="ctr">
              <a:lnSpc>
                <a:spcPct val="100000"/>
              </a:lnSpc>
              <a:spcBef>
                <a:spcPts val="100"/>
              </a:spcBef>
            </a:pPr>
            <a:r>
              <a:rPr sz="3300" spc="3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⼀百美元</a:t>
            </a:r>
            <a:endParaRPr sz="33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 marR="252730" indent="740410">
              <a:lnSpc>
                <a:spcPct val="101000"/>
              </a:lnSpc>
              <a:spcBef>
                <a:spcPts val="120"/>
              </a:spcBef>
              <a:buSzPct val="97000"/>
              <a:buAutoNum type="arabicPeriod"/>
              <a:tabLst>
                <a:tab pos="876935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暑假终于到了，约翰迫不及待地往家乡赶，他要 去看望奶奶。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indent="740410">
              <a:lnSpc>
                <a:spcPct val="101000"/>
              </a:lnSpc>
              <a:buSzPct val="97000"/>
              <a:buAutoNum type="arabicPeriod"/>
              <a:tabLst>
                <a:tab pos="972185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奶奶是德国⼈，爷爷是美国⼈，他们在⼀起幸福 地⽣活了⼤半辈⼦。奶奶不懂英语，只会说德语，除了 爷爷和家⼈，她不愿意跟别⼈交流。更糟</a:t>
            </a:r>
            <a:r>
              <a:rPr sz="2900" spc="2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糕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的是，她患 有⽩内障，视⼒⾮常差。去年，爷爷去世了，奶奶不愿 意离开他们共同⽣活的地⽅。约翰不知道，孤单的奶奶 该如何⽣活。给爷爷办完丧事，约翰⽗⺟临⾛时给奶奶 留下了⼀个可以异地取款的存折和</a:t>
            </a:r>
            <a:r>
              <a:rPr sz="2900" spc="-6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en-US" sz="2900" spc="-6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900" spc="-6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r>
              <a:rPr lang="en-US" sz="2900" spc="-6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美元现⾦。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6350" indent="740410" algn="just">
              <a:lnSpc>
                <a:spcPct val="101000"/>
              </a:lnSpc>
              <a:buSzPct val="97000"/>
              <a:buAutoNum type="arabicPeriod"/>
              <a:tabLst>
                <a:tab pos="983615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看到孙⼦，奶奶⾮常⾼兴，她挎上菜篮⼦就说：  </a:t>
            </a:r>
            <a:r>
              <a:rPr sz="2900" spc="-97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900" spc="-96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我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去买你最爱吃的鳕鱼。</a:t>
            </a:r>
            <a:r>
              <a:rPr sz="2900" spc="-195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然后，她去了窗台，约翰</a:t>
            </a:r>
            <a:r>
              <a:rPr sz="29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看 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到窗台上放了⼀⼤把钱，有零有整，奶奶把钱全部拿在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⼿上就出去了</a:t>
            </a:r>
            <a:r>
              <a:rPr sz="29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1138" y="481789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75" y="356870"/>
            <a:ext cx="3848100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45"/>
              <a:t>★优秀⼩说精讲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97956" y="1254566"/>
            <a:ext cx="9225915" cy="541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54100" indent="-208915">
              <a:lnSpc>
                <a:spcPct val="100000"/>
              </a:lnSpc>
              <a:spcBef>
                <a:spcPts val="100"/>
              </a:spcBef>
              <a:buSzPct val="97000"/>
              <a:buAutoNum type="arabicPeriod" startAt="4"/>
              <a:tabLst>
                <a:tab pos="1054735" algn="l"/>
              </a:tabLst>
            </a:pPr>
            <a:r>
              <a:rPr sz="2900" spc="-97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900" spc="-96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钱</a:t>
            </a:r>
            <a:r>
              <a:rPr lang="en-US" sz="2900" spc="-96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怎么能放在窗台上呢？只要窗⼦⼀开，路⼈</a:t>
            </a:r>
            <a:r>
              <a:rPr sz="29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随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194945" algn="just">
              <a:lnSpc>
                <a:spcPct val="101000"/>
              </a:lnSpc>
            </a:pPr>
            <a:r>
              <a:rPr sz="2900" spc="-27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⼿就能拿⾛。</a:t>
            </a:r>
            <a:r>
              <a:rPr sz="2900" spc="-27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约翰想，等奶奶回来，他就让奶奶把钱放 </a:t>
            </a:r>
            <a:r>
              <a:rPr sz="2900" spc="-14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到电视柜⼦上⾯。奶奶说：</a:t>
            </a:r>
            <a:r>
              <a:rPr sz="2900" spc="-15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没必要，我这⼀年还没丢过 </a:t>
            </a:r>
            <a:r>
              <a:rPr sz="2900" spc="-48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钱呢。</a:t>
            </a:r>
            <a:r>
              <a:rPr sz="2900" spc="-484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但她还是采纳了孙⼦的建议。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350520" indent="833120">
              <a:lnSpc>
                <a:spcPct val="101000"/>
              </a:lnSpc>
              <a:buSzPct val="97000"/>
              <a:buAutoNum type="arabicPeriod" startAt="5"/>
              <a:tabLst>
                <a:tab pos="1089660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第⼆天，奶奶买了东西回来，还是顺⼿把钱丢在 了窗台上，约翰再次帮她收拾好了</a:t>
            </a:r>
            <a:r>
              <a:rPr sz="29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indent="833120">
              <a:lnSpc>
                <a:spcPct val="101000"/>
              </a:lnSpc>
              <a:buSzPct val="97000"/>
              <a:buAutoNum type="arabicPeriod" startAt="5"/>
              <a:tabLst>
                <a:tab pos="1064895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第三天，奶奶依然如故。约翰知道这是习惯使然， 他再次从窗台上拿起奶奶买东西找回的钱放到了电视柜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315595" algn="just">
              <a:lnSpc>
                <a:spcPct val="101000"/>
              </a:lnSpc>
              <a:spcBef>
                <a:spcPts val="5"/>
              </a:spcBef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⼦上，并顺便把那些钱整理了⼀下。在整理的时候，他 发现了⼀个奇怪的现象，奶奶的钱增加了！他记得第⼀ 次整理的时候是</a:t>
            </a:r>
            <a:r>
              <a:rPr sz="2900" spc="-30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368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美元，可现在</a:t>
            </a:r>
            <a:r>
              <a:rPr sz="2900" spc="-26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3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天过去了，奶奶买了 不少东西，钱数却变成了</a:t>
            </a:r>
            <a:r>
              <a:rPr sz="2900" spc="-36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405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美元。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23567"/>
            <a:ext cx="114935" cy="426084"/>
          </a:xfrm>
          <a:custGeom>
            <a:avLst/>
            <a:gdLst/>
            <a:ahLst/>
            <a:cxnLst/>
            <a:rect l="l" t="t" r="r" b="b"/>
            <a:pathLst>
              <a:path w="114934" h="426084">
                <a:moveTo>
                  <a:pt x="0" y="425957"/>
                </a:moveTo>
                <a:lnTo>
                  <a:pt x="114764" y="425957"/>
                </a:lnTo>
                <a:lnTo>
                  <a:pt x="114764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06279" y="298576"/>
            <a:ext cx="3359150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45"/>
              <a:t>★优秀⼩说精讲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06279" y="1215071"/>
            <a:ext cx="9232900" cy="586168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113665" indent="740410">
              <a:lnSpc>
                <a:spcPct val="101000"/>
              </a:lnSpc>
              <a:spcBef>
                <a:spcPts val="80"/>
              </a:spcBef>
              <a:buSzPct val="97000"/>
              <a:buAutoNum type="arabicPeriod" startAt="7"/>
              <a:tabLst>
                <a:tab pos="962025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难道奶奶⼝袋⾥还有钱？可他明明看到，奶奶每次 出去都是从窗台或电视柜⼦上把钱全部拿⾛，回来后再 全部丢在窗台上，她⾝上应该不会有钱，增加的钱是从 哪⼉来的呢？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indent="833120">
              <a:lnSpc>
                <a:spcPct val="101000"/>
              </a:lnSpc>
              <a:buSzPct val="97000"/>
              <a:buAutoNum type="arabicPeriod" startAt="7"/>
              <a:tabLst>
                <a:tab pos="1071245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晚上，约翰接到了爸爸的电话。爸爸说，他前⼏天 查了奶奶的账户，发现奶奶从没取过他们存的钱。奶奶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138430" algn="just">
              <a:lnSpc>
                <a:spcPct val="101000"/>
              </a:lnSpc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⼿⾥只有他们⾛时留下的</a:t>
            </a:r>
            <a:r>
              <a:rPr sz="2900" spc="-6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en-US" sz="2900" spc="-6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  </a:t>
            </a:r>
            <a:r>
              <a:rPr sz="2900" spc="-6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美元现⾦，这⼀年来她是怎 么⽣活的呢？约翰知道，⼩镇上的⽣活标准每⽉最低也 得</a:t>
            </a:r>
            <a:r>
              <a:rPr sz="2900" spc="-8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sz="2900" spc="-7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r>
              <a:rPr lang="en-US" sz="2900" spc="-7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900" spc="-4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r>
              <a:rPr lang="en-US" sz="2900" spc="-4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900" spc="-4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美元，就算奶奶再节约，也不可能</a:t>
            </a:r>
            <a:r>
              <a:rPr sz="2900" spc="-8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sz="2900" spc="-7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r>
              <a:rPr lang="en-US" sz="2900" spc="-7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  </a:t>
            </a:r>
            <a:r>
              <a:rPr sz="2900" spc="-4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r>
              <a:rPr lang="en-US" sz="2900" spc="-4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美元⽤⼀年啊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112395" indent="740410" algn="just">
              <a:lnSpc>
                <a:spcPct val="101000"/>
              </a:lnSpc>
              <a:buSzPct val="97000"/>
              <a:buAutoNum type="arabicPeriod" startAt="9"/>
              <a:tabLst>
                <a:tab pos="963930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约翰把爸爸的疑问说了⼀遍，奶奶茫然地看着那沓 </a:t>
            </a:r>
            <a:r>
              <a:rPr sz="2900" spc="-47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钱说</a:t>
            </a:r>
            <a:r>
              <a:rPr sz="2900" spc="-48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：“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我也不知道是怎么回事，我不会从银⾏取钱。我 也不认识美元，我不知道那是多少。</a:t>
            </a:r>
            <a:r>
              <a:rPr sz="2900" spc="-1964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4383" y="550037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18515" y="393065"/>
            <a:ext cx="4162425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45"/>
              <a:t>★优秀⼩说精讲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6298" y="1228791"/>
            <a:ext cx="9480550" cy="58597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292100" indent="740410">
              <a:lnSpc>
                <a:spcPct val="101000"/>
              </a:lnSpc>
              <a:spcBef>
                <a:spcPts val="80"/>
              </a:spcBef>
              <a:buSzPct val="97000"/>
              <a:buAutoNum type="arabicPeriod" startAt="10"/>
              <a:tabLst>
                <a:tab pos="1031875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奶奶不懂英语，不认识美元，约翰是知道的，他不 </a:t>
            </a:r>
            <a:r>
              <a:rPr sz="2900" spc="-7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明⽩的是，奶奶是怎么⽤钱买东西的。奶奶说</a:t>
            </a:r>
            <a:r>
              <a:rPr sz="2900" spc="-8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：“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我每次 买东西的时候总是把⼿⾥的钱全部给卖东西的⼈，让他 们⾃⼰拿钱和找钱，我想别⼈是不会坑我这个⽼太太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449580">
              <a:lnSpc>
                <a:spcPct val="101000"/>
              </a:lnSpc>
            </a:pPr>
            <a:r>
              <a:rPr sz="2900" spc="-64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的。</a:t>
            </a:r>
            <a:r>
              <a:rPr sz="2900" spc="-64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哪有这样买东西的？约翰感到很可笑。他决定跟踪 奶奶⼀次，看她究竟是怎么买东西的。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955040" indent="-202565">
              <a:lnSpc>
                <a:spcPct val="100000"/>
              </a:lnSpc>
              <a:spcBef>
                <a:spcPts val="20"/>
              </a:spcBef>
              <a:buSzPct val="97000"/>
              <a:buAutoNum type="arabicPeriod" startAt="11"/>
              <a:tabLst>
                <a:tab pos="955675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第⼆天，约翰悄悄地跟在奶奶后⾯。果然，奶奶买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337820">
              <a:lnSpc>
                <a:spcPct val="101000"/>
              </a:lnSpc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⽔果时，⼀下⼦把钱全部拿出来，让卖⽔果的⼈⾃⼰拿 钱。约翰发现卖⽔果的⼈从奶奶⼿⾥拿出⼀张</a:t>
            </a:r>
            <a:r>
              <a:rPr sz="2900" spc="-8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sz="2900" spc="-8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900" spc="-7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r>
              <a:rPr lang="en-US" sz="2900" spc="-7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  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美元的钞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01000"/>
              </a:lnSpc>
              <a:spcBef>
                <a:spcPts val="5"/>
              </a:spcBef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票，却放回了两张</a:t>
            </a:r>
            <a:r>
              <a:rPr sz="2900" spc="-15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5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美元，他等于没收奶奶的钱！接下来</a:t>
            </a:r>
            <a:r>
              <a:rPr sz="29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， 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他看到的情况都差不多，有不收奶奶钱的，还有多找奶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奶钱的</a:t>
            </a:r>
            <a:r>
              <a:rPr sz="2900" spc="55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……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4383" y="550037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18515" y="393065"/>
            <a:ext cx="4344035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45"/>
              <a:t>★优秀⼩说精讲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6298" y="1465541"/>
            <a:ext cx="9036050" cy="4914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41730" indent="-296545">
              <a:lnSpc>
                <a:spcPct val="100000"/>
              </a:lnSpc>
              <a:spcBef>
                <a:spcPts val="100"/>
              </a:spcBef>
              <a:buSzPct val="97000"/>
              <a:buAutoNum type="arabicPeriod" startAt="12"/>
              <a:tabLst>
                <a:tab pos="1142365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约翰的眼睛湿润了。他明⽩了，这都是⼩镇上的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⼈们在帮助⽆依⽆靠的奶奶！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indent="833120">
              <a:lnSpc>
                <a:spcPct val="101000"/>
              </a:lnSpc>
              <a:buSzPct val="97000"/>
              <a:buAutoNum type="arabicPeriod" startAt="13"/>
              <a:tabLst>
                <a:tab pos="1153795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约翰找到了镇长，感谢⼩镇⼈⼀年来对奶奶⽆声 </a:t>
            </a:r>
            <a:r>
              <a:rPr sz="2900" spc="-204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的照顾。镇长说：</a:t>
            </a:r>
            <a:r>
              <a:rPr sz="2900" spc="-2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以前都是你爷爷跟别⼈打交道，他去 世后，你奶奶开始进⼊社会⽣活中。刚开始⼩镇上的⼈ 还感到这个⽼太太真是奇怪，后来才知道她根本不认识 钱，没⼈愿意欺骗⼀个不认识钱且完全信任别⼈的⼈，  于是就出现了这种现象。其实，</a:t>
            </a:r>
            <a:r>
              <a:rPr sz="2900" u="heavy" spc="15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不是我们在帮她，⽽是 她在帮我们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，⼩镇上原来也有坑蒙拐骗的现象，⾃从碰</a:t>
            </a:r>
            <a:r>
              <a:rPr sz="2900" spc="-195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到 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对⼈没有丝毫防备的约翰⽼太太后，这种现象才没有</a:t>
            </a:r>
            <a:r>
              <a:rPr sz="2900" spc="-11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了 。我们应该感谢你奶奶才对啊！”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4383" y="570085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18515" y="445135"/>
            <a:ext cx="5444490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25"/>
              <a:t>★优秀⼩说题型训练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81201" y="1248848"/>
            <a:ext cx="7745095" cy="458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spc="-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1.</a:t>
            </a:r>
            <a:r>
              <a:rPr sz="2900" spc="1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简述</a:t>
            </a:r>
            <a:r>
              <a:rPr sz="2900" spc="-48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“10</a:t>
            </a:r>
            <a:r>
              <a:rPr lang="en-US" sz="2900" spc="-48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 </a:t>
            </a:r>
            <a:r>
              <a:rPr sz="2900" spc="-48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0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美元</a:t>
            </a:r>
            <a:r>
              <a:rPr sz="2900" spc="-173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在全⽂中所起的作⽤。</a:t>
            </a:r>
            <a:r>
              <a:rPr sz="2900" spc="-2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（4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分）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81201" y="3027644"/>
            <a:ext cx="8718550" cy="317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1785" indent="-299720">
              <a:lnSpc>
                <a:spcPct val="100000"/>
              </a:lnSpc>
              <a:spcBef>
                <a:spcPts val="100"/>
              </a:spcBef>
              <a:buSzPct val="97000"/>
              <a:buAutoNum type="arabicPeriod" startAt="2"/>
              <a:tabLst>
                <a:tab pos="312420" algn="l"/>
              </a:tabLst>
            </a:pPr>
            <a:r>
              <a:rPr sz="2900" spc="1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⽤简洁的语⾔把本⽂的故事情节补充完整。</a:t>
            </a:r>
            <a:r>
              <a:rPr sz="2900" spc="-2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（4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分）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422275">
              <a:lnSpc>
                <a:spcPct val="100000"/>
              </a:lnSpc>
              <a:spcBef>
                <a:spcPts val="20"/>
              </a:spcBef>
              <a:tabLst>
                <a:tab pos="4732020" algn="l"/>
              </a:tabLst>
            </a:pPr>
            <a:r>
              <a:rPr sz="2900" spc="-173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900" spc="-91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奶</a:t>
            </a:r>
            <a:r>
              <a:rPr lang="en-US" sz="2900" spc="-91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900" spc="-91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奶</a:t>
            </a:r>
            <a:r>
              <a:rPr sz="2900" spc="-919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900" spc="-91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独</a:t>
            </a:r>
            <a:r>
              <a:rPr lang="en-US" sz="2900" spc="-91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900" spc="-919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立</a:t>
            </a:r>
            <a:r>
              <a:rPr lang="en-US" sz="2900" spc="-919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900" spc="-115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</a:t>
            </a:r>
            <a:r>
              <a:rPr lang="en-US" sz="2900" spc="-115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900" spc="-45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活</a:t>
            </a:r>
            <a:r>
              <a:rPr sz="2900" spc="-459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；（	</a:t>
            </a:r>
            <a:r>
              <a:rPr sz="2900" spc="-42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）；</a:t>
            </a:r>
            <a:r>
              <a:rPr sz="2900" spc="-484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约</a:t>
            </a:r>
            <a:r>
              <a:rPr lang="en-US" sz="2900" spc="-484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900" spc="-48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翰</a:t>
            </a:r>
            <a:r>
              <a:rPr lang="en-US" sz="2900" spc="-48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900" spc="-57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发</a:t>
            </a:r>
            <a:r>
              <a:rPr lang="en-US" sz="2900" spc="-57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900" spc="-56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现</a:t>
            </a:r>
            <a:r>
              <a:rPr lang="en-US" sz="2900" spc="-56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900" spc="-66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钱</a:t>
            </a:r>
            <a:r>
              <a:rPr lang="en-US" sz="2900" spc="-66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900" spc="-66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增</a:t>
            </a:r>
            <a:r>
              <a:rPr lang="en-US" sz="2900" spc="-66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900" spc="-66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多</a:t>
            </a:r>
            <a:r>
              <a:rPr lang="en-US" sz="2900" spc="-66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900" spc="-67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900" spc="-43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秘</a:t>
            </a:r>
            <a:r>
              <a:rPr lang="en-US" sz="2900" spc="-43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900" spc="-44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密</a:t>
            </a:r>
            <a:r>
              <a:rPr sz="290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sz="29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22275">
              <a:lnSpc>
                <a:spcPct val="100000"/>
              </a:lnSpc>
              <a:spcBef>
                <a:spcPts val="25"/>
              </a:spcBef>
              <a:tabLst>
                <a:tab pos="2732405" algn="l"/>
              </a:tabLst>
            </a:pPr>
            <a:r>
              <a:rPr sz="2900" spc="-869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	</a:t>
            </a:r>
            <a:r>
              <a:rPr sz="2900" spc="-42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sz="29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3800">
              <a:latin typeface="Times New Roman" panose="02020603050405020304"/>
              <a:cs typeface="Times New Roman" panose="02020603050405020304"/>
            </a:endParaRPr>
          </a:p>
          <a:p>
            <a:pPr marL="311785" indent="-299720">
              <a:lnSpc>
                <a:spcPct val="100000"/>
              </a:lnSpc>
              <a:spcBef>
                <a:spcPts val="2655"/>
              </a:spcBef>
              <a:buSzPct val="97000"/>
              <a:buAutoNum type="arabicPeriod" startAt="3"/>
              <a:tabLst>
                <a:tab pos="312420" algn="l"/>
              </a:tabLst>
            </a:pPr>
            <a:r>
              <a:rPr sz="2900" spc="1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本⽂的语⾔有何特点</a:t>
            </a:r>
            <a:r>
              <a:rPr sz="2900" spc="-1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？（4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分）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4383" y="570085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18322" y="445161"/>
            <a:ext cx="4311650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25"/>
              <a:t>★优秀⼩说题型训练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81201" y="1248848"/>
            <a:ext cx="9069070" cy="5402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1785" indent="-299720">
              <a:lnSpc>
                <a:spcPct val="100000"/>
              </a:lnSpc>
              <a:spcBef>
                <a:spcPts val="100"/>
              </a:spcBef>
              <a:buSzPct val="97000"/>
              <a:buAutoNum type="arabicPeriod"/>
              <a:tabLst>
                <a:tab pos="312420" algn="l"/>
              </a:tabLst>
            </a:pPr>
            <a:r>
              <a:rPr sz="2900" spc="1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简述</a:t>
            </a:r>
            <a:r>
              <a:rPr sz="2900" spc="-48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“100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美元</a:t>
            </a:r>
            <a:r>
              <a:rPr sz="2900" spc="-173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在全⽂中所起的作⽤。</a:t>
            </a:r>
            <a:r>
              <a:rPr sz="2900" spc="-2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（4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分）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382905" marR="5080" indent="-185420">
              <a:lnSpc>
                <a:spcPct val="101000"/>
              </a:lnSpc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】</a:t>
            </a:r>
            <a:r>
              <a:rPr sz="2900" spc="-26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900" spc="-80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①“</a:t>
            </a:r>
            <a:r>
              <a:rPr sz="2800" spc="-805">
                <a:solidFill>
                  <a:srgbClr val="92D050"/>
                </a:solidFill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sz="2800">
                <a:solidFill>
                  <a:srgbClr val="92D050"/>
                </a:solidFill>
              </a:rPr>
              <a:t>00</a:t>
            </a:r>
            <a:r>
              <a:rPr sz="2900" spc="-64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美元</a:t>
            </a:r>
            <a:r>
              <a:rPr sz="2900" spc="-64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是本⽂的线索；②它推动了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故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事情节的发展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311785" indent="-299720">
              <a:lnSpc>
                <a:spcPct val="100000"/>
              </a:lnSpc>
              <a:spcBef>
                <a:spcPts val="3525"/>
              </a:spcBef>
              <a:buSzPct val="97000"/>
              <a:buAutoNum type="arabicPeriod" startAt="2"/>
              <a:tabLst>
                <a:tab pos="312420" algn="l"/>
              </a:tabLst>
            </a:pPr>
            <a:r>
              <a:rPr sz="2900" spc="1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⽤简洁的语⾔把本⽂的故事情节补充完整。</a:t>
            </a:r>
            <a:r>
              <a:rPr sz="2900" spc="-2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（4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分）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422275">
              <a:lnSpc>
                <a:spcPct val="100000"/>
              </a:lnSpc>
              <a:spcBef>
                <a:spcPts val="20"/>
              </a:spcBef>
              <a:tabLst>
                <a:tab pos="4732020" algn="l"/>
              </a:tabLst>
            </a:pPr>
            <a:r>
              <a:rPr sz="2900" spc="-173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en-US" sz="2900" spc="-173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2900" spc="-91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奶</a:t>
            </a:r>
            <a:r>
              <a:rPr lang="en-US" sz="2900" spc="-91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900" spc="-91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奶</a:t>
            </a:r>
            <a:r>
              <a:rPr sz="2900" spc="-919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900" spc="-91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独</a:t>
            </a:r>
            <a:r>
              <a:rPr sz="2900" spc="-919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立</a:t>
            </a:r>
            <a:r>
              <a:rPr sz="2900" spc="-115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</a:t>
            </a:r>
            <a:r>
              <a:rPr sz="2900" spc="-45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活</a:t>
            </a:r>
            <a:r>
              <a:rPr sz="2900" spc="-459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；（	</a:t>
            </a:r>
            <a:r>
              <a:rPr sz="2900" spc="-42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）；</a:t>
            </a:r>
            <a:r>
              <a:rPr sz="2900" spc="-484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约</a:t>
            </a:r>
            <a:r>
              <a:rPr sz="2900" spc="-48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翰</a:t>
            </a:r>
            <a:r>
              <a:rPr sz="2900" spc="-57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发</a:t>
            </a:r>
            <a:r>
              <a:rPr sz="2900" spc="-56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现</a:t>
            </a:r>
            <a:r>
              <a:rPr sz="2900" spc="-66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钱增</a:t>
            </a:r>
            <a:r>
              <a:rPr sz="2900" spc="-66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多</a:t>
            </a:r>
            <a:r>
              <a:rPr sz="2900" spc="-67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900" spc="-43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秘</a:t>
            </a:r>
            <a:r>
              <a:rPr sz="2900" spc="-44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密</a:t>
            </a:r>
            <a:r>
              <a:rPr sz="2900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sz="29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22275">
              <a:lnSpc>
                <a:spcPct val="100000"/>
              </a:lnSpc>
              <a:spcBef>
                <a:spcPts val="20"/>
              </a:spcBef>
              <a:tabLst>
                <a:tab pos="2732405" algn="l"/>
              </a:tabLst>
            </a:pPr>
            <a:r>
              <a:rPr sz="2900" spc="-869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	</a:t>
            </a:r>
            <a:r>
              <a:rPr sz="2900" spc="-425">
                <a:solidFill>
                  <a:srgbClr val="0070C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sz="29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82905" marR="104140" indent="-185420">
              <a:lnSpc>
                <a:spcPct val="101000"/>
              </a:lnSpc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</a:t>
            </a:r>
            <a:r>
              <a:rPr sz="2900" spc="-38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约翰发现</a:t>
            </a:r>
            <a:r>
              <a:rPr sz="2900" spc="-39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900" spc="-64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奶奶</a:t>
            </a:r>
            <a:r>
              <a:rPr sz="2900" spc="-64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的钱增多，产⽣疑惑；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镇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长说</a:t>
            </a:r>
            <a:r>
              <a:rPr sz="2900" spc="-26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出⼩镇⼈帮助</a:t>
            </a:r>
            <a:r>
              <a:rPr sz="2900" spc="-27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900" spc="-64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奶奶</a:t>
            </a:r>
            <a:r>
              <a:rPr sz="2900" spc="-64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的原因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311785" indent="-299720">
              <a:lnSpc>
                <a:spcPct val="100000"/>
              </a:lnSpc>
              <a:spcBef>
                <a:spcPts val="3525"/>
              </a:spcBef>
              <a:buSzPct val="97000"/>
              <a:buAutoNum type="arabicPeriod" startAt="3"/>
              <a:tabLst>
                <a:tab pos="312420" algn="l"/>
              </a:tabLst>
            </a:pPr>
            <a:r>
              <a:rPr sz="2900" spc="1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本⽂的语⾔有何特点</a:t>
            </a:r>
            <a:r>
              <a:rPr sz="2900" spc="-1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？（4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分）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97485">
              <a:lnSpc>
                <a:spcPct val="100000"/>
              </a:lnSpc>
              <a:spcBef>
                <a:spcPts val="20"/>
              </a:spcBef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【参考答案】朴实。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4383" y="570085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18515" y="445135"/>
            <a:ext cx="5530215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25"/>
              <a:t>★优秀⼩说题型训练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81201" y="1248848"/>
            <a:ext cx="8976995" cy="467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spc="-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4.</a:t>
            </a:r>
            <a:r>
              <a:rPr sz="2900" spc="-16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为什么⽂中多次写到</a:t>
            </a:r>
            <a:r>
              <a:rPr sz="2900" spc="-17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“</a:t>
            </a:r>
            <a:r>
              <a:rPr sz="2900" spc="-56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奶奶</a:t>
            </a:r>
            <a:r>
              <a:rPr sz="2900" spc="-57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把钱丢在窗台上</a:t>
            </a:r>
            <a:r>
              <a:rPr sz="2900" spc="-1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？（4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分）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81201" y="3027644"/>
            <a:ext cx="9141460" cy="9124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spc="-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5.</a:t>
            </a:r>
            <a:r>
              <a:rPr sz="2900" spc="-18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⽂末为什么镇长说</a:t>
            </a:r>
            <a:r>
              <a:rPr sz="2900" spc="-19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“</a:t>
            </a:r>
            <a:r>
              <a:rPr sz="2900" spc="-9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不是我们在帮她，⽽是她在帮我们”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04775">
              <a:lnSpc>
                <a:spcPct val="100000"/>
              </a:lnSpc>
              <a:spcBef>
                <a:spcPts val="20"/>
              </a:spcBef>
            </a:pPr>
            <a:r>
              <a:rPr sz="2900" spc="-2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（4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分）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81201" y="5251139"/>
            <a:ext cx="9434195" cy="9124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spc="-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6.</a:t>
            </a:r>
            <a:r>
              <a:rPr sz="2900" spc="-16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试推断：⼩镇⼈帮助</a:t>
            </a:r>
            <a:r>
              <a:rPr sz="2900" spc="-17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“</a:t>
            </a:r>
            <a:r>
              <a:rPr sz="2900" spc="-56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奶奶</a:t>
            </a:r>
            <a:r>
              <a:rPr sz="2900" spc="-40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”，</a:t>
            </a:r>
            <a:r>
              <a:rPr sz="2900" spc="-23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为什么采取</a:t>
            </a:r>
            <a:r>
              <a:rPr sz="2900" spc="-25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“</a:t>
            </a:r>
            <a:r>
              <a:rPr sz="2900" spc="-56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⽆声</a:t>
            </a:r>
            <a:r>
              <a:rPr sz="2900" spc="-57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的⽅</a:t>
            </a:r>
            <a:r>
              <a:rPr sz="2900" spc="2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式</a:t>
            </a:r>
            <a:r>
              <a:rPr sz="290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？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04775">
              <a:lnSpc>
                <a:spcPct val="100000"/>
              </a:lnSpc>
              <a:spcBef>
                <a:spcPts val="20"/>
              </a:spcBef>
            </a:pPr>
            <a:r>
              <a:rPr sz="2900" spc="-2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（4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分）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930900" y="1828800"/>
            <a:ext cx="2755900" cy="27305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167419" y="1966852"/>
            <a:ext cx="2375242" cy="235643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167419" y="1966852"/>
            <a:ext cx="2375535" cy="2356485"/>
          </a:xfrm>
          <a:custGeom>
            <a:avLst/>
            <a:gdLst/>
            <a:ahLst/>
            <a:cxnLst/>
            <a:rect l="l" t="t" r="r" b="b"/>
            <a:pathLst>
              <a:path w="2375534" h="2356485">
                <a:moveTo>
                  <a:pt x="0" y="1178217"/>
                </a:moveTo>
                <a:lnTo>
                  <a:pt x="990" y="1129651"/>
                </a:lnTo>
                <a:lnTo>
                  <a:pt x="3936" y="1081585"/>
                </a:lnTo>
                <a:lnTo>
                  <a:pt x="8800" y="1034057"/>
                </a:lnTo>
                <a:lnTo>
                  <a:pt x="15543" y="987104"/>
                </a:lnTo>
                <a:lnTo>
                  <a:pt x="24128" y="940765"/>
                </a:lnTo>
                <a:lnTo>
                  <a:pt x="34515" y="895078"/>
                </a:lnTo>
                <a:lnTo>
                  <a:pt x="46667" y="850080"/>
                </a:lnTo>
                <a:lnTo>
                  <a:pt x="60545" y="805809"/>
                </a:lnTo>
                <a:lnTo>
                  <a:pt x="76112" y="762304"/>
                </a:lnTo>
                <a:lnTo>
                  <a:pt x="93329" y="719602"/>
                </a:lnTo>
                <a:lnTo>
                  <a:pt x="112157" y="677740"/>
                </a:lnTo>
                <a:lnTo>
                  <a:pt x="132560" y="636758"/>
                </a:lnTo>
                <a:lnTo>
                  <a:pt x="154497" y="596693"/>
                </a:lnTo>
                <a:lnTo>
                  <a:pt x="177932" y="557582"/>
                </a:lnTo>
                <a:lnTo>
                  <a:pt x="202827" y="519464"/>
                </a:lnTo>
                <a:lnTo>
                  <a:pt x="229141" y="482377"/>
                </a:lnTo>
                <a:lnTo>
                  <a:pt x="256839" y="446358"/>
                </a:lnTo>
                <a:lnTo>
                  <a:pt x="285881" y="411446"/>
                </a:lnTo>
                <a:lnTo>
                  <a:pt x="316229" y="377677"/>
                </a:lnTo>
                <a:lnTo>
                  <a:pt x="347846" y="345091"/>
                </a:lnTo>
                <a:lnTo>
                  <a:pt x="380692" y="313725"/>
                </a:lnTo>
                <a:lnTo>
                  <a:pt x="414729" y="283617"/>
                </a:lnTo>
                <a:lnTo>
                  <a:pt x="449921" y="254805"/>
                </a:lnTo>
                <a:lnTo>
                  <a:pt x="486227" y="227327"/>
                </a:lnTo>
                <a:lnTo>
                  <a:pt x="523610" y="201221"/>
                </a:lnTo>
                <a:lnTo>
                  <a:pt x="562032" y="176524"/>
                </a:lnTo>
                <a:lnTo>
                  <a:pt x="601455" y="153274"/>
                </a:lnTo>
                <a:lnTo>
                  <a:pt x="641840" y="131510"/>
                </a:lnTo>
                <a:lnTo>
                  <a:pt x="683150" y="111269"/>
                </a:lnTo>
                <a:lnTo>
                  <a:pt x="725345" y="92590"/>
                </a:lnTo>
                <a:lnTo>
                  <a:pt x="768388" y="75509"/>
                </a:lnTo>
                <a:lnTo>
                  <a:pt x="812240" y="60066"/>
                </a:lnTo>
                <a:lnTo>
                  <a:pt x="856864" y="46297"/>
                </a:lnTo>
                <a:lnTo>
                  <a:pt x="902221" y="34242"/>
                </a:lnTo>
                <a:lnTo>
                  <a:pt x="948273" y="23937"/>
                </a:lnTo>
                <a:lnTo>
                  <a:pt x="994982" y="15420"/>
                </a:lnTo>
                <a:lnTo>
                  <a:pt x="1042309" y="8731"/>
                </a:lnTo>
                <a:lnTo>
                  <a:pt x="1090217" y="3905"/>
                </a:lnTo>
                <a:lnTo>
                  <a:pt x="1138667" y="982"/>
                </a:lnTo>
                <a:lnTo>
                  <a:pt x="1187621" y="0"/>
                </a:lnTo>
                <a:lnTo>
                  <a:pt x="1236574" y="982"/>
                </a:lnTo>
                <a:lnTo>
                  <a:pt x="1285024" y="3905"/>
                </a:lnTo>
                <a:lnTo>
                  <a:pt x="1332932" y="8731"/>
                </a:lnTo>
                <a:lnTo>
                  <a:pt x="1380259" y="15420"/>
                </a:lnTo>
                <a:lnTo>
                  <a:pt x="1426968" y="23937"/>
                </a:lnTo>
                <a:lnTo>
                  <a:pt x="1473020" y="34242"/>
                </a:lnTo>
                <a:lnTo>
                  <a:pt x="1518377" y="46297"/>
                </a:lnTo>
                <a:lnTo>
                  <a:pt x="1563001" y="60066"/>
                </a:lnTo>
                <a:lnTo>
                  <a:pt x="1606853" y="75509"/>
                </a:lnTo>
                <a:lnTo>
                  <a:pt x="1649896" y="92590"/>
                </a:lnTo>
                <a:lnTo>
                  <a:pt x="1692092" y="111269"/>
                </a:lnTo>
                <a:lnTo>
                  <a:pt x="1733401" y="131510"/>
                </a:lnTo>
                <a:lnTo>
                  <a:pt x="1773786" y="153274"/>
                </a:lnTo>
                <a:lnTo>
                  <a:pt x="1813209" y="176524"/>
                </a:lnTo>
                <a:lnTo>
                  <a:pt x="1851631" y="201221"/>
                </a:lnTo>
                <a:lnTo>
                  <a:pt x="1889014" y="227327"/>
                </a:lnTo>
                <a:lnTo>
                  <a:pt x="1925320" y="254805"/>
                </a:lnTo>
                <a:lnTo>
                  <a:pt x="1960512" y="283617"/>
                </a:lnTo>
                <a:lnTo>
                  <a:pt x="1994549" y="313725"/>
                </a:lnTo>
                <a:lnTo>
                  <a:pt x="2027395" y="345091"/>
                </a:lnTo>
                <a:lnTo>
                  <a:pt x="2059012" y="377677"/>
                </a:lnTo>
                <a:lnTo>
                  <a:pt x="2089360" y="411446"/>
                </a:lnTo>
                <a:lnTo>
                  <a:pt x="2118402" y="446358"/>
                </a:lnTo>
                <a:lnTo>
                  <a:pt x="2146100" y="482377"/>
                </a:lnTo>
                <a:lnTo>
                  <a:pt x="2172415" y="519464"/>
                </a:lnTo>
                <a:lnTo>
                  <a:pt x="2197309" y="557582"/>
                </a:lnTo>
                <a:lnTo>
                  <a:pt x="2220744" y="596693"/>
                </a:lnTo>
                <a:lnTo>
                  <a:pt x="2242681" y="636758"/>
                </a:lnTo>
                <a:lnTo>
                  <a:pt x="2263084" y="677740"/>
                </a:lnTo>
                <a:lnTo>
                  <a:pt x="2281912" y="719602"/>
                </a:lnTo>
                <a:lnTo>
                  <a:pt x="2299129" y="762304"/>
                </a:lnTo>
                <a:lnTo>
                  <a:pt x="2314696" y="805809"/>
                </a:lnTo>
                <a:lnTo>
                  <a:pt x="2328574" y="850080"/>
                </a:lnTo>
                <a:lnTo>
                  <a:pt x="2340726" y="895078"/>
                </a:lnTo>
                <a:lnTo>
                  <a:pt x="2351113" y="940765"/>
                </a:lnTo>
                <a:lnTo>
                  <a:pt x="2359698" y="987104"/>
                </a:lnTo>
                <a:lnTo>
                  <a:pt x="2366441" y="1034057"/>
                </a:lnTo>
                <a:lnTo>
                  <a:pt x="2371305" y="1081585"/>
                </a:lnTo>
                <a:lnTo>
                  <a:pt x="2374251" y="1129651"/>
                </a:lnTo>
                <a:lnTo>
                  <a:pt x="2375242" y="1178217"/>
                </a:lnTo>
                <a:lnTo>
                  <a:pt x="2374251" y="1226783"/>
                </a:lnTo>
                <a:lnTo>
                  <a:pt x="2371305" y="1274849"/>
                </a:lnTo>
                <a:lnTo>
                  <a:pt x="2366441" y="1322378"/>
                </a:lnTo>
                <a:lnTo>
                  <a:pt x="2359698" y="1369330"/>
                </a:lnTo>
                <a:lnTo>
                  <a:pt x="2351113" y="1415669"/>
                </a:lnTo>
                <a:lnTo>
                  <a:pt x="2340726" y="1461356"/>
                </a:lnTo>
                <a:lnTo>
                  <a:pt x="2328574" y="1506354"/>
                </a:lnTo>
                <a:lnTo>
                  <a:pt x="2314696" y="1550625"/>
                </a:lnTo>
                <a:lnTo>
                  <a:pt x="2299129" y="1594130"/>
                </a:lnTo>
                <a:lnTo>
                  <a:pt x="2281912" y="1636832"/>
                </a:lnTo>
                <a:lnTo>
                  <a:pt x="2263084" y="1678694"/>
                </a:lnTo>
                <a:lnTo>
                  <a:pt x="2242681" y="1719676"/>
                </a:lnTo>
                <a:lnTo>
                  <a:pt x="2220744" y="1759741"/>
                </a:lnTo>
                <a:lnTo>
                  <a:pt x="2197309" y="1798852"/>
                </a:lnTo>
                <a:lnTo>
                  <a:pt x="2172415" y="1836970"/>
                </a:lnTo>
                <a:lnTo>
                  <a:pt x="2146100" y="1874057"/>
                </a:lnTo>
                <a:lnTo>
                  <a:pt x="2118402" y="1910076"/>
                </a:lnTo>
                <a:lnTo>
                  <a:pt x="2089360" y="1944988"/>
                </a:lnTo>
                <a:lnTo>
                  <a:pt x="2059012" y="1978756"/>
                </a:lnTo>
                <a:lnTo>
                  <a:pt x="2027395" y="2011342"/>
                </a:lnTo>
                <a:lnTo>
                  <a:pt x="1994549" y="2042708"/>
                </a:lnTo>
                <a:lnTo>
                  <a:pt x="1960512" y="2072816"/>
                </a:lnTo>
                <a:lnTo>
                  <a:pt x="1925320" y="2101628"/>
                </a:lnTo>
                <a:lnTo>
                  <a:pt x="1889014" y="2129107"/>
                </a:lnTo>
                <a:lnTo>
                  <a:pt x="1851631" y="2155213"/>
                </a:lnTo>
                <a:lnTo>
                  <a:pt x="1813209" y="2179910"/>
                </a:lnTo>
                <a:lnTo>
                  <a:pt x="1773786" y="2203160"/>
                </a:lnTo>
                <a:lnTo>
                  <a:pt x="1733401" y="2224924"/>
                </a:lnTo>
                <a:lnTo>
                  <a:pt x="1692092" y="2245164"/>
                </a:lnTo>
                <a:lnTo>
                  <a:pt x="1649896" y="2263844"/>
                </a:lnTo>
                <a:lnTo>
                  <a:pt x="1606853" y="2280924"/>
                </a:lnTo>
                <a:lnTo>
                  <a:pt x="1563001" y="2296368"/>
                </a:lnTo>
                <a:lnTo>
                  <a:pt x="1518377" y="2310136"/>
                </a:lnTo>
                <a:lnTo>
                  <a:pt x="1473020" y="2322192"/>
                </a:lnTo>
                <a:lnTo>
                  <a:pt x="1426968" y="2332497"/>
                </a:lnTo>
                <a:lnTo>
                  <a:pt x="1380259" y="2341013"/>
                </a:lnTo>
                <a:lnTo>
                  <a:pt x="1332932" y="2347703"/>
                </a:lnTo>
                <a:lnTo>
                  <a:pt x="1285024" y="2352528"/>
                </a:lnTo>
                <a:lnTo>
                  <a:pt x="1236574" y="2355451"/>
                </a:lnTo>
                <a:lnTo>
                  <a:pt x="1187621" y="2356434"/>
                </a:lnTo>
                <a:lnTo>
                  <a:pt x="1138667" y="2355451"/>
                </a:lnTo>
                <a:lnTo>
                  <a:pt x="1090217" y="2352528"/>
                </a:lnTo>
                <a:lnTo>
                  <a:pt x="1042309" y="2347703"/>
                </a:lnTo>
                <a:lnTo>
                  <a:pt x="994982" y="2341013"/>
                </a:lnTo>
                <a:lnTo>
                  <a:pt x="948273" y="2332497"/>
                </a:lnTo>
                <a:lnTo>
                  <a:pt x="902221" y="2322192"/>
                </a:lnTo>
                <a:lnTo>
                  <a:pt x="856864" y="2310136"/>
                </a:lnTo>
                <a:lnTo>
                  <a:pt x="812240" y="2296368"/>
                </a:lnTo>
                <a:lnTo>
                  <a:pt x="768388" y="2280924"/>
                </a:lnTo>
                <a:lnTo>
                  <a:pt x="725345" y="2263844"/>
                </a:lnTo>
                <a:lnTo>
                  <a:pt x="683150" y="2245164"/>
                </a:lnTo>
                <a:lnTo>
                  <a:pt x="641840" y="2224924"/>
                </a:lnTo>
                <a:lnTo>
                  <a:pt x="601455" y="2203160"/>
                </a:lnTo>
                <a:lnTo>
                  <a:pt x="562032" y="2179910"/>
                </a:lnTo>
                <a:lnTo>
                  <a:pt x="523610" y="2155213"/>
                </a:lnTo>
                <a:lnTo>
                  <a:pt x="486227" y="2129107"/>
                </a:lnTo>
                <a:lnTo>
                  <a:pt x="449921" y="2101628"/>
                </a:lnTo>
                <a:lnTo>
                  <a:pt x="414729" y="2072816"/>
                </a:lnTo>
                <a:lnTo>
                  <a:pt x="380692" y="2042708"/>
                </a:lnTo>
                <a:lnTo>
                  <a:pt x="347846" y="2011342"/>
                </a:lnTo>
                <a:lnTo>
                  <a:pt x="316229" y="1978756"/>
                </a:lnTo>
                <a:lnTo>
                  <a:pt x="285881" y="1944988"/>
                </a:lnTo>
                <a:lnTo>
                  <a:pt x="256839" y="1910076"/>
                </a:lnTo>
                <a:lnTo>
                  <a:pt x="229141" y="1874057"/>
                </a:lnTo>
                <a:lnTo>
                  <a:pt x="202827" y="1836970"/>
                </a:lnTo>
                <a:lnTo>
                  <a:pt x="177932" y="1798852"/>
                </a:lnTo>
                <a:lnTo>
                  <a:pt x="154497" y="1759741"/>
                </a:lnTo>
                <a:lnTo>
                  <a:pt x="132560" y="1719676"/>
                </a:lnTo>
                <a:lnTo>
                  <a:pt x="112157" y="1678694"/>
                </a:lnTo>
                <a:lnTo>
                  <a:pt x="93329" y="1636832"/>
                </a:lnTo>
                <a:lnTo>
                  <a:pt x="76112" y="1594130"/>
                </a:lnTo>
                <a:lnTo>
                  <a:pt x="60545" y="1550625"/>
                </a:lnTo>
                <a:lnTo>
                  <a:pt x="46667" y="1506354"/>
                </a:lnTo>
                <a:lnTo>
                  <a:pt x="34515" y="1461356"/>
                </a:lnTo>
                <a:lnTo>
                  <a:pt x="24128" y="1415669"/>
                </a:lnTo>
                <a:lnTo>
                  <a:pt x="15543" y="1369330"/>
                </a:lnTo>
                <a:lnTo>
                  <a:pt x="8800" y="1322378"/>
                </a:lnTo>
                <a:lnTo>
                  <a:pt x="3936" y="1274849"/>
                </a:lnTo>
                <a:lnTo>
                  <a:pt x="990" y="1226783"/>
                </a:lnTo>
                <a:lnTo>
                  <a:pt x="0" y="1178217"/>
                </a:lnTo>
                <a:close/>
              </a:path>
            </a:pathLst>
          </a:custGeom>
          <a:ln w="13143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502275" y="2313305"/>
            <a:ext cx="3573780" cy="128778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 marR="5080" algn="ctr">
              <a:lnSpc>
                <a:spcPct val="102000"/>
              </a:lnSpc>
              <a:spcBef>
                <a:spcPts val="15"/>
              </a:spcBef>
            </a:pPr>
            <a:r>
              <a:rPr sz="4100" spc="65">
                <a:latin typeface="微软雅黑" panose="020B0503020204020204" charset="-122"/>
                <a:cs typeface="微软雅黑" panose="020B0503020204020204" charset="-122"/>
              </a:rPr>
              <a:t>题型梳理 </a:t>
            </a:r>
            <a:br>
              <a:rPr sz="4100" spc="65">
                <a:latin typeface="微软雅黑" panose="020B0503020204020204" charset="-122"/>
                <a:cs typeface="微软雅黑" panose="020B0503020204020204" charset="-122"/>
              </a:rPr>
            </a:br>
            <a:r>
              <a:rPr sz="4100" spc="65">
                <a:latin typeface="微软雅黑" panose="020B0503020204020204" charset="-122"/>
                <a:cs typeface="微软雅黑" panose="020B0503020204020204" charset="-122"/>
              </a:rPr>
              <a:t>和⽅法讲</a:t>
            </a:r>
            <a:r>
              <a:rPr sz="4100">
                <a:latin typeface="微软雅黑" panose="020B0503020204020204" charset="-122"/>
                <a:cs typeface="微软雅黑" panose="020B0503020204020204" charset="-122"/>
              </a:rPr>
              <a:t>解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4383" y="570085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18515" y="445135"/>
            <a:ext cx="4996180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25"/>
              <a:t>★优秀⼩说题型训练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81201" y="1446139"/>
            <a:ext cx="9141460" cy="459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1785" indent="-299720">
              <a:lnSpc>
                <a:spcPct val="100000"/>
              </a:lnSpc>
              <a:spcBef>
                <a:spcPts val="100"/>
              </a:spcBef>
              <a:buSzPct val="97000"/>
              <a:buAutoNum type="arabicPeriod" startAt="4"/>
              <a:tabLst>
                <a:tab pos="312420" algn="l"/>
              </a:tabLst>
            </a:pPr>
            <a:r>
              <a:rPr sz="2900" spc="-16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为什么⽂中多次写到</a:t>
            </a:r>
            <a:r>
              <a:rPr sz="2900" spc="-17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“</a:t>
            </a:r>
            <a:r>
              <a:rPr sz="2900" spc="-56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奶奶</a:t>
            </a:r>
            <a:r>
              <a:rPr sz="2900" spc="-57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把钱丢在窗台上</a:t>
            </a:r>
            <a:r>
              <a:rPr sz="2900" spc="-1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？（4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分）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382905" marR="175895" indent="-185420" algn="just">
              <a:lnSpc>
                <a:spcPct val="101000"/>
              </a:lnSpc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</a:t>
            </a:r>
            <a:r>
              <a:rPr sz="2900" spc="-47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说明了</a:t>
            </a:r>
            <a:r>
              <a:rPr sz="2900" spc="-484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900" spc="-64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奶奶</a:t>
            </a:r>
            <a:r>
              <a:rPr sz="2900" spc="-64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对⼈没有丝毫防备之⼼；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推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动故事情节的发展，为下⽂乡民对奶奶的帮助的故事 情节做铺垫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900">
              <a:latin typeface="Times New Roman" panose="02020603050405020304"/>
              <a:cs typeface="Times New Roman" panose="02020603050405020304"/>
            </a:endParaRPr>
          </a:p>
          <a:p>
            <a:pPr marL="311785" indent="-299720">
              <a:lnSpc>
                <a:spcPct val="100000"/>
              </a:lnSpc>
              <a:buSzPct val="97000"/>
              <a:buAutoNum type="arabicPeriod" startAt="5"/>
              <a:tabLst>
                <a:tab pos="312420" algn="l"/>
              </a:tabLst>
            </a:pPr>
            <a:r>
              <a:rPr sz="2900" spc="-18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⽂末为什么镇长说</a:t>
            </a:r>
            <a:r>
              <a:rPr sz="2900" spc="-19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“</a:t>
            </a:r>
            <a:r>
              <a:rPr sz="2900" spc="-9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不是我们在帮她，⽽是她在帮我们”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04775">
              <a:lnSpc>
                <a:spcPct val="100000"/>
              </a:lnSpc>
              <a:spcBef>
                <a:spcPts val="20"/>
              </a:spcBef>
            </a:pPr>
            <a:r>
              <a:rPr sz="2900" spc="-2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（4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分）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382905" marR="173990" indent="-185420" algn="just">
              <a:lnSpc>
                <a:spcPct val="101000"/>
              </a:lnSpc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</a:t>
            </a:r>
            <a:r>
              <a:rPr sz="2900" spc="-3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镇长认为，</a:t>
            </a:r>
            <a:r>
              <a:rPr sz="2900" spc="-32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900" spc="-64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奶奶</a:t>
            </a:r>
            <a:r>
              <a:rPr sz="2900" spc="-64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对别⼈的完全信任感动 了⼩镇⼈，帮助⼩镇⼈改善了社会风⽓，⼩镇上原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有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的坑蒙拐骗现象消失了。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4383" y="570085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18515" y="445135"/>
            <a:ext cx="4891405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25"/>
              <a:t>★优秀⼩说题型训练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81201" y="1557809"/>
            <a:ext cx="9434195" cy="2246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spc="-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6.</a:t>
            </a:r>
            <a:r>
              <a:rPr sz="2900" spc="-16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试推断：⼩镇⼈帮助</a:t>
            </a:r>
            <a:r>
              <a:rPr sz="2900" spc="-17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“</a:t>
            </a:r>
            <a:r>
              <a:rPr sz="2900" spc="-56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奶奶</a:t>
            </a:r>
            <a:r>
              <a:rPr sz="2900" spc="-40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”，</a:t>
            </a:r>
            <a:r>
              <a:rPr sz="2900" spc="-23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为什么采取</a:t>
            </a:r>
            <a:r>
              <a:rPr sz="2900" spc="-25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“</a:t>
            </a:r>
            <a:r>
              <a:rPr sz="2900" spc="-56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⽆声</a:t>
            </a:r>
            <a:r>
              <a:rPr sz="2900" spc="-57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的⽅</a:t>
            </a:r>
            <a:r>
              <a:rPr sz="2900" spc="2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式</a:t>
            </a:r>
            <a:r>
              <a:rPr sz="290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？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04775">
              <a:lnSpc>
                <a:spcPct val="100000"/>
              </a:lnSpc>
              <a:spcBef>
                <a:spcPts val="20"/>
              </a:spcBef>
            </a:pPr>
            <a:r>
              <a:rPr sz="2900" spc="-2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（4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分）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382905" marR="413385" indent="-185420" algn="just">
              <a:lnSpc>
                <a:spcPct val="101000"/>
              </a:lnSpc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【参考答案】</a:t>
            </a:r>
            <a:r>
              <a:rPr sz="2900" spc="-229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①⼩镇⼈或许怕</a:t>
            </a:r>
            <a:r>
              <a:rPr sz="2900" spc="-24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900" spc="-64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奶奶</a:t>
            </a:r>
            <a:r>
              <a:rPr sz="2900" spc="-64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拒绝接受帮助</a:t>
            </a:r>
            <a:r>
              <a:rPr sz="2900" spc="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；② 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或许</a:t>
            </a:r>
            <a:r>
              <a:rPr sz="2900" spc="-47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怕伤及</a:t>
            </a:r>
            <a:r>
              <a:rPr sz="2900" spc="-484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900" spc="-64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奶奶</a:t>
            </a:r>
            <a:r>
              <a:rPr sz="2900" spc="-64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900" spc="-18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的⾃尊⼼；③或许怕</a:t>
            </a:r>
            <a:r>
              <a:rPr sz="2900" spc="-19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900" spc="-64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奶奶</a:t>
            </a:r>
            <a:r>
              <a:rPr sz="2900" spc="-64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会因⼼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存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感激⽽活得更累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900" spc="-12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（答出⼀点，即可得满分）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49929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75" y="293370"/>
            <a:ext cx="4142740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45"/>
              <a:t>★优秀⼩说精讲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91515" y="962760"/>
            <a:ext cx="9285605" cy="5995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半张纸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85420" algn="ctr">
              <a:lnSpc>
                <a:spcPct val="100000"/>
              </a:lnSpc>
              <a:spcBef>
                <a:spcPts val="20"/>
              </a:spcBef>
            </a:pP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奥古斯特</a:t>
            </a:r>
            <a:r>
              <a:rPr sz="2900" spc="1639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•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斯特林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 marR="5080" indent="833120">
              <a:lnSpc>
                <a:spcPct val="101000"/>
              </a:lnSpc>
              <a:spcBef>
                <a:spcPts val="1505"/>
              </a:spcBef>
              <a:buSzPct val="97000"/>
              <a:buAutoNum type="arabicPeriod"/>
              <a:tabLst>
                <a:tab pos="970280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最后⼀辆搬运车离去了；那位帽⼦上戴着⿊纱的年 轻房客还在空房⼦⾥徘徊，看看是否有什么东西遗漏了。 没有，没有什么东西遗漏，没有什么了。他⾛到⾛廊上， 决定再也不去回想他在这寓所中所遭遇的⼀切。但是在墙 上，在电话机旁，有⼀张涂满字迹的⼩纸头。上⾯所记的 字是好多种笔迹写的；有些很容易辨认，是⽤⿊⿊的墨⽔ 写的，有些是⽤⿊、红和蓝铅笔草草写成的。这⾥记录了 短短两年间全部美丽的罗曼史。他决⼼要忘却的⼀切都记 录在这张纸上</a:t>
            </a:r>
            <a:r>
              <a:rPr sz="2900" spc="-22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半张⼩纸上的⼀段⼈⽣事迹。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indent="833120">
              <a:lnSpc>
                <a:spcPct val="101000"/>
              </a:lnSpc>
              <a:buSzPct val="97000"/>
              <a:buAutoNum type="arabicPeriod"/>
              <a:tabLst>
                <a:tab pos="1064895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他取下这张⼩纸。这是⼀张淡黄⾊有光泽的便条纸 他将它铺平在起居室的壁炉架上，俯下⾝去，开始读起来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49929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75" y="293370"/>
            <a:ext cx="3848100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45"/>
              <a:t>★优秀⼩说精讲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91515" y="960746"/>
            <a:ext cx="9502140" cy="624903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220980" indent="740410">
              <a:lnSpc>
                <a:spcPct val="101000"/>
              </a:lnSpc>
              <a:spcBef>
                <a:spcPts val="80"/>
              </a:spcBef>
              <a:buSzPct val="97000"/>
              <a:buAutoNum type="arabicPeriod" startAt="3"/>
              <a:tabLst>
                <a:tab pos="983615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⾸先是她的名字：艾丽丝</a:t>
            </a:r>
            <a:r>
              <a:rPr sz="2900" spc="-22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他所知道的名字中最 美丽的⼀个，因为这是他爱⼈的名字。旁边是⼀个电话号 码</a:t>
            </a:r>
            <a:r>
              <a:rPr sz="2900" spc="-55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，1511——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看起来像是教堂唱诗牌上圣诗的号码</a:t>
            </a:r>
            <a:r>
              <a:rPr sz="29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220980" indent="740410">
              <a:lnSpc>
                <a:spcPct val="101000"/>
              </a:lnSpc>
              <a:buSzPct val="97000"/>
              <a:buAutoNum type="arabicPeriod" startAt="3"/>
              <a:tabLst>
                <a:tab pos="962025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下⾯潦草地写着：银⾏，这⾥是他⼯作的所在，对 他说来这神圣的⼯作意味着⾯包、住所和家庭</a:t>
            </a:r>
            <a:r>
              <a:rPr sz="2900" spc="-22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也就是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⽣活的基础。有条粗粗的⿊线划去了那电话号码，因为银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753110" marR="220980" indent="-741045">
              <a:lnSpc>
                <a:spcPct val="101000"/>
              </a:lnSpc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⾏倒闭了，他在短时期的焦虑之后⼜找到了另⼀个⼯作。  </a:t>
            </a:r>
            <a:r>
              <a:rPr sz="2900" spc="-24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5.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接着是出租马车⾏和鲜花店，那时他们已订婚了，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⽽且他⼿头很宽裕。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indent="740410">
              <a:lnSpc>
                <a:spcPct val="101000"/>
              </a:lnSpc>
            </a:pPr>
            <a:r>
              <a:rPr sz="2900" spc="-35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6</a:t>
            </a:r>
            <a:r>
              <a:rPr sz="2900" spc="-33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.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家具⾏，室内装饰商</a:t>
            </a:r>
            <a:r>
              <a:rPr sz="2900" spc="-22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这些⼈布置了他们这寓所</a:t>
            </a:r>
            <a:r>
              <a:rPr sz="29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。 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搬运车⾏</a:t>
            </a:r>
            <a:r>
              <a:rPr sz="2900" spc="-22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他们搬进来了。歌剧院售票处</a:t>
            </a:r>
            <a:r>
              <a:rPr sz="2900" spc="-24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，5050——</a:t>
            </a:r>
            <a:r>
              <a:rPr sz="29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他 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们新婚，星期⽇夜晚常去看歌剧。在那⾥度过的时光是最 愉快的。他们静静地坐着，⼼灵沉醉在舞台上神话境域的 美及和谐⾥</a:t>
            </a:r>
            <a:r>
              <a:rPr sz="29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49929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75" y="293370"/>
            <a:ext cx="3896360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45"/>
              <a:t>★优秀⼩说精讲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91515" y="1223040"/>
            <a:ext cx="9285605" cy="535940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740410">
              <a:lnSpc>
                <a:spcPct val="101000"/>
              </a:lnSpc>
              <a:spcBef>
                <a:spcPts val="80"/>
              </a:spcBef>
              <a:buSzPct val="97000"/>
              <a:buAutoNum type="arabicPeriod" startAt="7"/>
              <a:tabLst>
                <a:tab pos="962025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接着是⼀个男⼦的名字（已经被划掉了），⼀个曾 经飞黄腾达的朋友，但是由于事业兴隆冲昏了头脑，以致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01000"/>
              </a:lnSpc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⼜潦倒到⽆可救药的地步，不得不远⾛他乡。荣华富贵不 过是过眼烟云罢了</a:t>
            </a:r>
            <a:r>
              <a:rPr sz="29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indent="740410">
              <a:lnSpc>
                <a:spcPct val="101000"/>
              </a:lnSpc>
              <a:buSzPct val="97000"/>
              <a:buAutoNum type="arabicPeriod" startAt="8"/>
              <a:tabLst>
                <a:tab pos="978535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现在这对新婚夫妇的⽣活中出现了⼀个新东西。⼀ </a:t>
            </a:r>
            <a:r>
              <a:rPr sz="2900" spc="-16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个⼥⼦的铅笔笔迹写的</a:t>
            </a:r>
            <a:r>
              <a:rPr sz="2900" spc="-17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900" spc="-64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修⼥</a:t>
            </a:r>
            <a:r>
              <a:rPr sz="2900" spc="-64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。什么修⼥？哦，那个穿着 灰⾊长袍、有着亲切和蔼的⾯貌的⼈，她总是那么温柔地 到来，不经过起居室，⽽直接从⾛廊进⼊卧室。她的名字 下⾯是</a:t>
            </a:r>
            <a:r>
              <a:rPr sz="2900" spc="-32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L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医⽣。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indent="740410">
              <a:lnSpc>
                <a:spcPct val="101000"/>
              </a:lnSpc>
              <a:buSzPct val="97000"/>
              <a:buAutoNum type="arabicPeriod" startAt="8"/>
              <a:tabLst>
                <a:tab pos="963930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名单上第⼀次出现了⼀位亲戚</a:t>
            </a:r>
            <a:r>
              <a:rPr sz="2900" spc="-22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⺟亲。这是他的 岳⺟。她⼀直⼩⼼地躲开，不来打扰这新婚的⼀对。但现 在她受到他们的邀请，很快乐地来了，因为他们需要她。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49929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75" y="293370"/>
            <a:ext cx="4126865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45"/>
              <a:t>★优秀⼩说精讲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91515" y="1354568"/>
            <a:ext cx="9561195" cy="491490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740410">
              <a:lnSpc>
                <a:spcPct val="101000"/>
              </a:lnSpc>
              <a:spcBef>
                <a:spcPts val="80"/>
              </a:spcBef>
            </a:pPr>
            <a:r>
              <a:rPr sz="2900" spc="-8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sz="2900" spc="-7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r>
              <a:rPr sz="2900" spc="-33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.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以后是红蓝铅笔写的项⽬。佣⼯介绍所，⼥仆⾛了</a:t>
            </a:r>
            <a:r>
              <a:rPr sz="29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， 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必须再找⼀个。药房</a:t>
            </a:r>
            <a:r>
              <a:rPr sz="2900" spc="-22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哼，情况开始不妙了。⽜奶⼚</a:t>
            </a:r>
            <a:r>
              <a:rPr sz="2900" spc="-23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—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900" spc="-22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—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订⽜奶了，消毒⽜奶。杂货铺，⾁铺等等，家务事都得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753110" marR="281940" indent="-741045">
              <a:lnSpc>
                <a:spcPct val="101000"/>
              </a:lnSpc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⽤电话办理了。是这家⼥主⼈不在了吗？不，她⽣产了</a:t>
            </a:r>
            <a:r>
              <a:rPr sz="29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。  </a:t>
            </a:r>
            <a:r>
              <a:rPr sz="2900" spc="-84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11.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下⾯的项⽬他已⽆法辨认，因为他眼前⼀切都模糊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280670">
              <a:lnSpc>
                <a:spcPct val="101000"/>
              </a:lnSpc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了，就像溺死的⼈透过海⽔看到的那样。这⾥⽤清楚的⿊ 体字记载着：承办⼈。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854075" indent="740410">
              <a:lnSpc>
                <a:spcPct val="101000"/>
              </a:lnSpc>
              <a:spcBef>
                <a:spcPts val="5"/>
              </a:spcBef>
              <a:buSzPct val="97000"/>
              <a:buAutoNum type="arabicPeriod" startAt="12"/>
              <a:tabLst>
                <a:tab pos="1049655" algn="l"/>
              </a:tabLst>
            </a:pPr>
            <a:r>
              <a:rPr sz="2900" spc="-18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在后⾯的括号⾥写着</a:t>
            </a:r>
            <a:r>
              <a:rPr sz="2900" spc="-19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900" spc="-48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埋葬事</a:t>
            </a:r>
            <a:r>
              <a:rPr sz="2900" spc="-484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。这已⾜以说明⼀ 切</a:t>
            </a:r>
            <a:r>
              <a:rPr sz="2900" spc="-14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！——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⼀个⼤的和⼀个⼩的棺材。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061085" indent="-308610">
              <a:lnSpc>
                <a:spcPct val="100000"/>
              </a:lnSpc>
              <a:spcBef>
                <a:spcPts val="20"/>
              </a:spcBef>
              <a:buSzPct val="97000"/>
              <a:buAutoNum type="arabicPeriod" startAt="12"/>
              <a:tabLst>
                <a:tab pos="1061720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埋葬了，再也没有什么了。⼀切都归于泥⼟，这是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⼀切⾁体的归宿。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49929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293075"/>
            <a:ext cx="3359150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45"/>
              <a:t>★优秀⼩说精讲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91515" y="1354568"/>
            <a:ext cx="9569450" cy="313626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740410">
              <a:lnSpc>
                <a:spcPct val="101000"/>
              </a:lnSpc>
              <a:spcBef>
                <a:spcPts val="80"/>
              </a:spcBef>
              <a:buSzPct val="97000"/>
              <a:buAutoNum type="arabicPeriod" startAt="14"/>
              <a:tabLst>
                <a:tab pos="1040130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他拿起这淡黄⾊的⼩纸，吻了吻，仔细地将它折好</a:t>
            </a:r>
            <a:r>
              <a:rPr sz="2900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， 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放进胸前的⾐袋⾥。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073785" indent="-321310">
              <a:lnSpc>
                <a:spcPct val="100000"/>
              </a:lnSpc>
              <a:spcBef>
                <a:spcPts val="20"/>
              </a:spcBef>
              <a:buSzPct val="97000"/>
              <a:buAutoNum type="arabicPeriod" startAt="14"/>
              <a:tabLst>
                <a:tab pos="1074420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在这两分钟⾥他重⼜度过了他⼀⽣中的两年。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049020" indent="-296545">
              <a:lnSpc>
                <a:spcPct val="100000"/>
              </a:lnSpc>
              <a:spcBef>
                <a:spcPts val="20"/>
              </a:spcBef>
              <a:buSzPct val="97000"/>
              <a:buAutoNum type="arabicPeriod" startAt="14"/>
              <a:tabLst>
                <a:tab pos="1049655" algn="l"/>
              </a:tabLst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但是他⾛出去时并不是垂头丧⽓的。相反地，他⾼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288290" algn="just">
              <a:lnSpc>
                <a:spcPct val="101000"/>
              </a:lnSpc>
              <a:spcBef>
                <a:spcPts val="5"/>
              </a:spcBef>
            </a:pP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⾼地抬起了头，像是个骄傲的快乐的⼈。因为他知道他已 经尝到⼀些</a:t>
            </a:r>
            <a:r>
              <a:rPr sz="2900" u="heavy" spc="15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⽣活所能赐予⼈的最⼤的幸福</a:t>
            </a:r>
            <a:r>
              <a:rPr sz="2900" spc="15">
                <a:solidFill>
                  <a:srgbClr val="0070C0"/>
                </a:solidFill>
                <a:latin typeface="微软雅黑" panose="020B0503020204020204" charset="-122"/>
                <a:cs typeface="微软雅黑" panose="020B0503020204020204" charset="-122"/>
              </a:rPr>
              <a:t>。有很多⼈，可 惜，连这⼀点也没有得到过。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49929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75" y="293370"/>
            <a:ext cx="5291455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25"/>
              <a:t>★优秀⼩说题型训练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91515" y="1128639"/>
            <a:ext cx="9325610" cy="91249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90195" marR="5080" indent="-278130">
              <a:lnSpc>
                <a:spcPct val="101000"/>
              </a:lnSpc>
              <a:spcBef>
                <a:spcPts val="80"/>
              </a:spcBef>
            </a:pPr>
            <a:r>
              <a:rPr sz="2900" spc="-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1.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⼩说采⽤倒叙的写法随主⼈公的意识流动展开情节。</a:t>
            </a:r>
            <a:r>
              <a:rPr sz="290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请 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按时间顺序从</a:t>
            </a:r>
            <a:r>
              <a:rPr sz="2900" spc="-174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“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他</a:t>
            </a:r>
            <a:r>
              <a:rPr sz="2900" spc="-173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的⾓度概括出⼩说的主要情节。（</a:t>
            </a:r>
            <a:r>
              <a:rPr sz="2900" spc="-6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4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1515" y="3352133"/>
            <a:ext cx="9509125" cy="2691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1785" indent="-299720">
              <a:lnSpc>
                <a:spcPct val="100000"/>
              </a:lnSpc>
              <a:spcBef>
                <a:spcPts val="100"/>
              </a:spcBef>
              <a:buSzPct val="97000"/>
              <a:buAutoNum type="arabicPeriod" startAt="2"/>
              <a:tabLst>
                <a:tab pos="312420" algn="l"/>
              </a:tabLst>
            </a:pPr>
            <a:r>
              <a:rPr sz="2900" spc="1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⼩说以</a:t>
            </a:r>
            <a:r>
              <a:rPr sz="2900" spc="-174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“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半张纸</a:t>
            </a:r>
            <a:r>
              <a:rPr sz="2900" spc="-173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为题有什么作⽤？请结合全⽂具体分析</a:t>
            </a:r>
            <a:r>
              <a:rPr sz="290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。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04775">
              <a:lnSpc>
                <a:spcPct val="100000"/>
              </a:lnSpc>
              <a:spcBef>
                <a:spcPts val="20"/>
              </a:spcBef>
            </a:pPr>
            <a:r>
              <a:rPr sz="2900" spc="-2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（5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分）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>
              <a:lnSpc>
                <a:spcPct val="100000"/>
              </a:lnSpc>
            </a:pPr>
            <a:endParaRPr sz="4000">
              <a:latin typeface="Times New Roman" panose="02020603050405020304"/>
              <a:cs typeface="Times New Roman" panose="02020603050405020304"/>
            </a:endParaRPr>
          </a:p>
          <a:p>
            <a:pPr marL="290195" marR="523875" indent="-278130">
              <a:lnSpc>
                <a:spcPct val="101000"/>
              </a:lnSpc>
              <a:spcBef>
                <a:spcPts val="2405"/>
              </a:spcBef>
              <a:buSzPct val="97000"/>
              <a:buAutoNum type="arabicPeriod" startAt="3"/>
              <a:tabLst>
                <a:tab pos="312420" algn="l"/>
              </a:tabLst>
            </a:pPr>
            <a:r>
              <a:rPr sz="2900" spc="-13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⼩说的结尾画线句⼦中的</a:t>
            </a:r>
            <a:r>
              <a:rPr sz="2900" spc="-15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“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⽣活所能赐予⼈的最⼤的</a:t>
            </a:r>
            <a:r>
              <a:rPr sz="290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幸 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福</a:t>
            </a:r>
            <a:r>
              <a:rPr sz="2900" spc="-86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</a:t>
            </a:r>
            <a:r>
              <a:rPr sz="2900" spc="-85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指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的是什么？请结合⽂章谈谈你</a:t>
            </a:r>
            <a:r>
              <a:rPr sz="290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的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理解。</a:t>
            </a:r>
            <a:r>
              <a:rPr sz="2900" spc="-2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（6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分）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49929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75" y="293370"/>
            <a:ext cx="5226050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25"/>
              <a:t>★优秀⼩说题型训练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303530" marR="5080" indent="-278130">
              <a:lnSpc>
                <a:spcPct val="101000"/>
              </a:lnSpc>
              <a:spcBef>
                <a:spcPts val="80"/>
              </a:spcBef>
            </a:pPr>
            <a:r>
              <a:rPr spc="-5"/>
              <a:t>1.</a:t>
            </a:r>
            <a:r>
              <a:rPr spc="15"/>
              <a:t>⼩说采⽤倒叙的写法随主⼈公的意识流动展开情节。</a:t>
            </a:r>
            <a:r>
              <a:rPr/>
              <a:t>请 </a:t>
            </a:r>
            <a:r>
              <a:rPr spc="15"/>
              <a:t>按时间顺序从</a:t>
            </a:r>
            <a:r>
              <a:rPr spc="-1745"/>
              <a:t>“</a:t>
            </a:r>
            <a:r>
              <a:rPr spc="15"/>
              <a:t>他</a:t>
            </a:r>
            <a:r>
              <a:rPr spc="-1735"/>
              <a:t>”</a:t>
            </a:r>
            <a:r>
              <a:rPr spc="15"/>
              <a:t>的⾓度概括出⼩说的主要情节。（</a:t>
            </a:r>
            <a:r>
              <a:rPr spc="-60"/>
              <a:t>4</a:t>
            </a:r>
            <a:r>
              <a:rPr/>
              <a:t>分</a:t>
            </a:r>
          </a:p>
          <a:p>
            <a:pPr marL="303530" marR="42545" indent="-278130">
              <a:lnSpc>
                <a:spcPct val="101000"/>
              </a:lnSpc>
              <a:spcBef>
                <a:spcPts val="1500"/>
              </a:spcBef>
            </a:pPr>
            <a:r>
              <a:rPr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</a:t>
            </a:r>
            <a:r>
              <a:rPr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】</a:t>
            </a:r>
            <a:r>
              <a:rPr spc="-204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①在银⾏⼯作的他与妻⼦相识、订婚。</a:t>
            </a:r>
            <a:r>
              <a:rPr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②  </a:t>
            </a:r>
            <a:r>
              <a:rPr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他与妻⼦享受新婚的快乐（常看歌剧）。③他的</a:t>
            </a:r>
            <a:r>
              <a:rPr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妻</a:t>
            </a:r>
            <a:r>
              <a:rPr spc="-204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⼦怀 孕（准备⽣产）了。④他的妻⼦因⽣产时⺟⼦皆亡。</a:t>
            </a:r>
            <a:r>
              <a:rPr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⑤  </a:t>
            </a:r>
            <a:r>
              <a:rPr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他处理完妻⼉的丧事后搬家。（不</a:t>
            </a:r>
            <a:r>
              <a:rPr spc="-64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是从</a:t>
            </a:r>
            <a:r>
              <a:rPr spc="-65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他</a:t>
            </a:r>
            <a:r>
              <a:rPr spc="-97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pc="-969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⾓度回答 的扣</a:t>
            </a:r>
            <a:r>
              <a:rPr spc="-109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分；答出三点即可</a:t>
            </a:r>
            <a:r>
              <a:rPr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）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49929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21" y="293075"/>
            <a:ext cx="4311650" cy="589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25"/>
              <a:t>★优秀⼩说题型训练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91515" y="1573337"/>
            <a:ext cx="9509125" cy="42157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spc="-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2.</a:t>
            </a:r>
            <a:r>
              <a:rPr sz="2900" spc="1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⼩说以</a:t>
            </a:r>
            <a:r>
              <a:rPr sz="2900" spc="-174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“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半张纸</a:t>
            </a:r>
            <a:r>
              <a:rPr sz="2900" spc="-173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为题有什么作⽤？请结合全⽂具体分析</a:t>
            </a:r>
            <a:r>
              <a:rPr sz="290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。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04775">
              <a:lnSpc>
                <a:spcPct val="100000"/>
              </a:lnSpc>
              <a:spcBef>
                <a:spcPts val="20"/>
              </a:spcBef>
            </a:pPr>
            <a:r>
              <a:rPr sz="2900" spc="-2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（5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</a:t>
            </a:r>
            <a:r>
              <a:rPr sz="290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）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382905" marR="227330" indent="-185420">
              <a:lnSpc>
                <a:spcPct val="101000"/>
              </a:lnSpc>
              <a:spcBef>
                <a:spcPts val="1505"/>
              </a:spcBef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】</a:t>
            </a:r>
            <a:r>
              <a:rPr sz="2900" spc="-16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①起到线索的作⽤：⼩说巧妙地以半张纸 上书写的内容为序展开主⼈公对两年来发⽣的往事的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回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忆，连缀成⼀幅完整的⼈⽣图景。②揭⽰主题的作⽤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：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半张纸是主⼈公对爱妻思念的载体，通过半张纸上记录 的事件，揭⽰出⼩说的主题。（评分标准：答到关键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词  </a:t>
            </a:r>
            <a:r>
              <a:rPr sz="2900" spc="-195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sz="2900" spc="-64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线索</a:t>
            </a:r>
            <a:r>
              <a:rPr sz="2900" spc="-13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”“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揭⽰主题</a:t>
            </a:r>
            <a:r>
              <a:rPr sz="2900" spc="-97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r>
              <a:rPr sz="2900" spc="-969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各给</a:t>
            </a:r>
            <a:r>
              <a:rPr sz="2900" spc="-109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分；联系原⽂具体指出线索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的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内容、半张纸上的内容的各给</a:t>
            </a:r>
            <a:r>
              <a:rPr sz="2900" spc="-109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分，其他</a:t>
            </a:r>
            <a:r>
              <a:rPr sz="2900" spc="-109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分。）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816326"/>
            <a:ext cx="127000" cy="426084"/>
          </a:xfrm>
          <a:custGeom>
            <a:avLst/>
            <a:gdLst/>
            <a:ahLst/>
            <a:cxnLst/>
            <a:rect l="l" t="t" r="r" b="b"/>
            <a:pathLst>
              <a:path w="127000" h="426084">
                <a:moveTo>
                  <a:pt x="0" y="425958"/>
                </a:moveTo>
                <a:lnTo>
                  <a:pt x="126807" y="425958"/>
                </a:lnTo>
                <a:lnTo>
                  <a:pt x="126807" y="0"/>
                </a:lnTo>
                <a:lnTo>
                  <a:pt x="0" y="0"/>
                </a:lnTo>
                <a:lnTo>
                  <a:pt x="0" y="425958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75" y="659765"/>
            <a:ext cx="8782050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90"/>
              <a:t>★⼩说⼈物常考题型：⼈物形象分析题</a:t>
            </a:r>
          </a:p>
        </p:txBody>
      </p:sp>
      <p:sp>
        <p:nvSpPr>
          <p:cNvPr id="4" name="object 4"/>
          <p:cNvSpPr/>
          <p:nvPr/>
        </p:nvSpPr>
        <p:spPr>
          <a:xfrm>
            <a:off x="806680" y="3182214"/>
            <a:ext cx="262890" cy="25320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08506" y="4288872"/>
            <a:ext cx="253761" cy="22875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08506" y="5355367"/>
            <a:ext cx="262890" cy="27066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74851" y="2330360"/>
            <a:ext cx="9267825" cy="40665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116840" indent="763905">
              <a:lnSpc>
                <a:spcPct val="101000"/>
              </a:lnSpc>
              <a:spcBef>
                <a:spcPts val="40"/>
              </a:spcBef>
            </a:pPr>
            <a:endParaRPr sz="37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660"/>
              </a:spcBef>
            </a:pPr>
            <a:r>
              <a:rPr sz="3375" b="1" spc="-532" baseline="100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3300" spc="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在⽂章中直接筛选出表⽰⼈物性格特点的词语</a:t>
            </a:r>
            <a:endParaRPr sz="33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3375" b="1" spc="-525" baseline="100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3300" spc="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根据对⼈物过去所做事件判断</a:t>
            </a:r>
            <a:endParaRPr sz="33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3375" b="1" spc="-607" baseline="100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3300" spc="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通过对⼈物⾏为描写分析：语⾔</a:t>
            </a:r>
            <a:r>
              <a:rPr sz="3300" spc="-24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/</a:t>
            </a:r>
            <a:r>
              <a:rPr sz="3300" spc="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动作</a:t>
            </a:r>
            <a:r>
              <a:rPr sz="3300" spc="-24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/</a:t>
            </a:r>
            <a:r>
              <a:rPr sz="3300" spc="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神态</a:t>
            </a:r>
            <a:r>
              <a:rPr sz="3300" spc="-24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/</a:t>
            </a:r>
            <a:r>
              <a:rPr sz="3300" spc="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⼼理</a:t>
            </a:r>
            <a:endParaRPr sz="33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49929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75" y="293370"/>
            <a:ext cx="4949825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25"/>
              <a:t>★优秀⼩说题型训练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91515" y="1573337"/>
            <a:ext cx="9177655" cy="466090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290195" marR="192405" indent="-278130">
              <a:lnSpc>
                <a:spcPct val="101000"/>
              </a:lnSpc>
              <a:spcBef>
                <a:spcPts val="80"/>
              </a:spcBef>
            </a:pPr>
            <a:r>
              <a:rPr sz="2900" spc="-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3.</a:t>
            </a:r>
            <a:r>
              <a:rPr sz="2900" spc="-13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⼩说的结尾画线句⼦中的</a:t>
            </a:r>
            <a:r>
              <a:rPr sz="2900" spc="-15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“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⽣活所能赐予⼈的最⼤的</a:t>
            </a:r>
            <a:r>
              <a:rPr sz="290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幸 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福</a:t>
            </a:r>
            <a:r>
              <a:rPr sz="2900" spc="-86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</a:t>
            </a:r>
            <a:r>
              <a:rPr sz="2900" spc="-85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指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的是什么？请结合⽂章谈谈你</a:t>
            </a:r>
            <a:r>
              <a:rPr sz="2900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的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理解。</a:t>
            </a:r>
            <a:r>
              <a:rPr sz="2900" spc="-2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（6</a:t>
            </a:r>
            <a:r>
              <a:rPr sz="2900" spc="15">
                <a:solidFill>
                  <a:srgbClr val="0070C0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分）</a:t>
            </a:r>
            <a:endParaRPr sz="29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>
              <a:lnSpc>
                <a:spcPct val="100000"/>
              </a:lnSpc>
              <a:spcBef>
                <a:spcPts val="1520"/>
              </a:spcBef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【参考答案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】</a:t>
            </a:r>
            <a:r>
              <a:rPr sz="2900" spc="-13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它指的是⽣活使⼈懂得了⼈⽣的道理</a:t>
            </a:r>
            <a:r>
              <a:rPr sz="2900" spc="-54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（1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97485" marR="5080">
              <a:lnSpc>
                <a:spcPct val="101000"/>
              </a:lnSpc>
              <a:tabLst>
                <a:tab pos="3053080" algn="l"/>
              </a:tabLst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分）：⼈⽣是由许多段组成的，⼈世⽆常、幸福易逝（</a:t>
            </a:r>
            <a:r>
              <a:rPr sz="2900" spc="-8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1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分）；对于过去的⼀切，美好的，我们要懂得珍惜、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珍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藏（</a:t>
            </a:r>
            <a:r>
              <a:rPr sz="2900" spc="-109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分）；不幸的，我们要任它随时光流逝，不要将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悲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痛延续，⽽要坚强起来，因为还有下⼀段要⾛（</a:t>
            </a:r>
            <a:r>
              <a:rPr sz="2900" spc="-109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1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分）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；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更重要的是把握现在拥有的，去开拓更美好的未来</a:t>
            </a:r>
            <a:r>
              <a:rPr sz="2900" spc="-54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（1  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分）。这才是对死去的爱⼈最好的纪念（这样才能创造 幸福的⽣活</a:t>
            </a:r>
            <a:r>
              <a:rPr sz="2900" spc="-36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）（1	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分）。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744200" y="11353800"/>
            <a:ext cx="3429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816326"/>
            <a:ext cx="127000" cy="426084"/>
          </a:xfrm>
          <a:custGeom>
            <a:avLst/>
            <a:gdLst/>
            <a:ahLst/>
            <a:cxnLst/>
            <a:rect l="l" t="t" r="r" b="b"/>
            <a:pathLst>
              <a:path w="127000" h="426084">
                <a:moveTo>
                  <a:pt x="0" y="425958"/>
                </a:moveTo>
                <a:lnTo>
                  <a:pt x="126807" y="425958"/>
                </a:lnTo>
                <a:lnTo>
                  <a:pt x="126807" y="0"/>
                </a:lnTo>
                <a:lnTo>
                  <a:pt x="0" y="0"/>
                </a:lnTo>
                <a:lnTo>
                  <a:pt x="0" y="425958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75" y="659765"/>
            <a:ext cx="9419590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90"/>
              <a:t>★⼩说⼈物常考题型：线索⼈物作⽤题</a:t>
            </a:r>
          </a:p>
        </p:txBody>
      </p:sp>
      <p:sp>
        <p:nvSpPr>
          <p:cNvPr id="4" name="object 4"/>
          <p:cNvSpPr/>
          <p:nvPr/>
        </p:nvSpPr>
        <p:spPr>
          <a:xfrm>
            <a:off x="806680" y="3182214"/>
            <a:ext cx="262890" cy="25320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08506" y="4288872"/>
            <a:ext cx="253761" cy="22875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74851" y="2330360"/>
            <a:ext cx="9122410" cy="242951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 indent="763905">
              <a:lnSpc>
                <a:spcPct val="101000"/>
              </a:lnSpc>
              <a:spcBef>
                <a:spcPts val="40"/>
              </a:spcBef>
            </a:pPr>
            <a:endParaRPr sz="37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660"/>
              </a:spcBef>
            </a:pPr>
            <a:r>
              <a:rPr sz="3375" b="1" spc="-525" baseline="100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3300" spc="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推动故事情节的发展</a:t>
            </a:r>
            <a:endParaRPr sz="33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tabLst>
                <a:tab pos="4150995" algn="l"/>
                <a:tab pos="5523865" algn="l"/>
              </a:tabLst>
            </a:pPr>
            <a:r>
              <a:rPr sz="3375" b="1" spc="-517" baseline="1000">
                <a:solidFill>
                  <a:srgbClr val="00B050"/>
                </a:solidFill>
                <a:latin typeface="Arial"/>
                <a:cs typeface="Arial"/>
              </a:rPr>
              <a:t> </a:t>
            </a:r>
            <a:r>
              <a:rPr sz="3300" spc="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衬托出主要⼈</a:t>
            </a:r>
            <a:r>
              <a:rPr sz="3300" spc="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物</a:t>
            </a:r>
            <a:r>
              <a:rPr sz="3300" u="heavy" spc="5">
                <a:solidFill>
                  <a:srgbClr val="00B050"/>
                </a:solidFill>
                <a:uFill>
                  <a:solidFill>
                    <a:srgbClr val="00B050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</a:t>
            </a:r>
            <a:r>
              <a:rPr sz="3300" spc="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，</a:t>
            </a:r>
            <a:r>
              <a:rPr sz="3300" u="heavy" spc="5">
                <a:solidFill>
                  <a:srgbClr val="00B050"/>
                </a:solidFill>
                <a:uFill>
                  <a:solidFill>
                    <a:srgbClr val="00B050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</a:t>
            </a:r>
            <a:r>
              <a:rPr sz="3300" spc="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的性格特点</a:t>
            </a:r>
            <a:endParaRPr sz="33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816326"/>
            <a:ext cx="127000" cy="426084"/>
          </a:xfrm>
          <a:custGeom>
            <a:avLst/>
            <a:gdLst/>
            <a:ahLst/>
            <a:cxnLst/>
            <a:rect l="l" t="t" r="r" b="b"/>
            <a:pathLst>
              <a:path w="127000" h="426084">
                <a:moveTo>
                  <a:pt x="0" y="425958"/>
                </a:moveTo>
                <a:lnTo>
                  <a:pt x="126807" y="425958"/>
                </a:lnTo>
                <a:lnTo>
                  <a:pt x="126807" y="0"/>
                </a:lnTo>
                <a:lnTo>
                  <a:pt x="0" y="0"/>
                </a:lnTo>
                <a:lnTo>
                  <a:pt x="0" y="425958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75" y="659765"/>
            <a:ext cx="9179560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90"/>
              <a:t>★⼩说⼈物常考题型：⼈物描写作⽤题</a:t>
            </a:r>
          </a:p>
        </p:txBody>
      </p:sp>
      <p:sp>
        <p:nvSpPr>
          <p:cNvPr id="4" name="object 4"/>
          <p:cNvSpPr/>
          <p:nvPr/>
        </p:nvSpPr>
        <p:spPr>
          <a:xfrm>
            <a:off x="809459" y="3365244"/>
            <a:ext cx="320040" cy="32226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09459" y="4454117"/>
            <a:ext cx="324485" cy="31337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1681" y="5098291"/>
            <a:ext cx="308927" cy="291147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18349" y="5518543"/>
            <a:ext cx="275590" cy="328930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09459" y="6441278"/>
            <a:ext cx="324485" cy="300037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27239" y="6861530"/>
            <a:ext cx="315594" cy="331152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51051" y="2101574"/>
            <a:ext cx="9170035" cy="5227955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 indent="763905">
              <a:lnSpc>
                <a:spcPct val="101000"/>
              </a:lnSpc>
              <a:spcBef>
                <a:spcPts val="40"/>
              </a:spcBef>
            </a:pPr>
            <a:endParaRPr sz="37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2327275">
              <a:lnSpc>
                <a:spcPct val="100000"/>
              </a:lnSpc>
              <a:spcBef>
                <a:spcPts val="1660"/>
              </a:spcBef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穿着打扮</a:t>
            </a:r>
            <a:r>
              <a:rPr sz="2900" spc="-22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⽣活状况（贫富）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ts val="3440"/>
              </a:lnSpc>
              <a:spcBef>
                <a:spcPts val="120"/>
              </a:spcBef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外貌描写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2327275">
              <a:lnSpc>
                <a:spcPts val="3440"/>
              </a:lnSpc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⾼矮胖瘦</a:t>
            </a:r>
            <a:r>
              <a:rPr sz="2900" spc="-22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⾝体状态（强弱）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625"/>
              </a:spcBef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肖像描写</a:t>
            </a:r>
            <a:r>
              <a:rPr sz="2900" spc="-22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⾯貌特征</a:t>
            </a:r>
            <a:r>
              <a:rPr sz="2900" spc="-22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精神状态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520"/>
              </a:spcBef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语⾔描写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ts val="3440"/>
              </a:lnSpc>
              <a:spcBef>
                <a:spcPts val="25"/>
              </a:spcBef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动作描写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2419985">
              <a:lnSpc>
                <a:spcPts val="3440"/>
              </a:lnSpc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性格特点，⼼理状态，情感态度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神态描写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⼼理描写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659592" y="3212934"/>
            <a:ext cx="407670" cy="986155"/>
          </a:xfrm>
          <a:custGeom>
            <a:avLst/>
            <a:gdLst/>
            <a:ahLst/>
            <a:cxnLst/>
            <a:rect l="l" t="t" r="r" b="b"/>
            <a:pathLst>
              <a:path w="407669" h="986153">
                <a:moveTo>
                  <a:pt x="407370" y="986013"/>
                </a:moveTo>
                <a:lnTo>
                  <a:pt x="328086" y="983345"/>
                </a:lnTo>
                <a:lnTo>
                  <a:pt x="263343" y="976066"/>
                </a:lnTo>
                <a:lnTo>
                  <a:pt x="219691" y="965271"/>
                </a:lnTo>
                <a:lnTo>
                  <a:pt x="203685" y="952052"/>
                </a:lnTo>
                <a:lnTo>
                  <a:pt x="203685" y="526968"/>
                </a:lnTo>
                <a:lnTo>
                  <a:pt x="187678" y="513749"/>
                </a:lnTo>
                <a:lnTo>
                  <a:pt x="144027" y="502954"/>
                </a:lnTo>
                <a:lnTo>
                  <a:pt x="79283" y="495675"/>
                </a:lnTo>
                <a:lnTo>
                  <a:pt x="0" y="493006"/>
                </a:lnTo>
                <a:lnTo>
                  <a:pt x="79283" y="490338"/>
                </a:lnTo>
                <a:lnTo>
                  <a:pt x="144027" y="483059"/>
                </a:lnTo>
                <a:lnTo>
                  <a:pt x="187678" y="472264"/>
                </a:lnTo>
                <a:lnTo>
                  <a:pt x="203685" y="459045"/>
                </a:lnTo>
                <a:lnTo>
                  <a:pt x="203685" y="33961"/>
                </a:lnTo>
                <a:lnTo>
                  <a:pt x="219691" y="20742"/>
                </a:lnTo>
                <a:lnTo>
                  <a:pt x="263343" y="9947"/>
                </a:lnTo>
                <a:lnTo>
                  <a:pt x="328086" y="2668"/>
                </a:lnTo>
                <a:lnTo>
                  <a:pt x="407370" y="0"/>
                </a:lnTo>
              </a:path>
            </a:pathLst>
          </a:custGeom>
          <a:ln w="12700">
            <a:solidFill>
              <a:srgbClr val="5B9BD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659592" y="5250696"/>
            <a:ext cx="407670" cy="1801495"/>
          </a:xfrm>
          <a:custGeom>
            <a:avLst/>
            <a:gdLst/>
            <a:ahLst/>
            <a:cxnLst/>
            <a:rect l="l" t="t" r="r" b="b"/>
            <a:pathLst>
              <a:path w="407669" h="1801495">
                <a:moveTo>
                  <a:pt x="0" y="0"/>
                </a:moveTo>
                <a:lnTo>
                  <a:pt x="79283" y="2668"/>
                </a:lnTo>
                <a:lnTo>
                  <a:pt x="144027" y="9947"/>
                </a:lnTo>
                <a:lnTo>
                  <a:pt x="187678" y="20742"/>
                </a:lnTo>
                <a:lnTo>
                  <a:pt x="203685" y="33962"/>
                </a:lnTo>
                <a:lnTo>
                  <a:pt x="203685" y="866597"/>
                </a:lnTo>
                <a:lnTo>
                  <a:pt x="219691" y="879816"/>
                </a:lnTo>
                <a:lnTo>
                  <a:pt x="263343" y="890612"/>
                </a:lnTo>
                <a:lnTo>
                  <a:pt x="328086" y="897890"/>
                </a:lnTo>
                <a:lnTo>
                  <a:pt x="407370" y="900559"/>
                </a:lnTo>
                <a:lnTo>
                  <a:pt x="328086" y="903228"/>
                </a:lnTo>
                <a:lnTo>
                  <a:pt x="263343" y="910506"/>
                </a:lnTo>
                <a:lnTo>
                  <a:pt x="219691" y="921301"/>
                </a:lnTo>
                <a:lnTo>
                  <a:pt x="203685" y="934521"/>
                </a:lnTo>
                <a:lnTo>
                  <a:pt x="203685" y="1767156"/>
                </a:lnTo>
                <a:lnTo>
                  <a:pt x="187678" y="1780376"/>
                </a:lnTo>
                <a:lnTo>
                  <a:pt x="144027" y="1791171"/>
                </a:lnTo>
                <a:lnTo>
                  <a:pt x="79283" y="1798449"/>
                </a:lnTo>
                <a:lnTo>
                  <a:pt x="0" y="1801118"/>
                </a:lnTo>
              </a:path>
            </a:pathLst>
          </a:custGeom>
          <a:ln w="12700">
            <a:solidFill>
              <a:srgbClr val="5B9BD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816326"/>
            <a:ext cx="127000" cy="426084"/>
          </a:xfrm>
          <a:custGeom>
            <a:avLst/>
            <a:gdLst/>
            <a:ahLst/>
            <a:cxnLst/>
            <a:rect l="l" t="t" r="r" b="b"/>
            <a:pathLst>
              <a:path w="127000" h="426084">
                <a:moveTo>
                  <a:pt x="0" y="425958"/>
                </a:moveTo>
                <a:lnTo>
                  <a:pt x="126807" y="425958"/>
                </a:lnTo>
                <a:lnTo>
                  <a:pt x="126807" y="0"/>
                </a:lnTo>
                <a:lnTo>
                  <a:pt x="0" y="0"/>
                </a:lnTo>
                <a:lnTo>
                  <a:pt x="0" y="425958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75" y="659765"/>
            <a:ext cx="9343390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90"/>
              <a:t>★⼩说⼈物常考题型：⼈物描写作⽤题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362122" y="3387026"/>
            <a:ext cx="393700" cy="467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，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21734" y="3812661"/>
            <a:ext cx="381000" cy="0"/>
          </a:xfrm>
          <a:custGeom>
            <a:avLst/>
            <a:gdLst/>
            <a:ahLst/>
            <a:cxnLst/>
            <a:rect l="l" t="t" r="r" b="b"/>
            <a:pathLst>
              <a:path w="381000">
                <a:moveTo>
                  <a:pt x="0" y="0"/>
                </a:moveTo>
                <a:lnTo>
                  <a:pt x="381000" y="0"/>
                </a:lnTo>
              </a:path>
            </a:pathLst>
          </a:custGeom>
          <a:ln w="25411">
            <a:solidFill>
              <a:srgbClr val="00B0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547734" y="3812661"/>
            <a:ext cx="825500" cy="0"/>
          </a:xfrm>
          <a:custGeom>
            <a:avLst/>
            <a:gdLst/>
            <a:ahLst/>
            <a:cxnLst/>
            <a:rect l="l" t="t" r="r" b="b"/>
            <a:pathLst>
              <a:path w="825500">
                <a:moveTo>
                  <a:pt x="0" y="0"/>
                </a:moveTo>
                <a:lnTo>
                  <a:pt x="825500" y="0"/>
                </a:lnTo>
              </a:path>
            </a:pathLst>
          </a:custGeom>
          <a:ln w="25411">
            <a:solidFill>
              <a:srgbClr val="00B0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49935" y="3387026"/>
            <a:ext cx="7804150" cy="912494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864360" marR="5080" indent="-1852295">
              <a:lnSpc>
                <a:spcPct val="101000"/>
              </a:lnSpc>
              <a:spcBef>
                <a:spcPts val="80"/>
              </a:spcBef>
              <a:tabLst>
                <a:tab pos="3345815" algn="l"/>
              </a:tabLst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答题公式：运⽤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了	</a:t>
            </a: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描写，⽣动（细腻）刻画出 表现</a:t>
            </a:r>
            <a:r>
              <a:rPr sz="29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出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639309" y="3831726"/>
            <a:ext cx="5211445" cy="467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情感态度（或⼼理状态，或性格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721734" y="4257360"/>
            <a:ext cx="927100" cy="0"/>
          </a:xfrm>
          <a:custGeom>
            <a:avLst/>
            <a:gdLst/>
            <a:ahLst/>
            <a:cxnLst/>
            <a:rect l="l" t="t" r="r" b="b"/>
            <a:pathLst>
              <a:path w="927100">
                <a:moveTo>
                  <a:pt x="0" y="0"/>
                </a:moveTo>
                <a:lnTo>
                  <a:pt x="927100" y="0"/>
                </a:lnTo>
              </a:path>
            </a:pathLst>
          </a:custGeom>
          <a:ln w="25411">
            <a:solidFill>
              <a:srgbClr val="00B0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602019" y="4276424"/>
            <a:ext cx="1507490" cy="467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特点）。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816326"/>
            <a:ext cx="127000" cy="426084"/>
          </a:xfrm>
          <a:custGeom>
            <a:avLst/>
            <a:gdLst/>
            <a:ahLst/>
            <a:cxnLst/>
            <a:rect l="l" t="t" r="r" b="b"/>
            <a:pathLst>
              <a:path w="127000" h="426084">
                <a:moveTo>
                  <a:pt x="0" y="425958"/>
                </a:moveTo>
                <a:lnTo>
                  <a:pt x="126807" y="425958"/>
                </a:lnTo>
                <a:lnTo>
                  <a:pt x="126807" y="0"/>
                </a:lnTo>
                <a:lnTo>
                  <a:pt x="0" y="0"/>
                </a:lnTo>
                <a:lnTo>
                  <a:pt x="0" y="425958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1375" y="659765"/>
            <a:ext cx="9371965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90"/>
              <a:t>★⼩说结尾常考题型：结尾特点赏析题</a:t>
            </a:r>
          </a:p>
        </p:txBody>
      </p:sp>
      <p:sp>
        <p:nvSpPr>
          <p:cNvPr id="4" name="object 4"/>
          <p:cNvSpPr/>
          <p:nvPr/>
        </p:nvSpPr>
        <p:spPr>
          <a:xfrm>
            <a:off x="735572" y="3061134"/>
            <a:ext cx="365760" cy="3683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30571" y="3861706"/>
            <a:ext cx="266541" cy="24622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32397" y="4567504"/>
            <a:ext cx="253761" cy="22875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37874" y="5247108"/>
            <a:ext cx="226377" cy="25844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38112" y="3061610"/>
            <a:ext cx="9244965" cy="2616835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60"/>
              </a:spcBef>
            </a:pPr>
            <a:r>
              <a:rPr sz="3300" spc="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⼩说结尾出⼈意料，却⼜在情理之中。</a:t>
            </a:r>
            <a:endParaRPr sz="33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3375" b="1" spc="-667" baseline="100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sz="3300" spc="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⼩说结尾含蓄，令⼈回味（结尾是环境描写）。</a:t>
            </a:r>
            <a:endParaRPr sz="33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3375" b="1" spc="-667" baseline="100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sz="3300" spc="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给读者留下了⼴阔的想象空间（结尾戛然⽽⽌）</a:t>
            </a:r>
            <a:endParaRPr sz="33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545"/>
              </a:spcBef>
            </a:pPr>
            <a:r>
              <a:rPr sz="3375" b="1" spc="-525" baseline="100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sz="3300" spc="3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引起读者思考（问句结尾）。</a:t>
            </a:r>
            <a:endParaRPr sz="33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396397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6445" y="234950"/>
            <a:ext cx="9672320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85"/>
              <a:t>★⼩说写作⼿法常考题型：修辞⼿法赏析题</a:t>
            </a:r>
          </a:p>
        </p:txBody>
      </p:sp>
      <p:sp>
        <p:nvSpPr>
          <p:cNvPr id="4" name="object 4"/>
          <p:cNvSpPr/>
          <p:nvPr/>
        </p:nvSpPr>
        <p:spPr>
          <a:xfrm>
            <a:off x="719773" y="2352389"/>
            <a:ext cx="320039" cy="32226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9773" y="4521245"/>
            <a:ext cx="324485" cy="31337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21995" y="5800703"/>
            <a:ext cx="308927" cy="291147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20091" y="1568343"/>
            <a:ext cx="9406255" cy="5795645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215265" indent="763905">
              <a:lnSpc>
                <a:spcPct val="101000"/>
              </a:lnSpc>
              <a:spcBef>
                <a:spcPts val="40"/>
              </a:spcBef>
            </a:pPr>
            <a:endParaRPr sz="37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760"/>
              </a:spcBef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步骤⼀：判定修辞⼿法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475615" marR="5080" indent="-463550">
              <a:lnSpc>
                <a:spcPct val="101000"/>
              </a:lnSpc>
              <a:spcBef>
                <a:spcPts val="1400"/>
              </a:spcBef>
              <a:tabLst>
                <a:tab pos="1307465" algn="l"/>
                <a:tab pos="1979930" algn="l"/>
                <a:tab pos="2882265" algn="l"/>
                <a:tab pos="7136765" algn="l"/>
              </a:tabLst>
            </a:pPr>
            <a:r>
              <a:rPr sz="2900" spc="25">
                <a:solidFill>
                  <a:srgbClr val="ED7D31"/>
                </a:solidFill>
                <a:latin typeface="Calibri"/>
                <a:cs typeface="Calibri" panose="020F0502020204030204"/>
              </a:rPr>
              <a:t>❶</a:t>
            </a:r>
            <a:r>
              <a:rPr sz="2900" spc="1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运⽤</a:t>
            </a:r>
            <a:r>
              <a:rPr sz="2900" spc="-1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了</a:t>
            </a:r>
            <a:r>
              <a:rPr sz="2900" u="heavy">
                <a:solidFill>
                  <a:srgbClr val="ED7D31"/>
                </a:solidFill>
                <a:uFill>
                  <a:solidFill>
                    <a:srgbClr val="ED7D31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900" spc="1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修辞⼿法。（如果是⽐喻要指出本体、喻体</a:t>
            </a:r>
            <a:r>
              <a:rPr sz="2900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： </a:t>
            </a:r>
            <a:r>
              <a:rPr sz="2900" spc="50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把</a:t>
            </a:r>
            <a:r>
              <a:rPr sz="2900" u="heavy" spc="50">
                <a:solidFill>
                  <a:srgbClr val="ED7D31"/>
                </a:solidFill>
                <a:uFill>
                  <a:solidFill>
                    <a:srgbClr val="ED7D31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</a:t>
            </a:r>
            <a:r>
              <a:rPr sz="2900" spc="1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⽐作</a:t>
            </a:r>
            <a:r>
              <a:rPr sz="2900" spc="5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了</a:t>
            </a:r>
            <a:r>
              <a:rPr sz="2900" u="heavy" spc="55">
                <a:solidFill>
                  <a:srgbClr val="ED7D31"/>
                </a:solidFill>
                <a:uFill>
                  <a:solidFill>
                    <a:srgbClr val="ED7D31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</a:t>
            </a:r>
            <a:r>
              <a:rPr sz="2900" spc="1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；若是拟⼈，指出赋</a:t>
            </a:r>
            <a:r>
              <a:rPr sz="2900" spc="4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予</a:t>
            </a:r>
            <a:r>
              <a:rPr sz="2900" u="heavy" spc="45">
                <a:solidFill>
                  <a:srgbClr val="ED7D31"/>
                </a:solidFill>
                <a:uFill>
                  <a:solidFill>
                    <a:srgbClr val="ED7D31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</a:t>
            </a:r>
            <a:r>
              <a:rPr sz="2900" spc="1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以⼈的⾏为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475615">
              <a:lnSpc>
                <a:spcPct val="100000"/>
              </a:lnSpc>
              <a:spcBef>
                <a:spcPts val="25"/>
              </a:spcBef>
            </a:pPr>
            <a:r>
              <a:rPr sz="2900" spc="2310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∕</a:t>
            </a:r>
            <a:r>
              <a:rPr sz="2900" spc="1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情感</a:t>
            </a:r>
            <a:r>
              <a:rPr sz="2900" spc="2310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∕</a:t>
            </a:r>
            <a:r>
              <a:rPr sz="2900" spc="1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特征）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620"/>
              </a:spcBef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步骤⼆：结合⽂章内容，指出修辞⼿法的作⽤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425"/>
              </a:spcBef>
              <a:tabLst>
                <a:tab pos="6894830" algn="l"/>
                <a:tab pos="7727950" algn="l"/>
              </a:tabLst>
            </a:pPr>
            <a:r>
              <a:rPr sz="2900" spc="25">
                <a:solidFill>
                  <a:srgbClr val="ED7D31"/>
                </a:solidFill>
                <a:latin typeface="Calibri"/>
                <a:cs typeface="Calibri" panose="020F0502020204030204"/>
              </a:rPr>
              <a:t>❷</a:t>
            </a:r>
            <a:r>
              <a:rPr sz="2900" spc="1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⽣动形象地写出了（夸张：突出了</a:t>
            </a:r>
            <a:r>
              <a:rPr sz="2900" spc="-30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）</a:t>
            </a:r>
            <a:r>
              <a:rPr sz="2900" u="heavy" spc="-30">
                <a:solidFill>
                  <a:srgbClr val="ED7D31"/>
                </a:solidFill>
                <a:uFill>
                  <a:solidFill>
                    <a:srgbClr val="ED7D31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</a:t>
            </a:r>
            <a:r>
              <a:rPr sz="2900" spc="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的</a:t>
            </a:r>
            <a:r>
              <a:rPr sz="2900" u="heavy" spc="5">
                <a:solidFill>
                  <a:srgbClr val="ED7D31"/>
                </a:solidFill>
                <a:uFill>
                  <a:solidFill>
                    <a:srgbClr val="ED7D31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</a:t>
            </a:r>
            <a:r>
              <a:rPr sz="2900" spc="1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（特点</a:t>
            </a:r>
            <a:r>
              <a:rPr sz="2900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）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620"/>
              </a:spcBef>
            </a:pPr>
            <a:r>
              <a:rPr sz="2900" spc="15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步骤三：思想感情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420"/>
              </a:spcBef>
              <a:tabLst>
                <a:tab pos="6153785" algn="l"/>
                <a:tab pos="8000365" algn="l"/>
              </a:tabLst>
            </a:pPr>
            <a:r>
              <a:rPr sz="2900" spc="20">
                <a:solidFill>
                  <a:srgbClr val="ED7D31"/>
                </a:solidFill>
                <a:latin typeface="Calibri"/>
                <a:cs typeface="Calibri" panose="020F0502020204030204"/>
              </a:rPr>
              <a:t>❸</a:t>
            </a:r>
            <a:r>
              <a:rPr sz="2900" spc="20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（</a:t>
            </a:r>
            <a:r>
              <a:rPr sz="2900" spc="1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排⽐，反问：强烈地）表达</a:t>
            </a:r>
            <a:r>
              <a:rPr sz="2900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了</a:t>
            </a:r>
            <a:r>
              <a:rPr sz="2900" u="heavy">
                <a:solidFill>
                  <a:srgbClr val="ED7D31"/>
                </a:solidFill>
                <a:uFill>
                  <a:solidFill>
                    <a:srgbClr val="ED7D31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</a:t>
            </a:r>
            <a:r>
              <a:rPr sz="2900" spc="1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（谁）</a:t>
            </a:r>
            <a:r>
              <a:rPr sz="2900" spc="-10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对</a:t>
            </a:r>
            <a:r>
              <a:rPr sz="2900" u="heavy" spc="-10">
                <a:solidFill>
                  <a:srgbClr val="ED7D31"/>
                </a:solidFill>
                <a:uFill>
                  <a:solidFill>
                    <a:srgbClr val="ED7D31"/>
                  </a:solidFill>
                </a:uFill>
                <a:latin typeface="微软雅黑" panose="020B0503020204020204" charset="-122"/>
                <a:cs typeface="微软雅黑" panose="020B0503020204020204" charset="-122"/>
              </a:rPr>
              <a:t> 	</a:t>
            </a:r>
            <a:r>
              <a:rPr sz="2900" spc="1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（谁）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  <a:p>
            <a:pPr marL="749300">
              <a:lnSpc>
                <a:spcPct val="100000"/>
              </a:lnSpc>
              <a:spcBef>
                <a:spcPts val="25"/>
              </a:spcBef>
              <a:tabLst>
                <a:tab pos="1396365" algn="l"/>
              </a:tabLst>
            </a:pPr>
            <a:r>
              <a:rPr sz="2900" u="heavy">
                <a:solidFill>
                  <a:srgbClr val="ED7D31"/>
                </a:solidFill>
                <a:uFill>
                  <a:solidFill>
                    <a:srgbClr val="ED7D31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900" spc="1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的思想感情</a:t>
            </a:r>
            <a:r>
              <a:rPr sz="2900" spc="2310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∕</a:t>
            </a:r>
            <a:r>
              <a:rPr sz="2900" spc="15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情感态度</a:t>
            </a:r>
            <a:r>
              <a:rPr sz="2900">
                <a:solidFill>
                  <a:srgbClr val="ED7D31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9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0863" y="360396"/>
            <a:ext cx="149860" cy="426084"/>
          </a:xfrm>
          <a:custGeom>
            <a:avLst/>
            <a:gdLst/>
            <a:ahLst/>
            <a:cxnLst/>
            <a:rect l="l" t="t" r="r" b="b"/>
            <a:pathLst>
              <a:path w="149859" h="426084">
                <a:moveTo>
                  <a:pt x="0" y="425957"/>
                </a:moveTo>
                <a:lnTo>
                  <a:pt x="149807" y="425957"/>
                </a:lnTo>
                <a:lnTo>
                  <a:pt x="149807" y="0"/>
                </a:lnTo>
                <a:lnTo>
                  <a:pt x="0" y="0"/>
                </a:lnTo>
                <a:lnTo>
                  <a:pt x="0" y="425957"/>
                </a:lnTo>
                <a:close/>
              </a:path>
            </a:pathLst>
          </a:custGeom>
          <a:solidFill>
            <a:srgbClr val="DC86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1050" y="130175"/>
            <a:ext cx="9639935" cy="1359535"/>
          </a:xfrm>
          <a:prstGeom prst="rect">
            <a:avLst/>
          </a:prstGeom>
        </p:spPr>
        <p:txBody>
          <a:bodyPr vert="horz" wrap="square" lIns="0" tIns="118110" rIns="0" bIns="0" rtlCol="0">
            <a:spAutoFit/>
          </a:bodyPr>
          <a:lstStyle/>
          <a:p>
            <a:pPr marL="103505">
              <a:lnSpc>
                <a:spcPct val="100000"/>
              </a:lnSpc>
              <a:spcBef>
                <a:spcPts val="930"/>
              </a:spcBef>
            </a:pPr>
            <a:r>
              <a:rPr spc="85"/>
              <a:t>★⼩说写作⼿法常考题型：表现⼿法赏析题</a:t>
            </a:r>
          </a:p>
          <a:p>
            <a:pPr marL="12700" marR="130175" indent="763905">
              <a:lnSpc>
                <a:spcPct val="101000"/>
              </a:lnSpc>
              <a:spcBef>
                <a:spcPts val="765"/>
              </a:spcBef>
            </a:pPr>
            <a:endParaRPr>
              <a:solidFill>
                <a:srgbClr val="00B0F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07236" y="2328369"/>
            <a:ext cx="274320" cy="27622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07236" y="2717159"/>
            <a:ext cx="278130" cy="26860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09141" y="3105950"/>
            <a:ext cx="264795" cy="24955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7236" y="3469975"/>
            <a:ext cx="278130" cy="28003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4856" y="3841621"/>
            <a:ext cx="262890" cy="287655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9141" y="4220886"/>
            <a:ext cx="274320" cy="295275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07236" y="4607772"/>
            <a:ext cx="278130" cy="281940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4856" y="4990847"/>
            <a:ext cx="236220" cy="281940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03426" y="5368208"/>
            <a:ext cx="280035" cy="285750"/>
          </a:xfrm>
          <a:prstGeom prst="rect">
            <a:avLst/>
          </a:prstGeom>
          <a:blipFill>
            <a:blip r:embed="rId10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16761" y="5768428"/>
            <a:ext cx="270509" cy="272415"/>
          </a:xfrm>
          <a:prstGeom prst="rect">
            <a:avLst/>
          </a:prstGeom>
          <a:blipFill>
            <a:blip r:embed="rId11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22476" y="6141979"/>
            <a:ext cx="270509" cy="283844"/>
          </a:xfrm>
          <a:prstGeom prst="rect">
            <a:avLst/>
          </a:prstGeom>
          <a:blipFill>
            <a:blip r:embed="rId1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09141" y="6511719"/>
            <a:ext cx="260985" cy="283845"/>
          </a:xfrm>
          <a:prstGeom prst="rect">
            <a:avLst/>
          </a:prstGeom>
          <a:blipFill>
            <a:blip r:embed="rId1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14856" y="6902415"/>
            <a:ext cx="251460" cy="276225"/>
          </a:xfrm>
          <a:prstGeom prst="rect">
            <a:avLst/>
          </a:prstGeom>
          <a:blipFill>
            <a:blip r:embed="rId1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81201" y="2264092"/>
            <a:ext cx="6721475" cy="50158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渲染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象征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扬抑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虚实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正⾯描写和侧⾯描写（直接描写和间接描写）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对⽐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衬托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铺垫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照应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联想和想象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借景抒情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借物喻⼈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500">
                <a:solidFill>
                  <a:srgbClr val="00B050"/>
                </a:solidFill>
                <a:latin typeface="微软雅黑" panose="020B0503020204020204" charset="-122"/>
                <a:cs typeface="微软雅黑" panose="020B0503020204020204" charset="-122"/>
              </a:rPr>
              <a:t>托物⾔志</a:t>
            </a:r>
            <a:endParaRPr sz="25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1919</Words>
  <Application>Microsoft Office PowerPoint</Application>
  <PresentationFormat>自定义</PresentationFormat>
  <Paragraphs>173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Theme</vt:lpstr>
      <vt:lpstr>PowerPoint 演示文稿</vt:lpstr>
      <vt:lpstr>题型梳理  和⽅法讲解</vt:lpstr>
      <vt:lpstr>★⼩说⼈物常考题型：⼈物形象分析题</vt:lpstr>
      <vt:lpstr>★⼩说⼈物常考题型：线索⼈物作⽤题</vt:lpstr>
      <vt:lpstr>★⼩说⼈物常考题型：⼈物描写作⽤题</vt:lpstr>
      <vt:lpstr>★⼩说⼈物常考题型：⼈物描写作⽤题</vt:lpstr>
      <vt:lpstr>★⼩说结尾常考题型：结尾特点赏析题</vt:lpstr>
      <vt:lpstr>★⼩说写作⼿法常考题型：修辞⼿法赏析题</vt:lpstr>
      <vt:lpstr>★⼩说写作⼿法常考题型：表现⼿法赏析题 </vt:lpstr>
      <vt:lpstr>★⼩说写作⼿法常考题型：表现⼿法赏析题</vt:lpstr>
      <vt:lpstr>精讲⽂章</vt:lpstr>
      <vt:lpstr>★优秀⼩说精讲</vt:lpstr>
      <vt:lpstr>★优秀⼩说精讲</vt:lpstr>
      <vt:lpstr>★优秀⼩说精讲</vt:lpstr>
      <vt:lpstr>★优秀⼩说精讲</vt:lpstr>
      <vt:lpstr>★优秀⼩说精讲</vt:lpstr>
      <vt:lpstr>★优秀⼩说题型训练</vt:lpstr>
      <vt:lpstr>★优秀⼩说题型训练</vt:lpstr>
      <vt:lpstr>★优秀⼩说题型训练</vt:lpstr>
      <vt:lpstr>★优秀⼩说题型训练</vt:lpstr>
      <vt:lpstr>★优秀⼩说题型训练</vt:lpstr>
      <vt:lpstr>★优秀⼩说精讲</vt:lpstr>
      <vt:lpstr>★优秀⼩说精讲</vt:lpstr>
      <vt:lpstr>★优秀⼩说精讲</vt:lpstr>
      <vt:lpstr>★优秀⼩说精讲</vt:lpstr>
      <vt:lpstr>★优秀⼩说精讲</vt:lpstr>
      <vt:lpstr>★优秀⼩说题型训练</vt:lpstr>
      <vt:lpstr>★优秀⼩说题型训练</vt:lpstr>
      <vt:lpstr>★优秀⼩说题型训练</vt:lpstr>
      <vt:lpstr>★优秀⼩说题型训练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2021-08-19T01:15:40Z</cp:lastPrinted>
  <dcterms:created xsi:type="dcterms:W3CDTF">2021-08-19T01:15:40Z</dcterms:created>
  <dcterms:modified xsi:type="dcterms:W3CDTF">2021-10-27T02:07:26Z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