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67" r:id="rId21"/>
    <p:sldId id="276" r:id="rId22"/>
    <p:sldId id="280" r:id="rId23"/>
    <p:sldId id="277" r:id="rId24"/>
    <p:sldId id="281" r:id="rId25"/>
    <p:sldId id="278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4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2021-9-18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2021-9-18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2021-9-18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2021-9-18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2021-9-18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2021-9-18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2021-9-18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2021-9-18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2021-9-18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2021-9-18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2021-9-18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2021-9-18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094355" y="5687060"/>
            <a:ext cx="6534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latin typeface="+mj-ea"/>
                <a:ea typeface="+mj-ea"/>
              </a:rPr>
              <a:t>有一种城市，叫众志成城</a:t>
            </a:r>
            <a:endParaRPr lang="zh-CN" altLang="en-US" sz="3600" b="1"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9390" y="413385"/>
            <a:ext cx="6713220" cy="5029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873250" y="2192020"/>
            <a:ext cx="771715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800" b="1">
                <a:latin typeface="微软雅黑" panose="020B0503020204020204" charset="-122"/>
                <a:ea typeface="微软雅黑" panose="020B0503020204020204" charset="-122"/>
              </a:rPr>
              <a:t>通读全文，概括各部分内容，并给每部分拟一则小标题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63550" y="955675"/>
            <a:ext cx="10582910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一：领导力、组织动员力和执行力引领式汉挺过疫情。（国家力量，挺过疫情）</a:t>
            </a:r>
          </a:p>
          <a:p>
            <a:pPr indent="0"/>
            <a:r>
              <a:rPr lang="zh-CN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二：制度优势是我们战胜疫情的重要法宝。（制度优势，八方支援）</a:t>
            </a:r>
          </a:p>
          <a:p>
            <a:pPr indent="0"/>
            <a:r>
              <a:rPr lang="zh-CN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三：中国精神是中华民族披荆斩棘、奋勇向前的力量之源。（中国精神，力量之源）</a:t>
            </a:r>
          </a:p>
          <a:p>
            <a:pPr indent="0"/>
            <a:r>
              <a:rPr lang="zh-CN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四：生命至上、人民至上是最为深切的抗疫感悟和必须方</a:t>
            </a:r>
            <a:r>
              <a:rPr 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向。（</a:t>
            </a:r>
            <a:r>
              <a:rPr lang="en-US" sz="2400" b="1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生命至上、人民至上</a:t>
            </a:r>
            <a:r>
              <a:rPr 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</a:p>
          <a:p>
            <a:pPr indent="0"/>
            <a:r>
              <a:rPr lang="en-US" sz="2400" b="1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五∶科学防治贯穿中国抗击疫情实践的始终</a:t>
            </a:r>
            <a:r>
              <a:rPr 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。（</a:t>
            </a:r>
            <a:r>
              <a:rPr lang="en-US" sz="2400" b="1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科学防治，贯穿始终</a:t>
            </a:r>
            <a:r>
              <a:rPr 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</a:p>
          <a:p>
            <a:pPr indent="0"/>
            <a:r>
              <a:rPr 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六; </a:t>
            </a:r>
            <a:r>
              <a:rPr lang="en-US" sz="2400" b="1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总结、反思抗疫的经验和教训</a:t>
            </a:r>
            <a:r>
              <a:rPr 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。（</a:t>
            </a:r>
            <a:r>
              <a:rPr lang="en-US" sz="2400" b="1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总结经验，吸取教训</a:t>
            </a:r>
            <a:r>
              <a:rPr 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</a:p>
          <a:p>
            <a:pPr indent="0"/>
            <a:r>
              <a:rPr 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七∶ </a:t>
            </a:r>
            <a:r>
              <a:rPr lang="en-US" sz="2400" b="1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中国在全球抗疫中的大国担当及团结合作的中国理念和中国行动</a:t>
            </a:r>
            <a:r>
              <a:rPr 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。（</a:t>
            </a:r>
            <a:r>
              <a:rPr lang="en-US" sz="2400" b="1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全球抗疫，中国担当</a:t>
            </a:r>
            <a:r>
              <a:rPr 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</a:p>
          <a:p>
            <a:pPr indent="0"/>
            <a:r>
              <a:rPr lang="en-US" sz="2400" b="1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八∶号召全国人民坚定信念，从深重的苦难与磨砺中汲取力量，向着民族复兴的光明未来前进</a:t>
            </a:r>
            <a:r>
              <a:rPr 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。（</a:t>
            </a:r>
            <a:r>
              <a:rPr lang="en-US" sz="2400" b="1" dirty="0" err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重焕生机，展望未来</a:t>
            </a:r>
            <a:r>
              <a:rPr lang="en-US" sz="2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53"/>
          <a:stretch>
            <a:fillRect/>
          </a:stretch>
        </p:blipFill>
        <p:spPr>
          <a:xfrm>
            <a:off x="1854200" y="5674360"/>
            <a:ext cx="8262620" cy="1183640"/>
          </a:xfrm>
          <a:prstGeom prst="rect">
            <a:avLst/>
          </a:prstGeom>
        </p:spPr>
      </p:pic>
      <p:pic>
        <p:nvPicPr>
          <p:cNvPr id="6" name="图片 5" descr="75d9023897768cc3f78bfd5ffd17f60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6495" y="2454275"/>
            <a:ext cx="7098665" cy="1066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12410" y="2603500"/>
            <a:ext cx="35356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</a:rPr>
              <a:t>读课文悟感情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205355" y="1692910"/>
            <a:ext cx="64547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文中哪些语句打动了你</a:t>
            </a:r>
            <a:r>
              <a:rPr 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 </a:t>
            </a:r>
            <a:r>
              <a:rPr 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请把这些语句诵读出来，并谈谈从中读出了哪些感情。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23570" y="1383665"/>
            <a:ext cx="9598025" cy="3907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感情</a:t>
            </a:r>
            <a:r>
              <a:rPr 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1∶ </a:t>
            </a: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表现出生命至上的价值追求。</a:t>
            </a:r>
            <a:endParaRPr lang="zh-CN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语句</a:t>
            </a:r>
            <a:r>
              <a:rPr 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∶ 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抗疫期间，病房里最常见的场景，就是医者握着患的手加油鼓劲。每一次握手，都在传递力量</a:t>
            </a:r>
            <a:r>
              <a:rPr 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; 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每一句话语，都是郑重的承诺</a:t>
            </a:r>
            <a:r>
              <a:rPr 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∶"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你若性命相托，我必全力拼搏。</a:t>
            </a:r>
            <a:r>
              <a:rPr 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不管是 </a:t>
            </a:r>
            <a:r>
              <a:rPr 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108 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岁的老人，还是出生仅 </a:t>
            </a:r>
            <a:r>
              <a:rPr 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 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个小时的婴儿，医务工作者绝不放弃每一个生命，哪怕只有万分之一的希望，也会倾尽百分之百的努力。</a:t>
            </a:r>
            <a:endParaRPr 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r>
              <a:rPr 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15950" y="1195070"/>
            <a:ext cx="1014031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FF0000"/>
                </a:solidFill>
                <a:latin typeface="+mn-ea"/>
                <a:cs typeface="+mn-ea"/>
              </a:rPr>
              <a:t>感情</a:t>
            </a:r>
            <a:r>
              <a:rPr lang="en-US" sz="3200" b="1">
                <a:solidFill>
                  <a:srgbClr val="FF0000"/>
                </a:solidFill>
                <a:latin typeface="+mn-ea"/>
                <a:cs typeface="+mn-ea"/>
              </a:rPr>
              <a:t>2∶ </a:t>
            </a:r>
            <a:r>
              <a:rPr lang="zh-CN" sz="3200" b="1">
                <a:solidFill>
                  <a:srgbClr val="FF0000"/>
                </a:solidFill>
                <a:latin typeface="+mn-ea"/>
                <a:cs typeface="+mn-ea"/>
              </a:rPr>
              <a:t>章显了科学抗疫的理性思考。</a:t>
            </a:r>
            <a:endParaRPr lang="zh-CN" sz="3200" b="1">
              <a:latin typeface="+mn-ea"/>
              <a:cs typeface="+mn-ea"/>
            </a:endParaRPr>
          </a:p>
          <a:p>
            <a:pPr indent="0"/>
            <a:r>
              <a:rPr lang="zh-CN" sz="3200" b="1">
                <a:latin typeface="+mn-ea"/>
                <a:cs typeface="+mn-ea"/>
              </a:rPr>
              <a:t>语句</a:t>
            </a:r>
            <a:r>
              <a:rPr lang="en-US" sz="3200" b="1">
                <a:latin typeface="+mn-ea"/>
                <a:cs typeface="+mn-ea"/>
              </a:rPr>
              <a:t>∶ </a:t>
            </a:r>
            <a:r>
              <a:rPr lang="zh-CN" sz="3200" b="1">
                <a:latin typeface="+mn-ea"/>
                <a:cs typeface="+mn-ea"/>
              </a:rPr>
              <a:t>从加强病毒溯源、传播力、传播机理等研究，到跟踪病毒变异情况及时完善防控策略和措施</a:t>
            </a:r>
            <a:r>
              <a:rPr lang="en-US" sz="3200" b="1">
                <a:latin typeface="+mn-ea"/>
                <a:cs typeface="+mn-ea"/>
              </a:rPr>
              <a:t>;</a:t>
            </a:r>
            <a:r>
              <a:rPr lang="zh-CN" sz="3200" b="1">
                <a:latin typeface="+mn-ea"/>
                <a:cs typeface="+mn-ea"/>
              </a:rPr>
              <a:t>从多学科力量联手进行药品和疫苗研发，到坚持分类施策、因地制宜</a:t>
            </a:r>
            <a:r>
              <a:rPr lang="en-US" sz="3200" b="1">
                <a:latin typeface="+mn-ea"/>
                <a:cs typeface="+mn-ea"/>
              </a:rPr>
              <a:t>;</a:t>
            </a:r>
            <a:r>
              <a:rPr lang="zh-CN" sz="3200" b="1">
                <a:latin typeface="+mn-ea"/>
                <a:cs typeface="+mn-ea"/>
              </a:rPr>
              <a:t>从</a:t>
            </a:r>
            <a:r>
              <a:rPr lang="en-US" sz="3200" b="1">
                <a:latin typeface="+mn-ea"/>
                <a:cs typeface="+mn-ea"/>
              </a:rPr>
              <a:t>"</a:t>
            </a:r>
            <a:r>
              <a:rPr lang="zh-CN" sz="3200" b="1">
                <a:latin typeface="+mn-ea"/>
                <a:cs typeface="+mn-ea"/>
              </a:rPr>
              <a:t>健康码</a:t>
            </a:r>
            <a:r>
              <a:rPr lang="en-US" sz="3200" b="1">
                <a:latin typeface="+mn-ea"/>
                <a:cs typeface="+mn-ea"/>
              </a:rPr>
              <a:t>""</a:t>
            </a:r>
            <a:r>
              <a:rPr lang="zh-CN" sz="3200" b="1">
                <a:latin typeface="+mn-ea"/>
                <a:cs typeface="+mn-ea"/>
              </a:rPr>
              <a:t>云办公</a:t>
            </a:r>
            <a:r>
              <a:rPr lang="en-US" sz="3200" b="1">
                <a:latin typeface="+mn-ea"/>
                <a:cs typeface="+mn-ea"/>
              </a:rPr>
              <a:t>"</a:t>
            </a:r>
            <a:r>
              <a:rPr lang="zh-CN" sz="3200" b="1">
                <a:latin typeface="+mn-ea"/>
                <a:cs typeface="+mn-ea"/>
              </a:rPr>
              <a:t>等助力防疫，到落实分区分级精准复工复产</a:t>
            </a:r>
            <a:r>
              <a:rPr lang="en-US" sz="3200" b="1">
                <a:latin typeface="+mn-ea"/>
                <a:cs typeface="+mn-ea"/>
              </a:rPr>
              <a:t>……</a:t>
            </a:r>
            <a:r>
              <a:rPr lang="zh-CN" sz="3200" b="1">
                <a:latin typeface="+mn-ea"/>
                <a:cs typeface="+mn-ea"/>
              </a:rPr>
              <a:t>实践证明，只有坚持科学防治，才能看清病毒的</a:t>
            </a:r>
            <a:r>
              <a:rPr lang="en-US" sz="3200" b="1">
                <a:latin typeface="+mn-ea"/>
                <a:cs typeface="+mn-ea"/>
              </a:rPr>
              <a:t>"</a:t>
            </a:r>
            <a:r>
              <a:rPr lang="zh-CN" sz="3200" b="1">
                <a:latin typeface="+mn-ea"/>
                <a:cs typeface="+mn-ea"/>
              </a:rPr>
              <a:t>样子</a:t>
            </a:r>
            <a:r>
              <a:rPr lang="en-US" sz="3200" b="1">
                <a:latin typeface="+mn-ea"/>
                <a:cs typeface="+mn-ea"/>
              </a:rPr>
              <a:t>"</a:t>
            </a:r>
            <a:r>
              <a:rPr lang="zh-CN" sz="3200" b="1">
                <a:latin typeface="+mn-ea"/>
                <a:cs typeface="+mn-ea"/>
              </a:rPr>
              <a:t>、找到对症的</a:t>
            </a:r>
            <a:r>
              <a:rPr lang="en-US" sz="3200" b="1">
                <a:latin typeface="+mn-ea"/>
                <a:cs typeface="+mn-ea"/>
              </a:rPr>
              <a:t>"</a:t>
            </a:r>
            <a:r>
              <a:rPr lang="zh-CN" sz="3200" b="1">
                <a:latin typeface="+mn-ea"/>
                <a:cs typeface="+mn-ea"/>
              </a:rPr>
              <a:t>方子</a:t>
            </a:r>
            <a:r>
              <a:rPr lang="en-US" sz="3200" b="1">
                <a:latin typeface="+mn-ea"/>
                <a:cs typeface="+mn-ea"/>
              </a:rPr>
              <a:t>"</a:t>
            </a:r>
            <a:r>
              <a:rPr lang="zh-CN" sz="3200" b="1">
                <a:latin typeface="+mn-ea"/>
                <a:cs typeface="+mn-ea"/>
              </a:rPr>
              <a:t>、走对防控的</a:t>
            </a:r>
            <a:r>
              <a:rPr lang="en-US" sz="3200" b="1">
                <a:latin typeface="+mn-ea"/>
                <a:cs typeface="+mn-ea"/>
              </a:rPr>
              <a:t>"</a:t>
            </a:r>
            <a:r>
              <a:rPr lang="zh-CN" sz="3200" b="1">
                <a:latin typeface="+mn-ea"/>
                <a:cs typeface="+mn-ea"/>
              </a:rPr>
              <a:t>路子</a:t>
            </a:r>
            <a:r>
              <a:rPr lang="en-US" sz="3200" b="1">
                <a:latin typeface="+mn-ea"/>
                <a:cs typeface="+mn-ea"/>
              </a:rPr>
              <a:t>"</a:t>
            </a:r>
            <a:r>
              <a:rPr lang="zh-CN" sz="3200" b="1">
                <a:latin typeface="+mn-ea"/>
                <a:cs typeface="+mn-ea"/>
              </a:rPr>
              <a:t>。</a:t>
            </a:r>
            <a:endParaRPr lang="zh-CN" altLang="en-US" sz="3200" b="1">
              <a:latin typeface="+mn-ea"/>
              <a:cs typeface="+mn-ea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15315" y="1278255"/>
            <a:ext cx="935736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FF0000"/>
                </a:solidFill>
                <a:latin typeface="+mn-ea"/>
                <a:cs typeface="+mn-ea"/>
              </a:rPr>
              <a:t>感情</a:t>
            </a:r>
            <a:r>
              <a:rPr lang="en-US" sz="2800" b="1">
                <a:solidFill>
                  <a:srgbClr val="FF0000"/>
                </a:solidFill>
                <a:latin typeface="+mn-ea"/>
                <a:cs typeface="+mn-ea"/>
              </a:rPr>
              <a:t> 3∶ </a:t>
            </a:r>
            <a:r>
              <a:rPr lang="zh-CN" sz="2800" b="1">
                <a:solidFill>
                  <a:srgbClr val="FF0000"/>
                </a:solidFill>
                <a:latin typeface="+mn-ea"/>
                <a:cs typeface="+mn-ea"/>
              </a:rPr>
              <a:t>对中华优秀传统文化和中华民族精神的热情礼赞。</a:t>
            </a:r>
            <a:endParaRPr lang="zh-CN" sz="2800" b="1">
              <a:latin typeface="+mn-ea"/>
              <a:cs typeface="+mn-ea"/>
            </a:endParaRPr>
          </a:p>
          <a:p>
            <a:pPr indent="0"/>
            <a:r>
              <a:rPr lang="zh-CN" sz="2800" b="1">
                <a:latin typeface="+mn-ea"/>
                <a:cs typeface="+mn-ea"/>
              </a:rPr>
              <a:t>语句</a:t>
            </a:r>
            <a:r>
              <a:rPr lang="en-US" sz="2800" b="1">
                <a:latin typeface="+mn-ea"/>
                <a:cs typeface="+mn-ea"/>
              </a:rPr>
              <a:t>; </a:t>
            </a:r>
            <a:r>
              <a:rPr lang="zh-CN" sz="2800" b="1">
                <a:latin typeface="+mn-ea"/>
                <a:cs typeface="+mn-ea"/>
              </a:rPr>
              <a:t>从白衣战士冲锋在前的身影里，人们看到了 </a:t>
            </a:r>
            <a:r>
              <a:rPr lang="en-US" sz="2800" b="1">
                <a:latin typeface="+mn-ea"/>
                <a:cs typeface="+mn-ea"/>
              </a:rPr>
              <a:t>"</a:t>
            </a:r>
            <a:r>
              <a:rPr lang="zh-CN" sz="2800" b="1">
                <a:latin typeface="+mn-ea"/>
                <a:cs typeface="+mn-ea"/>
              </a:rPr>
              <a:t>苟利国家生死以</a:t>
            </a:r>
            <a:r>
              <a:rPr lang="en-US" sz="2800" b="1">
                <a:latin typeface="+mn-ea"/>
                <a:cs typeface="+mn-ea"/>
              </a:rPr>
              <a:t>"</a:t>
            </a:r>
            <a:r>
              <a:rPr lang="zh-CN" sz="2800" b="1">
                <a:latin typeface="+mn-ea"/>
                <a:cs typeface="+mn-ea"/>
              </a:rPr>
              <a:t>的英勇无畏；从无数普通人坚守岗位的执着中，人们看到了</a:t>
            </a:r>
            <a:r>
              <a:rPr lang="en-US" sz="2800" b="1">
                <a:latin typeface="+mn-ea"/>
                <a:cs typeface="+mn-ea"/>
              </a:rPr>
              <a:t>"</a:t>
            </a:r>
            <a:r>
              <a:rPr lang="zh-CN" sz="2800" b="1">
                <a:latin typeface="+mn-ea"/>
                <a:cs typeface="+mn-ea"/>
              </a:rPr>
              <a:t>天下兴亡，匹夫有责</a:t>
            </a:r>
            <a:r>
              <a:rPr lang="en-US" sz="2800" b="1">
                <a:latin typeface="+mn-ea"/>
                <a:cs typeface="+mn-ea"/>
              </a:rPr>
              <a:t>"</a:t>
            </a:r>
            <a:r>
              <a:rPr lang="zh-CN" sz="2800" b="1">
                <a:latin typeface="+mn-ea"/>
                <a:cs typeface="+mn-ea"/>
              </a:rPr>
              <a:t>的责任感；从八方驰援的物资洪流中，人们看到了</a:t>
            </a:r>
            <a:r>
              <a:rPr lang="en-US" sz="2800" b="1">
                <a:latin typeface="+mn-ea"/>
                <a:cs typeface="+mn-ea"/>
              </a:rPr>
              <a:t>"</a:t>
            </a:r>
            <a:r>
              <a:rPr lang="zh-CN" sz="2800" b="1">
                <a:latin typeface="+mn-ea"/>
                <a:cs typeface="+mn-ea"/>
              </a:rPr>
              <a:t>岂曰无衣，与子同袍</a:t>
            </a:r>
            <a:r>
              <a:rPr lang="en-US" sz="2800" b="1">
                <a:latin typeface="+mn-ea"/>
                <a:cs typeface="+mn-ea"/>
              </a:rPr>
              <a:t>"</a:t>
            </a:r>
            <a:r>
              <a:rPr lang="zh-CN" sz="2800" b="1">
                <a:latin typeface="+mn-ea"/>
                <a:cs typeface="+mn-ea"/>
              </a:rPr>
              <a:t>的血脉深情；</a:t>
            </a:r>
            <a:r>
              <a:rPr lang="en-US" sz="2800" b="1">
                <a:latin typeface="+mn-ea"/>
                <a:cs typeface="+mn-ea"/>
              </a:rPr>
              <a:t> </a:t>
            </a:r>
            <a:r>
              <a:rPr lang="zh-CN" sz="2800" b="1">
                <a:latin typeface="+mn-ea"/>
                <a:cs typeface="+mn-ea"/>
              </a:rPr>
              <a:t>从方舱医院里</a:t>
            </a:r>
            <a:r>
              <a:rPr lang="en-US" sz="2800" b="1">
                <a:latin typeface="+mn-ea"/>
                <a:cs typeface="+mn-ea"/>
              </a:rPr>
              <a:t>"</a:t>
            </a:r>
            <a:r>
              <a:rPr lang="zh-CN" sz="2800" b="1">
                <a:latin typeface="+mn-ea"/>
                <a:cs typeface="+mn-ea"/>
              </a:rPr>
              <a:t>读书哥</a:t>
            </a:r>
            <a:r>
              <a:rPr lang="en-US" sz="2800" b="1">
                <a:latin typeface="+mn-ea"/>
                <a:cs typeface="+mn-ea"/>
              </a:rPr>
              <a:t>"</a:t>
            </a:r>
            <a:r>
              <a:rPr lang="zh-CN" sz="2800" b="1">
                <a:latin typeface="+mn-ea"/>
                <a:cs typeface="+mn-ea"/>
              </a:rPr>
              <a:t>的淡定中，人们看到了</a:t>
            </a:r>
            <a:r>
              <a:rPr lang="en-US" sz="2800" b="1">
                <a:latin typeface="+mn-ea"/>
                <a:cs typeface="+mn-ea"/>
              </a:rPr>
              <a:t>"</a:t>
            </a:r>
            <a:r>
              <a:rPr lang="zh-CN" sz="2800" b="1">
                <a:latin typeface="+mn-ea"/>
                <a:cs typeface="+mn-ea"/>
              </a:rPr>
              <a:t>莫听穿林打叶声，何妨吟啸且徐行</a:t>
            </a:r>
            <a:r>
              <a:rPr lang="en-US" sz="2800" b="1">
                <a:latin typeface="+mn-ea"/>
                <a:cs typeface="+mn-ea"/>
              </a:rPr>
              <a:t>"</a:t>
            </a:r>
            <a:r>
              <a:rPr lang="zh-CN" sz="2800" b="1">
                <a:latin typeface="+mn-ea"/>
                <a:cs typeface="+mn-ea"/>
              </a:rPr>
              <a:t>的乐观豁达。</a:t>
            </a:r>
            <a:endParaRPr lang="en-US" sz="2800" b="1">
              <a:latin typeface="+mn-ea"/>
              <a:cs typeface="+mn-ea"/>
            </a:endParaRPr>
          </a:p>
          <a:p>
            <a:pPr indent="0"/>
            <a:r>
              <a:rPr lang="en-US" sz="2800" b="1">
                <a:latin typeface="+mn-ea"/>
                <a:cs typeface="+mn-ea"/>
              </a:rPr>
              <a:t> </a:t>
            </a:r>
            <a:endParaRPr lang="en-US" altLang="en-US" sz="2800" b="1">
              <a:latin typeface="+mn-ea"/>
              <a:cs typeface="+mn-ea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80110" y="1905635"/>
            <a:ext cx="870204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FF0000"/>
                </a:solidFill>
                <a:latin typeface="+mn-ea"/>
                <a:cs typeface="+mn-ea"/>
              </a:rPr>
              <a:t>感情</a:t>
            </a:r>
            <a:r>
              <a:rPr lang="en-US" sz="2400" b="1">
                <a:solidFill>
                  <a:srgbClr val="FF0000"/>
                </a:solidFill>
                <a:latin typeface="+mn-ea"/>
                <a:cs typeface="+mn-ea"/>
              </a:rPr>
              <a:t> 4; </a:t>
            </a:r>
            <a:r>
              <a:rPr lang="zh-CN" sz="2400" b="1">
                <a:solidFill>
                  <a:srgbClr val="FF0000"/>
                </a:solidFill>
                <a:latin typeface="+mn-ea"/>
                <a:cs typeface="+mn-ea"/>
              </a:rPr>
              <a:t>推动构建人类命运共同体的真诚原望和博大胸怀。</a:t>
            </a:r>
            <a:endParaRPr lang="zh-CN" sz="2400" b="1">
              <a:latin typeface="+mn-ea"/>
              <a:cs typeface="+mn-ea"/>
            </a:endParaRPr>
          </a:p>
          <a:p>
            <a:pPr indent="0"/>
            <a:r>
              <a:rPr lang="zh-CN" sz="2400" b="1">
                <a:latin typeface="+mn-ea"/>
                <a:cs typeface="+mn-ea"/>
              </a:rPr>
              <a:t>语句</a:t>
            </a:r>
            <a:r>
              <a:rPr lang="en-US" sz="2400" b="1">
                <a:latin typeface="+mn-ea"/>
                <a:cs typeface="+mn-ea"/>
              </a:rPr>
              <a:t>∶</a:t>
            </a:r>
            <a:r>
              <a:rPr lang="zh-CN" sz="2400" b="1">
                <a:latin typeface="+mn-ea"/>
                <a:cs typeface="+mn-ea"/>
              </a:rPr>
              <a:t>在二十国集团领导人应对新冠肺炎特别峰会上，习近平主席发出携手抗疫、共克时艰的中国声音，引发国际社会广泛共鸣。全球抗疫，命运与共，团结合作是最强的</a:t>
            </a:r>
            <a:r>
              <a:rPr lang="en-US" sz="2400" b="1">
                <a:latin typeface="+mn-ea"/>
                <a:cs typeface="+mn-ea"/>
              </a:rPr>
              <a:t>"</a:t>
            </a:r>
            <a:r>
              <a:rPr lang="zh-CN" sz="2400" b="1">
                <a:latin typeface="+mn-ea"/>
                <a:cs typeface="+mn-ea"/>
              </a:rPr>
              <a:t>免疫力</a:t>
            </a:r>
            <a:r>
              <a:rPr lang="en-US" sz="2400" b="1">
                <a:latin typeface="+mn-ea"/>
                <a:cs typeface="+mn-ea"/>
              </a:rPr>
              <a:t>"</a:t>
            </a:r>
            <a:r>
              <a:rPr lang="zh-CN" sz="2400" b="1">
                <a:latin typeface="+mn-ea"/>
                <a:cs typeface="+mn-ea"/>
              </a:rPr>
              <a:t>。 一批批中国专家与东盟、欧洲、非洲同行连线交流， 多语种的中国诊疗和防控方案及时分享给世界各国</a:t>
            </a:r>
            <a:r>
              <a:rPr lang="en-US" sz="2400" b="1">
                <a:latin typeface="+mn-ea"/>
                <a:cs typeface="+mn-ea"/>
              </a:rPr>
              <a:t>……</a:t>
            </a:r>
          </a:p>
          <a:p>
            <a:pPr indent="0"/>
            <a:r>
              <a:rPr lang="en-US" sz="2400" b="1">
                <a:latin typeface="+mn-ea"/>
                <a:cs typeface="+mn-ea"/>
              </a:rPr>
              <a:t> </a:t>
            </a:r>
            <a:endParaRPr lang="en-US" altLang="en-US" sz="2400" b="1">
              <a:latin typeface="+mn-ea"/>
              <a:cs typeface="+mn-ea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07440" y="1314450"/>
            <a:ext cx="817118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感情</a:t>
            </a:r>
            <a:r>
              <a:rPr 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5∶ </a:t>
            </a: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对新时代中国人民局尚品格的歌颂。</a:t>
            </a:r>
            <a:endParaRPr lang="zh-CN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语句：抗疫时期的一幕幕感人场景，积淀着中华优秀传统文化的厚重底色，诠释着社会主义核心价值观，展现了新时代中国人民的精神品格。</a:t>
            </a:r>
            <a:r>
              <a:rPr 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自强不息、百折不挠。万众一心、众志成城。顾全大局、甘于奉献。一方有难、八方支援。命运与共、天下一家。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44905" y="1148080"/>
            <a:ext cx="8284845" cy="4130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感情</a:t>
            </a:r>
            <a:r>
              <a:rPr lang="en-US" sz="28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 6∶ </a:t>
            </a:r>
            <a:r>
              <a:rPr lang="zh-CN" sz="28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对推进社会治理体系变革的深入思考。</a:t>
            </a:r>
          </a:p>
          <a:p>
            <a:pPr indent="0"/>
            <a:r>
              <a:rPr lang="zh-CN" sz="2800" b="1">
                <a:latin typeface="+mj-ea"/>
                <a:ea typeface="+mj-ea"/>
                <a:cs typeface="+mj-ea"/>
              </a:rPr>
              <a:t>语句</a:t>
            </a:r>
            <a:r>
              <a:rPr lang="en-US" sz="2800" b="1">
                <a:latin typeface="+mj-ea"/>
                <a:ea typeface="+mj-ea"/>
                <a:cs typeface="+mj-ea"/>
              </a:rPr>
              <a:t>∶ </a:t>
            </a:r>
            <a:r>
              <a:rPr lang="zh-CN" sz="2800" b="1">
                <a:latin typeface="+mj-ea"/>
                <a:ea typeface="+mj-ea"/>
                <a:cs typeface="+mj-ea"/>
              </a:rPr>
              <a:t>疫情好比一面放大镜，让优势和长处更加凸显，也让我们把短板与不足看得更加清晰。抗疫斗争，暴露出我国在重大疫情防控体制机制、公共卫生体系等方面存在一些短板，反映出一些领导干部的治理能力和专业能力跟不上，折射出形式主义、宫僚主义的危害，警示我们养成文明健康的卫生习惯是何其重要</a:t>
            </a:r>
            <a:r>
              <a:rPr lang="en-US" sz="2800" b="1">
                <a:latin typeface="+mj-ea"/>
                <a:ea typeface="+mj-ea"/>
                <a:cs typeface="+mj-ea"/>
              </a:rPr>
              <a:t>.…</a:t>
            </a:r>
          </a:p>
          <a:p>
            <a:pPr indent="0"/>
            <a:r>
              <a:rPr lang="en-US" sz="2800" b="1">
                <a:latin typeface="+mj-ea"/>
                <a:ea typeface="+mj-ea"/>
                <a:cs typeface="+mj-ea"/>
              </a:rPr>
              <a:t> </a:t>
            </a:r>
          </a:p>
          <a:p>
            <a:pPr indent="0"/>
            <a:r>
              <a:rPr lang="en-US" sz="105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219450" y="5334635"/>
            <a:ext cx="65341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latin typeface="微软雅黑" panose="020B0503020204020204" charset="-122"/>
                <a:ea typeface="微软雅黑" panose="020B0503020204020204" charset="-122"/>
              </a:rPr>
              <a:t>有一批战士，叫白衣天使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3960" y="749935"/>
            <a:ext cx="7496810" cy="41973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53"/>
          <a:stretch>
            <a:fillRect/>
          </a:stretch>
        </p:blipFill>
        <p:spPr>
          <a:xfrm>
            <a:off x="1854200" y="5674360"/>
            <a:ext cx="8262620" cy="1183640"/>
          </a:xfrm>
          <a:prstGeom prst="rect">
            <a:avLst/>
          </a:prstGeom>
        </p:spPr>
      </p:pic>
      <p:pic>
        <p:nvPicPr>
          <p:cNvPr id="6" name="图片 5" descr="75d9023897768cc3f78bfd5ffd17f60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6495" y="2454275"/>
            <a:ext cx="7098665" cy="1066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95695" y="2603500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</a:rPr>
              <a:t>写作手法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255395" y="2275840"/>
            <a:ext cx="103555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１、多角度、分层次</a:t>
            </a:r>
          </a:p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２．点西结合</a:t>
            </a:r>
          </a:p>
          <a:p>
            <a:pPr indent="0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3、议论抒情相结合</a:t>
            </a:r>
          </a:p>
          <a:p>
            <a:pPr indent="0"/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、运用排比、引用的修辞手法，民的精神品格。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53"/>
          <a:stretch>
            <a:fillRect/>
          </a:stretch>
        </p:blipFill>
        <p:spPr>
          <a:xfrm>
            <a:off x="1854200" y="5674360"/>
            <a:ext cx="8262620" cy="1183640"/>
          </a:xfrm>
          <a:prstGeom prst="rect">
            <a:avLst/>
          </a:prstGeom>
        </p:spPr>
      </p:pic>
      <p:pic>
        <p:nvPicPr>
          <p:cNvPr id="6" name="图片 5" descr="75d9023897768cc3f78bfd5ffd17f60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6495" y="2454275"/>
            <a:ext cx="7098665" cy="1066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95695" y="2603500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</a:rPr>
              <a:t>课堂总结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230630" y="1213485"/>
            <a:ext cx="825944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+mj-ea"/>
                <a:ea typeface="+mj-ea"/>
                <a:cs typeface="+mj-ea"/>
              </a:rPr>
              <a:t>在这场伟大的抗疫斗争中，我们何尝没有感受到伟大的劳动精神呢</a:t>
            </a:r>
            <a:r>
              <a:rPr lang="en-US" sz="3200" b="1">
                <a:latin typeface="+mj-ea"/>
                <a:ea typeface="+mj-ea"/>
                <a:cs typeface="+mj-ea"/>
              </a:rPr>
              <a:t>? </a:t>
            </a:r>
            <a:r>
              <a:rPr lang="zh-CN" sz="3200" b="1">
                <a:latin typeface="+mj-ea"/>
                <a:ea typeface="+mj-ea"/>
                <a:cs typeface="+mj-ea"/>
              </a:rPr>
              <a:t>不畏艰难、百折不挠、敢于担当</a:t>
            </a:r>
            <a:r>
              <a:rPr lang="en-US" sz="3200" b="1">
                <a:latin typeface="+mj-ea"/>
                <a:ea typeface="+mj-ea"/>
                <a:cs typeface="+mj-ea"/>
              </a:rPr>
              <a:t>……</a:t>
            </a:r>
            <a:r>
              <a:rPr lang="zh-CN" sz="3200" b="1">
                <a:latin typeface="+mj-ea"/>
                <a:ea typeface="+mj-ea"/>
                <a:cs typeface="+mj-ea"/>
              </a:rPr>
              <a:t>这些高尚品格无一不在这场抗疫斗争中得到充分的体现。新时代的我们，在这场疫情之下，更应该深思的，当是如何将伟大的劳动精神更好地传承和弘扬下去，成为新时代一个又一个平凡而伟大的劳动者</a:t>
            </a:r>
            <a:r>
              <a:rPr lang="en-US" sz="3200" b="1">
                <a:latin typeface="+mj-ea"/>
                <a:ea typeface="+mj-ea"/>
                <a:cs typeface="+mj-ea"/>
              </a:rPr>
              <a:t>!</a:t>
            </a:r>
            <a:endParaRPr lang="en-US" altLang="en-US" sz="3200" b="1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53"/>
          <a:stretch>
            <a:fillRect/>
          </a:stretch>
        </p:blipFill>
        <p:spPr>
          <a:xfrm>
            <a:off x="1854200" y="5674360"/>
            <a:ext cx="8262620" cy="1183640"/>
          </a:xfrm>
          <a:prstGeom prst="rect">
            <a:avLst/>
          </a:prstGeom>
        </p:spPr>
      </p:pic>
      <p:pic>
        <p:nvPicPr>
          <p:cNvPr id="6" name="图片 5" descr="75d9023897768cc3f78bfd5ffd17f60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6495" y="2454275"/>
            <a:ext cx="7098665" cy="1066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95695" y="2603500"/>
            <a:ext cx="18059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</a:rPr>
              <a:t>作    业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948815" y="2187575"/>
            <a:ext cx="85375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latin typeface="+mj-ea"/>
                <a:ea typeface="+mj-ea"/>
                <a:cs typeface="+mj-ea"/>
              </a:rPr>
              <a:t>抗疫斗争中的感人事迹引起了你哪些感受和思考</a:t>
            </a:r>
            <a:r>
              <a:rPr lang="en-US" sz="3600" b="1">
                <a:latin typeface="+mj-ea"/>
                <a:ea typeface="+mj-ea"/>
                <a:cs typeface="+mj-ea"/>
              </a:rPr>
              <a:t>? </a:t>
            </a:r>
            <a:r>
              <a:rPr lang="zh-CN" sz="3600" b="1">
                <a:latin typeface="+mj-ea"/>
                <a:ea typeface="+mj-ea"/>
                <a:cs typeface="+mj-ea"/>
              </a:rPr>
              <a:t>请根据自己的体验和思考，写一篇作文。要求</a:t>
            </a:r>
            <a:r>
              <a:rPr lang="en-US" sz="3600" b="1">
                <a:latin typeface="+mj-ea"/>
                <a:ea typeface="+mj-ea"/>
                <a:cs typeface="+mj-ea"/>
              </a:rPr>
              <a:t>∶</a:t>
            </a:r>
            <a:r>
              <a:rPr lang="zh-CN" sz="3600" b="1">
                <a:latin typeface="+mj-ea"/>
                <a:ea typeface="+mj-ea"/>
                <a:cs typeface="+mj-ea"/>
              </a:rPr>
              <a:t>选好角度，确定立意，明确文体，自拟标题，不少于 </a:t>
            </a:r>
            <a:r>
              <a:rPr lang="en-US" sz="3600" b="1">
                <a:latin typeface="+mj-ea"/>
                <a:ea typeface="+mj-ea"/>
                <a:cs typeface="+mj-ea"/>
              </a:rPr>
              <a:t>800 </a:t>
            </a:r>
            <a:r>
              <a:rPr lang="zh-CN" sz="3600" b="1">
                <a:latin typeface="+mj-ea"/>
                <a:ea typeface="+mj-ea"/>
                <a:cs typeface="+mj-ea"/>
              </a:rPr>
              <a:t>字。</a:t>
            </a:r>
            <a:endParaRPr lang="zh-CN" altLang="en-US" sz="3600" b="1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511425" y="5780405"/>
            <a:ext cx="65462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</a:rPr>
              <a:t>有一种精神，叫逆流而上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4e4b949381de193e33cb712cd95ac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190" y="572135"/>
            <a:ext cx="7943850" cy="5038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568065" y="5527040"/>
            <a:ext cx="71354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</a:rPr>
              <a:t>有一种信心，叫万众一心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7530" y="426085"/>
            <a:ext cx="8536940" cy="48025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游戏机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094480"/>
            <a:ext cx="6316345" cy="27635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68680" y="1941830"/>
            <a:ext cx="864743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在民族复兴的历史丰碑上</a:t>
            </a:r>
          </a:p>
          <a:p>
            <a:r>
              <a:rPr lang="zh-CN" altLang="en-US" sz="4400" b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</a:t>
            </a:r>
            <a:r>
              <a:rPr lang="en-US" altLang="zh-CN" sz="4400" b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------2020</a:t>
            </a:r>
            <a:r>
              <a:rPr lang="zh-CN" altLang="en-US" sz="4400" b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中国抗疫记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983470" y="4240530"/>
            <a:ext cx="170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/>
              <a:t>钟华论</a:t>
            </a:r>
          </a:p>
        </p:txBody>
      </p:sp>
      <p:pic>
        <p:nvPicPr>
          <p:cNvPr id="5" name="PA-1022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4730" y="280670"/>
            <a:ext cx="2029460" cy="6762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53"/>
          <a:stretch>
            <a:fillRect/>
          </a:stretch>
        </p:blipFill>
        <p:spPr>
          <a:xfrm>
            <a:off x="1854200" y="5674360"/>
            <a:ext cx="8262620" cy="1183640"/>
          </a:xfrm>
          <a:prstGeom prst="rect">
            <a:avLst/>
          </a:prstGeom>
        </p:spPr>
      </p:pic>
      <p:pic>
        <p:nvPicPr>
          <p:cNvPr id="6" name="图片 5" descr="75d9023897768cc3f78bfd5ffd17f60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6495" y="2454275"/>
            <a:ext cx="7098665" cy="1066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95695" y="2603500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</a:rPr>
              <a:t>文体知识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15135" y="1064895"/>
            <a:ext cx="772668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/>
              <a:t>事件通讯是报道具有典型意义的新闻事件的通讯。它具体完整地记叙事件发生发展的情况和过程、原因和结果、意义和影响。事件通讯的题材非常广泛，既可以报道重大事件，又可以叙写“凡人小事”;既可以赞颂先进事物，又可以批评错误倾向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03475" y="1079500"/>
            <a:ext cx="809244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/>
              <a:t>其写作的基本要求是：</a:t>
            </a:r>
          </a:p>
          <a:p>
            <a:r>
              <a:rPr lang="zh-CN" altLang="en-US" sz="3600" b="1"/>
              <a:t>(一)深入开掘事件的典型意义，确立一个富于时代感的思想主题;</a:t>
            </a:r>
          </a:p>
          <a:p>
            <a:r>
              <a:rPr lang="zh-CN" altLang="en-US" sz="3600" b="1"/>
              <a:t>(二)主次分明，详略得当，切忌平均使用笔墨;</a:t>
            </a:r>
          </a:p>
          <a:p>
            <a:r>
              <a:rPr lang="zh-CN" altLang="en-US" sz="3600" b="1"/>
              <a:t>(三)层次清晰，结构合理;</a:t>
            </a:r>
          </a:p>
          <a:p>
            <a:r>
              <a:rPr lang="zh-CN" altLang="en-US" sz="3600" b="1"/>
              <a:t>(四)处理好人物与事件的关系，在叙写事件的同时，注意写好人物。 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53"/>
          <a:stretch>
            <a:fillRect/>
          </a:stretch>
        </p:blipFill>
        <p:spPr>
          <a:xfrm>
            <a:off x="1854200" y="5674360"/>
            <a:ext cx="8262620" cy="1183640"/>
          </a:xfrm>
          <a:prstGeom prst="rect">
            <a:avLst/>
          </a:prstGeom>
        </p:spPr>
      </p:pic>
      <p:pic>
        <p:nvPicPr>
          <p:cNvPr id="6" name="图片 5" descr="75d9023897768cc3f78bfd5ffd17f60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6495" y="2454275"/>
            <a:ext cx="7098665" cy="1066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95695" y="2603500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</a:rPr>
              <a:t>理清文脉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1150</Words>
  <Application>Microsoft Office PowerPoint</Application>
  <PresentationFormat>自定义</PresentationFormat>
  <Paragraphs>52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2021-09-03T09:34:18Z</cp:lastPrinted>
  <dcterms:created xsi:type="dcterms:W3CDTF">2021-09-03T09:34:18Z</dcterms:created>
  <dcterms:modified xsi:type="dcterms:W3CDTF">2021-09-18T09:10:05Z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