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8" r:id="rId3"/>
    <p:sldId id="259" r:id="rId4"/>
    <p:sldId id="269" r:id="rId5"/>
    <p:sldId id="278" r:id="rId6"/>
    <p:sldId id="279" r:id="rId7"/>
    <p:sldId id="337" r:id="rId8"/>
    <p:sldId id="298" r:id="rId9"/>
    <p:sldId id="319" r:id="rId10"/>
    <p:sldId id="291" r:id="rId11"/>
    <p:sldId id="289" r:id="rId12"/>
    <p:sldId id="293" r:id="rId13"/>
    <p:sldId id="292" r:id="rId14"/>
    <p:sldId id="288" r:id="rId15"/>
    <p:sldId id="287" r:id="rId16"/>
    <p:sldId id="286" r:id="rId17"/>
    <p:sldId id="285" r:id="rId18"/>
    <p:sldId id="284" r:id="rId19"/>
    <p:sldId id="283" r:id="rId20"/>
    <p:sldId id="295" r:id="rId21"/>
    <p:sldId id="265" r:id="rId22"/>
    <p:sldId id="266" r:id="rId23"/>
    <p:sldId id="26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104"/>
    <a:srgbClr val="C4C4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04838" y="3186053"/>
            <a:ext cx="6982361" cy="1178920"/>
          </a:xfrm>
        </p:spPr>
        <p:txBody>
          <a:bodyPr anchor="b">
            <a:normAutofit/>
          </a:bodyPr>
          <a:lstStyle>
            <a:lvl1pPr algn="ctr">
              <a:defRPr sz="44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4904838" y="4538211"/>
            <a:ext cx="6982361" cy="469218"/>
          </a:xfrm>
        </p:spPr>
        <p:txBody>
          <a:bodyPr>
            <a:normAutofit/>
          </a:bodyPr>
          <a:lstStyle>
            <a:lvl1pPr marL="0" indent="0" algn="ctr">
              <a:buNone/>
              <a:defRPr sz="18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964874" y="2770413"/>
            <a:ext cx="5065514" cy="637806"/>
          </a:xfrm>
        </p:spPr>
        <p:txBody>
          <a:bodyPr anchor="t" anchorCtr="0">
            <a:normAutofit/>
          </a:bodyPr>
          <a:lstStyle>
            <a:lvl1pPr algn="r">
              <a:defRPr sz="2800" b="0">
                <a:solidFill>
                  <a:schemeClr val="tx2"/>
                </a:solidFill>
                <a:effectLst/>
              </a:defRPr>
            </a:lvl1pPr>
          </a:lstStyle>
          <a:p>
            <a:r>
              <a:rPr lang="zh-CN" altLang="en-US" dirty="0" smtClean="0"/>
              <a:t>此处添加您的标题</a:t>
            </a:r>
            <a:endParaRPr lang="en-US" dirty="0"/>
          </a:p>
        </p:txBody>
      </p:sp>
      <p:sp>
        <p:nvSpPr>
          <p:cNvPr id="3" name="日期占位符 2"/>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458687"/>
            <a:ext cx="5181600" cy="350955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458687"/>
            <a:ext cx="5181600" cy="350955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944563"/>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9788" y="1437323"/>
            <a:ext cx="5157787" cy="5133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2063115"/>
            <a:ext cx="5157787" cy="29051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437323"/>
            <a:ext cx="5183188" cy="51339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063115"/>
            <a:ext cx="5183188" cy="29051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8615" y="2002969"/>
            <a:ext cx="4974771" cy="1828800"/>
          </a:xfrm>
        </p:spPr>
        <p:txBody>
          <a:bodyPr>
            <a:noAutofit/>
          </a:bodyPr>
          <a:lstStyle>
            <a:lvl1pPr algn="ctr">
              <a:defRPr sz="720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lstStyle/>
          <a:p>
            <a:fld id="{275B98A9-C20B-4D5B-92DA-1D75B9D715A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49B50B9-7135-4D78-A58F-DF4CD6531EC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078692" y="457200"/>
            <a:ext cx="10034617" cy="718457"/>
          </a:xfrm>
        </p:spPr>
        <p:txBody>
          <a:bodyPr anchor="ctr">
            <a:normAutofit/>
          </a:bodyPr>
          <a:lstStyle>
            <a:lvl1pPr algn="ctr">
              <a:defRPr sz="28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83129" y="1197429"/>
            <a:ext cx="10025743" cy="2917372"/>
          </a:xfrm>
        </p:spPr>
        <p:txBody>
          <a:bodyPr anchor="ct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539240" y="4288973"/>
            <a:ext cx="9569632" cy="1980293"/>
          </a:xfrm>
        </p:spPr>
        <p:txBody>
          <a:bodyPr>
            <a:normAutofit/>
          </a:bodyPr>
          <a:lstStyle>
            <a:lvl1pPr marL="0" indent="0">
              <a:buNone/>
              <a:defRPr sz="18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Date Placeholder 4"/>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97886" y="365125"/>
            <a:ext cx="1055914"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458686" y="365125"/>
            <a:ext cx="8665028"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3ADA3DE-FABF-4925-BE42-A002C40F88E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854075"/>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502229"/>
            <a:ext cx="10515600" cy="3466011"/>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8CBE0A-6AF3-4DB5-863D-349F94148999}"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DA3DE-FABF-4925-BE42-A002C40F88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200" b="1" kern="1200">
          <a:solidFill>
            <a:schemeClr val="accent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Clr>
          <a:schemeClr val="accent1"/>
        </a:buClr>
        <a:buSzPct val="80000"/>
        <a:buFont typeface="Wingdings 2" panose="05020102010507070707" pitchFamily="18" charset="2"/>
        <a:buChar char=""/>
        <a:defRPr sz="2800" kern="1200">
          <a:solidFill>
            <a:schemeClr val="accent1">
              <a:lumMod val="75000"/>
            </a:schemeClr>
          </a:solidFill>
          <a:latin typeface="黑体" panose="02010609060101010101" pitchFamily="49" charset="-122"/>
          <a:ea typeface="黑体" panose="020106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75000"/>
            </a:schemeClr>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75000"/>
            </a:schemeClr>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custDataLst>
              <p:tags r:id="rId1"/>
            </p:custDataLst>
          </p:nvPr>
        </p:nvSpPr>
        <p:spPr>
          <a:xfrm>
            <a:off x="4904838" y="2378333"/>
            <a:ext cx="6982361" cy="117892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400" b="1" kern="1200">
                <a:solidFill>
                  <a:srgbClr val="87A452"/>
                </a:solidFill>
                <a:latin typeface="黑体" panose="02010609060101010101" pitchFamily="49" charset="-122"/>
                <a:ea typeface="黑体" panose="02010609060101010101" pitchFamily="49" charset="-122"/>
                <a:cs typeface="+mn-ea"/>
              </a:defRPr>
            </a:lvl1pPr>
          </a:lstStyle>
          <a:p>
            <a:r>
              <a:rPr lang="en-US" altLang="zh-CN" smtClean="0">
                <a:latin typeface="Arial" panose="020B0604020202020204" pitchFamily="34" charset="0"/>
                <a:ea typeface="+mn-ea"/>
              </a:rPr>
              <a:t>状物阅读课</a:t>
            </a:r>
            <a:endParaRPr lang="en-US" altLang="zh-CN" smtClean="0">
              <a:latin typeface="Arial" panose="020B0604020202020204" pitchFamily="34" charset="0"/>
              <a:ea typeface="+mn-ea"/>
            </a:endParaRPr>
          </a:p>
        </p:txBody>
      </p:sp>
      <p:sp>
        <p:nvSpPr>
          <p:cNvPr id="2" name="副标题 3"/>
          <p:cNvSpPr>
            <a:spLocks noGrp="1"/>
          </p:cNvSpPr>
          <p:nvPr>
            <p:custDataLst>
              <p:tags r:id="rId2"/>
            </p:custDataLst>
          </p:nvPr>
        </p:nvSpPr>
        <p:spPr>
          <a:xfrm>
            <a:off x="4904838" y="4538211"/>
            <a:ext cx="6982361" cy="46921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Clr>
                <a:srgbClr val="87A452"/>
              </a:buClr>
              <a:buSzPct val="80000"/>
              <a:buFont typeface="Wingdings 2" panose="05020102010507070707" pitchFamily="18" charset="2"/>
              <a:buNone/>
              <a:defRPr sz="1800" kern="1200">
                <a:solidFill>
                  <a:srgbClr val="58B898"/>
                </a:solidFill>
                <a:latin typeface="黑体" panose="02010609060101010101" pitchFamily="49" charset="-122"/>
                <a:ea typeface="黑体" panose="02010609060101010101" pitchFamily="49" charset="-122"/>
                <a:cs typeface="+mn-ea"/>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87A452">
                    <a:lumMod val="75000"/>
                  </a:srgbClr>
                </a:solidFill>
                <a:latin typeface="黑体" panose="02010609060101010101" pitchFamily="49" charset="-122"/>
                <a:ea typeface="黑体" panose="02010609060101010101" pitchFamily="49" charset="-122"/>
                <a:cs typeface="+mn-ea"/>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87A452">
                    <a:lumMod val="75000"/>
                  </a:srgbClr>
                </a:solidFill>
                <a:latin typeface="黑体" panose="02010609060101010101" pitchFamily="49" charset="-122"/>
                <a:ea typeface="黑体" panose="02010609060101010101" pitchFamily="49" charset="-122"/>
                <a:cs typeface="+mn-ea"/>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87A452">
                    <a:lumMod val="75000"/>
                  </a:srgbClr>
                </a:solidFill>
                <a:latin typeface="黑体" panose="02010609060101010101" pitchFamily="49" charset="-122"/>
                <a:ea typeface="黑体" panose="02010609060101010101" pitchFamily="49" charset="-122"/>
                <a:cs typeface="+mn-ea"/>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87A452">
                    <a:lumMod val="75000"/>
                  </a:srgbClr>
                </a:solidFill>
                <a:latin typeface="黑体" panose="02010609060101010101" pitchFamily="49" charset="-122"/>
                <a:ea typeface="黑体" panose="02010609060101010101" pitchFamily="49" charset="-122"/>
                <a:cs typeface="+mn-ea"/>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rgbClr val="5F5F5F"/>
                </a:solidFill>
                <a:latin typeface="Arial" panose="020B0604020202020204" pitchFamily="34" charset="0"/>
                <a:ea typeface="+mn-ea"/>
                <a:cs typeface="+mn-ea"/>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rgbClr val="5F5F5F"/>
                </a:solidFill>
                <a:latin typeface="Arial" panose="020B0604020202020204" pitchFamily="34" charset="0"/>
                <a:ea typeface="+mn-ea"/>
                <a:cs typeface="+mn-ea"/>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rgbClr val="5F5F5F"/>
                </a:solidFill>
                <a:latin typeface="Arial" panose="020B0604020202020204" pitchFamily="34" charset="0"/>
                <a:ea typeface="+mn-ea"/>
                <a:cs typeface="+mn-ea"/>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rgbClr val="5F5F5F"/>
                </a:solidFill>
                <a:latin typeface="Arial" panose="020B0604020202020204" pitchFamily="34" charset="0"/>
                <a:ea typeface="+mn-ea"/>
                <a:cs typeface="+mn-ea"/>
              </a:defRPr>
            </a:lvl9pPr>
          </a:lstStyle>
          <a:p>
            <a:r>
              <a:rPr lang="en-US" altLang="zh-CN" smtClean="0">
                <a:latin typeface="Arial" panose="020B0604020202020204" pitchFamily="34" charset="0"/>
                <a:ea typeface="+mn-ea"/>
              </a:rPr>
              <a:t>LOREM IPSUM DOLOR</a:t>
            </a:r>
            <a:endParaRPr lang="zh-CN" altLang="en-US" dirty="0">
              <a:latin typeface="Arial" panose="020B0604020202020204" pitchFamily="34" charset="0"/>
              <a:ea typeface="黑体" panose="02010609060101010101" pitchFamily="49"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标题 69633"/>
          <p:cNvSpPr>
            <a:spLocks noGrp="1" noRot="1"/>
          </p:cNvSpPr>
          <p:nvPr>
            <p:ph type="title"/>
          </p:nvPr>
        </p:nvSpPr>
        <p:spPr>
          <a:xfrm>
            <a:off x="850900" y="365125"/>
            <a:ext cx="10515600" cy="854075"/>
          </a:xfrm>
        </p:spPr>
        <p:txBody>
          <a:bodyPr anchor="ctr">
            <a:normAutofit/>
          </a:bodyPr>
          <a:p>
            <a:pPr algn="l"/>
            <a:endParaRPr lang="zh-CN" altLang="en-US" sz="4000" b="1" dirty="0"/>
          </a:p>
        </p:txBody>
      </p:sp>
      <p:sp>
        <p:nvSpPr>
          <p:cNvPr id="69635" name="文本占位符 69634"/>
          <p:cNvSpPr>
            <a:spLocks noGrp="1" noRot="1"/>
          </p:cNvSpPr>
          <p:nvPr>
            <p:ph type="body" idx="1"/>
          </p:nvPr>
        </p:nvSpPr>
        <p:spPr>
          <a:xfrm>
            <a:off x="1497330" y="1598295"/>
            <a:ext cx="10029825" cy="3446145"/>
          </a:xfrm>
        </p:spPr>
        <p:txBody>
          <a:bodyPr/>
          <a:p>
            <a:pPr marL="0" indent="0">
              <a:lnSpc>
                <a:spcPct val="90000"/>
              </a:lnSpc>
              <a:buNone/>
            </a:pPr>
            <a:r>
              <a:rPr lang="en-US" altLang="zh-CN" b="1" dirty="0"/>
              <a:t>1</a:t>
            </a:r>
            <a:r>
              <a:rPr lang="zh-CN" altLang="en-US" b="1" dirty="0"/>
              <a:t>、有时是独奏，有时是合唱，简直是一派和谐的交响乐。</a:t>
            </a:r>
            <a:endParaRPr lang="zh-CN" altLang="en-US" b="1" dirty="0"/>
          </a:p>
          <a:p>
            <a:pPr>
              <a:lnSpc>
                <a:spcPct val="90000"/>
              </a:lnSpc>
            </a:pPr>
            <a:r>
              <a:rPr lang="zh-CN" altLang="en-US" b="1" dirty="0"/>
              <a:t>  它用比喻、拟人手法写出鸟叫声的美妙动听。交响乐是艺术中最美的艺术，凡是懂音乐的人都喜欢交响乐，它是阳春白雪，作者把鸟叫声比做交响乐，可见作者对它声音的喜爱、赞美之情。</a:t>
            </a:r>
            <a:endParaRPr lang="zh-CN" altLang="en-US" b="1"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9635">
                                            <p:txEl>
                                              <p:charRg st="0" end="31"/>
                                            </p:txEl>
                                          </p:spTgt>
                                        </p:tgtEl>
                                        <p:attrNameLst>
                                          <p:attrName>style.visibility</p:attrName>
                                        </p:attrNameLst>
                                      </p:cBhvr>
                                      <p:to>
                                        <p:strVal val="visible"/>
                                      </p:to>
                                    </p:set>
                                    <p:animEffect transition="in" filter="checkerboard(across)">
                                      <p:cBhvr>
                                        <p:cTn id="7" dur="500"/>
                                        <p:tgtEl>
                                          <p:spTgt spid="69635">
                                            <p:txEl>
                                              <p:charRg st="0" end="3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9635">
                                            <p:txEl>
                                              <p:charRg st="31" end="118"/>
                                            </p:txEl>
                                          </p:spTgt>
                                        </p:tgtEl>
                                        <p:attrNameLst>
                                          <p:attrName>style.visibility</p:attrName>
                                        </p:attrNameLst>
                                      </p:cBhvr>
                                      <p:to>
                                        <p:strVal val="visible"/>
                                      </p:to>
                                    </p:set>
                                    <p:animEffect transition="in" filter="checkerboard(across)">
                                      <p:cBhvr>
                                        <p:cTn id="12" dur="500"/>
                                        <p:tgtEl>
                                          <p:spTgt spid="69635">
                                            <p:txEl>
                                              <p:charRg st="31"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文本框 29698"/>
          <p:cNvSpPr txBox="1"/>
          <p:nvPr/>
        </p:nvSpPr>
        <p:spPr>
          <a:xfrm>
            <a:off x="411480" y="455295"/>
            <a:ext cx="11337925" cy="1554480"/>
          </a:xfrm>
          <a:prstGeom prst="rect">
            <a:avLst/>
          </a:prstGeom>
          <a:noFill/>
          <a:ln w="9525">
            <a:noFill/>
          </a:ln>
        </p:spPr>
        <p:txBody>
          <a:bodyPr wrap="square">
            <a:spAutoFit/>
          </a:bodyPr>
          <a:p>
            <a:pPr lvl="0">
              <a:buChar char="•"/>
            </a:pPr>
            <a:r>
              <a:rPr lang="zh-CN" altLang="en-US" sz="3200" b="1">
                <a:solidFill>
                  <a:srgbClr val="00B050"/>
                </a:solidFill>
                <a:effectLst/>
                <a:latin typeface="Arial" panose="020B0604020202020204" pitchFamily="34" charset="0"/>
                <a:ea typeface="宋体" panose="02010600030101010101" pitchFamily="2" charset="-122"/>
              </a:rPr>
              <a:t>第二只猫丢失后，作者写道：“自此，我家好久不养猫。”</a:t>
            </a:r>
            <a:endParaRPr lang="zh-CN" altLang="en-US" sz="3200" b="1">
              <a:solidFill>
                <a:srgbClr val="00B050"/>
              </a:solidFill>
              <a:effectLst/>
              <a:latin typeface="Arial" panose="020B0604020202020204" pitchFamily="34" charset="0"/>
              <a:ea typeface="宋体" panose="02010600030101010101" pitchFamily="2" charset="-122"/>
            </a:endParaRPr>
          </a:p>
          <a:p>
            <a:pPr lvl="0"/>
            <a:r>
              <a:rPr lang="zh-CN" altLang="en-US" sz="3200" b="1">
                <a:solidFill>
                  <a:srgbClr val="00B050"/>
                </a:solidFill>
                <a:effectLst/>
                <a:latin typeface="Arial" panose="020B0604020202020204" pitchFamily="34" charset="0"/>
                <a:ea typeface="宋体" panose="02010600030101010101" pitchFamily="2" charset="-122"/>
              </a:rPr>
              <a:t>第三只猫死后，作者写道：“自此，  我家永不养猫。”</a:t>
            </a:r>
            <a:endParaRPr lang="zh-CN" altLang="en-US" sz="3200" b="1">
              <a:solidFill>
                <a:srgbClr val="00B050"/>
              </a:solidFill>
              <a:effectLst/>
              <a:latin typeface="Arial" panose="020B0604020202020204" pitchFamily="34" charset="0"/>
              <a:ea typeface="宋体" panose="02010600030101010101" pitchFamily="2" charset="-122"/>
            </a:endParaRPr>
          </a:p>
          <a:p>
            <a:pPr lvl="0"/>
            <a:r>
              <a:rPr lang="zh-CN" altLang="en-US" sz="3200" b="1">
                <a:solidFill>
                  <a:srgbClr val="00B050"/>
                </a:solidFill>
                <a:effectLst/>
                <a:latin typeface="Arial" panose="020B0604020202020204" pitchFamily="34" charset="0"/>
                <a:ea typeface="宋体" panose="02010600030101010101" pitchFamily="2" charset="-122"/>
              </a:rPr>
              <a:t>试体会这两句话中包含的思想感情有什么不同？</a:t>
            </a:r>
            <a:endParaRPr lang="zh-CN" altLang="en-US" sz="3200" b="1">
              <a:solidFill>
                <a:srgbClr val="00B050"/>
              </a:solidFill>
              <a:effectLst/>
              <a:latin typeface="Arial" panose="020B0604020202020204" pitchFamily="34" charset="0"/>
              <a:ea typeface="宋体" panose="02010600030101010101" pitchFamily="2" charset="-122"/>
            </a:endParaRPr>
          </a:p>
        </p:txBody>
      </p:sp>
      <p:sp>
        <p:nvSpPr>
          <p:cNvPr id="29700" name="文本框 29699"/>
          <p:cNvSpPr txBox="1"/>
          <p:nvPr/>
        </p:nvSpPr>
        <p:spPr>
          <a:xfrm>
            <a:off x="228600" y="2009775"/>
            <a:ext cx="11940540" cy="3992880"/>
          </a:xfrm>
          <a:prstGeom prst="rect">
            <a:avLst/>
          </a:prstGeom>
          <a:noFill/>
          <a:ln w="9525">
            <a:noFill/>
          </a:ln>
        </p:spPr>
        <p:txBody>
          <a:bodyPr wrap="square">
            <a:spAutoFit/>
          </a:bodyPr>
          <a:p>
            <a:pPr lvl="0"/>
            <a:r>
              <a:rPr lang="zh-CN" altLang="en-US" sz="2800" b="1">
                <a:effectLst>
                  <a:outerShdw blurRad="38100" dist="38100" dir="2700000">
                    <a:srgbClr val="C0C0C0"/>
                  </a:outerShdw>
                </a:effectLst>
                <a:latin typeface="Arial" panose="020B0604020202020204" pitchFamily="34" charset="0"/>
                <a:ea typeface="楷体_GB2312" pitchFamily="49" charset="-122"/>
              </a:rPr>
              <a:t>       </a:t>
            </a:r>
            <a:r>
              <a:rPr lang="zh-CN" altLang="en-US" sz="3200" b="1">
                <a:effectLst>
                  <a:outerShdw blurRad="38100" dist="38100" dir="2700000">
                    <a:srgbClr val="C0C0C0"/>
                  </a:outerShdw>
                </a:effectLst>
                <a:latin typeface="Arial" panose="020B0604020202020204" pitchFamily="34" charset="0"/>
                <a:ea typeface="楷体_GB2312" pitchFamily="49" charset="-122"/>
              </a:rPr>
              <a:t>第二只猫丢失后，失落感久久萦绕于心。缺德的人太气人了，叫人</a:t>
            </a:r>
            <a:r>
              <a:rPr lang="zh-CN" altLang="en-US" sz="3200" b="1" dirty="0">
                <a:effectLst>
                  <a:outerShdw blurRad="38100" dist="38100" dir="2700000">
                    <a:srgbClr val="C0C0C0"/>
                  </a:outerShdw>
                </a:effectLst>
                <a:latin typeface="Arial" panose="020B0604020202020204" pitchFamily="34" charset="0"/>
                <a:ea typeface="楷体_GB2312" pitchFamily="49" charset="-122"/>
              </a:rPr>
              <a:t>恨意难</a:t>
            </a:r>
            <a:r>
              <a:rPr lang="zh-CN" altLang="en-US" sz="3200" b="1">
                <a:effectLst>
                  <a:outerShdw blurRad="38100" dist="38100" dir="2700000">
                    <a:srgbClr val="C0C0C0"/>
                  </a:outerShdw>
                </a:effectLst>
                <a:latin typeface="Arial" panose="020B0604020202020204" pitchFamily="34" charset="0"/>
                <a:ea typeface="楷体_GB2312" pitchFamily="49" charset="-122"/>
              </a:rPr>
              <a:t>消。养猫固然快乐，可是亡失的痛苦更叫人难受，于是才有不想马上养的想法。</a:t>
            </a:r>
            <a:endParaRPr lang="zh-CN" altLang="en-US" sz="3200" b="1">
              <a:effectLst>
                <a:outerShdw blurRad="38100" dist="38100" dir="2700000">
                  <a:srgbClr val="C0C0C0"/>
                </a:outerShdw>
              </a:effectLst>
              <a:latin typeface="Arial" panose="020B0604020202020204" pitchFamily="34" charset="0"/>
              <a:ea typeface="楷体_GB2312" pitchFamily="49" charset="-122"/>
            </a:endParaRPr>
          </a:p>
          <a:p>
            <a:pPr lvl="0"/>
            <a:r>
              <a:rPr lang="zh-CN" altLang="en-US" sz="3200" b="1">
                <a:effectLst>
                  <a:outerShdw blurRad="38100" dist="38100" dir="2700000">
                    <a:srgbClr val="C0C0C0"/>
                  </a:outerShdw>
                </a:effectLst>
                <a:latin typeface="Arial" panose="020B0604020202020204" pitchFamily="34" charset="0"/>
                <a:ea typeface="楷体_GB2312" pitchFamily="49" charset="-122"/>
              </a:rPr>
              <a:t>       第三只猫的死，责任在我。“我”没有判断明白，便妄下断语，而且在暴怒之下</a:t>
            </a:r>
            <a:r>
              <a:rPr lang="zh-CN" altLang="en-US" sz="3200" b="1" dirty="0">
                <a:effectLst>
                  <a:outerShdw blurRad="38100" dist="38100" dir="2700000">
                    <a:srgbClr val="C0C0C0"/>
                  </a:outerShdw>
                </a:effectLst>
                <a:latin typeface="Arial" panose="020B0604020202020204" pitchFamily="34" charset="0"/>
                <a:ea typeface="楷体_GB2312" pitchFamily="49" charset="-122"/>
              </a:rPr>
              <a:t>打它，而猫也死亡了，这个</a:t>
            </a:r>
            <a:r>
              <a:rPr lang="zh-CN" altLang="en-US" sz="3200" b="1">
                <a:effectLst>
                  <a:outerShdw blurRad="38100" dist="38100" dir="2700000">
                    <a:srgbClr val="C0C0C0"/>
                  </a:outerShdw>
                </a:effectLst>
                <a:latin typeface="Arial" panose="020B0604020202020204" pitchFamily="34" charset="0"/>
                <a:ea typeface="楷体_GB2312" pitchFamily="49" charset="-122"/>
              </a:rPr>
              <a:t>过失是无法补救的。由于负罪感永远不能消除，见了猫反而触发自己灵魂的伤痛，永远愧对这类生命，于是才有永不养</a:t>
            </a:r>
            <a:r>
              <a:rPr lang="zh-CN" altLang="en-US" sz="3200" b="1" dirty="0">
                <a:effectLst>
                  <a:outerShdw blurRad="38100" dist="38100" dir="2700000">
                    <a:srgbClr val="C0C0C0"/>
                  </a:outerShdw>
                </a:effectLst>
                <a:latin typeface="Arial" panose="020B0604020202020204" pitchFamily="34" charset="0"/>
                <a:ea typeface="楷体_GB2312" pitchFamily="49" charset="-122"/>
              </a:rPr>
              <a:t>猫的</a:t>
            </a:r>
            <a:r>
              <a:rPr lang="zh-CN" altLang="en-US" sz="3200" b="1">
                <a:effectLst>
                  <a:outerShdw blurRad="38100" dist="38100" dir="2700000">
                    <a:srgbClr val="C0C0C0"/>
                  </a:outerShdw>
                </a:effectLst>
                <a:latin typeface="Arial" panose="020B0604020202020204" pitchFamily="34" charset="0"/>
                <a:ea typeface="楷体_GB2312" pitchFamily="49" charset="-122"/>
              </a:rPr>
              <a:t>想法。</a:t>
            </a:r>
            <a:endParaRPr lang="zh-CN" altLang="en-US" sz="3200" b="1">
              <a:effectLst>
                <a:outerShdw blurRad="38100" dist="38100" dir="2700000">
                  <a:srgbClr val="C0C0C0"/>
                </a:outerShdw>
              </a:effectLst>
              <a:latin typeface="Arial" panose="020B0604020202020204" pitchFamily="34" charset="0"/>
              <a:ea typeface="楷体_GB2312" pitchFamily="49" charset="-122"/>
            </a:endParaRPr>
          </a:p>
          <a:p>
            <a:pPr lvl="0"/>
            <a:endParaRPr lang="zh-CN" altLang="en-US" sz="3200" b="1">
              <a:effectLst>
                <a:outerShdw blurRad="38100" dist="38100" dir="2700000">
                  <a:srgbClr val="C0C0C0"/>
                </a:outerShdw>
              </a:effectLst>
              <a:latin typeface="Arial" panose="020B0604020202020204" pitchFamily="34" charset="0"/>
              <a:ea typeface="楷体_GB2312" pitchFamily="49" charset="-122"/>
            </a:endParaRPr>
          </a:p>
        </p:txBody>
      </p:sp>
    </p:spTree>
  </p:cSld>
  <p:clrMapOvr>
    <a:masterClrMapping/>
  </p:clrMapOvr>
  <p:transition spd="med">
    <p:wheel spokes="4"/>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fade">
                                      <p:cBhvr>
                                        <p:cTn id="7" dur="1000"/>
                                        <p:tgtEl>
                                          <p:spTgt spid="29699">
                                            <p:txEl>
                                              <p:pRg st="0" end="0"/>
                                            </p:txEl>
                                          </p:spTgt>
                                        </p:tgtEl>
                                      </p:cBhvr>
                                    </p:animEffect>
                                    <p:anim calcmode="lin" valueType="num">
                                      <p:cBhvr>
                                        <p:cTn id="8" dur="1000" fill="hold"/>
                                        <p:tgtEl>
                                          <p:spTgt spid="29699">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29699">
                                            <p:txEl>
                                              <p:pRg st="0" end="0"/>
                                            </p:txEl>
                                          </p:spTgt>
                                        </p:tgtEl>
                                        <p:attrNameLst>
                                          <p:attrName>ppt_y</p:attrName>
                                        </p:attrNameLst>
                                      </p:cBhvr>
                                      <p:tavLst>
                                        <p:tav tm="0">
                                          <p:val>
                                            <p:strVal val="#ppt_y"/>
                                          </p:val>
                                        </p:tav>
                                        <p:tav tm="100000">
                                          <p:val>
                                            <p:strVal val="#ppt_y"/>
                                          </p:val>
                                        </p:tav>
                                      </p:tavLst>
                                    </p:anim>
                                  </p:childTnLst>
                                </p:cTn>
                              </p:par>
                              <p:par>
                                <p:cTn id="10" presetID="40" presetClass="entr" presetSubtype="0" fill="hold" nodeType="withEffect">
                                  <p:stCondLst>
                                    <p:cond delay="0"/>
                                  </p:stCondLst>
                                  <p:iterate type="lt">
                                    <p:tmPct val="10000"/>
                                  </p:iterate>
                                  <p:childTnLst>
                                    <p:set>
                                      <p:cBhvr>
                                        <p:cTn id="11" dur="1" fill="hold">
                                          <p:stCondLst>
                                            <p:cond delay="0"/>
                                          </p:stCondLst>
                                        </p:cTn>
                                        <p:tgtEl>
                                          <p:spTgt spid="29699">
                                            <p:txEl>
                                              <p:pRg st="1" end="1"/>
                                            </p:txEl>
                                          </p:spTgt>
                                        </p:tgtEl>
                                        <p:attrNameLst>
                                          <p:attrName>style.visibility</p:attrName>
                                        </p:attrNameLst>
                                      </p:cBhvr>
                                      <p:to>
                                        <p:strVal val="visible"/>
                                      </p:to>
                                    </p:set>
                                    <p:animEffect transition="in" filter="fade">
                                      <p:cBhvr>
                                        <p:cTn id="12" dur="1000"/>
                                        <p:tgtEl>
                                          <p:spTgt spid="29699">
                                            <p:txEl>
                                              <p:pRg st="1" end="1"/>
                                            </p:txEl>
                                          </p:spTgt>
                                        </p:tgtEl>
                                      </p:cBhvr>
                                    </p:animEffect>
                                    <p:anim calcmode="lin" valueType="num">
                                      <p:cBhvr>
                                        <p:cTn id="13" dur="1000" fill="hold"/>
                                        <p:tgtEl>
                                          <p:spTgt spid="29699">
                                            <p:txEl>
                                              <p:pRg st="1" end="1"/>
                                            </p:txEl>
                                          </p:spTgt>
                                        </p:tgtEl>
                                        <p:attrNameLst>
                                          <p:attrName>ppt_x</p:attrName>
                                        </p:attrNameLst>
                                      </p:cBhvr>
                                      <p:tavLst>
                                        <p:tav tm="0">
                                          <p:val>
                                            <p:strVal val="#ppt_x-.1"/>
                                          </p:val>
                                        </p:tav>
                                        <p:tav tm="100000">
                                          <p:val>
                                            <p:strVal val="#ppt_x"/>
                                          </p:val>
                                        </p:tav>
                                      </p:tavLst>
                                    </p:anim>
                                    <p:anim calcmode="lin" valueType="num">
                                      <p:cBhvr>
                                        <p:cTn id="14" dur="1000" fill="hold"/>
                                        <p:tgtEl>
                                          <p:spTgt spid="29699">
                                            <p:txEl>
                                              <p:pRg st="1" end="1"/>
                                            </p:txEl>
                                          </p:spTgt>
                                        </p:tgtEl>
                                        <p:attrNameLst>
                                          <p:attrName>ppt_y</p:attrName>
                                        </p:attrNameLst>
                                      </p:cBhvr>
                                      <p:tavLst>
                                        <p:tav tm="0">
                                          <p:val>
                                            <p:strVal val="#ppt_y"/>
                                          </p:val>
                                        </p:tav>
                                        <p:tav tm="100000">
                                          <p:val>
                                            <p:strVal val="#ppt_y"/>
                                          </p:val>
                                        </p:tav>
                                      </p:tavLst>
                                    </p:anim>
                                  </p:childTnLst>
                                </p:cTn>
                              </p:par>
                              <p:par>
                                <p:cTn id="15" presetID="40" presetClass="entr" presetSubtype="0" fill="hold" nodeType="withEffect">
                                  <p:stCondLst>
                                    <p:cond delay="0"/>
                                  </p:stCondLst>
                                  <p:iterate type="lt">
                                    <p:tmPct val="10000"/>
                                  </p:iterate>
                                  <p:childTnLst>
                                    <p:set>
                                      <p:cBhvr>
                                        <p:cTn id="16" dur="1" fill="hold">
                                          <p:stCondLst>
                                            <p:cond delay="0"/>
                                          </p:stCondLst>
                                        </p:cTn>
                                        <p:tgtEl>
                                          <p:spTgt spid="29699">
                                            <p:txEl>
                                              <p:pRg st="2" end="2"/>
                                            </p:txEl>
                                          </p:spTgt>
                                        </p:tgtEl>
                                        <p:attrNameLst>
                                          <p:attrName>style.visibility</p:attrName>
                                        </p:attrNameLst>
                                      </p:cBhvr>
                                      <p:to>
                                        <p:strVal val="visible"/>
                                      </p:to>
                                    </p:set>
                                    <p:animEffect transition="in" filter="fade">
                                      <p:cBhvr>
                                        <p:cTn id="17" dur="1000"/>
                                        <p:tgtEl>
                                          <p:spTgt spid="29699">
                                            <p:txEl>
                                              <p:pRg st="2" end="2"/>
                                            </p:txEl>
                                          </p:spTgt>
                                        </p:tgtEl>
                                      </p:cBhvr>
                                    </p:animEffect>
                                    <p:anim calcmode="lin" valueType="num">
                                      <p:cBhvr>
                                        <p:cTn id="18" dur="1000" fill="hold"/>
                                        <p:tgtEl>
                                          <p:spTgt spid="29699">
                                            <p:txEl>
                                              <p:pRg st="2" end="2"/>
                                            </p:txEl>
                                          </p:spTgt>
                                        </p:tgtEl>
                                        <p:attrNameLst>
                                          <p:attrName>ppt_x</p:attrName>
                                        </p:attrNameLst>
                                      </p:cBhvr>
                                      <p:tavLst>
                                        <p:tav tm="0">
                                          <p:val>
                                            <p:strVal val="#ppt_x-.1"/>
                                          </p:val>
                                        </p:tav>
                                        <p:tav tm="100000">
                                          <p:val>
                                            <p:strVal val="#ppt_x"/>
                                          </p:val>
                                        </p:tav>
                                      </p:tavLst>
                                    </p:anim>
                                    <p:anim calcmode="lin" valueType="num">
                                      <p:cBhvr>
                                        <p:cTn id="19" dur="1000" fill="hold"/>
                                        <p:tgtEl>
                                          <p:spTgt spid="296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29700"/>
                                        </p:tgtEl>
                                        <p:attrNameLst>
                                          <p:attrName>style.visibility</p:attrName>
                                        </p:attrNameLst>
                                      </p:cBhvr>
                                      <p:to>
                                        <p:strVal val="visible"/>
                                      </p:to>
                                    </p:set>
                                    <p:animEffect transition="in" filter="checkerboard(across)">
                                      <p:cBhvr>
                                        <p:cTn id="24"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标题 68609"/>
          <p:cNvSpPr>
            <a:spLocks noGrp="1"/>
          </p:cNvSpPr>
          <p:nvPr>
            <p:ph type="title"/>
          </p:nvPr>
        </p:nvSpPr>
        <p:spPr>
          <a:xfrm>
            <a:off x="1174750" y="385445"/>
            <a:ext cx="10515600" cy="854075"/>
          </a:xfrm>
        </p:spPr>
        <p:txBody>
          <a:bodyPr anchor="ctr">
            <a:normAutofit fontScale="90000"/>
          </a:bodyPr>
          <a:p>
            <a:r>
              <a:rPr lang="zh-CN" altLang="en-US"/>
              <a:t>家里人对周家的丫头，不知名的捉去猫的人所持的态度，说明了什么</a:t>
            </a:r>
            <a:r>
              <a:rPr lang="en-US" altLang="zh-CN"/>
              <a:t>? </a:t>
            </a:r>
            <a:endParaRPr lang="en-US" altLang="zh-CN"/>
          </a:p>
        </p:txBody>
      </p:sp>
      <p:sp>
        <p:nvSpPr>
          <p:cNvPr id="68611" name="文本占位符 68610"/>
          <p:cNvSpPr>
            <a:spLocks noGrp="1"/>
          </p:cNvSpPr>
          <p:nvPr>
            <p:ph type="body" idx="1"/>
          </p:nvPr>
        </p:nvSpPr>
        <p:spPr/>
        <p:txBody>
          <a:bodyPr/>
          <a:p>
            <a:r>
              <a:rPr lang="zh-CN" altLang="en-US"/>
              <a:t>家里人责怪周家的丫头，诅骂不知名的夺去小猫的人。“周家的丫头”代表着事不关己、漠不关心的一类人，“不知名的夺去小猫的人”代表着不顾别人，自私自利</a:t>
            </a:r>
            <a:r>
              <a:rPr lang="zh-CN" altLang="en-US" dirty="0"/>
              <a:t>的一类</a:t>
            </a:r>
            <a:r>
              <a:rPr lang="zh-CN" altLang="en-US"/>
              <a:t>人。作者借第二只猫的失踪事件，表达了对那种不顾别人利益而自私自利行为的谴责与鞭挞。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68610"/>
                                        </p:tgtEl>
                                        <p:attrNameLst>
                                          <p:attrName>style.visibility</p:attrName>
                                        </p:attrNameLst>
                                      </p:cBhvr>
                                      <p:to>
                                        <p:strVal val="visible"/>
                                      </p:to>
                                    </p:set>
                                    <p:animEffect transition="in" filter="fade">
                                      <p:cBhvr>
                                        <p:cTn id="7" dur="1000"/>
                                        <p:tgtEl>
                                          <p:spTgt spid="68610"/>
                                        </p:tgtEl>
                                      </p:cBhvr>
                                    </p:animEffect>
                                    <p:anim calcmode="lin" valueType="num">
                                      <p:cBhvr>
                                        <p:cTn id="8" dur="1000" fill="hold"/>
                                        <p:tgtEl>
                                          <p:spTgt spid="68610"/>
                                        </p:tgtEl>
                                        <p:attrNameLst>
                                          <p:attrName>ppt_x</p:attrName>
                                        </p:attrNameLst>
                                      </p:cBhvr>
                                      <p:tavLst>
                                        <p:tav tm="0">
                                          <p:val>
                                            <p:strVal val="#ppt_x-.1"/>
                                          </p:val>
                                        </p:tav>
                                        <p:tav tm="100000">
                                          <p:val>
                                            <p:strVal val="#ppt_x"/>
                                          </p:val>
                                        </p:tav>
                                      </p:tavLst>
                                    </p:anim>
                                    <p:anim calcmode="lin" valueType="num">
                                      <p:cBhvr>
                                        <p:cTn id="9" dur="1000" fill="hold"/>
                                        <p:tgtEl>
                                          <p:spTgt spid="68610"/>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1" nodeType="clickEffect">
                                  <p:stCondLst>
                                    <p:cond delay="0"/>
                                  </p:stCondLst>
                                  <p:childTnLst>
                                    <p:set>
                                      <p:cBhvr>
                                        <p:cTn id="13" dur="1" fill="hold">
                                          <p:stCondLst>
                                            <p:cond delay="0"/>
                                          </p:stCondLst>
                                        </p:cTn>
                                        <p:tgtEl>
                                          <p:spTgt spid="68611">
                                            <p:txEl>
                                              <p:pRg st="0" end="0"/>
                                            </p:txEl>
                                          </p:spTgt>
                                        </p:tgtEl>
                                        <p:attrNameLst>
                                          <p:attrName>style.visibility</p:attrName>
                                        </p:attrNameLst>
                                      </p:cBhvr>
                                      <p:to>
                                        <p:strVal val="visible"/>
                                      </p:to>
                                    </p:set>
                                    <p:animEffect transition="in" filter="checkerboard(across)">
                                      <p:cBhvr>
                                        <p:cTn id="14" dur="500"/>
                                        <p:tgtEl>
                                          <p:spTgt spid="686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P spid="68610" grpId="0"/>
      <p:bldP spid="68611" grpI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标题 70657"/>
          <p:cNvSpPr>
            <a:spLocks noGrp="1" noRot="1"/>
          </p:cNvSpPr>
          <p:nvPr>
            <p:ph type="title"/>
          </p:nvPr>
        </p:nvSpPr>
        <p:spPr>
          <a:xfrm>
            <a:off x="850900" y="883285"/>
            <a:ext cx="10515600" cy="854075"/>
          </a:xfrm>
        </p:spPr>
        <p:txBody>
          <a:bodyPr anchor="ctr">
            <a:normAutofit fontScale="90000"/>
          </a:bodyPr>
          <a:p>
            <a:pPr algn="l"/>
            <a:r>
              <a:rPr lang="zh-CN" altLang="en-US" sz="4000" b="1" dirty="0"/>
              <a:t>   </a:t>
            </a:r>
            <a:r>
              <a:rPr lang="en-US" altLang="zh-CN" sz="4000" b="1" dirty="0"/>
              <a:t>2</a:t>
            </a:r>
            <a:r>
              <a:rPr lang="zh-CN" altLang="en-US" sz="4000" b="1" dirty="0"/>
              <a:t>、鸟的身躯都是玲珑饱满的，细瘦而不干瘪、丰腴而臃肿，真是减一分则太瘦，增一分则太肥那样的秾纤合度。</a:t>
            </a:r>
            <a:endParaRPr lang="zh-CN" altLang="en-US" sz="4000" b="1" dirty="0"/>
          </a:p>
        </p:txBody>
      </p:sp>
      <p:sp>
        <p:nvSpPr>
          <p:cNvPr id="70659" name="文本占位符 70658"/>
          <p:cNvSpPr>
            <a:spLocks noGrp="1" noRot="1"/>
          </p:cNvSpPr>
          <p:nvPr>
            <p:ph type="body" idx="1"/>
          </p:nvPr>
        </p:nvSpPr>
        <p:spPr>
          <a:xfrm>
            <a:off x="1847850" y="2636838"/>
            <a:ext cx="8521700" cy="3230562"/>
          </a:xfrm>
        </p:spPr>
        <p:txBody>
          <a:bodyPr/>
          <a:p>
            <a:r>
              <a:rPr lang="en-US" altLang="zh-CN" b="1" dirty="0"/>
              <a:t>  </a:t>
            </a:r>
            <a:r>
              <a:rPr lang="zh-CN" altLang="en-US" sz="3200" b="1" dirty="0"/>
              <a:t>生动地体现了鸟美妙的体形，出现在我们眼前的是身材堪称完美的风华绝代的美女形象，无限的欣赏和赞叹渗透在字里行间，可见作者对这些鸟是何等的喜爱啊！</a:t>
            </a:r>
            <a:endParaRPr lang="zh-CN" altLang="en-US" sz="3200" b="1"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70658"/>
                                        </p:tgtEl>
                                        <p:attrNameLst>
                                          <p:attrName>style.visibility</p:attrName>
                                        </p:attrNameLst>
                                      </p:cBhvr>
                                      <p:to>
                                        <p:strVal val="visible"/>
                                      </p:to>
                                    </p:set>
                                    <p:animEffect transition="in" filter="fade">
                                      <p:cBhvr>
                                        <p:cTn id="7" dur="1000"/>
                                        <p:tgtEl>
                                          <p:spTgt spid="70658"/>
                                        </p:tgtEl>
                                      </p:cBhvr>
                                    </p:animEffect>
                                    <p:anim calcmode="lin" valueType="num">
                                      <p:cBhvr>
                                        <p:cTn id="8" dur="1000" fill="hold"/>
                                        <p:tgtEl>
                                          <p:spTgt spid="70658"/>
                                        </p:tgtEl>
                                        <p:attrNameLst>
                                          <p:attrName>ppt_x</p:attrName>
                                        </p:attrNameLst>
                                      </p:cBhvr>
                                      <p:tavLst>
                                        <p:tav tm="0">
                                          <p:val>
                                            <p:strVal val="#ppt_x-.1"/>
                                          </p:val>
                                        </p:tav>
                                        <p:tav tm="100000">
                                          <p:val>
                                            <p:strVal val="#ppt_x"/>
                                          </p:val>
                                        </p:tav>
                                      </p:tavLst>
                                    </p:anim>
                                    <p:anim calcmode="lin" valueType="num">
                                      <p:cBhvr>
                                        <p:cTn id="9" dur="1000" fill="hold"/>
                                        <p:tgtEl>
                                          <p:spTgt spid="70658"/>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70659">
                                            <p:txEl>
                                              <p:pRg st="0" end="0"/>
                                            </p:txEl>
                                          </p:spTgt>
                                        </p:tgtEl>
                                        <p:attrNameLst>
                                          <p:attrName>style.visibility</p:attrName>
                                        </p:attrNameLst>
                                      </p:cBhvr>
                                      <p:to>
                                        <p:strVal val="visible"/>
                                      </p:to>
                                    </p:set>
                                    <p:animEffect transition="in" filter="checkerboard(across)">
                                      <p:cBhvr>
                                        <p:cTn id="14" dur="500"/>
                                        <p:tgtEl>
                                          <p:spTgt spid="706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标题 71681"/>
          <p:cNvSpPr>
            <a:spLocks noGrp="1" noRot="1"/>
          </p:cNvSpPr>
          <p:nvPr>
            <p:ph type="title"/>
          </p:nvPr>
        </p:nvSpPr>
        <p:spPr>
          <a:xfrm>
            <a:off x="814070" y="944245"/>
            <a:ext cx="10515600" cy="854075"/>
          </a:xfrm>
        </p:spPr>
        <p:txBody>
          <a:bodyPr anchor="ctr">
            <a:normAutofit fontScale="90000"/>
          </a:bodyPr>
          <a:p>
            <a:pPr algn="l"/>
            <a:r>
              <a:rPr lang="en-US" altLang="zh-CN" sz="4000" b="1" dirty="0"/>
              <a:t>3</a:t>
            </a:r>
            <a:r>
              <a:rPr lang="zh-CN" altLang="en-US" sz="4000" b="1" dirty="0"/>
              <a:t>、伫立着一只白鹭，拳着一条腿，缩着颈子，有时候“一行白鹭上青天”，背后衬着黛青的山色和釉绿的梯田。</a:t>
            </a:r>
            <a:endParaRPr lang="zh-CN" altLang="en-US" sz="4000" b="1" dirty="0"/>
          </a:p>
        </p:txBody>
      </p:sp>
      <p:sp>
        <p:nvSpPr>
          <p:cNvPr id="71683" name="文本占位符 71682"/>
          <p:cNvSpPr>
            <a:spLocks noGrp="1" noRot="1"/>
          </p:cNvSpPr>
          <p:nvPr>
            <p:ph type="body" idx="1"/>
          </p:nvPr>
        </p:nvSpPr>
        <p:spPr>
          <a:xfrm>
            <a:off x="1774825" y="2492375"/>
            <a:ext cx="8594725" cy="4176713"/>
          </a:xfrm>
        </p:spPr>
        <p:txBody>
          <a:bodyPr/>
          <a:p>
            <a:r>
              <a:rPr lang="zh-CN" altLang="en-US" b="1" dirty="0"/>
              <a:t>运用动静结合的方法向我们呈现出一幅美丽的图画。色彩明快，诗中有画，画中有诗，动静结合，引人入胜，出现在我们面前的是一幅美丽的中国画。</a:t>
            </a:r>
            <a:endParaRPr lang="zh-CN" altLang="en-US" b="1" dirty="0"/>
          </a:p>
          <a:p>
            <a:r>
              <a:rPr lang="zh-CN" altLang="en-US" b="1" dirty="0">
                <a:solidFill>
                  <a:srgbClr val="FF0000"/>
                </a:solidFill>
              </a:rPr>
              <a:t>作者把对鸟浓浓的喜爱化作一行行精美生动的文字，又用一行行精美生动的文字勾画出一幅幅美丽的图画呈现在我们眼前，让我们在情感上产生强烈的共鸣。</a:t>
            </a:r>
            <a:endParaRPr lang="zh-CN" altLang="en-US" b="1" dirty="0">
              <a:solidFill>
                <a:srgbClr val="FF0000"/>
              </a:solidFill>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683">
                                            <p:txEl>
                                              <p:charRg st="0" end="70"/>
                                            </p:txEl>
                                          </p:spTgt>
                                        </p:tgtEl>
                                        <p:attrNameLst>
                                          <p:attrName>style.visibility</p:attrName>
                                        </p:attrNameLst>
                                      </p:cBhvr>
                                      <p:to>
                                        <p:strVal val="visible"/>
                                      </p:to>
                                    </p:set>
                                    <p:animEffect transition="in" filter="diamond(in)">
                                      <p:cBhvr>
                                        <p:cTn id="7" dur="2000"/>
                                        <p:tgtEl>
                                          <p:spTgt spid="71683">
                                            <p:txEl>
                                              <p:charRg st="0" end="7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1683">
                                            <p:txEl>
                                              <p:charRg st="70" end="140"/>
                                            </p:txEl>
                                          </p:spTgt>
                                        </p:tgtEl>
                                        <p:attrNameLst>
                                          <p:attrName>style.visibility</p:attrName>
                                        </p:attrNameLst>
                                      </p:cBhvr>
                                      <p:to>
                                        <p:strVal val="visible"/>
                                      </p:to>
                                    </p:set>
                                    <p:animEffect transition="in" filter="diamond(in)">
                                      <p:cBhvr>
                                        <p:cTn id="12" dur="2000"/>
                                        <p:tgtEl>
                                          <p:spTgt spid="71683">
                                            <p:txEl>
                                              <p:charRg st="70"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标题 72705"/>
          <p:cNvSpPr>
            <a:spLocks noGrp="1" noRot="1"/>
          </p:cNvSpPr>
          <p:nvPr>
            <p:ph type="title"/>
          </p:nvPr>
        </p:nvSpPr>
        <p:spPr>
          <a:xfrm>
            <a:off x="1847850" y="1758950"/>
            <a:ext cx="8518525" cy="69850"/>
          </a:xfrm>
        </p:spPr>
        <p:txBody>
          <a:bodyPr anchor="ctr"/>
          <a:p>
            <a:pPr algn="l"/>
            <a:r>
              <a:rPr lang="zh-CN" altLang="en-US" sz="3600" b="1" dirty="0"/>
              <a:t>我们深深感受到作者对鸟的喜爱之情，可为什么后面两节会出现“悲苦”、“伤感”这样的字眼，这跟前面的感情是不是矛盾呢？大家可以讨论一下。</a:t>
            </a:r>
            <a:endParaRPr lang="zh-CN" altLang="en-US" sz="3600" b="1" dirty="0"/>
          </a:p>
        </p:txBody>
      </p:sp>
      <p:sp>
        <p:nvSpPr>
          <p:cNvPr id="72707" name="文本占位符 72706"/>
          <p:cNvSpPr>
            <a:spLocks noGrp="1" noRot="1"/>
          </p:cNvSpPr>
          <p:nvPr>
            <p:ph type="body" idx="1"/>
          </p:nvPr>
        </p:nvSpPr>
        <p:spPr>
          <a:xfrm>
            <a:off x="1774825" y="3284538"/>
            <a:ext cx="8594725" cy="2582862"/>
          </a:xfrm>
        </p:spPr>
        <p:txBody>
          <a:bodyPr/>
          <a:p>
            <a:r>
              <a:rPr lang="zh-CN" altLang="en-US" b="1" dirty="0"/>
              <a:t>明确：如果说前面四节是真实而生动地体现了作者“喜爱着鸟的可爱”的话，那么后面两节却是诉说了作者“悲苦着鸟的悲苦”，同样反映了作者对鸟的关爱，这种爱比前面四节可能要显得更深刻更丰富。</a:t>
            </a:r>
            <a:endParaRPr lang="zh-CN" altLang="en-US" b="1"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2707">
                                            <p:txEl>
                                              <p:charRg st="0" end="91"/>
                                            </p:txEl>
                                          </p:spTgt>
                                        </p:tgtEl>
                                        <p:attrNameLst>
                                          <p:attrName>style.visibility</p:attrName>
                                        </p:attrNameLst>
                                      </p:cBhvr>
                                      <p:to>
                                        <p:strVal val="visible"/>
                                      </p:to>
                                    </p:set>
                                    <p:animEffect transition="in" filter="box(in)">
                                      <p:cBhvr>
                                        <p:cTn id="7" dur="500"/>
                                        <p:tgtEl>
                                          <p:spTgt spid="72707">
                                            <p:txEl>
                                              <p:charRg st="0"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5" name="文本框 61444"/>
          <p:cNvSpPr txBox="1"/>
          <p:nvPr/>
        </p:nvSpPr>
        <p:spPr>
          <a:xfrm>
            <a:off x="1847850" y="476250"/>
            <a:ext cx="8351838" cy="2453640"/>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鸟被关在笼子里引起作者的同情，世界爱鸟组织有两句宣传标语：一、你爱谁，就把谁关起来吗？二、如果你爱鸟，就去观鸟，切勿关鸟！谈谈你的想法。</a:t>
            </a:r>
            <a:endParaRPr lang="zh-CN" altLang="en-US" sz="3200" b="1" dirty="0">
              <a:latin typeface="Arial" panose="020B0604020202020204" pitchFamily="34" charset="0"/>
              <a:ea typeface="宋体" panose="02010600030101010101" pitchFamily="2" charset="-122"/>
            </a:endParaRPr>
          </a:p>
          <a:p>
            <a:pPr lvl="0">
              <a:spcBef>
                <a:spcPct val="50000"/>
              </a:spcBef>
            </a:pPr>
            <a:endParaRPr lang="zh-CN" altLang="en-US" dirty="0">
              <a:latin typeface="Arial" panose="020B0604020202020204" pitchFamily="34" charset="0"/>
              <a:ea typeface="宋体" panose="02010600030101010101" pitchFamily="2" charset="-122"/>
            </a:endParaRPr>
          </a:p>
        </p:txBody>
      </p:sp>
      <p:sp>
        <p:nvSpPr>
          <p:cNvPr id="61449" name="文本框 61448"/>
          <p:cNvSpPr txBox="1"/>
          <p:nvPr/>
        </p:nvSpPr>
        <p:spPr>
          <a:xfrm>
            <a:off x="1774825" y="2636838"/>
            <a:ext cx="7921625" cy="2042160"/>
          </a:xfrm>
          <a:prstGeom prst="rect">
            <a:avLst/>
          </a:prstGeom>
          <a:noFill/>
          <a:ln w="9525">
            <a:noFill/>
          </a:ln>
        </p:spPr>
        <p:txBody>
          <a:bodyPr>
            <a:spAutoFit/>
          </a:bodyPr>
          <a:p>
            <a:pPr lvl="0">
              <a:spcBef>
                <a:spcPct val="50000"/>
              </a:spcBef>
            </a:pPr>
            <a:r>
              <a:rPr lang="zh-CN" altLang="en-US" sz="3200" b="1" dirty="0">
                <a:solidFill>
                  <a:srgbClr val="000000"/>
                </a:solidFill>
                <a:latin typeface="Arial" panose="020B0604020202020204" pitchFamily="34" charset="0"/>
                <a:ea typeface="宋体" panose="02010600030101010101" pitchFamily="2" charset="-122"/>
              </a:rPr>
              <a:t>明确：爱一样东西，不应该把它关起来，那不是真正的爱，而是占有，为满足一己私欲的占有！真正的爱应该给它自由，应该放飞它，给它空间，自由翱翔的空间！</a:t>
            </a:r>
            <a:endParaRPr lang="zh-CN" altLang="en-US" sz="3200" b="1" dirty="0">
              <a:solidFill>
                <a:srgbClr val="000000"/>
              </a:solidFill>
              <a:latin typeface="Arial" panose="020B0604020202020204" pitchFamily="3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1449"/>
                                        </p:tgtEl>
                                        <p:attrNameLst>
                                          <p:attrName>style.visibility</p:attrName>
                                        </p:attrNameLst>
                                      </p:cBhvr>
                                      <p:to>
                                        <p:strVal val="visible"/>
                                      </p:to>
                                    </p:set>
                                    <p:animEffect transition="in" filter="diamond(in)">
                                      <p:cBhvr>
                                        <p:cTn id="7" dur="2000"/>
                                        <p:tgtEl>
                                          <p:spTgt spid="614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noRot="1"/>
          </p:cNvSpPr>
          <p:nvPr>
            <p:ph type="title"/>
          </p:nvPr>
        </p:nvSpPr>
        <p:spPr>
          <a:xfrm>
            <a:off x="1847850" y="333375"/>
            <a:ext cx="8518525" cy="1495425"/>
          </a:xfrm>
        </p:spPr>
        <p:txBody>
          <a:bodyPr anchor="ctr"/>
          <a:p>
            <a:r>
              <a:rPr lang="zh-CN" altLang="en-US" sz="4000" b="1" dirty="0"/>
              <a:t>第五段中“我对鸟并不存任何幻想”的原因以及“幻想”的含义是什么？</a:t>
            </a:r>
            <a:endParaRPr lang="zh-CN" altLang="en-US" sz="4000" b="1" dirty="0"/>
          </a:p>
        </p:txBody>
      </p:sp>
      <p:sp>
        <p:nvSpPr>
          <p:cNvPr id="65539" name="文本占位符 65538"/>
          <p:cNvSpPr>
            <a:spLocks noGrp="1" noRot="1"/>
          </p:cNvSpPr>
          <p:nvPr>
            <p:ph type="body" idx="1"/>
          </p:nvPr>
        </p:nvSpPr>
        <p:spPr>
          <a:xfrm>
            <a:off x="1774825" y="1628775"/>
            <a:ext cx="8594725" cy="4238625"/>
          </a:xfrm>
        </p:spPr>
        <p:txBody>
          <a:bodyPr/>
          <a:p>
            <a:r>
              <a:rPr lang="zh-CN" altLang="en-US" b="1" dirty="0"/>
              <a:t>明确：作者爱鸟只爱其声音形体，并非受人们赋予鸟身上的各种文化意蕴的影响。</a:t>
            </a:r>
            <a:endParaRPr lang="zh-CN" altLang="en-US" b="1" dirty="0"/>
          </a:p>
          <a:p>
            <a:r>
              <a:rPr lang="zh-CN" altLang="en-US" b="1" dirty="0"/>
              <a:t>含义：指历代诗文在杜鹃、夜莺、云雀等身上长期形容、渲染而成的象征意蕴。</a:t>
            </a:r>
            <a:endParaRPr lang="zh-CN" altLang="en-US" b="1" dirty="0"/>
          </a:p>
        </p:txBody>
      </p:sp>
      <p:sp>
        <p:nvSpPr>
          <p:cNvPr id="65540" name="文本框 65539"/>
          <p:cNvSpPr txBox="1"/>
          <p:nvPr/>
        </p:nvSpPr>
        <p:spPr>
          <a:xfrm>
            <a:off x="1639253" y="3337243"/>
            <a:ext cx="8064500" cy="2529840"/>
          </a:xfrm>
          <a:prstGeom prst="rect">
            <a:avLst/>
          </a:prstGeom>
          <a:noFill/>
          <a:ln w="9525">
            <a:noFill/>
          </a:ln>
        </p:spPr>
        <p:txBody>
          <a:bodyPr>
            <a:spAutoFit/>
          </a:bodyPr>
          <a:p>
            <a:pPr lvl="0">
              <a:spcBef>
                <a:spcPct val="50000"/>
              </a:spcBef>
            </a:pPr>
            <a:r>
              <a:rPr lang="zh-CN" altLang="en-US" sz="3200" b="1" dirty="0">
                <a:solidFill>
                  <a:srgbClr val="FF0000"/>
                </a:solidFill>
                <a:latin typeface="Arial" panose="020B0604020202020204" pitchFamily="34" charset="0"/>
                <a:ea typeface="宋体" panose="02010600030101010101" pitchFamily="2" charset="-122"/>
              </a:rPr>
              <a:t>作者表明客观地看待事物的态度。因为鸟会带给人联想，比如杜鹃让人想到杜宇、望帝，想到啼血、客愁，所以往往忽略这种鸟的本性，作者虽爱鸟，但却是一种冷静的爱，单纯的爱，并不赋予过多的牵强的感情色彩。</a:t>
            </a:r>
            <a:endParaRPr lang="zh-CN" altLang="en-US" sz="32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5539">
                                            <p:txEl>
                                              <p:charRg st="0" end="37"/>
                                            </p:txEl>
                                          </p:spTgt>
                                        </p:tgtEl>
                                        <p:attrNameLst>
                                          <p:attrName>style.visibility</p:attrName>
                                        </p:attrNameLst>
                                      </p:cBhvr>
                                      <p:to>
                                        <p:strVal val="visible"/>
                                      </p:to>
                                    </p:set>
                                    <p:animEffect transition="in" filter="checkerboard(across)">
                                      <p:cBhvr>
                                        <p:cTn id="7" dur="500"/>
                                        <p:tgtEl>
                                          <p:spTgt spid="65539">
                                            <p:txEl>
                                              <p:charRg st="0"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5539">
                                            <p:txEl>
                                              <p:charRg st="37" end="73"/>
                                            </p:txEl>
                                          </p:spTgt>
                                        </p:tgtEl>
                                        <p:attrNameLst>
                                          <p:attrName>style.visibility</p:attrName>
                                        </p:attrNameLst>
                                      </p:cBhvr>
                                      <p:to>
                                        <p:strVal val="visible"/>
                                      </p:to>
                                    </p:set>
                                    <p:animEffect transition="in" filter="checkerboard(across)">
                                      <p:cBhvr>
                                        <p:cTn id="12" dur="500"/>
                                        <p:tgtEl>
                                          <p:spTgt spid="65539">
                                            <p:txEl>
                                              <p:charRg st="37" end="7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5540"/>
                                        </p:tgtEl>
                                        <p:attrNameLst>
                                          <p:attrName>style.visibility</p:attrName>
                                        </p:attrNameLst>
                                      </p:cBhvr>
                                      <p:to>
                                        <p:strVal val="visible"/>
                                      </p:to>
                                    </p:set>
                                    <p:animEffect transition="in" filter="checkerboard(across)">
                                      <p:cBhvr>
                                        <p:cTn id="17"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P spid="655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66561"/>
          <p:cNvSpPr>
            <a:spLocks noGrp="1" noRot="1"/>
          </p:cNvSpPr>
          <p:nvPr>
            <p:ph type="title"/>
          </p:nvPr>
        </p:nvSpPr>
        <p:spPr>
          <a:xfrm>
            <a:off x="838200" y="883285"/>
            <a:ext cx="10515600" cy="854075"/>
          </a:xfrm>
        </p:spPr>
        <p:txBody>
          <a:bodyPr anchor="ctr">
            <a:normAutofit fontScale="90000"/>
          </a:bodyPr>
          <a:p>
            <a:pPr algn="l"/>
            <a:r>
              <a:rPr lang="zh-CN" altLang="en-US" sz="3600" b="1" dirty="0"/>
              <a:t>最后一段说“自从离开四川以后”，再也看不到那些“跳荡”的鸟儿，听不到“悦耳的鸟鸣”了，字里行间蕴含的思想感情是什么？最后一句加上寒鸦、鸱枭、笼中鸟的作用是什么？</a:t>
            </a:r>
            <a:endParaRPr lang="zh-CN" altLang="en-US" sz="3600" b="1" dirty="0"/>
          </a:p>
        </p:txBody>
      </p:sp>
      <p:sp>
        <p:nvSpPr>
          <p:cNvPr id="66563" name="文本占位符 66562"/>
          <p:cNvSpPr>
            <a:spLocks noGrp="1" noRot="1"/>
          </p:cNvSpPr>
          <p:nvPr>
            <p:ph type="body" idx="1"/>
          </p:nvPr>
        </p:nvSpPr>
        <p:spPr>
          <a:xfrm>
            <a:off x="1774825" y="2420938"/>
            <a:ext cx="8569325" cy="1223962"/>
          </a:xfrm>
        </p:spPr>
        <p:txBody>
          <a:bodyPr/>
          <a:p>
            <a:r>
              <a:rPr lang="zh-CN" altLang="en-US" sz="3200" b="1" dirty="0"/>
              <a:t>明确：对鸟类自由、活泼、俊俏的尽情赞美。</a:t>
            </a:r>
            <a:endParaRPr lang="zh-CN" altLang="en-US" sz="3200" b="1" dirty="0"/>
          </a:p>
        </p:txBody>
      </p:sp>
      <p:sp>
        <p:nvSpPr>
          <p:cNvPr id="66564" name="文本框 66563"/>
          <p:cNvSpPr txBox="1"/>
          <p:nvPr/>
        </p:nvSpPr>
        <p:spPr>
          <a:xfrm>
            <a:off x="2279650" y="3644583"/>
            <a:ext cx="8064500" cy="1554480"/>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宋体" panose="02010600030101010101" pitchFamily="2" charset="-122"/>
              </a:rPr>
              <a:t>反衬，用</a:t>
            </a:r>
            <a:r>
              <a:rPr lang="zh-CN" altLang="en-US" sz="3200" b="1" dirty="0">
                <a:sym typeface="+mn-ea"/>
              </a:rPr>
              <a:t>寒鸦、鸱枭、笼中鸟来反衬生活在自由自在的那些好鸟的可爱，同时突出地表达作者对于把鸟囚在笼中的做法的不满。</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6563">
                                            <p:txEl>
                                              <p:charRg st="0" end="21"/>
                                            </p:txEl>
                                          </p:spTgt>
                                        </p:tgtEl>
                                        <p:attrNameLst>
                                          <p:attrName>style.visibility</p:attrName>
                                        </p:attrNameLst>
                                      </p:cBhvr>
                                      <p:to>
                                        <p:strVal val="visible"/>
                                      </p:to>
                                    </p:set>
                                    <p:anim calcmode="lin" valueType="num">
                                      <p:cBhvr>
                                        <p:cTn id="7" dur="1" fill="hold"/>
                                        <p:tgtEl>
                                          <p:spTgt spid="66563">
                                            <p:txEl>
                                              <p:charRg st="0" end="21"/>
                                            </p:txEl>
                                          </p:spTgt>
                                        </p:tgtEl>
                                      </p:cBhvr>
                                    </p:anim>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nodeType="clickEffect">
                                  <p:stCondLst>
                                    <p:cond delay="0"/>
                                  </p:stCondLst>
                                  <p:iterate type="lt">
                                    <p:tmPct val="10000"/>
                                  </p:iterate>
                                  <p:childTnLst>
                                    <p:set>
                                      <p:cBhvr>
                                        <p:cTn id="11" dur="1" fill="hold">
                                          <p:stCondLst>
                                            <p:cond delay="0"/>
                                          </p:stCondLst>
                                        </p:cTn>
                                        <p:tgtEl>
                                          <p:spTgt spid="66564">
                                            <p:txEl>
                                              <p:pRg st="0" end="0"/>
                                            </p:txEl>
                                          </p:spTgt>
                                        </p:tgtEl>
                                        <p:attrNameLst>
                                          <p:attrName>style.visibility</p:attrName>
                                        </p:attrNameLst>
                                      </p:cBhvr>
                                      <p:to>
                                        <p:strVal val="visible"/>
                                      </p:to>
                                    </p:set>
                                    <p:animEffect transition="in" filter="fade">
                                      <p:cBhvr>
                                        <p:cTn id="12" dur="1000"/>
                                        <p:tgtEl>
                                          <p:spTgt spid="66564">
                                            <p:txEl>
                                              <p:pRg st="0" end="0"/>
                                            </p:txEl>
                                          </p:spTgt>
                                        </p:tgtEl>
                                      </p:cBhvr>
                                    </p:animEffect>
                                    <p:anim calcmode="lin" valueType="num">
                                      <p:cBhvr>
                                        <p:cTn id="13" dur="1000" fill="hold"/>
                                        <p:tgtEl>
                                          <p:spTgt spid="66564">
                                            <p:txEl>
                                              <p:pRg st="0" end="0"/>
                                            </p:txEl>
                                          </p:spTgt>
                                        </p:tgtEl>
                                        <p:attrNameLst>
                                          <p:attrName>ppt_x</p:attrName>
                                        </p:attrNameLst>
                                      </p:cBhvr>
                                      <p:tavLst>
                                        <p:tav tm="0">
                                          <p:val>
                                            <p:strVal val="#ppt_x-.1"/>
                                          </p:val>
                                        </p:tav>
                                        <p:tav tm="100000">
                                          <p:val>
                                            <p:strVal val="#ppt_x"/>
                                          </p:val>
                                        </p:tav>
                                      </p:tavLst>
                                    </p:anim>
                                    <p:anim calcmode="lin" valueType="num">
                                      <p:cBhvr>
                                        <p:cTn id="14" dur="1000" fill="hold"/>
                                        <p:tgtEl>
                                          <p:spTgt spid="6656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感悟：</a:t>
            </a:r>
            <a:endParaRPr lang="zh-CN" altLang="en-US"/>
          </a:p>
        </p:txBody>
      </p:sp>
      <p:sp>
        <p:nvSpPr>
          <p:cNvPr id="3" name="内容占位符 2"/>
          <p:cNvSpPr>
            <a:spLocks noGrp="1"/>
          </p:cNvSpPr>
          <p:nvPr>
            <p:ph idx="1"/>
          </p:nvPr>
        </p:nvSpPr>
        <p:spPr/>
        <p:txBody>
          <a:bodyPr/>
          <a:p>
            <a:r>
              <a:rPr lang="zh-CN" altLang="en-US" sz="3200" b="1"/>
              <a:t>两篇文章描写的侧重点都是什么？</a:t>
            </a:r>
            <a:endParaRPr lang="zh-CN" altLang="en-US" sz="3200" b="1"/>
          </a:p>
          <a:p>
            <a:r>
              <a:rPr lang="zh-CN" altLang="en-US" sz="3200" b="1"/>
              <a:t>《猫》：侧重描写</a:t>
            </a:r>
            <a:r>
              <a:rPr lang="en-US" altLang="zh-CN" sz="3200" b="1"/>
              <a:t>“</a:t>
            </a:r>
            <a:r>
              <a:rPr lang="zh-CN" altLang="en-US" sz="3200" b="1"/>
              <a:t>我</a:t>
            </a:r>
            <a:r>
              <a:rPr lang="en-US" altLang="zh-CN" sz="3200" b="1"/>
              <a:t>”</a:t>
            </a:r>
            <a:r>
              <a:rPr lang="zh-CN" altLang="en-US" sz="3200" b="1"/>
              <a:t>造成了猫的不幸遭遇，中心思想正式通过</a:t>
            </a:r>
            <a:r>
              <a:rPr lang="en-US" altLang="zh-CN" sz="3200" b="1"/>
              <a:t>“</a:t>
            </a:r>
            <a:r>
              <a:rPr lang="zh-CN" altLang="en-US" sz="3200" b="1"/>
              <a:t>我</a:t>
            </a:r>
            <a:r>
              <a:rPr lang="en-US" altLang="zh-CN" sz="3200" b="1"/>
              <a:t>”</a:t>
            </a:r>
            <a:r>
              <a:rPr lang="zh-CN" altLang="en-US" sz="3200" b="1"/>
              <a:t>的思想活动不断深化表现出来的。</a:t>
            </a:r>
            <a:endParaRPr lang="zh-CN" altLang="en-US" sz="3200" b="1"/>
          </a:p>
          <a:p>
            <a:r>
              <a:rPr lang="zh-CN" altLang="en-US" sz="3200" b="1"/>
              <a:t>《鸟》：侧重于从鸟的外形，动作，声音出发来表达对鸟的喜爱和同情，托物言志，表达希望建立自由、和平的社会的愿望</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custDataLst>
              <p:tags r:id="rId1"/>
            </p:custDataLst>
          </p:nvPr>
        </p:nvSpPr>
        <p:spPr>
          <a:xfrm>
            <a:off x="838200" y="365125"/>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87A452"/>
                </a:solidFill>
                <a:latin typeface="黑体" panose="02010609060101010101" pitchFamily="49" charset="-122"/>
                <a:ea typeface="黑体" panose="02010609060101010101" pitchFamily="49" charset="-122"/>
                <a:cs typeface="+mn-ea"/>
              </a:defRPr>
            </a:lvl1pPr>
          </a:lstStyle>
          <a:p>
            <a:r>
              <a:rPr lang="en-US" altLang="zh-CN" smtClean="0">
                <a:latin typeface="Arial" panose="020B0604020202020204" pitchFamily="34" charset="0"/>
                <a:ea typeface="+mn-ea"/>
              </a:rPr>
              <a:t>学习目标：</a:t>
            </a:r>
            <a:endParaRPr lang="en-US" altLang="zh-CN" smtClean="0">
              <a:latin typeface="Arial" panose="020B0604020202020204" pitchFamily="34" charset="0"/>
              <a:ea typeface="+mn-ea"/>
            </a:endParaRPr>
          </a:p>
        </p:txBody>
      </p:sp>
      <p:sp>
        <p:nvSpPr>
          <p:cNvPr id="5" name="内容占位符 4"/>
          <p:cNvSpPr>
            <a:spLocks noGrp="1"/>
          </p:cNvSpPr>
          <p:nvPr>
            <p:custDataLst>
              <p:tags r:id="rId2"/>
            </p:custDataLst>
          </p:nvPr>
        </p:nvSpPr>
        <p:spPr>
          <a:xfrm>
            <a:off x="838200" y="1502229"/>
            <a:ext cx="10515600" cy="34660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87A452"/>
              </a:buClr>
              <a:buSzPct val="80000"/>
              <a:buFont typeface="Wingdings 2" panose="05020102010507070707" pitchFamily="18" charset="2"/>
              <a:buChar char=""/>
              <a:defRPr sz="2800" kern="1200">
                <a:solidFill>
                  <a:srgbClr val="87A452">
                    <a:lumMod val="75000"/>
                  </a:srgbClr>
                </a:solidFill>
                <a:latin typeface="黑体" panose="02010609060101010101" pitchFamily="49" charset="-122"/>
                <a:ea typeface="黑体" panose="02010609060101010101" pitchFamily="49"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87A452">
                    <a:lumMod val="75000"/>
                  </a:srgbClr>
                </a:solidFill>
                <a:latin typeface="黑体" panose="02010609060101010101" pitchFamily="49" charset="-122"/>
                <a:ea typeface="黑体" panose="02010609060101010101" pitchFamily="49"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87A452">
                    <a:lumMod val="75000"/>
                  </a:srgbClr>
                </a:solidFill>
                <a:latin typeface="黑体" panose="02010609060101010101" pitchFamily="49" charset="-122"/>
                <a:ea typeface="黑体" panose="02010609060101010101" pitchFamily="49"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9pPr>
          </a:lstStyle>
          <a:p>
            <a:pPr marL="228600" indent="-228600">
              <a:lnSpc>
                <a:spcPct val="150000"/>
              </a:lnSpc>
              <a:buSzTx/>
              <a:buFont typeface="Arial" panose="020B0604020202020204" pitchFamily="34" charset="0"/>
              <a:buChar char="•"/>
            </a:pPr>
            <a:r>
              <a:rPr lang="en-US" altLang="zh-CN" smtClean="0">
                <a:latin typeface="Arial" panose="020B0604020202020204" pitchFamily="34" charset="0"/>
                <a:ea typeface="+mn-ea"/>
                <a:sym typeface="+mn-ea"/>
              </a:rPr>
              <a:t>赏析优美语句</a:t>
            </a:r>
            <a:r>
              <a:rPr lang="zh-CN" altLang="en-US" smtClean="0">
                <a:latin typeface="Arial" panose="020B0604020202020204" pitchFamily="34" charset="0"/>
                <a:ea typeface="+mn-ea"/>
                <a:sym typeface="+mn-ea"/>
              </a:rPr>
              <a:t>，体会作者情感</a:t>
            </a:r>
            <a:endParaRPr lang="zh-CN" altLang="en-US" smtClean="0">
              <a:latin typeface="Arial" panose="020B0604020202020204" pitchFamily="34" charset="0"/>
              <a:ea typeface="+mn-ea"/>
              <a:sym typeface="+mn-ea"/>
            </a:endParaRPr>
          </a:p>
          <a:p>
            <a:pPr marL="228600" indent="-228600">
              <a:lnSpc>
                <a:spcPct val="150000"/>
              </a:lnSpc>
              <a:buSzTx/>
              <a:buFont typeface="Arial" panose="020B0604020202020204" pitchFamily="34" charset="0"/>
              <a:buChar char="•"/>
            </a:pPr>
            <a:r>
              <a:rPr lang="en-US" altLang="zh-CN" smtClean="0">
                <a:latin typeface="Arial" panose="020B0604020202020204" pitchFamily="34" charset="0"/>
                <a:ea typeface="+mn-ea"/>
              </a:rPr>
              <a:t>把握文章脉络，</a:t>
            </a:r>
            <a:r>
              <a:rPr lang="en-US" altLang="zh-CN" smtClean="0">
                <a:latin typeface="Arial" panose="020B0604020202020204" pitchFamily="34" charset="0"/>
                <a:ea typeface="+mn-ea"/>
                <a:sym typeface="+mn-ea"/>
              </a:rPr>
              <a:t>学习状物的写作方法</a:t>
            </a:r>
            <a:r>
              <a:rPr lang="zh-CN" altLang="en-US" smtClean="0">
                <a:latin typeface="Arial" panose="020B0604020202020204" pitchFamily="34" charset="0"/>
                <a:ea typeface="+mn-ea"/>
                <a:sym typeface="+mn-ea"/>
              </a:rPr>
              <a:t>。</a:t>
            </a:r>
            <a:endParaRPr lang="zh-CN" altLang="en-US" smtClean="0">
              <a:latin typeface="Arial" panose="020B0604020202020204" pitchFamily="34" charset="0"/>
              <a:ea typeface="+mn-ea"/>
              <a:sym typeface="+mn-ea"/>
            </a:endParaRPr>
          </a:p>
          <a:p>
            <a:pPr marL="228600" indent="-228600">
              <a:lnSpc>
                <a:spcPct val="150000"/>
              </a:lnSpc>
              <a:buSzTx/>
              <a:buFont typeface="Arial" panose="020B0604020202020204" pitchFamily="34" charset="0"/>
              <a:buChar char="•"/>
            </a:pPr>
            <a:r>
              <a:rPr lang="en-US" altLang="zh-CN" smtClean="0">
                <a:latin typeface="Arial" panose="020B0604020202020204" pitchFamily="34" charset="0"/>
                <a:ea typeface="+mn-ea"/>
                <a:sym typeface="+mn-ea"/>
              </a:rPr>
              <a:t>体会作者借物抒情</a:t>
            </a:r>
            <a:r>
              <a:rPr lang="zh-CN" altLang="en-US" smtClean="0">
                <a:latin typeface="Arial" panose="020B0604020202020204" pitchFamily="34" charset="0"/>
                <a:ea typeface="+mn-ea"/>
                <a:sym typeface="+mn-ea"/>
              </a:rPr>
              <a:t>或</a:t>
            </a:r>
            <a:r>
              <a:rPr lang="en-US" altLang="zh-CN" smtClean="0">
                <a:latin typeface="Arial" panose="020B0604020202020204" pitchFamily="34" charset="0"/>
                <a:ea typeface="+mn-ea"/>
                <a:sym typeface="+mn-ea"/>
              </a:rPr>
              <a:t>托物言志的表达方法</a:t>
            </a:r>
            <a:r>
              <a:rPr lang="zh-CN" altLang="en-US" smtClean="0">
                <a:latin typeface="Arial" panose="020B0604020202020204" pitchFamily="34" charset="0"/>
                <a:ea typeface="+mn-ea"/>
                <a:sym typeface="+mn-ea"/>
              </a:rPr>
              <a:t>。</a:t>
            </a:r>
            <a:endParaRPr lang="zh-CN" altLang="en-US" smtClean="0">
              <a:latin typeface="Arial" panose="020B0604020202020204" pitchFamily="34" charset="0"/>
              <a:ea typeface="+mn-ea"/>
            </a:endParaRPr>
          </a:p>
          <a:p>
            <a:pPr marL="228600" indent="-228600">
              <a:lnSpc>
                <a:spcPct val="150000"/>
              </a:lnSpc>
              <a:buSzTx/>
              <a:buFont typeface="Arial" panose="020B0604020202020204" pitchFamily="34" charset="0"/>
              <a:buChar char="•"/>
            </a:pPr>
            <a:endParaRPr lang="zh-CN" altLang="en-US" smtClean="0">
              <a:latin typeface="Arial" panose="020B0604020202020204" pitchFamily="34" charset="0"/>
              <a:ea typeface="+mn-ea"/>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custDataLst>
              <p:tags r:id="rId1"/>
            </p:custDataLst>
          </p:nvPr>
        </p:nvSpPr>
        <p:spPr>
          <a:xfrm>
            <a:off x="838200" y="365125"/>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87A452"/>
                </a:solidFill>
                <a:latin typeface="黑体" panose="02010609060101010101" pitchFamily="49" charset="-122"/>
                <a:ea typeface="黑体" panose="02010609060101010101" pitchFamily="49" charset="-122"/>
                <a:cs typeface="+mn-ea"/>
              </a:defRPr>
            </a:lvl1pPr>
          </a:lstStyle>
          <a:p>
            <a:r>
              <a:rPr lang="zh-CN" altLang="en-US" dirty="0">
                <a:latin typeface="Arial" panose="020B0604020202020204" pitchFamily="34" charset="0"/>
                <a:ea typeface="黑体" panose="02010609060101010101" pitchFamily="49" charset="-122"/>
              </a:rPr>
              <a:t>感情</a:t>
            </a:r>
            <a:endParaRPr lang="zh-CN" altLang="en-US" dirty="0">
              <a:latin typeface="Arial" panose="020B0604020202020204" pitchFamily="34" charset="0"/>
              <a:ea typeface="黑体" panose="02010609060101010101" pitchFamily="49" charset="-122"/>
            </a:endParaRPr>
          </a:p>
        </p:txBody>
      </p:sp>
      <p:sp>
        <p:nvSpPr>
          <p:cNvPr id="5" name="内容占位符 4"/>
          <p:cNvSpPr>
            <a:spLocks noGrp="1"/>
          </p:cNvSpPr>
          <p:nvPr>
            <p:custDataLst>
              <p:tags r:id="rId2"/>
            </p:custDataLst>
          </p:nvPr>
        </p:nvSpPr>
        <p:spPr>
          <a:xfrm>
            <a:off x="838200" y="1502229"/>
            <a:ext cx="10515600" cy="3466011"/>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Clr>
                <a:srgbClr val="87A452"/>
              </a:buClr>
              <a:buSzPct val="80000"/>
              <a:buFont typeface="Wingdings 2" panose="05020102010507070707" pitchFamily="18" charset="2"/>
              <a:buChar char=""/>
              <a:defRPr sz="2800" kern="1200">
                <a:solidFill>
                  <a:srgbClr val="87A452">
                    <a:lumMod val="75000"/>
                  </a:srgbClr>
                </a:solidFill>
                <a:latin typeface="黑体" panose="02010609060101010101" pitchFamily="49" charset="-122"/>
                <a:ea typeface="黑体" panose="02010609060101010101" pitchFamily="49"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87A452">
                    <a:lumMod val="75000"/>
                  </a:srgbClr>
                </a:solidFill>
                <a:latin typeface="黑体" panose="02010609060101010101" pitchFamily="49" charset="-122"/>
                <a:ea typeface="黑体" panose="02010609060101010101" pitchFamily="49"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87A452">
                    <a:lumMod val="75000"/>
                  </a:srgbClr>
                </a:solidFill>
                <a:latin typeface="黑体" panose="02010609060101010101" pitchFamily="49" charset="-122"/>
                <a:ea typeface="黑体" panose="02010609060101010101" pitchFamily="49"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9pPr>
          </a:lstStyle>
          <a:p>
            <a:pPr>
              <a:lnSpc>
                <a:spcPct val="150000"/>
              </a:lnSpc>
            </a:pPr>
            <a:r>
              <a:rPr lang="zh-CN" altLang="en-US" sz="3200" b="1">
                <a:solidFill>
                  <a:srgbClr val="0070C0"/>
                </a:solidFill>
                <a:latin typeface="Arial" panose="020B0604020202020204" pitchFamily="34" charset="0"/>
                <a:ea typeface="宋体" panose="02010600030101010101" pitchFamily="2" charset="-122"/>
                <a:sym typeface="+mn-ea"/>
              </a:rPr>
              <a:t>《猫》凡事不能单凭印象， 主观臆断，更重要的是弄清事实；对人对事不存偏见私心，要宽容、 要仁爱，要同情弱小者。</a:t>
            </a:r>
            <a:endParaRPr lang="zh-CN" altLang="en-US" sz="3200" b="1">
              <a:solidFill>
                <a:srgbClr val="0070C0"/>
              </a:solidFill>
              <a:latin typeface="Arial" panose="020B0604020202020204" pitchFamily="34" charset="0"/>
              <a:ea typeface="宋体" panose="02010600030101010101" pitchFamily="2" charset="-122"/>
              <a:sym typeface="+mn-ea"/>
            </a:endParaRPr>
          </a:p>
          <a:p>
            <a:pPr>
              <a:lnSpc>
                <a:spcPct val="150000"/>
              </a:lnSpc>
            </a:pPr>
            <a:r>
              <a:rPr lang="zh-CN" altLang="en-US" b="1" dirty="0">
                <a:solidFill>
                  <a:srgbClr val="0070C0"/>
                </a:solidFill>
                <a:sym typeface="+mn-ea"/>
              </a:rPr>
              <a:t>《鸟》作者希望建立自由、平等、幸福、美好、没有强权、没有欺压、没有贫困的社会。希望有个能够自由地发展个性和才能的人生。</a:t>
            </a:r>
            <a:endParaRPr lang="zh-CN" altLang="en-US" b="1" dirty="0">
              <a:solidFill>
                <a:srgbClr val="0070C0"/>
              </a:solidFill>
              <a:latin typeface="Arial" panose="020B0604020202020204" pitchFamily="34" charset="0"/>
              <a:ea typeface="黑体" panose="02010609060101010101" pitchFamily="49" charset="-122"/>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1"/>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custDataLst>
              <p:tags r:id="rId1"/>
            </p:custDataLst>
          </p:nvPr>
        </p:nvSpPr>
        <p:spPr>
          <a:xfrm>
            <a:off x="-76200" y="14605"/>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87A452"/>
                </a:solidFill>
                <a:latin typeface="黑体" panose="02010609060101010101" pitchFamily="49" charset="-122"/>
                <a:ea typeface="黑体" panose="02010609060101010101" pitchFamily="49" charset="-122"/>
                <a:cs typeface="+mn-ea"/>
              </a:defRPr>
            </a:lvl1pPr>
          </a:lstStyle>
          <a:p>
            <a:r>
              <a:rPr lang="en-US" altLang="zh-CN" smtClean="0">
                <a:latin typeface="Arial" panose="020B0604020202020204" pitchFamily="34" charset="0"/>
                <a:ea typeface="+mn-ea"/>
                <a:sym typeface="+mn-ea"/>
              </a:rPr>
              <a:t>状物作文一般的写法是：</a:t>
            </a:r>
            <a:endParaRPr lang="en-US" altLang="zh-CN" smtClean="0">
              <a:latin typeface="Arial" panose="020B0604020202020204" pitchFamily="34" charset="0"/>
              <a:ea typeface="+mn-ea"/>
              <a:sym typeface="+mn-ea"/>
            </a:endParaRPr>
          </a:p>
        </p:txBody>
      </p:sp>
      <p:sp>
        <p:nvSpPr>
          <p:cNvPr id="5" name="内容占位符 4"/>
          <p:cNvSpPr>
            <a:spLocks noGrp="1"/>
          </p:cNvSpPr>
          <p:nvPr>
            <p:custDataLst>
              <p:tags r:id="rId2"/>
            </p:custDataLst>
          </p:nvPr>
        </p:nvSpPr>
        <p:spPr>
          <a:xfrm>
            <a:off x="153035" y="645160"/>
            <a:ext cx="11885930" cy="5567680"/>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Clr>
                <a:srgbClr val="87A452"/>
              </a:buClr>
              <a:buSzPct val="80000"/>
              <a:buFont typeface="Wingdings 2" panose="05020102010507070707" pitchFamily="18" charset="2"/>
              <a:buChar char=""/>
              <a:defRPr sz="2800" kern="1200">
                <a:solidFill>
                  <a:srgbClr val="87A452">
                    <a:lumMod val="75000"/>
                  </a:srgbClr>
                </a:solidFill>
                <a:latin typeface="黑体" panose="02010609060101010101" pitchFamily="49" charset="-122"/>
                <a:ea typeface="黑体" panose="02010609060101010101" pitchFamily="49"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87A452">
                    <a:lumMod val="75000"/>
                  </a:srgbClr>
                </a:solidFill>
                <a:latin typeface="黑体" panose="02010609060101010101" pitchFamily="49" charset="-122"/>
                <a:ea typeface="黑体" panose="02010609060101010101" pitchFamily="49"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87A452">
                    <a:lumMod val="75000"/>
                  </a:srgbClr>
                </a:solidFill>
                <a:latin typeface="黑体" panose="02010609060101010101" pitchFamily="49" charset="-122"/>
                <a:ea typeface="黑体" panose="02010609060101010101" pitchFamily="49"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9pPr>
          </a:lstStyle>
          <a:p>
            <a:pPr marL="228600" indent="-228600">
              <a:lnSpc>
                <a:spcPct val="150000"/>
              </a:lnSpc>
              <a:buSzTx/>
              <a:buFont typeface="Arial" panose="020B0604020202020204" pitchFamily="34" charset="0"/>
              <a:buChar char="•"/>
            </a:pPr>
            <a:r>
              <a:rPr lang="en-US" altLang="zh-CN" sz="1200" b="1" smtClean="0">
                <a:solidFill>
                  <a:srgbClr val="0070C0"/>
                </a:solidFill>
                <a:latin typeface="Arial" panose="020B0604020202020204" pitchFamily="34" charset="0"/>
                <a:ea typeface="+mn-ea"/>
              </a:rPr>
              <a:t>   </a:t>
            </a:r>
            <a:r>
              <a:rPr lang="en-US" altLang="zh-CN" b="1" smtClean="0">
                <a:solidFill>
                  <a:srgbClr val="0070C0"/>
                </a:solidFill>
                <a:latin typeface="Arial" panose="020B0604020202020204" pitchFamily="34" charset="0"/>
                <a:ea typeface="+mn-ea"/>
              </a:rPr>
              <a:t>状物作文=本物+故事+情感。</a:t>
            </a:r>
            <a:endParaRPr lang="en-US" altLang="zh-CN" b="1" smtClean="0">
              <a:solidFill>
                <a:srgbClr val="0070C0"/>
              </a:solidFill>
              <a:latin typeface="Arial" panose="020B0604020202020204" pitchFamily="34" charset="0"/>
              <a:ea typeface="+mn-ea"/>
            </a:endParaRPr>
          </a:p>
          <a:p>
            <a:pPr marL="228600" indent="-228600">
              <a:lnSpc>
                <a:spcPct val="150000"/>
              </a:lnSpc>
              <a:buSzTx/>
              <a:buFont typeface="Arial" panose="020B0604020202020204" pitchFamily="34" charset="0"/>
              <a:buChar char="•"/>
            </a:pPr>
            <a:r>
              <a:rPr lang="en-US" altLang="zh-CN" b="1" smtClean="0">
                <a:solidFill>
                  <a:srgbClr val="0070C0"/>
                </a:solidFill>
                <a:latin typeface="Arial" panose="020B0604020202020204" pitchFamily="34" charset="0"/>
                <a:ea typeface="+mn-ea"/>
              </a:rPr>
              <a:t>  “本物+故事+情感”是写所有状物作文的普遍规律，无论写什么物都包括这三个部分。</a:t>
            </a:r>
            <a:endParaRPr lang="en-US" altLang="zh-CN" b="1" smtClean="0">
              <a:solidFill>
                <a:srgbClr val="0070C0"/>
              </a:solidFill>
              <a:latin typeface="Arial" panose="020B0604020202020204" pitchFamily="34" charset="0"/>
              <a:ea typeface="+mn-ea"/>
            </a:endParaRPr>
          </a:p>
          <a:p>
            <a:pPr marL="228600" indent="-228600">
              <a:lnSpc>
                <a:spcPct val="150000"/>
              </a:lnSpc>
              <a:buSzTx/>
              <a:buFont typeface="Arial" panose="020B0604020202020204" pitchFamily="34" charset="0"/>
              <a:buChar char="•"/>
            </a:pPr>
            <a:r>
              <a:rPr lang="en-US" altLang="zh-CN" b="1" smtClean="0">
                <a:solidFill>
                  <a:srgbClr val="0070C0"/>
                </a:solidFill>
                <a:latin typeface="Arial" panose="020B0604020202020204" pitchFamily="34" charset="0"/>
                <a:ea typeface="+mn-ea"/>
              </a:rPr>
              <a:t>   本物包括：来历、外表形象、内部结构、用途等。这是状物作文的起点。</a:t>
            </a:r>
            <a:endParaRPr lang="en-US" altLang="zh-CN" b="1" smtClean="0">
              <a:solidFill>
                <a:srgbClr val="0070C0"/>
              </a:solidFill>
              <a:latin typeface="Arial" panose="020B0604020202020204" pitchFamily="34" charset="0"/>
              <a:ea typeface="+mn-ea"/>
            </a:endParaRPr>
          </a:p>
          <a:p>
            <a:pPr marL="228600" indent="-228600">
              <a:lnSpc>
                <a:spcPct val="150000"/>
              </a:lnSpc>
              <a:buSzTx/>
              <a:buFont typeface="Arial" panose="020B0604020202020204" pitchFamily="34" charset="0"/>
              <a:buChar char="•"/>
            </a:pPr>
            <a:r>
              <a:rPr lang="en-US" altLang="zh-CN" b="1" smtClean="0">
                <a:solidFill>
                  <a:srgbClr val="0070C0"/>
                </a:solidFill>
                <a:latin typeface="Arial" panose="020B0604020202020204" pitchFamily="34" charset="0"/>
                <a:ea typeface="+mn-ea"/>
              </a:rPr>
              <a:t>   故事包括：符合主题要求的物本身的故事、物与自己的故事、物与他人的故事等。这是状物作文的核心。</a:t>
            </a:r>
            <a:endParaRPr lang="en-US" altLang="zh-CN" b="1" smtClean="0">
              <a:solidFill>
                <a:srgbClr val="0070C0"/>
              </a:solidFill>
              <a:latin typeface="Arial" panose="020B0604020202020204" pitchFamily="34" charset="0"/>
              <a:ea typeface="+mn-ea"/>
            </a:endParaRPr>
          </a:p>
          <a:p>
            <a:pPr marL="228600" indent="-228600">
              <a:lnSpc>
                <a:spcPct val="150000"/>
              </a:lnSpc>
              <a:buSzTx/>
              <a:buFont typeface="Arial" panose="020B0604020202020204" pitchFamily="34" charset="0"/>
              <a:buChar char="•"/>
            </a:pPr>
            <a:r>
              <a:rPr lang="en-US" altLang="zh-CN" b="1" smtClean="0">
                <a:solidFill>
                  <a:srgbClr val="0070C0"/>
                </a:solidFill>
                <a:latin typeface="Arial" panose="020B0604020202020204" pitchFamily="34" charset="0"/>
                <a:ea typeface="+mn-ea"/>
              </a:rPr>
              <a:t>   情感包括：与主题要求相一致的情感抒发、意义评价、感受理解等。这是状物作文的根本。</a:t>
            </a:r>
            <a:endParaRPr lang="en-US" altLang="zh-CN" b="1" smtClean="0">
              <a:solidFill>
                <a:srgbClr val="0070C0"/>
              </a:solidFill>
              <a:latin typeface="Arial" panose="020B0604020202020204" pitchFamily="34" charset="0"/>
              <a:ea typeface="+mn-ea"/>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a:spLocks noGrp="1"/>
          </p:cNvSpPr>
          <p:nvPr>
            <p:custDataLst>
              <p:tags r:id="rId1"/>
            </p:custDataLst>
          </p:nvPr>
        </p:nvSpPr>
        <p:spPr>
          <a:xfrm>
            <a:off x="838200" y="365125"/>
            <a:ext cx="10515600" cy="8540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kern="1200">
                <a:solidFill>
                  <a:srgbClr val="87A452"/>
                </a:solidFill>
                <a:latin typeface="黑体" panose="02010609060101010101" pitchFamily="49" charset="-122"/>
                <a:ea typeface="黑体" panose="02010609060101010101" pitchFamily="49" charset="-122"/>
                <a:cs typeface="+mn-ea"/>
              </a:defRPr>
            </a:lvl1pPr>
          </a:lstStyle>
          <a:p>
            <a:r>
              <a:rPr lang="zh-CN" altLang="en-US" dirty="0">
                <a:latin typeface="Arial" panose="020B0604020202020204" pitchFamily="34" charset="0"/>
                <a:ea typeface="黑体" panose="02010609060101010101" pitchFamily="49" charset="-122"/>
              </a:rPr>
              <a:t>作文</a:t>
            </a:r>
            <a:endParaRPr lang="zh-CN" altLang="en-US" dirty="0">
              <a:latin typeface="Arial" panose="020B0604020202020204" pitchFamily="34" charset="0"/>
              <a:ea typeface="黑体" panose="02010609060101010101" pitchFamily="49" charset="-122"/>
            </a:endParaRPr>
          </a:p>
        </p:txBody>
      </p:sp>
      <p:sp>
        <p:nvSpPr>
          <p:cNvPr id="6" name="内容占位符 4"/>
          <p:cNvSpPr>
            <a:spLocks noGrp="1"/>
          </p:cNvSpPr>
          <p:nvPr>
            <p:custDataLst>
              <p:tags r:id="rId2"/>
            </p:custDataLst>
          </p:nvPr>
        </p:nvSpPr>
        <p:spPr>
          <a:xfrm>
            <a:off x="838200" y="1502229"/>
            <a:ext cx="10515600" cy="34660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87A452"/>
              </a:buClr>
              <a:buSzPct val="80000"/>
              <a:buFont typeface="Wingdings 2" panose="05020102010507070707" pitchFamily="18" charset="2"/>
              <a:buChar char=""/>
              <a:defRPr sz="2800" kern="1200">
                <a:solidFill>
                  <a:srgbClr val="87A452">
                    <a:lumMod val="75000"/>
                  </a:srgbClr>
                </a:solidFill>
                <a:latin typeface="黑体" panose="02010609060101010101" pitchFamily="49" charset="-122"/>
                <a:ea typeface="黑体" panose="02010609060101010101" pitchFamily="49" charset="-122"/>
                <a:cs typeface="+mn-ea"/>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87A452">
                    <a:lumMod val="75000"/>
                  </a:srgbClr>
                </a:solidFill>
                <a:latin typeface="黑体" panose="02010609060101010101" pitchFamily="49" charset="-122"/>
                <a:ea typeface="黑体" panose="02010609060101010101" pitchFamily="49" charset="-122"/>
                <a:cs typeface="+mn-ea"/>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87A452">
                    <a:lumMod val="75000"/>
                  </a:srgbClr>
                </a:solidFill>
                <a:latin typeface="黑体" panose="02010609060101010101" pitchFamily="49" charset="-122"/>
                <a:ea typeface="黑体" panose="02010609060101010101" pitchFamily="49" charset="-122"/>
                <a:cs typeface="+mn-ea"/>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87A452">
                    <a:lumMod val="75000"/>
                  </a:srgbClr>
                </a:solidFill>
                <a:latin typeface="黑体" panose="02010609060101010101" pitchFamily="49" charset="-122"/>
                <a:ea typeface="黑体" panose="02010609060101010101" pitchFamily="49"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5F5F5F"/>
                </a:solidFill>
                <a:latin typeface="Arial" panose="020B0604020202020204" pitchFamily="34" charset="0"/>
                <a:ea typeface="+mn-ea"/>
                <a:cs typeface="+mn-ea"/>
              </a:defRPr>
            </a:lvl9pPr>
          </a:lstStyle>
          <a:p>
            <a:pPr>
              <a:lnSpc>
                <a:spcPct val="150000"/>
              </a:lnSpc>
            </a:pPr>
            <a:r>
              <a:rPr lang="zh-CN" altLang="en-US" dirty="0">
                <a:latin typeface="Arial" panose="020B0604020202020204" pitchFamily="34" charset="0"/>
                <a:ea typeface="黑体" panose="02010609060101010101" pitchFamily="49" charset="-122"/>
              </a:rPr>
              <a:t>学习状物文后肯定你脑海中也有一个可爱的动物浮现出来，学习《猫》和《鸟》的写作手法，写一篇不少于</a:t>
            </a:r>
            <a:r>
              <a:rPr lang="en-US" altLang="zh-CN" dirty="0">
                <a:latin typeface="Arial" panose="020B0604020202020204" pitchFamily="34" charset="0"/>
                <a:sym typeface="+mn-ea"/>
              </a:rPr>
              <a:t>600</a:t>
            </a:r>
            <a:r>
              <a:rPr lang="zh-CN" altLang="en-US" dirty="0">
                <a:latin typeface="Arial" panose="020B0604020202020204" pitchFamily="34" charset="0"/>
                <a:sym typeface="+mn-ea"/>
              </a:rPr>
              <a:t>字的作文，</a:t>
            </a:r>
            <a:r>
              <a:rPr lang="zh-CN" altLang="en-US" dirty="0">
                <a:latin typeface="Arial" panose="020B0604020202020204" pitchFamily="34" charset="0"/>
                <a:ea typeface="黑体" panose="02010609060101010101" pitchFamily="49" charset="-122"/>
              </a:rPr>
              <a:t>使作文生动形象，结构完整。</a:t>
            </a:r>
            <a:endParaRPr lang="zh-CN" altLang="en-US" dirty="0">
              <a:latin typeface="Arial" panose="020B0604020202020204" pitchFamily="34" charset="0"/>
              <a:ea typeface="黑体" panose="02010609060101010101" pitchFamily="49" charset="-122"/>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800">
                <a:sym typeface="+mn-ea"/>
              </a:rPr>
              <a:t>何为状物文 </a:t>
            </a:r>
            <a:endParaRPr lang="zh-CN" altLang="en-US" sz="4800">
              <a:sym typeface="+mn-ea"/>
            </a:endParaRPr>
          </a:p>
        </p:txBody>
      </p:sp>
      <p:sp>
        <p:nvSpPr>
          <p:cNvPr id="3" name="内容占位符 2"/>
          <p:cNvSpPr>
            <a:spLocks noGrp="1"/>
          </p:cNvSpPr>
          <p:nvPr>
            <p:ph idx="1"/>
          </p:nvPr>
        </p:nvSpPr>
        <p:spPr/>
        <p:txBody>
          <a:bodyPr/>
          <a:p>
            <a:pPr marL="0" indent="0">
              <a:buNone/>
            </a:pPr>
            <a:r>
              <a:rPr lang="zh-CN" altLang="en-US">
                <a:solidFill>
                  <a:srgbClr val="002060"/>
                </a:solidFill>
              </a:rPr>
              <a:t>           </a:t>
            </a:r>
            <a:endParaRPr lang="zh-CN" altLang="en-US">
              <a:solidFill>
                <a:srgbClr val="002060"/>
              </a:solidFill>
            </a:endParaRPr>
          </a:p>
          <a:p>
            <a:pPr marL="0" indent="0">
              <a:buNone/>
            </a:pPr>
            <a:r>
              <a:rPr lang="zh-CN" altLang="en-US">
                <a:solidFill>
                  <a:srgbClr val="002060"/>
                </a:solidFill>
              </a:rPr>
              <a:t>  </a:t>
            </a:r>
            <a:r>
              <a:rPr lang="zh-CN" altLang="en-US" sz="3200">
                <a:solidFill>
                  <a:srgbClr val="002060"/>
                </a:solidFill>
              </a:rPr>
              <a:t>“状”是陈述、描摹的意思，“物”，大体可以分为三类：一类是动物，如马、牛、羊等；一类是植物，如花、草、树等；还有一类是静物，如书、文具、小闹钟等，也称为物品。写状物记叙文，就是用生动形象的语言去描绘这些物体，把它们的来历、形状、状态（性情）、颜色、特征描绘出来，表达出感情。</a:t>
            </a:r>
            <a:endParaRPr lang="zh-CN" altLang="en-US" sz="3200">
              <a:solidFill>
                <a:srgbClr val="00206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8434" name="内容占位符 18433"/>
          <p:cNvGraphicFramePr/>
          <p:nvPr>
            <p:ph idx="1"/>
          </p:nvPr>
        </p:nvGraphicFramePr>
        <p:xfrm>
          <a:off x="1460500" y="2182949"/>
          <a:ext cx="10515600" cy="4700905"/>
        </p:xfrm>
        <a:graphic>
          <a:graphicData uri="http://schemas.openxmlformats.org/drawingml/2006/table">
            <a:tbl>
              <a:tblPr/>
              <a:tblGrid>
                <a:gridCol w="1487170"/>
                <a:gridCol w="1504315"/>
                <a:gridCol w="2521585"/>
                <a:gridCol w="1261110"/>
                <a:gridCol w="1304290"/>
                <a:gridCol w="1047750"/>
                <a:gridCol w="1389380"/>
              </a:tblGrid>
              <a:tr h="91567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a:solidFill>
                            <a:srgbClr val="FF0000"/>
                          </a:solidFill>
                          <a:ea typeface="华文行楷" panose="02010800040101010101" pitchFamily="2" charset="-122"/>
                        </a:rPr>
                        <a:t>来历</a:t>
                      </a:r>
                      <a:endParaRPr lang="zh-CN" altLang="en-US" sz="2400" b="1">
                        <a:solidFill>
                          <a:srgbClr val="FF0000"/>
                        </a:solidFill>
                        <a:ea typeface="华文行楷"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a:solidFill>
                            <a:srgbClr val="FF0000"/>
                          </a:solidFill>
                          <a:ea typeface="华文行楷" panose="02010800040101010101" pitchFamily="2" charset="-122"/>
                        </a:rPr>
                        <a:t>        外形  </a:t>
                      </a:r>
                      <a:endParaRPr lang="zh-CN" altLang="en-US" sz="2400" b="1">
                        <a:solidFill>
                          <a:srgbClr val="FF0000"/>
                        </a:solidFill>
                        <a:ea typeface="华文行楷"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a:solidFill>
                            <a:srgbClr val="FF0000"/>
                          </a:solidFill>
                          <a:ea typeface="华文行楷" panose="02010800040101010101" pitchFamily="2" charset="-122"/>
                        </a:rPr>
                        <a:t> 性情</a:t>
                      </a:r>
                      <a:endParaRPr lang="zh-CN" altLang="en-US" sz="2400" b="1">
                        <a:solidFill>
                          <a:srgbClr val="FF0000"/>
                        </a:solidFill>
                        <a:ea typeface="华文行楷"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a:solidFill>
                            <a:srgbClr val="FF0000"/>
                          </a:solidFill>
                          <a:ea typeface="华文行楷" panose="02010800040101010101" pitchFamily="2" charset="-122"/>
                        </a:rPr>
                        <a:t>家中</a:t>
                      </a:r>
                      <a:endParaRPr lang="zh-CN" altLang="en-US" sz="2400" b="1">
                        <a:solidFill>
                          <a:srgbClr val="FF0000"/>
                        </a:solidFill>
                        <a:ea typeface="华文行楷" panose="02010800040101010101" pitchFamily="2" charset="-122"/>
                      </a:endParaRPr>
                    </a:p>
                    <a:p>
                      <a:pPr marL="0" lvl="0" indent="0">
                        <a:buNone/>
                      </a:pPr>
                      <a:r>
                        <a:rPr lang="zh-CN" altLang="en-US" sz="2400" b="1">
                          <a:solidFill>
                            <a:srgbClr val="FF0000"/>
                          </a:solidFill>
                          <a:ea typeface="华文行楷" panose="02010800040101010101" pitchFamily="2" charset="-122"/>
                        </a:rPr>
                        <a:t>地位</a:t>
                      </a:r>
                      <a:r>
                        <a:rPr lang="zh-CN" altLang="en-US" sz="2400"/>
                        <a:t> </a:t>
                      </a:r>
                      <a:endParaRPr lang="zh-CN" altLang="en-US"/>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a:solidFill>
                            <a:srgbClr val="FF0000"/>
                          </a:solidFill>
                          <a:ea typeface="华文行楷" panose="02010800040101010101" pitchFamily="2" charset="-122"/>
                        </a:rPr>
                        <a:t> 结局</a:t>
                      </a:r>
                      <a:endParaRPr lang="zh-CN" altLang="en-US" sz="2400" b="1">
                        <a:solidFill>
                          <a:srgbClr val="FF0000"/>
                        </a:solidFill>
                        <a:ea typeface="华文行楷" panose="02010800040101010101" pitchFamily="2"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r>
                        <a:rPr lang="zh-CN" altLang="en-US" sz="2400" b="1">
                          <a:solidFill>
                            <a:srgbClr val="FF0000"/>
                          </a:solidFill>
                          <a:ea typeface="华文行楷" panose="02010800040101010101" pitchFamily="2" charset="-122"/>
                        </a:rPr>
                        <a:t>感情</a:t>
                      </a:r>
                      <a:endParaRPr lang="zh-CN" altLang="en-US" sz="2400" b="1">
                        <a:solidFill>
                          <a:srgbClr val="FF0000"/>
                        </a:solidFill>
                        <a:ea typeface="华文行楷" panose="02010800040101010101" pitchFamily="2" charset="-122"/>
                      </a:endParaRPr>
                    </a:p>
                    <a:p>
                      <a:pPr marL="0" lvl="0" indent="0">
                        <a:buNone/>
                      </a:pPr>
                      <a:r>
                        <a:rPr lang="zh-CN" altLang="en-US" sz="2400" b="1">
                          <a:solidFill>
                            <a:srgbClr val="FF0000"/>
                          </a:solidFill>
                          <a:ea typeface="华文行楷" panose="02010800040101010101" pitchFamily="2" charset="-122"/>
                        </a:rPr>
                        <a:t>变化</a:t>
                      </a:r>
                      <a:endParaRPr lang="zh-CN" altLang="en-US" sz="2400" b="1">
                        <a:solidFill>
                          <a:srgbClr val="FF0000"/>
                        </a:solidFill>
                        <a:ea typeface="华文行楷" panose="0201080004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1663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a:solidFill>
                          <a:srgbClr val="FF0000"/>
                        </a:solidFill>
                        <a:ea typeface="华文新魏" panose="02010800040101010101" pitchFamily="2" charset="-122"/>
                      </a:endParaRPr>
                    </a:p>
                    <a:p>
                      <a:pPr marL="0" lvl="0" indent="0">
                        <a:buNone/>
                      </a:pPr>
                      <a:r>
                        <a:rPr lang="zh-CN" altLang="en-US" sz="2400" b="1">
                          <a:solidFill>
                            <a:srgbClr val="FF0000"/>
                          </a:solidFill>
                          <a:ea typeface="华文新魏" panose="02010800040101010101" pitchFamily="2" charset="-122"/>
                        </a:rPr>
                        <a:t>第一只猫</a:t>
                      </a:r>
                      <a:endParaRPr lang="zh-CN" altLang="en-US" sz="2400" b="1">
                        <a:solidFill>
                          <a:srgbClr val="FF0000"/>
                        </a:solidFill>
                        <a:ea typeface="华文新魏" panose="02010800040101010101" pitchFamily="2" charset="-122"/>
                      </a:endParaRPr>
                    </a:p>
                    <a:p>
                      <a:pPr marL="0" lvl="0" indent="0">
                        <a:buNone/>
                      </a:pPr>
                      <a:r>
                        <a:rPr lang="zh-CN" altLang="en-US" sz="2000" b="1">
                          <a:solidFill>
                            <a:srgbClr val="FF0000"/>
                          </a:solidFill>
                          <a:ea typeface="华文新魏" panose="02010800040101010101" pitchFamily="2" charset="-122"/>
                        </a:rPr>
                        <a:t>     </a:t>
                      </a:r>
                      <a:r>
                        <a:rPr lang="en-US" altLang="zh-CN" sz="2000" b="1">
                          <a:solidFill>
                            <a:srgbClr val="FF0000"/>
                          </a:solidFill>
                          <a:ea typeface="华文新魏" panose="02010800040101010101" pitchFamily="2" charset="-122"/>
                        </a:rPr>
                        <a:t>1-2</a:t>
                      </a:r>
                      <a:r>
                        <a:rPr lang="zh-CN" altLang="en-US" sz="2000" b="1">
                          <a:solidFill>
                            <a:srgbClr val="FF0000"/>
                          </a:solidFill>
                          <a:ea typeface="华文新魏" panose="02010800040101010101" pitchFamily="2" charset="-122"/>
                        </a:rPr>
                        <a:t>段</a:t>
                      </a:r>
                      <a:endParaRPr lang="zh-CN" altLang="en-US" sz="2000" b="1">
                        <a:solidFill>
                          <a:srgbClr val="FF0000"/>
                        </a:solidFill>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82675">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a:solidFill>
                          <a:srgbClr val="FF0000"/>
                        </a:solidFill>
                        <a:ea typeface="华文新魏" panose="02010800040101010101" pitchFamily="2" charset="-122"/>
                      </a:endParaRPr>
                    </a:p>
                    <a:p>
                      <a:pPr marL="0" lvl="0" indent="0">
                        <a:buNone/>
                      </a:pPr>
                      <a:r>
                        <a:rPr lang="zh-CN" altLang="en-US" sz="2400" b="1">
                          <a:solidFill>
                            <a:srgbClr val="FF0000"/>
                          </a:solidFill>
                          <a:ea typeface="华文新魏" panose="02010800040101010101" pitchFamily="2" charset="-122"/>
                        </a:rPr>
                        <a:t>第二只猫</a:t>
                      </a:r>
                      <a:endParaRPr lang="zh-CN" altLang="en-US" sz="2400" b="1">
                        <a:solidFill>
                          <a:srgbClr val="FF0000"/>
                        </a:solidFill>
                        <a:ea typeface="华文新魏" panose="02010800040101010101" pitchFamily="2" charset="-122"/>
                      </a:endParaRPr>
                    </a:p>
                    <a:p>
                      <a:pPr marL="0" lvl="0" indent="0">
                        <a:buNone/>
                      </a:pPr>
                      <a:r>
                        <a:rPr lang="zh-CN" altLang="en-US" sz="2000" b="1">
                          <a:solidFill>
                            <a:srgbClr val="FF0000"/>
                          </a:solidFill>
                          <a:ea typeface="华文新魏" panose="02010800040101010101" pitchFamily="2" charset="-122"/>
                        </a:rPr>
                        <a:t>   </a:t>
                      </a:r>
                      <a:r>
                        <a:rPr lang="en-US" altLang="zh-CN" sz="2000" b="1">
                          <a:solidFill>
                            <a:srgbClr val="FF0000"/>
                          </a:solidFill>
                          <a:ea typeface="华文新魏" panose="02010800040101010101" pitchFamily="2" charset="-122"/>
                        </a:rPr>
                        <a:t>3-14</a:t>
                      </a:r>
                      <a:r>
                        <a:rPr lang="zh-CN" altLang="en-US" sz="2000" b="1">
                          <a:solidFill>
                            <a:srgbClr val="FF0000"/>
                          </a:solidFill>
                          <a:ea typeface="华文新魏" panose="02010800040101010101" pitchFamily="2" charset="-122"/>
                        </a:rPr>
                        <a:t>段</a:t>
                      </a:r>
                      <a:endParaRPr lang="zh-CN" altLang="en-US" sz="2000" b="1">
                        <a:solidFill>
                          <a:srgbClr val="FF0000"/>
                        </a:solidFill>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129030">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2400" b="1">
                        <a:solidFill>
                          <a:srgbClr val="FF0000"/>
                        </a:solidFill>
                        <a:ea typeface="华文新魏" panose="02010800040101010101" pitchFamily="2" charset="-122"/>
                      </a:endParaRPr>
                    </a:p>
                    <a:p>
                      <a:pPr marL="0" lvl="0" indent="0">
                        <a:buNone/>
                      </a:pPr>
                      <a:r>
                        <a:rPr lang="zh-CN" altLang="en-US" sz="2400" b="1">
                          <a:solidFill>
                            <a:srgbClr val="FF0000"/>
                          </a:solidFill>
                          <a:ea typeface="华文新魏" panose="02010800040101010101" pitchFamily="2" charset="-122"/>
                        </a:rPr>
                        <a:t>第三只猫</a:t>
                      </a:r>
                      <a:endParaRPr lang="zh-CN" altLang="en-US" sz="2400" b="1">
                        <a:solidFill>
                          <a:srgbClr val="FF0000"/>
                        </a:solidFill>
                        <a:ea typeface="华文新魏" panose="02010800040101010101" pitchFamily="2" charset="-122"/>
                      </a:endParaRPr>
                    </a:p>
                    <a:p>
                      <a:pPr marL="0" lvl="0" indent="0">
                        <a:buNone/>
                      </a:pPr>
                      <a:r>
                        <a:rPr lang="zh-CN" altLang="en-US" sz="2000" b="1">
                          <a:solidFill>
                            <a:srgbClr val="FF0000"/>
                          </a:solidFill>
                          <a:ea typeface="华文新魏" panose="02010800040101010101" pitchFamily="2" charset="-122"/>
                        </a:rPr>
                        <a:t>   </a:t>
                      </a:r>
                      <a:r>
                        <a:rPr lang="en-US" altLang="zh-CN" sz="2000" b="1">
                          <a:solidFill>
                            <a:srgbClr val="FF0000"/>
                          </a:solidFill>
                          <a:ea typeface="华文新魏" panose="02010800040101010101" pitchFamily="2" charset="-122"/>
                        </a:rPr>
                        <a:t>15-34</a:t>
                      </a:r>
                      <a:r>
                        <a:rPr lang="zh-CN" altLang="en-US" sz="2000" b="1">
                          <a:solidFill>
                            <a:srgbClr val="FF0000"/>
                          </a:solidFill>
                          <a:ea typeface="华文新魏" panose="02010800040101010101" pitchFamily="2" charset="-122"/>
                        </a:rPr>
                        <a:t>段</a:t>
                      </a:r>
                      <a:endParaRPr lang="zh-CN" altLang="en-US" sz="2000" b="1">
                        <a:solidFill>
                          <a:srgbClr val="FF0000"/>
                        </a:solidFill>
                        <a:ea typeface="华文新魏" panose="0201080004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Times New Roman" panose="02020603050405020304" pitchFamily="18"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zh-CN" altLang="en-US" sz="3200" b="1" dirty="0">
                        <a:solidFill>
                          <a:schemeClr val="accent2"/>
                        </a:solidFill>
                        <a:ea typeface="楷体_GB2312" pitchFamily="49"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8476" name="文本框 18475"/>
          <p:cNvSpPr txBox="1"/>
          <p:nvPr/>
        </p:nvSpPr>
        <p:spPr>
          <a:xfrm>
            <a:off x="2944495" y="3108960"/>
            <a:ext cx="1477010"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从隔壁要来</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80" name="文本框 18479"/>
          <p:cNvSpPr txBox="1"/>
          <p:nvPr/>
        </p:nvSpPr>
        <p:spPr>
          <a:xfrm>
            <a:off x="4475480" y="3108960"/>
            <a:ext cx="2499995" cy="1554480"/>
          </a:xfrm>
          <a:prstGeom prst="rect">
            <a:avLst/>
          </a:prstGeom>
          <a:noFill/>
          <a:ln w="9525">
            <a:noFill/>
          </a:ln>
        </p:spPr>
        <p:txBody>
          <a:bodyPr wrap="square">
            <a:spAutoFit/>
          </a:bodyPr>
          <a:p>
            <a:pPr lvl="0"/>
            <a:r>
              <a:rPr lang="zh-CN" altLang="en-US" sz="2400" b="1">
                <a:solidFill>
                  <a:srgbClr val="002060"/>
                </a:solidFill>
                <a:latin typeface="Arial" panose="020B0604020202020204" pitchFamily="34" charset="0"/>
                <a:ea typeface="宋体" panose="02010600030101010101" pitchFamily="2" charset="-122"/>
              </a:rPr>
              <a:t>花白的毛，很活泼，如带着泥土的白雪球似的。</a:t>
            </a:r>
            <a:endParaRPr lang="zh-CN" altLang="en-US" sz="2400" b="1">
              <a:solidFill>
                <a:srgbClr val="002060"/>
              </a:solidFill>
              <a:latin typeface="Arial" panose="020B0604020202020204" pitchFamily="34" charset="0"/>
              <a:ea typeface="宋体" panose="02010600030101010101" pitchFamily="2" charset="-122"/>
            </a:endParaRPr>
          </a:p>
          <a:p>
            <a:pPr lvl="0"/>
            <a:endParaRPr lang="zh-CN" altLang="en-US" sz="2400" b="1">
              <a:solidFill>
                <a:srgbClr val="002060"/>
              </a:solidFill>
              <a:latin typeface="Arial" panose="020B0604020202020204" pitchFamily="34" charset="0"/>
              <a:ea typeface="宋体" panose="02010600030101010101" pitchFamily="2" charset="-122"/>
            </a:endParaRPr>
          </a:p>
        </p:txBody>
      </p:sp>
      <p:sp>
        <p:nvSpPr>
          <p:cNvPr id="18483" name="文本框 18482"/>
          <p:cNvSpPr txBox="1"/>
          <p:nvPr/>
        </p:nvSpPr>
        <p:spPr>
          <a:xfrm>
            <a:off x="7008495" y="3441700"/>
            <a:ext cx="1310005" cy="51816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很活泼</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86" name="文本框 18485"/>
          <p:cNvSpPr txBox="1"/>
          <p:nvPr/>
        </p:nvSpPr>
        <p:spPr>
          <a:xfrm flipH="1">
            <a:off x="8318500" y="3228340"/>
            <a:ext cx="1168400"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小侣宠物</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92" name="文本框 18491"/>
          <p:cNvSpPr txBox="1"/>
          <p:nvPr/>
        </p:nvSpPr>
        <p:spPr>
          <a:xfrm>
            <a:off x="10673715" y="3228340"/>
            <a:ext cx="1111250"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一丝</a:t>
            </a:r>
            <a:endParaRPr lang="zh-CN" altLang="en-US" sz="2800" b="1">
              <a:solidFill>
                <a:srgbClr val="002060"/>
              </a:solidFill>
              <a:latin typeface="Arial" panose="020B0604020202020204" pitchFamily="34" charset="0"/>
              <a:ea typeface="宋体" panose="02010600030101010101" pitchFamily="2" charset="-122"/>
            </a:endParaRPr>
          </a:p>
          <a:p>
            <a:pPr lvl="0"/>
            <a:r>
              <a:rPr lang="zh-CN" altLang="en-US" sz="2800" b="1">
                <a:solidFill>
                  <a:srgbClr val="002060"/>
                </a:solidFill>
                <a:latin typeface="Arial" panose="020B0604020202020204" pitchFamily="34" charset="0"/>
                <a:ea typeface="宋体" panose="02010600030101010101" pitchFamily="2" charset="-122"/>
              </a:rPr>
              <a:t>酸辛</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89" name="文本框 18488"/>
          <p:cNvSpPr txBox="1"/>
          <p:nvPr/>
        </p:nvSpPr>
        <p:spPr>
          <a:xfrm flipH="1">
            <a:off x="9808528" y="3320733"/>
            <a:ext cx="865187" cy="1554480"/>
          </a:xfrm>
          <a:prstGeom prst="rect">
            <a:avLst/>
          </a:prstGeom>
          <a:noFill/>
          <a:ln w="9525">
            <a:noFill/>
          </a:ln>
        </p:spPr>
        <p:txBody>
          <a:bodyPr>
            <a:spAutoFit/>
          </a:bodyPr>
          <a:p>
            <a:pPr lvl="0"/>
            <a:r>
              <a:rPr lang="zh-CN" altLang="en-US" sz="3200" b="1">
                <a:solidFill>
                  <a:srgbClr val="002060"/>
                </a:solidFill>
                <a:latin typeface="Arial" panose="020B0604020202020204" pitchFamily="34" charset="0"/>
                <a:ea typeface="宋体" panose="02010600030101010101" pitchFamily="2" charset="-122"/>
              </a:rPr>
              <a:t>病</a:t>
            </a:r>
            <a:endParaRPr lang="zh-CN" altLang="en-US" sz="3200" b="1">
              <a:solidFill>
                <a:srgbClr val="002060"/>
              </a:solidFill>
              <a:latin typeface="Arial" panose="020B0604020202020204" pitchFamily="34" charset="0"/>
              <a:ea typeface="宋体" panose="02010600030101010101" pitchFamily="2" charset="-122"/>
            </a:endParaRPr>
          </a:p>
          <a:p>
            <a:pPr lvl="0"/>
            <a:r>
              <a:rPr lang="zh-CN" altLang="en-US" sz="3200" b="1">
                <a:solidFill>
                  <a:srgbClr val="002060"/>
                </a:solidFill>
                <a:latin typeface="Arial" panose="020B0604020202020204" pitchFamily="34" charset="0"/>
                <a:ea typeface="宋体" panose="02010600030101010101" pitchFamily="2" charset="-122"/>
              </a:rPr>
              <a:t>死</a:t>
            </a:r>
            <a:endParaRPr lang="zh-CN" altLang="en-US" sz="3200" b="1">
              <a:solidFill>
                <a:srgbClr val="002060"/>
              </a:solidFill>
              <a:latin typeface="Arial" panose="020B0604020202020204" pitchFamily="34" charset="0"/>
              <a:ea typeface="宋体" panose="02010600030101010101" pitchFamily="2" charset="-122"/>
            </a:endParaRPr>
          </a:p>
          <a:p>
            <a:pPr lvl="0"/>
            <a:r>
              <a:rPr lang="zh-CN" altLang="en-US" sz="3200" b="1">
                <a:solidFill>
                  <a:srgbClr val="002060"/>
                </a:solidFill>
                <a:latin typeface="Arial" panose="020B0604020202020204" pitchFamily="34" charset="0"/>
                <a:ea typeface="宋体" panose="02010600030101010101" pitchFamily="2" charset="-122"/>
              </a:rPr>
              <a:t> </a:t>
            </a:r>
            <a:endParaRPr lang="zh-CN" altLang="en-US" sz="3200" b="1">
              <a:solidFill>
                <a:srgbClr val="002060"/>
              </a:solidFill>
              <a:latin typeface="Arial" panose="020B0604020202020204" pitchFamily="34" charset="0"/>
              <a:ea typeface="宋体" panose="02010600030101010101" pitchFamily="2" charset="-122"/>
            </a:endParaRPr>
          </a:p>
        </p:txBody>
      </p:sp>
      <p:sp>
        <p:nvSpPr>
          <p:cNvPr id="18478" name="文本框 18477"/>
          <p:cNvSpPr txBox="1"/>
          <p:nvPr/>
        </p:nvSpPr>
        <p:spPr>
          <a:xfrm>
            <a:off x="2890520" y="4531995"/>
            <a:ext cx="1584960"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舅舅家送的</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81" name="文本框 18480"/>
          <p:cNvSpPr txBox="1"/>
          <p:nvPr/>
        </p:nvSpPr>
        <p:spPr>
          <a:xfrm>
            <a:off x="4653915" y="4745355"/>
            <a:ext cx="2073910" cy="518160"/>
          </a:xfrm>
          <a:prstGeom prst="rect">
            <a:avLst/>
          </a:prstGeom>
          <a:noFill/>
          <a:ln w="9525">
            <a:noFill/>
          </a:ln>
        </p:spPr>
        <p:txBody>
          <a:bodyPr wrap="square">
            <a:spAutoFit/>
          </a:bodyPr>
          <a:p>
            <a:pPr lvl="0">
              <a:spcBef>
                <a:spcPct val="50000"/>
              </a:spcBef>
            </a:pPr>
            <a:r>
              <a:rPr lang="zh-CN" altLang="en-US" sz="2800" b="1">
                <a:solidFill>
                  <a:srgbClr val="002060"/>
                </a:solidFill>
                <a:latin typeface="Arial" panose="020B0604020202020204" pitchFamily="34" charset="0"/>
                <a:ea typeface="宋体" panose="02010600030101010101" pitchFamily="2" charset="-122"/>
              </a:rPr>
              <a:t>浑身 黄 色</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84" name="文本框 18483"/>
          <p:cNvSpPr txBox="1"/>
          <p:nvPr/>
        </p:nvSpPr>
        <p:spPr>
          <a:xfrm>
            <a:off x="6964680" y="4471035"/>
            <a:ext cx="1398270"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更有趣更活泼</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87" name="文本框 18486"/>
          <p:cNvSpPr txBox="1"/>
          <p:nvPr/>
        </p:nvSpPr>
        <p:spPr>
          <a:xfrm>
            <a:off x="8457565" y="4714875"/>
            <a:ext cx="1080770" cy="579120"/>
          </a:xfrm>
          <a:prstGeom prst="rect">
            <a:avLst/>
          </a:prstGeom>
          <a:noFill/>
          <a:ln w="9525">
            <a:noFill/>
          </a:ln>
        </p:spPr>
        <p:txBody>
          <a:bodyPr wrap="square">
            <a:spAutoFit/>
          </a:bodyPr>
          <a:p>
            <a:pPr lvl="0"/>
            <a:r>
              <a:rPr lang="zh-CN" altLang="en-US" sz="3200" b="1">
                <a:solidFill>
                  <a:srgbClr val="002060"/>
                </a:solidFill>
                <a:latin typeface="Arial" panose="020B0604020202020204" pitchFamily="34" charset="0"/>
                <a:ea typeface="宋体" panose="02010600030101010101" pitchFamily="2" charset="-122"/>
              </a:rPr>
              <a:t>宠物 </a:t>
            </a:r>
            <a:endParaRPr lang="zh-CN" altLang="en-US" sz="3200" b="1">
              <a:solidFill>
                <a:srgbClr val="002060"/>
              </a:solidFill>
              <a:latin typeface="Arial" panose="020B0604020202020204" pitchFamily="34" charset="0"/>
              <a:ea typeface="宋体" panose="02010600030101010101" pitchFamily="2" charset="-122"/>
            </a:endParaRPr>
          </a:p>
        </p:txBody>
      </p:sp>
      <p:sp>
        <p:nvSpPr>
          <p:cNvPr id="18490" name="文本框 18489"/>
          <p:cNvSpPr txBox="1"/>
          <p:nvPr/>
        </p:nvSpPr>
        <p:spPr>
          <a:xfrm>
            <a:off x="9625965" y="4409758"/>
            <a:ext cx="790575" cy="1066800"/>
          </a:xfrm>
          <a:prstGeom prst="rect">
            <a:avLst/>
          </a:prstGeom>
          <a:noFill/>
          <a:ln w="9525">
            <a:noFill/>
          </a:ln>
        </p:spPr>
        <p:txBody>
          <a:bodyPr>
            <a:spAutoFit/>
          </a:bodyPr>
          <a:p>
            <a:pPr lvl="0"/>
            <a:r>
              <a:rPr lang="zh-CN" altLang="en-US" sz="3200" b="1">
                <a:solidFill>
                  <a:srgbClr val="002060"/>
                </a:solidFill>
                <a:latin typeface="Arial" panose="020B0604020202020204" pitchFamily="34" charset="0"/>
                <a:ea typeface="宋体" panose="02010600030101010101" pitchFamily="2" charset="-122"/>
              </a:rPr>
              <a:t>丢</a:t>
            </a:r>
            <a:endParaRPr lang="zh-CN" altLang="en-US" sz="3200" b="1">
              <a:solidFill>
                <a:srgbClr val="002060"/>
              </a:solidFill>
              <a:latin typeface="Arial" panose="020B0604020202020204" pitchFamily="34" charset="0"/>
              <a:ea typeface="宋体" panose="02010600030101010101" pitchFamily="2" charset="-122"/>
            </a:endParaRPr>
          </a:p>
          <a:p>
            <a:pPr lvl="0"/>
            <a:r>
              <a:rPr lang="zh-CN" altLang="en-US" sz="3200" b="1">
                <a:solidFill>
                  <a:srgbClr val="002060"/>
                </a:solidFill>
                <a:latin typeface="Arial" panose="020B0604020202020204" pitchFamily="34" charset="0"/>
                <a:ea typeface="宋体" panose="02010600030101010101" pitchFamily="2" charset="-122"/>
              </a:rPr>
              <a:t>失</a:t>
            </a:r>
            <a:endParaRPr lang="zh-CN" altLang="en-US" sz="3200" b="1">
              <a:solidFill>
                <a:srgbClr val="002060"/>
              </a:solidFill>
              <a:latin typeface="Arial" panose="020B0604020202020204" pitchFamily="34" charset="0"/>
              <a:ea typeface="宋体" panose="02010600030101010101" pitchFamily="2" charset="-122"/>
            </a:endParaRPr>
          </a:p>
        </p:txBody>
      </p:sp>
      <p:sp>
        <p:nvSpPr>
          <p:cNvPr id="18493" name="文本框 18492"/>
          <p:cNvSpPr txBox="1"/>
          <p:nvPr/>
        </p:nvSpPr>
        <p:spPr>
          <a:xfrm>
            <a:off x="10743565" y="4318000"/>
            <a:ext cx="971550" cy="1798320"/>
          </a:xfrm>
          <a:prstGeom prst="rect">
            <a:avLst/>
          </a:prstGeom>
          <a:noFill/>
          <a:ln w="9525">
            <a:noFill/>
          </a:ln>
        </p:spPr>
        <p:txBody>
          <a:bodyPr>
            <a:spAutoFit/>
          </a:bodyPr>
          <a:p>
            <a:pPr lvl="0"/>
            <a:r>
              <a:rPr lang="zh-CN" altLang="en-US" sz="2800" b="1">
                <a:solidFill>
                  <a:srgbClr val="002060"/>
                </a:solidFill>
                <a:latin typeface="Arial" panose="020B0604020202020204" pitchFamily="34" charset="0"/>
                <a:ea typeface="宋体" panose="02010600030101010101" pitchFamily="2" charset="-122"/>
              </a:rPr>
              <a:t>怅然</a:t>
            </a:r>
            <a:endParaRPr lang="zh-CN" altLang="en-US" sz="2800" b="1">
              <a:solidFill>
                <a:srgbClr val="002060"/>
              </a:solidFill>
              <a:latin typeface="Arial" panose="020B0604020202020204" pitchFamily="34" charset="0"/>
              <a:ea typeface="宋体" panose="02010600030101010101" pitchFamily="2" charset="-122"/>
            </a:endParaRPr>
          </a:p>
          <a:p>
            <a:pPr lvl="0"/>
            <a:r>
              <a:rPr lang="zh-CN" altLang="en-US" sz="2800" b="1">
                <a:solidFill>
                  <a:srgbClr val="002060"/>
                </a:solidFill>
                <a:latin typeface="Arial" panose="020B0604020202020204" pitchFamily="34" charset="0"/>
                <a:ea typeface="宋体" panose="02010600030101010101" pitchFamily="2" charset="-122"/>
              </a:rPr>
              <a:t>愤恨</a:t>
            </a:r>
            <a:endParaRPr lang="zh-CN" altLang="en-US" sz="2800" b="1">
              <a:solidFill>
                <a:srgbClr val="002060"/>
              </a:solidFill>
              <a:latin typeface="Arial" panose="020B0604020202020204" pitchFamily="34" charset="0"/>
              <a:ea typeface="宋体" panose="02010600030101010101" pitchFamily="2" charset="-122"/>
            </a:endParaRPr>
          </a:p>
          <a:p>
            <a:pPr lvl="0"/>
            <a:r>
              <a:rPr lang="zh-CN" altLang="en-US" sz="2800" b="1">
                <a:solidFill>
                  <a:srgbClr val="002060"/>
                </a:solidFill>
                <a:latin typeface="Arial" panose="020B0604020202020204" pitchFamily="34" charset="0"/>
                <a:ea typeface="宋体" panose="02010600030101010101" pitchFamily="2" charset="-122"/>
              </a:rPr>
              <a:t>诅骂</a:t>
            </a:r>
            <a:endParaRPr lang="zh-CN" altLang="en-US" sz="2800" b="1">
              <a:solidFill>
                <a:srgbClr val="002060"/>
              </a:solidFill>
              <a:latin typeface="Arial" panose="020B0604020202020204" pitchFamily="34" charset="0"/>
              <a:ea typeface="宋体" panose="02010600030101010101" pitchFamily="2" charset="-122"/>
            </a:endParaRPr>
          </a:p>
          <a:p>
            <a:pPr lvl="0"/>
            <a:endParaRPr lang="zh-CN" altLang="en-US" sz="2800" b="1">
              <a:solidFill>
                <a:srgbClr val="002060"/>
              </a:solidFill>
              <a:latin typeface="Arial" panose="020B0604020202020204" pitchFamily="34" charset="0"/>
              <a:ea typeface="宋体" panose="02010600030101010101" pitchFamily="2" charset="-122"/>
            </a:endParaRPr>
          </a:p>
        </p:txBody>
      </p:sp>
      <p:sp>
        <p:nvSpPr>
          <p:cNvPr id="18479" name="文本框 18478"/>
          <p:cNvSpPr txBox="1"/>
          <p:nvPr/>
        </p:nvSpPr>
        <p:spPr>
          <a:xfrm>
            <a:off x="3148965" y="5527675"/>
            <a:ext cx="1068070" cy="1188720"/>
          </a:xfrm>
          <a:prstGeom prst="rect">
            <a:avLst/>
          </a:prstGeom>
          <a:noFill/>
          <a:ln w="9525">
            <a:noFill/>
          </a:ln>
        </p:spPr>
        <p:txBody>
          <a:bodyPr wrap="square">
            <a:spAutoFit/>
          </a:bodyPr>
          <a:p>
            <a:pPr lvl="0"/>
            <a:r>
              <a:rPr lang="zh-CN" altLang="en-US" sz="2400" b="1">
                <a:solidFill>
                  <a:srgbClr val="002060"/>
                </a:solidFill>
                <a:latin typeface="Arial" panose="020B0604020202020204" pitchFamily="34" charset="0"/>
                <a:ea typeface="宋体" panose="02010600030101010101" pitchFamily="2" charset="-122"/>
              </a:rPr>
              <a:t>蜷伏在家门口</a:t>
            </a:r>
            <a:endParaRPr lang="zh-CN" altLang="en-US" sz="2400" b="1">
              <a:solidFill>
                <a:srgbClr val="002060"/>
              </a:solidFill>
              <a:latin typeface="Arial" panose="020B0604020202020204" pitchFamily="34" charset="0"/>
              <a:ea typeface="宋体" panose="02010600030101010101" pitchFamily="2" charset="-122"/>
            </a:endParaRPr>
          </a:p>
        </p:txBody>
      </p:sp>
      <p:sp>
        <p:nvSpPr>
          <p:cNvPr id="18482" name="文本框 18481"/>
          <p:cNvSpPr txBox="1"/>
          <p:nvPr/>
        </p:nvSpPr>
        <p:spPr>
          <a:xfrm>
            <a:off x="4475480" y="5675630"/>
            <a:ext cx="2430780" cy="1188720"/>
          </a:xfrm>
          <a:prstGeom prst="rect">
            <a:avLst/>
          </a:prstGeom>
          <a:noFill/>
          <a:ln w="9525">
            <a:noFill/>
          </a:ln>
        </p:spPr>
        <p:txBody>
          <a:bodyPr wrap="square">
            <a:spAutoFit/>
          </a:bodyPr>
          <a:p>
            <a:pPr lvl="0"/>
            <a:r>
              <a:rPr lang="zh-CN" altLang="en-US" sz="2400" b="1">
                <a:solidFill>
                  <a:srgbClr val="002060"/>
                </a:solidFill>
                <a:latin typeface="Arial" panose="020B0604020202020204" pitchFamily="34" charset="0"/>
                <a:ea typeface="宋体" panose="02010600030101010101" pitchFamily="2" charset="-122"/>
              </a:rPr>
              <a:t>毛色花白，不好看。很瘦</a:t>
            </a:r>
            <a:r>
              <a:rPr lang="en-US" altLang="zh-CN" sz="2400" b="1">
                <a:solidFill>
                  <a:srgbClr val="002060"/>
                </a:solidFill>
                <a:latin typeface="Arial" panose="020B0604020202020204" pitchFamily="34" charset="0"/>
                <a:ea typeface="宋体" panose="02010600030101010101" pitchFamily="2" charset="-122"/>
              </a:rPr>
              <a:t>,</a:t>
            </a:r>
            <a:r>
              <a:rPr lang="zh-CN" altLang="en-US" sz="2400" b="1">
                <a:solidFill>
                  <a:srgbClr val="002060"/>
                </a:solidFill>
                <a:latin typeface="Arial" panose="020B0604020202020204" pitchFamily="34" charset="0"/>
                <a:ea typeface="宋体" panose="02010600030101010101" pitchFamily="2" charset="-122"/>
              </a:rPr>
              <a:t>毛烧脱后，更难看。</a:t>
            </a:r>
            <a:endParaRPr lang="zh-CN" altLang="en-US" sz="2400" b="1">
              <a:solidFill>
                <a:srgbClr val="002060"/>
              </a:solidFill>
              <a:latin typeface="Arial" panose="020B0604020202020204" pitchFamily="34" charset="0"/>
              <a:ea typeface="宋体" panose="02010600030101010101" pitchFamily="2" charset="-122"/>
            </a:endParaRPr>
          </a:p>
        </p:txBody>
      </p:sp>
      <p:sp>
        <p:nvSpPr>
          <p:cNvPr id="18485" name="文本框 18484"/>
          <p:cNvSpPr txBox="1"/>
          <p:nvPr/>
        </p:nvSpPr>
        <p:spPr>
          <a:xfrm>
            <a:off x="7052945" y="5690235"/>
            <a:ext cx="1016000" cy="1066800"/>
          </a:xfrm>
          <a:prstGeom prst="rect">
            <a:avLst/>
          </a:prstGeom>
          <a:noFill/>
          <a:ln w="9525">
            <a:noFill/>
          </a:ln>
        </p:spPr>
        <p:txBody>
          <a:bodyPr wrap="square">
            <a:spAutoFit/>
          </a:bodyPr>
          <a:p>
            <a:pPr lvl="0"/>
            <a:r>
              <a:rPr lang="zh-CN" altLang="en-US" sz="3200" b="1">
                <a:solidFill>
                  <a:srgbClr val="002060"/>
                </a:solidFill>
                <a:latin typeface="Arial" panose="020B0604020202020204" pitchFamily="34" charset="0"/>
                <a:ea typeface="宋体" panose="02010600030101010101" pitchFamily="2" charset="-122"/>
              </a:rPr>
              <a:t>忧郁懒惰</a:t>
            </a:r>
            <a:endParaRPr lang="zh-CN" altLang="en-US" sz="3200" b="1">
              <a:solidFill>
                <a:srgbClr val="002060"/>
              </a:solidFill>
              <a:latin typeface="Arial" panose="020B0604020202020204" pitchFamily="34" charset="0"/>
              <a:ea typeface="宋体" panose="02010600030101010101" pitchFamily="2" charset="-122"/>
            </a:endParaRPr>
          </a:p>
        </p:txBody>
      </p:sp>
      <p:sp>
        <p:nvSpPr>
          <p:cNvPr id="18488" name="文本框 18487"/>
          <p:cNvSpPr txBox="1"/>
          <p:nvPr/>
        </p:nvSpPr>
        <p:spPr>
          <a:xfrm>
            <a:off x="8457565" y="5690235"/>
            <a:ext cx="1080135"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若有若无</a:t>
            </a:r>
            <a:endParaRPr lang="zh-CN" altLang="en-US" sz="2800" b="1">
              <a:solidFill>
                <a:srgbClr val="002060"/>
              </a:solidFill>
              <a:latin typeface="Arial" panose="020B0604020202020204" pitchFamily="34" charset="0"/>
              <a:ea typeface="宋体" panose="02010600030101010101" pitchFamily="2" charset="-122"/>
            </a:endParaRPr>
          </a:p>
        </p:txBody>
      </p:sp>
      <p:sp>
        <p:nvSpPr>
          <p:cNvPr id="18491" name="文本框 18490"/>
          <p:cNvSpPr txBox="1"/>
          <p:nvPr/>
        </p:nvSpPr>
        <p:spPr>
          <a:xfrm>
            <a:off x="9625965" y="5649278"/>
            <a:ext cx="574675" cy="1066800"/>
          </a:xfrm>
          <a:prstGeom prst="rect">
            <a:avLst/>
          </a:prstGeom>
          <a:noFill/>
          <a:ln w="9525">
            <a:noFill/>
          </a:ln>
        </p:spPr>
        <p:txBody>
          <a:bodyPr>
            <a:spAutoFit/>
          </a:bodyPr>
          <a:p>
            <a:pPr lvl="0"/>
            <a:r>
              <a:rPr lang="zh-CN" altLang="en-US" sz="3200" b="1">
                <a:solidFill>
                  <a:srgbClr val="002060"/>
                </a:solidFill>
                <a:latin typeface="Arial" panose="020B0604020202020204" pitchFamily="34" charset="0"/>
                <a:ea typeface="宋体" panose="02010600030101010101" pitchFamily="2" charset="-122"/>
              </a:rPr>
              <a:t>屈死</a:t>
            </a:r>
            <a:endParaRPr lang="zh-CN" altLang="en-US" sz="3200" b="1">
              <a:solidFill>
                <a:srgbClr val="002060"/>
              </a:solidFill>
              <a:latin typeface="Arial" panose="020B0604020202020204" pitchFamily="34" charset="0"/>
              <a:ea typeface="宋体" panose="02010600030101010101" pitchFamily="2" charset="-122"/>
            </a:endParaRPr>
          </a:p>
        </p:txBody>
      </p:sp>
      <p:sp>
        <p:nvSpPr>
          <p:cNvPr id="18494" name="文本框 18493"/>
          <p:cNvSpPr txBox="1"/>
          <p:nvPr/>
        </p:nvSpPr>
        <p:spPr>
          <a:xfrm>
            <a:off x="10416540" y="5710555"/>
            <a:ext cx="1921510" cy="944880"/>
          </a:xfrm>
          <a:prstGeom prst="rect">
            <a:avLst/>
          </a:prstGeom>
          <a:noFill/>
          <a:ln w="9525">
            <a:noFill/>
          </a:ln>
        </p:spPr>
        <p:txBody>
          <a:bodyPr wrap="square">
            <a:spAutoFit/>
          </a:bodyPr>
          <a:p>
            <a:pPr lvl="0"/>
            <a:r>
              <a:rPr lang="zh-CN" altLang="en-US" sz="2800" b="1">
                <a:solidFill>
                  <a:srgbClr val="002060"/>
                </a:solidFill>
                <a:latin typeface="Arial" panose="020B0604020202020204" pitchFamily="34" charset="0"/>
                <a:ea typeface="宋体" panose="02010600030101010101" pitchFamily="2" charset="-122"/>
              </a:rPr>
              <a:t>难过良心</a:t>
            </a:r>
            <a:endParaRPr lang="zh-CN" altLang="en-US" sz="2800" b="1">
              <a:solidFill>
                <a:srgbClr val="002060"/>
              </a:solidFill>
              <a:latin typeface="Arial" panose="020B0604020202020204" pitchFamily="34" charset="0"/>
              <a:ea typeface="宋体" panose="02010600030101010101" pitchFamily="2" charset="-122"/>
            </a:endParaRPr>
          </a:p>
          <a:p>
            <a:pPr lvl="0"/>
            <a:r>
              <a:rPr lang="zh-CN" altLang="en-US" sz="2800" b="1">
                <a:solidFill>
                  <a:srgbClr val="002060"/>
                </a:solidFill>
                <a:latin typeface="Arial" panose="020B0604020202020204" pitchFamily="34" charset="0"/>
                <a:ea typeface="宋体" panose="02010600030101010101" pitchFamily="2" charset="-122"/>
              </a:rPr>
              <a:t>受伤</a:t>
            </a:r>
            <a:endParaRPr lang="zh-CN" altLang="en-US" sz="2800" b="1">
              <a:solidFill>
                <a:srgbClr val="002060"/>
              </a:solidFill>
              <a:latin typeface="Arial" panose="020B0604020202020204" pitchFamily="34" charset="0"/>
              <a:ea typeface="宋体" panose="02010600030101010101" pitchFamily="2" charset="-122"/>
            </a:endParaRPr>
          </a:p>
        </p:txBody>
      </p:sp>
      <p:sp>
        <p:nvSpPr>
          <p:cNvPr id="2" name="文本框 1"/>
          <p:cNvSpPr txBox="1"/>
          <p:nvPr/>
        </p:nvSpPr>
        <p:spPr>
          <a:xfrm>
            <a:off x="188595" y="111125"/>
            <a:ext cx="6437630" cy="1554480"/>
          </a:xfrm>
          <a:prstGeom prst="rect">
            <a:avLst/>
          </a:prstGeom>
          <a:noFill/>
        </p:spPr>
        <p:txBody>
          <a:bodyPr wrap="none" rtlCol="0" anchor="t">
            <a:spAutoFit/>
          </a:bodyPr>
          <a:p>
            <a:r>
              <a:rPr lang="zh-CN" altLang="en-US" sz="3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sym typeface="+mn-ea"/>
              </a:rPr>
              <a:t>第一次先学后教：</a:t>
            </a:r>
            <a:br>
              <a:rPr lang="zh-CN" altLang="en-US" sz="3200">
                <a:solidFill>
                  <a:schemeClr val="accent4"/>
                </a:solidFill>
                <a:sym typeface="+mn-ea"/>
              </a:rPr>
            </a:br>
            <a:r>
              <a:rPr lang="zh-CN" altLang="en-US" sz="3200">
                <a:solidFill>
                  <a:schemeClr val="accent4"/>
                </a:solidFill>
                <a:sym typeface="+mn-ea"/>
              </a:rPr>
              <a:t>      </a:t>
            </a:r>
            <a:br>
              <a:rPr lang="zh-CN" altLang="en-US" sz="3200">
                <a:solidFill>
                  <a:schemeClr val="accent4"/>
                </a:solidFill>
                <a:sym typeface="+mn-ea"/>
              </a:rPr>
            </a:br>
            <a:r>
              <a:rPr lang="zh-CN" altLang="en-US" sz="3200">
                <a:solidFill>
                  <a:schemeClr val="accent4"/>
                </a:solidFill>
                <a:sym typeface="+mn-ea"/>
              </a:rPr>
              <a:t>     </a:t>
            </a:r>
            <a:r>
              <a:rPr lang="zh-CN" altLang="en-US" sz="3200">
                <a:solidFill>
                  <a:srgbClr val="002060"/>
                </a:solidFill>
                <a:sym typeface="+mn-ea"/>
              </a:rPr>
              <a:t>默读两篇课文，完成以下问题：</a:t>
            </a:r>
            <a:endParaRPr lang="zh-CN" altLang="en-US" sz="3200">
              <a:solidFill>
                <a:srgbClr val="00206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76"/>
                                        </p:tgtEl>
                                        <p:attrNameLst>
                                          <p:attrName>style.visibility</p:attrName>
                                        </p:attrNameLst>
                                      </p:cBhvr>
                                      <p:to>
                                        <p:strVal val="visible"/>
                                      </p:to>
                                    </p:set>
                                    <p:anim calcmode="lin" valueType="num">
                                      <p:cBhvr additive="base">
                                        <p:cTn id="7" dur="500" fill="hold"/>
                                        <p:tgtEl>
                                          <p:spTgt spid="18476"/>
                                        </p:tgtEl>
                                        <p:attrNameLst>
                                          <p:attrName>ppt_x</p:attrName>
                                        </p:attrNameLst>
                                      </p:cBhvr>
                                      <p:tavLst>
                                        <p:tav tm="0">
                                          <p:val>
                                            <p:strVal val="#ppt_x"/>
                                          </p:val>
                                        </p:tav>
                                        <p:tav tm="100000">
                                          <p:val>
                                            <p:strVal val="#ppt_x"/>
                                          </p:val>
                                        </p:tav>
                                      </p:tavLst>
                                    </p:anim>
                                    <p:anim calcmode="lin" valueType="num">
                                      <p:cBhvr additive="base">
                                        <p:cTn id="8" dur="500" fill="hold"/>
                                        <p:tgtEl>
                                          <p:spTgt spid="184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18480"/>
                                        </p:tgtEl>
                                        <p:attrNameLst>
                                          <p:attrName>style.visibility</p:attrName>
                                        </p:attrNameLst>
                                      </p:cBhvr>
                                      <p:to>
                                        <p:strVal val="visible"/>
                                      </p:to>
                                    </p:set>
                                    <p:animEffect transition="in" filter="barn(inHorizontal)">
                                      <p:cBhvr>
                                        <p:cTn id="13" dur="500"/>
                                        <p:tgtEl>
                                          <p:spTgt spid="1848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483"/>
                                        </p:tgtEl>
                                        <p:attrNameLst>
                                          <p:attrName>style.visibility</p:attrName>
                                        </p:attrNameLst>
                                      </p:cBhvr>
                                      <p:to>
                                        <p:strVal val="visible"/>
                                      </p:to>
                                    </p:set>
                                    <p:anim calcmode="lin" valueType="num">
                                      <p:cBhvr additive="base">
                                        <p:cTn id="18" dur="500" fill="hold"/>
                                        <p:tgtEl>
                                          <p:spTgt spid="18483"/>
                                        </p:tgtEl>
                                        <p:attrNameLst>
                                          <p:attrName>ppt_x</p:attrName>
                                        </p:attrNameLst>
                                      </p:cBhvr>
                                      <p:tavLst>
                                        <p:tav tm="0">
                                          <p:val>
                                            <p:strVal val="#ppt_x"/>
                                          </p:val>
                                        </p:tav>
                                        <p:tav tm="100000">
                                          <p:val>
                                            <p:strVal val="#ppt_x"/>
                                          </p:val>
                                        </p:tav>
                                      </p:tavLst>
                                    </p:anim>
                                    <p:anim calcmode="lin" valueType="num">
                                      <p:cBhvr additive="base">
                                        <p:cTn id="19" dur="500" fill="hold"/>
                                        <p:tgtEl>
                                          <p:spTgt spid="1848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486"/>
                                        </p:tgtEl>
                                        <p:attrNameLst>
                                          <p:attrName>style.visibility</p:attrName>
                                        </p:attrNameLst>
                                      </p:cBhvr>
                                      <p:to>
                                        <p:strVal val="visible"/>
                                      </p:to>
                                    </p:set>
                                    <p:anim calcmode="lin" valueType="num">
                                      <p:cBhvr additive="base">
                                        <p:cTn id="24" dur="500" fill="hold"/>
                                        <p:tgtEl>
                                          <p:spTgt spid="18486"/>
                                        </p:tgtEl>
                                        <p:attrNameLst>
                                          <p:attrName>ppt_x</p:attrName>
                                        </p:attrNameLst>
                                      </p:cBhvr>
                                      <p:tavLst>
                                        <p:tav tm="0">
                                          <p:val>
                                            <p:strVal val="#ppt_x"/>
                                          </p:val>
                                        </p:tav>
                                        <p:tav tm="100000">
                                          <p:val>
                                            <p:strVal val="#ppt_x"/>
                                          </p:val>
                                        </p:tav>
                                      </p:tavLst>
                                    </p:anim>
                                    <p:anim calcmode="lin" valueType="num">
                                      <p:cBhvr additive="base">
                                        <p:cTn id="25" dur="500" fill="hold"/>
                                        <p:tgtEl>
                                          <p:spTgt spid="1848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492"/>
                                        </p:tgtEl>
                                        <p:attrNameLst>
                                          <p:attrName>style.visibility</p:attrName>
                                        </p:attrNameLst>
                                      </p:cBhvr>
                                      <p:to>
                                        <p:strVal val="visible"/>
                                      </p:to>
                                    </p:set>
                                    <p:anim calcmode="lin" valueType="num">
                                      <p:cBhvr additive="base">
                                        <p:cTn id="30" dur="500" fill="hold"/>
                                        <p:tgtEl>
                                          <p:spTgt spid="18492"/>
                                        </p:tgtEl>
                                        <p:attrNameLst>
                                          <p:attrName>ppt_x</p:attrName>
                                        </p:attrNameLst>
                                      </p:cBhvr>
                                      <p:tavLst>
                                        <p:tav tm="0">
                                          <p:val>
                                            <p:strVal val="#ppt_x"/>
                                          </p:val>
                                        </p:tav>
                                        <p:tav tm="100000">
                                          <p:val>
                                            <p:strVal val="#ppt_x"/>
                                          </p:val>
                                        </p:tav>
                                      </p:tavLst>
                                    </p:anim>
                                    <p:anim calcmode="lin" valueType="num">
                                      <p:cBhvr additive="base">
                                        <p:cTn id="31" dur="500" fill="hold"/>
                                        <p:tgtEl>
                                          <p:spTgt spid="1849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8489"/>
                                        </p:tgtEl>
                                        <p:attrNameLst>
                                          <p:attrName>style.visibility</p:attrName>
                                        </p:attrNameLst>
                                      </p:cBhvr>
                                      <p:to>
                                        <p:strVal val="visible"/>
                                      </p:to>
                                    </p:set>
                                    <p:anim calcmode="lin" valueType="num">
                                      <p:cBhvr additive="base">
                                        <p:cTn id="36" dur="500" fill="hold"/>
                                        <p:tgtEl>
                                          <p:spTgt spid="18489"/>
                                        </p:tgtEl>
                                        <p:attrNameLst>
                                          <p:attrName>ppt_x</p:attrName>
                                        </p:attrNameLst>
                                      </p:cBhvr>
                                      <p:tavLst>
                                        <p:tav tm="0">
                                          <p:val>
                                            <p:strVal val="#ppt_x"/>
                                          </p:val>
                                        </p:tav>
                                        <p:tav tm="100000">
                                          <p:val>
                                            <p:strVal val="#ppt_x"/>
                                          </p:val>
                                        </p:tav>
                                      </p:tavLst>
                                    </p:anim>
                                    <p:anim calcmode="lin" valueType="num">
                                      <p:cBhvr additive="base">
                                        <p:cTn id="37" dur="500" fill="hold"/>
                                        <p:tgtEl>
                                          <p:spTgt spid="1848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478"/>
                                        </p:tgtEl>
                                        <p:attrNameLst>
                                          <p:attrName>style.visibility</p:attrName>
                                        </p:attrNameLst>
                                      </p:cBhvr>
                                      <p:to>
                                        <p:strVal val="visible"/>
                                      </p:to>
                                    </p:set>
                                    <p:anim calcmode="lin" valueType="num">
                                      <p:cBhvr additive="base">
                                        <p:cTn id="42" dur="500" fill="hold"/>
                                        <p:tgtEl>
                                          <p:spTgt spid="18478"/>
                                        </p:tgtEl>
                                        <p:attrNameLst>
                                          <p:attrName>ppt_x</p:attrName>
                                        </p:attrNameLst>
                                      </p:cBhvr>
                                      <p:tavLst>
                                        <p:tav tm="0">
                                          <p:val>
                                            <p:strVal val="#ppt_x"/>
                                          </p:val>
                                        </p:tav>
                                        <p:tav tm="100000">
                                          <p:val>
                                            <p:strVal val="#ppt_x"/>
                                          </p:val>
                                        </p:tav>
                                      </p:tavLst>
                                    </p:anim>
                                    <p:anim calcmode="lin" valueType="num">
                                      <p:cBhvr additive="base">
                                        <p:cTn id="43" dur="500" fill="hold"/>
                                        <p:tgtEl>
                                          <p:spTgt spid="1847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grpId="0" nodeType="clickEffect">
                                  <p:stCondLst>
                                    <p:cond delay="0"/>
                                  </p:stCondLst>
                                  <p:childTnLst>
                                    <p:set>
                                      <p:cBhvr>
                                        <p:cTn id="47" dur="1" fill="hold">
                                          <p:stCondLst>
                                            <p:cond delay="0"/>
                                          </p:stCondLst>
                                        </p:cTn>
                                        <p:tgtEl>
                                          <p:spTgt spid="18481"/>
                                        </p:tgtEl>
                                        <p:attrNameLst>
                                          <p:attrName>style.visibility</p:attrName>
                                        </p:attrNameLst>
                                      </p:cBhvr>
                                      <p:to>
                                        <p:strVal val="visible"/>
                                      </p:to>
                                    </p:set>
                                    <p:animEffect transition="in" filter="diamond(in)">
                                      <p:cBhvr>
                                        <p:cTn id="48" dur="2000"/>
                                        <p:tgtEl>
                                          <p:spTgt spid="1848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8484"/>
                                        </p:tgtEl>
                                        <p:attrNameLst>
                                          <p:attrName>style.visibility</p:attrName>
                                        </p:attrNameLst>
                                      </p:cBhvr>
                                      <p:to>
                                        <p:strVal val="visible"/>
                                      </p:to>
                                    </p:set>
                                    <p:anim calcmode="lin" valueType="num">
                                      <p:cBhvr additive="base">
                                        <p:cTn id="53" dur="500" fill="hold"/>
                                        <p:tgtEl>
                                          <p:spTgt spid="18484"/>
                                        </p:tgtEl>
                                        <p:attrNameLst>
                                          <p:attrName>ppt_x</p:attrName>
                                        </p:attrNameLst>
                                      </p:cBhvr>
                                      <p:tavLst>
                                        <p:tav tm="0">
                                          <p:val>
                                            <p:strVal val="#ppt_x"/>
                                          </p:val>
                                        </p:tav>
                                        <p:tav tm="100000">
                                          <p:val>
                                            <p:strVal val="#ppt_x"/>
                                          </p:val>
                                        </p:tav>
                                      </p:tavLst>
                                    </p:anim>
                                    <p:anim calcmode="lin" valueType="num">
                                      <p:cBhvr additive="base">
                                        <p:cTn id="54" dur="500" fill="hold"/>
                                        <p:tgtEl>
                                          <p:spTgt spid="1848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8487"/>
                                        </p:tgtEl>
                                        <p:attrNameLst>
                                          <p:attrName>style.visibility</p:attrName>
                                        </p:attrNameLst>
                                      </p:cBhvr>
                                      <p:to>
                                        <p:strVal val="visible"/>
                                      </p:to>
                                    </p:set>
                                    <p:anim calcmode="lin" valueType="num">
                                      <p:cBhvr additive="base">
                                        <p:cTn id="59" dur="500" fill="hold"/>
                                        <p:tgtEl>
                                          <p:spTgt spid="18487"/>
                                        </p:tgtEl>
                                        <p:attrNameLst>
                                          <p:attrName>ppt_x</p:attrName>
                                        </p:attrNameLst>
                                      </p:cBhvr>
                                      <p:tavLst>
                                        <p:tav tm="0">
                                          <p:val>
                                            <p:strVal val="#ppt_x"/>
                                          </p:val>
                                        </p:tav>
                                        <p:tav tm="100000">
                                          <p:val>
                                            <p:strVal val="#ppt_x"/>
                                          </p:val>
                                        </p:tav>
                                      </p:tavLst>
                                    </p:anim>
                                    <p:anim calcmode="lin" valueType="num">
                                      <p:cBhvr additive="base">
                                        <p:cTn id="60" dur="500" fill="hold"/>
                                        <p:tgtEl>
                                          <p:spTgt spid="1848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8490"/>
                                        </p:tgtEl>
                                        <p:attrNameLst>
                                          <p:attrName>style.visibility</p:attrName>
                                        </p:attrNameLst>
                                      </p:cBhvr>
                                      <p:to>
                                        <p:strVal val="visible"/>
                                      </p:to>
                                    </p:set>
                                    <p:anim calcmode="lin" valueType="num">
                                      <p:cBhvr additive="base">
                                        <p:cTn id="65" dur="500" fill="hold"/>
                                        <p:tgtEl>
                                          <p:spTgt spid="18490"/>
                                        </p:tgtEl>
                                        <p:attrNameLst>
                                          <p:attrName>ppt_x</p:attrName>
                                        </p:attrNameLst>
                                      </p:cBhvr>
                                      <p:tavLst>
                                        <p:tav tm="0">
                                          <p:val>
                                            <p:strVal val="#ppt_x"/>
                                          </p:val>
                                        </p:tav>
                                        <p:tav tm="100000">
                                          <p:val>
                                            <p:strVal val="#ppt_x"/>
                                          </p:val>
                                        </p:tav>
                                      </p:tavLst>
                                    </p:anim>
                                    <p:anim calcmode="lin" valueType="num">
                                      <p:cBhvr additive="base">
                                        <p:cTn id="66" dur="500" fill="hold"/>
                                        <p:tgtEl>
                                          <p:spTgt spid="1849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8493"/>
                                        </p:tgtEl>
                                        <p:attrNameLst>
                                          <p:attrName>style.visibility</p:attrName>
                                        </p:attrNameLst>
                                      </p:cBhvr>
                                      <p:to>
                                        <p:strVal val="visible"/>
                                      </p:to>
                                    </p:set>
                                    <p:anim calcmode="lin" valueType="num">
                                      <p:cBhvr additive="base">
                                        <p:cTn id="71" dur="500" fill="hold"/>
                                        <p:tgtEl>
                                          <p:spTgt spid="18493"/>
                                        </p:tgtEl>
                                        <p:attrNameLst>
                                          <p:attrName>ppt_x</p:attrName>
                                        </p:attrNameLst>
                                      </p:cBhvr>
                                      <p:tavLst>
                                        <p:tav tm="0">
                                          <p:val>
                                            <p:strVal val="#ppt_x"/>
                                          </p:val>
                                        </p:tav>
                                        <p:tav tm="100000">
                                          <p:val>
                                            <p:strVal val="#ppt_x"/>
                                          </p:val>
                                        </p:tav>
                                      </p:tavLst>
                                    </p:anim>
                                    <p:anim calcmode="lin" valueType="num">
                                      <p:cBhvr additive="base">
                                        <p:cTn id="72" dur="500" fill="hold"/>
                                        <p:tgtEl>
                                          <p:spTgt spid="18493"/>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8479"/>
                                        </p:tgtEl>
                                        <p:attrNameLst>
                                          <p:attrName>style.visibility</p:attrName>
                                        </p:attrNameLst>
                                      </p:cBhvr>
                                      <p:to>
                                        <p:strVal val="visible"/>
                                      </p:to>
                                    </p:set>
                                    <p:anim calcmode="lin" valueType="num">
                                      <p:cBhvr additive="base">
                                        <p:cTn id="77" dur="500" fill="hold"/>
                                        <p:tgtEl>
                                          <p:spTgt spid="18479"/>
                                        </p:tgtEl>
                                        <p:attrNameLst>
                                          <p:attrName>ppt_x</p:attrName>
                                        </p:attrNameLst>
                                      </p:cBhvr>
                                      <p:tavLst>
                                        <p:tav tm="0">
                                          <p:val>
                                            <p:strVal val="#ppt_x"/>
                                          </p:val>
                                        </p:tav>
                                        <p:tav tm="100000">
                                          <p:val>
                                            <p:strVal val="#ppt_x"/>
                                          </p:val>
                                        </p:tav>
                                      </p:tavLst>
                                    </p:anim>
                                    <p:anim calcmode="lin" valueType="num">
                                      <p:cBhvr additive="base">
                                        <p:cTn id="78" dur="500" fill="hold"/>
                                        <p:tgtEl>
                                          <p:spTgt spid="18479"/>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8482"/>
                                        </p:tgtEl>
                                        <p:attrNameLst>
                                          <p:attrName>style.visibility</p:attrName>
                                        </p:attrNameLst>
                                      </p:cBhvr>
                                      <p:to>
                                        <p:strVal val="visible"/>
                                      </p:to>
                                    </p:set>
                                    <p:anim calcmode="lin" valueType="num">
                                      <p:cBhvr additive="base">
                                        <p:cTn id="83" dur="500" fill="hold"/>
                                        <p:tgtEl>
                                          <p:spTgt spid="18482"/>
                                        </p:tgtEl>
                                        <p:attrNameLst>
                                          <p:attrName>ppt_x</p:attrName>
                                        </p:attrNameLst>
                                      </p:cBhvr>
                                      <p:tavLst>
                                        <p:tav tm="0">
                                          <p:val>
                                            <p:strVal val="#ppt_x"/>
                                          </p:val>
                                        </p:tav>
                                        <p:tav tm="100000">
                                          <p:val>
                                            <p:strVal val="#ppt_x"/>
                                          </p:val>
                                        </p:tav>
                                      </p:tavLst>
                                    </p:anim>
                                    <p:anim calcmode="lin" valueType="num">
                                      <p:cBhvr additive="base">
                                        <p:cTn id="84" dur="500" fill="hold"/>
                                        <p:tgtEl>
                                          <p:spTgt spid="18482"/>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18485"/>
                                        </p:tgtEl>
                                        <p:attrNameLst>
                                          <p:attrName>style.visibility</p:attrName>
                                        </p:attrNameLst>
                                      </p:cBhvr>
                                      <p:to>
                                        <p:strVal val="visible"/>
                                      </p:to>
                                    </p:set>
                                    <p:anim calcmode="lin" valueType="num">
                                      <p:cBhvr additive="base">
                                        <p:cTn id="89" dur="500" fill="hold"/>
                                        <p:tgtEl>
                                          <p:spTgt spid="18485"/>
                                        </p:tgtEl>
                                        <p:attrNameLst>
                                          <p:attrName>ppt_x</p:attrName>
                                        </p:attrNameLst>
                                      </p:cBhvr>
                                      <p:tavLst>
                                        <p:tav tm="0">
                                          <p:val>
                                            <p:strVal val="#ppt_x"/>
                                          </p:val>
                                        </p:tav>
                                        <p:tav tm="100000">
                                          <p:val>
                                            <p:strVal val="#ppt_x"/>
                                          </p:val>
                                        </p:tav>
                                      </p:tavLst>
                                    </p:anim>
                                    <p:anim calcmode="lin" valueType="num">
                                      <p:cBhvr additive="base">
                                        <p:cTn id="90" dur="500" fill="hold"/>
                                        <p:tgtEl>
                                          <p:spTgt spid="18485"/>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8488"/>
                                        </p:tgtEl>
                                        <p:attrNameLst>
                                          <p:attrName>style.visibility</p:attrName>
                                        </p:attrNameLst>
                                      </p:cBhvr>
                                      <p:to>
                                        <p:strVal val="visible"/>
                                      </p:to>
                                    </p:set>
                                    <p:anim calcmode="lin" valueType="num">
                                      <p:cBhvr additive="base">
                                        <p:cTn id="95" dur="500" fill="hold"/>
                                        <p:tgtEl>
                                          <p:spTgt spid="18488"/>
                                        </p:tgtEl>
                                        <p:attrNameLst>
                                          <p:attrName>ppt_x</p:attrName>
                                        </p:attrNameLst>
                                      </p:cBhvr>
                                      <p:tavLst>
                                        <p:tav tm="0">
                                          <p:val>
                                            <p:strVal val="#ppt_x"/>
                                          </p:val>
                                        </p:tav>
                                        <p:tav tm="100000">
                                          <p:val>
                                            <p:strVal val="#ppt_x"/>
                                          </p:val>
                                        </p:tav>
                                      </p:tavLst>
                                    </p:anim>
                                    <p:anim calcmode="lin" valueType="num">
                                      <p:cBhvr additive="base">
                                        <p:cTn id="96" dur="500" fill="hold"/>
                                        <p:tgtEl>
                                          <p:spTgt spid="18488"/>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18491"/>
                                        </p:tgtEl>
                                        <p:attrNameLst>
                                          <p:attrName>style.visibility</p:attrName>
                                        </p:attrNameLst>
                                      </p:cBhvr>
                                      <p:to>
                                        <p:strVal val="visible"/>
                                      </p:to>
                                    </p:set>
                                    <p:anim calcmode="lin" valueType="num">
                                      <p:cBhvr additive="base">
                                        <p:cTn id="101" dur="500" fill="hold"/>
                                        <p:tgtEl>
                                          <p:spTgt spid="18491"/>
                                        </p:tgtEl>
                                        <p:attrNameLst>
                                          <p:attrName>ppt_x</p:attrName>
                                        </p:attrNameLst>
                                      </p:cBhvr>
                                      <p:tavLst>
                                        <p:tav tm="0">
                                          <p:val>
                                            <p:strVal val="#ppt_x"/>
                                          </p:val>
                                        </p:tav>
                                        <p:tav tm="100000">
                                          <p:val>
                                            <p:strVal val="#ppt_x"/>
                                          </p:val>
                                        </p:tav>
                                      </p:tavLst>
                                    </p:anim>
                                    <p:anim calcmode="lin" valueType="num">
                                      <p:cBhvr additive="base">
                                        <p:cTn id="102" dur="500" fill="hold"/>
                                        <p:tgtEl>
                                          <p:spTgt spid="18491"/>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18494"/>
                                        </p:tgtEl>
                                        <p:attrNameLst>
                                          <p:attrName>style.visibility</p:attrName>
                                        </p:attrNameLst>
                                      </p:cBhvr>
                                      <p:to>
                                        <p:strVal val="visible"/>
                                      </p:to>
                                    </p:set>
                                    <p:anim calcmode="lin" valueType="num">
                                      <p:cBhvr additive="base">
                                        <p:cTn id="107" dur="500" fill="hold"/>
                                        <p:tgtEl>
                                          <p:spTgt spid="18494"/>
                                        </p:tgtEl>
                                        <p:attrNameLst>
                                          <p:attrName>ppt_x</p:attrName>
                                        </p:attrNameLst>
                                      </p:cBhvr>
                                      <p:tavLst>
                                        <p:tav tm="0">
                                          <p:val>
                                            <p:strVal val="#ppt_x"/>
                                          </p:val>
                                        </p:tav>
                                        <p:tav tm="100000">
                                          <p:val>
                                            <p:strVal val="#ppt_x"/>
                                          </p:val>
                                        </p:tav>
                                      </p:tavLst>
                                    </p:anim>
                                    <p:anim calcmode="lin" valueType="num">
                                      <p:cBhvr additive="base">
                                        <p:cTn id="108" dur="500" fill="hold"/>
                                        <p:tgtEl>
                                          <p:spTgt spid="184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76" grpId="0"/>
      <p:bldP spid="18480" grpId="0"/>
      <p:bldP spid="18483" grpId="0"/>
      <p:bldP spid="18486" grpId="0"/>
      <p:bldP spid="18492" grpId="0"/>
      <p:bldP spid="18489" grpId="0"/>
      <p:bldP spid="18478" grpId="0"/>
      <p:bldP spid="18481" grpId="0"/>
      <p:bldP spid="18484" grpId="0"/>
      <p:bldP spid="18487" grpId="0"/>
      <p:bldP spid="18490" grpId="0"/>
      <p:bldP spid="18493" grpId="0"/>
      <p:bldP spid="18479" grpId="0"/>
      <p:bldP spid="18482" grpId="0"/>
      <p:bldP spid="18485" grpId="0"/>
      <p:bldP spid="18488" grpId="0"/>
      <p:bldP spid="18491" grpId="0"/>
      <p:bldP spid="1849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nvGraphicFramePr>
        <p:xfrm>
          <a:off x="-29210" y="10160"/>
          <a:ext cx="12222480" cy="6798310"/>
        </p:xfrm>
        <a:graphic>
          <a:graphicData uri="http://schemas.openxmlformats.org/drawingml/2006/table">
            <a:tbl>
              <a:tblPr firstRow="1" bandRow="1">
                <a:tableStyleId>{5C22544A-7EE6-4342-B048-85BDC9FD1C3A}</a:tableStyleId>
              </a:tblPr>
              <a:tblGrid>
                <a:gridCol w="4544060"/>
                <a:gridCol w="2273935"/>
                <a:gridCol w="2656840"/>
                <a:gridCol w="2747645"/>
              </a:tblGrid>
              <a:tr h="1466215">
                <a:tc>
                  <a:txBody>
                    <a:bodyPr/>
                    <a:p>
                      <a:pPr>
                        <a:buNone/>
                      </a:pPr>
                      <a:endParaRPr lang="zh-CN" altLang="en-US" sz="3200" b="1" dirty="0">
                        <a:solidFill>
                          <a:srgbClr val="002060"/>
                        </a:solidFill>
                        <a:sym typeface="+mn-ea"/>
                      </a:endParaRPr>
                    </a:p>
                  </a:txBody>
                  <a:tcPr/>
                </a:tc>
                <a:tc>
                  <a:txBody>
                    <a:bodyPr/>
                    <a:p>
                      <a:pPr>
                        <a:buNone/>
                      </a:pPr>
                      <a:r>
                        <a:rPr lang="zh-CN" altLang="en-US" sz="3200" dirty="0">
                          <a:solidFill>
                            <a:srgbClr val="002060"/>
                          </a:solidFill>
                          <a:sym typeface="+mn-ea"/>
                        </a:rPr>
                        <a:t>声音</a:t>
                      </a:r>
                      <a:endParaRPr lang="zh-CN" altLang="en-US" sz="3200" b="1" dirty="0">
                        <a:solidFill>
                          <a:srgbClr val="002060"/>
                        </a:solidFill>
                        <a:sym typeface="+mn-ea"/>
                      </a:endParaRPr>
                    </a:p>
                  </a:txBody>
                  <a:tcPr/>
                </a:tc>
                <a:tc>
                  <a:txBody>
                    <a:bodyPr/>
                    <a:p>
                      <a:pPr>
                        <a:buNone/>
                      </a:pPr>
                      <a:r>
                        <a:rPr lang="en-US" altLang="zh-CN" sz="3200" dirty="0">
                          <a:solidFill>
                            <a:srgbClr val="002060"/>
                          </a:solidFill>
                          <a:sym typeface="+mn-ea"/>
                        </a:rPr>
                        <a:t>       </a:t>
                      </a:r>
                      <a:r>
                        <a:rPr lang="zh-CN" altLang="en-US" sz="3200" dirty="0">
                          <a:solidFill>
                            <a:srgbClr val="002060"/>
                          </a:solidFill>
                          <a:sym typeface="+mn-ea"/>
                        </a:rPr>
                        <a:t>形体</a:t>
                      </a:r>
                      <a:endParaRPr lang="zh-CN" altLang="en-US" sz="3200" b="1" dirty="0">
                        <a:solidFill>
                          <a:srgbClr val="002060"/>
                        </a:solidFill>
                        <a:sym typeface="+mn-ea"/>
                      </a:endParaRPr>
                    </a:p>
                  </a:txBody>
                  <a:tcPr/>
                </a:tc>
                <a:tc>
                  <a:txBody>
                    <a:bodyPr/>
                    <a:p>
                      <a:pPr>
                        <a:buNone/>
                      </a:pPr>
                      <a:r>
                        <a:rPr lang="en-US" altLang="zh-CN" sz="3200" b="1" dirty="0">
                          <a:solidFill>
                            <a:srgbClr val="002060"/>
                          </a:solidFill>
                          <a:sym typeface="+mn-ea"/>
                        </a:rPr>
                        <a:t>     </a:t>
                      </a:r>
                      <a:r>
                        <a:rPr lang="zh-CN" altLang="en-US" sz="3200" b="1" dirty="0">
                          <a:solidFill>
                            <a:srgbClr val="002060"/>
                          </a:solidFill>
                          <a:sym typeface="+mn-ea"/>
                        </a:rPr>
                        <a:t>状态</a:t>
                      </a:r>
                      <a:endParaRPr lang="zh-CN" altLang="en-US" sz="3200" b="1" dirty="0">
                        <a:solidFill>
                          <a:srgbClr val="002060"/>
                        </a:solidFill>
                        <a:sym typeface="+mn-ea"/>
                      </a:endParaRPr>
                    </a:p>
                  </a:txBody>
                  <a:tcPr/>
                </a:tc>
              </a:tr>
              <a:tr h="1310640">
                <a:tc>
                  <a:txBody>
                    <a:bodyPr/>
                    <a:p>
                      <a:pPr>
                        <a:buNone/>
                      </a:pPr>
                      <a:r>
                        <a:rPr lang="zh-CN" altLang="en-US" sz="3200" b="1" dirty="0">
                          <a:solidFill>
                            <a:srgbClr val="002060"/>
                          </a:solidFill>
                          <a:sym typeface="+mn-ea"/>
                        </a:rPr>
                        <a:t>令人触目惊心的笼中鸟</a:t>
                      </a:r>
                      <a:endParaRPr lang="zh-CN" altLang="en-US" sz="3200" b="1" dirty="0">
                        <a:solidFill>
                          <a:srgbClr val="002060"/>
                        </a:solidFill>
                        <a:sym typeface="+mn-ea"/>
                      </a:endParaRPr>
                    </a:p>
                  </a:txBody>
                  <a:tcPr/>
                </a:tc>
                <a:tc>
                  <a:txBody>
                    <a:bodyPr/>
                    <a:p>
                      <a:pPr>
                        <a:buNone/>
                      </a:pPr>
                      <a:endParaRPr lang="zh-CN" altLang="en-US" sz="3200"/>
                    </a:p>
                  </a:txBody>
                  <a:tcPr/>
                </a:tc>
                <a:tc>
                  <a:txBody>
                    <a:bodyPr/>
                    <a:p>
                      <a:pPr>
                        <a:buNone/>
                      </a:pPr>
                      <a:endParaRPr lang="zh-CN" altLang="en-US" sz="3200"/>
                    </a:p>
                  </a:txBody>
                  <a:tcPr/>
                </a:tc>
                <a:tc>
                  <a:txBody>
                    <a:bodyPr/>
                    <a:p>
                      <a:pPr>
                        <a:buNone/>
                      </a:pPr>
                      <a:endParaRPr lang="zh-CN" altLang="en-US" sz="2800"/>
                    </a:p>
                  </a:txBody>
                  <a:tcPr>
                    <a:solidFill>
                      <a:schemeClr val="bg1"/>
                    </a:solidFill>
                  </a:tcPr>
                </a:tc>
              </a:tr>
              <a:tr h="1400175">
                <a:tc>
                  <a:txBody>
                    <a:bodyPr/>
                    <a:p>
                      <a:pPr>
                        <a:buNone/>
                      </a:pPr>
                      <a:r>
                        <a:rPr lang="zh-CN" altLang="en-US" sz="3200" b="1">
                          <a:solidFill>
                            <a:srgbClr val="002060"/>
                          </a:solidFill>
                        </a:rPr>
                        <a:t>令人喜悦的鸟</a:t>
                      </a:r>
                      <a:endParaRPr lang="zh-CN" altLang="en-US" sz="3200" b="1">
                        <a:solidFill>
                          <a:srgbClr val="002060"/>
                        </a:solidFill>
                      </a:endParaRPr>
                    </a:p>
                  </a:txBody>
                  <a:tcPr/>
                </a:tc>
                <a:tc>
                  <a:txBody>
                    <a:bodyPr/>
                    <a:p>
                      <a:pPr>
                        <a:buNone/>
                      </a:pPr>
                      <a:endParaRPr lang="zh-CN" altLang="en-US" sz="2800"/>
                    </a:p>
                  </a:txBody>
                  <a:tcPr/>
                </a:tc>
                <a:tc>
                  <a:txBody>
                    <a:bodyPr/>
                    <a:p>
                      <a:pPr>
                        <a:buNone/>
                      </a:pPr>
                      <a:endParaRPr lang="zh-CN" altLang="en-US" sz="2400" b="1">
                        <a:solidFill>
                          <a:srgbClr val="FF0000"/>
                        </a:solidFill>
                      </a:endParaRPr>
                    </a:p>
                  </a:txBody>
                  <a:tcPr/>
                </a:tc>
                <a:tc>
                  <a:txBody>
                    <a:bodyPr/>
                    <a:p>
                      <a:pPr>
                        <a:buNone/>
                      </a:pPr>
                      <a:endParaRPr lang="zh-CN" altLang="en-US" sz="2800"/>
                    </a:p>
                    <a:p>
                      <a:pPr>
                        <a:buNone/>
                      </a:pPr>
                      <a:endParaRPr lang="zh-CN" altLang="en-US" sz="2800"/>
                    </a:p>
                  </a:txBody>
                  <a:tcPr/>
                </a:tc>
              </a:tr>
              <a:tr h="1310640">
                <a:tc>
                  <a:txBody>
                    <a:bodyPr/>
                    <a:p>
                      <a:pPr>
                        <a:buNone/>
                      </a:pPr>
                      <a:r>
                        <a:rPr lang="zh-CN" altLang="en-US" sz="3200" b="1">
                          <a:solidFill>
                            <a:srgbClr val="002060"/>
                          </a:solidFill>
                        </a:rPr>
                        <a:t>令人憎恶的鸟</a:t>
                      </a:r>
                      <a:endParaRPr lang="zh-CN" altLang="en-US" sz="3200" b="1">
                        <a:solidFill>
                          <a:srgbClr val="002060"/>
                        </a:solidFill>
                      </a:endParaRPr>
                    </a:p>
                  </a:txBody>
                  <a:tcPr/>
                </a:tc>
                <a:tc>
                  <a:txBody>
                    <a:bodyPr/>
                    <a:p>
                      <a:pPr>
                        <a:buNone/>
                      </a:pPr>
                      <a:endParaRPr lang="zh-CN" altLang="en-US" sz="3200"/>
                    </a:p>
                  </a:txBody>
                  <a:tcPr/>
                </a:tc>
                <a:tc>
                  <a:txBody>
                    <a:bodyPr/>
                    <a:p>
                      <a:pPr>
                        <a:buNone/>
                      </a:pPr>
                      <a:endParaRPr lang="zh-CN" altLang="en-US" sz="3200" b="1">
                        <a:solidFill>
                          <a:srgbClr val="FF0000"/>
                        </a:solidFill>
                      </a:endParaRPr>
                    </a:p>
                  </a:txBody>
                  <a:tcPr/>
                </a:tc>
                <a:tc>
                  <a:txBody>
                    <a:bodyPr/>
                    <a:p>
                      <a:pPr>
                        <a:buNone/>
                      </a:pPr>
                      <a:endParaRPr lang="zh-CN" altLang="en-US" sz="3200"/>
                    </a:p>
                  </a:txBody>
                  <a:tcPr/>
                </a:tc>
              </a:tr>
              <a:tr h="1310640">
                <a:tc>
                  <a:txBody>
                    <a:bodyPr/>
                    <a:p>
                      <a:pPr>
                        <a:buNone/>
                      </a:pPr>
                      <a:r>
                        <a:rPr lang="zh-CN" altLang="en-US" sz="3200" b="1">
                          <a:solidFill>
                            <a:srgbClr val="002060"/>
                          </a:solidFill>
                        </a:rPr>
                        <a:t>令人悲苦的鸟</a:t>
                      </a:r>
                      <a:endParaRPr lang="zh-CN" altLang="en-US" sz="3200" b="1">
                        <a:solidFill>
                          <a:srgbClr val="002060"/>
                        </a:solidFill>
                      </a:endParaRPr>
                    </a:p>
                  </a:txBody>
                  <a:tcPr/>
                </a:tc>
                <a:tc>
                  <a:txBody>
                    <a:bodyPr/>
                    <a:p>
                      <a:pPr>
                        <a:buNone/>
                      </a:pPr>
                      <a:endParaRPr lang="zh-CN" altLang="en-US" sz="3200"/>
                    </a:p>
                  </a:txBody>
                  <a:tcPr/>
                </a:tc>
                <a:tc>
                  <a:txBody>
                    <a:bodyPr/>
                    <a:p>
                      <a:pPr>
                        <a:buNone/>
                      </a:pPr>
                      <a:r>
                        <a:rPr lang="en-US" altLang="zh-CN" sz="3200"/>
                        <a:t>             </a:t>
                      </a:r>
                      <a:endParaRPr lang="en-US" altLang="zh-CN" sz="3200"/>
                    </a:p>
                  </a:txBody>
                  <a:tcPr/>
                </a:tc>
                <a:tc>
                  <a:txBody>
                    <a:bodyPr/>
                    <a:p>
                      <a:pPr>
                        <a:buNone/>
                      </a:pPr>
                      <a:endParaRPr lang="zh-CN" altLang="en-US" sz="3200"/>
                    </a:p>
                  </a:txBody>
                  <a:tcPr/>
                </a:tc>
              </a:tr>
            </a:tbl>
          </a:graphicData>
        </a:graphic>
      </p:graphicFrame>
      <p:sp>
        <p:nvSpPr>
          <p:cNvPr id="3" name="文本框 2"/>
          <p:cNvSpPr txBox="1"/>
          <p:nvPr/>
        </p:nvSpPr>
        <p:spPr>
          <a:xfrm>
            <a:off x="9620885" y="1538605"/>
            <a:ext cx="2319020" cy="1066800"/>
          </a:xfrm>
          <a:prstGeom prst="rect">
            <a:avLst/>
          </a:prstGeom>
          <a:noFill/>
        </p:spPr>
        <p:txBody>
          <a:bodyPr wrap="square" rtlCol="0">
            <a:spAutoFit/>
          </a:bodyPr>
          <a:p>
            <a:pPr>
              <a:buNone/>
            </a:pPr>
            <a:r>
              <a:rPr lang="zh-CN" altLang="en-US" sz="3200" b="1">
                <a:solidFill>
                  <a:srgbClr val="FF0000"/>
                </a:solidFill>
                <a:sym typeface="+mn-ea"/>
              </a:rPr>
              <a:t>蜷伏着不动</a:t>
            </a:r>
            <a:endParaRPr lang="zh-CN" altLang="en-US" sz="3200" b="1">
              <a:solidFill>
                <a:srgbClr val="FF0000"/>
              </a:solidFill>
              <a:sym typeface="+mn-ea"/>
            </a:endParaRPr>
          </a:p>
          <a:p>
            <a:pPr>
              <a:buNone/>
            </a:pPr>
            <a:r>
              <a:rPr lang="zh-CN" altLang="en-US" sz="3200" b="1">
                <a:solidFill>
                  <a:srgbClr val="FF0000"/>
                </a:solidFill>
                <a:sym typeface="+mn-ea"/>
              </a:rPr>
              <a:t>萎靡不振</a:t>
            </a:r>
            <a:endParaRPr lang="zh-CN" altLang="en-US" sz="3200" b="1">
              <a:solidFill>
                <a:srgbClr val="FF0000"/>
              </a:solidFill>
              <a:sym typeface="+mn-ea"/>
            </a:endParaRPr>
          </a:p>
        </p:txBody>
      </p:sp>
      <p:sp>
        <p:nvSpPr>
          <p:cNvPr id="4" name="文本框 3"/>
          <p:cNvSpPr txBox="1"/>
          <p:nvPr/>
        </p:nvSpPr>
        <p:spPr>
          <a:xfrm>
            <a:off x="4486275" y="3044190"/>
            <a:ext cx="2398395" cy="1493520"/>
          </a:xfrm>
          <a:prstGeom prst="rect">
            <a:avLst/>
          </a:prstGeom>
          <a:noFill/>
        </p:spPr>
        <p:txBody>
          <a:bodyPr wrap="square" rtlCol="0">
            <a:spAutoFit/>
          </a:bodyPr>
          <a:p>
            <a:pPr>
              <a:buNone/>
            </a:pPr>
            <a:r>
              <a:rPr lang="zh-CN" altLang="en-US" sz="3200" b="1">
                <a:solidFill>
                  <a:srgbClr val="FF0000"/>
                </a:solidFill>
                <a:sym typeface="+mn-ea"/>
              </a:rPr>
              <a:t>清脆  嘹亮  圆润不单调</a:t>
            </a:r>
            <a:endParaRPr lang="zh-CN" altLang="en-US" sz="3200" b="1">
              <a:solidFill>
                <a:srgbClr val="FF0000"/>
              </a:solidFill>
              <a:sym typeface="+mn-ea"/>
            </a:endParaRPr>
          </a:p>
          <a:p>
            <a:pPr>
              <a:buNone/>
            </a:pPr>
            <a:r>
              <a:rPr lang="zh-CN" altLang="en-US" sz="2800" b="1">
                <a:solidFill>
                  <a:srgbClr val="FF0000"/>
                </a:solidFill>
                <a:sym typeface="+mn-ea"/>
              </a:rPr>
              <a:t>凄绝</a:t>
            </a:r>
            <a:endParaRPr lang="zh-CN" altLang="en-US" sz="2800" b="1">
              <a:solidFill>
                <a:srgbClr val="FF0000"/>
              </a:solidFill>
              <a:sym typeface="+mn-ea"/>
            </a:endParaRPr>
          </a:p>
        </p:txBody>
      </p:sp>
      <p:sp>
        <p:nvSpPr>
          <p:cNvPr id="6" name="文本框 5"/>
          <p:cNvSpPr txBox="1"/>
          <p:nvPr/>
        </p:nvSpPr>
        <p:spPr>
          <a:xfrm>
            <a:off x="9620885" y="3501390"/>
            <a:ext cx="2438400" cy="579120"/>
          </a:xfrm>
          <a:prstGeom prst="rect">
            <a:avLst/>
          </a:prstGeom>
          <a:noFill/>
        </p:spPr>
        <p:txBody>
          <a:bodyPr wrap="square" rtlCol="0">
            <a:spAutoFit/>
          </a:bodyPr>
          <a:p>
            <a:r>
              <a:rPr lang="zh-CN" altLang="en-US" sz="3200" b="1">
                <a:solidFill>
                  <a:srgbClr val="FF0000"/>
                </a:solidFill>
                <a:sym typeface="+mn-ea"/>
              </a:rPr>
              <a:t>欢快的鸣叫</a:t>
            </a:r>
            <a:endParaRPr lang="zh-CN" altLang="en-US" sz="3200" b="1">
              <a:solidFill>
                <a:srgbClr val="FF0000"/>
              </a:solidFill>
              <a:sym typeface="+mn-ea"/>
            </a:endParaRPr>
          </a:p>
        </p:txBody>
      </p:sp>
      <p:sp>
        <p:nvSpPr>
          <p:cNvPr id="7" name="文本框 6"/>
          <p:cNvSpPr txBox="1"/>
          <p:nvPr/>
        </p:nvSpPr>
        <p:spPr>
          <a:xfrm>
            <a:off x="6905625" y="4537710"/>
            <a:ext cx="2477770" cy="944880"/>
          </a:xfrm>
          <a:prstGeom prst="rect">
            <a:avLst/>
          </a:prstGeom>
          <a:noFill/>
        </p:spPr>
        <p:txBody>
          <a:bodyPr wrap="square" rtlCol="0">
            <a:spAutoFit/>
          </a:bodyPr>
          <a:p>
            <a:pPr>
              <a:buNone/>
            </a:pPr>
            <a:r>
              <a:rPr lang="zh-CN" altLang="en-US" sz="2800" b="1">
                <a:solidFill>
                  <a:srgbClr val="FF0000"/>
                </a:solidFill>
                <a:sym typeface="+mn-ea"/>
              </a:rPr>
              <a:t>健壮  扁嘴大口并不特别美</a:t>
            </a:r>
            <a:endParaRPr lang="zh-CN" altLang="en-US" sz="2800" b="1">
              <a:solidFill>
                <a:srgbClr val="FF0000"/>
              </a:solidFill>
              <a:sym typeface="+mn-ea"/>
            </a:endParaRPr>
          </a:p>
        </p:txBody>
      </p:sp>
      <p:sp>
        <p:nvSpPr>
          <p:cNvPr id="8" name="文本框 7"/>
          <p:cNvSpPr txBox="1"/>
          <p:nvPr/>
        </p:nvSpPr>
        <p:spPr>
          <a:xfrm>
            <a:off x="9491980" y="5482590"/>
            <a:ext cx="2695575" cy="944880"/>
          </a:xfrm>
          <a:prstGeom prst="rect">
            <a:avLst/>
          </a:prstGeom>
          <a:noFill/>
        </p:spPr>
        <p:txBody>
          <a:bodyPr wrap="square" rtlCol="0">
            <a:spAutoFit/>
          </a:bodyPr>
          <a:p>
            <a:pPr>
              <a:buNone/>
            </a:pPr>
            <a:r>
              <a:rPr lang="zh-CN" altLang="en-US" sz="2800" b="1">
                <a:solidFill>
                  <a:srgbClr val="FF0000"/>
                </a:solidFill>
                <a:sym typeface="+mn-ea"/>
              </a:rPr>
              <a:t>踞蹐缩缩</a:t>
            </a:r>
            <a:endParaRPr lang="zh-CN" altLang="en-US" sz="2800" b="1">
              <a:solidFill>
                <a:srgbClr val="FF0000"/>
              </a:solidFill>
              <a:sym typeface="+mn-ea"/>
            </a:endParaRPr>
          </a:p>
          <a:p>
            <a:pPr>
              <a:buNone/>
            </a:pPr>
            <a:r>
              <a:rPr lang="zh-CN" altLang="en-US" sz="2800" b="1">
                <a:solidFill>
                  <a:srgbClr val="FF0000"/>
                </a:solidFill>
                <a:sym typeface="+mn-ea"/>
              </a:rPr>
              <a:t>战栗地跳动抖擞</a:t>
            </a:r>
            <a:endParaRPr lang="zh-CN" altLang="en-US" sz="2800" b="1">
              <a:solidFill>
                <a:srgbClr val="FF0000"/>
              </a:solidFill>
              <a:sym typeface="+mn-ea"/>
            </a:endParaRPr>
          </a:p>
        </p:txBody>
      </p:sp>
      <p:sp>
        <p:nvSpPr>
          <p:cNvPr id="9" name="文本框 8"/>
          <p:cNvSpPr txBox="1"/>
          <p:nvPr/>
        </p:nvSpPr>
        <p:spPr>
          <a:xfrm>
            <a:off x="6668135" y="2678430"/>
            <a:ext cx="2952750" cy="1859280"/>
          </a:xfrm>
          <a:prstGeom prst="rect">
            <a:avLst/>
          </a:prstGeom>
          <a:noFill/>
        </p:spPr>
        <p:txBody>
          <a:bodyPr wrap="square" rtlCol="0">
            <a:spAutoFit/>
          </a:bodyPr>
          <a:p>
            <a:pPr>
              <a:buNone/>
            </a:pPr>
            <a:r>
              <a:rPr lang="zh-CN" altLang="en-US" sz="2400" b="1">
                <a:solidFill>
                  <a:srgbClr val="FF0000"/>
                </a:solidFill>
                <a:sym typeface="+mn-ea"/>
              </a:rPr>
              <a:t>在枝头跳跃</a:t>
            </a:r>
            <a:endParaRPr lang="zh-CN" altLang="en-US" sz="2400" b="1">
              <a:solidFill>
                <a:srgbClr val="FF0000"/>
              </a:solidFill>
              <a:sym typeface="+mn-ea"/>
            </a:endParaRPr>
          </a:p>
          <a:p>
            <a:pPr>
              <a:buNone/>
            </a:pPr>
            <a:r>
              <a:rPr lang="zh-CN" altLang="en-US" sz="2400" b="1">
                <a:solidFill>
                  <a:srgbClr val="FF0000"/>
                </a:solidFill>
                <a:sym typeface="+mn-ea"/>
              </a:rPr>
              <a:t>曳着长长的尾巴</a:t>
            </a:r>
            <a:endParaRPr lang="zh-CN" altLang="en-US" sz="2400" b="1">
              <a:solidFill>
                <a:srgbClr val="FF0000"/>
              </a:solidFill>
              <a:sym typeface="+mn-ea"/>
            </a:endParaRPr>
          </a:p>
          <a:p>
            <a:pPr>
              <a:buNone/>
            </a:pPr>
            <a:r>
              <a:rPr lang="zh-CN" altLang="en-US" sz="2400" b="1">
                <a:solidFill>
                  <a:srgbClr val="FF0000"/>
                </a:solidFill>
                <a:sym typeface="+mn-ea"/>
              </a:rPr>
              <a:t>翘着尖尖的长喙</a:t>
            </a:r>
            <a:endParaRPr lang="zh-CN" altLang="en-US" sz="2400" b="1">
              <a:solidFill>
                <a:srgbClr val="FF0000"/>
              </a:solidFill>
              <a:sym typeface="+mn-ea"/>
            </a:endParaRPr>
          </a:p>
          <a:p>
            <a:pPr>
              <a:buNone/>
            </a:pPr>
            <a:r>
              <a:rPr lang="zh-CN" altLang="en-US" sz="2400" b="1">
                <a:solidFill>
                  <a:srgbClr val="FF0000"/>
                </a:solidFill>
                <a:sym typeface="+mn-ea"/>
              </a:rPr>
              <a:t>胸襟带照眼颜色</a:t>
            </a:r>
            <a:endParaRPr lang="zh-CN" altLang="en-US" sz="2400" b="1">
              <a:solidFill>
                <a:srgbClr val="FF0000"/>
              </a:solidFill>
              <a:sym typeface="+mn-ea"/>
            </a:endParaRPr>
          </a:p>
          <a:p>
            <a:pPr>
              <a:buNone/>
            </a:pPr>
            <a:r>
              <a:rPr lang="zh-CN" altLang="en-US" sz="2000" b="1">
                <a:solidFill>
                  <a:srgbClr val="FF0000"/>
                </a:solidFill>
                <a:sym typeface="+mn-ea"/>
              </a:rPr>
              <a:t>身躯玲珑饱满</a:t>
            </a:r>
            <a:endParaRPr lang="zh-CN" altLang="en-US" sz="2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0"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1"/>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nodeType="clickEffect">
                                  <p:stCondLst>
                                    <p:cond delay="0"/>
                                  </p:stCondLst>
                                  <p:iterate type="lt">
                                    <p:tmPct val="10000"/>
                                  </p:iterate>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1"/>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
                                          </p:val>
                                        </p:tav>
                                        <p:tav tm="100000">
                                          <p:val>
                                            <p:strVal val="#ppt_y"/>
                                          </p:val>
                                        </p:tav>
                                      </p:tavLst>
                                    </p:anim>
                                  </p:childTnLst>
                                </p:cTn>
                              </p:par>
                              <p:par>
                                <p:cTn id="22" presetID="40" presetClass="entr" presetSubtype="0" fill="hold" nodeType="withEffect">
                                  <p:stCondLst>
                                    <p:cond delay="0"/>
                                  </p:stCondLst>
                                  <p:iterate type="lt">
                                    <p:tmPct val="10000"/>
                                  </p:iterate>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1"/>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0" presetClass="entr" presetSubtype="0" fill="hold" grpId="0" nodeType="click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1"/>
                                          </p:val>
                                        </p:tav>
                                        <p:tav tm="100000">
                                          <p:val>
                                            <p:strVal val="#ppt_x"/>
                                          </p:val>
                                        </p:tav>
                                      </p:tavLst>
                                    </p:anim>
                                    <p:anim calcmode="lin" valueType="num">
                                      <p:cBhvr>
                                        <p:cTn id="39"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0" presetClass="entr" presetSubtype="0" fill="hold" grpId="0" nodeType="clickEffect">
                                  <p:stCondLst>
                                    <p:cond delay="0"/>
                                  </p:stCondLst>
                                  <p:iterate type="lt">
                                    <p:tmPct val="10000"/>
                                  </p:iterate>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1"/>
                                          </p:val>
                                        </p:tav>
                                        <p:tav tm="100000">
                                          <p:val>
                                            <p:strVal val="#ppt_x"/>
                                          </p:val>
                                        </p:tav>
                                      </p:tavLst>
                                    </p:anim>
                                    <p:anim calcmode="lin" valueType="num">
                                      <p:cBhvr>
                                        <p:cTn id="46"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0" presetClass="entr" presetSubtype="0" fill="hold" grpId="0" nodeType="clickEffect">
                                  <p:stCondLst>
                                    <p:cond delay="0"/>
                                  </p:stCondLst>
                                  <p:iterate type="lt">
                                    <p:tmPct val="10000"/>
                                  </p:iterate>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1"/>
                                          </p:val>
                                        </p:tav>
                                        <p:tav tm="100000">
                                          <p:val>
                                            <p:strVal val="#ppt_x"/>
                                          </p:val>
                                        </p:tav>
                                      </p:tavLst>
                                    </p:anim>
                                    <p:anim calcmode="lin" valueType="num">
                                      <p:cBhvr>
                                        <p:cTn id="5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0" presetClass="entr" presetSubtype="0" fill="hold" grpId="0" nodeType="clickEffect">
                                  <p:stCondLst>
                                    <p:cond delay="0"/>
                                  </p:stCondLst>
                                  <p:iterate type="lt">
                                    <p:tmPct val="10000"/>
                                  </p:iterate>
                                  <p:childTnLst>
                                    <p:set>
                                      <p:cBhvr>
                                        <p:cTn id="57" dur="1" fill="hold">
                                          <p:stCondLst>
                                            <p:cond delay="0"/>
                                          </p:stCondLst>
                                        </p:cTn>
                                        <p:tgtEl>
                                          <p:spTgt spid="8"/>
                                        </p:tgtEl>
                                        <p:attrNameLst>
                                          <p:attrName>style.visibility</p:attrName>
                                        </p:attrNameLst>
                                      </p:cBhvr>
                                      <p:to>
                                        <p:strVal val="visible"/>
                                      </p:to>
                                    </p:set>
                                    <p:animEffect transition="in" filter="fade">
                                      <p:cBhvr>
                                        <p:cTn id="58" dur="1000"/>
                                        <p:tgtEl>
                                          <p:spTgt spid="8"/>
                                        </p:tgtEl>
                                      </p:cBhvr>
                                    </p:animEffect>
                                    <p:anim calcmode="lin" valueType="num">
                                      <p:cBhvr>
                                        <p:cTn id="59" dur="1000" fill="hold"/>
                                        <p:tgtEl>
                                          <p:spTgt spid="8"/>
                                        </p:tgtEl>
                                        <p:attrNameLst>
                                          <p:attrName>ppt_x</p:attrName>
                                        </p:attrNameLst>
                                      </p:cBhvr>
                                      <p:tavLst>
                                        <p:tav tm="0">
                                          <p:val>
                                            <p:strVal val="#ppt_x-.1"/>
                                          </p:val>
                                        </p:tav>
                                        <p:tav tm="100000">
                                          <p:val>
                                            <p:strVal val="#ppt_x"/>
                                          </p:val>
                                        </p:tav>
                                      </p:tavLst>
                                    </p:anim>
                                    <p:anim calcmode="lin" valueType="num">
                                      <p:cBhvr>
                                        <p:cTn id="60"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zh-C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第二次先学后教</a:t>
            </a:r>
            <a:endParaRPr lang="en-US" altLang="zh-C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3" name="内容占位符 2"/>
          <p:cNvSpPr>
            <a:spLocks noGrp="1"/>
          </p:cNvSpPr>
          <p:nvPr>
            <p:ph idx="1"/>
          </p:nvPr>
        </p:nvSpPr>
        <p:spPr>
          <a:xfrm>
            <a:off x="1466215" y="1881959"/>
            <a:ext cx="10515600" cy="3466011"/>
          </a:xfrm>
        </p:spPr>
        <p:txBody>
          <a:bodyPr/>
          <a:p>
            <a:r>
              <a:rPr lang="zh-CN" altLang="en-US" sz="3200"/>
              <a:t>默读两篇课文，回答下面问题：</a:t>
            </a:r>
            <a:endParaRPr lang="zh-CN" altLang="en-US" sz="3200"/>
          </a:p>
          <a:p>
            <a:r>
              <a:rPr lang="en-US" altLang="zh-CN" sz="3200"/>
              <a:t>1</a:t>
            </a:r>
            <a:r>
              <a:rPr lang="zh-CN" altLang="en-US" sz="3200"/>
              <a:t>、把握文章结构，并找出结构句，说出它的作用。</a:t>
            </a:r>
            <a:endParaRPr lang="zh-CN" altLang="en-US" sz="3200"/>
          </a:p>
          <a:p>
            <a:r>
              <a:rPr lang="en-US" altLang="zh-CN" sz="3200"/>
              <a:t>2</a:t>
            </a:r>
            <a:r>
              <a:rPr lang="zh-CN" altLang="en-US" sz="3200"/>
              <a:t>、说出他们的共同点。</a:t>
            </a:r>
            <a:endParaRPr lang="zh-CN" altLang="en-US" sz="3200"/>
          </a:p>
          <a:p>
            <a:pPr marL="0" indent="0">
              <a:buNone/>
            </a:pPr>
            <a:r>
              <a:rPr lang="zh-CN" altLang="en-US"/>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par>
                                <p:cTn id="10" presetID="40" presetClass="entr" presetSubtype="0" fill="hold" nodeType="with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40" presetClass="entr" presetSubtype="0" fill="hold" nodeType="withEffect">
                                  <p:stCondLst>
                                    <p:cond delay="0"/>
                                  </p:stCondLst>
                                  <p:iterate type="lt">
                                    <p:tmPct val="10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9080" y="152400"/>
            <a:ext cx="914400" cy="5193030"/>
          </a:xfrm>
          <a:prstGeom prst="rect">
            <a:avLst/>
          </a:prstGeom>
          <a:noFill/>
        </p:spPr>
        <p:txBody>
          <a:bodyPr vert="eaVert" wrap="square" rtlCol="0">
            <a:spAutoFit/>
          </a:bodyPr>
          <a:p>
            <a:r>
              <a:rPr lang="en-US" altLang="zh-CN" sz="4800" b="1">
                <a:effectLst>
                  <a:outerShdw blurRad="38100" dist="38100" dir="2700000" algn="tl">
                    <a:srgbClr val="000000">
                      <a:alpha val="43137"/>
                    </a:srgbClr>
                  </a:outerShdw>
                </a:effectLst>
              </a:rPr>
              <a:t>  </a:t>
            </a:r>
            <a:r>
              <a:rPr lang="zh-CN" altLang="en-US" sz="4800" b="1">
                <a:effectLst>
                  <a:outerShdw blurRad="38100" dist="38100" dir="2700000" algn="tl">
                    <a:srgbClr val="000000">
                      <a:alpha val="43137"/>
                    </a:srgbClr>
                  </a:outerShdw>
                </a:effectLst>
              </a:rPr>
              <a:t>把握结构：猫</a:t>
            </a:r>
            <a:endParaRPr lang="zh-CN" altLang="en-US" sz="4800" b="1">
              <a:effectLst>
                <a:outerShdw blurRad="38100" dist="38100" dir="2700000" algn="tl">
                  <a:srgbClr val="000000">
                    <a:alpha val="43137"/>
                  </a:srgbClr>
                </a:outerShdw>
              </a:effectLst>
            </a:endParaRPr>
          </a:p>
        </p:txBody>
      </p:sp>
      <p:sp>
        <p:nvSpPr>
          <p:cNvPr id="5" name="文本框 4"/>
          <p:cNvSpPr txBox="1"/>
          <p:nvPr/>
        </p:nvSpPr>
        <p:spPr>
          <a:xfrm>
            <a:off x="1594485" y="152400"/>
            <a:ext cx="9997440" cy="6126480"/>
          </a:xfrm>
          <a:prstGeom prst="rect">
            <a:avLst/>
          </a:prstGeom>
          <a:noFill/>
        </p:spPr>
        <p:txBody>
          <a:bodyPr wrap="square" rtlCol="0">
            <a:spAutoFit/>
          </a:bodyPr>
          <a:p>
            <a:r>
              <a:rPr lang="en-US" altLang="zh-CN" sz="3600" b="1">
                <a:solidFill>
                  <a:srgbClr val="0070C0"/>
                </a:solidFill>
              </a:rPr>
              <a:t> </a:t>
            </a:r>
            <a:r>
              <a:rPr lang="zh-CN" altLang="en-US" sz="3600" b="1">
                <a:solidFill>
                  <a:srgbClr val="0070C0"/>
                </a:solidFill>
              </a:rPr>
              <a:t>开头第一句：养了好几次猫</a:t>
            </a:r>
            <a:endParaRPr lang="zh-CN" altLang="en-US" sz="3600" b="1">
              <a:solidFill>
                <a:srgbClr val="0070C0"/>
              </a:solidFill>
            </a:endParaRPr>
          </a:p>
          <a:p>
            <a:r>
              <a:rPr lang="zh-CN" altLang="en-US" sz="3600" b="1">
                <a:solidFill>
                  <a:srgbClr val="0070C0"/>
                </a:solidFill>
              </a:rPr>
              <a:t>                     开篇点题，总领全文。</a:t>
            </a:r>
            <a:endParaRPr lang="zh-CN" altLang="en-US" sz="3600" b="1">
              <a:solidFill>
                <a:srgbClr val="0070C0"/>
              </a:solidFill>
            </a:endParaRPr>
          </a:p>
          <a:p>
            <a:pPr algn="l"/>
            <a:r>
              <a:rPr lang="zh-CN" altLang="en-US" sz="3600" b="1">
                <a:solidFill>
                  <a:srgbClr val="0070C0"/>
                </a:solidFill>
              </a:rPr>
              <a:t>第一只猫去世：</a:t>
            </a:r>
            <a:endParaRPr lang="zh-CN" altLang="en-US" sz="3600" b="1">
              <a:solidFill>
                <a:srgbClr val="0070C0"/>
              </a:solidFill>
            </a:endParaRPr>
          </a:p>
          <a:p>
            <a:pPr algn="l"/>
            <a:r>
              <a:rPr lang="zh-CN" altLang="en-US" sz="3600" b="1">
                <a:solidFill>
                  <a:srgbClr val="0070C0"/>
                </a:solidFill>
              </a:rPr>
              <a:t>                好久不养猫</a:t>
            </a:r>
            <a:endParaRPr lang="zh-CN" altLang="en-US" sz="3600" b="1">
              <a:solidFill>
                <a:srgbClr val="0070C0"/>
              </a:solidFill>
            </a:endParaRPr>
          </a:p>
          <a:p>
            <a:pPr algn="l"/>
            <a:r>
              <a:rPr lang="zh-CN" altLang="en-US" sz="3600" b="1">
                <a:solidFill>
                  <a:srgbClr val="0070C0"/>
                </a:solidFill>
              </a:rPr>
              <a:t>                     承上启下</a:t>
            </a:r>
            <a:endParaRPr lang="zh-CN" altLang="en-US" sz="3600" b="1">
              <a:solidFill>
                <a:srgbClr val="0070C0"/>
              </a:solidFill>
            </a:endParaRPr>
          </a:p>
          <a:p>
            <a:pPr algn="l"/>
            <a:r>
              <a:rPr lang="zh-CN" altLang="en-US" sz="3600" b="1">
                <a:solidFill>
                  <a:srgbClr val="0070C0"/>
                </a:solidFill>
              </a:rPr>
              <a:t>第二只猫失踪</a:t>
            </a:r>
            <a:endParaRPr lang="zh-CN" altLang="en-US" sz="3600" b="1">
              <a:solidFill>
                <a:srgbClr val="0070C0"/>
              </a:solidFill>
            </a:endParaRPr>
          </a:p>
          <a:p>
            <a:pPr algn="l"/>
            <a:r>
              <a:rPr lang="zh-CN" altLang="en-US" sz="3600" b="1">
                <a:solidFill>
                  <a:srgbClr val="0070C0"/>
                </a:solidFill>
              </a:rPr>
              <a:t>第三只猫</a:t>
            </a:r>
            <a:endParaRPr lang="zh-CN" altLang="en-US" sz="3600" b="1">
              <a:solidFill>
                <a:srgbClr val="0070C0"/>
              </a:solidFill>
            </a:endParaRPr>
          </a:p>
          <a:p>
            <a:pPr algn="l"/>
            <a:r>
              <a:rPr lang="zh-CN" altLang="en-US" sz="3600" b="1">
                <a:solidFill>
                  <a:srgbClr val="0070C0"/>
                </a:solidFill>
              </a:rPr>
              <a:t>         </a:t>
            </a:r>
            <a:r>
              <a:rPr lang="en-US" altLang="zh-CN" sz="3600" b="1">
                <a:solidFill>
                  <a:srgbClr val="0070C0"/>
                </a:solidFill>
              </a:rPr>
              <a:t>“</a:t>
            </a:r>
            <a:r>
              <a:rPr lang="zh-CN" altLang="en-US" sz="3600" b="1">
                <a:solidFill>
                  <a:srgbClr val="0070C0"/>
                </a:solidFill>
              </a:rPr>
              <a:t>不讨喜</a:t>
            </a:r>
            <a:r>
              <a:rPr lang="en-US" altLang="zh-CN" sz="3600" b="1">
                <a:solidFill>
                  <a:srgbClr val="0070C0"/>
                </a:solidFill>
              </a:rPr>
              <a:t>”——</a:t>
            </a:r>
            <a:r>
              <a:rPr lang="zh-CN" altLang="en-US" sz="3600" b="1">
                <a:solidFill>
                  <a:srgbClr val="0070C0"/>
                </a:solidFill>
              </a:rPr>
              <a:t>被怨</a:t>
            </a:r>
            <a:endParaRPr lang="zh-CN" altLang="en-US" sz="3600" b="1">
              <a:solidFill>
                <a:srgbClr val="0070C0"/>
              </a:solidFill>
            </a:endParaRPr>
          </a:p>
          <a:p>
            <a:pPr algn="l"/>
            <a:r>
              <a:rPr lang="zh-CN" altLang="en-US" sz="3600" b="1">
                <a:solidFill>
                  <a:srgbClr val="0070C0"/>
                </a:solidFill>
              </a:rPr>
              <a:t>                埋下伏笔</a:t>
            </a:r>
            <a:endParaRPr lang="zh-CN" altLang="en-US" sz="3600" b="1">
              <a:solidFill>
                <a:srgbClr val="0070C0"/>
              </a:solidFill>
            </a:endParaRPr>
          </a:p>
          <a:p>
            <a:pPr algn="l"/>
            <a:r>
              <a:rPr lang="zh-CN" altLang="en-US" sz="3600" b="1">
                <a:solidFill>
                  <a:srgbClr val="0070C0"/>
                </a:solidFill>
              </a:rPr>
              <a:t>结尾：猫</a:t>
            </a:r>
            <a:r>
              <a:rPr lang="zh-CN" altLang="en-US" sz="3600" b="1">
                <a:solidFill>
                  <a:srgbClr val="0070C0"/>
                </a:solidFill>
                <a:sym typeface="+mn-ea"/>
              </a:rPr>
              <a:t>去世，</a:t>
            </a:r>
            <a:r>
              <a:rPr lang="zh-CN" altLang="en-US" sz="3600" b="1">
                <a:solidFill>
                  <a:srgbClr val="0070C0"/>
                </a:solidFill>
              </a:rPr>
              <a:t>悔恨</a:t>
            </a:r>
            <a:r>
              <a:rPr lang="en-US" altLang="zh-CN" sz="3600" b="1">
                <a:solidFill>
                  <a:srgbClr val="0070C0"/>
                </a:solidFill>
              </a:rPr>
              <a:t>——</a:t>
            </a:r>
            <a:r>
              <a:rPr lang="zh-CN" altLang="en-US" sz="3600" b="1">
                <a:solidFill>
                  <a:srgbClr val="0070C0"/>
                </a:solidFill>
              </a:rPr>
              <a:t>永不养猫</a:t>
            </a:r>
            <a:endParaRPr lang="zh-CN" altLang="en-US" sz="3600" b="1">
              <a:solidFill>
                <a:srgbClr val="0070C0"/>
              </a:solidFill>
            </a:endParaRPr>
          </a:p>
          <a:p>
            <a:pPr algn="l"/>
            <a:r>
              <a:rPr lang="zh-CN" altLang="en-US" sz="3600" b="1">
                <a:solidFill>
                  <a:srgbClr val="0070C0"/>
                </a:solidFill>
              </a:rPr>
              <a:t>           呼应开头，开拓文意，总结全文。</a:t>
            </a:r>
            <a:endParaRPr lang="zh-CN" altLang="en-US" sz="3600" b="1">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1"/>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1"/>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0" presetClass="entr" presetSubtype="0" fill="hold" nodeType="clickEffect">
                                  <p:stCondLst>
                                    <p:cond delay="0"/>
                                  </p:stCondLst>
                                  <p:iterate type="lt">
                                    <p:tmPct val="10000"/>
                                  </p:iterate>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1"/>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0" presetClass="entr" presetSubtype="0" fill="hold" nodeType="clickEffect">
                                  <p:stCondLst>
                                    <p:cond delay="0"/>
                                  </p:stCondLst>
                                  <p:iterate type="lt">
                                    <p:tmPct val="10000"/>
                                  </p:iterate>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1"/>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0" presetClass="entr" presetSubtype="0" fill="hold" nodeType="clickEffect">
                                  <p:stCondLst>
                                    <p:cond delay="0"/>
                                  </p:stCondLst>
                                  <p:iterate type="lt">
                                    <p:tmPct val="10000"/>
                                  </p:iterate>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1"/>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0" presetClass="entr" presetSubtype="0" fill="hold" nodeType="clickEffect">
                                  <p:stCondLst>
                                    <p:cond delay="0"/>
                                  </p:stCondLst>
                                  <p:iterate type="lt">
                                    <p:tmPct val="10000"/>
                                  </p:iterate>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1"/>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0" presetClass="entr" presetSubtype="0" fill="hold" nodeType="clickEffect">
                                  <p:stCondLst>
                                    <p:cond delay="0"/>
                                  </p:stCondLst>
                                  <p:iterate type="lt">
                                    <p:tmPct val="10000"/>
                                  </p:iterate>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1000"/>
                                        <p:tgtEl>
                                          <p:spTgt spid="5">
                                            <p:txEl>
                                              <p:pRg st="7" end="7"/>
                                            </p:txEl>
                                          </p:spTgt>
                                        </p:tgtEl>
                                      </p:cBhvr>
                                    </p:animEffect>
                                    <p:anim calcmode="lin" valueType="num">
                                      <p:cBhvr>
                                        <p:cTn id="57" dur="1000" fill="hold"/>
                                        <p:tgtEl>
                                          <p:spTgt spid="5">
                                            <p:txEl>
                                              <p:pRg st="7" end="7"/>
                                            </p:txEl>
                                          </p:spTgt>
                                        </p:tgtEl>
                                        <p:attrNameLst>
                                          <p:attrName>ppt_x</p:attrName>
                                        </p:attrNameLst>
                                      </p:cBhvr>
                                      <p:tavLst>
                                        <p:tav tm="0">
                                          <p:val>
                                            <p:strVal val="#ppt_x-.1"/>
                                          </p:val>
                                        </p:tav>
                                        <p:tav tm="100000">
                                          <p:val>
                                            <p:strVal val="#ppt_x"/>
                                          </p:val>
                                        </p:tav>
                                      </p:tavLst>
                                    </p:anim>
                                    <p:anim calcmode="lin" valueType="num">
                                      <p:cBhvr>
                                        <p:cTn id="58" dur="10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0" presetClass="entr" presetSubtype="0" fill="hold" nodeType="clickEffect">
                                  <p:stCondLst>
                                    <p:cond delay="0"/>
                                  </p:stCondLst>
                                  <p:iterate type="lt">
                                    <p:tmPct val="10000"/>
                                  </p:iterate>
                                  <p:childTnLst>
                                    <p:set>
                                      <p:cBhvr>
                                        <p:cTn id="62" dur="1" fill="hold">
                                          <p:stCondLst>
                                            <p:cond delay="0"/>
                                          </p:stCondLst>
                                        </p:cTn>
                                        <p:tgtEl>
                                          <p:spTgt spid="5">
                                            <p:txEl>
                                              <p:pRg st="8" end="8"/>
                                            </p:txEl>
                                          </p:spTgt>
                                        </p:tgtEl>
                                        <p:attrNameLst>
                                          <p:attrName>style.visibility</p:attrName>
                                        </p:attrNameLst>
                                      </p:cBhvr>
                                      <p:to>
                                        <p:strVal val="visible"/>
                                      </p:to>
                                    </p:set>
                                    <p:animEffect transition="in" filter="fade">
                                      <p:cBhvr>
                                        <p:cTn id="63" dur="1000"/>
                                        <p:tgtEl>
                                          <p:spTgt spid="5">
                                            <p:txEl>
                                              <p:pRg st="8" end="8"/>
                                            </p:txEl>
                                          </p:spTgt>
                                        </p:tgtEl>
                                      </p:cBhvr>
                                    </p:animEffect>
                                    <p:anim calcmode="lin" valueType="num">
                                      <p:cBhvr>
                                        <p:cTn id="64" dur="1000" fill="hold"/>
                                        <p:tgtEl>
                                          <p:spTgt spid="5">
                                            <p:txEl>
                                              <p:pRg st="8" end="8"/>
                                            </p:txEl>
                                          </p:spTgt>
                                        </p:tgtEl>
                                        <p:attrNameLst>
                                          <p:attrName>ppt_x</p:attrName>
                                        </p:attrNameLst>
                                      </p:cBhvr>
                                      <p:tavLst>
                                        <p:tav tm="0">
                                          <p:val>
                                            <p:strVal val="#ppt_x-.1"/>
                                          </p:val>
                                        </p:tav>
                                        <p:tav tm="100000">
                                          <p:val>
                                            <p:strVal val="#ppt_x"/>
                                          </p:val>
                                        </p:tav>
                                      </p:tavLst>
                                    </p:anim>
                                    <p:anim calcmode="lin" valueType="num">
                                      <p:cBhvr>
                                        <p:cTn id="65" dur="1000" fill="hold"/>
                                        <p:tgtEl>
                                          <p:spTgt spid="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0" presetClass="entr" presetSubtype="0" fill="hold" nodeType="clickEffect">
                                  <p:stCondLst>
                                    <p:cond delay="0"/>
                                  </p:stCondLst>
                                  <p:iterate type="lt">
                                    <p:tmPct val="10000"/>
                                  </p:iterate>
                                  <p:childTnLst>
                                    <p:set>
                                      <p:cBhvr>
                                        <p:cTn id="69" dur="1" fill="hold">
                                          <p:stCondLst>
                                            <p:cond delay="0"/>
                                          </p:stCondLst>
                                        </p:cTn>
                                        <p:tgtEl>
                                          <p:spTgt spid="5">
                                            <p:txEl>
                                              <p:pRg st="9" end="9"/>
                                            </p:txEl>
                                          </p:spTgt>
                                        </p:tgtEl>
                                        <p:attrNameLst>
                                          <p:attrName>style.visibility</p:attrName>
                                        </p:attrNameLst>
                                      </p:cBhvr>
                                      <p:to>
                                        <p:strVal val="visible"/>
                                      </p:to>
                                    </p:set>
                                    <p:animEffect transition="in" filter="fade">
                                      <p:cBhvr>
                                        <p:cTn id="70" dur="1000"/>
                                        <p:tgtEl>
                                          <p:spTgt spid="5">
                                            <p:txEl>
                                              <p:pRg st="9" end="9"/>
                                            </p:txEl>
                                          </p:spTgt>
                                        </p:tgtEl>
                                      </p:cBhvr>
                                    </p:animEffect>
                                    <p:anim calcmode="lin" valueType="num">
                                      <p:cBhvr>
                                        <p:cTn id="71" dur="1000" fill="hold"/>
                                        <p:tgtEl>
                                          <p:spTgt spid="5">
                                            <p:txEl>
                                              <p:pRg st="9" end="9"/>
                                            </p:txEl>
                                          </p:spTgt>
                                        </p:tgtEl>
                                        <p:attrNameLst>
                                          <p:attrName>ppt_x</p:attrName>
                                        </p:attrNameLst>
                                      </p:cBhvr>
                                      <p:tavLst>
                                        <p:tav tm="0">
                                          <p:val>
                                            <p:strVal val="#ppt_x-.1"/>
                                          </p:val>
                                        </p:tav>
                                        <p:tav tm="100000">
                                          <p:val>
                                            <p:strVal val="#ppt_x"/>
                                          </p:val>
                                        </p:tav>
                                      </p:tavLst>
                                    </p:anim>
                                    <p:anim calcmode="lin" valueType="num">
                                      <p:cBhvr>
                                        <p:cTn id="72" dur="1000" fill="hold"/>
                                        <p:tgtEl>
                                          <p:spTgt spid="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0" presetClass="entr" presetSubtype="0" fill="hold" nodeType="clickEffect">
                                  <p:stCondLst>
                                    <p:cond delay="0"/>
                                  </p:stCondLst>
                                  <p:iterate type="lt">
                                    <p:tmPct val="10000"/>
                                  </p:iterate>
                                  <p:childTnLst>
                                    <p:set>
                                      <p:cBhvr>
                                        <p:cTn id="76" dur="1" fill="hold">
                                          <p:stCondLst>
                                            <p:cond delay="0"/>
                                          </p:stCondLst>
                                        </p:cTn>
                                        <p:tgtEl>
                                          <p:spTgt spid="5">
                                            <p:txEl>
                                              <p:pRg st="10" end="10"/>
                                            </p:txEl>
                                          </p:spTgt>
                                        </p:tgtEl>
                                        <p:attrNameLst>
                                          <p:attrName>style.visibility</p:attrName>
                                        </p:attrNameLst>
                                      </p:cBhvr>
                                      <p:to>
                                        <p:strVal val="visible"/>
                                      </p:to>
                                    </p:set>
                                    <p:animEffect transition="in" filter="fade">
                                      <p:cBhvr>
                                        <p:cTn id="77" dur="1000"/>
                                        <p:tgtEl>
                                          <p:spTgt spid="5">
                                            <p:txEl>
                                              <p:pRg st="10" end="10"/>
                                            </p:txEl>
                                          </p:spTgt>
                                        </p:tgtEl>
                                      </p:cBhvr>
                                    </p:animEffect>
                                    <p:anim calcmode="lin" valueType="num">
                                      <p:cBhvr>
                                        <p:cTn id="78" dur="1000" fill="hold"/>
                                        <p:tgtEl>
                                          <p:spTgt spid="5">
                                            <p:txEl>
                                              <p:pRg st="10" end="10"/>
                                            </p:txEl>
                                          </p:spTgt>
                                        </p:tgtEl>
                                        <p:attrNameLst>
                                          <p:attrName>ppt_x</p:attrName>
                                        </p:attrNameLst>
                                      </p:cBhvr>
                                      <p:tavLst>
                                        <p:tav tm="0">
                                          <p:val>
                                            <p:strVal val="#ppt_x-.1"/>
                                          </p:val>
                                        </p:tav>
                                        <p:tav tm="100000">
                                          <p:val>
                                            <p:strVal val="#ppt_x"/>
                                          </p:val>
                                        </p:tav>
                                      </p:tavLst>
                                    </p:anim>
                                    <p:anim calcmode="lin" valueType="num">
                                      <p:cBhvr>
                                        <p:cTn id="79" dur="10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t>把握结构：鸟</a:t>
            </a:r>
            <a:endParaRPr lang="zh-CN" altLang="en-US" sz="4000"/>
          </a:p>
        </p:txBody>
      </p:sp>
      <p:sp>
        <p:nvSpPr>
          <p:cNvPr id="3" name="内容占位符 2"/>
          <p:cNvSpPr>
            <a:spLocks noGrp="1"/>
          </p:cNvSpPr>
          <p:nvPr>
            <p:ph idx="1"/>
          </p:nvPr>
        </p:nvSpPr>
        <p:spPr>
          <a:xfrm>
            <a:off x="838200" y="1066165"/>
            <a:ext cx="10515600" cy="4379595"/>
          </a:xfrm>
        </p:spPr>
        <p:txBody>
          <a:bodyPr/>
          <a:p>
            <a:pPr marL="0" indent="0">
              <a:buNone/>
            </a:pPr>
            <a:r>
              <a:rPr lang="zh-CN" altLang="en-US" sz="3600"/>
              <a:t>开头第一句：开篇点题</a:t>
            </a:r>
            <a:endParaRPr lang="zh-CN" altLang="en-US" sz="3600"/>
          </a:p>
          <a:p>
            <a:pPr marL="0" indent="0">
              <a:buNone/>
            </a:pPr>
            <a:r>
              <a:rPr lang="zh-CN" altLang="en-US" sz="3600"/>
              <a:t>四类鸟：令人触目惊心的笼中鸟</a:t>
            </a:r>
            <a:endParaRPr lang="zh-CN" altLang="en-US" sz="3600"/>
          </a:p>
          <a:p>
            <a:pPr marL="0" indent="0">
              <a:buNone/>
            </a:pPr>
            <a:r>
              <a:rPr lang="zh-CN" altLang="en-US" sz="3600"/>
              <a:t>        令人喜悦的鸟</a:t>
            </a:r>
            <a:endParaRPr lang="zh-CN" altLang="en-US" sz="3600"/>
          </a:p>
          <a:p>
            <a:pPr marL="0" indent="0">
              <a:buNone/>
            </a:pPr>
            <a:r>
              <a:rPr lang="zh-CN" altLang="en-US" sz="3600"/>
              <a:t>        令人憎恶的鸟</a:t>
            </a:r>
            <a:endParaRPr lang="zh-CN" altLang="en-US" sz="3600"/>
          </a:p>
          <a:p>
            <a:pPr marL="0" indent="0">
              <a:buNone/>
            </a:pPr>
            <a:r>
              <a:rPr lang="zh-CN" altLang="en-US" sz="3600"/>
              <a:t>        令人悲苦的鸟</a:t>
            </a:r>
            <a:endParaRPr lang="zh-CN" altLang="en-US" sz="3600"/>
          </a:p>
          <a:p>
            <a:pPr marL="0" indent="0">
              <a:buNone/>
            </a:pPr>
            <a:r>
              <a:rPr lang="zh-CN" altLang="en-US" sz="3600"/>
              <a:t>结尾：首尾呼应，突出对笼中鸟失去自由的同情和悲苦，是文章浑然一体，结构严谨。</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
                                          </p:val>
                                        </p:tav>
                                        <p:tav tm="100000">
                                          <p:val>
                                            <p:strVal val="#ppt_y"/>
                                          </p:val>
                                        </p:tav>
                                      </p:tavLst>
                                    </p:anim>
                                  </p:childTnLst>
                                </p:cTn>
                              </p:par>
                              <p:par>
                                <p:cTn id="17" presetID="40" presetClass="entr" presetSubtype="0" fill="hold" nodeType="with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40" presetClass="entr" presetSubtype="0" fill="hold" nodeType="withEffect">
                                  <p:stCondLst>
                                    <p:cond delay="0"/>
                                  </p:stCondLst>
                                  <p:iterate type="lt">
                                    <p:tmPct val="10000"/>
                                  </p:iterate>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40" presetClass="entr" presetSubtype="0" fill="hold" nodeType="withEffect">
                                  <p:stCondLst>
                                    <p:cond delay="0"/>
                                  </p:stCondLst>
                                  <p:iterate type="lt">
                                    <p:tmPct val="10000"/>
                                  </p:iterate>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0" presetClass="entr" presetSubtype="0" fill="hold" nodeType="clickEffect">
                                  <p:stCondLst>
                                    <p:cond delay="0"/>
                                  </p:stCondLst>
                                  <p:iterate type="lt">
                                    <p:tmPct val="10000"/>
                                  </p:iterate>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1"/>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5605" y="981075"/>
            <a:ext cx="10515600" cy="854075"/>
          </a:xfrm>
        </p:spPr>
        <p:txBody>
          <a:bodyPr/>
          <a:p>
            <a:r>
              <a:rPr lang="zh-CN" altLang="en-US">
                <a:solidFill>
                  <a:srgbClr val="00B050"/>
                </a:solidFill>
                <a:effectLst/>
              </a:rPr>
              <a:t>品味语言（表现手法）：</a:t>
            </a:r>
            <a:endParaRPr lang="zh-CN" altLang="en-US">
              <a:solidFill>
                <a:srgbClr val="00B050"/>
              </a:solidFill>
              <a:effectLst/>
            </a:endParaRPr>
          </a:p>
        </p:txBody>
      </p:sp>
      <p:sp>
        <p:nvSpPr>
          <p:cNvPr id="3" name="内容占位符 2"/>
          <p:cNvSpPr>
            <a:spLocks noGrp="1"/>
          </p:cNvSpPr>
          <p:nvPr>
            <p:ph idx="1"/>
          </p:nvPr>
        </p:nvSpPr>
        <p:spPr>
          <a:xfrm>
            <a:off x="838200" y="1532890"/>
            <a:ext cx="10515600" cy="3465830"/>
          </a:xfrm>
        </p:spPr>
        <p:txBody>
          <a:bodyPr>
            <a:normAutofit lnSpcReduction="20000"/>
          </a:bodyPr>
          <a:p>
            <a:endParaRPr lang="en-US" altLang="zh-CN"/>
          </a:p>
          <a:p>
            <a:pPr marL="457200" indent="-457200"/>
            <a:r>
              <a:rPr lang="zh-CN" altLang="en-US"/>
              <a:t>例如</a:t>
            </a:r>
            <a:r>
              <a:rPr lang="en-US" altLang="zh-CN"/>
              <a:t>:</a:t>
            </a:r>
            <a:endParaRPr lang="zh-CN" altLang="en-US"/>
          </a:p>
          <a:p>
            <a:pPr marL="0" indent="0">
              <a:buNone/>
            </a:pPr>
            <a:r>
              <a:rPr lang="en-US" altLang="zh-CN"/>
              <a:t>   1</a:t>
            </a:r>
            <a:r>
              <a:rPr lang="zh-CN" altLang="en-US"/>
              <a:t>、</a:t>
            </a:r>
            <a:r>
              <a:rPr lang="en-US" altLang="zh-CN"/>
              <a:t>“</a:t>
            </a:r>
            <a:r>
              <a:rPr lang="zh-CN" altLang="en-US"/>
              <a:t>三妹常常地，取了一条红带，或一根绳子，在它面前来回地拖摇着</a:t>
            </a:r>
            <a:r>
              <a:rPr lang="en-US" altLang="zh-CN"/>
              <a:t>……”</a:t>
            </a:r>
            <a:r>
              <a:rPr lang="zh-CN" altLang="en-US"/>
              <a:t>生动形象地写出了小猫的可爱。</a:t>
            </a:r>
            <a:endParaRPr lang="zh-CN" altLang="en-US"/>
          </a:p>
          <a:p>
            <a:pPr marL="457200" indent="-457200"/>
            <a:r>
              <a:rPr lang="en-US" altLang="zh-CN"/>
              <a:t>2</a:t>
            </a:r>
            <a:r>
              <a:rPr lang="zh-CN" altLang="en-US"/>
              <a:t>、</a:t>
            </a:r>
            <a:r>
              <a:rPr lang="en-US" altLang="zh-CN"/>
              <a:t>“</a:t>
            </a:r>
            <a:r>
              <a:rPr lang="zh-CN" altLang="en-US"/>
              <a:t>我坐在藤椅上看着他们</a:t>
            </a:r>
            <a:r>
              <a:rPr lang="en-US" altLang="zh-CN"/>
              <a:t>……</a:t>
            </a:r>
            <a:r>
              <a:rPr lang="zh-CN" altLang="en-US"/>
              <a:t>心上感着生命的新鲜与快乐。</a:t>
            </a:r>
            <a:r>
              <a:rPr lang="en-US" altLang="zh-CN"/>
              <a:t>”</a:t>
            </a:r>
            <a:endParaRPr lang="en-US" altLang="zh-CN"/>
          </a:p>
          <a:p>
            <a:pPr marL="0" indent="0">
              <a:buNone/>
            </a:pPr>
            <a:r>
              <a:rPr lang="zh-CN" altLang="en-US"/>
              <a:t>      心理描写，写出了作者愉快的心情。</a:t>
            </a:r>
            <a:endParaRPr lang="zh-CN" altLang="en-US"/>
          </a:p>
          <a:p>
            <a:pPr marL="457200" indent="-457200"/>
            <a:r>
              <a:rPr lang="en-US" altLang="zh-CN"/>
              <a:t>3</a:t>
            </a:r>
            <a:r>
              <a:rPr lang="zh-CN" altLang="en-US"/>
              <a:t>、三只猫的动作、外形、家人的态度</a:t>
            </a:r>
            <a:endParaRPr lang="zh-CN" altLang="en-US"/>
          </a:p>
          <a:p>
            <a:pPr marL="0" indent="0">
              <a:buNone/>
            </a:pPr>
            <a:r>
              <a:rPr lang="zh-CN" altLang="en-US"/>
              <a:t>      对比、烘托手法</a:t>
            </a:r>
            <a:endParaRPr lang="zh-CN" altLang="en-US"/>
          </a:p>
        </p:txBody>
      </p:sp>
      <p:sp>
        <p:nvSpPr>
          <p:cNvPr id="4" name="矩形 3"/>
          <p:cNvSpPr/>
          <p:nvPr/>
        </p:nvSpPr>
        <p:spPr>
          <a:xfrm>
            <a:off x="664845" y="22225"/>
            <a:ext cx="4467860" cy="822960"/>
          </a:xfrm>
          <a:prstGeom prst="rect">
            <a:avLst/>
          </a:prstGeom>
          <a:noFill/>
          <a:ln>
            <a:noFill/>
          </a:ln>
        </p:spPr>
        <p:txBody>
          <a:bodyPr wrap="none" rtlCol="0" anchor="t">
            <a:spAutoFit/>
          </a:bodyPr>
          <a:p>
            <a:pPr algn="ctr"/>
            <a:r>
              <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第三次先学后教</a:t>
            </a:r>
            <a:endParaRPr lang="zh-CN" altLang="en-US" sz="48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
                                          </p:val>
                                        </p:tav>
                                        <p:tav tm="100000">
                                          <p:val>
                                            <p:strVal val="#ppt_y"/>
                                          </p:val>
                                        </p:tav>
                                      </p:tavLst>
                                    </p:anim>
                                  </p:childTnLst>
                                </p:cTn>
                              </p:par>
                              <p:par>
                                <p:cTn id="10" presetID="40" presetClass="entr" presetSubtype="0" fill="hold" nodeType="withEffect">
                                  <p:stCondLst>
                                    <p:cond delay="0"/>
                                  </p:stCondLst>
                                  <p:iterate type="lt">
                                    <p:tmPct val="10000"/>
                                  </p:iterate>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0" presetClass="entr" presetSubtype="0" fill="hold" nodeType="clickEffect">
                                  <p:stCondLst>
                                    <p:cond delay="0"/>
                                  </p:stCondLst>
                                  <p:iterate type="lt">
                                    <p:tmPct val="10000"/>
                                  </p:iterate>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
                                          </p:val>
                                        </p:tav>
                                        <p:tav tm="100000">
                                          <p:val>
                                            <p:strVal val="#ppt_y"/>
                                          </p:val>
                                        </p:tav>
                                      </p:tavLst>
                                    </p:anim>
                                  </p:childTnLst>
                                </p:cTn>
                              </p:par>
                              <p:par>
                                <p:cTn id="22" presetID="40" presetClass="entr" presetSubtype="0" fill="hold" nodeType="withEffect">
                                  <p:stCondLst>
                                    <p:cond delay="0"/>
                                  </p:stCondLst>
                                  <p:iterate type="lt">
                                    <p:tmPct val="10000"/>
                                  </p:iterate>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0" presetClass="entr" presetSubtype="0" fill="hold" nodeType="clickEffect">
                                  <p:stCondLst>
                                    <p:cond delay="0"/>
                                  </p:stCondLst>
                                  <p:iterate type="lt">
                                    <p:tmPct val="10000"/>
                                  </p:iterate>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1"/>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40" presetClass="entr" presetSubtype="0" fill="hold" nodeType="withEffect">
                                  <p:stCondLst>
                                    <p:cond delay="0"/>
                                  </p:stCondLst>
                                  <p:iterate type="lt">
                                    <p:tmPct val="10000"/>
                                  </p:iterate>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anim calcmode="lin" valueType="num">
                                      <p:cBhvr>
                                        <p:cTn id="37" dur="1000" fill="hold"/>
                                        <p:tgtEl>
                                          <p:spTgt spid="3">
                                            <p:txEl>
                                              <p:pRg st="6" end="6"/>
                                            </p:txEl>
                                          </p:spTgt>
                                        </p:tgtEl>
                                        <p:attrNameLst>
                                          <p:attrName>ppt_x</p:attrName>
                                        </p:attrNameLst>
                                      </p:cBhvr>
                                      <p:tavLst>
                                        <p:tav tm="0">
                                          <p:val>
                                            <p:strVal val="#ppt_x-.1"/>
                                          </p:val>
                                        </p:tav>
                                        <p:tav tm="100000">
                                          <p:val>
                                            <p:strVal val="#ppt_x"/>
                                          </p:val>
                                        </p:tav>
                                      </p:tavLst>
                                    </p:anim>
                                    <p:anim calcmode="lin" valueType="num">
                                      <p:cBhvr>
                                        <p:cTn id="38"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AG_VERSION" val="1.0"/>
  <p:tag name="KSO_WM_TEMPLATE_CATEGORY" val="custom"/>
  <p:tag name="KSO_WM_TEMPLATE_INDEX" val="160428"/>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428"/>
  <p:tag name="KSO_WM_UNIT_TYPE" val="f"/>
  <p:tag name="KSO_WM_UNIT_INDEX" val="1"/>
  <p:tag name="KSO_WM_UNIT_ID" val="custom160428_2*f*1"/>
  <p:tag name="KSO_WM_UNIT_CLEAR" val="1"/>
  <p:tag name="KSO_WM_UNIT_LAYERLEVEL" val="1"/>
  <p:tag name="KSO_WM_UNIT_VALUE" val="145"/>
  <p:tag name="KSO_WM_UNIT_HIGHLIGHT" val="0"/>
  <p:tag name="KSO_WM_UNIT_COMPATIBLE" val="0"/>
  <p:tag name="KSO_WM_UNIT_PRESET_TEXT_INDEX" val="5"/>
  <p:tag name="KSO_WM_UNIT_PRESET_TEXT_LEN" val="232"/>
</p:tagLst>
</file>

<file path=ppt/tags/tag11.xml><?xml version="1.0" encoding="utf-8"?>
<p:tagLst xmlns:p="http://schemas.openxmlformats.org/presentationml/2006/main">
  <p:tag name="KSO_WM_TEMPLATE_CATEGORY" val="custom"/>
  <p:tag name="KSO_WM_TEMPLATE_INDEX" val="160428"/>
  <p:tag name="KSO_WM_TAG_VERSION" val="1.0"/>
  <p:tag name="KSO_WM_SLIDE_ID" val="custom160428_2"/>
  <p:tag name="KSO_WM_SLIDE_INDEX" val="2"/>
  <p:tag name="KSO_WM_SLIDE_ITEM_CNT" val="1"/>
  <p:tag name="KSO_WM_SLIDE_LAYOUT" val="a_f"/>
  <p:tag name="KSO_WM_SLIDE_LAYOUT_CNT" val="1_1"/>
  <p:tag name="KSO_WM_SLIDE_TYPE" val="text"/>
  <p:tag name="KSO_WM_BEAUTIFY_FLAG" val="#wm#"/>
  <p:tag name="KSO_WM_SLIDE_POSITION" val="66*118"/>
  <p:tag name="KSO_WM_SLIDE_SIZE" val="828*273"/>
</p:tagLst>
</file>

<file path=ppt/tags/tag12.xml><?xml version="1.0" encoding="utf-8"?>
<p:tagLst xmlns:p="http://schemas.openxmlformats.org/presentationml/2006/main">
  <p:tag name="KSO_WM_TAG_VERSION" val="1.0"/>
  <p:tag name="KSO_WM_BEAUTIFY_FLAG" val="#wm#"/>
  <p:tag name="KSO_WM_TEMPLATE_CATEGORY" val="custom"/>
  <p:tag name="KSO_WM_TEMPLATE_INDEX" val="160428"/>
  <p:tag name="KSO_WM_UNIT_TYPE" val="a"/>
  <p:tag name="KSO_WM_UNIT_INDEX" val="1"/>
  <p:tag name="KSO_WM_UNIT_ID" val="custom160428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28"/>
  <p:tag name="KSO_WM_UNIT_TYPE" val="f"/>
  <p:tag name="KSO_WM_UNIT_INDEX" val="1"/>
  <p:tag name="KSO_WM_UNIT_ID" val="custom160428_2*f*1"/>
  <p:tag name="KSO_WM_UNIT_CLEAR" val="1"/>
  <p:tag name="KSO_WM_UNIT_LAYERLEVEL" val="1"/>
  <p:tag name="KSO_WM_UNIT_VALUE" val="145"/>
  <p:tag name="KSO_WM_UNIT_HIGHLIGHT" val="0"/>
  <p:tag name="KSO_WM_UNIT_COMPATIBLE" val="0"/>
  <p:tag name="KSO_WM_UNIT_PRESET_TEXT_INDEX" val="5"/>
  <p:tag name="KSO_WM_UNIT_PRESET_TEXT_LEN" val="232"/>
</p:tagLst>
</file>

<file path=ppt/tags/tag14.xml><?xml version="1.0" encoding="utf-8"?>
<p:tagLst xmlns:p="http://schemas.openxmlformats.org/presentationml/2006/main">
  <p:tag name="KSO_WM_TEMPLATE_CATEGORY" val="custom"/>
  <p:tag name="KSO_WM_TEMPLATE_INDEX" val="160428"/>
  <p:tag name="KSO_WM_TAG_VERSION" val="1.0"/>
  <p:tag name="KSO_WM_SLIDE_ID" val="custom160428_2"/>
  <p:tag name="KSO_WM_SLIDE_INDEX" val="2"/>
  <p:tag name="KSO_WM_SLIDE_ITEM_CNT" val="1"/>
  <p:tag name="KSO_WM_SLIDE_LAYOUT" val="a_f"/>
  <p:tag name="KSO_WM_SLIDE_LAYOUT_CNT" val="1_1"/>
  <p:tag name="KSO_WM_SLIDE_TYPE" val="text"/>
  <p:tag name="KSO_WM_BEAUTIFY_FLAG" val="#wm#"/>
  <p:tag name="KSO_WM_SLIDE_POSITION" val="66*118"/>
  <p:tag name="KSO_WM_SLIDE_SIZE" val="828*273"/>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428"/>
  <p:tag name="KSO_WM_UNIT_TYPE" val="a"/>
  <p:tag name="KSO_WM_UNIT_INDEX" val="1"/>
  <p:tag name="KSO_WM_UNIT_ID" val="custom160428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28"/>
  <p:tag name="KSO_WM_UNIT_TYPE" val="f"/>
  <p:tag name="KSO_WM_UNIT_INDEX" val="1"/>
  <p:tag name="KSO_WM_UNIT_ID" val="custom160428_2*f*1"/>
  <p:tag name="KSO_WM_UNIT_CLEAR" val="1"/>
  <p:tag name="KSO_WM_UNIT_LAYERLEVEL" val="1"/>
  <p:tag name="KSO_WM_UNIT_VALUE" val="145"/>
  <p:tag name="KSO_WM_UNIT_HIGHLIGHT" val="0"/>
  <p:tag name="KSO_WM_UNIT_COMPATIBLE" val="0"/>
  <p:tag name="KSO_WM_UNIT_PRESET_TEXT_INDEX" val="5"/>
  <p:tag name="KSO_WM_UNIT_PRESET_TEXT_LEN" val="232"/>
</p:tagLst>
</file>

<file path=ppt/tags/tag17.xml><?xml version="1.0" encoding="utf-8"?>
<p:tagLst xmlns:p="http://schemas.openxmlformats.org/presentationml/2006/main">
  <p:tag name="KSO_WM_TEMPLATE_CATEGORY" val="custom"/>
  <p:tag name="KSO_WM_TEMPLATE_INDEX" val="160428"/>
  <p:tag name="KSO_WM_TAG_VERSION" val="1.0"/>
  <p:tag name="KSO_WM_SLIDE_ID" val="custom160428_2"/>
  <p:tag name="KSO_WM_SLIDE_INDEX" val="2"/>
  <p:tag name="KSO_WM_SLIDE_ITEM_CNT" val="1"/>
  <p:tag name="KSO_WM_SLIDE_LAYOUT" val="a_f"/>
  <p:tag name="KSO_WM_SLIDE_LAYOUT_CNT" val="1_1"/>
  <p:tag name="KSO_WM_SLIDE_TYPE" val="text"/>
  <p:tag name="KSO_WM_BEAUTIFY_FLAG" val="#wm#"/>
  <p:tag name="KSO_WM_SLIDE_POSITION" val="66*118"/>
  <p:tag name="KSO_WM_SLIDE_SIZE" val="828*273"/>
</p:tagLst>
</file>

<file path=ppt/tags/tag2.xml><?xml version="1.0" encoding="utf-8"?>
<p:tagLst xmlns:p="http://schemas.openxmlformats.org/presentationml/2006/main">
  <p:tag name="KSO_WM_TAG_VERSION" val="1.0"/>
  <p:tag name="KSO_WM_TEMPLATE_CATEGORY" val="custom"/>
  <p:tag name="KSO_WM_TEMPLATE_INDEX" val="160428"/>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28"/>
  <p:tag name="KSO_WM_UNIT_TYPE" val="a"/>
  <p:tag name="KSO_WM_UNIT_INDEX" val="1"/>
  <p:tag name="KSO_WM_UNIT_ID" val="custom160428_1*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AG_VERSION" val="1.0"/>
  <p:tag name="KSO_WM_BEAUTIFY_FLAG" val="#wm#"/>
  <p:tag name="KSO_WM_TEMPLATE_CATEGORY" val="custom"/>
  <p:tag name="KSO_WM_TEMPLATE_INDEX" val="160428"/>
  <p:tag name="KSO_WM_UNIT_TYPE" val="b"/>
  <p:tag name="KSO_WM_UNIT_INDEX" val="1"/>
  <p:tag name="KSO_WM_UNIT_ID" val="custom160428_1*b*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EMPLATE_THUMBS_INDEX" val="1、9、12、16、20、26、28、29"/>
  <p:tag name="KSO_WM_TEMPLATE_CATEGORY" val="custom"/>
  <p:tag name="KSO_WM_TEMPLATE_INDEX" val="160428"/>
  <p:tag name="KSO_WM_TAG_VERSION" val="1.0"/>
  <p:tag name="KSO_WM_SLIDE_ID" val="custom160428_1"/>
  <p:tag name="KSO_WM_SLIDE_INDEX" val="1"/>
  <p:tag name="KSO_WM_SLIDE_ITEM_CNT" val="2"/>
  <p:tag name="KSO_WM_SLIDE_LAYOUT" val="a_b"/>
  <p:tag name="KSO_WM_SLIDE_LAYOUT_CNT" val="1_1"/>
  <p:tag name="KSO_WM_SLIDE_TYPE" val="title"/>
  <p:tag name="KSO_WM_BEAUTIFY_FLAG" val="#wm#"/>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428"/>
  <p:tag name="KSO_WM_UNIT_TYPE" val="a"/>
  <p:tag name="KSO_WM_UNIT_INDEX" val="1"/>
  <p:tag name="KSO_WM_UNIT_ID" val="custom160428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ags/tag7.xml><?xml version="1.0" encoding="utf-8"?>
<p:tagLst xmlns:p="http://schemas.openxmlformats.org/presentationml/2006/main">
  <p:tag name="KSO_WM_TAG_VERSION" val="1.0"/>
  <p:tag name="KSO_WM_BEAUTIFY_FLAG" val="#wm#"/>
  <p:tag name="KSO_WM_TEMPLATE_CATEGORY" val="custom"/>
  <p:tag name="KSO_WM_TEMPLATE_INDEX" val="160428"/>
  <p:tag name="KSO_WM_UNIT_TYPE" val="f"/>
  <p:tag name="KSO_WM_UNIT_INDEX" val="1"/>
  <p:tag name="KSO_WM_UNIT_ID" val="custom160428_2*f*1"/>
  <p:tag name="KSO_WM_UNIT_CLEAR" val="1"/>
  <p:tag name="KSO_WM_UNIT_LAYERLEVEL" val="1"/>
  <p:tag name="KSO_WM_UNIT_VALUE" val="145"/>
  <p:tag name="KSO_WM_UNIT_HIGHLIGHT" val="0"/>
  <p:tag name="KSO_WM_UNIT_COMPATIBLE" val="0"/>
  <p:tag name="KSO_WM_UNIT_PRESET_TEXT_INDEX" val="5"/>
  <p:tag name="KSO_WM_UNIT_PRESET_TEXT_LEN" val="232"/>
</p:tagLst>
</file>

<file path=ppt/tags/tag8.xml><?xml version="1.0" encoding="utf-8"?>
<p:tagLst xmlns:p="http://schemas.openxmlformats.org/presentationml/2006/main">
  <p:tag name="KSO_WM_TEMPLATE_CATEGORY" val="custom"/>
  <p:tag name="KSO_WM_TEMPLATE_INDEX" val="160428"/>
  <p:tag name="KSO_WM_TAG_VERSION" val="1.0"/>
  <p:tag name="KSO_WM_SLIDE_ID" val="custom160428_2"/>
  <p:tag name="KSO_WM_SLIDE_INDEX" val="2"/>
  <p:tag name="KSO_WM_SLIDE_ITEM_CNT" val="1"/>
  <p:tag name="KSO_WM_SLIDE_LAYOUT" val="a_f"/>
  <p:tag name="KSO_WM_SLIDE_LAYOUT_CNT" val="1_1"/>
  <p:tag name="KSO_WM_SLIDE_TYPE" val="text"/>
  <p:tag name="KSO_WM_BEAUTIFY_FLAG" val="#wm#"/>
  <p:tag name="KSO_WM_SLIDE_POSITION" val="66*118"/>
  <p:tag name="KSO_WM_SLIDE_SIZE" val="828*273"/>
</p:tagLst>
</file>

<file path=ppt/tags/tag9.xml><?xml version="1.0" encoding="utf-8"?>
<p:tagLst xmlns:p="http://schemas.openxmlformats.org/presentationml/2006/main">
  <p:tag name="KSO_WM_TAG_VERSION" val="1.0"/>
  <p:tag name="KSO_WM_BEAUTIFY_FLAG" val="#wm#"/>
  <p:tag name="KSO_WM_TEMPLATE_CATEGORY" val="custom"/>
  <p:tag name="KSO_WM_TEMPLATE_INDEX" val="160428"/>
  <p:tag name="KSO_WM_UNIT_TYPE" val="a"/>
  <p:tag name="KSO_WM_UNIT_INDEX" val="1"/>
  <p:tag name="KSO_WM_UNIT_ID" val="custom160428_2*a*1"/>
  <p:tag name="KSO_WM_UNIT_CLEAR" val="1"/>
  <p:tag name="KSO_WM_UNIT_LAYERLEVEL" val="1"/>
  <p:tag name="KSO_WM_UNIT_VALUE" val="58"/>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1_A000120140530A99PPBG">
  <a:themeElements>
    <a:clrScheme name="141">
      <a:dk1>
        <a:srgbClr val="5F5F5F"/>
      </a:dk1>
      <a:lt1>
        <a:sysClr val="window" lastClr="FFFFFF"/>
      </a:lt1>
      <a:dk2>
        <a:srgbClr val="5F5F5F"/>
      </a:dk2>
      <a:lt2>
        <a:srgbClr val="FFFFFF"/>
      </a:lt2>
      <a:accent1>
        <a:srgbClr val="87A452"/>
      </a:accent1>
      <a:accent2>
        <a:srgbClr val="58B898"/>
      </a:accent2>
      <a:accent3>
        <a:srgbClr val="489698"/>
      </a:accent3>
      <a:accent4>
        <a:srgbClr val="C2C25E"/>
      </a:accent4>
      <a:accent5>
        <a:srgbClr val="C00000"/>
      </a:accent5>
      <a:accent6>
        <a:srgbClr val="FFC000"/>
      </a:accent6>
      <a:hlink>
        <a:srgbClr val="00B0F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3090</Words>
  <Application>WPS 演示</Application>
  <PresentationFormat>宽屏</PresentationFormat>
  <Paragraphs>233</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黑体</vt:lpstr>
      <vt:lpstr>Wingdings 2</vt:lpstr>
      <vt:lpstr>Times New Roman</vt:lpstr>
      <vt:lpstr>华文行楷</vt:lpstr>
      <vt:lpstr>华文新魏</vt:lpstr>
      <vt:lpstr>楷体_GB2312</vt:lpstr>
      <vt:lpstr>微软雅黑</vt:lpstr>
      <vt:lpstr>Wingdings</vt:lpstr>
      <vt:lpstr>Calibri</vt:lpstr>
      <vt:lpstr>新宋体</vt:lpstr>
      <vt:lpstr>1_A000120140530A99PPBG</vt:lpstr>
      <vt:lpstr>PowerPoint 演示文稿</vt:lpstr>
      <vt:lpstr>PowerPoint 演示文稿</vt:lpstr>
      <vt:lpstr>何为状物文 </vt:lpstr>
      <vt:lpstr>PowerPoint 演示文稿</vt:lpstr>
      <vt:lpstr>PowerPoint 演示文稿</vt:lpstr>
      <vt:lpstr>第二次先学后教</vt:lpstr>
      <vt:lpstr>PowerPoint 演示文稿</vt:lpstr>
      <vt:lpstr>把握结构：鸟</vt:lpstr>
      <vt:lpstr>品味语言（表现手法）：</vt:lpstr>
      <vt:lpstr>PowerPoint 演示文稿</vt:lpstr>
      <vt:lpstr>PowerPoint 演示文稿</vt:lpstr>
      <vt:lpstr>家里人对周家的丫头，不知名的捉去猫的人所持的态度，说明了什么? </vt:lpstr>
      <vt:lpstr>   2、鸟的身躯都是玲珑饱满的，细瘦而不干瘪、丰腴而臃肿，真是减一分则太瘦，增一分则太肥那样的秾纤合度。</vt:lpstr>
      <vt:lpstr>3、伫立着一只白鹭，拳着一条腿，缩着颈子，有时候“一行白鹭上青天”，背后衬着黛青的山色和釉绿的梯田。</vt:lpstr>
      <vt:lpstr>我们深深感受到作者对鸟的喜爱之情，可为什么后面两节会出现“悲苦”、“伤感”这样的字眼，这跟前面的感情是不是矛盾呢？大家可以讨论一下。</vt:lpstr>
      <vt:lpstr>PowerPoint 演示文稿</vt:lpstr>
      <vt:lpstr>第五段中“我对鸟并不存任何幻想”的原因以及“幻想”的含义是什么？</vt:lpstr>
      <vt:lpstr>最后一段说“自从离开四川以后”，再也看不到那些“跳荡”的鸟儿，听不到“悦耳的鸟鸣”了，字里行间蕴含的思想感情是什么？最后一句加上寒鸦、鸱枭、笼中鸟的作用是什么？</vt:lpstr>
      <vt:lpstr>感悟：</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Administrator</cp:lastModifiedBy>
  <cp:revision>20</cp:revision>
  <dcterms:created xsi:type="dcterms:W3CDTF">2015-05-05T08:02:00Z</dcterms:created>
  <dcterms:modified xsi:type="dcterms:W3CDTF">2016-11-25T04:56:39Z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2052-10.1.0.6030</vt:lpwstr>
  </property>
</Properties>
</file>