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09" r:id="rId4"/>
    <p:sldId id="477" r:id="rId5"/>
    <p:sldId id="410" r:id="rId6"/>
    <p:sldId id="413" r:id="rId7"/>
    <p:sldId id="411" r:id="rId8"/>
    <p:sldId id="412" r:id="rId9"/>
    <p:sldId id="415" r:id="rId10"/>
    <p:sldId id="414" r:id="rId11"/>
    <p:sldId id="416" r:id="rId12"/>
    <p:sldId id="451" r:id="rId13"/>
    <p:sldId id="452" r:id="rId14"/>
    <p:sldId id="453" r:id="rId15"/>
    <p:sldId id="454" r:id="rId16"/>
    <p:sldId id="418" r:id="rId17"/>
    <p:sldId id="419" r:id="rId18"/>
    <p:sldId id="421" r:id="rId19"/>
    <p:sldId id="422" r:id="rId20"/>
    <p:sldId id="423" r:id="rId21"/>
    <p:sldId id="420" r:id="rId22"/>
    <p:sldId id="424" r:id="rId23"/>
    <p:sldId id="425" r:id="rId24"/>
    <p:sldId id="426" r:id="rId25"/>
    <p:sldId id="427" r:id="rId26"/>
    <p:sldId id="428" r:id="rId27"/>
    <p:sldId id="429" r:id="rId28"/>
    <p:sldId id="430" r:id="rId29"/>
    <p:sldId id="432" r:id="rId30"/>
    <p:sldId id="431" r:id="rId31"/>
    <p:sldId id="437" r:id="rId32"/>
    <p:sldId id="438" r:id="rId33"/>
    <p:sldId id="433" r:id="rId34"/>
    <p:sldId id="434" r:id="rId35"/>
    <p:sldId id="435" r:id="rId36"/>
    <p:sldId id="436" r:id="rId37"/>
    <p:sldId id="455" r:id="rId38"/>
    <p:sldId id="456" r:id="rId39"/>
    <p:sldId id="439" r:id="rId40"/>
    <p:sldId id="465" r:id="rId41"/>
    <p:sldId id="460" r:id="rId42"/>
    <p:sldId id="461" r:id="rId43"/>
    <p:sldId id="462" r:id="rId44"/>
    <p:sldId id="463" r:id="rId45"/>
    <p:sldId id="464" r:id="rId46"/>
    <p:sldId id="440" r:id="rId47"/>
    <p:sldId id="441" r:id="rId48"/>
    <p:sldId id="442" r:id="rId49"/>
    <p:sldId id="466" r:id="rId50"/>
    <p:sldId id="467" r:id="rId51"/>
    <p:sldId id="468" r:id="rId52"/>
    <p:sldId id="469" r:id="rId53"/>
    <p:sldId id="443" r:id="rId54"/>
    <p:sldId id="470" r:id="rId55"/>
    <p:sldId id="471" r:id="rId56"/>
    <p:sldId id="444" r:id="rId57"/>
    <p:sldId id="458" r:id="rId58"/>
    <p:sldId id="457" r:id="rId59"/>
    <p:sldId id="459" r:id="rId60"/>
    <p:sldId id="472" r:id="rId61"/>
    <p:sldId id="473" r:id="rId62"/>
    <p:sldId id="474" r:id="rId63"/>
    <p:sldId id="475" r:id="rId64"/>
    <p:sldId id="476" r:id="rId65"/>
    <p:sldId id="538" r:id="rId66"/>
    <p:sldId id="539" r:id="rId67"/>
    <p:sldId id="540" r:id="rId68"/>
    <p:sldId id="541" r:id="rId69"/>
    <p:sldId id="542" r:id="rId70"/>
    <p:sldId id="544" r:id="rId71"/>
    <p:sldId id="545" r:id="rId72"/>
    <p:sldId id="546" r:id="rId73"/>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0" name="Mia Vida Villanueva" initials="MVV" lastIdx="0" clrIdx="0"/>
  <p:cmAuthor id="7" name="1206988966@qq.com" initials="1" lastIdx="0" clrIdx="2"/>
  <p:cmAuthor id="1" name="Wangzhi gang" initials="Wg" lastIdx="0" clrIdx="0"/>
  <p:cmAuthor id="8" name="姜伟光" initials="姜" lastIdx="0" clrIdx="0"/>
  <p:cmAuthor id="2" name="作者" initials="A" lastIdx="0" clrIdx="1"/>
  <p:cmAuthor id="3" name="lenovo" initials="l" lastIdx="0" clrIdx="2"/>
  <p:cmAuthor id="4" name="Administrator" initials="A" lastIdx="0" clrIdx="3"/>
  <p:cmAuthor id="5" name="宋洁然" initials="宋" lastIdx="0" clrIdx="1"/>
  <p:cmAuthor id="6" name="ming qiu" initials="m"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5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tags" Target="tags/tag379.xml" /><Relationship Id="rId75" Type="http://schemas.openxmlformats.org/officeDocument/2006/relationships/presProps" Target="presProps.xml" /><Relationship Id="rId76" Type="http://schemas.openxmlformats.org/officeDocument/2006/relationships/viewProps" Target="viewProps.xml" /><Relationship Id="rId77" Type="http://schemas.openxmlformats.org/officeDocument/2006/relationships/theme" Target="theme/theme1.xml" /><Relationship Id="rId78"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243.xml"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241" name="幻灯片图像占位符 1"/>
          <p:cNvSpPr>
            <a:spLocks noRot="1" noTextEdit="1"/>
          </p:cNvSpPr>
          <p:nvPr>
            <p:ph type="sldImg"/>
            <p:custDataLst>
              <p:tags r:id="rId4"/>
            </p:custDataLst>
          </p:nvPr>
        </p:nvSpPr>
        <p:spPr/>
      </p:sp>
      <p:sp>
        <p:nvSpPr>
          <p:cNvPr id="10242" name="文本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8914" name="Rectangle 2"/>
          <p:cNvSpPr/>
          <p:nvPr>
            <p:ph type="sldImg"/>
            <p:custDataLst>
              <p:tags r:id="rId4"/>
            </p:custDataLst>
          </p:nvPr>
        </p:nvSpPr>
        <p:spPr>
          <a:xfrm>
            <a:off x="1143000" y="685800"/>
            <a:ext cx="4572000" cy="3429000"/>
          </a:xfrm>
          <a:prstGeom prst="rect">
            <a:avLst/>
          </a:prstGeom>
          <a:noFill/>
          <a:ln cap="flat">
            <a:solidFill>
              <a:srgbClr val="000000"/>
            </a:solidFill>
            <a:prstDash val="solid"/>
            <a:miter lim="800000"/>
            <a:headEnd type="none" w="med" len="med"/>
            <a:tailEnd type="none" w="med" len="med"/>
          </a:ln>
        </p:spPr>
      </p:sp>
      <p:sp>
        <p:nvSpPr>
          <p:cNvPr id="38915" name="Rectangle 3"/>
          <p:cNvSpPr/>
          <p:nvPr>
            <p:ph type="body" idx="1"/>
            <p:custDataLst>
              <p:tags r:id="rId5"/>
            </p:custDataLst>
          </p:nvPr>
        </p:nvSpPr>
        <p:spPr>
          <a:xfrm>
            <a:off x="685800" y="4343400"/>
            <a:ext cx="5486400" cy="4114800"/>
          </a:xfrm>
          <a:prstGeom prst="rect">
            <a:avLst/>
          </a:prstGeom>
          <a:noFill/>
          <a:ln>
            <a:noFill/>
            <a:miter lim="800000"/>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30000"/>
              </a:spcBef>
              <a:spcAft>
                <a:spcPct val="0"/>
              </a:spcAft>
              <a:buClrTx/>
              <a:buSzTx/>
              <a:buFontTx/>
              <a:buNone/>
            </a:pPr>
            <a:endParaRPr kumimoji="0" lang="zh-CN" altLang="en-US" sz="1200" u="none" baseline="0">
              <a:solidFill>
                <a:schemeClr val="tx1"/>
              </a:solidFill>
              <a:latin typeface="Calibri"/>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76D7751-73B5-4B9F-9A20-7724EE56D572}" type="slidenum">
              <a:rPr lang="zh-CN" altLang="en-US" smtClean="0"/>
              <a:t>31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76D7751-73B5-4B9F-9A20-7724EE56D572}" type="slidenum">
              <a:rPr lang="zh-CN" altLang="en-US" smtClean="0"/>
              <a:t>32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76D7751-73B5-4B9F-9A20-7724EE56D572}" type="slidenum">
              <a:rPr lang="zh-CN" altLang="en-US" smtClean="0"/>
              <a:t>33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76D7751-73B5-4B9F-9A20-7724EE56D572}" type="slidenum">
              <a:rPr lang="zh-CN" altLang="en-US" smtClean="0"/>
              <a:t>34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image" Target="../media/image1.png"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blipFill rotWithShape="0">
          <a:blip r:embed="rId6"/>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7" name="Rectangle 4"/>
          <p:cNvSpPr>
            <a:spLocks noGrp="1" noChangeArrowheads="1"/>
          </p:cNvSpPr>
          <p:nvPr>
            <p:ph type="dt" sz="half" idx="2"/>
            <p:custDataLst>
              <p:tags r:id="rId3"/>
            </p:custDataLst>
          </p:nvPr>
        </p:nvSpPr>
        <p:spPr bwMode="auto">
          <a:xfrm>
            <a:off x="609600" y="6245225"/>
            <a:ext cx="2844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custDataLst>
              <p:tags r:id="rId4"/>
            </p:custDataLst>
          </p:nvPr>
        </p:nvSpPr>
        <p:spPr bwMode="auto">
          <a:xfrm>
            <a:off x="4165600" y="6245225"/>
            <a:ext cx="3860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custDataLst>
              <p:tags r:id="rId5"/>
            </p:custDataLst>
          </p:nvPr>
        </p:nvSpPr>
        <p:spPr bwMode="auto">
          <a:xfrm>
            <a:off x="8737600" y="6245225"/>
            <a:ext cx="2844800" cy="476250"/>
          </a:xfrm>
          <a:prstGeom prst="rect">
            <a:avLst/>
          </a:prstGeom>
          <a:ln>
            <a:miter lim="800000"/>
          </a:ln>
        </p:spPr>
        <p:txBody>
          <a:bodyPr vert="horz" wrap="square" lIns="91440" tIns="45720" rIns="91440" bIns="45720" numCol="1" anchor="t" anchorCtr="0" compatLnSpc="1"/>
          <a:lstStyle/>
          <a:p>
            <a:pPr algn="r"/>
            <a:fld id="{9A0DB2DC-4C9A-4742-B13C-FB6460FD3503}" type="slidenum">
              <a:rPr lang="zh-CN" altLang="en-US"/>
              <a:t/>
            </a:fld>
            <a:endParaRPr lang="zh-CN" altLang="en-US"/>
          </a:p>
        </p:txBody>
      </p:sp>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3.xml" /><Relationship Id="rId14" Type="http://schemas.openxmlformats.org/officeDocument/2006/relationships/tags" Target="../tags/tag74.xml" /><Relationship Id="rId15" Type="http://schemas.openxmlformats.org/officeDocument/2006/relationships/tags" Target="../tags/tag75.xml" /><Relationship Id="rId16" Type="http://schemas.openxmlformats.org/officeDocument/2006/relationships/tags" Target="../tags/tag76.xml" /><Relationship Id="rId17" Type="http://schemas.openxmlformats.org/officeDocument/2006/relationships/tags" Target="../tags/tag77.xml" /><Relationship Id="rId18" Type="http://schemas.openxmlformats.org/officeDocument/2006/relationships/tags" Target="../tags/tag78.xml" /><Relationship Id="rId19" Type="http://schemas.openxmlformats.org/officeDocument/2006/relationships/tags" Target="../tags/tag79.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4.xml" /><Relationship Id="rId3" Type="http://schemas.openxmlformats.org/officeDocument/2006/relationships/tags" Target="../tags/tag13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6.xml" /><Relationship Id="rId3" Type="http://schemas.openxmlformats.org/officeDocument/2006/relationships/tags" Target="../tags/tag1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8.xml" /><Relationship Id="rId3" Type="http://schemas.openxmlformats.org/officeDocument/2006/relationships/tags" Target="../tags/tag1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4.xml" /><Relationship Id="rId11" Type="http://schemas.openxmlformats.org/officeDocument/2006/relationships/tags" Target="../tags/tag155.xml" /><Relationship Id="rId12" Type="http://schemas.openxmlformats.org/officeDocument/2006/relationships/tags" Target="../tags/tag156.xml" /><Relationship Id="rId13" Type="http://schemas.openxmlformats.org/officeDocument/2006/relationships/tags" Target="../tags/tag157.xml" /><Relationship Id="rId14" Type="http://schemas.openxmlformats.org/officeDocument/2006/relationships/tags" Target="../tags/tag158.xml" /><Relationship Id="rId15" Type="http://schemas.openxmlformats.org/officeDocument/2006/relationships/tags" Target="../tags/tag159.xml" /><Relationship Id="rId16" Type="http://schemas.openxmlformats.org/officeDocument/2006/relationships/tags" Target="../tags/tag160.xml" /><Relationship Id="rId17" Type="http://schemas.openxmlformats.org/officeDocument/2006/relationships/tags" Target="../tags/tag161.xml" /><Relationship Id="rId18" Type="http://schemas.openxmlformats.org/officeDocument/2006/relationships/tags" Target="../tags/tag162.xml" /><Relationship Id="rId19" Type="http://schemas.openxmlformats.org/officeDocument/2006/relationships/tags" Target="../tags/tag163.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4.xml" /><Relationship Id="rId3" Type="http://schemas.openxmlformats.org/officeDocument/2006/relationships/tags" Target="../tags/tag16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6.xml" /><Relationship Id="rId3" Type="http://schemas.openxmlformats.org/officeDocument/2006/relationships/tags" Target="../tags/tag16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8.xml" /><Relationship Id="rId3" Type="http://schemas.openxmlformats.org/officeDocument/2006/relationships/tags" Target="../tags/tag16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2.xml" /><Relationship Id="rId3" Type="http://schemas.openxmlformats.org/officeDocument/2006/relationships/tags" Target="../tags/tag18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4.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8.xml" /><Relationship Id="rId11" Type="http://schemas.openxmlformats.org/officeDocument/2006/relationships/tags" Target="../tags/tag199.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 Id="rId3" Type="http://schemas.openxmlformats.org/officeDocument/2006/relationships/tags" Target="../tags/tag20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5.xml" /><Relationship Id="rId3" Type="http://schemas.openxmlformats.org/officeDocument/2006/relationships/tags" Target="../tags/tag20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7.xml" /><Relationship Id="rId3" Type="http://schemas.openxmlformats.org/officeDocument/2006/relationships/tags" Target="../tags/tag20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7.xml" /><Relationship Id="rId11" Type="http://schemas.openxmlformats.org/officeDocument/2006/relationships/tags" Target="../tags/tag218.xml" /><Relationship Id="rId12" Type="http://schemas.openxmlformats.org/officeDocument/2006/relationships/tags" Target="../tags/tag219.xml" /><Relationship Id="rId13" Type="http://schemas.openxmlformats.org/officeDocument/2006/relationships/tags" Target="../tags/tag220.xml" /><Relationship Id="rId14" Type="http://schemas.openxmlformats.org/officeDocument/2006/relationships/tags" Target="../tags/tag221.xml" /><Relationship Id="rId15" Type="http://schemas.openxmlformats.org/officeDocument/2006/relationships/tags" Target="../tags/tag222.xml" /><Relationship Id="rId16" Type="http://schemas.openxmlformats.org/officeDocument/2006/relationships/tags" Target="../tags/tag223.xml" /><Relationship Id="rId17" Type="http://schemas.openxmlformats.org/officeDocument/2006/relationships/tags" Target="../tags/tag224.xml" /><Relationship Id="rId18" Type="http://schemas.openxmlformats.org/officeDocument/2006/relationships/tags" Target="../tags/tag225.xml" /><Relationship Id="rId19" Type="http://schemas.openxmlformats.org/officeDocument/2006/relationships/tags" Target="../tags/tag226.xml" /><Relationship Id="rId2" Type="http://schemas.openxmlformats.org/officeDocument/2006/relationships/tags" Target="../tags/tag209.xml" /><Relationship Id="rId20" Type="http://schemas.openxmlformats.org/officeDocument/2006/relationships/tags" Target="../tags/tag227.xml" /><Relationship Id="rId21" Type="http://schemas.openxmlformats.org/officeDocument/2006/relationships/tags" Target="../tags/tag228.xml" /><Relationship Id="rId22" Type="http://schemas.openxmlformats.org/officeDocument/2006/relationships/tags" Target="../tags/tag229.xml" /><Relationship Id="rId23" Type="http://schemas.openxmlformats.org/officeDocument/2006/relationships/tags" Target="../tags/tag230.xml" /><Relationship Id="rId24" Type="http://schemas.openxmlformats.org/officeDocument/2006/relationships/tags" Target="../tags/tag231.xml" /><Relationship Id="rId25" Type="http://schemas.openxmlformats.org/officeDocument/2006/relationships/tags" Target="../tags/tag232.xml" /><Relationship Id="rId26" Type="http://schemas.openxmlformats.org/officeDocument/2006/relationships/tags" Target="../tags/tag233.xml" /><Relationship Id="rId27" Type="http://schemas.openxmlformats.org/officeDocument/2006/relationships/tags" Target="../tags/tag234.xml" /><Relationship Id="rId28" Type="http://schemas.openxmlformats.org/officeDocument/2006/relationships/tags" Target="../tags/tag235.xml" /><Relationship Id="rId29" Type="http://schemas.openxmlformats.org/officeDocument/2006/relationships/tags" Target="../tags/tag236.xml" /><Relationship Id="rId3" Type="http://schemas.openxmlformats.org/officeDocument/2006/relationships/tags" Target="../tags/tag210.xml" /><Relationship Id="rId30" Type="http://schemas.openxmlformats.org/officeDocument/2006/relationships/tags" Target="../tags/tag237.xml" /><Relationship Id="rId31" Type="http://schemas.openxmlformats.org/officeDocument/2006/relationships/tags" Target="../tags/tag238.xml" /><Relationship Id="rId32" Type="http://schemas.openxmlformats.org/officeDocument/2006/relationships/tags" Target="../tags/tag239.xml" /><Relationship Id="rId33" Type="http://schemas.openxmlformats.org/officeDocument/2006/relationships/tags" Target="../tags/tag24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1.xml" /><Relationship Id="rId3" Type="http://schemas.openxmlformats.org/officeDocument/2006/relationships/image" Target="../media/image4.png" /><Relationship Id="rId4" Type="http://schemas.openxmlformats.org/officeDocument/2006/relationships/tags" Target="../tags/tag24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247.xml" /><Relationship Id="rId4" Type="http://schemas.openxmlformats.org/officeDocument/2006/relationships/tags" Target="../tags/tag24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253.xml" /><Relationship Id="rId4" Type="http://schemas.openxmlformats.org/officeDocument/2006/relationships/tags" Target="../tags/tag25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266.xml" /><Relationship Id="rId4" Type="http://schemas.openxmlformats.org/officeDocument/2006/relationships/tags" Target="../tags/tag26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8.xml" /><Relationship Id="rId3" Type="http://schemas.openxmlformats.org/officeDocument/2006/relationships/tags" Target="../tags/tag26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73.xml" /><Relationship Id="rId3" Type="http://schemas.openxmlformats.org/officeDocument/2006/relationships/tags" Target="../tags/tag27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5.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4.xml" /><Relationship Id="rId11" Type="http://schemas.openxmlformats.org/officeDocument/2006/relationships/tags" Target="../tags/tag295.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 Id="rId9" Type="http://schemas.openxmlformats.org/officeDocument/2006/relationships/tags" Target="../tags/tag29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2.xml" /><Relationship Id="rId3" Type="http://schemas.openxmlformats.org/officeDocument/2006/relationships/tags" Target="../tags/tag303.xml"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7.xml" /><Relationship Id="rId3" Type="http://schemas.openxmlformats.org/officeDocument/2006/relationships/tags" Target="../tags/tag30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tags" Target="../tags/tag318.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9.xml" /><Relationship Id="rId3" Type="http://schemas.openxmlformats.org/officeDocument/2006/relationships/tags" Target="../tags/tag32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4.xml" /><Relationship Id="rId3" Type="http://schemas.openxmlformats.org/officeDocument/2006/relationships/tags" Target="../tags/tag32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6.xml" /><Relationship Id="rId3" Type="http://schemas.openxmlformats.org/officeDocument/2006/relationships/image" Target="../media/image2.jpeg" /><Relationship Id="rId4" Type="http://schemas.openxmlformats.org/officeDocument/2006/relationships/tags" Target="../tags/tag107.xml" /><Relationship Id="rId5" Type="http://schemas.openxmlformats.org/officeDocument/2006/relationships/image" Target="../media/image3.png" /><Relationship Id="rId6" Type="http://schemas.openxmlformats.org/officeDocument/2006/relationships/tags" Target="../tags/tag108.xml" /><Relationship Id="rId7" Type="http://schemas.openxmlformats.org/officeDocument/2006/relationships/tags" Target="../tags/tag109.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6.xml" /><Relationship Id="rId3" Type="http://schemas.openxmlformats.org/officeDocument/2006/relationships/tags" Target="../tags/tag32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1.xml" /><Relationship Id="rId3" Type="http://schemas.openxmlformats.org/officeDocument/2006/relationships/tags" Target="../tags/tag33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3.xml" /><Relationship Id="rId3" Type="http://schemas.openxmlformats.org/officeDocument/2006/relationships/tags" Target="../tags/tag33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35.xml" /><Relationship Id="rId3" Type="http://schemas.openxmlformats.org/officeDocument/2006/relationships/tags" Target="../tags/tag336.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37.xml" /><Relationship Id="rId3" Type="http://schemas.openxmlformats.org/officeDocument/2006/relationships/tags" Target="../tags/tag338.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1.xml" /><Relationship Id="rId3" Type="http://schemas.openxmlformats.org/officeDocument/2006/relationships/tags" Target="../tags/tag35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3.xml" /><Relationship Id="rId3" Type="http://schemas.openxmlformats.org/officeDocument/2006/relationships/tags" Target="../tags/tag35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5.xml" /><Relationship Id="rId3" Type="http://schemas.openxmlformats.org/officeDocument/2006/relationships/tags" Target="../tags/tag356.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7.xml" /><Relationship Id="rId3" Type="http://schemas.openxmlformats.org/officeDocument/2006/relationships/tags" Target="../tags/tag358.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9.xml" /><Relationship Id="rId3" Type="http://schemas.openxmlformats.org/officeDocument/2006/relationships/tags" Target="../tags/tag360.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4.xml" /><Relationship Id="rId3" Type="http://schemas.openxmlformats.org/officeDocument/2006/relationships/tags" Target="../tags/tag36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6.xml" /><Relationship Id="rId3" Type="http://schemas.openxmlformats.org/officeDocument/2006/relationships/tags" Target="../tags/tag367.xml" /><Relationship Id="rId4" Type="http://schemas.openxmlformats.org/officeDocument/2006/relationships/tags" Target="../tags/tag368.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9.xml" /><Relationship Id="rId3" Type="http://schemas.openxmlformats.org/officeDocument/2006/relationships/tags" Target="../tags/tag370.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71.xml" /><Relationship Id="rId3" Type="http://schemas.openxmlformats.org/officeDocument/2006/relationships/tags" Target="../tags/tag37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image" Target="../media/image5.png" /><Relationship Id="rId5" Type="http://schemas.openxmlformats.org/officeDocument/2006/relationships/tags" Target="../tags/tag37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33.xml" /><Relationship Id="rId2" Type="http://schemas.openxmlformats.org/officeDocument/2006/relationships/notesSlide" Target="../notesSlides/notesSlide3.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196340" y="2059940"/>
            <a:ext cx="9799320" cy="1654175"/>
          </a:xfrm>
        </p:spPr>
        <p:txBody>
          <a:bodyPr>
            <a:normAutofit fontScale="90000"/>
            <a:scene3d>
              <a:camera prst="orthographicFront"/>
              <a:lightRig rig="threePt" dir="t"/>
            </a:scene3d>
          </a:bodyPr>
          <a:lstStyle/>
          <a:p>
            <a:r>
              <a:rPr lang="zh-CN" altLang="zh-CN" sz="10665">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rPr>
              <a:t>考前复习</a:t>
            </a:r>
            <a:endParaRPr lang="zh-CN" altLang="zh-CN" sz="10665">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楷体" panose="02010609060101010101" charset="-122"/>
              <a:ea typeface="楷体" panose="02010609060101010101" charset="-122"/>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1196260" y="1918925"/>
            <a:ext cx="9799200" cy="1472400"/>
          </a:xfrm>
        </p:spPr>
        <p:txBody>
          <a:bodyPr>
            <a:scene3d>
              <a:camera prst="orthographicFront"/>
              <a:lightRig rig="threePt" dir="t"/>
            </a:scene3d>
          </a:bodyPr>
          <a:lstStyle/>
          <a:p>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新闻类文体角度</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9070" y="96520"/>
            <a:ext cx="11914505" cy="6554470"/>
          </a:xfrm>
          <a:prstGeom prst="rect">
            <a:avLst/>
          </a:prstGeom>
          <a:noFill/>
        </p:spPr>
        <p:txBody>
          <a:bodyPr wrap="square" rtlCol="0">
            <a:spAutoFit/>
          </a:bodyPr>
          <a:lstStyle/>
          <a:p>
            <a:r>
              <a:rPr lang="zh-CN" altLang="en-US" sz="2800" b="1">
                <a:solidFill>
                  <a:schemeClr val="accent1">
                    <a:lumMod val="75000"/>
                  </a:schemeClr>
                </a:solidFill>
                <a:latin typeface="楷体" panose="02010609060101010101" charset="-122"/>
                <a:ea typeface="楷体" panose="02010609060101010101" charset="-122"/>
                <a:cs typeface="楷体" panose="02010609060101010101" charset="-122"/>
              </a:rPr>
              <a:t>新闻访谈类文本的文体特征</a:t>
            </a:r>
            <a:endParaRPr lang="zh-CN" altLang="en-US" sz="2800" b="1">
              <a:solidFill>
                <a:schemeClr val="accent1">
                  <a:lumMod val="75000"/>
                </a:schemeClr>
              </a:solidFill>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新闻访谈类文本包括消息、通讯、特写、时评和访谈等五大类，其共同特征是真实性、时效性和准确性，但各种新闻文体之间又存在着较大差异。</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1、消息</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是用概括性的叙述方式和简明扼要的文字，迅速及时地报道国内外具有新闻价值的新近发生的事实的一种新闻文体。它的特点是真实、新鲜、灵活、短小，强调用事实说话、用新人新事说话、用形象说话，其基本要素包括时间、地点、人物、事件、原因、结果。</a:t>
            </a:r>
            <a:endParaRPr lang="zh-CN" altLang="en-US" sz="2800" b="1">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、特写</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特写往往只是摄取新闻事件中最富表现力和特征的某些片断，通过多种表现手法做具有强烈情感冲击力的着力刻画，集中突出地表现新闻人物事件或新闻主题。</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其做大特点是生动而集中地再现新闻场面或新闻人物，着力渲染和烘托气氛，强调对读者的感染力。</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特写包括人物特写、事件特写、场面特写、景物特写和工作特写五大类。</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63550" y="367030"/>
            <a:ext cx="11199495" cy="6123940"/>
          </a:xfrm>
          <a:prstGeom prst="rect">
            <a:avLst/>
          </a:prstGeom>
          <a:noFill/>
        </p:spPr>
        <p:txBody>
          <a:bodyPr wrap="square" rtlCol="0">
            <a:spAutoFit/>
          </a:bodyPr>
          <a:lstStyle/>
          <a:p>
            <a:r>
              <a:rPr lang="en-US" altLang="zh-CN" sz="2800" b="1">
                <a:solidFill>
                  <a:srgbClr val="FF0000"/>
                </a:solidFill>
                <a:latin typeface="楷体" panose="02010609060101010101" charset="-122"/>
                <a:ea typeface="楷体" panose="02010609060101010101" charset="-122"/>
                <a:cs typeface="楷体" panose="02010609060101010101" charset="-122"/>
                <a:sym typeface="+mn-ea"/>
              </a:rPr>
              <a:t>3</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、时评</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时评是对当前发生的新闻或新闻中表现乃至隐藏的问题，发表自己的见解，或归纳总结出新的结论或观点。其特点是以说理为主，或夹叙夹议，或先叙后议。其内容必须包括提出问题、有确定的主题、有完整的论述、有合理的阐述、有明确的结论。属于典型的议论文。</a:t>
            </a:r>
            <a:endParaRPr lang="zh-CN" altLang="en-US" sz="2800" b="1">
              <a:latin typeface="楷体" panose="02010609060101010101" charset="-122"/>
              <a:ea typeface="楷体" panose="02010609060101010101" charset="-122"/>
              <a:cs typeface="楷体" panose="02010609060101010101" charset="-122"/>
            </a:endParaRPr>
          </a:p>
          <a:p>
            <a:r>
              <a:rPr lang="en-US" altLang="zh-CN" sz="2800" b="1">
                <a:solidFill>
                  <a:srgbClr val="FF0000"/>
                </a:solidFill>
                <a:latin typeface="楷体" panose="02010609060101010101" charset="-122"/>
                <a:ea typeface="楷体" panose="02010609060101010101" charset="-122"/>
                <a:cs typeface="楷体" panose="02010609060101010101" charset="-122"/>
                <a:sym typeface="+mn-ea"/>
              </a:rPr>
              <a:t>4</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、访谈</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因为某个人、某件事、某些问题去访问知情者、事件本人或专家，请他们对提出的问题进行解答，运用谈话纪实的方式进行报道的文章，就叫做访谈。</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访谈的对象肯定是人，而访谈的内容可以是新闻事件或历史事件，也可以是人们普遍关心的社会问题，也可以是人物专访。</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访谈的基本特征是针对性、专题性、典型性。即访谈的目的性特别强，针对某事、某人、某个问题；围绕一个中心提问；访谈的人、事、问题具有典型意义。</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280670" y="210820"/>
            <a:ext cx="11639550" cy="6294120"/>
          </a:xfrm>
          <a:prstGeom prst="rect">
            <a:avLst/>
          </a:prstGeom>
          <a:noFill/>
        </p:spPr>
        <p:txBody>
          <a:bodyPr wrap="square" rtlCol="0">
            <a:spAutoFit/>
          </a:bodyPr>
          <a:lstStyle/>
          <a:p>
            <a:pPr>
              <a:lnSpc>
                <a:spcPct val="120000"/>
              </a:lnSpc>
            </a:pPr>
            <a:r>
              <a:rPr lang="en-US" altLang="zh-CN" sz="2400" b="1">
                <a:latin typeface="楷体" panose="02010609060101010101" charset="-122"/>
                <a:ea typeface="楷体" panose="02010609060101010101" charset="-122"/>
                <a:cs typeface="楷体" panose="02010609060101010101" charset="-122"/>
              </a:rPr>
              <a:t>5</a:t>
            </a:r>
            <a:r>
              <a:rPr lang="zh-CN" altLang="en-US" sz="2400" b="1">
                <a:latin typeface="楷体" panose="02010609060101010101" charset="-122"/>
                <a:ea typeface="楷体" panose="02010609060101010101" charset="-122"/>
                <a:cs typeface="楷体" panose="02010609060101010101" charset="-122"/>
              </a:rPr>
              <a:t>、通讯的种类</a:t>
            </a:r>
            <a:r>
              <a:rPr lang="en-US" altLang="zh-CN"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a:p>
            <a:pPr>
              <a:lnSpc>
                <a:spcPct val="120000"/>
              </a:lnSpc>
            </a:pPr>
            <a:r>
              <a:rPr lang="zh-CN" altLang="en-US" sz="2400" b="1">
                <a:latin typeface="楷体" panose="02010609060101010101" charset="-122"/>
                <a:ea typeface="楷体" panose="02010609060101010101" charset="-122"/>
                <a:cs typeface="楷体" panose="02010609060101010101" charset="-122"/>
              </a:rPr>
              <a:t>通讯的类型一般有两种分法</a:t>
            </a:r>
            <a:r>
              <a:rPr lang="en-US" altLang="zh-CN"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a:p>
            <a:pPr>
              <a:lnSpc>
                <a:spcPct val="120000"/>
              </a:lnSpc>
            </a:pPr>
            <a:r>
              <a:rPr lang="zh-CN" altLang="en-US" sz="2400" b="1">
                <a:latin typeface="楷体" panose="02010609060101010101" charset="-122"/>
                <a:ea typeface="楷体" panose="02010609060101010101" charset="-122"/>
                <a:cs typeface="楷体" panose="02010609060101010101" charset="-122"/>
              </a:rPr>
              <a:t>一种是按照报道的内容，可分为</a:t>
            </a:r>
            <a:r>
              <a:rPr lang="zh-CN" altLang="en-US" sz="2400" b="1">
                <a:solidFill>
                  <a:srgbClr val="FF0000"/>
                </a:solidFill>
                <a:latin typeface="楷体" panose="02010609060101010101" charset="-122"/>
                <a:ea typeface="楷体" panose="02010609060101010101" charset="-122"/>
                <a:cs typeface="楷体" panose="02010609060101010101" charset="-122"/>
              </a:rPr>
              <a:t>人物通讯、事件通讯</a:t>
            </a:r>
            <a:r>
              <a:rPr lang="zh-CN" altLang="en-US" sz="2400" b="1">
                <a:latin typeface="楷体" panose="02010609060101010101" charset="-122"/>
                <a:ea typeface="楷体" panose="02010609060101010101" charset="-122"/>
                <a:cs typeface="楷体" panose="02010609060101010101" charset="-122"/>
              </a:rPr>
              <a:t>、工作通讯、风貌通讯。</a:t>
            </a:r>
            <a:endParaRPr lang="zh-CN" altLang="en-US" sz="2400" b="1">
              <a:latin typeface="楷体" panose="02010609060101010101" charset="-122"/>
              <a:ea typeface="楷体" panose="02010609060101010101" charset="-122"/>
              <a:cs typeface="楷体" panose="02010609060101010101" charset="-122"/>
            </a:endParaRPr>
          </a:p>
          <a:p>
            <a:pPr>
              <a:lnSpc>
                <a:spcPct val="120000"/>
              </a:lnSpc>
            </a:pPr>
            <a:r>
              <a:rPr lang="zh-CN" altLang="en-US" sz="2400" b="1">
                <a:latin typeface="楷体" panose="02010609060101010101" charset="-122"/>
                <a:ea typeface="楷体" panose="02010609060101010101" charset="-122"/>
                <a:cs typeface="楷体" panose="02010609060101010101" charset="-122"/>
              </a:rPr>
              <a:t>另一种是按照报道的形式，可分为访间记、</a:t>
            </a:r>
            <a:r>
              <a:rPr lang="zh-CN" altLang="en-US" sz="2400" b="1">
                <a:solidFill>
                  <a:schemeClr val="tx1"/>
                </a:solidFill>
                <a:latin typeface="楷体" panose="02010609060101010101" charset="-122"/>
                <a:ea typeface="楷体" panose="02010609060101010101" charset="-122"/>
                <a:cs typeface="楷体" panose="02010609060101010101" charset="-122"/>
              </a:rPr>
              <a:t>专访</a:t>
            </a:r>
            <a:r>
              <a:rPr lang="zh-CN" altLang="en-US" sz="2400" b="1">
                <a:solidFill>
                  <a:srgbClr val="FF0000"/>
                </a:solidFill>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特写、大特写、新闻小故事、记者来信等。</a:t>
            </a:r>
            <a:endParaRPr lang="zh-CN" altLang="en-US" sz="2400" b="1">
              <a:latin typeface="楷体" panose="02010609060101010101" charset="-122"/>
              <a:ea typeface="楷体" panose="02010609060101010101" charset="-122"/>
              <a:cs typeface="楷体" panose="02010609060101010101" charset="-122"/>
            </a:endParaRPr>
          </a:p>
          <a:p>
            <a:pPr marL="457200" indent="-457200">
              <a:lnSpc>
                <a:spcPct val="120000"/>
              </a:lnSpc>
              <a:buFont typeface="+mj-ea"/>
              <a:buAutoNum type="circleNumDbPlain"/>
            </a:pPr>
            <a:r>
              <a:rPr lang="zh-CN" altLang="en-US" sz="2400" b="1" u="sng">
                <a:solidFill>
                  <a:srgbClr val="FF0000"/>
                </a:solidFill>
                <a:latin typeface="楷体" panose="02010609060101010101" charset="-122"/>
                <a:ea typeface="楷体" panose="02010609060101010101" charset="-122"/>
                <a:cs typeface="楷体" panose="02010609060101010101" charset="-122"/>
              </a:rPr>
              <a:t>人物通讯是以人物为报道的中心</a:t>
            </a:r>
            <a:r>
              <a:rPr lang="zh-CN" altLang="en-US"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chemeClr val="tx1"/>
                </a:solidFill>
                <a:latin typeface="楷体" panose="02010609060101010101" charset="-122"/>
                <a:ea typeface="楷体" panose="02010609060101010101" charset="-122"/>
                <a:cs typeface="楷体" panose="02010609060101010101" charset="-122"/>
              </a:rPr>
              <a:t>通过对个体或群体人物的行为、经历、事迹的描述性报道，具体形象地反映人物的精神面貌、展示其特定形象的通讯形式。</a:t>
            </a:r>
            <a:endParaRPr lang="zh-CN" altLang="en-US" sz="2400" b="1">
              <a:latin typeface="楷体" panose="02010609060101010101" charset="-122"/>
              <a:ea typeface="楷体" panose="02010609060101010101" charset="-122"/>
              <a:cs typeface="楷体" panose="02010609060101010101" charset="-122"/>
            </a:endParaRPr>
          </a:p>
          <a:p>
            <a:pPr marL="457200" indent="-457200">
              <a:lnSpc>
                <a:spcPct val="120000"/>
              </a:lnSpc>
              <a:buFont typeface="+mj-ea"/>
              <a:buAutoNum type="circleNumDbPlain"/>
            </a:pPr>
            <a:r>
              <a:rPr lang="zh-CN" altLang="en-US" sz="2400" b="1" u="sng">
                <a:solidFill>
                  <a:srgbClr val="FF0000"/>
                </a:solidFill>
                <a:latin typeface="楷体" panose="02010609060101010101" charset="-122"/>
                <a:ea typeface="楷体" panose="02010609060101010101" charset="-122"/>
                <a:cs typeface="楷体" panose="02010609060101010101" charset="-122"/>
              </a:rPr>
              <a:t>事件通讯是以现实生活中具有典型意义的新闻事件为主要报道对象</a:t>
            </a:r>
            <a:r>
              <a:rPr lang="zh-CN" altLang="en-US" sz="2400" b="1">
                <a:latin typeface="楷体" panose="02010609060101010101" charset="-122"/>
                <a:ea typeface="楷体" panose="02010609060101010101" charset="-122"/>
                <a:cs typeface="楷体" panose="02010609060101010101" charset="-122"/>
              </a:rPr>
              <a:t>，详尽、具体而形象地描述新闻事件的发生、发展和结果，并揭示其影响和意义的通讯形式。</a:t>
            </a:r>
            <a:endParaRPr lang="zh-CN" altLang="en-US" sz="2400" b="1">
              <a:latin typeface="楷体" panose="02010609060101010101" charset="-122"/>
              <a:ea typeface="楷体" panose="02010609060101010101" charset="-122"/>
              <a:cs typeface="楷体" panose="02010609060101010101" charset="-122"/>
            </a:endParaRPr>
          </a:p>
          <a:p>
            <a:pPr marL="457200" indent="-457200">
              <a:lnSpc>
                <a:spcPct val="120000"/>
              </a:lnSpc>
              <a:buFont typeface="+mj-ea"/>
              <a:buAutoNum type="circleNumDbPlain"/>
            </a:pPr>
            <a:r>
              <a:rPr lang="zh-CN" altLang="en-US" sz="2400" b="1">
                <a:latin typeface="楷体" panose="02010609060101010101" charset="-122"/>
                <a:ea typeface="楷体" panose="02010609060101010101" charset="-122"/>
                <a:cs typeface="楷体" panose="02010609060101010101" charset="-122"/>
              </a:rPr>
              <a:t>工作通讯又称经验通讯，</a:t>
            </a:r>
            <a:r>
              <a:rPr lang="zh-CN" altLang="en-US" sz="2400" b="1" u="sng">
                <a:solidFill>
                  <a:srgbClr val="FF0000"/>
                </a:solidFill>
                <a:latin typeface="楷体" panose="02010609060101010101" charset="-122"/>
                <a:ea typeface="楷体" panose="02010609060101010101" charset="-122"/>
                <a:cs typeface="楷体" panose="02010609060101010101" charset="-122"/>
              </a:rPr>
              <a:t>是以某一地区或某一单位的实际工作为主要报道对象</a:t>
            </a:r>
            <a:r>
              <a:rPr lang="zh-CN" altLang="en-US" sz="2400" b="1">
                <a:solidFill>
                  <a:srgbClr val="FF0000"/>
                </a:solidFill>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报道先进的、具有推广价值的工作经验、工作成就，或报道实际工作中存在的问题和新出现的课题，具有较强的针对性、政策性和指导性。</a:t>
            </a:r>
            <a:endParaRPr lang="zh-CN" altLang="en-US" sz="2400" b="1">
              <a:latin typeface="楷体" panose="02010609060101010101" charset="-122"/>
              <a:ea typeface="楷体" panose="02010609060101010101" charset="-122"/>
              <a:cs typeface="楷体" panose="02010609060101010101" charset="-122"/>
            </a:endParaRPr>
          </a:p>
          <a:p>
            <a:pPr marL="457200" indent="-457200">
              <a:lnSpc>
                <a:spcPct val="120000"/>
              </a:lnSpc>
              <a:buFont typeface="+mj-ea"/>
              <a:buAutoNum type="circleNumDbPlain"/>
            </a:pPr>
            <a:r>
              <a:rPr lang="zh-CN" altLang="en-US" sz="2400" b="1">
                <a:latin typeface="楷体" panose="02010609060101010101" charset="-122"/>
                <a:ea typeface="楷体" panose="02010609060101010101" charset="-122"/>
                <a:cs typeface="楷体" panose="02010609060101010101" charset="-122"/>
              </a:rPr>
              <a:t>风貌通讯也叫概貌通讯、旅游通讯，它是以介绍某一地域、某一行业、某一单位的基本面貌、风土人情、自然风光、现实生活为主要内容的报道。</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198880" y="2257425"/>
            <a:ext cx="9799320" cy="1227455"/>
          </a:xfrm>
        </p:spPr>
        <p:txBody>
          <a:bodyPr/>
          <a:lstStyle/>
          <a:p>
            <a:r>
              <a:rPr lang="zh-CN" altLang="zh-CN" sz="7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小说</a:t>
            </a:r>
            <a:endParaRPr lang="zh-CN" altLang="zh-CN" sz="7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Text Box 2"/>
          <p:cNvSpPr txBox="1"/>
          <p:nvPr>
            <p:custDataLst>
              <p:tags r:id="rId3"/>
            </p:custDataLst>
          </p:nvPr>
        </p:nvSpPr>
        <p:spPr>
          <a:xfrm>
            <a:off x="5016500" y="404813"/>
            <a:ext cx="3124200" cy="46037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A</a:t>
            </a:r>
            <a:r>
              <a:rPr lang="zh-CN" altLang="en-US" sz="2400" b="1">
                <a:solidFill>
                  <a:srgbClr val="000066"/>
                </a:solidFill>
                <a:latin typeface="楷体" panose="02010609060101010101" charset="-122"/>
                <a:ea typeface="楷体" panose="02010609060101010101" charset="-122"/>
                <a:cs typeface="楷体" panose="02010609060101010101" charset="-122"/>
              </a:rPr>
              <a:t>、正面描写</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
        <p:nvSpPr>
          <p:cNvPr id="10243" name="Text Box 3"/>
          <p:cNvSpPr txBox="1">
            <a:spLocks noChangeArrowheads="1"/>
          </p:cNvSpPr>
          <p:nvPr>
            <p:custDataLst>
              <p:tags r:id="rId4"/>
            </p:custDataLst>
          </p:nvPr>
        </p:nvSpPr>
        <p:spPr bwMode="auto">
          <a:xfrm>
            <a:off x="5016500" y="908050"/>
            <a:ext cx="3509963" cy="460375"/>
          </a:xfrm>
          <a:prstGeom prst="rect">
            <a:avLst/>
          </a:prstGeom>
          <a:noFill/>
          <a:ln w="9525">
            <a:noFill/>
            <a:miter lim="800000"/>
          </a:ln>
          <a:effectLst/>
        </p:spPr>
        <p:txBody>
          <a:bodyPr>
            <a:spAutoFit/>
          </a:bodyPr>
          <a:lstStyle/>
          <a:p>
            <a:pPr marR="0" algn="just" defTabSz="914400">
              <a:buClrTx/>
              <a:buSzTx/>
              <a:defRPr/>
            </a:pPr>
            <a:r>
              <a:rPr kumimoji="0" lang="en-US" sz="2400" b="1" kern="1200" cap="none" spc="0" normalizeH="0" baseline="0" noProof="0">
                <a:solidFill>
                  <a:srgbClr val="000066"/>
                </a:solidFill>
                <a:latin typeface="楷体" panose="02010609060101010101" charset="-122"/>
                <a:ea typeface="楷体" panose="02010609060101010101" charset="-122"/>
                <a:cs typeface="楷体" panose="02010609060101010101" charset="-122"/>
              </a:rPr>
              <a:t>B</a:t>
            </a:r>
            <a:r>
              <a:rPr kumimoji="0" lang="zh-CN" altLang="en-US" sz="2400" b="1" kern="1200" cap="none" spc="0" normalizeH="0" baseline="0" noProof="0">
                <a:solidFill>
                  <a:srgbClr val="000066"/>
                </a:solidFill>
                <a:latin typeface="楷体" panose="02010609060101010101" charset="-122"/>
                <a:ea typeface="楷体" panose="02010609060101010101" charset="-122"/>
                <a:cs typeface="楷体" panose="02010609060101010101" charset="-122"/>
              </a:rPr>
              <a:t>、侧面描写</a:t>
            </a:r>
            <a:endParaRPr kumimoji="0" lang="zh-CN" altLang="en-US" sz="2400" b="1" kern="1200" cap="none" spc="0" normalizeH="0" baseline="0" noProof="0">
              <a:solidFill>
                <a:srgbClr val="000066"/>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endParaRPr>
          </a:p>
        </p:txBody>
      </p:sp>
      <p:sp>
        <p:nvSpPr>
          <p:cNvPr id="10244" name="Text Box 4"/>
          <p:cNvSpPr txBox="1"/>
          <p:nvPr>
            <p:custDataLst>
              <p:tags r:id="rId5"/>
            </p:custDataLst>
          </p:nvPr>
        </p:nvSpPr>
        <p:spPr>
          <a:xfrm>
            <a:off x="5016500" y="1484313"/>
            <a:ext cx="2374900" cy="46037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C</a:t>
            </a:r>
            <a:r>
              <a:rPr lang="zh-CN" altLang="en-US" sz="2400" b="1">
                <a:solidFill>
                  <a:srgbClr val="000066"/>
                </a:solidFill>
                <a:latin typeface="楷体" panose="02010609060101010101" charset="-122"/>
                <a:ea typeface="楷体" panose="02010609060101010101" charset="-122"/>
                <a:cs typeface="楷体" panose="02010609060101010101" charset="-122"/>
              </a:rPr>
              <a:t>、细节描写</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
        <p:nvSpPr>
          <p:cNvPr id="10245" name="Text Box 5"/>
          <p:cNvSpPr txBox="1"/>
          <p:nvPr>
            <p:custDataLst>
              <p:tags r:id="rId6"/>
            </p:custDataLst>
          </p:nvPr>
        </p:nvSpPr>
        <p:spPr>
          <a:xfrm>
            <a:off x="2927350" y="621030"/>
            <a:ext cx="1873885" cy="645160"/>
          </a:xfrm>
          <a:prstGeom prst="rect">
            <a:avLst/>
          </a:prstGeom>
          <a:noFill/>
          <a:ln w="9525">
            <a:noFill/>
          </a:ln>
        </p:spPr>
        <p:txBody>
          <a:bodyPr wrap="square">
            <a:spAutoFit/>
          </a:bodyPr>
          <a:lstStyle/>
          <a:p>
            <a:pPr>
              <a:spcBef>
                <a:spcPct val="50000"/>
              </a:spcBef>
            </a:pPr>
            <a:r>
              <a:rPr lang="en-US" altLang="zh-CN" sz="3600" b="1">
                <a:solidFill>
                  <a:srgbClr val="990033"/>
                </a:solidFill>
                <a:latin typeface="楷体" panose="02010609060101010101" charset="-122"/>
                <a:ea typeface="楷体" panose="02010609060101010101" charset="-122"/>
                <a:cs typeface="楷体" panose="02010609060101010101" charset="-122"/>
              </a:rPr>
              <a:t>1</a:t>
            </a:r>
            <a:r>
              <a:rPr lang="zh-CN" altLang="en-US" sz="3600" b="1">
                <a:solidFill>
                  <a:srgbClr val="990033"/>
                </a:solidFill>
                <a:latin typeface="楷体" panose="02010609060101010101" charset="-122"/>
                <a:ea typeface="楷体" panose="02010609060101010101" charset="-122"/>
                <a:cs typeface="楷体" panose="02010609060101010101" charset="-122"/>
              </a:rPr>
              <a:t>、人物</a:t>
            </a:r>
            <a:endParaRPr lang="zh-CN" altLang="en-US" sz="3200" b="1">
              <a:solidFill>
                <a:srgbClr val="000066"/>
              </a:solidFill>
              <a:latin typeface="楷体" panose="02010609060101010101" charset="-122"/>
              <a:ea typeface="楷体" panose="02010609060101010101" charset="-122"/>
              <a:cs typeface="楷体" panose="02010609060101010101" charset="-122"/>
            </a:endParaRPr>
          </a:p>
        </p:txBody>
      </p:sp>
      <p:sp>
        <p:nvSpPr>
          <p:cNvPr id="10246" name="AutoShape 6"/>
          <p:cNvSpPr/>
          <p:nvPr>
            <p:custDataLst>
              <p:tags r:id="rId7"/>
            </p:custDataLst>
          </p:nvPr>
        </p:nvSpPr>
        <p:spPr>
          <a:xfrm>
            <a:off x="4656138" y="2133600"/>
            <a:ext cx="215900" cy="2232025"/>
          </a:xfrm>
          <a:prstGeom prst="leftBrace">
            <a:avLst>
              <a:gd name="adj1" fmla="val 85864"/>
              <a:gd name="adj2" fmla="val 50000"/>
            </a:avLst>
          </a:prstGeom>
          <a:noFill/>
          <a:ln w="28575" cap="sq" cmpd="sng">
            <a:solidFill>
              <a:srgbClr val="E5071C"/>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10247" name="AutoShape 7"/>
          <p:cNvSpPr/>
          <p:nvPr>
            <p:custDataLst>
              <p:tags r:id="rId8"/>
            </p:custDataLst>
          </p:nvPr>
        </p:nvSpPr>
        <p:spPr>
          <a:xfrm>
            <a:off x="2495550" y="549275"/>
            <a:ext cx="481013" cy="5256213"/>
          </a:xfrm>
          <a:prstGeom prst="leftBrace">
            <a:avLst>
              <a:gd name="adj1" fmla="val 90757"/>
              <a:gd name="adj2" fmla="val 50000"/>
            </a:avLst>
          </a:prstGeom>
          <a:noFill/>
          <a:ln w="38100" cap="sq" cmpd="sng">
            <a:solidFill>
              <a:srgbClr val="8000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9225" name="Rectangle 9"/>
          <p:cNvSpPr/>
          <p:nvPr>
            <p:custDataLst>
              <p:tags r:id="rId9"/>
            </p:custDataLst>
          </p:nvPr>
        </p:nvSpPr>
        <p:spPr>
          <a:xfrm>
            <a:off x="1774825" y="1628775"/>
            <a:ext cx="721360" cy="3169285"/>
          </a:xfrm>
          <a:prstGeom prst="rect">
            <a:avLst/>
          </a:prstGeom>
          <a:noFill/>
          <a:ln w="9525">
            <a:noFill/>
          </a:ln>
        </p:spPr>
        <p:txBody>
          <a:bodyPr wrap="square">
            <a:spAutoFit/>
          </a:bodyPr>
          <a:lstStyle/>
          <a:p>
            <a:r>
              <a:rPr lang="zh-CN" altLang="en-US" sz="4000" b="1">
                <a:solidFill>
                  <a:srgbClr val="990033"/>
                </a:solidFill>
                <a:latin typeface="楷体" panose="02010609060101010101" charset="-122"/>
                <a:ea typeface="楷体" panose="02010609060101010101" charset="-122"/>
              </a:rPr>
              <a:t>小说三要素</a:t>
            </a:r>
            <a:endParaRPr lang="zh-CN" altLang="en-US" sz="4000" b="1">
              <a:solidFill>
                <a:srgbClr val="990033"/>
              </a:solidFill>
              <a:latin typeface="楷体" panose="02010609060101010101" charset="-122"/>
              <a:ea typeface="楷体" panose="02010609060101010101" charset="-122"/>
            </a:endParaRPr>
          </a:p>
        </p:txBody>
      </p:sp>
      <p:sp>
        <p:nvSpPr>
          <p:cNvPr id="10250" name="Text Box 10"/>
          <p:cNvSpPr txBox="1"/>
          <p:nvPr>
            <p:custDataLst>
              <p:tags r:id="rId10"/>
            </p:custDataLst>
          </p:nvPr>
        </p:nvSpPr>
        <p:spPr>
          <a:xfrm>
            <a:off x="2856230" y="2781300"/>
            <a:ext cx="1799590" cy="645160"/>
          </a:xfrm>
          <a:prstGeom prst="rect">
            <a:avLst/>
          </a:prstGeom>
          <a:noFill/>
          <a:ln w="9525">
            <a:noFill/>
          </a:ln>
        </p:spPr>
        <p:txBody>
          <a:bodyPr wrap="square">
            <a:spAutoFit/>
          </a:bodyPr>
          <a:lstStyle/>
          <a:p>
            <a:pPr>
              <a:spcBef>
                <a:spcPct val="50000"/>
              </a:spcBef>
            </a:pPr>
            <a:r>
              <a:rPr lang="en-US" altLang="zh-CN" sz="3600" b="1">
                <a:solidFill>
                  <a:srgbClr val="990033"/>
                </a:solidFill>
                <a:latin typeface="楷体" panose="02010609060101010101" charset="-122"/>
                <a:ea typeface="楷体" panose="02010609060101010101" charset="-122"/>
                <a:cs typeface="楷体" panose="02010609060101010101" charset="-122"/>
              </a:rPr>
              <a:t>2</a:t>
            </a:r>
            <a:r>
              <a:rPr lang="zh-CN" altLang="en-US" sz="3600" b="1">
                <a:solidFill>
                  <a:srgbClr val="990033"/>
                </a:solidFill>
                <a:latin typeface="楷体" panose="02010609060101010101" charset="-122"/>
                <a:ea typeface="楷体" panose="02010609060101010101" charset="-122"/>
                <a:cs typeface="楷体" panose="02010609060101010101" charset="-122"/>
              </a:rPr>
              <a:t>、情节</a:t>
            </a:r>
            <a:endParaRPr lang="zh-CN" altLang="en-US" sz="3600" b="1">
              <a:solidFill>
                <a:srgbClr val="990033"/>
              </a:solidFill>
              <a:latin typeface="楷体" panose="02010609060101010101" charset="-122"/>
              <a:ea typeface="楷体" panose="02010609060101010101" charset="-122"/>
              <a:cs typeface="楷体" panose="02010609060101010101" charset="-122"/>
            </a:endParaRPr>
          </a:p>
        </p:txBody>
      </p:sp>
      <p:sp>
        <p:nvSpPr>
          <p:cNvPr id="10251" name="Text Box 11"/>
          <p:cNvSpPr txBox="1"/>
          <p:nvPr>
            <p:custDataLst>
              <p:tags r:id="rId11"/>
            </p:custDataLst>
          </p:nvPr>
        </p:nvSpPr>
        <p:spPr>
          <a:xfrm>
            <a:off x="2856230" y="5085080"/>
            <a:ext cx="1944370" cy="645160"/>
          </a:xfrm>
          <a:prstGeom prst="rect">
            <a:avLst/>
          </a:prstGeom>
          <a:noFill/>
          <a:ln w="9525">
            <a:noFill/>
          </a:ln>
        </p:spPr>
        <p:txBody>
          <a:bodyPr wrap="square">
            <a:spAutoFit/>
          </a:bodyPr>
          <a:lstStyle/>
          <a:p>
            <a:pPr>
              <a:spcBef>
                <a:spcPct val="50000"/>
              </a:spcBef>
            </a:pPr>
            <a:r>
              <a:rPr lang="en-US" altLang="zh-CN" sz="3600" b="1">
                <a:solidFill>
                  <a:srgbClr val="990033"/>
                </a:solidFill>
                <a:latin typeface="楷体" panose="02010609060101010101" charset="-122"/>
                <a:ea typeface="楷体" panose="02010609060101010101" charset="-122"/>
                <a:cs typeface="楷体" panose="02010609060101010101" charset="-122"/>
              </a:rPr>
              <a:t>3</a:t>
            </a:r>
            <a:r>
              <a:rPr lang="zh-CN" altLang="en-US" sz="3600" b="1">
                <a:solidFill>
                  <a:srgbClr val="990033"/>
                </a:solidFill>
                <a:latin typeface="楷体" panose="02010609060101010101" charset="-122"/>
                <a:ea typeface="楷体" panose="02010609060101010101" charset="-122"/>
                <a:cs typeface="楷体" panose="02010609060101010101" charset="-122"/>
              </a:rPr>
              <a:t>、环境</a:t>
            </a:r>
            <a:endParaRPr lang="zh-CN" altLang="en-US" sz="2800" b="1">
              <a:solidFill>
                <a:srgbClr val="000066"/>
              </a:solidFill>
              <a:latin typeface="楷体" panose="02010609060101010101" charset="-122"/>
              <a:ea typeface="楷体" panose="02010609060101010101" charset="-122"/>
              <a:cs typeface="楷体" panose="02010609060101010101" charset="-122"/>
            </a:endParaRPr>
          </a:p>
        </p:txBody>
      </p:sp>
      <p:sp>
        <p:nvSpPr>
          <p:cNvPr id="10252" name="AutoShape 12"/>
          <p:cNvSpPr/>
          <p:nvPr>
            <p:custDataLst>
              <p:tags r:id="rId12"/>
            </p:custDataLst>
          </p:nvPr>
        </p:nvSpPr>
        <p:spPr>
          <a:xfrm>
            <a:off x="4872038" y="549275"/>
            <a:ext cx="152400" cy="1295400"/>
          </a:xfrm>
          <a:prstGeom prst="leftBrace">
            <a:avLst>
              <a:gd name="adj1" fmla="val 70597"/>
              <a:gd name="adj2" fmla="val 50000"/>
            </a:avLst>
          </a:prstGeom>
          <a:noFill/>
          <a:ln w="28575" cap="sq" cmpd="sng">
            <a:solidFill>
              <a:srgbClr val="E5071C"/>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10253" name="Text Box 13"/>
          <p:cNvSpPr txBox="1"/>
          <p:nvPr>
            <p:custDataLst>
              <p:tags r:id="rId13"/>
            </p:custDataLst>
          </p:nvPr>
        </p:nvSpPr>
        <p:spPr>
          <a:xfrm>
            <a:off x="4872038" y="2060575"/>
            <a:ext cx="5580062" cy="46037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A</a:t>
            </a:r>
            <a:r>
              <a:rPr lang="zh-CN" altLang="en-US" sz="2400" b="1">
                <a:solidFill>
                  <a:srgbClr val="000066"/>
                </a:solidFill>
                <a:latin typeface="楷体" panose="02010609060101010101" charset="-122"/>
                <a:ea typeface="楷体" panose="02010609060101010101" charset="-122"/>
                <a:cs typeface="楷体" panose="02010609060101010101" charset="-122"/>
              </a:rPr>
              <a:t>、开端：引起矛盾冲突的第一个事件</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
        <p:nvSpPr>
          <p:cNvPr id="10254" name="Text Box 14"/>
          <p:cNvSpPr txBox="1"/>
          <p:nvPr>
            <p:custDataLst>
              <p:tags r:id="rId14"/>
            </p:custDataLst>
          </p:nvPr>
        </p:nvSpPr>
        <p:spPr>
          <a:xfrm>
            <a:off x="4872038" y="2565400"/>
            <a:ext cx="5795962" cy="82994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B</a:t>
            </a:r>
            <a:r>
              <a:rPr lang="zh-CN" altLang="en-US" sz="2400" b="1">
                <a:solidFill>
                  <a:srgbClr val="000066"/>
                </a:solidFill>
                <a:latin typeface="楷体" panose="02010609060101010101" charset="-122"/>
                <a:ea typeface="楷体" panose="02010609060101010101" charset="-122"/>
                <a:cs typeface="楷体" panose="02010609060101010101" charset="-122"/>
              </a:rPr>
              <a:t>、发展：矛盾冲突逐步展开，逐步激化，达到高潮前的这段过程</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
        <p:nvSpPr>
          <p:cNvPr id="10255" name="Text Box 15"/>
          <p:cNvSpPr txBox="1"/>
          <p:nvPr>
            <p:custDataLst>
              <p:tags r:id="rId15"/>
            </p:custDataLst>
          </p:nvPr>
        </p:nvSpPr>
        <p:spPr>
          <a:xfrm>
            <a:off x="4872038" y="3357563"/>
            <a:ext cx="5795962" cy="82994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C</a:t>
            </a:r>
            <a:r>
              <a:rPr lang="zh-CN" altLang="en-US" sz="2400" b="1">
                <a:solidFill>
                  <a:srgbClr val="000066"/>
                </a:solidFill>
                <a:latin typeface="楷体" panose="02010609060101010101" charset="-122"/>
                <a:ea typeface="楷体" panose="02010609060101010101" charset="-122"/>
                <a:cs typeface="楷体" panose="02010609060101010101" charset="-122"/>
              </a:rPr>
              <a:t>、高潮：矛盾冲突尖锐、紧张，决定矛盾双方命运、事件成败和发展前景</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
        <p:nvSpPr>
          <p:cNvPr id="10256" name="Text Box 16"/>
          <p:cNvSpPr txBox="1"/>
          <p:nvPr>
            <p:custDataLst>
              <p:tags r:id="rId16"/>
            </p:custDataLst>
          </p:nvPr>
        </p:nvSpPr>
        <p:spPr>
          <a:xfrm>
            <a:off x="4872038" y="4292600"/>
            <a:ext cx="5399087" cy="46037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D</a:t>
            </a:r>
            <a:r>
              <a:rPr lang="zh-CN" altLang="en-US" sz="2400" b="1">
                <a:solidFill>
                  <a:srgbClr val="000066"/>
                </a:solidFill>
                <a:latin typeface="楷体" panose="02010609060101010101" charset="-122"/>
                <a:ea typeface="楷体" panose="02010609060101010101" charset="-122"/>
                <a:cs typeface="楷体" panose="02010609060101010101" charset="-122"/>
              </a:rPr>
              <a:t>、结局：高潮之后的结果</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
        <p:nvSpPr>
          <p:cNvPr id="10257" name="AutoShape 17"/>
          <p:cNvSpPr/>
          <p:nvPr>
            <p:custDataLst>
              <p:tags r:id="rId17"/>
            </p:custDataLst>
          </p:nvPr>
        </p:nvSpPr>
        <p:spPr>
          <a:xfrm>
            <a:off x="4656138" y="5157788"/>
            <a:ext cx="144462" cy="792162"/>
          </a:xfrm>
          <a:prstGeom prst="leftBrace">
            <a:avLst>
              <a:gd name="adj1" fmla="val 45543"/>
              <a:gd name="adj2" fmla="val 50000"/>
            </a:avLst>
          </a:prstGeom>
          <a:noFill/>
          <a:ln w="28575" cap="sq" cmpd="sng">
            <a:solidFill>
              <a:srgbClr val="E5071C"/>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10258" name="Text Box 18"/>
          <p:cNvSpPr txBox="1"/>
          <p:nvPr>
            <p:custDataLst>
              <p:tags r:id="rId18"/>
            </p:custDataLst>
          </p:nvPr>
        </p:nvSpPr>
        <p:spPr>
          <a:xfrm>
            <a:off x="4943475" y="4797425"/>
            <a:ext cx="5219700" cy="829945"/>
          </a:xfrm>
          <a:prstGeom prst="rect">
            <a:avLst/>
          </a:prstGeom>
          <a:noFill/>
          <a:ln w="9525">
            <a:noFill/>
          </a:ln>
        </p:spPr>
        <p:txBody>
          <a:bodyPr>
            <a:spAutoFit/>
          </a:bodyPr>
          <a:lstStyle/>
          <a:p>
            <a:pPr algn="just"/>
            <a:r>
              <a:rPr lang="zh-CN" altLang="en-US" sz="2400" b="1">
                <a:solidFill>
                  <a:srgbClr val="000066"/>
                </a:solidFill>
                <a:latin typeface="楷体" panose="02010609060101010101" charset="-122"/>
                <a:ea typeface="楷体" panose="02010609060101010101" charset="-122"/>
                <a:cs typeface="楷体" panose="02010609060101010101" charset="-122"/>
              </a:rPr>
              <a:t>A、自然环境：人物活动的地点、时间、季节、气候以及景物</a:t>
            </a:r>
            <a:r>
              <a:rPr lang="zh-CN" altLang="en-US" sz="2400" b="1">
                <a:solidFill>
                  <a:srgbClr val="333399"/>
                </a:solidFill>
                <a:latin typeface="楷体" panose="02010609060101010101" charset="-122"/>
                <a:ea typeface="楷体" panose="02010609060101010101" charset="-122"/>
                <a:cs typeface="楷体" panose="02010609060101010101" charset="-122"/>
              </a:rPr>
              <a:t> </a:t>
            </a:r>
            <a:endParaRPr lang="zh-CN" altLang="en-US" sz="2400" b="1">
              <a:solidFill>
                <a:srgbClr val="333399"/>
              </a:solidFill>
              <a:latin typeface="楷体" panose="02010609060101010101" charset="-122"/>
              <a:ea typeface="楷体" panose="02010609060101010101" charset="-122"/>
              <a:cs typeface="楷体" panose="02010609060101010101" charset="-122"/>
            </a:endParaRPr>
          </a:p>
        </p:txBody>
      </p:sp>
      <p:sp>
        <p:nvSpPr>
          <p:cNvPr id="10259" name="Text Box 19"/>
          <p:cNvSpPr txBox="1"/>
          <p:nvPr>
            <p:custDataLst>
              <p:tags r:id="rId19"/>
            </p:custDataLst>
          </p:nvPr>
        </p:nvSpPr>
        <p:spPr>
          <a:xfrm>
            <a:off x="4943475" y="5627688"/>
            <a:ext cx="5724525" cy="829945"/>
          </a:xfrm>
          <a:prstGeom prst="rect">
            <a:avLst/>
          </a:prstGeom>
          <a:noFill/>
          <a:ln w="9525">
            <a:noFill/>
          </a:ln>
        </p:spPr>
        <p:txBody>
          <a:bodyPr>
            <a:spAutoFit/>
          </a:bodyPr>
          <a:lstStyle/>
          <a:p>
            <a:pPr algn="just"/>
            <a:r>
              <a:rPr lang="en-US" altLang="zh-CN" sz="2400" b="1">
                <a:solidFill>
                  <a:srgbClr val="000066"/>
                </a:solidFill>
                <a:latin typeface="楷体" panose="02010609060101010101" charset="-122"/>
                <a:ea typeface="楷体" panose="02010609060101010101" charset="-122"/>
                <a:cs typeface="楷体" panose="02010609060101010101" charset="-122"/>
              </a:rPr>
              <a:t>B</a:t>
            </a:r>
            <a:r>
              <a:rPr lang="zh-CN" altLang="en-US" sz="2400" b="1">
                <a:solidFill>
                  <a:srgbClr val="000066"/>
                </a:solidFill>
                <a:latin typeface="楷体" panose="02010609060101010101" charset="-122"/>
                <a:ea typeface="楷体" panose="02010609060101010101" charset="-122"/>
                <a:cs typeface="楷体" panose="02010609060101010101" charset="-122"/>
              </a:rPr>
              <a:t>、社会环境：人物的身份、地位、成长的历史背景 </a:t>
            </a:r>
            <a:endParaRPr lang="zh-CN" altLang="en-US" sz="2400" b="1">
              <a:solidFill>
                <a:srgbClr val="000066"/>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9225"/>
                                        </p:tgtEl>
                                        <p:attrNameLst>
                                          <p:attrName>style.visibility</p:attrName>
                                        </p:attrNameLst>
                                      </p:cBhvr>
                                      <p:to>
                                        <p:strVal val="visible"/>
                                      </p:to>
                                    </p:set>
                                    <p:anim calcmode="lin" valueType="num">
                                      <p:cBhvr additive="base">
                                        <p:cTn id="7" dur="500"/>
                                        <p:tgtEl>
                                          <p:spTgt spid="9225"/>
                                        </p:tgtEl>
                                        <p:attrNameLst>
                                          <p:attrName>ppt_x</p:attrName>
                                        </p:attrNameLst>
                                      </p:cBhvr>
                                      <p:tavLst>
                                        <p:tav tm="0">
                                          <p:val>
                                            <p:strVal val="#ppt_x-#ppt_w*1.125000"/>
                                          </p:val>
                                        </p:tav>
                                        <p:tav tm="100000">
                                          <p:val>
                                            <p:strVal val="#ppt_x"/>
                                          </p:val>
                                        </p:tav>
                                      </p:tavLst>
                                    </p:anim>
                                    <p:animEffect transition="in" filter="wipe(right)">
                                      <p:cBhvr>
                                        <p:cTn id="8" dur="500"/>
                                        <p:tgtEl>
                                          <p:spTgt spid="9225"/>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247"/>
                                        </p:tgtEl>
                                        <p:attrNameLst>
                                          <p:attrName>style.visibility</p:attrName>
                                        </p:attrNameLst>
                                      </p:cBhvr>
                                      <p:to>
                                        <p:strVal val="visible"/>
                                      </p:to>
                                    </p:set>
                                    <p:anim calcmode="lin" valueType="num">
                                      <p:cBhvr additive="base">
                                        <p:cTn id="13" dur="500"/>
                                        <p:tgtEl>
                                          <p:spTgt spid="10247"/>
                                        </p:tgtEl>
                                        <p:attrNameLst>
                                          <p:attrName>ppt_y</p:attrName>
                                        </p:attrNameLst>
                                      </p:cBhvr>
                                      <p:tavLst>
                                        <p:tav tm="0">
                                          <p:val>
                                            <p:strVal val="#ppt_y+#ppt_h*1.125000"/>
                                          </p:val>
                                        </p:tav>
                                        <p:tav tm="100000">
                                          <p:val>
                                            <p:strVal val="#ppt_y"/>
                                          </p:val>
                                        </p:tav>
                                      </p:tavLst>
                                    </p:anim>
                                    <p:animEffect transition="in" filter="wipe(up)">
                                      <p:cBhvr>
                                        <p:cTn id="14" dur="500"/>
                                        <p:tgtEl>
                                          <p:spTgt spid="1024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245"/>
                                        </p:tgtEl>
                                        <p:attrNameLst>
                                          <p:attrName>style.visibility</p:attrName>
                                        </p:attrNameLst>
                                      </p:cBhvr>
                                      <p:to>
                                        <p:strVal val="visible"/>
                                      </p:to>
                                    </p:set>
                                    <p:anim calcmode="lin" valueType="num">
                                      <p:cBhvr additive="base">
                                        <p:cTn id="19" dur="500"/>
                                        <p:tgtEl>
                                          <p:spTgt spid="10245"/>
                                        </p:tgtEl>
                                        <p:attrNameLst>
                                          <p:attrName>ppt_y</p:attrName>
                                        </p:attrNameLst>
                                      </p:cBhvr>
                                      <p:tavLst>
                                        <p:tav tm="0">
                                          <p:val>
                                            <p:strVal val="#ppt_y+#ppt_h*1.125000"/>
                                          </p:val>
                                        </p:tav>
                                        <p:tav tm="100000">
                                          <p:val>
                                            <p:strVal val="#ppt_y"/>
                                          </p:val>
                                        </p:tav>
                                      </p:tavLst>
                                    </p:anim>
                                    <p:animEffect transition="in" filter="wipe(up)">
                                      <p:cBhvr>
                                        <p:cTn id="20" dur="500"/>
                                        <p:tgtEl>
                                          <p:spTgt spid="1024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250"/>
                                        </p:tgtEl>
                                        <p:attrNameLst>
                                          <p:attrName>style.visibility</p:attrName>
                                        </p:attrNameLst>
                                      </p:cBhvr>
                                      <p:to>
                                        <p:strVal val="visible"/>
                                      </p:to>
                                    </p:set>
                                    <p:anim calcmode="lin" valueType="num">
                                      <p:cBhvr additive="base">
                                        <p:cTn id="25" dur="500"/>
                                        <p:tgtEl>
                                          <p:spTgt spid="10250"/>
                                        </p:tgtEl>
                                        <p:attrNameLst>
                                          <p:attrName>ppt_y</p:attrName>
                                        </p:attrNameLst>
                                      </p:cBhvr>
                                      <p:tavLst>
                                        <p:tav tm="0">
                                          <p:val>
                                            <p:strVal val="#ppt_y+#ppt_h*1.125000"/>
                                          </p:val>
                                        </p:tav>
                                        <p:tav tm="100000">
                                          <p:val>
                                            <p:strVal val="#ppt_y"/>
                                          </p:val>
                                        </p:tav>
                                      </p:tavLst>
                                    </p:anim>
                                    <p:animEffect transition="in" filter="wipe(up)">
                                      <p:cBhvr>
                                        <p:cTn id="26" dur="500"/>
                                        <p:tgtEl>
                                          <p:spTgt spid="1025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251"/>
                                        </p:tgtEl>
                                        <p:attrNameLst>
                                          <p:attrName>style.visibility</p:attrName>
                                        </p:attrNameLst>
                                      </p:cBhvr>
                                      <p:to>
                                        <p:strVal val="visible"/>
                                      </p:to>
                                    </p:set>
                                    <p:anim calcmode="lin" valueType="num">
                                      <p:cBhvr additive="base">
                                        <p:cTn id="31" dur="500"/>
                                        <p:tgtEl>
                                          <p:spTgt spid="10251"/>
                                        </p:tgtEl>
                                        <p:attrNameLst>
                                          <p:attrName>ppt_y</p:attrName>
                                        </p:attrNameLst>
                                      </p:cBhvr>
                                      <p:tavLst>
                                        <p:tav tm="0">
                                          <p:val>
                                            <p:strVal val="#ppt_y+#ppt_h*1.125000"/>
                                          </p:val>
                                        </p:tav>
                                        <p:tav tm="100000">
                                          <p:val>
                                            <p:strVal val="#ppt_y"/>
                                          </p:val>
                                        </p:tav>
                                      </p:tavLst>
                                    </p:anim>
                                    <p:animEffect transition="in" filter="wipe(up)">
                                      <p:cBhvr>
                                        <p:cTn id="32" dur="500"/>
                                        <p:tgtEl>
                                          <p:spTgt spid="1025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252"/>
                                        </p:tgtEl>
                                        <p:attrNameLst>
                                          <p:attrName>style.visibility</p:attrName>
                                        </p:attrNameLst>
                                      </p:cBhvr>
                                      <p:to>
                                        <p:strVal val="visible"/>
                                      </p:to>
                                    </p:set>
                                    <p:anim calcmode="lin" valueType="num">
                                      <p:cBhvr additive="base">
                                        <p:cTn id="37" dur="500"/>
                                        <p:tgtEl>
                                          <p:spTgt spid="10252"/>
                                        </p:tgtEl>
                                        <p:attrNameLst>
                                          <p:attrName>ppt_y</p:attrName>
                                        </p:attrNameLst>
                                      </p:cBhvr>
                                      <p:tavLst>
                                        <p:tav tm="0">
                                          <p:val>
                                            <p:strVal val="#ppt_y+#ppt_h*1.125000"/>
                                          </p:val>
                                        </p:tav>
                                        <p:tav tm="100000">
                                          <p:val>
                                            <p:strVal val="#ppt_y"/>
                                          </p:val>
                                        </p:tav>
                                      </p:tavLst>
                                    </p:anim>
                                    <p:animEffect transition="in" filter="wipe(up)">
                                      <p:cBhvr>
                                        <p:cTn id="38" dur="500"/>
                                        <p:tgtEl>
                                          <p:spTgt spid="10252"/>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0242"/>
                                        </p:tgtEl>
                                        <p:attrNameLst>
                                          <p:attrName>style.visibility</p:attrName>
                                        </p:attrNameLst>
                                      </p:cBhvr>
                                      <p:to>
                                        <p:strVal val="visible"/>
                                      </p:to>
                                    </p:set>
                                    <p:anim calcmode="lin" valueType="num">
                                      <p:cBhvr additive="base">
                                        <p:cTn id="43" dur="500"/>
                                        <p:tgtEl>
                                          <p:spTgt spid="10242"/>
                                        </p:tgtEl>
                                        <p:attrNameLst>
                                          <p:attrName>ppt_y</p:attrName>
                                        </p:attrNameLst>
                                      </p:cBhvr>
                                      <p:tavLst>
                                        <p:tav tm="0">
                                          <p:val>
                                            <p:strVal val="#ppt_y+#ppt_h*1.125000"/>
                                          </p:val>
                                        </p:tav>
                                        <p:tav tm="100000">
                                          <p:val>
                                            <p:strVal val="#ppt_y"/>
                                          </p:val>
                                        </p:tav>
                                      </p:tavLst>
                                    </p:anim>
                                    <p:animEffect transition="in" filter="wipe(up)">
                                      <p:cBhvr>
                                        <p:cTn id="44" dur="500"/>
                                        <p:tgtEl>
                                          <p:spTgt spid="10242"/>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0243"/>
                                        </p:tgtEl>
                                        <p:attrNameLst>
                                          <p:attrName>style.visibility</p:attrName>
                                        </p:attrNameLst>
                                      </p:cBhvr>
                                      <p:to>
                                        <p:strVal val="visible"/>
                                      </p:to>
                                    </p:set>
                                    <p:anim calcmode="lin" valueType="num">
                                      <p:cBhvr additive="base">
                                        <p:cTn id="49" dur="500"/>
                                        <p:tgtEl>
                                          <p:spTgt spid="10243"/>
                                        </p:tgtEl>
                                        <p:attrNameLst>
                                          <p:attrName>ppt_y</p:attrName>
                                        </p:attrNameLst>
                                      </p:cBhvr>
                                      <p:tavLst>
                                        <p:tav tm="0">
                                          <p:val>
                                            <p:strVal val="#ppt_y+#ppt_h*1.125000"/>
                                          </p:val>
                                        </p:tav>
                                        <p:tav tm="100000">
                                          <p:val>
                                            <p:strVal val="#ppt_y"/>
                                          </p:val>
                                        </p:tav>
                                      </p:tavLst>
                                    </p:anim>
                                    <p:animEffect transition="in" filter="wipe(up)">
                                      <p:cBhvr>
                                        <p:cTn id="50" dur="500"/>
                                        <p:tgtEl>
                                          <p:spTgt spid="10243"/>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0244"/>
                                        </p:tgtEl>
                                        <p:attrNameLst>
                                          <p:attrName>style.visibility</p:attrName>
                                        </p:attrNameLst>
                                      </p:cBhvr>
                                      <p:to>
                                        <p:strVal val="visible"/>
                                      </p:to>
                                    </p:set>
                                    <p:anim calcmode="lin" valueType="num">
                                      <p:cBhvr additive="base">
                                        <p:cTn id="55" dur="500"/>
                                        <p:tgtEl>
                                          <p:spTgt spid="10244"/>
                                        </p:tgtEl>
                                        <p:attrNameLst>
                                          <p:attrName>ppt_y</p:attrName>
                                        </p:attrNameLst>
                                      </p:cBhvr>
                                      <p:tavLst>
                                        <p:tav tm="0">
                                          <p:val>
                                            <p:strVal val="#ppt_y+#ppt_h*1.125000"/>
                                          </p:val>
                                        </p:tav>
                                        <p:tav tm="100000">
                                          <p:val>
                                            <p:strVal val="#ppt_y"/>
                                          </p:val>
                                        </p:tav>
                                      </p:tavLst>
                                    </p:anim>
                                    <p:animEffect transition="in" filter="wipe(up)">
                                      <p:cBhvr>
                                        <p:cTn id="56" dur="500"/>
                                        <p:tgtEl>
                                          <p:spTgt spid="10244"/>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0246"/>
                                        </p:tgtEl>
                                        <p:attrNameLst>
                                          <p:attrName>style.visibility</p:attrName>
                                        </p:attrNameLst>
                                      </p:cBhvr>
                                      <p:to>
                                        <p:strVal val="visible"/>
                                      </p:to>
                                    </p:set>
                                    <p:anim calcmode="lin" valueType="num">
                                      <p:cBhvr additive="base">
                                        <p:cTn id="61" dur="500"/>
                                        <p:tgtEl>
                                          <p:spTgt spid="10246"/>
                                        </p:tgtEl>
                                        <p:attrNameLst>
                                          <p:attrName>ppt_y</p:attrName>
                                        </p:attrNameLst>
                                      </p:cBhvr>
                                      <p:tavLst>
                                        <p:tav tm="0">
                                          <p:val>
                                            <p:strVal val="#ppt_y+#ppt_h*1.125000"/>
                                          </p:val>
                                        </p:tav>
                                        <p:tav tm="100000">
                                          <p:val>
                                            <p:strVal val="#ppt_y"/>
                                          </p:val>
                                        </p:tav>
                                      </p:tavLst>
                                    </p:anim>
                                    <p:animEffect transition="in" filter="wipe(up)">
                                      <p:cBhvr>
                                        <p:cTn id="62" dur="500"/>
                                        <p:tgtEl>
                                          <p:spTgt spid="1024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0253"/>
                                        </p:tgtEl>
                                        <p:attrNameLst>
                                          <p:attrName>style.visibility</p:attrName>
                                        </p:attrNameLst>
                                      </p:cBhvr>
                                      <p:to>
                                        <p:strVal val="visible"/>
                                      </p:to>
                                    </p:set>
                                    <p:anim calcmode="lin" valueType="num">
                                      <p:cBhvr additive="base">
                                        <p:cTn id="67" dur="500"/>
                                        <p:tgtEl>
                                          <p:spTgt spid="10253"/>
                                        </p:tgtEl>
                                        <p:attrNameLst>
                                          <p:attrName>ppt_y</p:attrName>
                                        </p:attrNameLst>
                                      </p:cBhvr>
                                      <p:tavLst>
                                        <p:tav tm="0">
                                          <p:val>
                                            <p:strVal val="#ppt_y+#ppt_h*1.125000"/>
                                          </p:val>
                                        </p:tav>
                                        <p:tav tm="100000">
                                          <p:val>
                                            <p:strVal val="#ppt_y"/>
                                          </p:val>
                                        </p:tav>
                                      </p:tavLst>
                                    </p:anim>
                                    <p:animEffect transition="in" filter="wipe(up)">
                                      <p:cBhvr>
                                        <p:cTn id="68" dur="500"/>
                                        <p:tgtEl>
                                          <p:spTgt spid="10253"/>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10254"/>
                                        </p:tgtEl>
                                        <p:attrNameLst>
                                          <p:attrName>style.visibility</p:attrName>
                                        </p:attrNameLst>
                                      </p:cBhvr>
                                      <p:to>
                                        <p:strVal val="visible"/>
                                      </p:to>
                                    </p:set>
                                    <p:anim calcmode="lin" valueType="num">
                                      <p:cBhvr additive="base">
                                        <p:cTn id="73" dur="500"/>
                                        <p:tgtEl>
                                          <p:spTgt spid="10254"/>
                                        </p:tgtEl>
                                        <p:attrNameLst>
                                          <p:attrName>ppt_y</p:attrName>
                                        </p:attrNameLst>
                                      </p:cBhvr>
                                      <p:tavLst>
                                        <p:tav tm="0">
                                          <p:val>
                                            <p:strVal val="#ppt_y+#ppt_h*1.125000"/>
                                          </p:val>
                                        </p:tav>
                                        <p:tav tm="100000">
                                          <p:val>
                                            <p:strVal val="#ppt_y"/>
                                          </p:val>
                                        </p:tav>
                                      </p:tavLst>
                                    </p:anim>
                                    <p:animEffect transition="in" filter="wipe(up)">
                                      <p:cBhvr>
                                        <p:cTn id="74" dur="500"/>
                                        <p:tgtEl>
                                          <p:spTgt spid="10254"/>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10255"/>
                                        </p:tgtEl>
                                        <p:attrNameLst>
                                          <p:attrName>style.visibility</p:attrName>
                                        </p:attrNameLst>
                                      </p:cBhvr>
                                      <p:to>
                                        <p:strVal val="visible"/>
                                      </p:to>
                                    </p:set>
                                    <p:anim calcmode="lin" valueType="num">
                                      <p:cBhvr additive="base">
                                        <p:cTn id="79" dur="500"/>
                                        <p:tgtEl>
                                          <p:spTgt spid="10255"/>
                                        </p:tgtEl>
                                        <p:attrNameLst>
                                          <p:attrName>ppt_y</p:attrName>
                                        </p:attrNameLst>
                                      </p:cBhvr>
                                      <p:tavLst>
                                        <p:tav tm="0">
                                          <p:val>
                                            <p:strVal val="#ppt_y+#ppt_h*1.125000"/>
                                          </p:val>
                                        </p:tav>
                                        <p:tav tm="100000">
                                          <p:val>
                                            <p:strVal val="#ppt_y"/>
                                          </p:val>
                                        </p:tav>
                                      </p:tavLst>
                                    </p:anim>
                                    <p:animEffect transition="in" filter="wipe(up)">
                                      <p:cBhvr>
                                        <p:cTn id="80" dur="500"/>
                                        <p:tgtEl>
                                          <p:spTgt spid="10255"/>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12" presetClass="entr" presetSubtype="4" fill="hold" grpId="0" nodeType="clickEffect">
                                  <p:stCondLst>
                                    <p:cond delay="0"/>
                                  </p:stCondLst>
                                  <p:childTnLst>
                                    <p:set>
                                      <p:cBhvr>
                                        <p:cTn id="84" dur="1" fill="hold">
                                          <p:stCondLst>
                                            <p:cond delay="0"/>
                                          </p:stCondLst>
                                        </p:cTn>
                                        <p:tgtEl>
                                          <p:spTgt spid="10256"/>
                                        </p:tgtEl>
                                        <p:attrNameLst>
                                          <p:attrName>style.visibility</p:attrName>
                                        </p:attrNameLst>
                                      </p:cBhvr>
                                      <p:to>
                                        <p:strVal val="visible"/>
                                      </p:to>
                                    </p:set>
                                    <p:anim calcmode="lin" valueType="num">
                                      <p:cBhvr additive="base">
                                        <p:cTn id="85" dur="500"/>
                                        <p:tgtEl>
                                          <p:spTgt spid="10256"/>
                                        </p:tgtEl>
                                        <p:attrNameLst>
                                          <p:attrName>ppt_y</p:attrName>
                                        </p:attrNameLst>
                                      </p:cBhvr>
                                      <p:tavLst>
                                        <p:tav tm="0">
                                          <p:val>
                                            <p:strVal val="#ppt_y+#ppt_h*1.125000"/>
                                          </p:val>
                                        </p:tav>
                                        <p:tav tm="100000">
                                          <p:val>
                                            <p:strVal val="#ppt_y"/>
                                          </p:val>
                                        </p:tav>
                                      </p:tavLst>
                                    </p:anim>
                                    <p:animEffect transition="in" filter="wipe(up)">
                                      <p:cBhvr>
                                        <p:cTn id="86" dur="500"/>
                                        <p:tgtEl>
                                          <p:spTgt spid="10256"/>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10257"/>
                                        </p:tgtEl>
                                        <p:attrNameLst>
                                          <p:attrName>style.visibility</p:attrName>
                                        </p:attrNameLst>
                                      </p:cBhvr>
                                      <p:to>
                                        <p:strVal val="visible"/>
                                      </p:to>
                                    </p:set>
                                    <p:anim calcmode="lin" valueType="num">
                                      <p:cBhvr additive="base">
                                        <p:cTn id="91" dur="500"/>
                                        <p:tgtEl>
                                          <p:spTgt spid="10257"/>
                                        </p:tgtEl>
                                        <p:attrNameLst>
                                          <p:attrName>ppt_y</p:attrName>
                                        </p:attrNameLst>
                                      </p:cBhvr>
                                      <p:tavLst>
                                        <p:tav tm="0">
                                          <p:val>
                                            <p:strVal val="#ppt_y+#ppt_h*1.125000"/>
                                          </p:val>
                                        </p:tav>
                                        <p:tav tm="100000">
                                          <p:val>
                                            <p:strVal val="#ppt_y"/>
                                          </p:val>
                                        </p:tav>
                                      </p:tavLst>
                                    </p:anim>
                                    <p:animEffect transition="in" filter="wipe(up)">
                                      <p:cBhvr>
                                        <p:cTn id="92" dur="500"/>
                                        <p:tgtEl>
                                          <p:spTgt spid="10257"/>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10258"/>
                                        </p:tgtEl>
                                        <p:attrNameLst>
                                          <p:attrName>style.visibility</p:attrName>
                                        </p:attrNameLst>
                                      </p:cBhvr>
                                      <p:to>
                                        <p:strVal val="visible"/>
                                      </p:to>
                                    </p:set>
                                    <p:anim calcmode="lin" valueType="num">
                                      <p:cBhvr additive="base">
                                        <p:cTn id="97" dur="500"/>
                                        <p:tgtEl>
                                          <p:spTgt spid="10258"/>
                                        </p:tgtEl>
                                        <p:attrNameLst>
                                          <p:attrName>ppt_y</p:attrName>
                                        </p:attrNameLst>
                                      </p:cBhvr>
                                      <p:tavLst>
                                        <p:tav tm="0">
                                          <p:val>
                                            <p:strVal val="#ppt_y+#ppt_h*1.125000"/>
                                          </p:val>
                                        </p:tav>
                                        <p:tav tm="100000">
                                          <p:val>
                                            <p:strVal val="#ppt_y"/>
                                          </p:val>
                                        </p:tav>
                                      </p:tavLst>
                                    </p:anim>
                                    <p:animEffect transition="in" filter="wipe(up)">
                                      <p:cBhvr>
                                        <p:cTn id="98" dur="500"/>
                                        <p:tgtEl>
                                          <p:spTgt spid="10258"/>
                                        </p:tgtEl>
                                      </p:cBhvr>
                                    </p:animEffec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10259"/>
                                        </p:tgtEl>
                                        <p:attrNameLst>
                                          <p:attrName>style.visibility</p:attrName>
                                        </p:attrNameLst>
                                      </p:cBhvr>
                                      <p:to>
                                        <p:strVal val="visible"/>
                                      </p:to>
                                    </p:set>
                                    <p:anim calcmode="lin" valueType="num">
                                      <p:cBhvr additive="base">
                                        <p:cTn id="103" dur="500"/>
                                        <p:tgtEl>
                                          <p:spTgt spid="10259"/>
                                        </p:tgtEl>
                                        <p:attrNameLst>
                                          <p:attrName>ppt_y</p:attrName>
                                        </p:attrNameLst>
                                      </p:cBhvr>
                                      <p:tavLst>
                                        <p:tav tm="0">
                                          <p:val>
                                            <p:strVal val="#ppt_y+#ppt_h*1.125000"/>
                                          </p:val>
                                        </p:tav>
                                        <p:tav tm="100000">
                                          <p:val>
                                            <p:strVal val="#ppt_y"/>
                                          </p:val>
                                        </p:tav>
                                      </p:tavLst>
                                    </p:anim>
                                    <p:animEffect transition="in" filter="wipe(up)">
                                      <p:cBhvr>
                                        <p:cTn id="104" dur="500"/>
                                        <p:tgtEl>
                                          <p:spTgt spid="10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p:bldP spid="10245" grpId="0"/>
      <p:bldP spid="10250" grpId="0"/>
      <p:bldP spid="10251" grpId="0"/>
      <p:bldP spid="10252" grpId="0"/>
      <p:bldP spid="10242" grpId="0"/>
      <p:bldP spid="10243" grpId="0"/>
      <p:bldP spid="10244" grpId="0"/>
      <p:bldP spid="10246" grpId="0"/>
      <p:bldP spid="10253" grpId="0"/>
      <p:bldP spid="10254" grpId="0"/>
      <p:bldP spid="10255" grpId="0"/>
      <p:bldP spid="10256" grpId="0"/>
      <p:bldP spid="10258" grpId="0"/>
      <p:bldP spid="10259" grpId="0"/>
      <p:bldP spid="10257" grpId="0"/>
      <p:bldP spid="1024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0290" name="TextBox 2"/>
          <p:cNvSpPr txBox="1"/>
          <p:nvPr>
            <p:custDataLst>
              <p:tags r:id="rId3"/>
            </p:custDataLst>
          </p:nvPr>
        </p:nvSpPr>
        <p:spPr>
          <a:xfrm>
            <a:off x="359410" y="525780"/>
            <a:ext cx="10993755" cy="4645660"/>
          </a:xfrm>
          <a:prstGeom prst="rect">
            <a:avLst/>
          </a:prstGeom>
          <a:noFill/>
          <a:ln w="9525">
            <a:noFill/>
          </a:ln>
        </p:spPr>
        <p:txBody>
          <a:bodyPr wrap="square">
            <a:spAutoFit/>
          </a:bodyPr>
          <a:lstStyle/>
          <a:p>
            <a:pPr>
              <a:lnSpc>
                <a:spcPct val="120000"/>
              </a:lnSpc>
            </a:pPr>
            <a:r>
              <a:rPr lang="zh-CN" altLang="en-US" sz="4800" b="1">
                <a:solidFill>
                  <a:schemeClr val="accent2"/>
                </a:solidFill>
                <a:latin typeface="楷体" panose="02010609060101010101" charset="-122"/>
                <a:ea typeface="楷体" panose="02010609060101010101" charset="-122"/>
              </a:rPr>
              <a:t>小说人物形象作用</a:t>
            </a:r>
            <a:endParaRPr lang="zh-CN" altLang="en-US" sz="4800" b="1">
              <a:solidFill>
                <a:schemeClr val="accent2"/>
              </a:solidFill>
              <a:latin typeface="楷体" panose="02010609060101010101" charset="-122"/>
              <a:ea typeface="楷体" panose="02010609060101010101" charset="-122"/>
            </a:endParaRPr>
          </a:p>
          <a:p>
            <a:pPr>
              <a:lnSpc>
                <a:spcPct val="120000"/>
              </a:lnSpc>
            </a:pPr>
            <a:endParaRPr lang="zh-CN" altLang="en-US" sz="4000" b="1">
              <a:solidFill>
                <a:schemeClr val="accent2"/>
              </a:solidFill>
              <a:latin typeface="楷体" panose="02010609060101010101" charset="-122"/>
              <a:ea typeface="楷体" panose="02010609060101010101" charset="-122"/>
            </a:endParaRPr>
          </a:p>
          <a:p>
            <a:pPr>
              <a:lnSpc>
                <a:spcPct val="140000"/>
              </a:lnSpc>
            </a:pPr>
            <a:r>
              <a:rPr lang="zh-CN" altLang="en-US" sz="4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（1）从关系角度看</a:t>
            </a:r>
            <a:endParaRPr lang="zh-CN" altLang="en-US" sz="4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a:lnSpc>
                <a:spcPct val="14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①</a:t>
            </a:r>
            <a:r>
              <a:rPr lang="zh-CN" altLang="en-US" sz="3200" b="1">
                <a:solidFill>
                  <a:srgbClr val="FF0000"/>
                </a:solidFill>
                <a:latin typeface="楷体" panose="02010609060101010101" charset="-122"/>
                <a:ea typeface="楷体" panose="02010609060101010101" charset="-122"/>
                <a:cs typeface="楷体" panose="02010609060101010101" charset="-122"/>
              </a:rPr>
              <a:t>与其他人物的关系</a:t>
            </a:r>
            <a:r>
              <a:rPr lang="zh-CN" altLang="en-US" sz="3200" b="1">
                <a:latin typeface="楷体" panose="02010609060101010101" charset="-122"/>
                <a:ea typeface="楷体" panose="02010609060101010101" charset="-122"/>
                <a:cs typeface="楷体" panose="02010609060101010101" charset="-122"/>
              </a:rPr>
              <a:t>：对比、衬托、突出其他人物形象特点。</a:t>
            </a:r>
            <a:endParaRPr lang="zh-CN" altLang="en-US" sz="3200" b="1">
              <a:latin typeface="楷体" panose="02010609060101010101" charset="-122"/>
              <a:ea typeface="楷体" panose="02010609060101010101" charset="-122"/>
              <a:cs typeface="楷体" panose="02010609060101010101" charset="-122"/>
            </a:endParaRPr>
          </a:p>
          <a:p>
            <a:pPr>
              <a:lnSpc>
                <a:spcPct val="14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②</a:t>
            </a:r>
            <a:r>
              <a:rPr lang="zh-CN" altLang="en-US" sz="3200" b="1">
                <a:solidFill>
                  <a:srgbClr val="FF0000"/>
                </a:solidFill>
                <a:latin typeface="楷体" panose="02010609060101010101" charset="-122"/>
                <a:ea typeface="楷体" panose="02010609060101010101" charset="-122"/>
                <a:cs typeface="楷体" panose="02010609060101010101" charset="-122"/>
              </a:rPr>
              <a:t>与故事情节的关系</a:t>
            </a:r>
            <a:r>
              <a:rPr lang="zh-CN" altLang="en-US" sz="3200" b="1">
                <a:latin typeface="楷体" panose="02010609060101010101" charset="-122"/>
                <a:ea typeface="楷体" panose="02010609060101010101" charset="-122"/>
                <a:cs typeface="楷体" panose="02010609060101010101" charset="-122"/>
              </a:rPr>
              <a:t>：贯穿全文的线索，推动情节的发展。</a:t>
            </a:r>
            <a:endParaRPr lang="zh-CN" altLang="en-US" sz="3200" b="1">
              <a:latin typeface="楷体" panose="02010609060101010101" charset="-122"/>
              <a:ea typeface="楷体" panose="02010609060101010101" charset="-122"/>
              <a:cs typeface="楷体" panose="02010609060101010101" charset="-122"/>
            </a:endParaRPr>
          </a:p>
          <a:p>
            <a:pPr>
              <a:lnSpc>
                <a:spcPct val="14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③</a:t>
            </a:r>
            <a:r>
              <a:rPr lang="zh-CN" altLang="en-US" sz="3200" b="1">
                <a:solidFill>
                  <a:srgbClr val="FF0000"/>
                </a:solidFill>
                <a:latin typeface="楷体" panose="02010609060101010101" charset="-122"/>
                <a:ea typeface="楷体" panose="02010609060101010101" charset="-122"/>
                <a:cs typeface="楷体" panose="02010609060101010101" charset="-122"/>
              </a:rPr>
              <a:t>与文章主题的关系</a:t>
            </a:r>
            <a:r>
              <a:rPr lang="zh-CN" altLang="en-US" sz="3200" b="1">
                <a:latin typeface="楷体" panose="02010609060101010101" charset="-122"/>
                <a:ea typeface="楷体" panose="02010609060101010101" charset="-122"/>
                <a:cs typeface="楷体" panose="02010609060101010101" charset="-122"/>
              </a:rPr>
              <a:t>：揭示、突出主题。</a:t>
            </a:r>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0290">
                                            <p:txEl>
                                              <p:pRg st="0" end="0"/>
                                            </p:txEl>
                                          </p:spTgt>
                                        </p:tgtEl>
                                        <p:attrNameLst>
                                          <p:attrName>style.visibility</p:attrName>
                                        </p:attrNameLst>
                                      </p:cBhvr>
                                      <p:to>
                                        <p:strVal val="visible"/>
                                      </p:to>
                                    </p:set>
                                    <p:anim calcmode="lin" valueType="num">
                                      <p:cBhvr additive="base">
                                        <p:cTn id="7" dur="500"/>
                                        <p:tgtEl>
                                          <p:spTgt spid="14029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0290">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40290">
                                            <p:txEl>
                                              <p:pRg st="2" end="2"/>
                                            </p:txEl>
                                          </p:spTgt>
                                        </p:tgtEl>
                                        <p:attrNameLst>
                                          <p:attrName>style.visibility</p:attrName>
                                        </p:attrNameLst>
                                      </p:cBhvr>
                                      <p:to>
                                        <p:strVal val="visible"/>
                                      </p:to>
                                    </p:set>
                                    <p:anim calcmode="lin" valueType="num">
                                      <p:cBhvr additive="base">
                                        <p:cTn id="13" dur="500"/>
                                        <p:tgtEl>
                                          <p:spTgt spid="140290">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40290">
                                            <p:txEl>
                                              <p:pRg st="2" end="2"/>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40290">
                                            <p:txEl>
                                              <p:pRg st="3" end="3"/>
                                            </p:txEl>
                                          </p:spTgt>
                                        </p:tgtEl>
                                        <p:attrNameLst>
                                          <p:attrName>style.visibility</p:attrName>
                                        </p:attrNameLst>
                                      </p:cBhvr>
                                      <p:to>
                                        <p:strVal val="visible"/>
                                      </p:to>
                                    </p:set>
                                    <p:anim calcmode="lin" valueType="num">
                                      <p:cBhvr additive="base">
                                        <p:cTn id="19" dur="500"/>
                                        <p:tgtEl>
                                          <p:spTgt spid="140290">
                                            <p:txEl>
                                              <p:pRg st="3" end="3"/>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40290">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140290">
                                            <p:txEl>
                                              <p:pRg st="4" end="4"/>
                                            </p:txEl>
                                          </p:spTgt>
                                        </p:tgtEl>
                                        <p:attrNameLst>
                                          <p:attrName>style.visibility</p:attrName>
                                        </p:attrNameLst>
                                      </p:cBhvr>
                                      <p:to>
                                        <p:strVal val="visible"/>
                                      </p:to>
                                    </p:set>
                                    <p:anim calcmode="lin" valueType="num">
                                      <p:cBhvr additive="base">
                                        <p:cTn id="25" dur="500"/>
                                        <p:tgtEl>
                                          <p:spTgt spid="140290">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40290">
                                            <p:txEl>
                                              <p:pRg st="4" end="4"/>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140290">
                                            <p:txEl>
                                              <p:pRg st="5" end="5"/>
                                            </p:txEl>
                                          </p:spTgt>
                                        </p:tgtEl>
                                        <p:attrNameLst>
                                          <p:attrName>style.visibility</p:attrName>
                                        </p:attrNameLst>
                                      </p:cBhvr>
                                      <p:to>
                                        <p:strVal val="visible"/>
                                      </p:to>
                                    </p:set>
                                    <p:anim calcmode="lin" valueType="num">
                                      <p:cBhvr additive="base">
                                        <p:cTn id="31" dur="500"/>
                                        <p:tgtEl>
                                          <p:spTgt spid="140290">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4029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1314" name="TextBox 2"/>
          <p:cNvSpPr txBox="1"/>
          <p:nvPr>
            <p:custDataLst>
              <p:tags r:id="rId3"/>
            </p:custDataLst>
          </p:nvPr>
        </p:nvSpPr>
        <p:spPr>
          <a:xfrm>
            <a:off x="600075" y="259080"/>
            <a:ext cx="11190605" cy="6340475"/>
          </a:xfrm>
          <a:prstGeom prst="rect">
            <a:avLst/>
          </a:prstGeom>
          <a:noFill/>
          <a:ln w="9525">
            <a:noFill/>
          </a:ln>
        </p:spPr>
        <p:txBody>
          <a:bodyPr wrap="square">
            <a:spAutoFit/>
          </a:bodyPr>
          <a:lstStyle/>
          <a:p>
            <a:pPr>
              <a:lnSpc>
                <a:spcPct val="120000"/>
              </a:lnSpc>
            </a:pPr>
            <a:r>
              <a:rPr lang="zh-CN" altLang="en-US" sz="4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sym typeface="+mn-ea"/>
              </a:rPr>
              <a:t>（2）从地位角度看</a:t>
            </a:r>
            <a:endParaRPr lang="zh-CN" altLang="en-US" sz="4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a:lnSpc>
                <a:spcPct val="12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①</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主人公：</a:t>
            </a:r>
            <a:r>
              <a:rPr lang="zh-CN" altLang="en-US" sz="3200" b="1">
                <a:latin typeface="楷体" panose="02010609060101010101" charset="-122"/>
                <a:ea typeface="楷体" panose="02010609060101010101" charset="-122"/>
                <a:cs typeface="楷体" panose="02010609060101010101" charset="-122"/>
                <a:sym typeface="+mn-ea"/>
              </a:rPr>
              <a:t>是文章塑造的核心人物，能够揭示、突出、深化主题。</a:t>
            </a:r>
            <a:endParaRPr lang="zh-CN" altLang="en-US"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1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②</a:t>
            </a:r>
            <a:r>
              <a:rPr lang="zh-CN" altLang="en-US" sz="3200" b="1">
                <a:solidFill>
                  <a:srgbClr val="FF0000"/>
                </a:solidFill>
                <a:latin typeface="楷体" panose="02010609060101010101" charset="-122"/>
                <a:ea typeface="楷体" panose="02010609060101010101" charset="-122"/>
                <a:cs typeface="楷体" panose="02010609060101010101" charset="-122"/>
              </a:rPr>
              <a:t>次要人物的作用：</a:t>
            </a:r>
            <a:r>
              <a:rPr lang="zh-CN" altLang="en-US" sz="3200" b="1">
                <a:solidFill>
                  <a:schemeClr val="tx1"/>
                </a:solidFill>
                <a:latin typeface="楷体" panose="02010609060101010101" charset="-122"/>
                <a:ea typeface="楷体" panose="02010609060101010101" charset="-122"/>
                <a:cs typeface="楷体" panose="02010609060101010101" charset="-122"/>
              </a:rPr>
              <a:t>次要人物即陪衬人物或线索人物，它的作用可以从以下方面考虑：</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nSpc>
                <a:spcPct val="110000"/>
              </a:lnSpc>
            </a:pPr>
            <a:r>
              <a:rPr lang="zh-CN" altLang="en-US" sz="3200" b="1">
                <a:solidFill>
                  <a:schemeClr val="tx1"/>
                </a:solidFill>
                <a:latin typeface="楷体" panose="02010609060101010101" charset="-122"/>
                <a:ea typeface="楷体" panose="02010609060101010101" charset="-122"/>
                <a:cs typeface="楷体" panose="02010609060101010101" charset="-122"/>
              </a:rPr>
              <a:t>    A.</a:t>
            </a:r>
            <a:r>
              <a:rPr lang="zh-CN" altLang="en-US" sz="3200" b="1">
                <a:solidFill>
                  <a:schemeClr val="accent2"/>
                </a:solidFill>
                <a:latin typeface="楷体" panose="02010609060101010101" charset="-122"/>
                <a:ea typeface="楷体" panose="02010609060101010101" charset="-122"/>
                <a:cs typeface="楷体" panose="02010609060101010101" charset="-122"/>
              </a:rPr>
              <a:t>为主要人物服务，对主要人物起到烘托作用。</a:t>
            </a:r>
            <a:endParaRPr lang="zh-CN" altLang="en-US" sz="3200" b="1">
              <a:solidFill>
                <a:schemeClr val="accent2"/>
              </a:solidFill>
              <a:latin typeface="楷体" panose="02010609060101010101" charset="-122"/>
              <a:ea typeface="楷体" panose="02010609060101010101" charset="-122"/>
              <a:cs typeface="楷体" panose="02010609060101010101" charset="-122"/>
            </a:endParaRPr>
          </a:p>
          <a:p>
            <a:pPr>
              <a:lnSpc>
                <a:spcPct val="110000"/>
              </a:lnSpc>
            </a:pPr>
            <a:r>
              <a:rPr lang="zh-CN" altLang="en-US" sz="3200" b="1">
                <a:solidFill>
                  <a:schemeClr val="tx1"/>
                </a:solidFill>
                <a:latin typeface="楷体" panose="02010609060101010101" charset="-122"/>
                <a:ea typeface="楷体" panose="02010609060101010101" charset="-122"/>
                <a:cs typeface="楷体" panose="02010609060101010101" charset="-122"/>
              </a:rPr>
              <a:t>通过次要人物的活动来衬托主人公的活动和形象，使主要人物更加鲜明清晰。</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nSpc>
                <a:spcPct val="110000"/>
              </a:lnSpc>
            </a:pPr>
            <a:r>
              <a:rPr lang="zh-CN" altLang="en-US" sz="3200" b="1">
                <a:solidFill>
                  <a:schemeClr val="tx1"/>
                </a:solidFill>
                <a:latin typeface="楷体" panose="02010609060101010101" charset="-122"/>
                <a:ea typeface="楷体" panose="02010609060101010101" charset="-122"/>
                <a:cs typeface="楷体" panose="02010609060101010101" charset="-122"/>
              </a:rPr>
              <a:t>    B.</a:t>
            </a:r>
            <a:r>
              <a:rPr lang="zh-CN" altLang="en-US" sz="3200" b="1">
                <a:solidFill>
                  <a:schemeClr val="accent2"/>
                </a:solidFill>
                <a:latin typeface="楷体" panose="02010609060101010101" charset="-122"/>
                <a:ea typeface="楷体" panose="02010609060101010101" charset="-122"/>
                <a:cs typeface="楷体" panose="02010609060101010101" charset="-122"/>
              </a:rPr>
              <a:t>渲染气氛，奠定基调</a:t>
            </a:r>
            <a:endParaRPr lang="zh-CN" altLang="en-US" sz="3200" b="1">
              <a:solidFill>
                <a:schemeClr val="accent2"/>
              </a:solidFill>
              <a:latin typeface="楷体" panose="02010609060101010101" charset="-122"/>
              <a:ea typeface="楷体" panose="02010609060101010101" charset="-122"/>
              <a:cs typeface="楷体" panose="02010609060101010101" charset="-122"/>
            </a:endParaRPr>
          </a:p>
          <a:p>
            <a:pPr>
              <a:lnSpc>
                <a:spcPct val="110000"/>
              </a:lnSpc>
            </a:pPr>
            <a:r>
              <a:rPr lang="zh-CN" altLang="en-US" sz="3200" b="1">
                <a:solidFill>
                  <a:schemeClr val="tx1"/>
                </a:solidFill>
                <a:latin typeface="楷体" panose="02010609060101010101" charset="-122"/>
                <a:ea typeface="楷体" panose="02010609060101010101" charset="-122"/>
                <a:cs typeface="楷体" panose="02010609060101010101" charset="-122"/>
              </a:rPr>
              <a:t>次要人物的出现为主要人物的活动提供了具体环境，起到渲染气氛、奠定感情基调的作用。</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1314">
                                            <p:txEl>
                                              <p:pRg st="0" end="0"/>
                                            </p:txEl>
                                          </p:spTgt>
                                        </p:tgtEl>
                                        <p:attrNameLst>
                                          <p:attrName>style.visibility</p:attrName>
                                        </p:attrNameLst>
                                      </p:cBhvr>
                                      <p:to>
                                        <p:strVal val="visible"/>
                                      </p:to>
                                    </p:set>
                                    <p:anim calcmode="lin" valueType="num">
                                      <p:cBhvr additive="base">
                                        <p:cTn id="7" dur="500"/>
                                        <p:tgtEl>
                                          <p:spTgt spid="14131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1314">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41314">
                                            <p:txEl>
                                              <p:pRg st="1" end="1"/>
                                            </p:txEl>
                                          </p:spTgt>
                                        </p:tgtEl>
                                        <p:attrNameLst>
                                          <p:attrName>style.visibility</p:attrName>
                                        </p:attrNameLst>
                                      </p:cBhvr>
                                      <p:to>
                                        <p:strVal val="visible"/>
                                      </p:to>
                                    </p:set>
                                    <p:anim calcmode="lin" valueType="num">
                                      <p:cBhvr additive="base">
                                        <p:cTn id="13" dur="500"/>
                                        <p:tgtEl>
                                          <p:spTgt spid="14131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41314">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41314">
                                            <p:txEl>
                                              <p:pRg st="2" end="2"/>
                                            </p:txEl>
                                          </p:spTgt>
                                        </p:tgtEl>
                                        <p:attrNameLst>
                                          <p:attrName>style.visibility</p:attrName>
                                        </p:attrNameLst>
                                      </p:cBhvr>
                                      <p:to>
                                        <p:strVal val="visible"/>
                                      </p:to>
                                    </p:set>
                                    <p:anim calcmode="lin" valueType="num">
                                      <p:cBhvr additive="base">
                                        <p:cTn id="19" dur="500"/>
                                        <p:tgtEl>
                                          <p:spTgt spid="14131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41314">
                                            <p:txEl>
                                              <p:pRg st="2" end="2"/>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141314">
                                            <p:txEl>
                                              <p:pRg st="3" end="3"/>
                                            </p:txEl>
                                          </p:spTgt>
                                        </p:tgtEl>
                                        <p:attrNameLst>
                                          <p:attrName>style.visibility</p:attrName>
                                        </p:attrNameLst>
                                      </p:cBhvr>
                                      <p:to>
                                        <p:strVal val="visible"/>
                                      </p:to>
                                    </p:set>
                                    <p:anim calcmode="lin" valueType="num">
                                      <p:cBhvr additive="base">
                                        <p:cTn id="23" dur="500"/>
                                        <p:tgtEl>
                                          <p:spTgt spid="141314">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141314">
                                            <p:txEl>
                                              <p:pRg st="3" end="3"/>
                                            </p:txEl>
                                          </p:spTgt>
                                        </p:tgtEl>
                                      </p:cBhvr>
                                    </p:animEffect>
                                  </p:childTnLst>
                                </p:cTn>
                              </p:par>
                              <p:par>
                                <p:cTn id="25" presetID="12" presetClass="entr" presetSubtype="4" fill="hold" nodeType="withEffect">
                                  <p:stCondLst>
                                    <p:cond delay="0"/>
                                  </p:stCondLst>
                                  <p:childTnLst>
                                    <p:set>
                                      <p:cBhvr>
                                        <p:cTn id="26" dur="1" fill="hold">
                                          <p:stCondLst>
                                            <p:cond delay="0"/>
                                          </p:stCondLst>
                                        </p:cTn>
                                        <p:tgtEl>
                                          <p:spTgt spid="141314">
                                            <p:txEl>
                                              <p:pRg st="4" end="4"/>
                                            </p:txEl>
                                          </p:spTgt>
                                        </p:tgtEl>
                                        <p:attrNameLst>
                                          <p:attrName>style.visibility</p:attrName>
                                        </p:attrNameLst>
                                      </p:cBhvr>
                                      <p:to>
                                        <p:strVal val="visible"/>
                                      </p:to>
                                    </p:set>
                                    <p:anim calcmode="lin" valueType="num">
                                      <p:cBhvr additive="base">
                                        <p:cTn id="27" dur="500"/>
                                        <p:tgtEl>
                                          <p:spTgt spid="141314">
                                            <p:txEl>
                                              <p:pRg st="4" end="4"/>
                                            </p:txEl>
                                          </p:spTgt>
                                        </p:tgtEl>
                                        <p:attrNameLst>
                                          <p:attrName>ppt_y</p:attrName>
                                        </p:attrNameLst>
                                      </p:cBhvr>
                                      <p:tavLst>
                                        <p:tav tm="0">
                                          <p:val>
                                            <p:strVal val="#ppt_y+#ppt_h*1.125000"/>
                                          </p:val>
                                        </p:tav>
                                        <p:tav tm="100000">
                                          <p:val>
                                            <p:strVal val="#ppt_y"/>
                                          </p:val>
                                        </p:tav>
                                      </p:tavLst>
                                    </p:anim>
                                    <p:animEffect transition="in" filter="wipe(up)">
                                      <p:cBhvr>
                                        <p:cTn id="28" dur="500"/>
                                        <p:tgtEl>
                                          <p:spTgt spid="141314">
                                            <p:txEl>
                                              <p:pRg st="4" end="4"/>
                                            </p:txEl>
                                          </p:spTgt>
                                        </p:tgtEl>
                                      </p:cBhvr>
                                    </p:animEffect>
                                  </p:childTnLst>
                                </p:cTn>
                              </p:par>
                              <p:par>
                                <p:cTn id="29" presetID="12" presetClass="entr" presetSubtype="4" fill="hold" nodeType="withEffect">
                                  <p:stCondLst>
                                    <p:cond delay="0"/>
                                  </p:stCondLst>
                                  <p:childTnLst>
                                    <p:set>
                                      <p:cBhvr>
                                        <p:cTn id="30" dur="1" fill="hold">
                                          <p:stCondLst>
                                            <p:cond delay="0"/>
                                          </p:stCondLst>
                                        </p:cTn>
                                        <p:tgtEl>
                                          <p:spTgt spid="141314">
                                            <p:txEl>
                                              <p:pRg st="5" end="5"/>
                                            </p:txEl>
                                          </p:spTgt>
                                        </p:tgtEl>
                                        <p:attrNameLst>
                                          <p:attrName>style.visibility</p:attrName>
                                        </p:attrNameLst>
                                      </p:cBhvr>
                                      <p:to>
                                        <p:strVal val="visible"/>
                                      </p:to>
                                    </p:set>
                                    <p:anim calcmode="lin" valueType="num">
                                      <p:cBhvr additive="base">
                                        <p:cTn id="31" dur="500"/>
                                        <p:tgtEl>
                                          <p:spTgt spid="141314">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41314">
                                            <p:txEl>
                                              <p:pRg st="5" end="5"/>
                                            </p:txEl>
                                          </p:spTgt>
                                        </p:tgtEl>
                                      </p:cBhvr>
                                    </p:animEffect>
                                  </p:childTnLst>
                                </p:cTn>
                              </p:par>
                              <p:par>
                                <p:cTn id="33" presetID="12" presetClass="entr" presetSubtype="4" fill="hold" nodeType="withEffect">
                                  <p:stCondLst>
                                    <p:cond delay="0"/>
                                  </p:stCondLst>
                                  <p:childTnLst>
                                    <p:set>
                                      <p:cBhvr>
                                        <p:cTn id="34" dur="1" fill="hold">
                                          <p:stCondLst>
                                            <p:cond delay="0"/>
                                          </p:stCondLst>
                                        </p:cTn>
                                        <p:tgtEl>
                                          <p:spTgt spid="141314">
                                            <p:txEl>
                                              <p:pRg st="6" end="6"/>
                                            </p:txEl>
                                          </p:spTgt>
                                        </p:tgtEl>
                                        <p:attrNameLst>
                                          <p:attrName>style.visibility</p:attrName>
                                        </p:attrNameLst>
                                      </p:cBhvr>
                                      <p:to>
                                        <p:strVal val="visible"/>
                                      </p:to>
                                    </p:set>
                                    <p:anim calcmode="lin" valueType="num">
                                      <p:cBhvr additive="base">
                                        <p:cTn id="35" dur="500"/>
                                        <p:tgtEl>
                                          <p:spTgt spid="141314">
                                            <p:txEl>
                                              <p:pRg st="6" end="6"/>
                                            </p:txEl>
                                          </p:spTgt>
                                        </p:tgtEl>
                                        <p:attrNameLst>
                                          <p:attrName>ppt_y</p:attrName>
                                        </p:attrNameLst>
                                      </p:cBhvr>
                                      <p:tavLst>
                                        <p:tav tm="0">
                                          <p:val>
                                            <p:strVal val="#ppt_y+#ppt_h*1.125000"/>
                                          </p:val>
                                        </p:tav>
                                        <p:tav tm="100000">
                                          <p:val>
                                            <p:strVal val="#ppt_y"/>
                                          </p:val>
                                        </p:tav>
                                      </p:tavLst>
                                    </p:anim>
                                    <p:animEffect transition="in" filter="wipe(up)">
                                      <p:cBhvr>
                                        <p:cTn id="36" dur="500"/>
                                        <p:tgtEl>
                                          <p:spTgt spid="1413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2338" name="TextBox 2"/>
          <p:cNvSpPr txBox="1"/>
          <p:nvPr>
            <p:custDataLst>
              <p:tags r:id="rId3"/>
            </p:custDataLst>
          </p:nvPr>
        </p:nvSpPr>
        <p:spPr>
          <a:xfrm>
            <a:off x="530860" y="594995"/>
            <a:ext cx="11062970" cy="3930650"/>
          </a:xfrm>
          <a:prstGeom prst="rect">
            <a:avLst/>
          </a:prstGeom>
          <a:noFill/>
          <a:ln w="9525">
            <a:noFill/>
          </a:ln>
        </p:spPr>
        <p:txBody>
          <a:bodyPr wrap="square">
            <a:spAutoFit/>
          </a:bodyPr>
          <a:lstStyle/>
          <a:p>
            <a:pPr>
              <a:lnSpc>
                <a:spcPct val="130000"/>
              </a:lnSpc>
            </a:pPr>
            <a:r>
              <a:rPr lang="zh-CN" altLang="en-US" sz="3200" b="1">
                <a:solidFill>
                  <a:srgbClr val="0033CC"/>
                </a:solidFill>
                <a:latin typeface="宋体" panose="02010600030101010101" pitchFamily="2" charset="-122"/>
              </a:rPr>
              <a:t>   </a:t>
            </a:r>
            <a:r>
              <a:rPr lang="zh-CN" altLang="en-US" sz="3200" b="1">
                <a:solidFill>
                  <a:schemeClr val="accent2"/>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C.</a:t>
            </a:r>
            <a:r>
              <a:rPr lang="zh-CN" altLang="en-US" sz="3200" b="1">
                <a:solidFill>
                  <a:schemeClr val="accent2"/>
                </a:solidFill>
                <a:latin typeface="楷体" panose="02010609060101010101" charset="-122"/>
                <a:ea typeface="楷体" panose="02010609060101010101" charset="-122"/>
                <a:cs typeface="楷体" panose="02010609060101010101" charset="-122"/>
              </a:rPr>
              <a:t>若是线索人物，自然是贯串全文的线索。</a:t>
            </a:r>
            <a:endParaRPr lang="zh-CN" altLang="en-US" sz="3200" b="1">
              <a:solidFill>
                <a:schemeClr val="accent2"/>
              </a:solidFill>
              <a:latin typeface="楷体" panose="02010609060101010101" charset="-122"/>
              <a:ea typeface="楷体" panose="02010609060101010101" charset="-122"/>
              <a:cs typeface="楷体" panose="02010609060101010101" charset="-122"/>
            </a:endParaRPr>
          </a:p>
          <a:p>
            <a:pPr>
              <a:lnSpc>
                <a:spcPct val="130000"/>
              </a:lnSpc>
            </a:pPr>
            <a:r>
              <a:rPr lang="zh-CN" altLang="en-US" sz="3200" b="1">
                <a:latin typeface="楷体" panose="02010609060101010101" charset="-122"/>
                <a:ea typeface="楷体" panose="02010609060101010101" charset="-122"/>
                <a:cs typeface="楷体" panose="02010609060101010101" charset="-122"/>
              </a:rPr>
              <a:t>通过次要人物的见闻，把故事相关的情节自然地融合在一起。</a:t>
            </a:r>
            <a:endParaRPr lang="zh-CN" altLang="en-US" sz="3200" b="1">
              <a:latin typeface="楷体" panose="02010609060101010101" charset="-122"/>
              <a:ea typeface="楷体" panose="02010609060101010101" charset="-122"/>
              <a:cs typeface="楷体" panose="02010609060101010101" charset="-122"/>
            </a:endParaRPr>
          </a:p>
          <a:p>
            <a:pPr>
              <a:lnSpc>
                <a:spcPct val="130000"/>
              </a:lnSpc>
            </a:pPr>
            <a:r>
              <a:rPr lang="zh-CN" altLang="en-US" sz="3200" b="1">
                <a:solidFill>
                  <a:srgbClr val="0000FF"/>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D.</a:t>
            </a:r>
            <a:r>
              <a:rPr lang="zh-CN" altLang="en-US" sz="3200" b="1">
                <a:solidFill>
                  <a:schemeClr val="accent2"/>
                </a:solidFill>
                <a:latin typeface="楷体" panose="02010609060101010101" charset="-122"/>
                <a:ea typeface="楷体" panose="02010609060101010101" charset="-122"/>
                <a:cs typeface="楷体" panose="02010609060101010101" charset="-122"/>
              </a:rPr>
              <a:t>揭示或暗示主题。</a:t>
            </a:r>
            <a:endParaRPr lang="zh-CN" altLang="en-US" sz="3200" b="1">
              <a:solidFill>
                <a:schemeClr val="accent2"/>
              </a:solidFill>
              <a:latin typeface="楷体" panose="02010609060101010101" charset="-122"/>
              <a:ea typeface="楷体" panose="02010609060101010101" charset="-122"/>
              <a:cs typeface="楷体" panose="02010609060101010101" charset="-122"/>
            </a:endParaRPr>
          </a:p>
          <a:p>
            <a:pPr>
              <a:lnSpc>
                <a:spcPct val="130000"/>
              </a:lnSpc>
            </a:pPr>
            <a:r>
              <a:rPr lang="zh-CN" altLang="en-US" sz="3200" b="1">
                <a:latin typeface="楷体" panose="02010609060101010101" charset="-122"/>
                <a:ea typeface="楷体" panose="02010609060101010101" charset="-122"/>
                <a:cs typeface="楷体" panose="02010609060101010101" charset="-122"/>
              </a:rPr>
              <a:t>次要人物的设置是为主要人物服务的，为揭示小说的主题服务的。小说对次要人物的刻画貌似平淡轻松，实则蕴涵着厚重的力量，既提示了小说的主题，又增添了小说的魅力。</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2338">
                                            <p:txEl>
                                              <p:pRg st="0" end="0"/>
                                            </p:txEl>
                                          </p:spTgt>
                                        </p:tgtEl>
                                        <p:attrNameLst>
                                          <p:attrName>style.visibility</p:attrName>
                                        </p:attrNameLst>
                                      </p:cBhvr>
                                      <p:to>
                                        <p:strVal val="visible"/>
                                      </p:to>
                                    </p:set>
                                    <p:anim calcmode="lin" valueType="num">
                                      <p:cBhvr additive="base">
                                        <p:cTn id="7" dur="500"/>
                                        <p:tgtEl>
                                          <p:spTgt spid="142338">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2338">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142338">
                                            <p:txEl>
                                              <p:pRg st="1" end="1"/>
                                            </p:txEl>
                                          </p:spTgt>
                                        </p:tgtEl>
                                        <p:attrNameLst>
                                          <p:attrName>style.visibility</p:attrName>
                                        </p:attrNameLst>
                                      </p:cBhvr>
                                      <p:to>
                                        <p:strVal val="visible"/>
                                      </p:to>
                                    </p:set>
                                    <p:anim calcmode="lin" valueType="num">
                                      <p:cBhvr additive="base">
                                        <p:cTn id="11" dur="500"/>
                                        <p:tgtEl>
                                          <p:spTgt spid="142338">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423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42338">
                                            <p:txEl>
                                              <p:pRg st="2" end="2"/>
                                            </p:txEl>
                                          </p:spTgt>
                                        </p:tgtEl>
                                        <p:attrNameLst>
                                          <p:attrName>style.visibility</p:attrName>
                                        </p:attrNameLst>
                                      </p:cBhvr>
                                      <p:to>
                                        <p:strVal val="visible"/>
                                      </p:to>
                                    </p:set>
                                    <p:anim calcmode="lin" valueType="num">
                                      <p:cBhvr additive="base">
                                        <p:cTn id="17" dur="500"/>
                                        <p:tgtEl>
                                          <p:spTgt spid="142338">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142338">
                                            <p:txEl>
                                              <p:pRg st="2" end="2"/>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142338">
                                            <p:txEl>
                                              <p:pRg st="3" end="3"/>
                                            </p:txEl>
                                          </p:spTgt>
                                        </p:tgtEl>
                                        <p:attrNameLst>
                                          <p:attrName>style.visibility</p:attrName>
                                        </p:attrNameLst>
                                      </p:cBhvr>
                                      <p:to>
                                        <p:strVal val="visible"/>
                                      </p:to>
                                    </p:set>
                                    <p:anim calcmode="lin" valueType="num">
                                      <p:cBhvr additive="base">
                                        <p:cTn id="21" dur="500"/>
                                        <p:tgtEl>
                                          <p:spTgt spid="142338">
                                            <p:txEl>
                                              <p:pRg st="3" end="3"/>
                                            </p:txEl>
                                          </p:spTgt>
                                        </p:tgtEl>
                                        <p:attrNameLst>
                                          <p:attrName>ppt_y</p:attrName>
                                        </p:attrNameLst>
                                      </p:cBhvr>
                                      <p:tavLst>
                                        <p:tav tm="0">
                                          <p:val>
                                            <p:strVal val="#ppt_y+#ppt_h*1.125000"/>
                                          </p:val>
                                        </p:tav>
                                        <p:tav tm="100000">
                                          <p:val>
                                            <p:strVal val="#ppt_y"/>
                                          </p:val>
                                        </p:tav>
                                      </p:tavLst>
                                    </p:anim>
                                    <p:animEffect transition="in" filter="wipe(up)">
                                      <p:cBhvr>
                                        <p:cTn id="22" dur="500"/>
                                        <p:tgtEl>
                                          <p:spTgt spid="1423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Rectangle 2"/>
          <p:cNvSpPr>
            <a:spLocks noGrp="1"/>
          </p:cNvSpPr>
          <p:nvPr>
            <p:ph idx="1"/>
            <p:custDataLst>
              <p:tags r:id="rId3"/>
            </p:custDataLst>
          </p:nvPr>
        </p:nvSpPr>
        <p:spPr>
          <a:xfrm>
            <a:off x="429895" y="908050"/>
            <a:ext cx="11414760" cy="5473700"/>
          </a:xfrm>
        </p:spPr>
        <p:txBody>
          <a:bodyPr vert="horz" wrap="square" lIns="91440" tIns="45720" rIns="91440" bIns="45720" anchor="t">
            <a:normAutofit fontScale="90000" lnSpcReduction="20000"/>
          </a:bodyPr>
          <a:lstStyle/>
          <a:p>
            <a:pPr marL="0" indent="0" eaLnBrk="1" hangingPunct="1">
              <a:lnSpc>
                <a:spcPct val="140000"/>
              </a:lnSpc>
              <a:buNone/>
            </a:pPr>
            <a:r>
              <a:rPr lang="zh-CN" altLang="en-US" sz="2800" b="1">
                <a:latin typeface="楷体" panose="02010609060101010101" charset="-122"/>
                <a:ea typeface="楷体" panose="02010609060101010101" charset="-122"/>
                <a:cs typeface="楷体" panose="02010609060101010101" charset="-122"/>
              </a:rPr>
              <a:t>①</a:t>
            </a:r>
            <a:r>
              <a:rPr lang="zh-CN" altLang="en-US" sz="2800" b="1">
                <a:solidFill>
                  <a:srgbClr val="FF0000"/>
                </a:solidFill>
                <a:latin typeface="楷体" panose="02010609060101010101" charset="-122"/>
                <a:ea typeface="楷体" panose="02010609060101010101" charset="-122"/>
                <a:cs typeface="楷体" panose="02010609060101010101" charset="-122"/>
              </a:rPr>
              <a:t>顺叙：</a:t>
            </a:r>
            <a:r>
              <a:rPr lang="zh-CN" altLang="en-US" sz="2800" b="1">
                <a:latin typeface="楷体" panose="02010609060101010101" charset="-122"/>
                <a:ea typeface="楷体" panose="02010609060101010101" charset="-122"/>
                <a:cs typeface="楷体" panose="02010609060101010101" charset="-122"/>
              </a:rPr>
              <a:t>按时间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空间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顺序来写，情节发展脉络分明，层次清晰。</a:t>
            </a:r>
            <a:endParaRPr lang="zh-CN" altLang="en-US" sz="2800" b="1">
              <a:latin typeface="楷体" panose="02010609060101010101" charset="-122"/>
              <a:ea typeface="楷体" panose="02010609060101010101" charset="-122"/>
              <a:cs typeface="楷体" panose="02010609060101010101" charset="-122"/>
            </a:endParaRPr>
          </a:p>
          <a:p>
            <a:pPr marL="0" indent="0" eaLnBrk="1" hangingPunct="1">
              <a:lnSpc>
                <a:spcPct val="140000"/>
              </a:lnSpc>
              <a:buNone/>
            </a:pPr>
            <a:r>
              <a:rPr lang="zh-CN" altLang="en-US" sz="2800" b="1">
                <a:latin typeface="楷体" panose="02010609060101010101" charset="-122"/>
                <a:ea typeface="楷体" panose="02010609060101010101" charset="-122"/>
                <a:cs typeface="楷体" panose="02010609060101010101" charset="-122"/>
              </a:rPr>
              <a:t>②</a:t>
            </a:r>
            <a:r>
              <a:rPr lang="zh-CN" altLang="en-US" sz="2800" b="1">
                <a:solidFill>
                  <a:srgbClr val="FF0000"/>
                </a:solidFill>
                <a:latin typeface="楷体" panose="02010609060101010101" charset="-122"/>
                <a:ea typeface="楷体" panose="02010609060101010101" charset="-122"/>
                <a:cs typeface="楷体" panose="02010609060101010101" charset="-122"/>
              </a:rPr>
              <a:t>倒叙：</a:t>
            </a:r>
            <a:r>
              <a:rPr lang="zh-CN" altLang="en-US" sz="2800" b="1">
                <a:latin typeface="楷体" panose="02010609060101010101" charset="-122"/>
                <a:ea typeface="楷体" panose="02010609060101010101" charset="-122"/>
                <a:cs typeface="楷体" panose="02010609060101010101" charset="-122"/>
              </a:rPr>
              <a:t>不按时间先后顺序，而是把某些发生在后的情节或结局先行提出，然后再按顺序叙述下去的一种方法，</a:t>
            </a:r>
            <a:r>
              <a:rPr lang="zh-CN" altLang="en-US" sz="2800" b="1">
                <a:solidFill>
                  <a:srgbClr val="FF0000"/>
                </a:solidFill>
                <a:latin typeface="楷体" panose="02010609060101010101" charset="-122"/>
                <a:ea typeface="楷体" panose="02010609060101010101" charset="-122"/>
                <a:cs typeface="楷体" panose="02010609060101010101" charset="-122"/>
              </a:rPr>
              <a:t>造成悬念，引人入胜。</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marL="0" indent="0" eaLnBrk="1" hangingPunct="1">
              <a:lnSpc>
                <a:spcPct val="140000"/>
              </a:lnSpc>
              <a:buNone/>
            </a:pPr>
            <a:r>
              <a:rPr lang="zh-CN" altLang="en-US" sz="2800" b="1">
                <a:latin typeface="楷体" panose="02010609060101010101" charset="-122"/>
                <a:ea typeface="楷体" panose="02010609060101010101" charset="-122"/>
                <a:cs typeface="楷体" panose="02010609060101010101" charset="-122"/>
              </a:rPr>
              <a:t>③</a:t>
            </a:r>
            <a:r>
              <a:rPr lang="zh-CN" altLang="en-US" sz="2800" b="1">
                <a:solidFill>
                  <a:srgbClr val="FF0000"/>
                </a:solidFill>
                <a:latin typeface="楷体" panose="02010609060101010101" charset="-122"/>
                <a:ea typeface="楷体" panose="02010609060101010101" charset="-122"/>
                <a:cs typeface="楷体" panose="02010609060101010101" charset="-122"/>
              </a:rPr>
              <a:t>插叙：</a:t>
            </a:r>
            <a:r>
              <a:rPr lang="zh-CN" altLang="en-US" sz="2800" b="1">
                <a:latin typeface="楷体" panose="02010609060101010101" charset="-122"/>
                <a:ea typeface="楷体" panose="02010609060101010101" charset="-122"/>
                <a:cs typeface="楷体" panose="02010609060101010101" charset="-122"/>
              </a:rPr>
              <a:t>在叙述主要事件的过程中，插入另一与之有关的事件，然后再接上原来的事件写。</a:t>
            </a:r>
            <a:r>
              <a:rPr lang="zh-CN" altLang="en-US" sz="2800" b="1">
                <a:solidFill>
                  <a:srgbClr val="FF0000"/>
                </a:solidFill>
                <a:latin typeface="楷体" panose="02010609060101010101" charset="-122"/>
                <a:ea typeface="楷体" panose="02010609060101010101" charset="-122"/>
                <a:cs typeface="楷体" panose="02010609060101010101" charset="-122"/>
              </a:rPr>
              <a:t>对主要情节或中心事件做必要补充说明，使情节更加完整，结构更加严密，内容更加充实丰满。</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marL="0" indent="0" eaLnBrk="1" hangingPunct="1">
              <a:lnSpc>
                <a:spcPct val="140000"/>
              </a:lnSpc>
              <a:buNone/>
            </a:pPr>
            <a:r>
              <a:rPr lang="zh-CN" altLang="en-US" sz="2800" b="1">
                <a:latin typeface="楷体" panose="02010609060101010101" charset="-122"/>
                <a:ea typeface="楷体" panose="02010609060101010101" charset="-122"/>
                <a:cs typeface="楷体" panose="02010609060101010101" charset="-122"/>
              </a:rPr>
              <a:t>④</a:t>
            </a:r>
            <a:r>
              <a:rPr lang="zh-CN" altLang="en-US" sz="2800" b="1">
                <a:solidFill>
                  <a:srgbClr val="FF0000"/>
                </a:solidFill>
                <a:latin typeface="楷体" panose="02010609060101010101" charset="-122"/>
                <a:ea typeface="楷体" panose="02010609060101010101" charset="-122"/>
                <a:cs typeface="楷体" panose="02010609060101010101" charset="-122"/>
              </a:rPr>
              <a:t>补叙：</a:t>
            </a:r>
            <a:r>
              <a:rPr lang="zh-CN" altLang="en-US" sz="2800" b="1">
                <a:latin typeface="楷体" panose="02010609060101010101" charset="-122"/>
                <a:ea typeface="楷体" panose="02010609060101010101" charset="-122"/>
                <a:cs typeface="楷体" panose="02010609060101010101" charset="-122"/>
              </a:rPr>
              <a:t>在叙述主要事件的过程中，补充叙述另一与之有关的事件，然后再接上原来的事件写。对上文内容加以补充解释，对下文做某些交代，照应上下文。</a:t>
            </a:r>
            <a:endParaRPr lang="zh-CN" altLang="en-US" sz="2800" b="1">
              <a:latin typeface="楷体" panose="02010609060101010101" charset="-122"/>
              <a:ea typeface="楷体" panose="02010609060101010101" charset="-122"/>
              <a:cs typeface="楷体" panose="02010609060101010101" charset="-122"/>
            </a:endParaRPr>
          </a:p>
          <a:p>
            <a:pPr marL="0" indent="0" eaLnBrk="1" hangingPunct="1">
              <a:lnSpc>
                <a:spcPct val="140000"/>
              </a:lnSpc>
              <a:buNone/>
            </a:pPr>
            <a:r>
              <a:rPr lang="zh-CN" altLang="en-US" sz="2800" b="1">
                <a:latin typeface="楷体" panose="02010609060101010101" charset="-122"/>
                <a:ea typeface="楷体" panose="02010609060101010101" charset="-122"/>
                <a:cs typeface="楷体" panose="02010609060101010101" charset="-122"/>
              </a:rPr>
              <a:t>⑤</a:t>
            </a:r>
            <a:r>
              <a:rPr lang="zh-CN" altLang="en-US" sz="2800" b="1">
                <a:solidFill>
                  <a:srgbClr val="FF0000"/>
                </a:solidFill>
                <a:latin typeface="楷体" panose="02010609060101010101" charset="-122"/>
                <a:ea typeface="楷体" panose="02010609060101010101" charset="-122"/>
                <a:cs typeface="楷体" panose="02010609060101010101" charset="-122"/>
              </a:rPr>
              <a:t>平叙：</a:t>
            </a:r>
            <a:r>
              <a:rPr lang="zh-CN" altLang="en-US" sz="2800" b="1">
                <a:latin typeface="楷体" panose="02010609060101010101" charset="-122"/>
                <a:ea typeface="楷体" panose="02010609060101010101" charset="-122"/>
                <a:cs typeface="楷体" panose="02010609060101010101" charset="-122"/>
              </a:rPr>
              <a:t>叙述两件或多件同时发生的事，使头绪清楚，照应得体。</a:t>
            </a:r>
            <a:endParaRPr lang="zh-CN" altLang="en-US" sz="2800" b="1">
              <a:latin typeface="楷体" panose="02010609060101010101" charset="-122"/>
              <a:ea typeface="楷体" panose="02010609060101010101" charset="-122"/>
              <a:cs typeface="楷体" panose="02010609060101010101" charset="-122"/>
            </a:endParaRPr>
          </a:p>
        </p:txBody>
      </p:sp>
      <p:sp>
        <p:nvSpPr>
          <p:cNvPr id="11266" name="Text Box 3"/>
          <p:cNvSpPr txBox="1"/>
          <p:nvPr>
            <p:custDataLst>
              <p:tags r:id="rId4"/>
            </p:custDataLst>
          </p:nvPr>
        </p:nvSpPr>
        <p:spPr>
          <a:xfrm>
            <a:off x="630555" y="324485"/>
            <a:ext cx="3816350" cy="583565"/>
          </a:xfrm>
          <a:prstGeom prst="rect">
            <a:avLst/>
          </a:prstGeom>
          <a:noFill/>
          <a:ln w="9525">
            <a:noFill/>
          </a:ln>
        </p:spPr>
        <p:txBody>
          <a:bodyPr>
            <a:spAutoFit/>
          </a:bodyPr>
          <a:lstStyle/>
          <a:p>
            <a:pPr marR="0" defTabSz="914400">
              <a:buClrTx/>
              <a:buSzTx/>
              <a:defRPr/>
            </a:pPr>
            <a:r>
              <a:rPr kumimoji="0" lang="en-US" altLang="zh-CN" sz="3200" b="1" kern="1200" cap="none" spc="0" normalizeH="0" baseline="0" noProof="1">
                <a:solidFill>
                  <a:schemeClr val="accent6"/>
                </a:solidFill>
                <a:latin typeface="楷体" panose="02010609060101010101" charset="-122"/>
                <a:ea typeface="楷体" panose="02010609060101010101" charset="-122"/>
                <a:cs typeface="楷体" panose="02010609060101010101" charset="-122"/>
              </a:rPr>
              <a:t>2.</a:t>
            </a:r>
            <a:r>
              <a:rPr kumimoji="0" lang="zh-CN" altLang="en-US" sz="3200" b="1" kern="1200" cap="none" spc="0" normalizeH="0" baseline="0" noProof="1">
                <a:solidFill>
                  <a:schemeClr val="accent6"/>
                </a:solidFill>
                <a:latin typeface="楷体" panose="02010609060101010101" charset="-122"/>
                <a:ea typeface="楷体" panose="02010609060101010101" charset="-122"/>
                <a:cs typeface="楷体" panose="02010609060101010101" charset="-122"/>
              </a:rPr>
              <a:t>情节叙述顺序</a:t>
            </a:r>
            <a:endParaRPr kumimoji="0" lang="zh-CN" altLang="en-US" sz="3200" b="1" kern="1200" cap="none" spc="0" normalizeH="0" baseline="0" noProof="1">
              <a:solidFill>
                <a:schemeClr val="accent6"/>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Effect transition="in" filter="blinds(horizontal)">
                                      <p:cBhvr>
                                        <p:cTn id="7" dur="500"/>
                                        <p:tgtEl>
                                          <p:spTgt spid="2150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506">
                                            <p:txEl>
                                              <p:pRg st="1" end="1"/>
                                            </p:txEl>
                                          </p:spTgt>
                                        </p:tgtEl>
                                        <p:attrNameLst>
                                          <p:attrName>style.visibility</p:attrName>
                                        </p:attrNameLst>
                                      </p:cBhvr>
                                      <p:to>
                                        <p:strVal val="visible"/>
                                      </p:to>
                                    </p:set>
                                    <p:animEffect transition="in" filter="blinds(horizontal)">
                                      <p:cBhvr>
                                        <p:cTn id="12" dur="500"/>
                                        <p:tgtEl>
                                          <p:spTgt spid="2150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506">
                                            <p:txEl>
                                              <p:pRg st="2" end="2"/>
                                            </p:txEl>
                                          </p:spTgt>
                                        </p:tgtEl>
                                        <p:attrNameLst>
                                          <p:attrName>style.visibility</p:attrName>
                                        </p:attrNameLst>
                                      </p:cBhvr>
                                      <p:to>
                                        <p:strVal val="visible"/>
                                      </p:to>
                                    </p:set>
                                    <p:animEffect transition="in" filter="blinds(horizontal)">
                                      <p:cBhvr>
                                        <p:cTn id="17" dur="500"/>
                                        <p:tgtEl>
                                          <p:spTgt spid="2150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506">
                                            <p:txEl>
                                              <p:pRg st="3" end="3"/>
                                            </p:txEl>
                                          </p:spTgt>
                                        </p:tgtEl>
                                        <p:attrNameLst>
                                          <p:attrName>style.visibility</p:attrName>
                                        </p:attrNameLst>
                                      </p:cBhvr>
                                      <p:to>
                                        <p:strVal val="visible"/>
                                      </p:to>
                                    </p:set>
                                    <p:animEffect transition="in" filter="blinds(horizontal)">
                                      <p:cBhvr>
                                        <p:cTn id="22" dur="500"/>
                                        <p:tgtEl>
                                          <p:spTgt spid="2150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1506">
                                            <p:txEl>
                                              <p:pRg st="4" end="4"/>
                                            </p:txEl>
                                          </p:spTgt>
                                        </p:tgtEl>
                                        <p:attrNameLst>
                                          <p:attrName>style.visibility</p:attrName>
                                        </p:attrNameLst>
                                      </p:cBhvr>
                                      <p:to>
                                        <p:strVal val="visible"/>
                                      </p:to>
                                    </p:set>
                                    <p:animEffect transition="in" filter="blinds(horizontal)">
                                      <p:cBhvr>
                                        <p:cTn id="27" dur="500"/>
                                        <p:tgtEl>
                                          <p:spTgt spid="2150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196340" y="2058670"/>
            <a:ext cx="9799320" cy="1177290"/>
          </a:xfrm>
        </p:spPr>
        <p:txBody>
          <a:bodyPr>
            <a:normAutofit fontScale="90000"/>
            <a:scene3d>
              <a:camera prst="orthographicFront"/>
              <a:lightRig rig="threePt" dir="t"/>
            </a:scene3d>
          </a:bodyPr>
          <a:lstStyle/>
          <a:p>
            <a:r>
              <a:rPr lang="zh-CN" altLang="zh-CN" sz="7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论述类文本阅读</a:t>
            </a:r>
            <a:endParaRPr lang="zh-CN" altLang="zh-CN" sz="7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ustDataLst>
      <p:tags r:id="rId4"/>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Text Box 2"/>
          <p:cNvSpPr txBox="1"/>
          <p:nvPr>
            <p:custDataLst>
              <p:tags r:id="rId3"/>
            </p:custDataLst>
          </p:nvPr>
        </p:nvSpPr>
        <p:spPr>
          <a:xfrm>
            <a:off x="5547995" y="142875"/>
            <a:ext cx="3041015" cy="583565"/>
          </a:xfrm>
          <a:prstGeom prst="rect">
            <a:avLst/>
          </a:prstGeom>
          <a:solidFill>
            <a:schemeClr val="accent1"/>
          </a:solid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内容上的作用：</a:t>
            </a:r>
            <a:endParaRPr lang="zh-CN" altLang="en-US" sz="3200" b="1">
              <a:solidFill>
                <a:srgbClr val="FF0000"/>
              </a:solidFill>
              <a:latin typeface="楷体" panose="02010609060101010101" charset="-122"/>
              <a:ea typeface="楷体" panose="02010609060101010101" charset="-122"/>
            </a:endParaRPr>
          </a:p>
        </p:txBody>
      </p:sp>
      <p:sp>
        <p:nvSpPr>
          <p:cNvPr id="21507" name="Text Box 3"/>
          <p:cNvSpPr txBox="1"/>
          <p:nvPr>
            <p:custDataLst>
              <p:tags r:id="rId4"/>
            </p:custDataLst>
          </p:nvPr>
        </p:nvSpPr>
        <p:spPr>
          <a:xfrm>
            <a:off x="378460" y="1160780"/>
            <a:ext cx="11435080" cy="4276725"/>
          </a:xfrm>
          <a:prstGeom prst="rect">
            <a:avLst/>
          </a:prstGeom>
          <a:noFill/>
          <a:ln w="9525">
            <a:noFill/>
          </a:ln>
        </p:spPr>
        <p:txBody>
          <a:bodyPr wrap="square">
            <a:spAutoFit/>
          </a:bodyPr>
          <a:lstStyle/>
          <a:p>
            <a:pPr>
              <a:spcBef>
                <a:spcPct val="50000"/>
              </a:spcBef>
            </a:pPr>
            <a:r>
              <a:rPr lang="zh-CN" altLang="en-US" sz="3200" b="1">
                <a:latin typeface="楷体" panose="02010609060101010101" charset="-122"/>
                <a:ea typeface="楷体" panose="02010609060101010101" charset="-122"/>
                <a:cs typeface="楷体" panose="02010609060101010101" charset="-122"/>
              </a:rPr>
              <a:t>①</a:t>
            </a:r>
            <a:r>
              <a:rPr lang="zh-CN" altLang="en-US" sz="3200" b="1">
                <a:solidFill>
                  <a:srgbClr val="FF0000"/>
                </a:solidFill>
                <a:latin typeface="楷体" panose="02010609060101010101" charset="-122"/>
                <a:ea typeface="楷体" panose="02010609060101010101" charset="-122"/>
                <a:cs typeface="楷体" panose="02010609060101010101" charset="-122"/>
              </a:rPr>
              <a:t>对环境</a:t>
            </a:r>
            <a:r>
              <a:rPr lang="zh-CN" altLang="en-US" sz="3200" b="1">
                <a:latin typeface="楷体" panose="02010609060101010101" charset="-122"/>
                <a:ea typeface="楷体" panose="02010609060101010101" charset="-122"/>
                <a:cs typeface="楷体" panose="02010609060101010101" charset="-122"/>
              </a:rPr>
              <a:t>：突出或交代人物活动的环境，使环境更具典型性。</a:t>
            </a:r>
            <a:endParaRPr lang="zh-CN" altLang="en-US" sz="3200" b="1">
              <a:latin typeface="楷体" panose="02010609060101010101" charset="-122"/>
              <a:ea typeface="楷体" panose="02010609060101010101" charset="-122"/>
              <a:cs typeface="楷体" panose="02010609060101010101" charset="-122"/>
            </a:endParaRPr>
          </a:p>
          <a:p>
            <a:pPr>
              <a:spcBef>
                <a:spcPct val="50000"/>
              </a:spcBef>
            </a:pPr>
            <a:r>
              <a:rPr lang="zh-CN" altLang="en-US" sz="3200" b="1">
                <a:latin typeface="楷体" panose="02010609060101010101" charset="-122"/>
                <a:ea typeface="楷体" panose="02010609060101010101" charset="-122"/>
                <a:cs typeface="楷体" panose="02010609060101010101" charset="-122"/>
              </a:rPr>
              <a:t>②</a:t>
            </a:r>
            <a:r>
              <a:rPr lang="zh-CN" altLang="en-US" sz="3200" b="1">
                <a:solidFill>
                  <a:srgbClr val="FF0000"/>
                </a:solidFill>
                <a:latin typeface="楷体" panose="02010609060101010101" charset="-122"/>
                <a:ea typeface="楷体" panose="02010609060101010101" charset="-122"/>
                <a:cs typeface="楷体" panose="02010609060101010101" charset="-122"/>
              </a:rPr>
              <a:t>对人物</a:t>
            </a:r>
            <a:r>
              <a:rPr lang="zh-CN" altLang="en-US" sz="3200" b="1">
                <a:latin typeface="楷体" panose="02010609060101010101" charset="-122"/>
                <a:ea typeface="楷体" panose="02010609060101010101" charset="-122"/>
                <a:cs typeface="楷体" panose="02010609060101010101" charset="-122"/>
              </a:rPr>
              <a:t>：塑造了</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的人物形象，表现了人物</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的性格或精神，刻画了人物</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的心理，使人物形象更加丰满。</a:t>
            </a:r>
            <a:endParaRPr lang="zh-CN" altLang="en-US" sz="3200" b="1">
              <a:latin typeface="楷体" panose="02010609060101010101" charset="-122"/>
              <a:ea typeface="楷体" panose="02010609060101010101" charset="-122"/>
              <a:cs typeface="楷体" panose="02010609060101010101" charset="-122"/>
            </a:endParaRPr>
          </a:p>
          <a:p>
            <a:pPr>
              <a:spcBef>
                <a:spcPct val="50000"/>
              </a:spcBef>
            </a:pPr>
            <a:r>
              <a:rPr lang="zh-CN" altLang="en-US" sz="3200" b="1">
                <a:latin typeface="楷体" panose="02010609060101010101" charset="-122"/>
                <a:ea typeface="楷体" panose="02010609060101010101" charset="-122"/>
                <a:cs typeface="楷体" panose="02010609060101010101" charset="-122"/>
              </a:rPr>
              <a:t>③</a:t>
            </a:r>
            <a:r>
              <a:rPr lang="zh-CN" altLang="en-US" sz="3200" b="1">
                <a:solidFill>
                  <a:srgbClr val="FF0000"/>
                </a:solidFill>
                <a:latin typeface="楷体" panose="02010609060101010101" charset="-122"/>
                <a:ea typeface="楷体" panose="02010609060101010101" charset="-122"/>
                <a:cs typeface="楷体" panose="02010609060101010101" charset="-122"/>
              </a:rPr>
              <a:t>对主题</a:t>
            </a:r>
            <a:r>
              <a:rPr lang="zh-CN" altLang="en-US" sz="3200" b="1">
                <a:latin typeface="楷体" panose="02010609060101010101" charset="-122"/>
                <a:ea typeface="楷体" panose="02010609060101010101" charset="-122"/>
                <a:cs typeface="楷体" panose="02010609060101010101" charset="-122"/>
              </a:rPr>
              <a:t>：揭示或表达或寄托或暗示了</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的主题，深化主题，突出主题，丰富主题等。</a:t>
            </a:r>
            <a:endParaRPr lang="zh-CN" altLang="en-US" sz="3200" b="1">
              <a:latin typeface="楷体" panose="02010609060101010101" charset="-122"/>
              <a:ea typeface="楷体" panose="02010609060101010101" charset="-122"/>
              <a:cs typeface="楷体" panose="02010609060101010101" charset="-122"/>
            </a:endParaRPr>
          </a:p>
          <a:p>
            <a:pPr>
              <a:spcBef>
                <a:spcPct val="50000"/>
              </a:spcBef>
            </a:pPr>
            <a:r>
              <a:rPr lang="zh-CN" altLang="en-US" sz="3200" b="1">
                <a:latin typeface="楷体" panose="02010609060101010101" charset="-122"/>
                <a:ea typeface="楷体" panose="02010609060101010101" charset="-122"/>
                <a:cs typeface="楷体" panose="02010609060101010101" charset="-122"/>
              </a:rPr>
              <a:t>④</a:t>
            </a:r>
            <a:r>
              <a:rPr lang="zh-CN" altLang="en-US" sz="3200" b="1">
                <a:solidFill>
                  <a:srgbClr val="FF0000"/>
                </a:solidFill>
                <a:latin typeface="楷体" panose="02010609060101010101" charset="-122"/>
                <a:ea typeface="楷体" panose="02010609060101010101" charset="-122"/>
                <a:cs typeface="楷体" panose="02010609060101010101" charset="-122"/>
              </a:rPr>
              <a:t>对读者感受</a:t>
            </a:r>
            <a:r>
              <a:rPr lang="zh-CN" altLang="en-US" sz="3200" b="1">
                <a:latin typeface="楷体" panose="02010609060101010101" charset="-122"/>
                <a:ea typeface="楷体" panose="02010609060101010101" charset="-122"/>
                <a:cs typeface="楷体" panose="02010609060101010101" charset="-122"/>
              </a:rPr>
              <a:t>：设置悬念，吸引读者注意力，引起读者的阅读兴趣，引发读者思考。</a:t>
            </a:r>
            <a:endParaRPr lang="zh-CN" altLang="en-US" sz="3200" b="1">
              <a:latin typeface="楷体" panose="02010609060101010101" charset="-122"/>
              <a:ea typeface="楷体" panose="02010609060101010101" charset="-122"/>
              <a:cs typeface="楷体" panose="02010609060101010101" charset="-122"/>
            </a:endParaRPr>
          </a:p>
        </p:txBody>
      </p:sp>
      <p:sp>
        <p:nvSpPr>
          <p:cNvPr id="21508" name="文本框 1"/>
          <p:cNvSpPr txBox="1"/>
          <p:nvPr>
            <p:custDataLst>
              <p:tags r:id="rId5"/>
            </p:custDataLst>
          </p:nvPr>
        </p:nvSpPr>
        <p:spPr>
          <a:xfrm>
            <a:off x="1598613" y="80963"/>
            <a:ext cx="2735580" cy="706755"/>
          </a:xfrm>
          <a:prstGeom prst="rect">
            <a:avLst/>
          </a:prstGeom>
          <a:noFill/>
          <a:ln w="9525">
            <a:noFill/>
          </a:ln>
        </p:spPr>
        <p:txBody>
          <a:bodyPr wrap="none">
            <a:spAutoFit/>
          </a:bodyPr>
          <a:lstStyle/>
          <a:p>
            <a:r>
              <a:rPr lang="zh-CN" altLang="en-US" sz="4000" b="1">
                <a:latin typeface="楷体" panose="02010609060101010101" charset="-122"/>
                <a:ea typeface="楷体" panose="02010609060101010101" charset="-122"/>
                <a:cs typeface="楷体" panose="02010609060101010101" charset="-122"/>
              </a:rPr>
              <a:t>情节的作用</a:t>
            </a:r>
            <a:endParaRPr lang="zh-CN" altLang="en-US" sz="4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heel(1)">
                                      <p:cBhvr>
                                        <p:cTn id="7" dur="2000"/>
                                        <p:tgtEl>
                                          <p:spTgt spid="215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diamond(in)">
                                      <p:cBhvr>
                                        <p:cTn id="12" dur="2000"/>
                                        <p:tgtEl>
                                          <p:spTgt spid="2150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21507">
                                            <p:txEl>
                                              <p:pRg st="0" end="0"/>
                                            </p:txEl>
                                          </p:spTgt>
                                        </p:tgtEl>
                                        <p:attrNameLst>
                                          <p:attrName>style.visibility</p:attrName>
                                        </p:attrNameLst>
                                      </p:cBhvr>
                                      <p:to>
                                        <p:strVal val="visible"/>
                                      </p:to>
                                    </p:set>
                                    <p:anim calcmode="lin" valueType="num">
                                      <p:cBhvr additive="base">
                                        <p:cTn id="17" dur="500"/>
                                        <p:tgtEl>
                                          <p:spTgt spid="21507">
                                            <p:txEl>
                                              <p:pRg st="0" end="0"/>
                                            </p:txEl>
                                          </p:spTgt>
                                        </p:tgtEl>
                                        <p:attrNameLst>
                                          <p:attrName>ppt_y</p:attrName>
                                        </p:attrNameLst>
                                      </p:cBhvr>
                                      <p:tavLst>
                                        <p:tav tm="0">
                                          <p:val>
                                            <p:strVal val="#ppt_y+#ppt_h*1.125000"/>
                                          </p:val>
                                        </p:tav>
                                        <p:tav tm="100000">
                                          <p:val>
                                            <p:strVal val="#ppt_y"/>
                                          </p:val>
                                        </p:tav>
                                      </p:tavLst>
                                    </p:anim>
                                    <p:animEffect transition="in" filter="wipe(up)">
                                      <p:cBhvr>
                                        <p:cTn id="18" dur="500"/>
                                        <p:tgtEl>
                                          <p:spTgt spid="21507">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21507">
                                            <p:txEl>
                                              <p:pRg st="1" end="1"/>
                                            </p:txEl>
                                          </p:spTgt>
                                        </p:tgtEl>
                                        <p:attrNameLst>
                                          <p:attrName>style.visibility</p:attrName>
                                        </p:attrNameLst>
                                      </p:cBhvr>
                                      <p:to>
                                        <p:strVal val="visible"/>
                                      </p:to>
                                    </p:set>
                                    <p:anim calcmode="lin" valueType="num">
                                      <p:cBhvr additive="base">
                                        <p:cTn id="23" dur="500"/>
                                        <p:tgtEl>
                                          <p:spTgt spid="21507">
                                            <p:txEl>
                                              <p:pRg st="1" end="1"/>
                                            </p:txEl>
                                          </p:spTgt>
                                        </p:tgtEl>
                                        <p:attrNameLst>
                                          <p:attrName>ppt_y</p:attrName>
                                        </p:attrNameLst>
                                      </p:cBhvr>
                                      <p:tavLst>
                                        <p:tav tm="0">
                                          <p:val>
                                            <p:strVal val="#ppt_y+#ppt_h*1.125000"/>
                                          </p:val>
                                        </p:tav>
                                        <p:tav tm="100000">
                                          <p:val>
                                            <p:strVal val="#ppt_y"/>
                                          </p:val>
                                        </p:tav>
                                      </p:tavLst>
                                    </p:anim>
                                    <p:animEffect transition="in" filter="wipe(up)">
                                      <p:cBhvr>
                                        <p:cTn id="24" dur="500"/>
                                        <p:tgtEl>
                                          <p:spTgt spid="21507">
                                            <p:txEl>
                                              <p:pRg st="1" end="1"/>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2" presetClass="entr" presetSubtype="4" fill="hold" nodeType="clickEffect">
                                  <p:stCondLst>
                                    <p:cond delay="0"/>
                                  </p:stCondLst>
                                  <p:childTnLst>
                                    <p:set>
                                      <p:cBhvr>
                                        <p:cTn id="28" dur="1" fill="hold">
                                          <p:stCondLst>
                                            <p:cond delay="0"/>
                                          </p:stCondLst>
                                        </p:cTn>
                                        <p:tgtEl>
                                          <p:spTgt spid="21507">
                                            <p:txEl>
                                              <p:pRg st="2" end="2"/>
                                            </p:txEl>
                                          </p:spTgt>
                                        </p:tgtEl>
                                        <p:attrNameLst>
                                          <p:attrName>style.visibility</p:attrName>
                                        </p:attrNameLst>
                                      </p:cBhvr>
                                      <p:to>
                                        <p:strVal val="visible"/>
                                      </p:to>
                                    </p:set>
                                    <p:anim calcmode="lin" valueType="num">
                                      <p:cBhvr additive="base">
                                        <p:cTn id="29" dur="500"/>
                                        <p:tgtEl>
                                          <p:spTgt spid="21507">
                                            <p:txEl>
                                              <p:pRg st="2" end="2"/>
                                            </p:txEl>
                                          </p:spTgt>
                                        </p:tgtEl>
                                        <p:attrNameLst>
                                          <p:attrName>ppt_y</p:attrName>
                                        </p:attrNameLst>
                                      </p:cBhvr>
                                      <p:tavLst>
                                        <p:tav tm="0">
                                          <p:val>
                                            <p:strVal val="#ppt_y+#ppt_h*1.125000"/>
                                          </p:val>
                                        </p:tav>
                                        <p:tav tm="100000">
                                          <p:val>
                                            <p:strVal val="#ppt_y"/>
                                          </p:val>
                                        </p:tav>
                                      </p:tavLst>
                                    </p:anim>
                                    <p:animEffect transition="in" filter="wipe(up)">
                                      <p:cBhvr>
                                        <p:cTn id="30" dur="500"/>
                                        <p:tgtEl>
                                          <p:spTgt spid="21507">
                                            <p:txEl>
                                              <p:pRg st="2" end="2"/>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21507">
                                            <p:txEl>
                                              <p:pRg st="3" end="3"/>
                                            </p:txEl>
                                          </p:spTgt>
                                        </p:tgtEl>
                                        <p:attrNameLst>
                                          <p:attrName>style.visibility</p:attrName>
                                        </p:attrNameLst>
                                      </p:cBhvr>
                                      <p:to>
                                        <p:strVal val="visible"/>
                                      </p:to>
                                    </p:set>
                                    <p:anim calcmode="lin" valueType="num">
                                      <p:cBhvr additive="base">
                                        <p:cTn id="35" dur="500"/>
                                        <p:tgtEl>
                                          <p:spTgt spid="21507">
                                            <p:txEl>
                                              <p:pRg st="3" end="3"/>
                                            </p:txEl>
                                          </p:spTgt>
                                        </p:tgtEl>
                                        <p:attrNameLst>
                                          <p:attrName>ppt_y</p:attrName>
                                        </p:attrNameLst>
                                      </p:cBhvr>
                                      <p:tavLst>
                                        <p:tav tm="0">
                                          <p:val>
                                            <p:strVal val="#ppt_y+#ppt_h*1.125000"/>
                                          </p:val>
                                        </p:tav>
                                        <p:tav tm="100000">
                                          <p:val>
                                            <p:strVal val="#ppt_y"/>
                                          </p:val>
                                        </p:tav>
                                      </p:tavLst>
                                    </p:anim>
                                    <p:animEffect transition="in" filter="wipe(up)">
                                      <p:cBhvr>
                                        <p:cTn id="36" dur="500"/>
                                        <p:tgtEl>
                                          <p:spTgt spid="215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TextBox 3"/>
          <p:cNvSpPr txBox="1"/>
          <p:nvPr>
            <p:custDataLst>
              <p:tags r:id="rId3"/>
            </p:custDataLst>
          </p:nvPr>
        </p:nvSpPr>
        <p:spPr>
          <a:xfrm>
            <a:off x="724535" y="589915"/>
            <a:ext cx="10814050" cy="2501900"/>
          </a:xfrm>
          <a:prstGeom prst="rect">
            <a:avLst/>
          </a:prstGeom>
          <a:noFill/>
          <a:ln w="9525">
            <a:noFill/>
          </a:ln>
        </p:spPr>
        <p:txBody>
          <a:bodyPr wrap="square">
            <a:spAutoFit/>
          </a:bodyPr>
          <a:lstStyle/>
          <a:p>
            <a:pPr>
              <a:lnSpc>
                <a:spcPct val="140000"/>
              </a:lnSpc>
            </a:pPr>
            <a:r>
              <a:rPr lang="zh-CN" altLang="en-US" sz="2800" b="1">
                <a:solidFill>
                  <a:srgbClr val="0000FF"/>
                </a:solidFill>
                <a:latin typeface="楷体" panose="02010609060101010101" charset="-122"/>
                <a:ea typeface="楷体" panose="02010609060101010101" charset="-122"/>
                <a:cs typeface="楷体" panose="02010609060101010101" charset="-122"/>
              </a:rPr>
              <a:t>位于开头：</a:t>
            </a:r>
            <a:endParaRPr lang="zh-CN" altLang="en-US" sz="2800" b="1">
              <a:solidFill>
                <a:srgbClr val="0000FF"/>
              </a:solidFill>
              <a:latin typeface="楷体" panose="02010609060101010101" charset="-122"/>
              <a:ea typeface="楷体" panose="02010609060101010101" charset="-122"/>
              <a:cs typeface="楷体" panose="02010609060101010101" charset="-122"/>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(1)</a:t>
            </a:r>
            <a:r>
              <a:rPr lang="zh-CN" altLang="en-US" sz="2800" b="1">
                <a:latin typeface="楷体" panose="02010609060101010101" charset="-122"/>
                <a:ea typeface="楷体" panose="02010609060101010101" charset="-122"/>
                <a:cs typeface="楷体" panose="02010609060101010101" charset="-122"/>
              </a:rPr>
              <a:t>总领全文；</a:t>
            </a:r>
            <a:r>
              <a:rPr lang="en-US" altLang="zh-CN" sz="2800" b="1">
                <a:latin typeface="楷体" panose="02010609060101010101" charset="-122"/>
                <a:ea typeface="楷体" panose="02010609060101010101" charset="-122"/>
                <a:cs typeface="楷体" panose="02010609060101010101" charset="-122"/>
              </a:rPr>
              <a:t>(2)</a:t>
            </a:r>
            <a:r>
              <a:rPr lang="zh-CN" altLang="en-US" sz="2800" b="1">
                <a:latin typeface="楷体" panose="02010609060101010101" charset="-122"/>
                <a:ea typeface="楷体" panose="02010609060101010101" charset="-122"/>
                <a:cs typeface="楷体" panose="02010609060101010101" charset="-122"/>
              </a:rPr>
              <a:t>引出下文或引出话题；</a:t>
            </a:r>
            <a:r>
              <a:rPr lang="en-US" altLang="zh-CN" sz="2800" b="1">
                <a:latin typeface="楷体" panose="02010609060101010101" charset="-122"/>
                <a:ea typeface="楷体" panose="02010609060101010101" charset="-122"/>
                <a:cs typeface="楷体" panose="02010609060101010101" charset="-122"/>
              </a:rPr>
              <a:t>(3)</a:t>
            </a:r>
            <a:r>
              <a:rPr lang="zh-CN" altLang="en-US" sz="2800" b="1">
                <a:latin typeface="楷体" panose="02010609060101010101" charset="-122"/>
                <a:ea typeface="楷体" panose="02010609060101010101" charset="-122"/>
                <a:cs typeface="楷体" panose="02010609060101010101" charset="-122"/>
              </a:rPr>
              <a:t>为下文某一情节作铺垫或与下文构成对比或衬托； </a:t>
            </a:r>
            <a:r>
              <a:rPr lang="en-US" altLang="zh-CN" sz="2800" b="1">
                <a:latin typeface="楷体" panose="02010609060101010101" charset="-122"/>
                <a:ea typeface="楷体" panose="02010609060101010101" charset="-122"/>
                <a:cs typeface="楷体" panose="02010609060101010101" charset="-122"/>
              </a:rPr>
              <a:t>(4)</a:t>
            </a:r>
            <a:r>
              <a:rPr lang="zh-CN" altLang="en-US" sz="2800" b="1">
                <a:latin typeface="楷体" panose="02010609060101010101" charset="-122"/>
                <a:ea typeface="楷体" panose="02010609060101010101" charset="-122"/>
                <a:cs typeface="楷体" panose="02010609060101010101" charset="-122"/>
              </a:rPr>
              <a:t>营造气氛，奠定感情基调。（</a:t>
            </a:r>
            <a:r>
              <a:rPr lang="en-US" altLang="zh-CN" sz="2800" b="1">
                <a:latin typeface="楷体" panose="02010609060101010101" charset="-122"/>
                <a:ea typeface="楷体" panose="02010609060101010101" charset="-122"/>
                <a:cs typeface="楷体" panose="02010609060101010101" charset="-122"/>
              </a:rPr>
              <a:t>5</a:t>
            </a:r>
            <a:r>
              <a:rPr lang="zh-CN" altLang="en-US" sz="2800" b="1">
                <a:latin typeface="楷体" panose="02010609060101010101" charset="-122"/>
                <a:ea typeface="楷体" panose="02010609060101010101" charset="-122"/>
                <a:cs typeface="楷体" panose="02010609060101010101" charset="-122"/>
              </a:rPr>
              <a:t>）设置悬念，激发读者阅读兴趣。</a:t>
            </a:r>
            <a:endParaRPr lang="zh-CN" altLang="en-US" sz="2800" b="1">
              <a:latin typeface="楷体" panose="02010609060101010101" charset="-122"/>
              <a:ea typeface="楷体" panose="02010609060101010101" charset="-122"/>
              <a:cs typeface="楷体" panose="02010609060101010101" charset="-122"/>
            </a:endParaRPr>
          </a:p>
        </p:txBody>
      </p:sp>
      <p:sp>
        <p:nvSpPr>
          <p:cNvPr id="33795" name="Text Box 3"/>
          <p:cNvSpPr txBox="1"/>
          <p:nvPr>
            <p:custDataLst>
              <p:tags r:id="rId4"/>
            </p:custDataLst>
          </p:nvPr>
        </p:nvSpPr>
        <p:spPr>
          <a:xfrm>
            <a:off x="723900" y="3091815"/>
            <a:ext cx="10814685" cy="3449955"/>
          </a:xfrm>
          <a:prstGeom prst="rect">
            <a:avLst/>
          </a:prstGeom>
          <a:noFill/>
          <a:ln w="9525">
            <a:noFill/>
          </a:ln>
        </p:spPr>
        <p:txBody>
          <a:bodyPr wrap="square">
            <a:spAutoFit/>
          </a:bodyPr>
          <a:lstStyle/>
          <a:p>
            <a:pPr>
              <a:lnSpc>
                <a:spcPct val="130000"/>
              </a:lnSpc>
            </a:pPr>
            <a:r>
              <a:rPr lang="zh-CN" altLang="en-US" sz="2800" b="1">
                <a:solidFill>
                  <a:srgbClr val="0000FF"/>
                </a:solidFill>
                <a:latin typeface="楷体" panose="02010609060101010101" charset="-122"/>
                <a:ea typeface="楷体" panose="02010609060101010101" charset="-122"/>
                <a:cs typeface="楷体" panose="02010609060101010101" charset="-122"/>
              </a:rPr>
              <a:t>位于</a:t>
            </a:r>
            <a:r>
              <a:rPr lang="zh-CN" altLang="en-US" sz="2800" b="1">
                <a:solidFill>
                  <a:srgbClr val="0033CC"/>
                </a:solidFill>
                <a:latin typeface="楷体" panose="02010609060101010101" charset="-122"/>
                <a:ea typeface="楷体" panose="02010609060101010101" charset="-122"/>
                <a:cs typeface="楷体" panose="02010609060101010101" charset="-122"/>
              </a:rPr>
              <a:t>中间：</a:t>
            </a:r>
            <a:endParaRPr lang="zh-CN" altLang="en-US" sz="2800" b="1">
              <a:solidFill>
                <a:srgbClr val="0033CC"/>
              </a:solidFill>
              <a:latin typeface="楷体" panose="02010609060101010101" charset="-122"/>
              <a:ea typeface="楷体" panose="02010609060101010101" charset="-122"/>
              <a:cs typeface="楷体" panose="02010609060101010101" charset="-122"/>
            </a:endParaRPr>
          </a:p>
          <a:p>
            <a:pPr>
              <a:lnSpc>
                <a:spcPct val="130000"/>
              </a:lnSpc>
            </a:pPr>
            <a:r>
              <a:rPr lang="zh-CN" altLang="en-US" sz="2800" b="1">
                <a:latin typeface="楷体" panose="02010609060101010101" charset="-122"/>
                <a:ea typeface="楷体" panose="02010609060101010101" charset="-122"/>
                <a:cs typeface="楷体" panose="02010609060101010101" charset="-122"/>
              </a:rPr>
              <a:t>承上启下，过渡自然，总结前文，领起后文，</a:t>
            </a:r>
            <a:endParaRPr lang="zh-CN" altLang="en-US" sz="2800" b="1">
              <a:latin typeface="楷体" panose="02010609060101010101" charset="-122"/>
              <a:ea typeface="楷体" panose="02010609060101010101" charset="-122"/>
              <a:cs typeface="楷体" panose="02010609060101010101" charset="-122"/>
            </a:endParaRPr>
          </a:p>
          <a:p>
            <a:pPr>
              <a:lnSpc>
                <a:spcPct val="130000"/>
              </a:lnSpc>
            </a:pPr>
            <a:r>
              <a:rPr lang="zh-CN" altLang="en-US" sz="2800" b="1">
                <a:latin typeface="楷体" panose="02010609060101010101" charset="-122"/>
                <a:ea typeface="楷体" panose="02010609060101010101" charset="-122"/>
                <a:cs typeface="楷体" panose="02010609060101010101" charset="-122"/>
              </a:rPr>
              <a:t>照应前后文，铺垫或埋下伏笔，推动情节发展。</a:t>
            </a:r>
            <a:endParaRPr lang="zh-CN" altLang="en-US" sz="2800" b="1">
              <a:latin typeface="楷体" panose="02010609060101010101" charset="-122"/>
              <a:ea typeface="楷体" panose="02010609060101010101" charset="-122"/>
              <a:cs typeface="楷体" panose="02010609060101010101" charset="-122"/>
            </a:endParaRPr>
          </a:p>
          <a:p>
            <a:pPr>
              <a:lnSpc>
                <a:spcPct val="130000"/>
              </a:lnSpc>
            </a:pPr>
            <a:r>
              <a:rPr lang="zh-CN" altLang="en-US" sz="2800" b="1">
                <a:solidFill>
                  <a:srgbClr val="0033CC"/>
                </a:solidFill>
                <a:latin typeface="楷体" panose="02010609060101010101" charset="-122"/>
                <a:ea typeface="楷体" panose="02010609060101010101" charset="-122"/>
                <a:cs typeface="楷体" panose="02010609060101010101" charset="-122"/>
              </a:rPr>
              <a:t>位于结尾：</a:t>
            </a:r>
            <a:endParaRPr lang="zh-CN" altLang="en-US" sz="2800" b="1">
              <a:solidFill>
                <a:srgbClr val="0033CC"/>
              </a:solidFill>
              <a:latin typeface="楷体" panose="02010609060101010101" charset="-122"/>
              <a:ea typeface="楷体" panose="02010609060101010101" charset="-122"/>
              <a:cs typeface="楷体" panose="02010609060101010101" charset="-122"/>
            </a:endParaRPr>
          </a:p>
          <a:p>
            <a:pPr>
              <a:lnSpc>
                <a:spcPct val="130000"/>
              </a:lnSpc>
            </a:pPr>
            <a:r>
              <a:rPr lang="zh-CN" altLang="en-US" sz="2800" b="1">
                <a:latin typeface="楷体" panose="02010609060101010101" charset="-122"/>
                <a:ea typeface="楷体" panose="02010609060101010101" charset="-122"/>
                <a:cs typeface="楷体" panose="02010609060101010101" charset="-122"/>
              </a:rPr>
              <a:t>总结全文、照应前文，呼应标题、卒章显志，概括并深化主题，耐人寻味，令人深思。 </a:t>
            </a:r>
            <a:endParaRPr lang="zh-CN" altLang="en-US" sz="2400" b="1">
              <a:latin typeface="Arial" panose="020b0604020202020204" pitchFamily="34" charset="0"/>
            </a:endParaRPr>
          </a:p>
        </p:txBody>
      </p:sp>
      <p:sp>
        <p:nvSpPr>
          <p:cNvPr id="22532" name="Text Box 4"/>
          <p:cNvSpPr txBox="1"/>
          <p:nvPr>
            <p:custDataLst>
              <p:tags r:id="rId5"/>
            </p:custDataLst>
          </p:nvPr>
        </p:nvSpPr>
        <p:spPr>
          <a:xfrm>
            <a:off x="5621655" y="60008"/>
            <a:ext cx="3041015" cy="583565"/>
          </a:xfrm>
          <a:prstGeom prst="rect">
            <a:avLst/>
          </a:prstGeom>
          <a:solidFill>
            <a:schemeClr val="accent1"/>
          </a:solid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结构上的作用：</a:t>
            </a:r>
            <a:endParaRPr lang="zh-CN" altLang="en-US" sz="3200" b="1">
              <a:solidFill>
                <a:srgbClr val="FF0000"/>
              </a:solidFill>
              <a:latin typeface="楷体" panose="02010609060101010101" charset="-122"/>
              <a:ea typeface="楷体" panose="02010609060101010101" charset="-122"/>
            </a:endParaRPr>
          </a:p>
        </p:txBody>
      </p:sp>
      <p:sp>
        <p:nvSpPr>
          <p:cNvPr id="22533" name="文本框 1"/>
          <p:cNvSpPr txBox="1"/>
          <p:nvPr>
            <p:custDataLst>
              <p:tags r:id="rId6"/>
            </p:custDataLst>
          </p:nvPr>
        </p:nvSpPr>
        <p:spPr>
          <a:xfrm>
            <a:off x="1558925" y="60325"/>
            <a:ext cx="2735580" cy="706755"/>
          </a:xfrm>
          <a:prstGeom prst="rect">
            <a:avLst/>
          </a:prstGeom>
          <a:noFill/>
          <a:ln w="9525">
            <a:noFill/>
          </a:ln>
        </p:spPr>
        <p:txBody>
          <a:bodyPr wrap="none">
            <a:spAutoFit/>
          </a:bodyPr>
          <a:lstStyle/>
          <a:p>
            <a:r>
              <a:rPr lang="zh-CN" altLang="en-US" sz="4000" b="1">
                <a:latin typeface="楷体" panose="02010609060101010101" charset="-122"/>
                <a:ea typeface="楷体" panose="02010609060101010101" charset="-122"/>
                <a:cs typeface="楷体" panose="02010609060101010101" charset="-122"/>
              </a:rPr>
              <a:t>情节的作用</a:t>
            </a:r>
            <a:endParaRPr lang="zh-CN" altLang="en-US" sz="40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heel(1)">
                                      <p:cBhvr>
                                        <p:cTn id="7" dur="2000"/>
                                        <p:tgtEl>
                                          <p:spTgt spid="225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diamond(in)">
                                      <p:cBhvr>
                                        <p:cTn id="12" dur="2000"/>
                                        <p:tgtEl>
                                          <p:spTgt spid="2253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4">
                                            <p:txEl>
                                              <p:pRg st="0" end="0"/>
                                            </p:txEl>
                                          </p:spTgt>
                                        </p:tgtEl>
                                        <p:attrNameLst>
                                          <p:attrName>style.visibility</p:attrName>
                                        </p:attrNameLst>
                                      </p:cBhvr>
                                      <p:to>
                                        <p:strVal val="visible"/>
                                      </p:to>
                                    </p:set>
                                    <p:animEffect transition="in" filter="blinds(horizontal)">
                                      <p:cBhvr>
                                        <p:cTn id="17" dur="500"/>
                                        <p:tgtEl>
                                          <p:spTgt spid="3379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3794">
                                            <p:txEl>
                                              <p:pRg st="1" end="1"/>
                                            </p:txEl>
                                          </p:spTgt>
                                        </p:tgtEl>
                                        <p:attrNameLst>
                                          <p:attrName>style.visibility</p:attrName>
                                        </p:attrNameLst>
                                      </p:cBhvr>
                                      <p:to>
                                        <p:strVal val="visible"/>
                                      </p:to>
                                    </p:set>
                                    <p:animEffect transition="in" filter="blinds(horizontal)">
                                      <p:cBhvr>
                                        <p:cTn id="22" dur="500"/>
                                        <p:tgtEl>
                                          <p:spTgt spid="3379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27" dur="500"/>
                                        <p:tgtEl>
                                          <p:spTgt spid="33795">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32" dur="500"/>
                                        <p:tgtEl>
                                          <p:spTgt spid="33795">
                                            <p:txEl>
                                              <p:pRg st="1" end="1"/>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35" dur="500"/>
                                        <p:tgtEl>
                                          <p:spTgt spid="33795">
                                            <p:txEl>
                                              <p:pRg st="2" end="2"/>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33795">
                                            <p:txEl>
                                              <p:pRg st="3" end="3"/>
                                            </p:txEl>
                                          </p:spTgt>
                                        </p:tgtEl>
                                        <p:attrNameLst>
                                          <p:attrName>style.visibility</p:attrName>
                                        </p:attrNameLst>
                                      </p:cBhvr>
                                      <p:to>
                                        <p:strVal val="visible"/>
                                      </p:to>
                                    </p:set>
                                    <p:anim calcmode="lin" valueType="num">
                                      <p:cBhvr additive="base">
                                        <p:cTn id="40" dur="500" fill="hold"/>
                                        <p:tgtEl>
                                          <p:spTgt spid="33795">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37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3" presetClass="entr" presetSubtype="10" fill="hold" nodeType="clickEffect">
                                  <p:stCondLst>
                                    <p:cond delay="0"/>
                                  </p:stCondLst>
                                  <p:childTnLst>
                                    <p:set>
                                      <p:cBhvr>
                                        <p:cTn id="45" dur="1" fill="hold">
                                          <p:stCondLst>
                                            <p:cond delay="0"/>
                                          </p:stCondLst>
                                        </p:cTn>
                                        <p:tgtEl>
                                          <p:spTgt spid="33795">
                                            <p:txEl>
                                              <p:pRg st="4" end="4"/>
                                            </p:txEl>
                                          </p:spTgt>
                                        </p:tgtEl>
                                        <p:attrNameLst>
                                          <p:attrName>style.visibility</p:attrName>
                                        </p:attrNameLst>
                                      </p:cBhvr>
                                      <p:to>
                                        <p:strVal val="visible"/>
                                      </p:to>
                                    </p:set>
                                    <p:animEffect transition="in" filter="blinds(horizontal)">
                                      <p:cBhvr>
                                        <p:cTn id="46" dur="5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2253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9459" name="文本框 2"/>
          <p:cNvSpPr txBox="1"/>
          <p:nvPr>
            <p:custDataLst>
              <p:tags r:id="rId3"/>
            </p:custDataLst>
          </p:nvPr>
        </p:nvSpPr>
        <p:spPr>
          <a:xfrm>
            <a:off x="1285240" y="625475"/>
            <a:ext cx="8905240" cy="5262245"/>
          </a:xfrm>
          <a:prstGeom prst="rect">
            <a:avLst/>
          </a:prstGeom>
          <a:noFill/>
          <a:ln w="9525">
            <a:noFill/>
          </a:ln>
        </p:spPr>
        <p:txBody>
          <a:bodyPr wrap="square">
            <a:spAutoFit/>
          </a:bodyPr>
          <a:lstStyle/>
          <a:p>
            <a:pPr>
              <a:lnSpc>
                <a:spcPct val="120000"/>
              </a:lnSpc>
            </a:pPr>
            <a:r>
              <a:rPr lang="zh-CN" altLang="en-US" sz="4000" b="1">
                <a:solidFill>
                  <a:srgbClr val="FF0000"/>
                </a:solidFill>
                <a:latin typeface="楷体" panose="02010609060101010101" charset="-122"/>
                <a:ea typeface="楷体" panose="02010609060101010101" charset="-122"/>
                <a:cs typeface="楷体" panose="02010609060101010101" charset="-122"/>
              </a:rPr>
              <a:t>小说线索一般有如下作用:</a:t>
            </a:r>
            <a:endParaRPr lang="zh-CN" altLang="en-US" sz="4000" b="1">
              <a:solidFill>
                <a:srgbClr val="FF0000"/>
              </a:solidFill>
              <a:latin typeface="楷体" panose="02010609060101010101" charset="-122"/>
              <a:ea typeface="楷体" panose="02010609060101010101" charset="-122"/>
              <a:cs typeface="楷体" panose="02010609060101010101" charset="-122"/>
            </a:endParaRPr>
          </a:p>
          <a:p>
            <a:pPr>
              <a:lnSpc>
                <a:spcPct val="120000"/>
              </a:lnSpc>
            </a:pPr>
            <a:r>
              <a:rPr lang="zh-CN" altLang="en-US" sz="4000" b="1">
                <a:solidFill>
                  <a:schemeClr val="tx1"/>
                </a:solidFill>
                <a:latin typeface="楷体" panose="02010609060101010101" charset="-122"/>
                <a:ea typeface="楷体" panose="02010609060101010101" charset="-122"/>
                <a:cs typeface="楷体" panose="02010609060101010101" charset="-122"/>
              </a:rPr>
              <a:t>（1）使结构清晰、完整，跌宕起伏，推动情节发展，使情节集中、紧凑等；</a:t>
            </a:r>
            <a:endParaRPr lang="zh-CN" altLang="en-US" sz="4000" b="1">
              <a:solidFill>
                <a:schemeClr val="tx1"/>
              </a:solidFill>
              <a:latin typeface="楷体" panose="02010609060101010101" charset="-122"/>
              <a:ea typeface="楷体" panose="02010609060101010101" charset="-122"/>
              <a:cs typeface="楷体" panose="02010609060101010101" charset="-122"/>
            </a:endParaRPr>
          </a:p>
          <a:p>
            <a:pPr>
              <a:lnSpc>
                <a:spcPct val="120000"/>
              </a:lnSpc>
            </a:pPr>
            <a:r>
              <a:rPr lang="zh-CN" altLang="en-US" sz="4000" b="1">
                <a:solidFill>
                  <a:schemeClr val="tx1"/>
                </a:solidFill>
                <a:latin typeface="楷体" panose="02010609060101010101" charset="-122"/>
                <a:ea typeface="楷体" panose="02010609060101010101" charset="-122"/>
                <a:cs typeface="楷体" panose="02010609060101010101" charset="-122"/>
              </a:rPr>
              <a:t>（2）通过线索巧妙安排结构，揭示主题；</a:t>
            </a:r>
            <a:endParaRPr lang="zh-CN" altLang="en-US" sz="4000" b="1">
              <a:solidFill>
                <a:schemeClr val="tx1"/>
              </a:solidFill>
              <a:latin typeface="楷体" panose="02010609060101010101" charset="-122"/>
              <a:ea typeface="楷体" panose="02010609060101010101" charset="-122"/>
              <a:cs typeface="楷体" panose="02010609060101010101" charset="-122"/>
            </a:endParaRPr>
          </a:p>
          <a:p>
            <a:pPr>
              <a:lnSpc>
                <a:spcPct val="120000"/>
              </a:lnSpc>
            </a:pPr>
            <a:r>
              <a:rPr lang="zh-CN" altLang="en-US" sz="4000" b="1">
                <a:solidFill>
                  <a:schemeClr val="tx1"/>
                </a:solidFill>
                <a:latin typeface="楷体" panose="02010609060101010101" charset="-122"/>
                <a:ea typeface="楷体" panose="02010609060101010101" charset="-122"/>
                <a:cs typeface="楷体" panose="02010609060101010101" charset="-122"/>
              </a:rPr>
              <a:t>（3）使人物形象更丰满、更突出、更鲜明。</a:t>
            </a:r>
            <a:endParaRPr lang="zh-CN" altLang="en-US" sz="40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diamond(in)">
                                      <p:cBhvr>
                                        <p:cTn id="7" dur="2000"/>
                                        <p:tgtEl>
                                          <p:spTgt spid="1945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 calcmode="lin" valueType="num">
                                      <p:cBhvr additive="base">
                                        <p:cTn id="12" dur="500"/>
                                        <p:tgtEl>
                                          <p:spTgt spid="19459">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9459">
                                            <p:txEl>
                                              <p:pRg st="1" end="1"/>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19459">
                                            <p:txEl>
                                              <p:pRg st="2" end="2"/>
                                            </p:txEl>
                                          </p:spTgt>
                                        </p:tgtEl>
                                        <p:attrNameLst>
                                          <p:attrName>style.visibility</p:attrName>
                                        </p:attrNameLst>
                                      </p:cBhvr>
                                      <p:to>
                                        <p:strVal val="visible"/>
                                      </p:to>
                                    </p:set>
                                    <p:anim calcmode="lin" valueType="num">
                                      <p:cBhvr additive="base">
                                        <p:cTn id="16" dur="500"/>
                                        <p:tgtEl>
                                          <p:spTgt spid="19459">
                                            <p:txEl>
                                              <p:pRg st="2" end="2"/>
                                            </p:txEl>
                                          </p:spTgt>
                                        </p:tgtEl>
                                        <p:attrNameLst>
                                          <p:attrName>ppt_y</p:attrName>
                                        </p:attrNameLst>
                                      </p:cBhvr>
                                      <p:tavLst>
                                        <p:tav tm="0">
                                          <p:val>
                                            <p:strVal val="#ppt_y+#ppt_h*1.125000"/>
                                          </p:val>
                                        </p:tav>
                                        <p:tav tm="100000">
                                          <p:val>
                                            <p:strVal val="#ppt_y"/>
                                          </p:val>
                                        </p:tav>
                                      </p:tavLst>
                                    </p:anim>
                                    <p:animEffect transition="in" filter="wipe(up)">
                                      <p:cBhvr>
                                        <p:cTn id="17" dur="500"/>
                                        <p:tgtEl>
                                          <p:spTgt spid="19459">
                                            <p:txEl>
                                              <p:pRg st="2" end="2"/>
                                            </p:txEl>
                                          </p:spTgt>
                                        </p:tgtEl>
                                      </p:cBhvr>
                                    </p:animEffect>
                                  </p:childTnLst>
                                </p:cTn>
                              </p:par>
                              <p:par>
                                <p:cTn id="18" presetID="12" presetClass="entr" presetSubtype="4" fill="hold" nodeType="withEffect">
                                  <p:stCondLst>
                                    <p:cond delay="0"/>
                                  </p:stCondLst>
                                  <p:childTnLst>
                                    <p:set>
                                      <p:cBhvr>
                                        <p:cTn id="19" dur="1" fill="hold">
                                          <p:stCondLst>
                                            <p:cond delay="0"/>
                                          </p:stCondLst>
                                        </p:cTn>
                                        <p:tgtEl>
                                          <p:spTgt spid="19459">
                                            <p:txEl>
                                              <p:pRg st="3" end="3"/>
                                            </p:txEl>
                                          </p:spTgt>
                                        </p:tgtEl>
                                        <p:attrNameLst>
                                          <p:attrName>style.visibility</p:attrName>
                                        </p:attrNameLst>
                                      </p:cBhvr>
                                      <p:to>
                                        <p:strVal val="visible"/>
                                      </p:to>
                                    </p:set>
                                    <p:anim calcmode="lin" valueType="num">
                                      <p:cBhvr additive="base">
                                        <p:cTn id="20" dur="500"/>
                                        <p:tgtEl>
                                          <p:spTgt spid="19459">
                                            <p:txEl>
                                              <p:pRg st="3" end="3"/>
                                            </p:txEl>
                                          </p:spTgt>
                                        </p:tgtEl>
                                        <p:attrNameLst>
                                          <p:attrName>ppt_y</p:attrName>
                                        </p:attrNameLst>
                                      </p:cBhvr>
                                      <p:tavLst>
                                        <p:tav tm="0">
                                          <p:val>
                                            <p:strVal val="#ppt_y+#ppt_h*1.125000"/>
                                          </p:val>
                                        </p:tav>
                                        <p:tav tm="100000">
                                          <p:val>
                                            <p:strVal val="#ppt_y"/>
                                          </p:val>
                                        </p:tav>
                                      </p:tavLst>
                                    </p:anim>
                                    <p:animEffect transition="in" filter="wipe(up)">
                                      <p:cBhvr>
                                        <p:cTn id="21" dur="500"/>
                                        <p:tgtEl>
                                          <p:spTgt spid="19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7585" name="文本占位符 110593"/>
          <p:cNvSpPr>
            <a:spLocks noGrp="1"/>
          </p:cNvSpPr>
          <p:nvPr>
            <p:ph sz="quarter" idx="13"/>
            <p:custDataLst>
              <p:tags r:id="rId4"/>
            </p:custDataLst>
          </p:nvPr>
        </p:nvSpPr>
        <p:spPr>
          <a:xfrm>
            <a:off x="487680" y="968375"/>
            <a:ext cx="11216005" cy="5708650"/>
          </a:xfrm>
          <a:noFill/>
          <a:ln>
            <a:noFill/>
          </a:ln>
          <a:extLst>
            <a:ext uri="{909E8E84-426E-40DD-AFC4-6F175D3DCCD1}">
              <a14:hiddenFill xmlns:a14="http://schemas.microsoft.com/office/drawing/2010/main">
                <a:solidFill>
                  <a:srgbClr val="FFFFFF"/>
                </a:solidFill>
              </a14:hiddenFill>
            </a:ext>
          </a:extLst>
        </p:spPr>
        <p:txBody>
          <a:bodyPr vert="horz" wrap="square" lIns="101600" tIns="0" rIns="82550" bIns="0" numCol="1" anchor="t" anchorCtr="0" compatLnSpc="1">
            <a:noAutofit/>
          </a:bodyPr>
          <a:lstStyle/>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rPr>
              <a:t>第一步：分析环境描写本身的作用</a:t>
            </a:r>
            <a:endPar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chemeClr val="accent2"/>
                </a:solidFill>
                <a:effectLst/>
                <a:uLnTx/>
                <a:uFillTx/>
                <a:latin typeface="楷体" panose="02010609060101010101" charset="-122"/>
                <a:ea typeface="楷体" panose="02010609060101010101" charset="-122"/>
                <a:cs typeface="楷体" panose="02010609060101010101" charset="-122"/>
              </a:rPr>
              <a:t>自然环境描写：</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表现了</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地域风格，提示了</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时间、季节，渲染营造了</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氛围</a:t>
            </a:r>
            <a:endPar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chemeClr val="accent2"/>
                </a:solidFill>
                <a:effectLst/>
                <a:uLnTx/>
                <a:uFillTx/>
                <a:latin typeface="楷体" panose="02010609060101010101" charset="-122"/>
                <a:ea typeface="楷体" panose="02010609060101010101" charset="-122"/>
                <a:cs typeface="楷体" panose="02010609060101010101" charset="-122"/>
              </a:rPr>
              <a:t>社会环境</a:t>
            </a:r>
            <a:r>
              <a:rPr kumimoji="0" lang="en-US" altLang="zh-CN" sz="3200" b="1" i="0" u="none" strike="noStrike" kern="1200" cap="none" spc="150" normalizeH="0" baseline="0" noProof="1">
                <a:ln>
                  <a:noFill/>
                </a:ln>
                <a:solidFill>
                  <a:schemeClr val="accent2"/>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chemeClr val="accent2"/>
                </a:solidFill>
                <a:effectLst/>
                <a:uLnTx/>
                <a:uFillTx/>
                <a:latin typeface="楷体" panose="02010609060101010101" charset="-122"/>
                <a:ea typeface="楷体" panose="02010609060101010101" charset="-122"/>
                <a:cs typeface="楷体" panose="02010609060101010101" charset="-122"/>
              </a:rPr>
              <a:t>指出相关语句，</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揭示了</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社会现实</a:t>
            </a:r>
            <a:endPar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rPr>
              <a:t>第二步：分析环境描写对人物的作用</a:t>
            </a:r>
            <a:endPar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1</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、衬托人物</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心理。</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2</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、交代人物</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身份。</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3</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、表现人物</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性格</a:t>
            </a:r>
            <a:endPar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rPr>
              <a:t>第三步：分析环境描写对情节的作用</a:t>
            </a:r>
            <a:endPar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推动故事情节的发展，为下文</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内容埋伏笔，作铺垫。</a:t>
            </a:r>
            <a:endPar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rPr>
              <a:t>第四步：分析环境描写对主题的作用</a:t>
            </a:r>
            <a:endParaRPr kumimoji="0" lang="zh-CN" altLang="en-US" sz="3200" b="1" i="0" u="none" strike="noStrike" kern="1200" cap="none" spc="150" normalizeH="0" baseline="0" noProof="1">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深化了文章</a:t>
            </a:r>
            <a:r>
              <a:rPr kumimoji="0" lang="en-US" altLang="zh-CN"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rPr>
              <a:t>主题（中心）</a:t>
            </a:r>
            <a:endParaRPr kumimoji="0" lang="zh-CN" altLang="en-US" sz="3200" b="1" i="0" u="none" strike="noStrike" kern="1200" cap="none" spc="150" normalizeH="0" baseline="0" noProof="1">
              <a:ln>
                <a:noFill/>
              </a:ln>
              <a:solidFill>
                <a:srgbClr val="FF0000"/>
              </a:solidFill>
              <a:effectLst/>
              <a:uLnTx/>
              <a:uFillTx/>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5"/>
            </p:custDataLst>
          </p:nvPr>
        </p:nvSpPr>
        <p:spPr>
          <a:xfrm>
            <a:off x="487680" y="138430"/>
            <a:ext cx="4467860" cy="829945"/>
          </a:xfrm>
          <a:prstGeom prst="rect">
            <a:avLst/>
          </a:prstGeom>
          <a:noFill/>
        </p:spPr>
        <p:txBody>
          <a:bodyPr wrap="none" rtlCol="0">
            <a:spAutoFit/>
          </a:bodyPr>
          <a:lstStyle/>
          <a:p>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环境描写的作用</a:t>
            </a:r>
            <a:endPar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67585">
                                            <p:txEl>
                                              <p:pRg st="0" end="0"/>
                                            </p:txEl>
                                          </p:spTgt>
                                        </p:tgtEl>
                                        <p:attrNameLst>
                                          <p:attrName>style.visibility</p:attrName>
                                        </p:attrNameLst>
                                      </p:cBhvr>
                                      <p:to>
                                        <p:strVal val="visible"/>
                                      </p:to>
                                    </p:set>
                                    <p:anim calcmode="lin" valueType="num">
                                      <p:cBhvr additive="base">
                                        <p:cTn id="7" dur="500"/>
                                        <p:tgtEl>
                                          <p:spTgt spid="6758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7585">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67585">
                                            <p:txEl>
                                              <p:pRg st="1" end="1"/>
                                            </p:txEl>
                                          </p:spTgt>
                                        </p:tgtEl>
                                        <p:attrNameLst>
                                          <p:attrName>style.visibility</p:attrName>
                                        </p:attrNameLst>
                                      </p:cBhvr>
                                      <p:to>
                                        <p:strVal val="visible"/>
                                      </p:to>
                                    </p:set>
                                    <p:anim calcmode="lin" valueType="num">
                                      <p:cBhvr additive="base">
                                        <p:cTn id="13" dur="500"/>
                                        <p:tgtEl>
                                          <p:spTgt spid="67585">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7585">
                                            <p:txEl>
                                              <p:pRg st="1" end="1"/>
                                            </p:txEl>
                                          </p:spTgt>
                                        </p:tgtEl>
                                      </p:cBhvr>
                                    </p:animEffect>
                                  </p:childTnLst>
                                </p:cTn>
                              </p:par>
                              <p:par>
                                <p:cTn id="15" presetID="12" presetClass="entr" presetSubtype="4" fill="hold" nodeType="withEffect">
                                  <p:stCondLst>
                                    <p:cond delay="0"/>
                                  </p:stCondLst>
                                  <p:childTnLst>
                                    <p:set>
                                      <p:cBhvr>
                                        <p:cTn id="16" dur="1" fill="hold">
                                          <p:stCondLst>
                                            <p:cond delay="0"/>
                                          </p:stCondLst>
                                        </p:cTn>
                                        <p:tgtEl>
                                          <p:spTgt spid="67585">
                                            <p:txEl>
                                              <p:pRg st="2" end="2"/>
                                            </p:txEl>
                                          </p:spTgt>
                                        </p:tgtEl>
                                        <p:attrNameLst>
                                          <p:attrName>style.visibility</p:attrName>
                                        </p:attrNameLst>
                                      </p:cBhvr>
                                      <p:to>
                                        <p:strVal val="visible"/>
                                      </p:to>
                                    </p:set>
                                    <p:anim calcmode="lin" valueType="num">
                                      <p:cBhvr additive="base">
                                        <p:cTn id="17" dur="500"/>
                                        <p:tgtEl>
                                          <p:spTgt spid="67585">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67585">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67585">
                                            <p:txEl>
                                              <p:pRg st="3" end="3"/>
                                            </p:txEl>
                                          </p:spTgt>
                                        </p:tgtEl>
                                        <p:attrNameLst>
                                          <p:attrName>style.visibility</p:attrName>
                                        </p:attrNameLst>
                                      </p:cBhvr>
                                      <p:to>
                                        <p:strVal val="visible"/>
                                      </p:to>
                                    </p:set>
                                    <p:anim calcmode="lin" valueType="num">
                                      <p:cBhvr additive="base">
                                        <p:cTn id="23" dur="500"/>
                                        <p:tgtEl>
                                          <p:spTgt spid="67585">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67585">
                                            <p:txEl>
                                              <p:pRg st="3" end="3"/>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2" presetClass="entr" presetSubtype="4" fill="hold" nodeType="clickEffect">
                                  <p:stCondLst>
                                    <p:cond delay="0"/>
                                  </p:stCondLst>
                                  <p:childTnLst>
                                    <p:set>
                                      <p:cBhvr>
                                        <p:cTn id="28" dur="1" fill="hold">
                                          <p:stCondLst>
                                            <p:cond delay="0"/>
                                          </p:stCondLst>
                                        </p:cTn>
                                        <p:tgtEl>
                                          <p:spTgt spid="67585">
                                            <p:txEl>
                                              <p:pRg st="4" end="4"/>
                                            </p:txEl>
                                          </p:spTgt>
                                        </p:tgtEl>
                                        <p:attrNameLst>
                                          <p:attrName>style.visibility</p:attrName>
                                        </p:attrNameLst>
                                      </p:cBhvr>
                                      <p:to>
                                        <p:strVal val="visible"/>
                                      </p:to>
                                    </p:set>
                                    <p:anim calcmode="lin" valueType="num">
                                      <p:cBhvr additive="base">
                                        <p:cTn id="29" dur="500"/>
                                        <p:tgtEl>
                                          <p:spTgt spid="67585">
                                            <p:txEl>
                                              <p:pRg st="4" end="4"/>
                                            </p:txEl>
                                          </p:spTgt>
                                        </p:tgtEl>
                                        <p:attrNameLst>
                                          <p:attrName>ppt_y</p:attrName>
                                        </p:attrNameLst>
                                      </p:cBhvr>
                                      <p:tavLst>
                                        <p:tav tm="0">
                                          <p:val>
                                            <p:strVal val="#ppt_y+#ppt_h*1.125000"/>
                                          </p:val>
                                        </p:tav>
                                        <p:tav tm="100000">
                                          <p:val>
                                            <p:strVal val="#ppt_y"/>
                                          </p:val>
                                        </p:tav>
                                      </p:tavLst>
                                    </p:anim>
                                    <p:animEffect transition="in" filter="wipe(up)">
                                      <p:cBhvr>
                                        <p:cTn id="30" dur="500"/>
                                        <p:tgtEl>
                                          <p:spTgt spid="67585">
                                            <p:txEl>
                                              <p:pRg st="4" end="4"/>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67585">
                                            <p:txEl>
                                              <p:pRg st="5" end="5"/>
                                            </p:txEl>
                                          </p:spTgt>
                                        </p:tgtEl>
                                        <p:attrNameLst>
                                          <p:attrName>style.visibility</p:attrName>
                                        </p:attrNameLst>
                                      </p:cBhvr>
                                      <p:to>
                                        <p:strVal val="visible"/>
                                      </p:to>
                                    </p:set>
                                    <p:anim calcmode="lin" valueType="num">
                                      <p:cBhvr additive="base">
                                        <p:cTn id="35" dur="500"/>
                                        <p:tgtEl>
                                          <p:spTgt spid="67585">
                                            <p:txEl>
                                              <p:pRg st="5" end="5"/>
                                            </p:txEl>
                                          </p:spTgt>
                                        </p:tgtEl>
                                        <p:attrNameLst>
                                          <p:attrName>ppt_y</p:attrName>
                                        </p:attrNameLst>
                                      </p:cBhvr>
                                      <p:tavLst>
                                        <p:tav tm="0">
                                          <p:val>
                                            <p:strVal val="#ppt_y+#ppt_h*1.125000"/>
                                          </p:val>
                                        </p:tav>
                                        <p:tav tm="100000">
                                          <p:val>
                                            <p:strVal val="#ppt_y"/>
                                          </p:val>
                                        </p:tav>
                                      </p:tavLst>
                                    </p:anim>
                                    <p:animEffect transition="in" filter="wipe(up)">
                                      <p:cBhvr>
                                        <p:cTn id="36" dur="500"/>
                                        <p:tgtEl>
                                          <p:spTgt spid="67585">
                                            <p:txEl>
                                              <p:pRg st="5" end="5"/>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2" presetClass="entr" presetSubtype="4" fill="hold" nodeType="clickEffect">
                                  <p:stCondLst>
                                    <p:cond delay="0"/>
                                  </p:stCondLst>
                                  <p:childTnLst>
                                    <p:set>
                                      <p:cBhvr>
                                        <p:cTn id="40" dur="1" fill="hold">
                                          <p:stCondLst>
                                            <p:cond delay="0"/>
                                          </p:stCondLst>
                                        </p:cTn>
                                        <p:tgtEl>
                                          <p:spTgt spid="67585">
                                            <p:txEl>
                                              <p:pRg st="6" end="6"/>
                                            </p:txEl>
                                          </p:spTgt>
                                        </p:tgtEl>
                                        <p:attrNameLst>
                                          <p:attrName>style.visibility</p:attrName>
                                        </p:attrNameLst>
                                      </p:cBhvr>
                                      <p:to>
                                        <p:strVal val="visible"/>
                                      </p:to>
                                    </p:set>
                                    <p:anim calcmode="lin" valueType="num">
                                      <p:cBhvr additive="base">
                                        <p:cTn id="41" dur="500"/>
                                        <p:tgtEl>
                                          <p:spTgt spid="67585">
                                            <p:txEl>
                                              <p:pRg st="6" end="6"/>
                                            </p:txEl>
                                          </p:spTgt>
                                        </p:tgtEl>
                                        <p:attrNameLst>
                                          <p:attrName>ppt_y</p:attrName>
                                        </p:attrNameLst>
                                      </p:cBhvr>
                                      <p:tavLst>
                                        <p:tav tm="0">
                                          <p:val>
                                            <p:strVal val="#ppt_y+#ppt_h*1.125000"/>
                                          </p:val>
                                        </p:tav>
                                        <p:tav tm="100000">
                                          <p:val>
                                            <p:strVal val="#ppt_y"/>
                                          </p:val>
                                        </p:tav>
                                      </p:tavLst>
                                    </p:anim>
                                    <p:animEffect transition="in" filter="wipe(up)">
                                      <p:cBhvr>
                                        <p:cTn id="42" dur="500"/>
                                        <p:tgtEl>
                                          <p:spTgt spid="67585">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4" fill="hold" nodeType="clickEffect">
                                  <p:stCondLst>
                                    <p:cond delay="0"/>
                                  </p:stCondLst>
                                  <p:childTnLst>
                                    <p:set>
                                      <p:cBhvr>
                                        <p:cTn id="46" dur="1" fill="hold">
                                          <p:stCondLst>
                                            <p:cond delay="0"/>
                                          </p:stCondLst>
                                        </p:cTn>
                                        <p:tgtEl>
                                          <p:spTgt spid="67585">
                                            <p:txEl>
                                              <p:pRg st="7" end="7"/>
                                            </p:txEl>
                                          </p:spTgt>
                                        </p:tgtEl>
                                        <p:attrNameLst>
                                          <p:attrName>style.visibility</p:attrName>
                                        </p:attrNameLst>
                                      </p:cBhvr>
                                      <p:to>
                                        <p:strVal val="visible"/>
                                      </p:to>
                                    </p:set>
                                    <p:anim calcmode="lin" valueType="num">
                                      <p:cBhvr additive="base">
                                        <p:cTn id="47" dur="500"/>
                                        <p:tgtEl>
                                          <p:spTgt spid="67585">
                                            <p:txEl>
                                              <p:pRg st="7" end="7"/>
                                            </p:txEl>
                                          </p:spTgt>
                                        </p:tgtEl>
                                        <p:attrNameLst>
                                          <p:attrName>ppt_y</p:attrName>
                                        </p:attrNameLst>
                                      </p:cBhvr>
                                      <p:tavLst>
                                        <p:tav tm="0">
                                          <p:val>
                                            <p:strVal val="#ppt_y+#ppt_h*1.125000"/>
                                          </p:val>
                                        </p:tav>
                                        <p:tav tm="100000">
                                          <p:val>
                                            <p:strVal val="#ppt_y"/>
                                          </p:val>
                                        </p:tav>
                                      </p:tavLst>
                                    </p:anim>
                                    <p:animEffect transition="in" filter="wipe(up)">
                                      <p:cBhvr>
                                        <p:cTn id="48" dur="500"/>
                                        <p:tgtEl>
                                          <p:spTgt spid="67585">
                                            <p:txEl>
                                              <p:pRg st="7" end="7"/>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2" presetClass="entr" presetSubtype="4" fill="hold" nodeType="clickEffect">
                                  <p:stCondLst>
                                    <p:cond delay="0"/>
                                  </p:stCondLst>
                                  <p:childTnLst>
                                    <p:set>
                                      <p:cBhvr>
                                        <p:cTn id="52" dur="1" fill="hold">
                                          <p:stCondLst>
                                            <p:cond delay="0"/>
                                          </p:stCondLst>
                                        </p:cTn>
                                        <p:tgtEl>
                                          <p:spTgt spid="67585">
                                            <p:txEl>
                                              <p:pRg st="8" end="8"/>
                                            </p:txEl>
                                          </p:spTgt>
                                        </p:tgtEl>
                                        <p:attrNameLst>
                                          <p:attrName>style.visibility</p:attrName>
                                        </p:attrNameLst>
                                      </p:cBhvr>
                                      <p:to>
                                        <p:strVal val="visible"/>
                                      </p:to>
                                    </p:set>
                                    <p:anim calcmode="lin" valueType="num">
                                      <p:cBhvr additive="base">
                                        <p:cTn id="53" dur="500"/>
                                        <p:tgtEl>
                                          <p:spTgt spid="67585">
                                            <p:txEl>
                                              <p:pRg st="8" end="8"/>
                                            </p:txEl>
                                          </p:spTgt>
                                        </p:tgtEl>
                                        <p:attrNameLst>
                                          <p:attrName>ppt_y</p:attrName>
                                        </p:attrNameLst>
                                      </p:cBhvr>
                                      <p:tavLst>
                                        <p:tav tm="0">
                                          <p:val>
                                            <p:strVal val="#ppt_y+#ppt_h*1.125000"/>
                                          </p:val>
                                        </p:tav>
                                        <p:tav tm="100000">
                                          <p:val>
                                            <p:strVal val="#ppt_y"/>
                                          </p:val>
                                        </p:tav>
                                      </p:tavLst>
                                    </p:anim>
                                    <p:animEffect transition="in" filter="wipe(up)">
                                      <p:cBhvr>
                                        <p:cTn id="54" dur="500"/>
                                        <p:tgtEl>
                                          <p:spTgt spid="6758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3908" name="Text Box 4"/>
          <p:cNvSpPr txBox="1">
            <a:spLocks noChangeArrowheads="1"/>
          </p:cNvSpPr>
          <p:nvPr>
            <p:custDataLst>
              <p:tags r:id="rId3"/>
            </p:custDataLst>
          </p:nvPr>
        </p:nvSpPr>
        <p:spPr bwMode="auto">
          <a:xfrm>
            <a:off x="3010535" y="1937385"/>
            <a:ext cx="1536065" cy="583565"/>
          </a:xfrm>
          <a:prstGeom prst="rect">
            <a:avLst/>
          </a:prstGeom>
          <a:solidFill>
            <a:srgbClr val="99FF99"/>
          </a:solidFill>
          <a:ln w="9525">
            <a:solidFill>
              <a:srgbClr val="993300"/>
            </a:solidFill>
            <a:miter lim="800000"/>
          </a:ln>
          <a:effectLst/>
        </p:spPr>
        <p:txBody>
          <a:bodyPr wrap="square">
            <a:spAutoFit/>
          </a:bodyPr>
          <a:lstStyle/>
          <a:p>
            <a:pPr marR="0" algn="just" defTabSz="914400">
              <a:buClrTx/>
              <a:buSzTx/>
              <a:defRPr/>
            </a:pPr>
            <a:r>
              <a:rPr kumimoji="0" lang="zh-CN" altLang="en-US" sz="3200" b="1" kern="1200" cap="none" spc="0" normalizeH="0" baseline="0" noProof="0">
                <a:effectLst>
                  <a:outerShdw blurRad="38100" dist="38100" dir="2700000" algn="tl">
                    <a:srgbClr val="FFFFFF"/>
                  </a:outerShdw>
                </a:effectLst>
                <a:latin typeface="楷体" panose="02010609060101010101" charset="-122"/>
                <a:ea typeface="楷体" panose="02010609060101010101" charset="-122"/>
                <a:cs typeface="楷体" panose="02010609060101010101" charset="-122"/>
              </a:rPr>
              <a:t>环  境</a:t>
            </a:r>
            <a:endParaRPr kumimoji="0" lang="zh-CN" altLang="en-US" sz="3200" b="1" kern="1200" cap="none" spc="0" normalizeH="0" baseline="0" noProof="0">
              <a:effectLst>
                <a:outerShdw blurRad="38100" dist="38100" dir="2700000" algn="tl">
                  <a:srgbClr val="FFFFFF"/>
                </a:outerShdw>
              </a:effectLst>
              <a:latin typeface="楷体" panose="02010609060101010101" charset="-122"/>
              <a:ea typeface="楷体" panose="02010609060101010101" charset="-122"/>
              <a:cs typeface="楷体" panose="02010609060101010101" charset="-122"/>
            </a:endParaRPr>
          </a:p>
        </p:txBody>
      </p:sp>
      <p:sp>
        <p:nvSpPr>
          <p:cNvPr id="65539" name="AutoShape 5"/>
          <p:cNvSpPr/>
          <p:nvPr>
            <p:custDataLst>
              <p:tags r:id="rId4"/>
            </p:custDataLst>
          </p:nvPr>
        </p:nvSpPr>
        <p:spPr>
          <a:xfrm rot="5381697" flipV="1">
            <a:off x="3512820" y="2497455"/>
            <a:ext cx="454025" cy="503555"/>
          </a:xfrm>
          <a:prstGeom prst="rightArrow">
            <a:avLst>
              <a:gd name="adj1" fmla="val 50000"/>
              <a:gd name="adj2" fmla="val 25000"/>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latin typeface="Arial" panose="020b0604020202020204" pitchFamily="34" charset="0"/>
            </a:endParaRPr>
          </a:p>
        </p:txBody>
      </p:sp>
      <p:sp>
        <p:nvSpPr>
          <p:cNvPr id="123910" name="Text Box 6"/>
          <p:cNvSpPr txBox="1">
            <a:spLocks noChangeArrowheads="1"/>
          </p:cNvSpPr>
          <p:nvPr>
            <p:custDataLst>
              <p:tags r:id="rId5"/>
            </p:custDataLst>
          </p:nvPr>
        </p:nvSpPr>
        <p:spPr bwMode="auto">
          <a:xfrm>
            <a:off x="3009900" y="2977515"/>
            <a:ext cx="1536700" cy="583565"/>
          </a:xfrm>
          <a:prstGeom prst="rect">
            <a:avLst/>
          </a:prstGeom>
          <a:solidFill>
            <a:schemeClr val="hlink"/>
          </a:solidFill>
          <a:ln w="9525">
            <a:solidFill>
              <a:srgbClr val="993300"/>
            </a:solidFill>
            <a:miter lim="800000"/>
          </a:ln>
          <a:effectLst/>
        </p:spPr>
        <p:txBody>
          <a:bodyPr>
            <a:spAutoFit/>
          </a:bodyPr>
          <a:lstStyle/>
          <a:p>
            <a:pPr marR="0" algn="just" defTabSz="914400">
              <a:buClrTx/>
              <a:buSzTx/>
              <a:defRPr/>
            </a:pPr>
            <a:r>
              <a:rPr kumimoji="0" lang="zh-CN" altLang="en-US" sz="3200" b="1" kern="1200" cap="none" spc="0" normalizeH="0" baseline="0" noProof="0">
                <a:solidFill>
                  <a:schemeClr val="bg1"/>
                </a:solidFill>
                <a:effectLst>
                  <a:outerShdw blurRad="38100" dist="38100" dir="2700000" algn="tl">
                    <a:srgbClr val="000000"/>
                  </a:outerShdw>
                </a:effectLst>
                <a:latin typeface="楷体" panose="02010609060101010101" charset="-122"/>
                <a:ea typeface="楷体" panose="02010609060101010101" charset="-122"/>
                <a:cs typeface="楷体" panose="02010609060101010101" charset="-122"/>
              </a:rPr>
              <a:t>情  节</a:t>
            </a:r>
            <a:endParaRPr kumimoji="0" lang="zh-CN" altLang="en-US" sz="3200" b="1" kern="1200" cap="none" spc="0" normalizeH="0" baseline="0" noProof="0">
              <a:solidFill>
                <a:schemeClr val="bg1"/>
              </a:solidFill>
              <a:effectLst>
                <a:outerShdw blurRad="38100" dist="38100" dir="2700000" algn="tl">
                  <a:srgbClr val="000000"/>
                </a:outerShdw>
              </a:effectLst>
              <a:latin typeface="楷体" panose="02010609060101010101" charset="-122"/>
              <a:ea typeface="楷体" panose="02010609060101010101" charset="-122"/>
              <a:cs typeface="楷体" panose="02010609060101010101" charset="-122"/>
            </a:endParaRPr>
          </a:p>
        </p:txBody>
      </p:sp>
      <p:sp>
        <p:nvSpPr>
          <p:cNvPr id="65541" name="AutoShape 7"/>
          <p:cNvSpPr/>
          <p:nvPr>
            <p:custDataLst>
              <p:tags r:id="rId6"/>
            </p:custDataLst>
          </p:nvPr>
        </p:nvSpPr>
        <p:spPr>
          <a:xfrm rot="5381697" flipV="1">
            <a:off x="3527743" y="3529330"/>
            <a:ext cx="425450" cy="503238"/>
          </a:xfrm>
          <a:prstGeom prst="rightArrow">
            <a:avLst>
              <a:gd name="adj1" fmla="val 50000"/>
              <a:gd name="adj2" fmla="val 25000"/>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latin typeface="Arial" panose="020b0604020202020204" pitchFamily="34" charset="0"/>
            </a:endParaRPr>
          </a:p>
        </p:txBody>
      </p:sp>
      <p:sp>
        <p:nvSpPr>
          <p:cNvPr id="123912" name="Text Box 8"/>
          <p:cNvSpPr txBox="1">
            <a:spLocks noChangeArrowheads="1"/>
          </p:cNvSpPr>
          <p:nvPr>
            <p:custDataLst>
              <p:tags r:id="rId7"/>
            </p:custDataLst>
          </p:nvPr>
        </p:nvSpPr>
        <p:spPr bwMode="auto">
          <a:xfrm>
            <a:off x="2971800" y="3994785"/>
            <a:ext cx="1612900" cy="583565"/>
          </a:xfrm>
          <a:prstGeom prst="rect">
            <a:avLst/>
          </a:prstGeom>
          <a:solidFill>
            <a:schemeClr val="hlink"/>
          </a:solidFill>
          <a:ln w="9525">
            <a:solidFill>
              <a:srgbClr val="993300"/>
            </a:solidFill>
            <a:miter lim="800000"/>
          </a:ln>
          <a:effectLst/>
        </p:spPr>
        <p:txBody>
          <a:bodyPr>
            <a:spAutoFit/>
          </a:bodyPr>
          <a:lstStyle/>
          <a:p>
            <a:pPr marR="0" algn="just" defTabSz="914400">
              <a:buClrTx/>
              <a:buSzTx/>
              <a:defRPr/>
            </a:pPr>
            <a:r>
              <a:rPr kumimoji="0" lang="zh-CN" altLang="en-US" sz="3200" b="1" kern="1200" cap="none" spc="0" normalizeH="0" baseline="0" noProof="0">
                <a:solidFill>
                  <a:schemeClr val="bg1"/>
                </a:solidFill>
                <a:effectLst>
                  <a:outerShdw blurRad="38100" dist="38100" dir="2700000" algn="tl">
                    <a:srgbClr val="000000"/>
                  </a:outerShdw>
                </a:effectLst>
                <a:latin typeface="楷体" panose="02010609060101010101" charset="-122"/>
                <a:ea typeface="楷体" panose="02010609060101010101" charset="-122"/>
                <a:cs typeface="楷体" panose="02010609060101010101" charset="-122"/>
              </a:rPr>
              <a:t>人  物</a:t>
            </a:r>
            <a:endParaRPr kumimoji="0" lang="zh-CN" altLang="en-US" sz="3200" b="1" kern="1200" cap="none" spc="0" normalizeH="0" baseline="0" noProof="0">
              <a:solidFill>
                <a:schemeClr val="bg1"/>
              </a:solidFill>
              <a:effectLst>
                <a:outerShdw blurRad="38100" dist="38100" dir="2700000" algn="tl">
                  <a:srgbClr val="000000"/>
                </a:outerShdw>
              </a:effectLst>
              <a:latin typeface="楷体" panose="02010609060101010101" charset="-122"/>
              <a:ea typeface="楷体" panose="02010609060101010101" charset="-122"/>
              <a:cs typeface="楷体" panose="02010609060101010101" charset="-122"/>
            </a:endParaRPr>
          </a:p>
        </p:txBody>
      </p:sp>
      <p:sp>
        <p:nvSpPr>
          <p:cNvPr id="65543" name="AutoShape 9"/>
          <p:cNvSpPr/>
          <p:nvPr>
            <p:custDataLst>
              <p:tags r:id="rId8"/>
            </p:custDataLst>
          </p:nvPr>
        </p:nvSpPr>
        <p:spPr>
          <a:xfrm rot="5381697" flipV="1">
            <a:off x="3527108" y="4546600"/>
            <a:ext cx="425450" cy="503238"/>
          </a:xfrm>
          <a:prstGeom prst="rightArrow">
            <a:avLst>
              <a:gd name="adj1" fmla="val 50000"/>
              <a:gd name="adj2" fmla="val 25000"/>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latin typeface="Arial" panose="020b0604020202020204" pitchFamily="34" charset="0"/>
            </a:endParaRPr>
          </a:p>
        </p:txBody>
      </p:sp>
      <p:sp>
        <p:nvSpPr>
          <p:cNvPr id="123914" name="Text Box 10"/>
          <p:cNvSpPr txBox="1">
            <a:spLocks noChangeArrowheads="1"/>
          </p:cNvSpPr>
          <p:nvPr>
            <p:custDataLst>
              <p:tags r:id="rId9"/>
            </p:custDataLst>
          </p:nvPr>
        </p:nvSpPr>
        <p:spPr bwMode="auto">
          <a:xfrm>
            <a:off x="2971800" y="5012055"/>
            <a:ext cx="1612900" cy="583565"/>
          </a:xfrm>
          <a:prstGeom prst="rect">
            <a:avLst/>
          </a:prstGeom>
          <a:solidFill>
            <a:schemeClr val="hlink"/>
          </a:solidFill>
          <a:ln w="9525">
            <a:solidFill>
              <a:srgbClr val="993300"/>
            </a:solidFill>
            <a:miter lim="800000"/>
          </a:ln>
          <a:effectLst/>
        </p:spPr>
        <p:txBody>
          <a:bodyPr>
            <a:spAutoFit/>
          </a:bodyPr>
          <a:lstStyle/>
          <a:p>
            <a:pPr marR="0" algn="just" defTabSz="914400">
              <a:buClrTx/>
              <a:buSzTx/>
              <a:defRPr/>
            </a:pPr>
            <a:r>
              <a:rPr kumimoji="0" lang="zh-CN" altLang="en-US" sz="3200" b="1" kern="1200" cap="none" spc="0" normalizeH="0" baseline="0" noProof="0">
                <a:solidFill>
                  <a:schemeClr val="bg1"/>
                </a:solidFill>
                <a:effectLst>
                  <a:outerShdw blurRad="38100" dist="38100" dir="2700000" algn="tl">
                    <a:srgbClr val="000000"/>
                  </a:outerShdw>
                </a:effectLst>
                <a:latin typeface="楷体" panose="02010609060101010101" charset="-122"/>
                <a:ea typeface="楷体" panose="02010609060101010101" charset="-122"/>
                <a:cs typeface="楷体" panose="02010609060101010101" charset="-122"/>
              </a:rPr>
              <a:t>主  题</a:t>
            </a:r>
            <a:endParaRPr kumimoji="0" lang="zh-CN" altLang="en-US" sz="3200" b="1" kern="1200" cap="none" spc="0" normalizeH="0" baseline="0" noProof="0">
              <a:solidFill>
                <a:schemeClr val="bg1"/>
              </a:solidFill>
              <a:effectLst>
                <a:outerShdw blurRad="38100" dist="38100" dir="2700000" algn="tl">
                  <a:srgbClr val="000000"/>
                </a:outerShdw>
              </a:effectLst>
              <a:latin typeface="楷体" panose="02010609060101010101" charset="-122"/>
              <a:ea typeface="楷体" panose="02010609060101010101" charset="-122"/>
              <a:cs typeface="楷体" panose="02010609060101010101" charset="-122"/>
            </a:endParaRPr>
          </a:p>
        </p:txBody>
      </p:sp>
      <p:sp>
        <p:nvSpPr>
          <p:cNvPr id="123915" name="Text Box 11"/>
          <p:cNvSpPr txBox="1"/>
          <p:nvPr>
            <p:custDataLst>
              <p:tags r:id="rId10"/>
            </p:custDataLst>
          </p:nvPr>
        </p:nvSpPr>
        <p:spPr>
          <a:xfrm>
            <a:off x="4800600" y="1858010"/>
            <a:ext cx="5678170" cy="4742815"/>
          </a:xfrm>
          <a:prstGeom prst="rect">
            <a:avLst/>
          </a:prstGeom>
          <a:noFill/>
          <a:ln w="9525">
            <a:noFill/>
          </a:ln>
          <a:extLst>
            <a:ext uri="{909E8E84-426E-40DD-AFC4-6F175D3DCCD1}">
              <a14:hiddenFill xmlns:a14="http://schemas.microsoft.com/office/drawing/2010/main">
                <a:solidFill>
                  <a:srgbClr val="FFFFCC"/>
                </a:solidFill>
              </a14:hiddenFill>
            </a:ext>
          </a:extLst>
        </p:spPr>
        <p:txBody>
          <a:bodyPr wrap="square">
            <a:spAutoFit/>
          </a:bodyPr>
          <a:lstStyle/>
          <a:p>
            <a:pPr>
              <a:lnSpc>
                <a:spcPct val="120000"/>
              </a:lnSpc>
            </a:pPr>
            <a:r>
              <a:rPr lang="zh-CN" altLang="en-US" sz="2800" b="1">
                <a:solidFill>
                  <a:srgbClr val="0000FF"/>
                </a:solidFill>
                <a:latin typeface="楷体" panose="02010609060101010101" charset="-122"/>
                <a:ea typeface="楷体" panose="02010609060101010101" charset="-122"/>
                <a:cs typeface="楷体" panose="02010609060101010101" charset="-122"/>
              </a:rPr>
              <a:t>描写了</a:t>
            </a:r>
            <a:r>
              <a:rPr lang="en-US" altLang="zh-CN" sz="2800" b="1">
                <a:solidFill>
                  <a:srgbClr val="0000FF"/>
                </a:solidFill>
                <a:latin typeface="楷体" panose="02010609060101010101" charset="-122"/>
                <a:ea typeface="楷体" panose="02010609060101010101" charset="-122"/>
                <a:cs typeface="楷体" panose="02010609060101010101" charset="-122"/>
              </a:rPr>
              <a:t>……</a:t>
            </a:r>
            <a:r>
              <a:rPr lang="zh-CN" altLang="en-US" sz="2800" b="1">
                <a:solidFill>
                  <a:srgbClr val="0000FF"/>
                </a:solidFill>
                <a:latin typeface="楷体" panose="02010609060101010101" charset="-122"/>
                <a:ea typeface="楷体" panose="02010609060101010101" charset="-122"/>
                <a:cs typeface="楷体" panose="02010609060101010101" charset="-122"/>
              </a:rPr>
              <a:t>景，渲染了</a:t>
            </a:r>
            <a:r>
              <a:rPr lang="en-US" altLang="zh-CN" sz="2800" b="1">
                <a:solidFill>
                  <a:srgbClr val="0000FF"/>
                </a:solidFill>
                <a:latin typeface="楷体" panose="02010609060101010101" charset="-122"/>
                <a:ea typeface="楷体" panose="02010609060101010101" charset="-122"/>
                <a:cs typeface="楷体" panose="02010609060101010101" charset="-122"/>
              </a:rPr>
              <a:t>……</a:t>
            </a:r>
            <a:r>
              <a:rPr lang="zh-CN" altLang="en-US" sz="2800" b="1">
                <a:solidFill>
                  <a:srgbClr val="0000FF"/>
                </a:solidFill>
                <a:latin typeface="楷体" panose="02010609060101010101" charset="-122"/>
                <a:ea typeface="楷体" panose="02010609060101010101" charset="-122"/>
                <a:cs typeface="楷体" panose="02010609060101010101" charset="-122"/>
              </a:rPr>
              <a:t>气氛  </a:t>
            </a:r>
            <a:r>
              <a:rPr lang="zh-CN" altLang="en-US" sz="2800" b="1">
                <a:solidFill>
                  <a:srgbClr val="FF0000"/>
                </a:solidFill>
                <a:latin typeface="楷体" panose="02010609060101010101" charset="-122"/>
                <a:ea typeface="楷体" panose="02010609060101010101" charset="-122"/>
                <a:cs typeface="楷体" panose="02010609060101010101" charset="-122"/>
              </a:rPr>
              <a:t>（环境本身）</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0000FF"/>
                </a:solidFill>
                <a:latin typeface="楷体" panose="02010609060101010101" charset="-122"/>
                <a:ea typeface="楷体" panose="02010609060101010101" charset="-122"/>
                <a:cs typeface="楷体" panose="02010609060101010101" charset="-122"/>
              </a:rPr>
              <a:t>推动情节发展，为</a:t>
            </a:r>
            <a:r>
              <a:rPr lang="en-US" altLang="zh-CN" sz="2800" b="1">
                <a:solidFill>
                  <a:srgbClr val="0000FF"/>
                </a:solidFill>
                <a:latin typeface="楷体" panose="02010609060101010101" charset="-122"/>
                <a:ea typeface="楷体" panose="02010609060101010101" charset="-122"/>
                <a:cs typeface="楷体" panose="02010609060101010101" charset="-122"/>
              </a:rPr>
              <a:t>……</a:t>
            </a:r>
            <a:r>
              <a:rPr lang="zh-CN" altLang="en-US" sz="2800" b="1">
                <a:solidFill>
                  <a:srgbClr val="0000FF"/>
                </a:solidFill>
                <a:latin typeface="楷体" panose="02010609060101010101" charset="-122"/>
                <a:ea typeface="楷体" panose="02010609060101010101" charset="-122"/>
                <a:cs typeface="楷体" panose="02010609060101010101" charset="-122"/>
              </a:rPr>
              <a:t>做铺垫 </a:t>
            </a:r>
            <a:endParaRPr lang="zh-CN" altLang="en-US" sz="2800" b="1">
              <a:solidFill>
                <a:srgbClr val="0000FF"/>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FF0000"/>
                </a:solidFill>
                <a:latin typeface="楷体" panose="02010609060101010101" charset="-122"/>
                <a:ea typeface="楷体" panose="02010609060101010101" charset="-122"/>
                <a:cs typeface="楷体" panose="02010609060101010101" charset="-122"/>
              </a:rPr>
              <a:t>（指向情节）</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0000FF"/>
                </a:solidFill>
                <a:latin typeface="楷体" panose="02010609060101010101" charset="-122"/>
                <a:ea typeface="楷体" panose="02010609060101010101" charset="-122"/>
                <a:cs typeface="楷体" panose="02010609060101010101" charset="-122"/>
              </a:rPr>
              <a:t>烘托感情</a:t>
            </a:r>
            <a:r>
              <a:rPr lang="en-US" altLang="zh-CN" sz="2800" b="1">
                <a:solidFill>
                  <a:srgbClr val="0000FF"/>
                </a:solidFill>
                <a:latin typeface="楷体" panose="02010609060101010101" charset="-122"/>
                <a:ea typeface="楷体" panose="02010609060101010101" charset="-122"/>
                <a:cs typeface="楷体" panose="02010609060101010101" charset="-122"/>
              </a:rPr>
              <a:t>,</a:t>
            </a:r>
            <a:r>
              <a:rPr lang="zh-CN" altLang="en-US" sz="2800" b="1">
                <a:solidFill>
                  <a:srgbClr val="0000FF"/>
                </a:solidFill>
                <a:latin typeface="楷体" panose="02010609060101010101" charset="-122"/>
                <a:ea typeface="楷体" panose="02010609060101010101" charset="-122"/>
                <a:cs typeface="楷体" panose="02010609060101010101" charset="-122"/>
              </a:rPr>
              <a:t>表现性格        </a:t>
            </a:r>
            <a:endParaRPr lang="zh-CN" altLang="en-US" sz="2800" b="1">
              <a:solidFill>
                <a:srgbClr val="0000FF"/>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FF0000"/>
                </a:solidFill>
                <a:latin typeface="楷体" panose="02010609060101010101" charset="-122"/>
                <a:ea typeface="楷体" panose="02010609060101010101" charset="-122"/>
                <a:cs typeface="楷体" panose="02010609060101010101" charset="-122"/>
              </a:rPr>
              <a:t>（指向人物）</a:t>
            </a:r>
            <a:r>
              <a:rPr lang="zh-CN" altLang="en-US" sz="2800" b="1">
                <a:solidFill>
                  <a:srgbClr val="0000FF"/>
                </a:solidFill>
                <a:latin typeface="楷体" panose="02010609060101010101" charset="-122"/>
                <a:ea typeface="楷体" panose="02010609060101010101" charset="-122"/>
                <a:cs typeface="楷体" panose="02010609060101010101" charset="-122"/>
              </a:rPr>
              <a:t>        </a:t>
            </a:r>
            <a:endParaRPr lang="zh-CN" altLang="en-US" sz="2800" b="1">
              <a:solidFill>
                <a:srgbClr val="0000FF"/>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0000FF"/>
                </a:solidFill>
                <a:latin typeface="楷体" panose="02010609060101010101" charset="-122"/>
                <a:ea typeface="楷体" panose="02010609060101010101" charset="-122"/>
                <a:cs typeface="楷体" panose="02010609060101010101" charset="-122"/>
              </a:rPr>
              <a:t>突出</a:t>
            </a:r>
            <a:r>
              <a:rPr lang="en-US" altLang="zh-CN" sz="2800" b="1">
                <a:solidFill>
                  <a:srgbClr val="0000FF"/>
                </a:solidFill>
                <a:latin typeface="楷体" panose="02010609060101010101" charset="-122"/>
                <a:ea typeface="楷体" panose="02010609060101010101" charset="-122"/>
                <a:cs typeface="楷体" panose="02010609060101010101" charset="-122"/>
              </a:rPr>
              <a:t>……</a:t>
            </a:r>
            <a:r>
              <a:rPr lang="zh-CN" altLang="en-US" sz="2800" b="1">
                <a:solidFill>
                  <a:srgbClr val="0000FF"/>
                </a:solidFill>
                <a:latin typeface="楷体" panose="02010609060101010101" charset="-122"/>
                <a:ea typeface="楷体" panose="02010609060101010101" charset="-122"/>
                <a:cs typeface="楷体" panose="02010609060101010101" charset="-122"/>
              </a:rPr>
              <a:t>主题                    </a:t>
            </a:r>
            <a:r>
              <a:rPr lang="zh-CN" altLang="en-US" sz="2800" b="1">
                <a:solidFill>
                  <a:srgbClr val="FF0000"/>
                </a:solidFill>
                <a:latin typeface="楷体" panose="02010609060101010101" charset="-122"/>
                <a:ea typeface="楷体" panose="02010609060101010101" charset="-122"/>
                <a:cs typeface="楷体" panose="02010609060101010101" charset="-122"/>
              </a:rPr>
              <a:t>（指向主题）</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FF0000"/>
                </a:solidFill>
                <a:latin typeface="楷体" panose="02010609060101010101" charset="-122"/>
                <a:ea typeface="楷体" panose="02010609060101010101" charset="-122"/>
                <a:cs typeface="楷体" panose="02010609060101010101" charset="-122"/>
              </a:rPr>
              <a:t>然后根据题目要求，结合文章作答。</a:t>
            </a:r>
            <a:r>
              <a:rPr lang="zh-CN" altLang="en-US" sz="2800" b="1">
                <a:solidFill>
                  <a:srgbClr val="FF0000"/>
                </a:solidFill>
                <a:latin typeface="黑体" panose="02010609060101010101" charset="-122"/>
                <a:ea typeface="黑体" panose="02010609060101010101" charset="-122"/>
              </a:rPr>
              <a:t> </a:t>
            </a:r>
            <a:endParaRPr lang="zh-CN" altLang="en-US" sz="2800" b="1">
              <a:solidFill>
                <a:srgbClr val="FF0000"/>
              </a:solidFill>
              <a:latin typeface="黑体" panose="02010609060101010101" charset="-122"/>
              <a:ea typeface="黑体" panose="02010609060101010101" charset="-122"/>
            </a:endParaRPr>
          </a:p>
        </p:txBody>
      </p:sp>
      <p:sp>
        <p:nvSpPr>
          <p:cNvPr id="65546" name="内容占位符 2"/>
          <p:cNvSpPr>
            <a:spLocks noGrp="1"/>
          </p:cNvSpPr>
          <p:nvPr>
            <p:ph idx="1"/>
            <p:custDataLst>
              <p:tags r:id="rId11"/>
            </p:custDataLst>
          </p:nvPr>
        </p:nvSpPr>
        <p:spPr>
          <a:xfrm>
            <a:off x="1703070" y="481965"/>
            <a:ext cx="8497570" cy="723900"/>
          </a:xfrm>
        </p:spPr>
        <p:txBody>
          <a:bodyPr vert="horz" wrap="square" lIns="91440" tIns="45720" rIns="91440" bIns="45720" anchor="t">
            <a:noAutofit/>
          </a:bodyPr>
          <a:lstStyle/>
          <a:p>
            <a:pPr marL="0" indent="0">
              <a:buNone/>
            </a:pPr>
            <a:r>
              <a:rPr lang="zh-CN" altLang="en-US" sz="4700" b="1">
                <a:latin typeface="楷体" panose="02010609060101010101" charset="-122"/>
                <a:ea typeface="楷体" panose="02010609060101010101" charset="-122"/>
              </a:rPr>
              <a:t>环境描写作用题的答题思路：</a:t>
            </a:r>
            <a:endParaRPr lang="zh-CN" altLang="en-US" sz="47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5546">
                                            <p:txEl>
                                              <p:pRg st="0" end="0"/>
                                            </p:txEl>
                                          </p:spTgt>
                                        </p:tgtEl>
                                        <p:attrNameLst>
                                          <p:attrName>style.visibility</p:attrName>
                                        </p:attrNameLst>
                                      </p:cBhvr>
                                      <p:to>
                                        <p:strVal val="visible"/>
                                      </p:to>
                                    </p:set>
                                    <p:animEffect transition="in" filter="diamond(in)">
                                      <p:cBhvr>
                                        <p:cTn id="7" dur="2000"/>
                                        <p:tgtEl>
                                          <p:spTgt spid="6554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3908"/>
                                        </p:tgtEl>
                                        <p:attrNameLst>
                                          <p:attrName>style.visibility</p:attrName>
                                        </p:attrNameLst>
                                      </p:cBhvr>
                                      <p:to>
                                        <p:strVal val="visible"/>
                                      </p:to>
                                    </p:set>
                                    <p:anim calcmode="lin" valueType="num">
                                      <p:cBhvr additive="base">
                                        <p:cTn id="12" dur="500"/>
                                        <p:tgtEl>
                                          <p:spTgt spid="123908"/>
                                        </p:tgtEl>
                                        <p:attrNameLst>
                                          <p:attrName>ppt_y</p:attrName>
                                        </p:attrNameLst>
                                      </p:cBhvr>
                                      <p:tavLst>
                                        <p:tav tm="0">
                                          <p:val>
                                            <p:strVal val="#ppt_y+#ppt_h*1.125000"/>
                                          </p:val>
                                        </p:tav>
                                        <p:tav tm="100000">
                                          <p:val>
                                            <p:strVal val="#ppt_y"/>
                                          </p:val>
                                        </p:tav>
                                      </p:tavLst>
                                    </p:anim>
                                    <p:animEffect transition="in" filter="wipe(up)">
                                      <p:cBhvr>
                                        <p:cTn id="13" dur="500"/>
                                        <p:tgtEl>
                                          <p:spTgt spid="12390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123915">
                                            <p:txEl>
                                              <p:pRg st="0" end="0"/>
                                            </p:txEl>
                                          </p:spTgt>
                                        </p:tgtEl>
                                        <p:attrNameLst>
                                          <p:attrName>style.visibility</p:attrName>
                                        </p:attrNameLst>
                                      </p:cBhvr>
                                      <p:to>
                                        <p:strVal val="visible"/>
                                      </p:to>
                                    </p:set>
                                    <p:anim calcmode="lin" valueType="num">
                                      <p:cBhvr additive="base">
                                        <p:cTn id="18" dur="500"/>
                                        <p:tgtEl>
                                          <p:spTgt spid="123915">
                                            <p:txEl>
                                              <p:pRg st="0" end="0"/>
                                            </p:txEl>
                                          </p:spTgt>
                                        </p:tgtEl>
                                        <p:attrNameLst>
                                          <p:attrName>ppt_y</p:attrName>
                                        </p:attrNameLst>
                                      </p:cBhvr>
                                      <p:tavLst>
                                        <p:tav tm="0">
                                          <p:val>
                                            <p:strVal val="#ppt_y+#ppt_h*1.125000"/>
                                          </p:val>
                                        </p:tav>
                                        <p:tav tm="100000">
                                          <p:val>
                                            <p:strVal val="#ppt_y"/>
                                          </p:val>
                                        </p:tav>
                                      </p:tavLst>
                                    </p:anim>
                                    <p:animEffect transition="in" filter="wipe(up)">
                                      <p:cBhvr>
                                        <p:cTn id="19" dur="500"/>
                                        <p:tgtEl>
                                          <p:spTgt spid="123915">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65539"/>
                                        </p:tgtEl>
                                        <p:attrNameLst>
                                          <p:attrName>style.visibility</p:attrName>
                                        </p:attrNameLst>
                                      </p:cBhvr>
                                      <p:to>
                                        <p:strVal val="visible"/>
                                      </p:to>
                                    </p:set>
                                    <p:anim calcmode="lin" valueType="num">
                                      <p:cBhvr additive="base">
                                        <p:cTn id="24" dur="500"/>
                                        <p:tgtEl>
                                          <p:spTgt spid="65539"/>
                                        </p:tgtEl>
                                        <p:attrNameLst>
                                          <p:attrName>ppt_y</p:attrName>
                                        </p:attrNameLst>
                                      </p:cBhvr>
                                      <p:tavLst>
                                        <p:tav tm="0">
                                          <p:val>
                                            <p:strVal val="#ppt_y+#ppt_h*1.125000"/>
                                          </p:val>
                                        </p:tav>
                                        <p:tav tm="100000">
                                          <p:val>
                                            <p:strVal val="#ppt_y"/>
                                          </p:val>
                                        </p:tav>
                                      </p:tavLst>
                                    </p:anim>
                                    <p:animEffect transition="in" filter="wipe(up)">
                                      <p:cBhvr>
                                        <p:cTn id="25" dur="500"/>
                                        <p:tgtEl>
                                          <p:spTgt spid="6553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23910"/>
                                        </p:tgtEl>
                                        <p:attrNameLst>
                                          <p:attrName>style.visibility</p:attrName>
                                        </p:attrNameLst>
                                      </p:cBhvr>
                                      <p:to>
                                        <p:strVal val="visible"/>
                                      </p:to>
                                    </p:set>
                                    <p:anim calcmode="lin" valueType="num">
                                      <p:cBhvr additive="base">
                                        <p:cTn id="30" dur="500"/>
                                        <p:tgtEl>
                                          <p:spTgt spid="123910"/>
                                        </p:tgtEl>
                                        <p:attrNameLst>
                                          <p:attrName>ppt_y</p:attrName>
                                        </p:attrNameLst>
                                      </p:cBhvr>
                                      <p:tavLst>
                                        <p:tav tm="0">
                                          <p:val>
                                            <p:strVal val="#ppt_y+#ppt_h*1.125000"/>
                                          </p:val>
                                        </p:tav>
                                        <p:tav tm="100000">
                                          <p:val>
                                            <p:strVal val="#ppt_y"/>
                                          </p:val>
                                        </p:tav>
                                      </p:tavLst>
                                    </p:anim>
                                    <p:animEffect transition="in" filter="wipe(up)">
                                      <p:cBhvr>
                                        <p:cTn id="31" dur="500"/>
                                        <p:tgtEl>
                                          <p:spTgt spid="123910"/>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2" presetClass="entr" presetSubtype="4" fill="hold" nodeType="clickEffect">
                                  <p:stCondLst>
                                    <p:cond delay="0"/>
                                  </p:stCondLst>
                                  <p:childTnLst>
                                    <p:set>
                                      <p:cBhvr>
                                        <p:cTn id="35" dur="1" fill="hold">
                                          <p:stCondLst>
                                            <p:cond delay="0"/>
                                          </p:stCondLst>
                                        </p:cTn>
                                        <p:tgtEl>
                                          <p:spTgt spid="123915">
                                            <p:txEl>
                                              <p:pRg st="1" end="1"/>
                                            </p:txEl>
                                          </p:spTgt>
                                        </p:tgtEl>
                                        <p:attrNameLst>
                                          <p:attrName>style.visibility</p:attrName>
                                        </p:attrNameLst>
                                      </p:cBhvr>
                                      <p:to>
                                        <p:strVal val="visible"/>
                                      </p:to>
                                    </p:set>
                                    <p:anim calcmode="lin" valueType="num">
                                      <p:cBhvr additive="base">
                                        <p:cTn id="36" dur="500"/>
                                        <p:tgtEl>
                                          <p:spTgt spid="123915">
                                            <p:txEl>
                                              <p:pRg st="1" end="1"/>
                                            </p:txEl>
                                          </p:spTgt>
                                        </p:tgtEl>
                                        <p:attrNameLst>
                                          <p:attrName>ppt_y</p:attrName>
                                        </p:attrNameLst>
                                      </p:cBhvr>
                                      <p:tavLst>
                                        <p:tav tm="0">
                                          <p:val>
                                            <p:strVal val="#ppt_y+#ppt_h*1.125000"/>
                                          </p:val>
                                        </p:tav>
                                        <p:tav tm="100000">
                                          <p:val>
                                            <p:strVal val="#ppt_y"/>
                                          </p:val>
                                        </p:tav>
                                      </p:tavLst>
                                    </p:anim>
                                    <p:animEffect transition="in" filter="wipe(up)">
                                      <p:cBhvr>
                                        <p:cTn id="37" dur="500"/>
                                        <p:tgtEl>
                                          <p:spTgt spid="123915">
                                            <p:txEl>
                                              <p:pRg st="1" end="1"/>
                                            </p:txEl>
                                          </p:spTgt>
                                        </p:tgtEl>
                                      </p:cBhvr>
                                    </p:animEffect>
                                  </p:childTnLst>
                                </p:cTn>
                              </p:par>
                              <p:par>
                                <p:cTn id="38" presetID="12" presetClass="entr" presetSubtype="4" fill="hold" nodeType="withEffect">
                                  <p:stCondLst>
                                    <p:cond delay="0"/>
                                  </p:stCondLst>
                                  <p:childTnLst>
                                    <p:set>
                                      <p:cBhvr>
                                        <p:cTn id="39" dur="1" fill="hold">
                                          <p:stCondLst>
                                            <p:cond delay="0"/>
                                          </p:stCondLst>
                                        </p:cTn>
                                        <p:tgtEl>
                                          <p:spTgt spid="123915">
                                            <p:txEl>
                                              <p:pRg st="2" end="2"/>
                                            </p:txEl>
                                          </p:spTgt>
                                        </p:tgtEl>
                                        <p:attrNameLst>
                                          <p:attrName>style.visibility</p:attrName>
                                        </p:attrNameLst>
                                      </p:cBhvr>
                                      <p:to>
                                        <p:strVal val="visible"/>
                                      </p:to>
                                    </p:set>
                                    <p:anim calcmode="lin" valueType="num">
                                      <p:cBhvr additive="base">
                                        <p:cTn id="40" dur="500"/>
                                        <p:tgtEl>
                                          <p:spTgt spid="123915">
                                            <p:txEl>
                                              <p:pRg st="2" end="2"/>
                                            </p:txEl>
                                          </p:spTgt>
                                        </p:tgtEl>
                                        <p:attrNameLst>
                                          <p:attrName>ppt_y</p:attrName>
                                        </p:attrNameLst>
                                      </p:cBhvr>
                                      <p:tavLst>
                                        <p:tav tm="0">
                                          <p:val>
                                            <p:strVal val="#ppt_y+#ppt_h*1.125000"/>
                                          </p:val>
                                        </p:tav>
                                        <p:tav tm="100000">
                                          <p:val>
                                            <p:strVal val="#ppt_y"/>
                                          </p:val>
                                        </p:tav>
                                      </p:tavLst>
                                    </p:anim>
                                    <p:animEffect transition="in" filter="wipe(up)">
                                      <p:cBhvr>
                                        <p:cTn id="41" dur="500"/>
                                        <p:tgtEl>
                                          <p:spTgt spid="123915">
                                            <p:txEl>
                                              <p:pRg st="2" end="2"/>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65541"/>
                                        </p:tgtEl>
                                        <p:attrNameLst>
                                          <p:attrName>style.visibility</p:attrName>
                                        </p:attrNameLst>
                                      </p:cBhvr>
                                      <p:to>
                                        <p:strVal val="visible"/>
                                      </p:to>
                                    </p:set>
                                    <p:anim calcmode="lin" valueType="num">
                                      <p:cBhvr additive="base">
                                        <p:cTn id="46" dur="500"/>
                                        <p:tgtEl>
                                          <p:spTgt spid="65541"/>
                                        </p:tgtEl>
                                        <p:attrNameLst>
                                          <p:attrName>ppt_y</p:attrName>
                                        </p:attrNameLst>
                                      </p:cBhvr>
                                      <p:tavLst>
                                        <p:tav tm="0">
                                          <p:val>
                                            <p:strVal val="#ppt_y+#ppt_h*1.125000"/>
                                          </p:val>
                                        </p:tav>
                                        <p:tav tm="100000">
                                          <p:val>
                                            <p:strVal val="#ppt_y"/>
                                          </p:val>
                                        </p:tav>
                                      </p:tavLst>
                                    </p:anim>
                                    <p:animEffect transition="in" filter="wipe(up)">
                                      <p:cBhvr>
                                        <p:cTn id="47" dur="500"/>
                                        <p:tgtEl>
                                          <p:spTgt spid="6554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23912"/>
                                        </p:tgtEl>
                                        <p:attrNameLst>
                                          <p:attrName>style.visibility</p:attrName>
                                        </p:attrNameLst>
                                      </p:cBhvr>
                                      <p:to>
                                        <p:strVal val="visible"/>
                                      </p:to>
                                    </p:set>
                                    <p:anim calcmode="lin" valueType="num">
                                      <p:cBhvr additive="base">
                                        <p:cTn id="52" dur="500"/>
                                        <p:tgtEl>
                                          <p:spTgt spid="123912"/>
                                        </p:tgtEl>
                                        <p:attrNameLst>
                                          <p:attrName>ppt_y</p:attrName>
                                        </p:attrNameLst>
                                      </p:cBhvr>
                                      <p:tavLst>
                                        <p:tav tm="0">
                                          <p:val>
                                            <p:strVal val="#ppt_y+#ppt_h*1.125000"/>
                                          </p:val>
                                        </p:tav>
                                        <p:tav tm="100000">
                                          <p:val>
                                            <p:strVal val="#ppt_y"/>
                                          </p:val>
                                        </p:tav>
                                      </p:tavLst>
                                    </p:anim>
                                    <p:animEffect transition="in" filter="wipe(up)">
                                      <p:cBhvr>
                                        <p:cTn id="53" dur="500"/>
                                        <p:tgtEl>
                                          <p:spTgt spid="12391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12" presetClass="entr" presetSubtype="4" fill="hold" nodeType="clickEffect">
                                  <p:stCondLst>
                                    <p:cond delay="0"/>
                                  </p:stCondLst>
                                  <p:childTnLst>
                                    <p:set>
                                      <p:cBhvr>
                                        <p:cTn id="57" dur="1" fill="hold">
                                          <p:stCondLst>
                                            <p:cond delay="0"/>
                                          </p:stCondLst>
                                        </p:cTn>
                                        <p:tgtEl>
                                          <p:spTgt spid="123915">
                                            <p:txEl>
                                              <p:pRg st="3" end="3"/>
                                            </p:txEl>
                                          </p:spTgt>
                                        </p:tgtEl>
                                        <p:attrNameLst>
                                          <p:attrName>style.visibility</p:attrName>
                                        </p:attrNameLst>
                                      </p:cBhvr>
                                      <p:to>
                                        <p:strVal val="visible"/>
                                      </p:to>
                                    </p:set>
                                    <p:anim calcmode="lin" valueType="num">
                                      <p:cBhvr additive="base">
                                        <p:cTn id="58" dur="500"/>
                                        <p:tgtEl>
                                          <p:spTgt spid="123915">
                                            <p:txEl>
                                              <p:pRg st="3" end="3"/>
                                            </p:txEl>
                                          </p:spTgt>
                                        </p:tgtEl>
                                        <p:attrNameLst>
                                          <p:attrName>ppt_y</p:attrName>
                                        </p:attrNameLst>
                                      </p:cBhvr>
                                      <p:tavLst>
                                        <p:tav tm="0">
                                          <p:val>
                                            <p:strVal val="#ppt_y+#ppt_h*1.125000"/>
                                          </p:val>
                                        </p:tav>
                                        <p:tav tm="100000">
                                          <p:val>
                                            <p:strVal val="#ppt_y"/>
                                          </p:val>
                                        </p:tav>
                                      </p:tavLst>
                                    </p:anim>
                                    <p:animEffect transition="in" filter="wipe(up)">
                                      <p:cBhvr>
                                        <p:cTn id="59" dur="500"/>
                                        <p:tgtEl>
                                          <p:spTgt spid="123915">
                                            <p:txEl>
                                              <p:pRg st="3" end="3"/>
                                            </p:txEl>
                                          </p:spTgt>
                                        </p:tgtEl>
                                      </p:cBhvr>
                                    </p:animEffect>
                                  </p:childTnLst>
                                </p:cTn>
                              </p:par>
                              <p:par>
                                <p:cTn id="60" presetID="12" presetClass="entr" presetSubtype="4" fill="hold" nodeType="withEffect">
                                  <p:stCondLst>
                                    <p:cond delay="0"/>
                                  </p:stCondLst>
                                  <p:childTnLst>
                                    <p:set>
                                      <p:cBhvr>
                                        <p:cTn id="61" dur="1" fill="hold">
                                          <p:stCondLst>
                                            <p:cond delay="0"/>
                                          </p:stCondLst>
                                        </p:cTn>
                                        <p:tgtEl>
                                          <p:spTgt spid="123915">
                                            <p:txEl>
                                              <p:pRg st="4" end="4"/>
                                            </p:txEl>
                                          </p:spTgt>
                                        </p:tgtEl>
                                        <p:attrNameLst>
                                          <p:attrName>style.visibility</p:attrName>
                                        </p:attrNameLst>
                                      </p:cBhvr>
                                      <p:to>
                                        <p:strVal val="visible"/>
                                      </p:to>
                                    </p:set>
                                    <p:anim calcmode="lin" valueType="num">
                                      <p:cBhvr additive="base">
                                        <p:cTn id="62" dur="500"/>
                                        <p:tgtEl>
                                          <p:spTgt spid="123915">
                                            <p:txEl>
                                              <p:pRg st="4" end="4"/>
                                            </p:txEl>
                                          </p:spTgt>
                                        </p:tgtEl>
                                        <p:attrNameLst>
                                          <p:attrName>ppt_y</p:attrName>
                                        </p:attrNameLst>
                                      </p:cBhvr>
                                      <p:tavLst>
                                        <p:tav tm="0">
                                          <p:val>
                                            <p:strVal val="#ppt_y+#ppt_h*1.125000"/>
                                          </p:val>
                                        </p:tav>
                                        <p:tav tm="100000">
                                          <p:val>
                                            <p:strVal val="#ppt_y"/>
                                          </p:val>
                                        </p:tav>
                                      </p:tavLst>
                                    </p:anim>
                                    <p:animEffect transition="in" filter="wipe(up)">
                                      <p:cBhvr>
                                        <p:cTn id="63" dur="500"/>
                                        <p:tgtEl>
                                          <p:spTgt spid="123915">
                                            <p:txEl>
                                              <p:pRg st="4" end="4"/>
                                            </p:txEl>
                                          </p:spTgt>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65543"/>
                                        </p:tgtEl>
                                        <p:attrNameLst>
                                          <p:attrName>style.visibility</p:attrName>
                                        </p:attrNameLst>
                                      </p:cBhvr>
                                      <p:to>
                                        <p:strVal val="visible"/>
                                      </p:to>
                                    </p:set>
                                    <p:anim calcmode="lin" valueType="num">
                                      <p:cBhvr additive="base">
                                        <p:cTn id="68" dur="500"/>
                                        <p:tgtEl>
                                          <p:spTgt spid="65543"/>
                                        </p:tgtEl>
                                        <p:attrNameLst>
                                          <p:attrName>ppt_y</p:attrName>
                                        </p:attrNameLst>
                                      </p:cBhvr>
                                      <p:tavLst>
                                        <p:tav tm="0">
                                          <p:val>
                                            <p:strVal val="#ppt_y+#ppt_h*1.125000"/>
                                          </p:val>
                                        </p:tav>
                                        <p:tav tm="100000">
                                          <p:val>
                                            <p:strVal val="#ppt_y"/>
                                          </p:val>
                                        </p:tav>
                                      </p:tavLst>
                                    </p:anim>
                                    <p:animEffect transition="in" filter="wipe(up)">
                                      <p:cBhvr>
                                        <p:cTn id="69" dur="500"/>
                                        <p:tgtEl>
                                          <p:spTgt spid="65543"/>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12" presetClass="entr" presetSubtype="4" fill="hold" grpId="0" nodeType="clickEffect">
                                  <p:stCondLst>
                                    <p:cond delay="0"/>
                                  </p:stCondLst>
                                  <p:childTnLst>
                                    <p:set>
                                      <p:cBhvr>
                                        <p:cTn id="73" dur="1" fill="hold">
                                          <p:stCondLst>
                                            <p:cond delay="0"/>
                                          </p:stCondLst>
                                        </p:cTn>
                                        <p:tgtEl>
                                          <p:spTgt spid="123914"/>
                                        </p:tgtEl>
                                        <p:attrNameLst>
                                          <p:attrName>style.visibility</p:attrName>
                                        </p:attrNameLst>
                                      </p:cBhvr>
                                      <p:to>
                                        <p:strVal val="visible"/>
                                      </p:to>
                                    </p:set>
                                    <p:anim calcmode="lin" valueType="num">
                                      <p:cBhvr additive="base">
                                        <p:cTn id="74" dur="500"/>
                                        <p:tgtEl>
                                          <p:spTgt spid="123914"/>
                                        </p:tgtEl>
                                        <p:attrNameLst>
                                          <p:attrName>ppt_y</p:attrName>
                                        </p:attrNameLst>
                                      </p:cBhvr>
                                      <p:tavLst>
                                        <p:tav tm="0">
                                          <p:val>
                                            <p:strVal val="#ppt_y+#ppt_h*1.125000"/>
                                          </p:val>
                                        </p:tav>
                                        <p:tav tm="100000">
                                          <p:val>
                                            <p:strVal val="#ppt_y"/>
                                          </p:val>
                                        </p:tav>
                                      </p:tavLst>
                                    </p:anim>
                                    <p:animEffect transition="in" filter="wipe(up)">
                                      <p:cBhvr>
                                        <p:cTn id="75" dur="500"/>
                                        <p:tgtEl>
                                          <p:spTgt spid="123914"/>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12" presetClass="entr" presetSubtype="4" fill="hold" nodeType="clickEffect">
                                  <p:stCondLst>
                                    <p:cond delay="0"/>
                                  </p:stCondLst>
                                  <p:childTnLst>
                                    <p:set>
                                      <p:cBhvr>
                                        <p:cTn id="79" dur="1" fill="hold">
                                          <p:stCondLst>
                                            <p:cond delay="0"/>
                                          </p:stCondLst>
                                        </p:cTn>
                                        <p:tgtEl>
                                          <p:spTgt spid="123915">
                                            <p:txEl>
                                              <p:pRg st="5" end="5"/>
                                            </p:txEl>
                                          </p:spTgt>
                                        </p:tgtEl>
                                        <p:attrNameLst>
                                          <p:attrName>style.visibility</p:attrName>
                                        </p:attrNameLst>
                                      </p:cBhvr>
                                      <p:to>
                                        <p:strVal val="visible"/>
                                      </p:to>
                                    </p:set>
                                    <p:anim calcmode="lin" valueType="num">
                                      <p:cBhvr additive="base">
                                        <p:cTn id="80" dur="500"/>
                                        <p:tgtEl>
                                          <p:spTgt spid="123915">
                                            <p:txEl>
                                              <p:pRg st="5" end="5"/>
                                            </p:txEl>
                                          </p:spTgt>
                                        </p:tgtEl>
                                        <p:attrNameLst>
                                          <p:attrName>ppt_y</p:attrName>
                                        </p:attrNameLst>
                                      </p:cBhvr>
                                      <p:tavLst>
                                        <p:tav tm="0">
                                          <p:val>
                                            <p:strVal val="#ppt_y+#ppt_h*1.125000"/>
                                          </p:val>
                                        </p:tav>
                                        <p:tav tm="100000">
                                          <p:val>
                                            <p:strVal val="#ppt_y"/>
                                          </p:val>
                                        </p:tav>
                                      </p:tavLst>
                                    </p:anim>
                                    <p:animEffect transition="in" filter="wipe(up)">
                                      <p:cBhvr>
                                        <p:cTn id="81" dur="500"/>
                                        <p:tgtEl>
                                          <p:spTgt spid="123915">
                                            <p:txEl>
                                              <p:pRg st="5" end="5"/>
                                            </p:txEl>
                                          </p:spTgt>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12" presetClass="entr" presetSubtype="4" fill="hold" nodeType="clickEffect">
                                  <p:stCondLst>
                                    <p:cond delay="0"/>
                                  </p:stCondLst>
                                  <p:childTnLst>
                                    <p:set>
                                      <p:cBhvr>
                                        <p:cTn id="85" dur="1" fill="hold">
                                          <p:stCondLst>
                                            <p:cond delay="0"/>
                                          </p:stCondLst>
                                        </p:cTn>
                                        <p:tgtEl>
                                          <p:spTgt spid="123915">
                                            <p:txEl>
                                              <p:pRg st="6" end="6"/>
                                            </p:txEl>
                                          </p:spTgt>
                                        </p:tgtEl>
                                        <p:attrNameLst>
                                          <p:attrName>style.visibility</p:attrName>
                                        </p:attrNameLst>
                                      </p:cBhvr>
                                      <p:to>
                                        <p:strVal val="visible"/>
                                      </p:to>
                                    </p:set>
                                    <p:anim calcmode="lin" valueType="num">
                                      <p:cBhvr additive="base">
                                        <p:cTn id="86" dur="500"/>
                                        <p:tgtEl>
                                          <p:spTgt spid="123915">
                                            <p:txEl>
                                              <p:pRg st="6" end="6"/>
                                            </p:txEl>
                                          </p:spTgt>
                                        </p:tgtEl>
                                        <p:attrNameLst>
                                          <p:attrName>ppt_y</p:attrName>
                                        </p:attrNameLst>
                                      </p:cBhvr>
                                      <p:tavLst>
                                        <p:tav tm="0">
                                          <p:val>
                                            <p:strVal val="#ppt_y+#ppt_h*1.125000"/>
                                          </p:val>
                                        </p:tav>
                                        <p:tav tm="100000">
                                          <p:val>
                                            <p:strVal val="#ppt_y"/>
                                          </p:val>
                                        </p:tav>
                                      </p:tavLst>
                                    </p:anim>
                                    <p:animEffect transition="in" filter="wipe(up)">
                                      <p:cBhvr>
                                        <p:cTn id="87" dur="500"/>
                                        <p:tgtEl>
                                          <p:spTgt spid="1239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6" grpId="0" build="p"/>
      <p:bldP spid="123908" grpId="0"/>
      <p:bldP spid="65539" grpId="0"/>
      <p:bldP spid="123910" grpId="0"/>
      <p:bldP spid="65541" grpId="0"/>
      <p:bldP spid="123912" grpId="0"/>
      <p:bldP spid="65543" grpId="0"/>
      <p:bldP spid="12391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322" name="Rectangle 2"/>
          <p:cNvSpPr>
            <a:spLocks noGrp="1"/>
          </p:cNvSpPr>
          <p:nvPr>
            <p:ph type="title"/>
            <p:custDataLst>
              <p:tags r:id="rId3"/>
            </p:custDataLst>
          </p:nvPr>
        </p:nvSpPr>
        <p:spPr/>
        <p:txBody>
          <a:bodyPr vert="horz" wrap="square" lIns="91440" tIns="45720" rIns="91440" bIns="45720" anchor="ctr"/>
          <a:lstStyle/>
          <a:p>
            <a:pPr eaLnBrk="1" hangingPunct="1"/>
            <a:r>
              <a:rPr lang="zh-CN" altLang="en-US">
                <a:solidFill>
                  <a:srgbClr val="FF0000"/>
                </a:solidFill>
                <a:latin typeface="楷体" panose="02010609060101010101" charset="-122"/>
                <a:ea typeface="楷体" panose="02010609060101010101" charset="-122"/>
                <a:sym typeface="+mn-ea"/>
              </a:rPr>
              <a:t>鉴赏小说作者的语言特点</a:t>
            </a:r>
            <a:endParaRPr lang="zh-CN" altLang="en-US" b="1">
              <a:solidFill>
                <a:srgbClr val="FF0000"/>
              </a:solidFill>
              <a:latin typeface="楷体" panose="02010609060101010101" charset="-122"/>
              <a:ea typeface="楷体" panose="02010609060101010101" charset="-122"/>
            </a:endParaRPr>
          </a:p>
        </p:txBody>
      </p:sp>
      <p:sp>
        <p:nvSpPr>
          <p:cNvPr id="56323" name="Rectangle 3"/>
          <p:cNvSpPr>
            <a:spLocks noGrp="1"/>
          </p:cNvSpPr>
          <p:nvPr>
            <p:ph idx="1"/>
            <p:custDataLst>
              <p:tags r:id="rId4"/>
            </p:custDataLst>
          </p:nvPr>
        </p:nvSpPr>
        <p:spPr>
          <a:xfrm>
            <a:off x="608330" y="1417955"/>
            <a:ext cx="10968990" cy="4526280"/>
          </a:xfrm>
        </p:spPr>
        <p:txBody>
          <a:bodyPr vert="horz" wrap="square" lIns="91440" tIns="45720" rIns="91440" bIns="45720" anchor="t">
            <a:normAutofit/>
          </a:bodyPr>
          <a:lstStyle/>
          <a:p>
            <a:pPr eaLnBrk="1" hangingPunct="1">
              <a:buNone/>
            </a:pPr>
            <a:r>
              <a:rPr lang="zh-CN" altLang="en-US" sz="3600" b="1">
                <a:latin typeface="楷体" panose="02010609060101010101" charset="-122"/>
                <a:ea typeface="楷体" panose="02010609060101010101" charset="-122"/>
                <a:sym typeface="宋体" panose="02010600030101010101" pitchFamily="2" charset="-122"/>
              </a:rPr>
              <a:t>①</a:t>
            </a:r>
            <a:r>
              <a:rPr lang="zh-CN" altLang="en-US" sz="3600" b="1">
                <a:solidFill>
                  <a:schemeClr val="accent2"/>
                </a:solidFill>
                <a:latin typeface="楷体" panose="02010609060101010101" charset="-122"/>
                <a:ea typeface="楷体" panose="02010609060101010101" charset="-122"/>
              </a:rPr>
              <a:t>语言风格角度：</a:t>
            </a:r>
            <a:r>
              <a:rPr lang="zh-CN" altLang="en-US" sz="3600" b="1">
                <a:solidFill>
                  <a:schemeClr val="tx1"/>
                </a:solidFill>
                <a:latin typeface="楷体" panose="02010609060101010101" charset="-122"/>
                <a:ea typeface="楷体" panose="02010609060101010101" charset="-122"/>
              </a:rPr>
              <a:t>如平实、朴素、华丽、冷峻、热烈、简洁、明快、晓畅、典雅、清丽、幽默、辛辣、含蓄。</a:t>
            </a:r>
            <a:endParaRPr lang="zh-CN" altLang="en-US" sz="3600" b="1">
              <a:solidFill>
                <a:schemeClr val="tx1"/>
              </a:solidFill>
              <a:latin typeface="楷体" panose="02010609060101010101" charset="-122"/>
              <a:ea typeface="楷体" panose="02010609060101010101" charset="-122"/>
            </a:endParaRPr>
          </a:p>
          <a:p>
            <a:pPr eaLnBrk="1" hangingPunct="1">
              <a:buNone/>
            </a:pPr>
            <a:r>
              <a:rPr lang="zh-CN" altLang="en-US" sz="3600" b="1">
                <a:latin typeface="楷体" panose="02010609060101010101" charset="-122"/>
                <a:ea typeface="楷体" panose="02010609060101010101" charset="-122"/>
                <a:sym typeface="宋体" panose="02010600030101010101" pitchFamily="2" charset="-122"/>
              </a:rPr>
              <a:t>②</a:t>
            </a:r>
            <a:r>
              <a:rPr lang="zh-CN" altLang="en-US" sz="3600" b="1">
                <a:solidFill>
                  <a:schemeClr val="accent2"/>
                </a:solidFill>
                <a:latin typeface="楷体" panose="02010609060101010101" charset="-122"/>
                <a:ea typeface="楷体" panose="02010609060101010101" charset="-122"/>
              </a:rPr>
              <a:t>遣词造句角度：</a:t>
            </a:r>
            <a:r>
              <a:rPr lang="zh-CN" altLang="en-US" sz="3600" b="1">
                <a:latin typeface="楷体" panose="02010609060101010101" charset="-122"/>
                <a:ea typeface="楷体" panose="02010609060101010101" charset="-122"/>
              </a:rPr>
              <a:t>如炼字、长短句、整散句等。</a:t>
            </a:r>
            <a:endParaRPr lang="zh-CN" altLang="en-US" sz="3600" b="1">
              <a:latin typeface="楷体" panose="02010609060101010101" charset="-122"/>
              <a:ea typeface="楷体" panose="02010609060101010101" charset="-122"/>
            </a:endParaRPr>
          </a:p>
          <a:p>
            <a:pPr eaLnBrk="1" hangingPunct="1">
              <a:buNone/>
            </a:pPr>
            <a:r>
              <a:rPr lang="zh-CN" altLang="en-US" sz="3600" b="1">
                <a:latin typeface="楷体" panose="02010609060101010101" charset="-122"/>
                <a:ea typeface="楷体" panose="02010609060101010101" charset="-122"/>
                <a:sym typeface="宋体" panose="02010600030101010101" pitchFamily="2" charset="-122"/>
              </a:rPr>
              <a:t>③</a:t>
            </a:r>
            <a:r>
              <a:rPr lang="zh-CN" altLang="en-US" sz="3600" b="1">
                <a:solidFill>
                  <a:schemeClr val="accent2"/>
                </a:solidFill>
                <a:latin typeface="楷体" panose="02010609060101010101" charset="-122"/>
                <a:ea typeface="楷体" panose="02010609060101010101" charset="-122"/>
              </a:rPr>
              <a:t>语言的地域色彩、语体色彩。</a:t>
            </a:r>
            <a:endParaRPr lang="zh-CN" altLang="en-US" sz="3600" b="1">
              <a:solidFill>
                <a:schemeClr val="accent2"/>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diamond(in)">
                                      <p:cBhvr>
                                        <p:cTn id="7" dur="2000"/>
                                        <p:tgtEl>
                                          <p:spTgt spid="563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56323">
                                            <p:txEl>
                                              <p:pRg st="0" end="0"/>
                                            </p:txEl>
                                          </p:spTgt>
                                        </p:tgtEl>
                                        <p:attrNameLst>
                                          <p:attrName>style.visibility</p:attrName>
                                        </p:attrNameLst>
                                      </p:cBhvr>
                                      <p:to>
                                        <p:strVal val="visible"/>
                                      </p:to>
                                    </p:set>
                                    <p:anim calcmode="lin" valueType="num">
                                      <p:cBhvr additive="base">
                                        <p:cTn id="12" dur="500"/>
                                        <p:tgtEl>
                                          <p:spTgt spid="5632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5632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56323">
                                            <p:txEl>
                                              <p:pRg st="1" end="1"/>
                                            </p:txEl>
                                          </p:spTgt>
                                        </p:tgtEl>
                                        <p:attrNameLst>
                                          <p:attrName>style.visibility</p:attrName>
                                        </p:attrNameLst>
                                      </p:cBhvr>
                                      <p:to>
                                        <p:strVal val="visible"/>
                                      </p:to>
                                    </p:set>
                                    <p:anim calcmode="lin" valueType="num">
                                      <p:cBhvr additive="base">
                                        <p:cTn id="18" dur="500"/>
                                        <p:tgtEl>
                                          <p:spTgt spid="56323">
                                            <p:txEl>
                                              <p:pRg st="1" end="1"/>
                                            </p:txEl>
                                          </p:spTgt>
                                        </p:tgtEl>
                                        <p:attrNameLst>
                                          <p:attrName>ppt_y</p:attrName>
                                        </p:attrNameLst>
                                      </p:cBhvr>
                                      <p:tavLst>
                                        <p:tav tm="0">
                                          <p:val>
                                            <p:strVal val="#ppt_y+#ppt_h*1.125000"/>
                                          </p:val>
                                        </p:tav>
                                        <p:tav tm="100000">
                                          <p:val>
                                            <p:strVal val="#ppt_y"/>
                                          </p:val>
                                        </p:tav>
                                      </p:tavLst>
                                    </p:anim>
                                    <p:animEffect transition="in" filter="wipe(up)">
                                      <p:cBhvr>
                                        <p:cTn id="19" dur="500"/>
                                        <p:tgtEl>
                                          <p:spTgt spid="56323">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56323">
                                            <p:txEl>
                                              <p:pRg st="2" end="2"/>
                                            </p:txEl>
                                          </p:spTgt>
                                        </p:tgtEl>
                                        <p:attrNameLst>
                                          <p:attrName>style.visibility</p:attrName>
                                        </p:attrNameLst>
                                      </p:cBhvr>
                                      <p:to>
                                        <p:strVal val="visible"/>
                                      </p:to>
                                    </p:set>
                                    <p:anim calcmode="lin" valueType="num">
                                      <p:cBhvr additive="base">
                                        <p:cTn id="24" dur="500"/>
                                        <p:tgtEl>
                                          <p:spTgt spid="56323">
                                            <p:txEl>
                                              <p:pRg st="2" end="2"/>
                                            </p:txEl>
                                          </p:spTgt>
                                        </p:tgtEl>
                                        <p:attrNameLst>
                                          <p:attrName>ppt_y</p:attrName>
                                        </p:attrNameLst>
                                      </p:cBhvr>
                                      <p:tavLst>
                                        <p:tav tm="0">
                                          <p:val>
                                            <p:strVal val="#ppt_y+#ppt_h*1.125000"/>
                                          </p:val>
                                        </p:tav>
                                        <p:tav tm="100000">
                                          <p:val>
                                            <p:strVal val="#ppt_y"/>
                                          </p:val>
                                        </p:tav>
                                      </p:tavLst>
                                    </p:anim>
                                    <p:animEffect transition="in" filter="wipe(up)">
                                      <p:cBhvr>
                                        <p:cTn id="25"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347" name="内容占位符 2"/>
          <p:cNvSpPr>
            <a:spLocks noGrp="1"/>
          </p:cNvSpPr>
          <p:nvPr>
            <p:ph idx="1"/>
            <p:custDataLst>
              <p:tags r:id="rId3"/>
            </p:custDataLst>
          </p:nvPr>
        </p:nvSpPr>
        <p:spPr>
          <a:xfrm>
            <a:off x="479425" y="416560"/>
            <a:ext cx="11353800" cy="6198870"/>
          </a:xfrm>
        </p:spPr>
        <p:txBody>
          <a:bodyPr vert="horz" wrap="square" lIns="91440" tIns="45720" rIns="91440" bIns="45720" anchor="t">
            <a:noAutofit/>
          </a:bodyPr>
          <a:lstStyle/>
          <a:p>
            <a:pPr marL="0" indent="0">
              <a:lnSpc>
                <a:spcPct val="90000"/>
              </a:lnSpc>
              <a:buNone/>
            </a:pPr>
            <a:r>
              <a:rPr lang="zh-CN" altLang="en-US" sz="2700" b="1">
                <a:solidFill>
                  <a:srgbClr val="FF0000"/>
                </a:solidFill>
                <a:latin typeface="楷体" panose="02010609060101010101" charset="-122"/>
                <a:ea typeface="楷体" panose="02010609060101010101" charset="-122"/>
                <a:cs typeface="楷体" panose="02010609060101010101" charset="-122"/>
              </a:rPr>
              <a:t>（二）解题思路</a:t>
            </a:r>
            <a:endParaRPr lang="zh-CN" altLang="en-US" sz="2700" b="1">
              <a:solidFill>
                <a:srgbClr val="FF0000"/>
              </a:solidFill>
              <a:latin typeface="楷体" panose="02010609060101010101" charset="-122"/>
              <a:ea typeface="楷体" panose="02010609060101010101" charset="-122"/>
              <a:cs typeface="楷体" panose="02010609060101010101" charset="-122"/>
            </a:endParaRPr>
          </a:p>
          <a:p>
            <a:pPr marL="0" indent="0">
              <a:lnSpc>
                <a:spcPct val="90000"/>
              </a:lnSpc>
              <a:buNone/>
            </a:pPr>
            <a:r>
              <a:rPr lang="zh-CN" altLang="en-US" sz="2700" b="1">
                <a:latin typeface="楷体" panose="02010609060101010101" charset="-122"/>
                <a:ea typeface="楷体" panose="02010609060101010101" charset="-122"/>
                <a:cs typeface="楷体" panose="02010609060101010101" charset="-122"/>
              </a:rPr>
              <a:t>1、</a:t>
            </a:r>
            <a:r>
              <a:rPr lang="zh-CN" altLang="en-US" sz="2700" b="1">
                <a:solidFill>
                  <a:srgbClr val="FF0000"/>
                </a:solidFill>
                <a:latin typeface="楷体" panose="02010609060101010101" charset="-122"/>
                <a:ea typeface="楷体" panose="02010609060101010101" charset="-122"/>
                <a:cs typeface="楷体" panose="02010609060101010101" charset="-122"/>
              </a:rPr>
              <a:t>从修辞角度分析：</a:t>
            </a:r>
            <a:r>
              <a:rPr lang="zh-CN" altLang="en-US" sz="2700" b="1">
                <a:latin typeface="楷体" panose="02010609060101010101" charset="-122"/>
                <a:ea typeface="楷体" panose="02010609060101010101" charset="-122"/>
                <a:cs typeface="楷体" panose="02010609060101010101" charset="-122"/>
              </a:rPr>
              <a:t>比喻、拟人、排比、夸张、对偶、借代、设问、反问、顶真等。</a:t>
            </a:r>
            <a:endParaRPr lang="zh-CN" altLang="en-US" sz="2700" b="1">
              <a:latin typeface="楷体" panose="02010609060101010101" charset="-122"/>
              <a:ea typeface="楷体" panose="02010609060101010101" charset="-122"/>
              <a:cs typeface="楷体" panose="02010609060101010101" charset="-122"/>
            </a:endParaRPr>
          </a:p>
          <a:p>
            <a:pPr marL="0" indent="0">
              <a:lnSpc>
                <a:spcPct val="90000"/>
              </a:lnSpc>
              <a:buNone/>
            </a:pPr>
            <a:r>
              <a:rPr lang="zh-CN" altLang="en-US" sz="2700" b="1">
                <a:latin typeface="楷体" panose="02010609060101010101" charset="-122"/>
                <a:ea typeface="楷体" panose="02010609060101010101" charset="-122"/>
                <a:cs typeface="楷体" panose="02010609060101010101" charset="-122"/>
              </a:rPr>
              <a:t>2、</a:t>
            </a:r>
            <a:r>
              <a:rPr lang="zh-CN" altLang="en-US" sz="2700" b="1">
                <a:solidFill>
                  <a:srgbClr val="FF0000"/>
                </a:solidFill>
                <a:latin typeface="楷体" panose="02010609060101010101" charset="-122"/>
                <a:ea typeface="楷体" panose="02010609060101010101" charset="-122"/>
                <a:cs typeface="楷体" panose="02010609060101010101" charset="-122"/>
              </a:rPr>
              <a:t>从句式角度分析：</a:t>
            </a:r>
            <a:r>
              <a:rPr lang="zh-CN" altLang="en-US" sz="2700" b="1">
                <a:latin typeface="楷体" panose="02010609060101010101" charset="-122"/>
                <a:ea typeface="楷体" panose="02010609060101010101" charset="-122"/>
                <a:cs typeface="楷体" panose="02010609060101010101" charset="-122"/>
              </a:rPr>
              <a:t>长短句的交替使用，整句（对偶、排比、四字短句）；散句（句子参差不齐，长短不一）的使用。</a:t>
            </a:r>
            <a:endParaRPr lang="zh-CN" altLang="en-US" sz="2700" b="1">
              <a:latin typeface="楷体" panose="02010609060101010101" charset="-122"/>
              <a:ea typeface="楷体" panose="02010609060101010101" charset="-122"/>
              <a:cs typeface="楷体" panose="02010609060101010101" charset="-122"/>
            </a:endParaRPr>
          </a:p>
          <a:p>
            <a:pPr marL="0" indent="0">
              <a:lnSpc>
                <a:spcPct val="90000"/>
              </a:lnSpc>
              <a:buNone/>
            </a:pPr>
            <a:r>
              <a:rPr lang="zh-CN" altLang="en-US" sz="2700" b="1">
                <a:latin typeface="楷体" panose="02010609060101010101" charset="-122"/>
                <a:ea typeface="楷体" panose="02010609060101010101" charset="-122"/>
                <a:cs typeface="楷体" panose="02010609060101010101" charset="-122"/>
              </a:rPr>
              <a:t>3、</a:t>
            </a:r>
            <a:r>
              <a:rPr lang="zh-CN" altLang="en-US" sz="2700" b="1">
                <a:solidFill>
                  <a:srgbClr val="FF0000"/>
                </a:solidFill>
                <a:latin typeface="楷体" panose="02010609060101010101" charset="-122"/>
                <a:ea typeface="楷体" panose="02010609060101010101" charset="-122"/>
                <a:cs typeface="楷体" panose="02010609060101010101" charset="-122"/>
              </a:rPr>
              <a:t>从词语使用角度分析：</a:t>
            </a:r>
            <a:r>
              <a:rPr lang="zh-CN" altLang="en-US" sz="2700" b="1">
                <a:latin typeface="楷体" panose="02010609060101010101" charset="-122"/>
                <a:ea typeface="楷体" panose="02010609060101010101" charset="-122"/>
                <a:cs typeface="楷体" panose="02010609060101010101" charset="-122"/>
              </a:rPr>
              <a:t>动词、形容词、数词、叠词、拟声词的作用，准确、简明、生动、形象。</a:t>
            </a:r>
            <a:endParaRPr lang="zh-CN" altLang="en-US" sz="2700" b="1">
              <a:latin typeface="楷体" panose="02010609060101010101" charset="-122"/>
              <a:ea typeface="楷体" panose="02010609060101010101" charset="-122"/>
              <a:cs typeface="楷体" panose="02010609060101010101" charset="-122"/>
            </a:endParaRPr>
          </a:p>
          <a:p>
            <a:pPr marL="0" indent="0">
              <a:lnSpc>
                <a:spcPct val="90000"/>
              </a:lnSpc>
              <a:buNone/>
            </a:pPr>
            <a:r>
              <a:rPr lang="zh-CN" altLang="en-US" sz="2700" b="1">
                <a:latin typeface="楷体" panose="02010609060101010101" charset="-122"/>
                <a:ea typeface="楷体" panose="02010609060101010101" charset="-122"/>
                <a:cs typeface="楷体" panose="02010609060101010101" charset="-122"/>
                <a:sym typeface="+mn-ea"/>
              </a:rPr>
              <a:t>4、</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语体色彩：</a:t>
            </a:r>
            <a:r>
              <a:rPr lang="zh-CN" altLang="en-US" sz="2700" b="1">
                <a:latin typeface="楷体" panose="02010609060101010101" charset="-122"/>
                <a:ea typeface="楷体" panose="02010609060101010101" charset="-122"/>
                <a:cs typeface="楷体" panose="02010609060101010101" charset="-122"/>
                <a:sym typeface="+mn-ea"/>
              </a:rPr>
              <a:t>口语、书面语</a:t>
            </a:r>
            <a:endParaRPr lang="zh-CN" altLang="en-US" sz="2700" b="1">
              <a:latin typeface="楷体" panose="02010609060101010101" charset="-122"/>
              <a:ea typeface="楷体" panose="02010609060101010101" charset="-122"/>
              <a:cs typeface="楷体" panose="02010609060101010101" charset="-122"/>
            </a:endParaRPr>
          </a:p>
          <a:p>
            <a:pPr marL="0" indent="0">
              <a:lnSpc>
                <a:spcPct val="90000"/>
              </a:lnSpc>
              <a:buNone/>
            </a:pPr>
            <a:r>
              <a:rPr lang="zh-CN" altLang="en-US" sz="2700" b="1">
                <a:latin typeface="楷体" panose="02010609060101010101" charset="-122"/>
                <a:ea typeface="楷体" panose="02010609060101010101" charset="-122"/>
                <a:cs typeface="楷体" panose="02010609060101010101" charset="-122"/>
                <a:sym typeface="+mn-ea"/>
              </a:rPr>
              <a:t>5、</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从感觉角度分析：</a:t>
            </a:r>
            <a:r>
              <a:rPr lang="zh-CN" altLang="en-US" sz="2700" b="1">
                <a:latin typeface="楷体" panose="02010609060101010101" charset="-122"/>
                <a:ea typeface="楷体" panose="02010609060101010101" charset="-122"/>
                <a:cs typeface="楷体" panose="02010609060101010101" charset="-122"/>
                <a:sym typeface="+mn-ea"/>
              </a:rPr>
              <a:t>视觉、听觉、嗅觉、触觉、心理感受等。</a:t>
            </a:r>
            <a:endParaRPr lang="zh-CN" altLang="en-US" sz="2700" b="1">
              <a:latin typeface="楷体" panose="02010609060101010101" charset="-122"/>
              <a:ea typeface="楷体" panose="02010609060101010101" charset="-122"/>
              <a:cs typeface="楷体" panose="02010609060101010101" charset="-122"/>
            </a:endParaRPr>
          </a:p>
          <a:p>
            <a:pPr marL="0" indent="0">
              <a:lnSpc>
                <a:spcPct val="90000"/>
              </a:lnSpc>
              <a:buNone/>
            </a:pPr>
            <a:r>
              <a:rPr lang="zh-CN" altLang="en-US" sz="2700" b="1">
                <a:latin typeface="楷体" panose="02010609060101010101" charset="-122"/>
                <a:ea typeface="楷体" panose="02010609060101010101" charset="-122"/>
                <a:cs typeface="楷体" panose="02010609060101010101" charset="-122"/>
                <a:sym typeface="+mn-ea"/>
              </a:rPr>
              <a:t>6、</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从整体语言风格分析：</a:t>
            </a: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质朴、平实</a:t>
            </a:r>
            <a:r>
              <a:rPr lang="zh-CN" altLang="en-US" sz="2700" b="1">
                <a:solidFill>
                  <a:schemeClr val="accent2"/>
                </a:solidFill>
                <a:latin typeface="楷体" panose="02010609060101010101" charset="-122"/>
                <a:ea typeface="楷体" panose="02010609060101010101" charset="-122"/>
                <a:cs typeface="楷体" panose="02010609060101010101" charset="-122"/>
                <a:sym typeface="+mn-ea"/>
              </a:rPr>
              <a:t>（语言通俗化、口语化，少用修辞，少描写性语句）</a:t>
            </a: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、清新、华丽</a:t>
            </a:r>
            <a:r>
              <a:rPr lang="zh-CN" altLang="en-US" sz="2700" b="1">
                <a:solidFill>
                  <a:schemeClr val="accent2"/>
                </a:solidFill>
                <a:latin typeface="楷体" panose="02010609060101010101" charset="-122"/>
                <a:ea typeface="楷体" panose="02010609060101010101" charset="-122"/>
                <a:cs typeface="楷体" panose="02010609060101010101" charset="-122"/>
                <a:sym typeface="+mn-ea"/>
              </a:rPr>
              <a:t>（讲究节奏和韵律，多描绘性语言，多用引用、排比、对偶、用典等修辞）</a:t>
            </a: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、幽默、辛辣、自然、简洁明快，含蓄深沉、寓庄于谐、口语化、富有地方色彩、有情趣，符合人物身份。</a:t>
            </a:r>
            <a:endParaRPr lang="zh-CN" altLang="en-US" sz="27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diamond(in)">
                                      <p:cBhvr>
                                        <p:cTn id="7" dur="2000"/>
                                        <p:tgtEl>
                                          <p:spTgt spid="5734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 calcmode="lin" valueType="num">
                                      <p:cBhvr additive="base">
                                        <p:cTn id="12" dur="500"/>
                                        <p:tgtEl>
                                          <p:spTgt spid="57347">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57347">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57347">
                                            <p:txEl>
                                              <p:pRg st="2" end="2"/>
                                            </p:txEl>
                                          </p:spTgt>
                                        </p:tgtEl>
                                        <p:attrNameLst>
                                          <p:attrName>style.visibility</p:attrName>
                                        </p:attrNameLst>
                                      </p:cBhvr>
                                      <p:to>
                                        <p:strVal val="visible"/>
                                      </p:to>
                                    </p:set>
                                    <p:anim calcmode="lin" valueType="num">
                                      <p:cBhvr additive="base">
                                        <p:cTn id="18" dur="500"/>
                                        <p:tgtEl>
                                          <p:spTgt spid="57347">
                                            <p:txEl>
                                              <p:pRg st="2" end="2"/>
                                            </p:txEl>
                                          </p:spTgt>
                                        </p:tgtEl>
                                        <p:attrNameLst>
                                          <p:attrName>ppt_y</p:attrName>
                                        </p:attrNameLst>
                                      </p:cBhvr>
                                      <p:tavLst>
                                        <p:tav tm="0">
                                          <p:val>
                                            <p:strVal val="#ppt_y+#ppt_h*1.125000"/>
                                          </p:val>
                                        </p:tav>
                                        <p:tav tm="100000">
                                          <p:val>
                                            <p:strVal val="#ppt_y"/>
                                          </p:val>
                                        </p:tav>
                                      </p:tavLst>
                                    </p:anim>
                                    <p:animEffect transition="in" filter="wipe(up)">
                                      <p:cBhvr>
                                        <p:cTn id="19" dur="500"/>
                                        <p:tgtEl>
                                          <p:spTgt spid="57347">
                                            <p:txEl>
                                              <p:pRg st="2" end="2"/>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57347">
                                            <p:txEl>
                                              <p:pRg st="3" end="3"/>
                                            </p:txEl>
                                          </p:spTgt>
                                        </p:tgtEl>
                                        <p:attrNameLst>
                                          <p:attrName>style.visibility</p:attrName>
                                        </p:attrNameLst>
                                      </p:cBhvr>
                                      <p:to>
                                        <p:strVal val="visible"/>
                                      </p:to>
                                    </p:set>
                                    <p:anim calcmode="lin" valueType="num">
                                      <p:cBhvr additive="base">
                                        <p:cTn id="24" dur="500"/>
                                        <p:tgtEl>
                                          <p:spTgt spid="57347">
                                            <p:txEl>
                                              <p:pRg st="3" end="3"/>
                                            </p:txEl>
                                          </p:spTgt>
                                        </p:tgtEl>
                                        <p:attrNameLst>
                                          <p:attrName>ppt_y</p:attrName>
                                        </p:attrNameLst>
                                      </p:cBhvr>
                                      <p:tavLst>
                                        <p:tav tm="0">
                                          <p:val>
                                            <p:strVal val="#ppt_y+#ppt_h*1.125000"/>
                                          </p:val>
                                        </p:tav>
                                        <p:tav tm="100000">
                                          <p:val>
                                            <p:strVal val="#ppt_y"/>
                                          </p:val>
                                        </p:tav>
                                      </p:tavLst>
                                    </p:anim>
                                    <p:animEffect transition="in" filter="wipe(up)">
                                      <p:cBhvr>
                                        <p:cTn id="25" dur="500"/>
                                        <p:tgtEl>
                                          <p:spTgt spid="57347">
                                            <p:txEl>
                                              <p:pRg st="3" end="3"/>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57347">
                                            <p:txEl>
                                              <p:pRg st="4" end="4"/>
                                            </p:txEl>
                                          </p:spTgt>
                                        </p:tgtEl>
                                        <p:attrNameLst>
                                          <p:attrName>style.visibility</p:attrName>
                                        </p:attrNameLst>
                                      </p:cBhvr>
                                      <p:to>
                                        <p:strVal val="visible"/>
                                      </p:to>
                                    </p:set>
                                    <p:anim calcmode="lin" valueType="num">
                                      <p:cBhvr additive="base">
                                        <p:cTn id="30" dur="500"/>
                                        <p:tgtEl>
                                          <p:spTgt spid="57347">
                                            <p:txEl>
                                              <p:pRg st="4" end="4"/>
                                            </p:txEl>
                                          </p:spTgt>
                                        </p:tgtEl>
                                        <p:attrNameLst>
                                          <p:attrName>ppt_y</p:attrName>
                                        </p:attrNameLst>
                                      </p:cBhvr>
                                      <p:tavLst>
                                        <p:tav tm="0">
                                          <p:val>
                                            <p:strVal val="#ppt_y+#ppt_h*1.125000"/>
                                          </p:val>
                                        </p:tav>
                                        <p:tav tm="100000">
                                          <p:val>
                                            <p:strVal val="#ppt_y"/>
                                          </p:val>
                                        </p:tav>
                                      </p:tavLst>
                                    </p:anim>
                                    <p:animEffect transition="in" filter="wipe(up)">
                                      <p:cBhvr>
                                        <p:cTn id="31" dur="500"/>
                                        <p:tgtEl>
                                          <p:spTgt spid="57347">
                                            <p:txEl>
                                              <p:pRg st="4" end="4"/>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2" presetClass="entr" presetSubtype="4" fill="hold" nodeType="clickEffect">
                                  <p:stCondLst>
                                    <p:cond delay="0"/>
                                  </p:stCondLst>
                                  <p:childTnLst>
                                    <p:set>
                                      <p:cBhvr>
                                        <p:cTn id="35" dur="1" fill="hold">
                                          <p:stCondLst>
                                            <p:cond delay="0"/>
                                          </p:stCondLst>
                                        </p:cTn>
                                        <p:tgtEl>
                                          <p:spTgt spid="57347">
                                            <p:txEl>
                                              <p:pRg st="5" end="5"/>
                                            </p:txEl>
                                          </p:spTgt>
                                        </p:tgtEl>
                                        <p:attrNameLst>
                                          <p:attrName>style.visibility</p:attrName>
                                        </p:attrNameLst>
                                      </p:cBhvr>
                                      <p:to>
                                        <p:strVal val="visible"/>
                                      </p:to>
                                    </p:set>
                                    <p:anim calcmode="lin" valueType="num">
                                      <p:cBhvr additive="base">
                                        <p:cTn id="36" dur="500"/>
                                        <p:tgtEl>
                                          <p:spTgt spid="57347">
                                            <p:txEl>
                                              <p:pRg st="5" end="5"/>
                                            </p:txEl>
                                          </p:spTgt>
                                        </p:tgtEl>
                                        <p:attrNameLst>
                                          <p:attrName>ppt_y</p:attrName>
                                        </p:attrNameLst>
                                      </p:cBhvr>
                                      <p:tavLst>
                                        <p:tav tm="0">
                                          <p:val>
                                            <p:strVal val="#ppt_y+#ppt_h*1.125000"/>
                                          </p:val>
                                        </p:tav>
                                        <p:tav tm="100000">
                                          <p:val>
                                            <p:strVal val="#ppt_y"/>
                                          </p:val>
                                        </p:tav>
                                      </p:tavLst>
                                    </p:anim>
                                    <p:animEffect transition="in" filter="wipe(up)">
                                      <p:cBhvr>
                                        <p:cTn id="37" dur="500"/>
                                        <p:tgtEl>
                                          <p:spTgt spid="57347">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57347">
                                            <p:txEl>
                                              <p:pRg st="6" end="6"/>
                                            </p:txEl>
                                          </p:spTgt>
                                        </p:tgtEl>
                                        <p:attrNameLst>
                                          <p:attrName>style.visibility</p:attrName>
                                        </p:attrNameLst>
                                      </p:cBhvr>
                                      <p:to>
                                        <p:strVal val="visible"/>
                                      </p:to>
                                    </p:set>
                                    <p:anim calcmode="lin" valueType="num">
                                      <p:cBhvr additive="base">
                                        <p:cTn id="42" dur="500"/>
                                        <p:tgtEl>
                                          <p:spTgt spid="57347">
                                            <p:txEl>
                                              <p:pRg st="6" end="6"/>
                                            </p:txEl>
                                          </p:spTgt>
                                        </p:tgtEl>
                                        <p:attrNameLst>
                                          <p:attrName>ppt_y</p:attrName>
                                        </p:attrNameLst>
                                      </p:cBhvr>
                                      <p:tavLst>
                                        <p:tav tm="0">
                                          <p:val>
                                            <p:strVal val="#ppt_y+#ppt_h*1.125000"/>
                                          </p:val>
                                        </p:tav>
                                        <p:tav tm="100000">
                                          <p:val>
                                            <p:strVal val="#ppt_y"/>
                                          </p:val>
                                        </p:tav>
                                      </p:tavLst>
                                    </p:anim>
                                    <p:animEffect transition="in" filter="wipe(up)">
                                      <p:cBhvr>
                                        <p:cTn id="43" dur="500"/>
                                        <p:tgtEl>
                                          <p:spTgt spid="573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4754" name="Text Box 2"/>
          <p:cNvSpPr txBox="1"/>
          <p:nvPr>
            <p:custDataLst>
              <p:tags r:id="rId3"/>
            </p:custDataLst>
          </p:nvPr>
        </p:nvSpPr>
        <p:spPr>
          <a:xfrm>
            <a:off x="897255" y="283210"/>
            <a:ext cx="10605135" cy="6291580"/>
          </a:xfrm>
          <a:prstGeom prst="rect">
            <a:avLst/>
          </a:prstGeom>
          <a:noFill/>
          <a:ln w="9525">
            <a:noFill/>
          </a:ln>
        </p:spPr>
        <p:txBody>
          <a:bodyPr wrap="square">
            <a:spAutoFit/>
          </a:bodyPr>
          <a:lstStyle/>
          <a:p>
            <a:pPr>
              <a:lnSpc>
                <a:spcPct val="120000"/>
              </a:lnSpc>
            </a:pPr>
            <a:r>
              <a:rPr lang="zh-CN" altLang="en-US" sz="4800" b="1" ker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mj-cs"/>
              </a:rPr>
              <a:t>标题作用:</a:t>
            </a:r>
            <a:endParaRPr lang="en-US" altLang="zh-CN"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1</a:t>
            </a:r>
            <a:r>
              <a:rPr lang="zh-CN" altLang="en-US" sz="3600" b="1">
                <a:latin typeface="楷体" panose="02010609060101010101" charset="-122"/>
                <a:ea typeface="楷体" panose="02010609060101010101" charset="-122"/>
                <a:cs typeface="楷体" panose="02010609060101010101" charset="-122"/>
              </a:rPr>
              <a:t>、交代</a:t>
            </a:r>
            <a:r>
              <a:rPr lang="zh-CN" altLang="en-US" sz="3600" b="1">
                <a:solidFill>
                  <a:schemeClr val="tx1"/>
                </a:solidFill>
                <a:latin typeface="楷体" panose="02010609060101010101" charset="-122"/>
                <a:ea typeface="楷体" panose="02010609060101010101" charset="-122"/>
                <a:cs typeface="楷体" panose="02010609060101010101" charset="-122"/>
              </a:rPr>
              <a:t>时间</a:t>
            </a:r>
            <a:r>
              <a:rPr lang="zh-CN" altLang="en-US" sz="3600" b="1">
                <a:latin typeface="楷体" panose="02010609060101010101" charset="-122"/>
                <a:ea typeface="楷体" panose="02010609060101010101" charset="-122"/>
                <a:cs typeface="楷体" panose="02010609060101010101" charset="-122"/>
              </a:rPr>
              <a:t>、地点、环境；</a:t>
            </a:r>
            <a:endParaRPr lang="zh-CN" altLang="en-US" sz="3600" b="1">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2</a:t>
            </a:r>
            <a:r>
              <a:rPr lang="zh-CN" altLang="en-US" sz="3600" b="1">
                <a:latin typeface="楷体" panose="02010609060101010101" charset="-122"/>
                <a:ea typeface="楷体" panose="02010609060101010101" charset="-122"/>
                <a:cs typeface="楷体" panose="02010609060101010101" charset="-122"/>
              </a:rPr>
              <a:t>、线索作用； </a:t>
            </a:r>
            <a:endParaRPr lang="zh-CN" altLang="en-US" sz="3600" b="1">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3</a:t>
            </a:r>
            <a:r>
              <a:rPr lang="zh-CN" altLang="en-US" sz="3600" b="1">
                <a:latin typeface="楷体" panose="02010609060101010101" charset="-122"/>
                <a:ea typeface="楷体" panose="02010609060101010101" charset="-122"/>
                <a:cs typeface="楷体" panose="02010609060101010101" charset="-122"/>
              </a:rPr>
              <a:t>、制造悬念，吸引读者（激发读者兴趣），引人思考回味； </a:t>
            </a:r>
            <a:endParaRPr lang="zh-CN" altLang="en-US" sz="3600" b="1">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4</a:t>
            </a:r>
            <a:r>
              <a:rPr lang="zh-CN" altLang="en-US" sz="3600" b="1">
                <a:latin typeface="楷体" panose="02010609060101010101" charset="-122"/>
                <a:ea typeface="楷体" panose="02010609060101010101" charset="-122"/>
                <a:cs typeface="楷体" panose="02010609060101010101" charset="-122"/>
              </a:rPr>
              <a:t>、概括主要情节；</a:t>
            </a:r>
            <a:endParaRPr lang="zh-CN" altLang="en-US" sz="3600" b="1">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5</a:t>
            </a:r>
            <a:r>
              <a:rPr lang="zh-CN" altLang="en-US" sz="3600" b="1">
                <a:latin typeface="楷体" panose="02010609060101010101" charset="-122"/>
                <a:ea typeface="楷体" panose="02010609060101010101" charset="-122"/>
                <a:cs typeface="楷体" panose="02010609060101010101" charset="-122"/>
              </a:rPr>
              <a:t>、突出主人公的形象（品质、特点等）。</a:t>
            </a:r>
            <a:endParaRPr lang="zh-CN" altLang="en-US" sz="3600" b="1">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6</a:t>
            </a:r>
            <a:r>
              <a:rPr lang="zh-CN" altLang="en-US" sz="3600" b="1">
                <a:latin typeface="楷体" panose="02010609060101010101" charset="-122"/>
                <a:ea typeface="楷体" panose="02010609060101010101" charset="-122"/>
                <a:cs typeface="楷体" panose="02010609060101010101" charset="-122"/>
              </a:rPr>
              <a:t>、紧扣（揭示）主题。</a:t>
            </a:r>
            <a:endParaRPr lang="zh-CN" altLang="en-US" sz="3600" b="1">
              <a:latin typeface="楷体" panose="02010609060101010101" charset="-122"/>
              <a:ea typeface="楷体" panose="02010609060101010101" charset="-122"/>
              <a:cs typeface="楷体" panose="02010609060101010101" charset="-122"/>
            </a:endParaRPr>
          </a:p>
          <a:p>
            <a:pPr>
              <a:lnSpc>
                <a:spcPct val="120000"/>
              </a:lnSpc>
            </a:pPr>
            <a:r>
              <a:rPr lang="en-US" altLang="zh-CN" sz="3600" b="1">
                <a:latin typeface="楷体" panose="02010609060101010101" charset="-122"/>
                <a:ea typeface="楷体" panose="02010609060101010101" charset="-122"/>
                <a:cs typeface="楷体" panose="02010609060101010101" charset="-122"/>
              </a:rPr>
              <a:t>7</a:t>
            </a:r>
            <a:r>
              <a:rPr lang="zh-CN" altLang="en-US" sz="3600" b="1">
                <a:latin typeface="楷体" panose="02010609060101010101" charset="-122"/>
                <a:ea typeface="楷体" panose="02010609060101010101" charset="-122"/>
                <a:cs typeface="楷体" panose="02010609060101010101" charset="-122"/>
              </a:rPr>
              <a:t>、象征意味、寓意。</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Effect transition="in" filter="wheel(1)">
                                      <p:cBhvr>
                                        <p:cTn id="7" dur="2000"/>
                                        <p:tgtEl>
                                          <p:spTgt spid="7475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74754">
                                            <p:txEl>
                                              <p:pRg st="1" end="1"/>
                                            </p:txEl>
                                          </p:spTgt>
                                        </p:tgtEl>
                                        <p:attrNameLst>
                                          <p:attrName>style.visibility</p:attrName>
                                        </p:attrNameLst>
                                      </p:cBhvr>
                                      <p:to>
                                        <p:strVal val="visible"/>
                                      </p:to>
                                    </p:set>
                                    <p:anim calcmode="lin" valueType="num">
                                      <p:cBhvr additive="base">
                                        <p:cTn id="12" dur="500"/>
                                        <p:tgtEl>
                                          <p:spTgt spid="74754">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74754">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74754">
                                            <p:txEl>
                                              <p:pRg st="2" end="2"/>
                                            </p:txEl>
                                          </p:spTgt>
                                        </p:tgtEl>
                                        <p:attrNameLst>
                                          <p:attrName>style.visibility</p:attrName>
                                        </p:attrNameLst>
                                      </p:cBhvr>
                                      <p:to>
                                        <p:strVal val="visible"/>
                                      </p:to>
                                    </p:set>
                                    <p:anim calcmode="lin" valueType="num">
                                      <p:cBhvr additive="base">
                                        <p:cTn id="18" dur="500"/>
                                        <p:tgtEl>
                                          <p:spTgt spid="74754">
                                            <p:txEl>
                                              <p:pRg st="2" end="2"/>
                                            </p:txEl>
                                          </p:spTgt>
                                        </p:tgtEl>
                                        <p:attrNameLst>
                                          <p:attrName>ppt_y</p:attrName>
                                        </p:attrNameLst>
                                      </p:cBhvr>
                                      <p:tavLst>
                                        <p:tav tm="0">
                                          <p:val>
                                            <p:strVal val="#ppt_y+#ppt_h*1.125000"/>
                                          </p:val>
                                        </p:tav>
                                        <p:tav tm="100000">
                                          <p:val>
                                            <p:strVal val="#ppt_y"/>
                                          </p:val>
                                        </p:tav>
                                      </p:tavLst>
                                    </p:anim>
                                    <p:animEffect transition="in" filter="wipe(up)">
                                      <p:cBhvr>
                                        <p:cTn id="19" dur="500"/>
                                        <p:tgtEl>
                                          <p:spTgt spid="74754">
                                            <p:txEl>
                                              <p:pRg st="2" end="2"/>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74754">
                                            <p:txEl>
                                              <p:pRg st="3" end="3"/>
                                            </p:txEl>
                                          </p:spTgt>
                                        </p:tgtEl>
                                        <p:attrNameLst>
                                          <p:attrName>style.visibility</p:attrName>
                                        </p:attrNameLst>
                                      </p:cBhvr>
                                      <p:to>
                                        <p:strVal val="visible"/>
                                      </p:to>
                                    </p:set>
                                    <p:anim calcmode="lin" valueType="num">
                                      <p:cBhvr additive="base">
                                        <p:cTn id="24" dur="500"/>
                                        <p:tgtEl>
                                          <p:spTgt spid="74754">
                                            <p:txEl>
                                              <p:pRg st="3" end="3"/>
                                            </p:txEl>
                                          </p:spTgt>
                                        </p:tgtEl>
                                        <p:attrNameLst>
                                          <p:attrName>ppt_y</p:attrName>
                                        </p:attrNameLst>
                                      </p:cBhvr>
                                      <p:tavLst>
                                        <p:tav tm="0">
                                          <p:val>
                                            <p:strVal val="#ppt_y+#ppt_h*1.125000"/>
                                          </p:val>
                                        </p:tav>
                                        <p:tav tm="100000">
                                          <p:val>
                                            <p:strVal val="#ppt_y"/>
                                          </p:val>
                                        </p:tav>
                                      </p:tavLst>
                                    </p:anim>
                                    <p:animEffect transition="in" filter="wipe(up)">
                                      <p:cBhvr>
                                        <p:cTn id="25" dur="500"/>
                                        <p:tgtEl>
                                          <p:spTgt spid="74754">
                                            <p:txEl>
                                              <p:pRg st="3" end="3"/>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74754">
                                            <p:txEl>
                                              <p:pRg st="4" end="4"/>
                                            </p:txEl>
                                          </p:spTgt>
                                        </p:tgtEl>
                                        <p:attrNameLst>
                                          <p:attrName>style.visibility</p:attrName>
                                        </p:attrNameLst>
                                      </p:cBhvr>
                                      <p:to>
                                        <p:strVal val="visible"/>
                                      </p:to>
                                    </p:set>
                                    <p:anim calcmode="lin" valueType="num">
                                      <p:cBhvr additive="base">
                                        <p:cTn id="30" dur="500"/>
                                        <p:tgtEl>
                                          <p:spTgt spid="74754">
                                            <p:txEl>
                                              <p:pRg st="4" end="4"/>
                                            </p:txEl>
                                          </p:spTgt>
                                        </p:tgtEl>
                                        <p:attrNameLst>
                                          <p:attrName>ppt_y</p:attrName>
                                        </p:attrNameLst>
                                      </p:cBhvr>
                                      <p:tavLst>
                                        <p:tav tm="0">
                                          <p:val>
                                            <p:strVal val="#ppt_y+#ppt_h*1.125000"/>
                                          </p:val>
                                        </p:tav>
                                        <p:tav tm="100000">
                                          <p:val>
                                            <p:strVal val="#ppt_y"/>
                                          </p:val>
                                        </p:tav>
                                      </p:tavLst>
                                    </p:anim>
                                    <p:animEffect transition="in" filter="wipe(up)">
                                      <p:cBhvr>
                                        <p:cTn id="31" dur="500"/>
                                        <p:tgtEl>
                                          <p:spTgt spid="74754">
                                            <p:txEl>
                                              <p:pRg st="4" end="4"/>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2" presetClass="entr" presetSubtype="4" fill="hold" nodeType="clickEffect">
                                  <p:stCondLst>
                                    <p:cond delay="0"/>
                                  </p:stCondLst>
                                  <p:childTnLst>
                                    <p:set>
                                      <p:cBhvr>
                                        <p:cTn id="35" dur="1" fill="hold">
                                          <p:stCondLst>
                                            <p:cond delay="0"/>
                                          </p:stCondLst>
                                        </p:cTn>
                                        <p:tgtEl>
                                          <p:spTgt spid="74754">
                                            <p:txEl>
                                              <p:pRg st="5" end="5"/>
                                            </p:txEl>
                                          </p:spTgt>
                                        </p:tgtEl>
                                        <p:attrNameLst>
                                          <p:attrName>style.visibility</p:attrName>
                                        </p:attrNameLst>
                                      </p:cBhvr>
                                      <p:to>
                                        <p:strVal val="visible"/>
                                      </p:to>
                                    </p:set>
                                    <p:anim calcmode="lin" valueType="num">
                                      <p:cBhvr additive="base">
                                        <p:cTn id="36" dur="500"/>
                                        <p:tgtEl>
                                          <p:spTgt spid="74754">
                                            <p:txEl>
                                              <p:pRg st="5" end="5"/>
                                            </p:txEl>
                                          </p:spTgt>
                                        </p:tgtEl>
                                        <p:attrNameLst>
                                          <p:attrName>ppt_y</p:attrName>
                                        </p:attrNameLst>
                                      </p:cBhvr>
                                      <p:tavLst>
                                        <p:tav tm="0">
                                          <p:val>
                                            <p:strVal val="#ppt_y+#ppt_h*1.125000"/>
                                          </p:val>
                                        </p:tav>
                                        <p:tav tm="100000">
                                          <p:val>
                                            <p:strVal val="#ppt_y"/>
                                          </p:val>
                                        </p:tav>
                                      </p:tavLst>
                                    </p:anim>
                                    <p:animEffect transition="in" filter="wipe(up)">
                                      <p:cBhvr>
                                        <p:cTn id="37" dur="500"/>
                                        <p:tgtEl>
                                          <p:spTgt spid="74754">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74754">
                                            <p:txEl>
                                              <p:pRg st="6" end="6"/>
                                            </p:txEl>
                                          </p:spTgt>
                                        </p:tgtEl>
                                        <p:attrNameLst>
                                          <p:attrName>style.visibility</p:attrName>
                                        </p:attrNameLst>
                                      </p:cBhvr>
                                      <p:to>
                                        <p:strVal val="visible"/>
                                      </p:to>
                                    </p:set>
                                    <p:anim calcmode="lin" valueType="num">
                                      <p:cBhvr additive="base">
                                        <p:cTn id="42" dur="500"/>
                                        <p:tgtEl>
                                          <p:spTgt spid="74754">
                                            <p:txEl>
                                              <p:pRg st="6" end="6"/>
                                            </p:txEl>
                                          </p:spTgt>
                                        </p:tgtEl>
                                        <p:attrNameLst>
                                          <p:attrName>ppt_y</p:attrName>
                                        </p:attrNameLst>
                                      </p:cBhvr>
                                      <p:tavLst>
                                        <p:tav tm="0">
                                          <p:val>
                                            <p:strVal val="#ppt_y+#ppt_h*1.125000"/>
                                          </p:val>
                                        </p:tav>
                                        <p:tav tm="100000">
                                          <p:val>
                                            <p:strVal val="#ppt_y"/>
                                          </p:val>
                                        </p:tav>
                                      </p:tavLst>
                                    </p:anim>
                                    <p:animEffect transition="in" filter="wipe(up)">
                                      <p:cBhvr>
                                        <p:cTn id="43" dur="500"/>
                                        <p:tgtEl>
                                          <p:spTgt spid="74754">
                                            <p:txEl>
                                              <p:pRg st="6" end="6"/>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2" presetClass="entr" presetSubtype="4" fill="hold" nodeType="clickEffect">
                                  <p:stCondLst>
                                    <p:cond delay="0"/>
                                  </p:stCondLst>
                                  <p:childTnLst>
                                    <p:set>
                                      <p:cBhvr>
                                        <p:cTn id="47" dur="1" fill="hold">
                                          <p:stCondLst>
                                            <p:cond delay="0"/>
                                          </p:stCondLst>
                                        </p:cTn>
                                        <p:tgtEl>
                                          <p:spTgt spid="74754">
                                            <p:txEl>
                                              <p:pRg st="7" end="7"/>
                                            </p:txEl>
                                          </p:spTgt>
                                        </p:tgtEl>
                                        <p:attrNameLst>
                                          <p:attrName>style.visibility</p:attrName>
                                        </p:attrNameLst>
                                      </p:cBhvr>
                                      <p:to>
                                        <p:strVal val="visible"/>
                                      </p:to>
                                    </p:set>
                                    <p:anim calcmode="lin" valueType="num">
                                      <p:cBhvr additive="base">
                                        <p:cTn id="48" dur="500"/>
                                        <p:tgtEl>
                                          <p:spTgt spid="74754">
                                            <p:txEl>
                                              <p:pRg st="7" end="7"/>
                                            </p:txEl>
                                          </p:spTgt>
                                        </p:tgtEl>
                                        <p:attrNameLst>
                                          <p:attrName>ppt_y</p:attrName>
                                        </p:attrNameLst>
                                      </p:cBhvr>
                                      <p:tavLst>
                                        <p:tav tm="0">
                                          <p:val>
                                            <p:strVal val="#ppt_y+#ppt_h*1.125000"/>
                                          </p:val>
                                        </p:tav>
                                        <p:tav tm="100000">
                                          <p:val>
                                            <p:strVal val="#ppt_y"/>
                                          </p:val>
                                        </p:tav>
                                      </p:tavLst>
                                    </p:anim>
                                    <p:animEffect transition="in" filter="wipe(up)">
                                      <p:cBhvr>
                                        <p:cTn id="49" dur="500"/>
                                        <p:tgtEl>
                                          <p:spTgt spid="7475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4166870" y="2577465"/>
            <a:ext cx="3858895" cy="1198880"/>
          </a:xfrm>
          <a:prstGeom prst="rect">
            <a:avLst/>
          </a:prstGeom>
          <a:noFill/>
        </p:spPr>
        <p:txBody>
          <a:bodyPr wrap="square" rtlCol="0">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散文</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2227" name="矩形 52226"/>
          <p:cNvSpPr/>
          <p:nvPr>
            <p:custDataLst>
              <p:tags r:id="rId3"/>
            </p:custDataLst>
          </p:nvPr>
        </p:nvSpPr>
        <p:spPr>
          <a:xfrm>
            <a:off x="1703388" y="476250"/>
            <a:ext cx="8785225" cy="6121400"/>
          </a:xfrm>
          <a:prstGeom prst="rect">
            <a:avLst/>
          </a:prstGeom>
          <a:noFill/>
          <a:ln w="9525" cap="flat" cmpd="sng">
            <a:noFill/>
            <a:prstDash val="solid"/>
            <a:miter/>
            <a:headEnd type="none" w="med" len="med"/>
            <a:tailEnd type="none" w="med" len="med"/>
          </a:ln>
          <a:extLst>
            <a:ext uri="{909E8E84-426E-40DD-AFC4-6F175D3DCCD1}">
              <a14:hiddenFill xmlns:a14="http://schemas.microsoft.com/office/drawing/2010/main">
                <a:solidFill>
                  <a:srgbClr val="CCFFFF"/>
                </a:solidFill>
              </a14:hiddenFill>
            </a:ext>
          </a:extLst>
        </p:spPr>
        <p:txBody>
          <a:bodyPr/>
          <a:lstStyle/>
          <a:p>
            <a:endParaRPr lang="zh-CN" altLang="en-US"/>
          </a:p>
        </p:txBody>
      </p:sp>
      <p:sp>
        <p:nvSpPr>
          <p:cNvPr id="52229" name="文本框 52228"/>
          <p:cNvSpPr txBox="1"/>
          <p:nvPr>
            <p:custDataLst>
              <p:tags r:id="rId4"/>
            </p:custDataLst>
          </p:nvPr>
        </p:nvSpPr>
        <p:spPr>
          <a:xfrm>
            <a:off x="1774825" y="1484313"/>
            <a:ext cx="2232025" cy="460375"/>
          </a:xfrm>
          <a:prstGeom prst="rect">
            <a:avLst/>
          </a:prstGeom>
          <a:gradFill rotWithShape="1">
            <a:gsLst>
              <a:gs pos="0">
                <a:srgbClr val="FF33CC">
                  <a:gamma/>
                  <a:shade val="46275"/>
                  <a:invGamma/>
                </a:srgbClr>
              </a:gs>
              <a:gs pos="50000">
                <a:srgbClr val="FF33CC"/>
              </a:gs>
              <a:gs pos="100000">
                <a:srgbClr val="FF33CC">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eaLnBrk="0" hangingPunct="0">
              <a:buClr>
                <a:srgbClr val="000000"/>
              </a:buClr>
            </a:pPr>
            <a:r>
              <a:rPr lang="zh-CN" altLang="en-US" sz="2400" b="1">
                <a:solidFill>
                  <a:schemeClr val="bg1"/>
                </a:solidFill>
                <a:latin typeface="楷体" panose="02010609060101010101" charset="-122"/>
                <a:ea typeface="楷体" panose="02010609060101010101" charset="-122"/>
              </a:rPr>
              <a:t>形（表、实）</a:t>
            </a:r>
            <a:endParaRPr lang="zh-CN" altLang="en-US" sz="2400" b="1">
              <a:solidFill>
                <a:schemeClr val="bg1"/>
              </a:solidFill>
              <a:latin typeface="楷体" panose="02010609060101010101" charset="-122"/>
              <a:ea typeface="楷体" panose="02010609060101010101" charset="-122"/>
            </a:endParaRPr>
          </a:p>
        </p:txBody>
      </p:sp>
      <p:sp>
        <p:nvSpPr>
          <p:cNvPr id="52230" name="文本框 52229"/>
          <p:cNvSpPr txBox="1"/>
          <p:nvPr>
            <p:custDataLst>
              <p:tags r:id="rId5"/>
            </p:custDataLst>
          </p:nvPr>
        </p:nvSpPr>
        <p:spPr>
          <a:xfrm>
            <a:off x="4367213" y="981075"/>
            <a:ext cx="2808287" cy="398780"/>
          </a:xfrm>
          <a:prstGeom prst="rect">
            <a:avLst/>
          </a:prstGeom>
          <a:gradFill rotWithShape="1">
            <a:gsLst>
              <a:gs pos="0">
                <a:srgbClr val="009900">
                  <a:gamma/>
                  <a:shade val="46275"/>
                  <a:invGamma/>
                </a:srgbClr>
              </a:gs>
              <a:gs pos="50000">
                <a:srgbClr val="009900"/>
              </a:gs>
              <a:gs pos="100000">
                <a:srgbClr val="009900">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algn="ctr">
              <a:buClr>
                <a:srgbClr val="000000"/>
              </a:buClr>
            </a:pPr>
            <a:r>
              <a:rPr lang="zh-CN" altLang="en-US" sz="2000" b="1">
                <a:solidFill>
                  <a:schemeClr val="bg1"/>
                </a:solidFill>
                <a:latin typeface="楷体" panose="02010609060101010101" charset="-122"/>
                <a:ea typeface="楷体" panose="02010609060101010101" charset="-122"/>
              </a:rPr>
              <a:t>人物（行为特征）</a:t>
            </a:r>
            <a:endParaRPr lang="zh-CN" altLang="en-US" sz="2000" b="1">
              <a:solidFill>
                <a:schemeClr val="bg1"/>
              </a:solidFill>
              <a:latin typeface="楷体" panose="02010609060101010101" charset="-122"/>
              <a:ea typeface="楷体" panose="02010609060101010101" charset="-122"/>
            </a:endParaRPr>
          </a:p>
        </p:txBody>
      </p:sp>
      <p:sp>
        <p:nvSpPr>
          <p:cNvPr id="52231" name="文本框 52230"/>
          <p:cNvSpPr txBox="1"/>
          <p:nvPr>
            <p:custDataLst>
              <p:tags r:id="rId6"/>
            </p:custDataLst>
          </p:nvPr>
        </p:nvSpPr>
        <p:spPr>
          <a:xfrm>
            <a:off x="4367213" y="1557338"/>
            <a:ext cx="2808287" cy="398780"/>
          </a:xfrm>
          <a:prstGeom prst="rect">
            <a:avLst/>
          </a:prstGeom>
          <a:gradFill rotWithShape="1">
            <a:gsLst>
              <a:gs pos="0">
                <a:srgbClr val="009900">
                  <a:gamma/>
                  <a:shade val="46275"/>
                  <a:invGamma/>
                </a:srgbClr>
              </a:gs>
              <a:gs pos="50000">
                <a:srgbClr val="009900"/>
              </a:gs>
              <a:gs pos="100000">
                <a:srgbClr val="009900">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algn="ctr">
              <a:buClr>
                <a:srgbClr val="000000"/>
              </a:buClr>
            </a:pPr>
            <a:r>
              <a:rPr lang="zh-CN" altLang="en-US" sz="2000" b="1">
                <a:solidFill>
                  <a:schemeClr val="bg1"/>
                </a:solidFill>
                <a:latin typeface="楷体" panose="02010609060101010101" charset="-122"/>
                <a:ea typeface="楷体" panose="02010609060101010101" charset="-122"/>
              </a:rPr>
              <a:t>事件（具体表现）</a:t>
            </a:r>
            <a:endParaRPr lang="zh-CN" altLang="en-US" sz="2000" b="1">
              <a:solidFill>
                <a:schemeClr val="bg1"/>
              </a:solidFill>
              <a:latin typeface="楷体" panose="02010609060101010101" charset="-122"/>
              <a:ea typeface="楷体" panose="02010609060101010101" charset="-122"/>
            </a:endParaRPr>
          </a:p>
        </p:txBody>
      </p:sp>
      <p:sp>
        <p:nvSpPr>
          <p:cNvPr id="52232" name="文本框 52231"/>
          <p:cNvSpPr txBox="1"/>
          <p:nvPr>
            <p:custDataLst>
              <p:tags r:id="rId7"/>
            </p:custDataLst>
          </p:nvPr>
        </p:nvSpPr>
        <p:spPr>
          <a:xfrm>
            <a:off x="4367213" y="2133600"/>
            <a:ext cx="2808287" cy="398780"/>
          </a:xfrm>
          <a:prstGeom prst="rect">
            <a:avLst/>
          </a:prstGeom>
          <a:gradFill rotWithShape="1">
            <a:gsLst>
              <a:gs pos="0">
                <a:srgbClr val="009900">
                  <a:gamma/>
                  <a:shade val="46275"/>
                  <a:invGamma/>
                </a:srgbClr>
              </a:gs>
              <a:gs pos="50000">
                <a:srgbClr val="009900"/>
              </a:gs>
              <a:gs pos="100000">
                <a:srgbClr val="009900">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algn="ctr">
              <a:buClr>
                <a:srgbClr val="000000"/>
              </a:buClr>
            </a:pPr>
            <a:r>
              <a:rPr lang="zh-CN" altLang="en-US" sz="2000" b="1">
                <a:solidFill>
                  <a:schemeClr val="bg1"/>
                </a:solidFill>
                <a:latin typeface="楷体" panose="02010609060101010101" charset="-122"/>
                <a:ea typeface="楷体" panose="02010609060101010101" charset="-122"/>
              </a:rPr>
              <a:t>景物（有何特点）</a:t>
            </a:r>
            <a:endParaRPr lang="zh-CN" altLang="en-US" sz="2000" b="1">
              <a:solidFill>
                <a:schemeClr val="bg1"/>
              </a:solidFill>
              <a:latin typeface="楷体" panose="02010609060101010101" charset="-122"/>
              <a:ea typeface="楷体" panose="02010609060101010101" charset="-122"/>
            </a:endParaRPr>
          </a:p>
        </p:txBody>
      </p:sp>
      <p:sp>
        <p:nvSpPr>
          <p:cNvPr id="52233" name="文本框 52232"/>
          <p:cNvSpPr txBox="1"/>
          <p:nvPr>
            <p:custDataLst>
              <p:tags r:id="rId8"/>
            </p:custDataLst>
          </p:nvPr>
        </p:nvSpPr>
        <p:spPr>
          <a:xfrm>
            <a:off x="1857375" y="5589905"/>
            <a:ext cx="2149475" cy="460375"/>
          </a:xfrm>
          <a:prstGeom prst="rect">
            <a:avLst/>
          </a:prstGeom>
          <a:gradFill rotWithShape="1">
            <a:gsLst>
              <a:gs pos="0">
                <a:srgbClr val="FF33CC">
                  <a:gamma/>
                  <a:shade val="46275"/>
                  <a:invGamma/>
                </a:srgbClr>
              </a:gs>
              <a:gs pos="50000">
                <a:srgbClr val="FF33CC"/>
              </a:gs>
              <a:gs pos="100000">
                <a:srgbClr val="FF33CC">
                  <a:gamma/>
                  <a:shade val="46275"/>
                  <a:invGamma/>
                </a:srgbClr>
              </a:gs>
            </a:gsLst>
            <a:lin ang="5400000" scaled="1"/>
          </a:gradFill>
          <a:ln w="28575" cap="flat" cmpd="sng">
            <a:solidFill>
              <a:srgbClr val="0000FF"/>
            </a:solidFill>
            <a:prstDash val="solid"/>
            <a:miter/>
            <a:headEnd type="none" w="med" len="med"/>
            <a:tailEnd type="none" w="med" len="med"/>
          </a:ln>
        </p:spPr>
        <p:txBody>
          <a:bodyPr wrap="square">
            <a:spAutoFit/>
          </a:bodyPr>
          <a:lstStyle/>
          <a:p>
            <a:pPr lvl="0">
              <a:buClr>
                <a:srgbClr val="000000"/>
              </a:buClr>
            </a:pPr>
            <a:r>
              <a:rPr lang="zh-CN" altLang="en-US" sz="2400" b="1">
                <a:solidFill>
                  <a:schemeClr val="bg1"/>
                </a:solidFill>
                <a:latin typeface="楷体" panose="02010609060101010101" charset="-122"/>
                <a:ea typeface="楷体" panose="02010609060101010101" charset="-122"/>
              </a:rPr>
              <a:t>神（里、虚）</a:t>
            </a:r>
            <a:endParaRPr lang="zh-CN" altLang="en-US" sz="2400" b="1">
              <a:solidFill>
                <a:schemeClr val="bg1"/>
              </a:solidFill>
              <a:latin typeface="楷体" panose="02010609060101010101" charset="-122"/>
              <a:ea typeface="楷体" panose="02010609060101010101" charset="-122"/>
            </a:endParaRPr>
          </a:p>
        </p:txBody>
      </p:sp>
      <p:sp>
        <p:nvSpPr>
          <p:cNvPr id="52234" name="文本框 52233"/>
          <p:cNvSpPr txBox="1"/>
          <p:nvPr>
            <p:custDataLst>
              <p:tags r:id="rId9"/>
            </p:custDataLst>
          </p:nvPr>
        </p:nvSpPr>
        <p:spPr>
          <a:xfrm>
            <a:off x="4367213" y="6092825"/>
            <a:ext cx="2808287" cy="398780"/>
          </a:xfrm>
          <a:prstGeom prst="rect">
            <a:avLst/>
          </a:prstGeom>
          <a:gradFill rotWithShape="1">
            <a:gsLst>
              <a:gs pos="0">
                <a:srgbClr val="009900">
                  <a:gamma/>
                  <a:shade val="46275"/>
                  <a:invGamma/>
                </a:srgbClr>
              </a:gs>
              <a:gs pos="50000">
                <a:srgbClr val="009900"/>
              </a:gs>
              <a:gs pos="100000">
                <a:srgbClr val="009900">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algn="ctr">
              <a:buClr>
                <a:srgbClr val="000000"/>
              </a:buClr>
            </a:pPr>
            <a:r>
              <a:rPr lang="zh-CN" altLang="en-US" sz="2000" b="1">
                <a:solidFill>
                  <a:schemeClr val="bg1"/>
                </a:solidFill>
                <a:latin typeface="楷体" panose="02010609060101010101" charset="-122"/>
                <a:ea typeface="楷体" panose="02010609060101010101" charset="-122"/>
              </a:rPr>
              <a:t>志（言了什么志</a:t>
            </a:r>
            <a:r>
              <a:rPr lang="zh-CN" altLang="en-US" sz="2000" b="1">
                <a:solidFill>
                  <a:schemeClr val="bg1"/>
                </a:solidFill>
                <a:latin typeface="黑体" panose="02010609060101010101" charset="-122"/>
                <a:ea typeface="黑体" panose="02010609060101010101" charset="-122"/>
              </a:rPr>
              <a:t>）</a:t>
            </a:r>
            <a:endParaRPr lang="zh-CN" altLang="en-US" sz="2000" b="1">
              <a:solidFill>
                <a:schemeClr val="bg1"/>
              </a:solidFill>
              <a:latin typeface="黑体" panose="02010609060101010101" charset="-122"/>
              <a:ea typeface="黑体" panose="02010609060101010101" charset="-122"/>
            </a:endParaRPr>
          </a:p>
        </p:txBody>
      </p:sp>
      <p:sp>
        <p:nvSpPr>
          <p:cNvPr id="52235" name="文本框 52234"/>
          <p:cNvSpPr txBox="1"/>
          <p:nvPr>
            <p:custDataLst>
              <p:tags r:id="rId10"/>
            </p:custDataLst>
          </p:nvPr>
        </p:nvSpPr>
        <p:spPr>
          <a:xfrm>
            <a:off x="4367213" y="5013325"/>
            <a:ext cx="2808287" cy="398780"/>
          </a:xfrm>
          <a:prstGeom prst="rect">
            <a:avLst/>
          </a:prstGeom>
          <a:gradFill rotWithShape="1">
            <a:gsLst>
              <a:gs pos="0">
                <a:srgbClr val="009900">
                  <a:gamma/>
                  <a:shade val="46275"/>
                  <a:invGamma/>
                </a:srgbClr>
              </a:gs>
              <a:gs pos="50000">
                <a:srgbClr val="009900"/>
              </a:gs>
              <a:gs pos="100000">
                <a:srgbClr val="009900">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algn="ctr">
              <a:buClr>
                <a:srgbClr val="000000"/>
              </a:buClr>
            </a:pPr>
            <a:r>
              <a:rPr lang="zh-CN" altLang="en-US" sz="2000" b="1">
                <a:solidFill>
                  <a:schemeClr val="bg1"/>
                </a:solidFill>
                <a:latin typeface="楷体" panose="02010609060101010101" charset="-122"/>
                <a:ea typeface="楷体" panose="02010609060101010101" charset="-122"/>
              </a:rPr>
              <a:t>情（抒了什么情）</a:t>
            </a:r>
            <a:endParaRPr lang="zh-CN" altLang="en-US" sz="2000" b="1">
              <a:solidFill>
                <a:schemeClr val="bg1"/>
              </a:solidFill>
              <a:latin typeface="楷体" panose="02010609060101010101" charset="-122"/>
              <a:ea typeface="楷体" panose="02010609060101010101" charset="-122"/>
            </a:endParaRPr>
          </a:p>
        </p:txBody>
      </p:sp>
      <p:sp>
        <p:nvSpPr>
          <p:cNvPr id="52236" name="文本框 52235"/>
          <p:cNvSpPr txBox="1"/>
          <p:nvPr>
            <p:custDataLst>
              <p:tags r:id="rId11"/>
            </p:custDataLst>
          </p:nvPr>
        </p:nvSpPr>
        <p:spPr>
          <a:xfrm>
            <a:off x="4367213" y="5551488"/>
            <a:ext cx="2808287" cy="398780"/>
          </a:xfrm>
          <a:prstGeom prst="rect">
            <a:avLst/>
          </a:prstGeom>
          <a:gradFill rotWithShape="1">
            <a:gsLst>
              <a:gs pos="0">
                <a:srgbClr val="009900">
                  <a:gamma/>
                  <a:shade val="46275"/>
                  <a:invGamma/>
                </a:srgbClr>
              </a:gs>
              <a:gs pos="50000">
                <a:srgbClr val="009900"/>
              </a:gs>
              <a:gs pos="100000">
                <a:srgbClr val="009900">
                  <a:gamma/>
                  <a:shade val="46275"/>
                  <a:invGamma/>
                </a:srgbClr>
              </a:gs>
            </a:gsLst>
            <a:lin ang="5400000" scaled="1"/>
          </a:gradFill>
          <a:ln w="28575" cap="flat" cmpd="sng">
            <a:solidFill>
              <a:srgbClr val="0000FF"/>
            </a:solidFill>
            <a:prstDash val="solid"/>
            <a:miter/>
            <a:headEnd type="none" w="med" len="med"/>
            <a:tailEnd type="none" w="med" len="med"/>
          </a:ln>
        </p:spPr>
        <p:txBody>
          <a:bodyPr>
            <a:spAutoFit/>
          </a:bodyPr>
          <a:lstStyle/>
          <a:p>
            <a:pPr lvl="0" algn="ctr">
              <a:buClr>
                <a:srgbClr val="000000"/>
              </a:buClr>
            </a:pPr>
            <a:r>
              <a:rPr lang="zh-CN" altLang="en-US" sz="2000" b="1">
                <a:solidFill>
                  <a:schemeClr val="bg1"/>
                </a:solidFill>
                <a:latin typeface="楷体" panose="02010609060101010101" charset="-122"/>
                <a:ea typeface="楷体" panose="02010609060101010101" charset="-122"/>
              </a:rPr>
              <a:t>理（明了什么理）</a:t>
            </a:r>
            <a:endParaRPr lang="zh-CN" altLang="en-US" sz="2000" b="1">
              <a:solidFill>
                <a:schemeClr val="bg1"/>
              </a:solidFill>
              <a:latin typeface="楷体" panose="02010609060101010101" charset="-122"/>
              <a:ea typeface="楷体" panose="02010609060101010101" charset="-122"/>
            </a:endParaRPr>
          </a:p>
        </p:txBody>
      </p:sp>
      <p:sp>
        <p:nvSpPr>
          <p:cNvPr id="52237" name="文本框 52236"/>
          <p:cNvSpPr txBox="1"/>
          <p:nvPr>
            <p:custDataLst>
              <p:tags r:id="rId12"/>
            </p:custDataLst>
          </p:nvPr>
        </p:nvSpPr>
        <p:spPr>
          <a:xfrm>
            <a:off x="7701757" y="1066800"/>
            <a:ext cx="1847850" cy="706755"/>
          </a:xfrm>
          <a:prstGeom prst="rect">
            <a:avLst/>
          </a:prstGeom>
          <a:noFill/>
          <a:ln w="28575" cap="flat" cmpd="sng">
            <a:solidFill>
              <a:srgbClr val="0000FF"/>
            </a:solidFill>
            <a:prstDash val="solid"/>
            <a:miter/>
            <a:headEnd type="none" w="med" len="med"/>
            <a:tailEnd type="none" w="med" len="med"/>
          </a:ln>
          <a:effectLst>
            <a:prstShdw prst="shdw17" dist="17961" dir="2699999">
              <a:srgbClr val="0000FF">
                <a:gamma/>
                <a:shade val="60000"/>
                <a:invGamma/>
              </a:srgbClr>
            </a:prstShdw>
          </a:effectLst>
        </p:spPr>
        <p:txBody>
          <a:bodyPr wrap="none" anchor="t">
            <a:spAutoFit/>
          </a:bodyPr>
          <a:lstStyle/>
          <a:p>
            <a:pPr lvl="0" algn="ctr"/>
            <a:r>
              <a:rPr lang="en-US" altLang="zh-CN" sz="2000" b="1">
                <a:solidFill>
                  <a:srgbClr val="0000FF"/>
                </a:solidFill>
                <a:latin typeface="楷体" panose="02010609060101010101" charset="-122"/>
                <a:ea typeface="楷体" panose="02010609060101010101" charset="-122"/>
                <a:cs typeface="楷体" panose="02010609060101010101" charset="-122"/>
              </a:rPr>
              <a:t>A</a:t>
            </a:r>
            <a:r>
              <a:rPr lang="zh-CN" altLang="en-US" sz="2000" b="1">
                <a:solidFill>
                  <a:srgbClr val="0000FF"/>
                </a:solidFill>
                <a:latin typeface="楷体" panose="02010609060101010101" charset="-122"/>
                <a:ea typeface="楷体" panose="02010609060101010101" charset="-122"/>
                <a:cs typeface="楷体" panose="02010609060101010101" charset="-122"/>
              </a:rPr>
              <a:t>．描写了什么</a:t>
            </a:r>
            <a:endParaRPr lang="zh-CN" altLang="en-US" sz="2000" b="1">
              <a:solidFill>
                <a:srgbClr val="0000FF"/>
              </a:solidFill>
              <a:latin typeface="楷体" panose="02010609060101010101" charset="-122"/>
              <a:ea typeface="楷体" panose="02010609060101010101" charset="-122"/>
              <a:cs typeface="楷体" panose="02010609060101010101" charset="-122"/>
            </a:endParaRPr>
          </a:p>
          <a:p>
            <a:pPr lvl="0" algn="ctr"/>
            <a:r>
              <a:rPr lang="zh-CN" altLang="en-US" sz="2000" b="1">
                <a:solidFill>
                  <a:srgbClr val="0000FF"/>
                </a:solidFill>
                <a:latin typeface="楷体" panose="02010609060101010101" charset="-122"/>
                <a:ea typeface="楷体" panose="02010609060101010101" charset="-122"/>
                <a:cs typeface="楷体" panose="02010609060101010101" charset="-122"/>
              </a:rPr>
              <a:t>         形象</a:t>
            </a:r>
            <a:endParaRPr lang="zh-CN" altLang="en-US" sz="2000" b="1">
              <a:solidFill>
                <a:srgbClr val="0000FF"/>
              </a:solidFill>
              <a:latin typeface="楷体" panose="02010609060101010101" charset="-122"/>
              <a:ea typeface="楷体" panose="02010609060101010101" charset="-122"/>
              <a:cs typeface="楷体" panose="02010609060101010101" charset="-122"/>
            </a:endParaRPr>
          </a:p>
        </p:txBody>
      </p:sp>
      <p:sp>
        <p:nvSpPr>
          <p:cNvPr id="52238" name="文本框 52237"/>
          <p:cNvSpPr txBox="1"/>
          <p:nvPr>
            <p:custDataLst>
              <p:tags r:id="rId13"/>
            </p:custDataLst>
          </p:nvPr>
        </p:nvSpPr>
        <p:spPr>
          <a:xfrm>
            <a:off x="7701757" y="2045653"/>
            <a:ext cx="1847850" cy="706755"/>
          </a:xfrm>
          <a:prstGeom prst="rect">
            <a:avLst/>
          </a:prstGeom>
          <a:noFill/>
          <a:ln w="28575" cap="flat" cmpd="sng">
            <a:solidFill>
              <a:srgbClr val="0000FF"/>
            </a:solidFill>
            <a:prstDash val="solid"/>
            <a:miter/>
            <a:headEnd type="none" w="med" len="med"/>
            <a:tailEnd type="none" w="med" len="med"/>
          </a:ln>
          <a:effectLst>
            <a:prstShdw prst="shdw17" dist="17961" dir="2699999">
              <a:srgbClr val="0000FF">
                <a:gamma/>
                <a:shade val="60000"/>
                <a:invGamma/>
              </a:srgbClr>
            </a:prstShdw>
          </a:effectLst>
        </p:spPr>
        <p:txBody>
          <a:bodyPr wrap="none" anchor="t">
            <a:spAutoFit/>
          </a:bodyPr>
          <a:lstStyle/>
          <a:p>
            <a:pPr lvl="0" algn="ctr"/>
            <a:r>
              <a:rPr lang="en-US" altLang="zh-CN" sz="2000" b="1">
                <a:solidFill>
                  <a:srgbClr val="0000FF"/>
                </a:solidFill>
                <a:latin typeface="楷体" panose="02010609060101010101" charset="-122"/>
                <a:ea typeface="楷体" panose="02010609060101010101" charset="-122"/>
                <a:cs typeface="楷体" panose="02010609060101010101" charset="-122"/>
              </a:rPr>
              <a:t>B</a:t>
            </a:r>
            <a:r>
              <a:rPr lang="zh-CN" altLang="en-US" sz="2000" b="1">
                <a:solidFill>
                  <a:srgbClr val="0000FF"/>
                </a:solidFill>
                <a:latin typeface="楷体" panose="02010609060101010101" charset="-122"/>
                <a:ea typeface="楷体" panose="02010609060101010101" charset="-122"/>
                <a:cs typeface="楷体" panose="02010609060101010101" charset="-122"/>
              </a:rPr>
              <a:t>．描述了什么</a:t>
            </a:r>
            <a:endParaRPr lang="zh-CN" altLang="en-US" sz="2000" b="1">
              <a:solidFill>
                <a:srgbClr val="0000FF"/>
              </a:solidFill>
              <a:latin typeface="楷体" panose="02010609060101010101" charset="-122"/>
              <a:ea typeface="楷体" panose="02010609060101010101" charset="-122"/>
              <a:cs typeface="楷体" panose="02010609060101010101" charset="-122"/>
            </a:endParaRPr>
          </a:p>
          <a:p>
            <a:pPr lvl="0" algn="ctr"/>
            <a:r>
              <a:rPr lang="zh-CN" altLang="en-US" sz="2000" b="1">
                <a:solidFill>
                  <a:srgbClr val="0000FF"/>
                </a:solidFill>
                <a:latin typeface="楷体" panose="02010609060101010101" charset="-122"/>
                <a:ea typeface="楷体" panose="02010609060101010101" charset="-122"/>
                <a:cs typeface="楷体" panose="02010609060101010101" charset="-122"/>
              </a:rPr>
              <a:t>         特点</a:t>
            </a:r>
            <a:endParaRPr lang="zh-CN" altLang="en-US" sz="2000" b="1">
              <a:solidFill>
                <a:srgbClr val="0000FF"/>
              </a:solidFill>
              <a:latin typeface="楷体" panose="02010609060101010101" charset="-122"/>
              <a:ea typeface="楷体" panose="02010609060101010101" charset="-122"/>
              <a:cs typeface="楷体" panose="02010609060101010101" charset="-122"/>
            </a:endParaRPr>
          </a:p>
        </p:txBody>
      </p:sp>
      <p:sp>
        <p:nvSpPr>
          <p:cNvPr id="52239" name="文本框 52238"/>
          <p:cNvSpPr txBox="1"/>
          <p:nvPr>
            <p:custDataLst>
              <p:tags r:id="rId14"/>
            </p:custDataLst>
          </p:nvPr>
        </p:nvSpPr>
        <p:spPr>
          <a:xfrm>
            <a:off x="7680325" y="5300663"/>
            <a:ext cx="1943100" cy="860425"/>
          </a:xfrm>
          <a:prstGeom prst="rect">
            <a:avLst/>
          </a:prstGeom>
          <a:noFill/>
          <a:ln w="28575" cap="flat" cmpd="sng">
            <a:solidFill>
              <a:srgbClr val="0000FF"/>
            </a:solidFill>
            <a:prstDash val="solid"/>
            <a:miter/>
            <a:headEnd type="none" w="med" len="med"/>
            <a:tailEnd type="none" w="med" len="med"/>
          </a:ln>
          <a:effectLst>
            <a:prstShdw prst="shdw17" dist="17961" dir="2699999">
              <a:srgbClr val="0000FF">
                <a:gamma/>
                <a:shade val="60000"/>
                <a:invGamma/>
              </a:srgbClr>
            </a:prstShdw>
          </a:effectLst>
        </p:spPr>
        <p:txBody>
          <a:bodyPr>
            <a:spAutoFit/>
          </a:bodyPr>
          <a:lstStyle/>
          <a:p>
            <a:pPr lvl="0" algn="ctr" eaLnBrk="0" hangingPunct="0">
              <a:spcBef>
                <a:spcPct val="50000"/>
              </a:spcBef>
              <a:buClr>
                <a:srgbClr val="000000"/>
              </a:buClr>
            </a:pPr>
            <a:r>
              <a:rPr lang="en-US" altLang="zh-CN" sz="2000" b="1">
                <a:solidFill>
                  <a:srgbClr val="0000FF"/>
                </a:solidFill>
                <a:latin typeface="楷体" panose="02010609060101010101" charset="-122"/>
                <a:ea typeface="楷体" panose="02010609060101010101" charset="-122"/>
                <a:cs typeface="楷体" panose="02010609060101010101" charset="-122"/>
              </a:rPr>
              <a:t>C</a:t>
            </a:r>
            <a:r>
              <a:rPr lang="zh-CN" altLang="en-US" sz="2000" b="1">
                <a:solidFill>
                  <a:srgbClr val="0000FF"/>
                </a:solidFill>
                <a:latin typeface="楷体" panose="02010609060101010101" charset="-122"/>
                <a:ea typeface="楷体" panose="02010609060101010101" charset="-122"/>
                <a:cs typeface="楷体" panose="02010609060101010101" charset="-122"/>
              </a:rPr>
              <a:t>．抒发了什么</a:t>
            </a:r>
            <a:endParaRPr lang="zh-CN" altLang="en-US" sz="2000" b="1">
              <a:solidFill>
                <a:srgbClr val="0000FF"/>
              </a:solidFill>
              <a:latin typeface="楷体" panose="02010609060101010101" charset="-122"/>
              <a:ea typeface="楷体" panose="02010609060101010101" charset="-122"/>
              <a:cs typeface="楷体" panose="02010609060101010101" charset="-122"/>
            </a:endParaRPr>
          </a:p>
          <a:p>
            <a:pPr lvl="0" algn="ctr" eaLnBrk="0" hangingPunct="0">
              <a:spcBef>
                <a:spcPct val="50000"/>
              </a:spcBef>
              <a:buClr>
                <a:srgbClr val="000000"/>
              </a:buClr>
            </a:pPr>
            <a:r>
              <a:rPr lang="zh-CN" altLang="en-US" sz="2000" b="1">
                <a:solidFill>
                  <a:srgbClr val="0000FF"/>
                </a:solidFill>
                <a:latin typeface="楷体" panose="02010609060101010101" charset="-122"/>
                <a:ea typeface="楷体" panose="02010609060101010101" charset="-122"/>
                <a:cs typeface="楷体" panose="02010609060101010101" charset="-122"/>
              </a:rPr>
              <a:t>        情感</a:t>
            </a:r>
            <a:endParaRPr lang="zh-CN" altLang="en-US" sz="2000">
              <a:solidFill>
                <a:srgbClr val="0000FF"/>
              </a:solidFill>
              <a:latin typeface="楷体" panose="02010609060101010101" charset="-122"/>
              <a:ea typeface="楷体" panose="02010609060101010101" charset="-122"/>
              <a:cs typeface="楷体" panose="02010609060101010101" charset="-122"/>
            </a:endParaRPr>
          </a:p>
        </p:txBody>
      </p:sp>
      <p:sp>
        <p:nvSpPr>
          <p:cNvPr id="52240" name="文本框 52239"/>
          <p:cNvSpPr txBox="1"/>
          <p:nvPr>
            <p:custDataLst>
              <p:tags r:id="rId15"/>
            </p:custDataLst>
          </p:nvPr>
        </p:nvSpPr>
        <p:spPr>
          <a:xfrm>
            <a:off x="7680325" y="2924175"/>
            <a:ext cx="1944688" cy="706755"/>
          </a:xfrm>
          <a:prstGeom prst="rect">
            <a:avLst/>
          </a:prstGeom>
          <a:noFill/>
          <a:ln w="28575" cap="flat" cmpd="sng">
            <a:solidFill>
              <a:srgbClr val="0000FF"/>
            </a:solidFill>
            <a:prstDash val="solid"/>
            <a:miter/>
            <a:headEnd type="none" w="med" len="med"/>
            <a:tailEnd type="none" w="med" len="med"/>
          </a:ln>
          <a:effectLst>
            <a:prstShdw prst="shdw17" dist="17961" dir="2699999">
              <a:srgbClr val="0000FF">
                <a:gamma/>
                <a:shade val="60000"/>
                <a:invGamma/>
              </a:srgbClr>
            </a:prstShdw>
          </a:effectLst>
        </p:spPr>
        <p:txBody>
          <a:bodyPr>
            <a:spAutoFit/>
          </a:bodyPr>
          <a:lstStyle/>
          <a:p>
            <a:pPr lvl="0" algn="ctr"/>
            <a:r>
              <a:rPr lang="en-US" altLang="zh-CN" sz="2000" b="1">
                <a:solidFill>
                  <a:srgbClr val="0000FF"/>
                </a:solidFill>
                <a:latin typeface="楷体" panose="02010609060101010101" charset="-122"/>
                <a:ea typeface="楷体" panose="02010609060101010101" charset="-122"/>
                <a:cs typeface="楷体" panose="02010609060101010101" charset="-122"/>
              </a:rPr>
              <a:t>D</a:t>
            </a:r>
            <a:r>
              <a:rPr lang="zh-CN" altLang="en-US" sz="2000" b="1">
                <a:solidFill>
                  <a:srgbClr val="0000FF"/>
                </a:solidFill>
                <a:latin typeface="楷体" panose="02010609060101010101" charset="-122"/>
                <a:ea typeface="楷体" panose="02010609060101010101" charset="-122"/>
                <a:cs typeface="楷体" panose="02010609060101010101" charset="-122"/>
              </a:rPr>
              <a:t>．运用了什么</a:t>
            </a:r>
            <a:endParaRPr lang="zh-CN" altLang="en-US" sz="2000" b="1">
              <a:solidFill>
                <a:srgbClr val="0000FF"/>
              </a:solidFill>
              <a:latin typeface="楷体" panose="02010609060101010101" charset="-122"/>
              <a:ea typeface="楷体" panose="02010609060101010101" charset="-122"/>
              <a:cs typeface="楷体" panose="02010609060101010101" charset="-122"/>
            </a:endParaRPr>
          </a:p>
          <a:p>
            <a:pPr lvl="0" algn="ctr"/>
            <a:r>
              <a:rPr lang="zh-CN" altLang="en-US" sz="2000" b="1">
                <a:solidFill>
                  <a:srgbClr val="0000FF"/>
                </a:solidFill>
                <a:latin typeface="楷体" panose="02010609060101010101" charset="-122"/>
                <a:ea typeface="楷体" panose="02010609060101010101" charset="-122"/>
                <a:cs typeface="楷体" panose="02010609060101010101" charset="-122"/>
              </a:rPr>
              <a:t>        语言</a:t>
            </a:r>
            <a:endParaRPr lang="zh-CN" altLang="en-US" sz="2000" b="1">
              <a:solidFill>
                <a:srgbClr val="0000FF"/>
              </a:solidFill>
              <a:latin typeface="楷体" panose="02010609060101010101" charset="-122"/>
              <a:ea typeface="楷体" panose="02010609060101010101" charset="-122"/>
              <a:cs typeface="楷体" panose="02010609060101010101" charset="-122"/>
            </a:endParaRPr>
          </a:p>
        </p:txBody>
      </p:sp>
      <p:sp>
        <p:nvSpPr>
          <p:cNvPr id="52241" name="文本框 52240"/>
          <p:cNvSpPr txBox="1"/>
          <p:nvPr>
            <p:custDataLst>
              <p:tags r:id="rId16"/>
            </p:custDataLst>
          </p:nvPr>
        </p:nvSpPr>
        <p:spPr>
          <a:xfrm>
            <a:off x="7680325" y="3860800"/>
            <a:ext cx="1944688" cy="706755"/>
          </a:xfrm>
          <a:prstGeom prst="rect">
            <a:avLst/>
          </a:prstGeom>
          <a:noFill/>
          <a:ln w="28575" cap="flat" cmpd="sng">
            <a:solidFill>
              <a:srgbClr val="0000FF"/>
            </a:solidFill>
            <a:prstDash val="solid"/>
            <a:miter/>
            <a:headEnd type="none" w="med" len="med"/>
            <a:tailEnd type="none" w="med" len="med"/>
          </a:ln>
          <a:effectLst>
            <a:prstShdw prst="shdw17" dist="17961" dir="2699999">
              <a:srgbClr val="0000FF">
                <a:gamma/>
                <a:shade val="60000"/>
                <a:invGamma/>
              </a:srgbClr>
            </a:prstShdw>
          </a:effectLst>
        </p:spPr>
        <p:txBody>
          <a:bodyPr>
            <a:spAutoFit/>
          </a:bodyPr>
          <a:lstStyle/>
          <a:p>
            <a:pPr lvl="0" algn="ctr"/>
            <a:r>
              <a:rPr lang="en-US" altLang="zh-CN" sz="2000" b="1">
                <a:solidFill>
                  <a:srgbClr val="0000FF"/>
                </a:solidFill>
                <a:latin typeface="楷体" panose="02010609060101010101" charset="-122"/>
                <a:ea typeface="楷体" panose="02010609060101010101" charset="-122"/>
                <a:cs typeface="楷体" panose="02010609060101010101" charset="-122"/>
              </a:rPr>
              <a:t>E</a:t>
            </a:r>
            <a:r>
              <a:rPr lang="zh-CN" altLang="en-US" sz="2000" b="1">
                <a:solidFill>
                  <a:srgbClr val="0000FF"/>
                </a:solidFill>
                <a:latin typeface="楷体" panose="02010609060101010101" charset="-122"/>
                <a:ea typeface="楷体" panose="02010609060101010101" charset="-122"/>
                <a:cs typeface="楷体" panose="02010609060101010101" charset="-122"/>
              </a:rPr>
              <a:t>．运用了什么</a:t>
            </a:r>
            <a:endParaRPr lang="zh-CN" altLang="en-US" sz="2000" b="1">
              <a:solidFill>
                <a:srgbClr val="0000FF"/>
              </a:solidFill>
              <a:latin typeface="楷体" panose="02010609060101010101" charset="-122"/>
              <a:ea typeface="楷体" panose="02010609060101010101" charset="-122"/>
              <a:cs typeface="楷体" panose="02010609060101010101" charset="-122"/>
            </a:endParaRPr>
          </a:p>
          <a:p>
            <a:pPr lvl="0" algn="ctr"/>
            <a:r>
              <a:rPr lang="zh-CN" altLang="en-US" sz="2000" b="1">
                <a:solidFill>
                  <a:srgbClr val="0000FF"/>
                </a:solidFill>
                <a:latin typeface="楷体" panose="02010609060101010101" charset="-122"/>
                <a:ea typeface="楷体" panose="02010609060101010101" charset="-122"/>
                <a:cs typeface="楷体" panose="02010609060101010101" charset="-122"/>
              </a:rPr>
              <a:t>         技巧</a:t>
            </a:r>
            <a:endParaRPr lang="zh-CN" altLang="en-US" sz="2000" b="1">
              <a:solidFill>
                <a:srgbClr val="0000FF"/>
              </a:solidFill>
              <a:latin typeface="楷体" panose="02010609060101010101" charset="-122"/>
              <a:ea typeface="楷体" panose="02010609060101010101" charset="-122"/>
              <a:cs typeface="楷体" panose="02010609060101010101" charset="-122"/>
            </a:endParaRPr>
          </a:p>
        </p:txBody>
      </p:sp>
      <p:sp>
        <p:nvSpPr>
          <p:cNvPr id="52242" name="直接连接符 52241"/>
          <p:cNvSpPr/>
          <p:nvPr>
            <p:custDataLst>
              <p:tags r:id="rId17"/>
            </p:custDataLst>
          </p:nvPr>
        </p:nvSpPr>
        <p:spPr>
          <a:xfrm flipH="1">
            <a:off x="2279650" y="2133600"/>
            <a:ext cx="0" cy="3384550"/>
          </a:xfrm>
          <a:prstGeom prst="line">
            <a:avLst/>
          </a:prstGeom>
          <a:ln w="76200" cap="flat" cmpd="tri">
            <a:solidFill>
              <a:srgbClr val="0000FF"/>
            </a:solidFill>
            <a:prstDash val="solid"/>
            <a:headEnd type="none" w="med" len="med"/>
            <a:tailEnd type="triangle" w="med" len="med"/>
          </a:ln>
        </p:spPr>
        <p:txBody>
          <a:bodyPr/>
          <a:lstStyle/>
          <a:p/>
        </p:txBody>
      </p:sp>
      <p:sp>
        <p:nvSpPr>
          <p:cNvPr id="52243" name="文本框 52242"/>
          <p:cNvSpPr txBox="1"/>
          <p:nvPr>
            <p:custDataLst>
              <p:tags r:id="rId18"/>
            </p:custDataLst>
          </p:nvPr>
        </p:nvSpPr>
        <p:spPr>
          <a:xfrm>
            <a:off x="2424113" y="3141663"/>
            <a:ext cx="2016125" cy="953135"/>
          </a:xfrm>
          <a:prstGeom prst="rect">
            <a:avLst/>
          </a:prstGeom>
          <a:noFill/>
          <a:ln w="76200" cap="flat" cmpd="tri">
            <a:solidFill>
              <a:srgbClr val="0000FF"/>
            </a:solidFill>
            <a:prstDash val="solid"/>
            <a:miter/>
            <a:headEnd type="none" w="med" len="med"/>
            <a:tailEnd type="none" w="med" len="med"/>
          </a:ln>
        </p:spPr>
        <p:txBody>
          <a:bodyPr>
            <a:spAutoFit/>
          </a:bodyPr>
          <a:lstStyle/>
          <a:p>
            <a:pPr lvl="0" algn="ctr"/>
            <a:r>
              <a:rPr lang="zh-CN" altLang="en-US" sz="2800" b="1">
                <a:solidFill>
                  <a:srgbClr val="0000FF"/>
                </a:solidFill>
                <a:latin typeface="楷体" panose="02010609060101010101" charset="-122"/>
                <a:ea typeface="楷体" panose="02010609060101010101" charset="-122"/>
              </a:rPr>
              <a:t>复现情境</a:t>
            </a:r>
            <a:endParaRPr lang="zh-CN" altLang="en-US" sz="2800" b="1">
              <a:solidFill>
                <a:srgbClr val="0000FF"/>
              </a:solidFill>
              <a:latin typeface="楷体" panose="02010609060101010101" charset="-122"/>
              <a:ea typeface="楷体" panose="02010609060101010101" charset="-122"/>
            </a:endParaRPr>
          </a:p>
          <a:p>
            <a:pPr lvl="0" algn="ctr"/>
            <a:r>
              <a:rPr lang="zh-CN" altLang="en-US" sz="2800" b="1">
                <a:solidFill>
                  <a:srgbClr val="0000FF"/>
                </a:solidFill>
                <a:latin typeface="楷体" panose="02010609060101010101" charset="-122"/>
                <a:ea typeface="楷体" panose="02010609060101010101" charset="-122"/>
              </a:rPr>
              <a:t>体悟情感</a:t>
            </a:r>
            <a:endParaRPr lang="zh-CN" altLang="en-US" sz="2800" b="1">
              <a:solidFill>
                <a:srgbClr val="0000FF"/>
              </a:solidFill>
              <a:latin typeface="楷体" panose="02010609060101010101" charset="-122"/>
              <a:ea typeface="楷体" panose="02010609060101010101" charset="-122"/>
            </a:endParaRPr>
          </a:p>
        </p:txBody>
      </p:sp>
      <p:sp>
        <p:nvSpPr>
          <p:cNvPr id="52244" name="文本框 52243"/>
          <p:cNvSpPr txBox="1"/>
          <p:nvPr>
            <p:custDataLst>
              <p:tags r:id="rId19"/>
            </p:custDataLst>
          </p:nvPr>
        </p:nvSpPr>
        <p:spPr>
          <a:xfrm>
            <a:off x="9987280" y="981075"/>
            <a:ext cx="490220" cy="1379538"/>
          </a:xfrm>
          <a:prstGeom prst="rect">
            <a:avLst/>
          </a:prstGeom>
          <a:gradFill rotWithShape="1">
            <a:gsLst>
              <a:gs pos="0">
                <a:srgbClr val="CC00CC">
                  <a:gamma/>
                  <a:shade val="46275"/>
                  <a:invGamma/>
                </a:srgbClr>
              </a:gs>
              <a:gs pos="50000">
                <a:srgbClr val="CC00CC"/>
              </a:gs>
              <a:gs pos="100000">
                <a:srgbClr val="CC00CC">
                  <a:gamma/>
                  <a:shade val="46275"/>
                  <a:invGamma/>
                </a:srgbClr>
              </a:gs>
            </a:gsLst>
            <a:lin ang="0" scaled="1"/>
          </a:gradFill>
          <a:ln w="28575" cap="flat" cmpd="sng">
            <a:solidFill>
              <a:srgbClr val="0000FF"/>
            </a:solidFill>
            <a:prstDash val="solid"/>
            <a:miter/>
            <a:headEnd type="none" w="med" len="med"/>
            <a:tailEnd type="none" w="med" len="med"/>
          </a:ln>
        </p:spPr>
        <p:txBody>
          <a:bodyPr vert="eaVert">
            <a:spAutoFit/>
          </a:bodyPr>
          <a:lstStyle/>
          <a:p>
            <a:pPr lvl="0" algn="ctr" eaLnBrk="0" hangingPunct="0">
              <a:buClr>
                <a:srgbClr val="000000"/>
              </a:buClr>
            </a:pPr>
            <a:r>
              <a:rPr lang="zh-CN" altLang="en-US" sz="2000" b="1">
                <a:solidFill>
                  <a:schemeClr val="bg1"/>
                </a:solidFill>
                <a:latin typeface="楷体" panose="02010609060101010101" charset="-122"/>
                <a:ea typeface="楷体" panose="02010609060101010101" charset="-122"/>
              </a:rPr>
              <a:t>写了什么</a:t>
            </a:r>
            <a:endParaRPr lang="zh-CN" altLang="en-US" sz="2000" b="1">
              <a:solidFill>
                <a:schemeClr val="bg1"/>
              </a:solidFill>
              <a:latin typeface="楷体" panose="02010609060101010101" charset="-122"/>
              <a:ea typeface="楷体" panose="02010609060101010101" charset="-122"/>
            </a:endParaRPr>
          </a:p>
        </p:txBody>
      </p:sp>
      <p:sp>
        <p:nvSpPr>
          <p:cNvPr id="52245" name="文本框 52244"/>
          <p:cNvSpPr txBox="1"/>
          <p:nvPr>
            <p:custDataLst>
              <p:tags r:id="rId20"/>
            </p:custDataLst>
          </p:nvPr>
        </p:nvSpPr>
        <p:spPr>
          <a:xfrm>
            <a:off x="9987280" y="3141663"/>
            <a:ext cx="490220" cy="1255712"/>
          </a:xfrm>
          <a:prstGeom prst="rect">
            <a:avLst/>
          </a:prstGeom>
          <a:gradFill rotWithShape="1">
            <a:gsLst>
              <a:gs pos="0">
                <a:srgbClr val="CC00CC">
                  <a:gamma/>
                  <a:shade val="46275"/>
                  <a:invGamma/>
                </a:srgbClr>
              </a:gs>
              <a:gs pos="50000">
                <a:srgbClr val="CC00CC"/>
              </a:gs>
              <a:gs pos="100000">
                <a:srgbClr val="CC00CC">
                  <a:gamma/>
                  <a:shade val="46275"/>
                  <a:invGamma/>
                </a:srgbClr>
              </a:gs>
            </a:gsLst>
            <a:lin ang="0" scaled="1"/>
          </a:gradFill>
          <a:ln w="28575" cap="flat" cmpd="sng">
            <a:solidFill>
              <a:srgbClr val="0000FF"/>
            </a:solidFill>
            <a:prstDash val="solid"/>
            <a:miter/>
            <a:headEnd type="none" w="med" len="med"/>
            <a:tailEnd type="none" w="med" len="med"/>
          </a:ln>
        </p:spPr>
        <p:txBody>
          <a:bodyPr vert="eaVert">
            <a:spAutoFit/>
          </a:bodyPr>
          <a:lstStyle/>
          <a:p>
            <a:pPr lvl="0" algn="ctr" eaLnBrk="0" hangingPunct="0">
              <a:buClr>
                <a:srgbClr val="000000"/>
              </a:buClr>
            </a:pPr>
            <a:r>
              <a:rPr lang="zh-CN" altLang="en-US" sz="2000" b="1">
                <a:solidFill>
                  <a:schemeClr val="bg1"/>
                </a:solidFill>
                <a:latin typeface="楷体" panose="02010609060101010101" charset="-122"/>
                <a:ea typeface="楷体" panose="02010609060101010101" charset="-122"/>
              </a:rPr>
              <a:t>怎样写的</a:t>
            </a:r>
            <a:endParaRPr lang="zh-CN" altLang="en-US" sz="2000" b="1">
              <a:solidFill>
                <a:schemeClr val="bg1"/>
              </a:solidFill>
              <a:latin typeface="楷体" panose="02010609060101010101" charset="-122"/>
              <a:ea typeface="楷体" panose="02010609060101010101" charset="-122"/>
            </a:endParaRPr>
          </a:p>
        </p:txBody>
      </p:sp>
      <p:sp>
        <p:nvSpPr>
          <p:cNvPr id="52246" name="文本框 52245"/>
          <p:cNvSpPr txBox="1"/>
          <p:nvPr>
            <p:custDataLst>
              <p:tags r:id="rId21"/>
            </p:custDataLst>
          </p:nvPr>
        </p:nvSpPr>
        <p:spPr>
          <a:xfrm>
            <a:off x="9987280" y="5066030"/>
            <a:ext cx="490220" cy="1406525"/>
          </a:xfrm>
          <a:prstGeom prst="rect">
            <a:avLst/>
          </a:prstGeom>
          <a:gradFill rotWithShape="1">
            <a:gsLst>
              <a:gs pos="0">
                <a:srgbClr val="CC00CC">
                  <a:gamma/>
                  <a:shade val="46275"/>
                  <a:invGamma/>
                </a:srgbClr>
              </a:gs>
              <a:gs pos="50000">
                <a:srgbClr val="CC00CC"/>
              </a:gs>
              <a:gs pos="100000">
                <a:srgbClr val="CC00CC">
                  <a:gamma/>
                  <a:shade val="46275"/>
                  <a:invGamma/>
                </a:srgbClr>
              </a:gs>
            </a:gsLst>
            <a:lin ang="0" scaled="1"/>
          </a:gradFill>
          <a:ln w="28575" cap="flat" cmpd="sng">
            <a:solidFill>
              <a:srgbClr val="0000FF"/>
            </a:solidFill>
            <a:prstDash val="solid"/>
            <a:miter/>
            <a:headEnd type="none" w="med" len="med"/>
            <a:tailEnd type="none" w="med" len="med"/>
          </a:ln>
        </p:spPr>
        <p:txBody>
          <a:bodyPr vert="eaVert">
            <a:spAutoFit/>
          </a:bodyPr>
          <a:lstStyle/>
          <a:p>
            <a:pPr lvl="0" algn="ctr" eaLnBrk="0" hangingPunct="0">
              <a:buClr>
                <a:srgbClr val="000000"/>
              </a:buClr>
            </a:pPr>
            <a:r>
              <a:rPr lang="zh-CN" altLang="en-US" sz="2000" b="1">
                <a:solidFill>
                  <a:schemeClr val="bg1"/>
                </a:solidFill>
                <a:latin typeface="楷体" panose="02010609060101010101" charset="-122"/>
                <a:ea typeface="楷体" panose="02010609060101010101" charset="-122"/>
              </a:rPr>
              <a:t>为什么写</a:t>
            </a:r>
            <a:endParaRPr lang="zh-CN" altLang="en-US" sz="2000" b="1">
              <a:solidFill>
                <a:schemeClr val="bg1"/>
              </a:solidFill>
              <a:latin typeface="楷体" panose="02010609060101010101" charset="-122"/>
              <a:ea typeface="楷体" panose="02010609060101010101" charset="-122"/>
            </a:endParaRPr>
          </a:p>
        </p:txBody>
      </p:sp>
      <p:sp>
        <p:nvSpPr>
          <p:cNvPr id="52247" name="直接连接符 52246"/>
          <p:cNvSpPr/>
          <p:nvPr>
            <p:custDataLst>
              <p:tags r:id="rId22"/>
            </p:custDataLst>
          </p:nvPr>
        </p:nvSpPr>
        <p:spPr>
          <a:xfrm flipH="1">
            <a:off x="10199688" y="2360930"/>
            <a:ext cx="0" cy="720725"/>
          </a:xfrm>
          <a:prstGeom prst="line">
            <a:avLst/>
          </a:prstGeom>
          <a:ln w="76200" cap="flat" cmpd="tri">
            <a:solidFill>
              <a:srgbClr val="0000FF"/>
            </a:solidFill>
            <a:prstDash val="solid"/>
            <a:headEnd type="none" w="med" len="med"/>
            <a:tailEnd type="triangle" w="med" len="med"/>
          </a:ln>
        </p:spPr>
        <p:txBody>
          <a:bodyPr/>
          <a:lstStyle/>
          <a:p/>
        </p:txBody>
      </p:sp>
      <p:sp>
        <p:nvSpPr>
          <p:cNvPr id="52248" name="直接连接符 52247"/>
          <p:cNvSpPr/>
          <p:nvPr>
            <p:custDataLst>
              <p:tags r:id="rId23"/>
            </p:custDataLst>
          </p:nvPr>
        </p:nvSpPr>
        <p:spPr>
          <a:xfrm flipH="1">
            <a:off x="10199688" y="4437063"/>
            <a:ext cx="0" cy="649287"/>
          </a:xfrm>
          <a:prstGeom prst="line">
            <a:avLst/>
          </a:prstGeom>
          <a:ln w="76200" cap="flat" cmpd="tri">
            <a:solidFill>
              <a:srgbClr val="0000FF"/>
            </a:solidFill>
            <a:prstDash val="solid"/>
            <a:headEnd type="none" w="med" len="med"/>
            <a:tailEnd type="triangle" w="med" len="med"/>
          </a:ln>
        </p:spPr>
        <p:txBody>
          <a:bodyPr/>
          <a:lstStyle/>
          <a:p/>
        </p:txBody>
      </p:sp>
      <p:sp>
        <p:nvSpPr>
          <p:cNvPr id="52249" name="直接连接符 52248"/>
          <p:cNvSpPr/>
          <p:nvPr>
            <p:custDataLst>
              <p:tags r:id="rId24"/>
            </p:custDataLst>
          </p:nvPr>
        </p:nvSpPr>
        <p:spPr>
          <a:xfrm>
            <a:off x="7175500" y="1773238"/>
            <a:ext cx="360363" cy="0"/>
          </a:xfrm>
          <a:prstGeom prst="line">
            <a:avLst/>
          </a:prstGeom>
          <a:ln w="76200" cap="flat" cmpd="tri">
            <a:solidFill>
              <a:srgbClr val="0000FF"/>
            </a:solidFill>
            <a:prstDash val="solid"/>
            <a:headEnd type="none" w="med" len="med"/>
            <a:tailEnd type="none" w="med" len="med"/>
          </a:ln>
        </p:spPr>
        <p:txBody>
          <a:bodyPr/>
          <a:lstStyle/>
          <a:p/>
        </p:txBody>
      </p:sp>
      <p:sp>
        <p:nvSpPr>
          <p:cNvPr id="52250" name="直接连接符 52249"/>
          <p:cNvSpPr/>
          <p:nvPr>
            <p:custDataLst>
              <p:tags r:id="rId25"/>
            </p:custDataLst>
          </p:nvPr>
        </p:nvSpPr>
        <p:spPr>
          <a:xfrm flipH="1">
            <a:off x="5664200" y="2565400"/>
            <a:ext cx="0" cy="2447925"/>
          </a:xfrm>
          <a:prstGeom prst="line">
            <a:avLst/>
          </a:prstGeom>
          <a:ln w="76200" cap="flat" cmpd="tri">
            <a:solidFill>
              <a:srgbClr val="0000FF"/>
            </a:solidFill>
            <a:prstDash val="solid"/>
            <a:headEnd type="none" w="med" len="med"/>
            <a:tailEnd type="triangle" w="med" len="med"/>
          </a:ln>
        </p:spPr>
        <p:txBody>
          <a:bodyPr/>
          <a:lstStyle/>
          <a:p/>
        </p:txBody>
      </p:sp>
      <p:sp>
        <p:nvSpPr>
          <p:cNvPr id="52251" name="直接连接符 52250"/>
          <p:cNvSpPr/>
          <p:nvPr>
            <p:custDataLst>
              <p:tags r:id="rId26"/>
            </p:custDataLst>
          </p:nvPr>
        </p:nvSpPr>
        <p:spPr>
          <a:xfrm>
            <a:off x="7175500" y="5734050"/>
            <a:ext cx="347663" cy="1588"/>
          </a:xfrm>
          <a:prstGeom prst="line">
            <a:avLst/>
          </a:prstGeom>
          <a:ln w="76200" cap="flat" cmpd="tri">
            <a:solidFill>
              <a:srgbClr val="0000FF"/>
            </a:solidFill>
            <a:prstDash val="solid"/>
            <a:headEnd type="none" w="med" len="med"/>
            <a:tailEnd type="none" w="med" len="med"/>
          </a:ln>
        </p:spPr>
        <p:txBody>
          <a:bodyPr/>
          <a:lstStyle/>
          <a:p/>
        </p:txBody>
      </p:sp>
      <p:sp>
        <p:nvSpPr>
          <p:cNvPr id="52252" name="直接连接符 52251"/>
          <p:cNvSpPr/>
          <p:nvPr>
            <p:custDataLst>
              <p:tags r:id="rId27"/>
            </p:custDataLst>
          </p:nvPr>
        </p:nvSpPr>
        <p:spPr>
          <a:xfrm flipH="1">
            <a:off x="7535863" y="908050"/>
            <a:ext cx="0" cy="1728788"/>
          </a:xfrm>
          <a:prstGeom prst="line">
            <a:avLst/>
          </a:prstGeom>
          <a:ln w="76200" cap="flat" cmpd="tri">
            <a:solidFill>
              <a:srgbClr val="0000FF"/>
            </a:solidFill>
            <a:prstDash val="solid"/>
            <a:headEnd type="none" w="med" len="med"/>
            <a:tailEnd type="none" w="med" len="med"/>
          </a:ln>
        </p:spPr>
        <p:txBody>
          <a:bodyPr/>
          <a:lstStyle/>
          <a:p/>
        </p:txBody>
      </p:sp>
      <p:sp>
        <p:nvSpPr>
          <p:cNvPr id="52253" name="直接连接符 52252"/>
          <p:cNvSpPr/>
          <p:nvPr>
            <p:custDataLst>
              <p:tags r:id="rId28"/>
            </p:custDataLst>
          </p:nvPr>
        </p:nvSpPr>
        <p:spPr>
          <a:xfrm>
            <a:off x="5664200" y="3716338"/>
            <a:ext cx="1871663" cy="0"/>
          </a:xfrm>
          <a:prstGeom prst="line">
            <a:avLst/>
          </a:prstGeom>
          <a:ln w="76200" cap="flat" cmpd="tri">
            <a:solidFill>
              <a:srgbClr val="0000FF"/>
            </a:solidFill>
            <a:prstDash val="solid"/>
            <a:headEnd type="none" w="med" len="med"/>
            <a:tailEnd type="none" w="med" len="med"/>
          </a:ln>
        </p:spPr>
        <p:txBody>
          <a:bodyPr/>
          <a:lstStyle/>
          <a:p/>
        </p:txBody>
      </p:sp>
      <p:sp>
        <p:nvSpPr>
          <p:cNvPr id="52254" name="直接连接符 52253"/>
          <p:cNvSpPr/>
          <p:nvPr>
            <p:custDataLst>
              <p:tags r:id="rId29"/>
            </p:custDataLst>
          </p:nvPr>
        </p:nvSpPr>
        <p:spPr>
          <a:xfrm flipH="1">
            <a:off x="7535863" y="2924175"/>
            <a:ext cx="0" cy="1728788"/>
          </a:xfrm>
          <a:prstGeom prst="line">
            <a:avLst/>
          </a:prstGeom>
          <a:ln w="76200" cap="flat" cmpd="tri">
            <a:solidFill>
              <a:srgbClr val="0000FF"/>
            </a:solidFill>
            <a:prstDash val="solid"/>
            <a:headEnd type="none" w="med" len="med"/>
            <a:tailEnd type="none" w="med" len="med"/>
          </a:ln>
        </p:spPr>
        <p:txBody>
          <a:bodyPr/>
          <a:lstStyle/>
          <a:p/>
        </p:txBody>
      </p:sp>
      <p:sp>
        <p:nvSpPr>
          <p:cNvPr id="52255" name="直接连接符 52254"/>
          <p:cNvSpPr/>
          <p:nvPr>
            <p:custDataLst>
              <p:tags r:id="rId30"/>
            </p:custDataLst>
          </p:nvPr>
        </p:nvSpPr>
        <p:spPr>
          <a:xfrm flipH="1">
            <a:off x="7535863" y="5300663"/>
            <a:ext cx="0" cy="936625"/>
          </a:xfrm>
          <a:prstGeom prst="line">
            <a:avLst/>
          </a:prstGeom>
          <a:ln w="76200" cap="flat" cmpd="tri">
            <a:solidFill>
              <a:srgbClr val="0000FF"/>
            </a:solidFill>
            <a:prstDash val="solid"/>
            <a:headEnd type="none" w="med" len="med"/>
            <a:tailEnd type="none" w="med" len="med"/>
          </a:ln>
        </p:spPr>
        <p:txBody>
          <a:bodyPr/>
          <a:lstStyle/>
          <a:p/>
        </p:txBody>
      </p:sp>
      <p:sp>
        <p:nvSpPr>
          <p:cNvPr id="52256" name="直接连接符 52255"/>
          <p:cNvSpPr/>
          <p:nvPr>
            <p:custDataLst>
              <p:tags r:id="rId31"/>
            </p:custDataLst>
          </p:nvPr>
        </p:nvSpPr>
        <p:spPr>
          <a:xfrm>
            <a:off x="4008438" y="1773238"/>
            <a:ext cx="360362" cy="0"/>
          </a:xfrm>
          <a:prstGeom prst="line">
            <a:avLst/>
          </a:prstGeom>
          <a:ln w="76200" cap="flat" cmpd="tri">
            <a:solidFill>
              <a:srgbClr val="0000FF"/>
            </a:solidFill>
            <a:prstDash val="solid"/>
            <a:headEnd type="none" w="med" len="med"/>
            <a:tailEnd type="none" w="med" len="med"/>
          </a:ln>
        </p:spPr>
        <p:txBody>
          <a:bodyPr/>
          <a:lstStyle/>
          <a:p/>
        </p:txBody>
      </p:sp>
      <p:sp>
        <p:nvSpPr>
          <p:cNvPr id="52257" name="直接连接符 52256"/>
          <p:cNvSpPr/>
          <p:nvPr>
            <p:custDataLst>
              <p:tags r:id="rId32"/>
            </p:custDataLst>
          </p:nvPr>
        </p:nvSpPr>
        <p:spPr>
          <a:xfrm>
            <a:off x="4008438" y="5805488"/>
            <a:ext cx="360362" cy="0"/>
          </a:xfrm>
          <a:prstGeom prst="line">
            <a:avLst/>
          </a:prstGeom>
          <a:ln w="76200" cap="flat" cmpd="tri">
            <a:solidFill>
              <a:srgbClr val="0000FF"/>
            </a:solidFill>
            <a:prstDash val="solid"/>
            <a:headEnd type="none" w="med" len="med"/>
            <a:tailEnd type="none" w="med" len="med"/>
          </a:ln>
        </p:spPr>
        <p:txBody>
          <a:bodyPr/>
          <a:lstStyle/>
          <a:p/>
        </p:txBody>
      </p:sp>
      <p:sp>
        <p:nvSpPr>
          <p:cNvPr id="52258" name="文本框 52257"/>
          <p:cNvSpPr txBox="1"/>
          <p:nvPr>
            <p:custDataLst>
              <p:tags r:id="rId33"/>
            </p:custDataLst>
          </p:nvPr>
        </p:nvSpPr>
        <p:spPr>
          <a:xfrm>
            <a:off x="1403668" y="151130"/>
            <a:ext cx="8736012" cy="829945"/>
          </a:xfrm>
          <a:prstGeom prst="rect">
            <a:avLst/>
          </a:prstGeom>
          <a:noFill/>
          <a:ln w="57150" cap="sq" cmpd="thickThin">
            <a:noFill/>
            <a:prstDash val="solid"/>
            <a:miter/>
            <a:headEnd type="none" w="sm" len="sm"/>
            <a:tailEnd type="none" w="sm" len="sm"/>
          </a:ln>
        </p:spPr>
        <p:txBody>
          <a:bodyPr>
            <a:spAutoFit/>
          </a:bodyPr>
          <a:lstStyle/>
          <a:p>
            <a:pPr lvl="0" algn="ctr" eaLnBrk="0" hangingPunct="0">
              <a:spcBef>
                <a:spcPct val="50000"/>
              </a:spcBef>
              <a:buClr>
                <a:srgbClr val="000000"/>
              </a:buClr>
            </a:pPr>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散文结构特点</a:t>
            </a:r>
            <a:endPar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217" name="矩形 36865"/>
          <p:cNvSpPr/>
          <p:nvPr>
            <p:custDataLst>
              <p:tags r:id="rId4"/>
            </p:custDataLst>
          </p:nvPr>
        </p:nvSpPr>
        <p:spPr>
          <a:xfrm>
            <a:off x="617220" y="826770"/>
            <a:ext cx="10977880" cy="5687695"/>
          </a:xfrm>
          <a:prstGeom prst="rect">
            <a:avLst/>
          </a:prstGeom>
          <a:noFill/>
          <a:ln w="9525">
            <a:noFill/>
          </a:ln>
        </p:spPr>
        <p:txBody>
          <a:bodyPr wrap="square" anchor="t">
            <a:spAutoFit/>
          </a:bodyPr>
          <a:lstStyle/>
          <a:p>
            <a:pPr>
              <a:lnSpc>
                <a:spcPct val="130000"/>
              </a:lnSpc>
            </a:pPr>
            <a:r>
              <a:rPr lang="en-US" altLang="zh-CN" sz="2400" b="1">
                <a:latin typeface="楷体" panose="02010609060101010101" charset="-122"/>
                <a:ea typeface="楷体" panose="02010609060101010101" charset="-122"/>
                <a:cs typeface="楷体" panose="02010609060101010101" charset="-122"/>
              </a:rPr>
              <a:t>A</a:t>
            </a:r>
            <a:r>
              <a:rPr lang="zh-CN" altLang="zh-CN" sz="2400" b="1">
                <a:latin typeface="楷体" panose="02010609060101010101" charset="-122"/>
                <a:ea typeface="楷体" panose="02010609060101010101" charset="-122"/>
                <a:cs typeface="楷体" panose="02010609060101010101" charset="-122"/>
              </a:rPr>
              <a:t>、</a:t>
            </a:r>
            <a:r>
              <a:rPr lang="zh-CN" altLang="zh-CN" sz="2400" b="1">
                <a:solidFill>
                  <a:schemeClr val="tx1"/>
                </a:solidFill>
                <a:latin typeface="楷体" panose="02010609060101010101" charset="-122"/>
                <a:ea typeface="楷体" panose="02010609060101010101" charset="-122"/>
                <a:cs typeface="楷体" panose="02010609060101010101" charset="-122"/>
              </a:rPr>
              <a:t>论点提出</a:t>
            </a:r>
            <a:r>
              <a:rPr lang="zh-CN" altLang="zh-CN" sz="2400" b="1">
                <a:solidFill>
                  <a:schemeClr val="tx1"/>
                </a:solidFill>
                <a:latin typeface="楷体" panose="02010609060101010101" charset="-122"/>
                <a:ea typeface="楷体" panose="02010609060101010101" charset="-122"/>
                <a:cs typeface="楷体" panose="02010609060101010101" charset="-122"/>
                <a:sym typeface="宋体" panose="02010600030101010101" pitchFamily="2" charset="-122"/>
              </a:rPr>
              <a:t>的角度：</a:t>
            </a:r>
            <a:r>
              <a:rPr lang="zh-CN" altLang="zh-CN" sz="2400" b="1">
                <a:latin typeface="楷体" panose="02010609060101010101" charset="-122"/>
                <a:ea typeface="楷体" panose="02010609060101010101" charset="-122"/>
                <a:cs typeface="楷体" panose="02010609060101010101" charset="-122"/>
                <a:sym typeface="宋体" panose="02010600030101010101" pitchFamily="2" charset="-122"/>
              </a:rPr>
              <a:t>是否准确、新颖、独到。</a:t>
            </a:r>
            <a:endParaRPr lang="en-US" altLang="zh-CN" sz="2400" b="1">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30000"/>
              </a:lnSpc>
            </a:pPr>
            <a:r>
              <a:rPr lang="en-US" altLang="zh-CN" sz="2400" b="1">
                <a:latin typeface="楷体" panose="02010609060101010101" charset="-122"/>
                <a:ea typeface="楷体" panose="02010609060101010101" charset="-122"/>
                <a:cs typeface="楷体" panose="02010609060101010101" charset="-122"/>
              </a:rPr>
              <a:t>B</a:t>
            </a:r>
            <a:r>
              <a:rPr lang="zh-CN" altLang="zh-CN" sz="2400" b="1">
                <a:latin typeface="楷体" panose="02010609060101010101" charset="-122"/>
                <a:ea typeface="楷体" panose="02010609060101010101" charset="-122"/>
                <a:cs typeface="楷体" panose="02010609060101010101" charset="-122"/>
              </a:rPr>
              <a:t>、</a:t>
            </a:r>
            <a:r>
              <a:rPr lang="zh-CN" altLang="zh-CN" sz="2400" b="1">
                <a:solidFill>
                  <a:schemeClr val="tx1"/>
                </a:solidFill>
                <a:latin typeface="楷体" panose="02010609060101010101" charset="-122"/>
                <a:ea typeface="楷体" panose="02010609060101010101" charset="-122"/>
                <a:cs typeface="楷体" panose="02010609060101010101" charset="-122"/>
                <a:sym typeface="宋体" panose="02010600030101010101" pitchFamily="2" charset="-122"/>
              </a:rPr>
              <a:t>论据的角度：</a:t>
            </a:r>
            <a:r>
              <a:rPr lang="zh-CN" altLang="zh-CN" sz="24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2400" b="1">
                <a:latin typeface="楷体" panose="02010609060101010101" charset="-122"/>
                <a:ea typeface="楷体" panose="02010609060101010101" charset="-122"/>
                <a:cs typeface="楷体" panose="02010609060101010101" charset="-122"/>
                <a:sym typeface="宋体" panose="02010600030101010101" pitchFamily="2" charset="-122"/>
              </a:rPr>
              <a:t>是否</a:t>
            </a:r>
            <a:r>
              <a:rPr lang="zh-CN" altLang="en-US" sz="2400" b="1">
                <a:latin typeface="楷体" panose="02010609060101010101" charset="-122"/>
                <a:ea typeface="楷体" panose="02010609060101010101" charset="-122"/>
                <a:cs typeface="楷体" panose="02010609060101010101" charset="-122"/>
                <a:sym typeface="宋体" panose="02010600030101010101" pitchFamily="2" charset="-122"/>
              </a:rPr>
              <a:t>典型</a:t>
            </a:r>
            <a:r>
              <a:rPr lang="zh-CN" altLang="zh-CN" sz="2400" b="1">
                <a:latin typeface="楷体" panose="02010609060101010101" charset="-122"/>
                <a:ea typeface="楷体" panose="02010609060101010101" charset="-122"/>
                <a:cs typeface="楷体" panose="02010609060101010101" charset="-122"/>
                <a:sym typeface="宋体" panose="02010600030101010101" pitchFamily="2" charset="-122"/>
              </a:rPr>
              <a:t>、新颖</a:t>
            </a:r>
            <a:r>
              <a:rPr lang="zh-CN" altLang="en-US" sz="2400" b="1">
                <a:latin typeface="楷体" panose="02010609060101010101" charset="-122"/>
                <a:ea typeface="楷体" panose="02010609060101010101" charset="-122"/>
                <a:cs typeface="楷体" panose="02010609060101010101" charset="-122"/>
                <a:sym typeface="宋体" panose="02010600030101010101" pitchFamily="2" charset="-122"/>
              </a:rPr>
              <a:t>。</a:t>
            </a:r>
            <a:endParaRPr lang="en-US" altLang="zh-CN" sz="2400" b="1">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30000"/>
              </a:lnSpc>
            </a:pPr>
            <a:r>
              <a:rPr lang="en-US" altLang="zh-CN" sz="2400" b="1">
                <a:latin typeface="楷体" panose="02010609060101010101" charset="-122"/>
                <a:ea typeface="楷体" panose="02010609060101010101" charset="-122"/>
                <a:cs typeface="楷体" panose="02010609060101010101" charset="-122"/>
                <a:sym typeface="宋体" panose="02010600030101010101" pitchFamily="2" charset="-122"/>
              </a:rPr>
              <a:t>C</a:t>
            </a:r>
            <a:r>
              <a:rPr lang="zh-CN" altLang="zh-CN" sz="2400" b="1">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2400" b="1">
                <a:solidFill>
                  <a:schemeClr val="tx1"/>
                </a:solidFill>
                <a:latin typeface="楷体" panose="02010609060101010101" charset="-122"/>
                <a:ea typeface="楷体" panose="02010609060101010101" charset="-122"/>
                <a:cs typeface="楷体" panose="02010609060101010101" charset="-122"/>
              </a:rPr>
              <a:t>论点提出的位置和方法：</a:t>
            </a:r>
            <a:endParaRPr lang="zh-CN" altLang="zh-CN" sz="2400" b="1">
              <a:latin typeface="楷体" panose="02010609060101010101" charset="-122"/>
              <a:ea typeface="楷体" panose="02010609060101010101" charset="-122"/>
              <a:cs typeface="楷体" panose="02010609060101010101" charset="-122"/>
            </a:endParaRPr>
          </a:p>
          <a:p>
            <a:pPr algn="l">
              <a:lnSpc>
                <a:spcPct val="130000"/>
              </a:lnSpc>
              <a:buClrTx/>
              <a:buSzTx/>
              <a:buFontTx/>
            </a:pPr>
            <a:r>
              <a:rPr lang="zh-CN" altLang="zh-CN"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a</a:t>
            </a:r>
            <a:r>
              <a:rPr lang="zh-CN" altLang="zh-CN" sz="2400" b="1">
                <a:latin typeface="楷体" panose="02010609060101010101" charset="-122"/>
                <a:ea typeface="楷体" panose="02010609060101010101" charset="-122"/>
                <a:cs typeface="楷体" panose="02010609060101010101" charset="-122"/>
              </a:rPr>
              <a:t>）标题旗帜鲜明，读者一目了然；</a:t>
            </a:r>
            <a:endParaRPr lang="en-US" altLang="zh-CN" sz="2400" b="1">
              <a:solidFill>
                <a:srgbClr val="FF0000"/>
              </a:solidFill>
              <a:latin typeface="楷体" panose="02010609060101010101" charset="-122"/>
              <a:ea typeface="楷体" panose="02010609060101010101" charset="-122"/>
              <a:cs typeface="楷体" panose="02010609060101010101" charset="-122"/>
            </a:endParaRPr>
          </a:p>
          <a:p>
            <a:pPr>
              <a:lnSpc>
                <a:spcPct val="130000"/>
              </a:lnSpc>
            </a:pPr>
            <a:r>
              <a:rPr lang="zh-CN" altLang="zh-CN"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b</a:t>
            </a:r>
            <a:r>
              <a:rPr lang="zh-CN" altLang="zh-CN" sz="2400" b="1">
                <a:latin typeface="楷体" panose="02010609060101010101" charset="-122"/>
                <a:ea typeface="楷体" panose="02010609060101010101" charset="-122"/>
                <a:cs typeface="楷体" panose="02010609060101010101" charset="-122"/>
              </a:rPr>
              <a:t>）开篇开门见山亮观点；</a:t>
            </a:r>
            <a:endParaRPr lang="zh-CN" altLang="zh-CN" sz="2400" b="1">
              <a:latin typeface="楷体" panose="02010609060101010101" charset="-122"/>
              <a:ea typeface="楷体" panose="02010609060101010101" charset="-122"/>
              <a:cs typeface="楷体" panose="02010609060101010101" charset="-122"/>
            </a:endParaRPr>
          </a:p>
          <a:p>
            <a:pPr>
              <a:lnSpc>
                <a:spcPct val="130000"/>
              </a:lnSpc>
            </a:pPr>
            <a:r>
              <a:rPr lang="zh-CN" altLang="zh-CN"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c</a:t>
            </a:r>
            <a:r>
              <a:rPr lang="zh-CN" altLang="zh-CN" sz="2400" b="1">
                <a:latin typeface="楷体" panose="02010609060101010101" charset="-122"/>
                <a:ea typeface="楷体" panose="02010609060101010101" charset="-122"/>
                <a:cs typeface="楷体" panose="02010609060101010101" charset="-122"/>
              </a:rPr>
              <a:t>）设问开篇，提出论题，论证深刻。</a:t>
            </a:r>
            <a:endParaRPr lang="zh-CN" altLang="zh-CN" sz="2400" b="1">
              <a:latin typeface="楷体" panose="02010609060101010101" charset="-122"/>
              <a:ea typeface="楷体" panose="02010609060101010101" charset="-122"/>
              <a:cs typeface="楷体" panose="02010609060101010101" charset="-122"/>
            </a:endParaRPr>
          </a:p>
          <a:p>
            <a:pPr>
              <a:lnSpc>
                <a:spcPct val="130000"/>
              </a:lnSpc>
            </a:pPr>
            <a:r>
              <a:rPr lang="en-US" altLang="zh-CN" sz="3200" b="1">
                <a:solidFill>
                  <a:srgbClr val="FF0000"/>
                </a:solidFill>
                <a:latin typeface="楷体" panose="02010609060101010101" charset="-122"/>
                <a:ea typeface="楷体" panose="02010609060101010101" charset="-122"/>
                <a:cs typeface="楷体" panose="02010609060101010101" charset="-122"/>
              </a:rPr>
              <a:t>2.</a:t>
            </a:r>
            <a:r>
              <a:rPr lang="zh-CN" altLang="zh-CN" sz="3200" b="1">
                <a:solidFill>
                  <a:srgbClr val="FF0000"/>
                </a:solidFill>
                <a:latin typeface="楷体" panose="02010609060101010101" charset="-122"/>
                <a:ea typeface="楷体" panose="02010609060101010101" charset="-122"/>
                <a:cs typeface="楷体" panose="02010609060101010101" charset="-122"/>
              </a:rPr>
              <a:t>论证方式角度</a:t>
            </a:r>
            <a:endParaRPr lang="zh-CN" altLang="zh-CN" sz="3200" b="1">
              <a:latin typeface="楷体" panose="02010609060101010101" charset="-122"/>
              <a:ea typeface="楷体" panose="02010609060101010101" charset="-122"/>
              <a:cs typeface="楷体" panose="02010609060101010101" charset="-122"/>
            </a:endParaRPr>
          </a:p>
          <a:p>
            <a:pPr>
              <a:lnSpc>
                <a:spcPct val="130000"/>
              </a:lnSpc>
            </a:pPr>
            <a:r>
              <a:rPr lang="zh-CN" altLang="zh-CN"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1</a:t>
            </a:r>
            <a:r>
              <a:rPr lang="zh-CN" altLang="zh-CN" sz="2400" b="1">
                <a:latin typeface="楷体" panose="02010609060101010101" charset="-122"/>
                <a:ea typeface="楷体" panose="02010609060101010101" charset="-122"/>
                <a:cs typeface="楷体" panose="02010609060101010101" charset="-122"/>
              </a:rPr>
              <a:t>）立论（提出自己正确的观点）</a:t>
            </a:r>
            <a:endParaRPr lang="zh-CN" altLang="zh-CN" sz="2400" b="1">
              <a:latin typeface="楷体" panose="02010609060101010101" charset="-122"/>
              <a:ea typeface="楷体" panose="02010609060101010101" charset="-122"/>
              <a:cs typeface="楷体" panose="02010609060101010101" charset="-122"/>
            </a:endParaRPr>
          </a:p>
          <a:p>
            <a:pPr>
              <a:lnSpc>
                <a:spcPct val="130000"/>
              </a:lnSpc>
            </a:pPr>
            <a:r>
              <a:rPr lang="zh-CN" altLang="zh-CN"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2</a:t>
            </a:r>
            <a:r>
              <a:rPr lang="zh-CN" altLang="zh-CN" sz="2400" b="1">
                <a:latin typeface="楷体" panose="02010609060101010101" charset="-122"/>
                <a:ea typeface="楷体" panose="02010609060101010101" charset="-122"/>
                <a:cs typeface="楷体" panose="02010609060101010101" charset="-122"/>
              </a:rPr>
              <a:t>）驳论（指出别的论点是错误的，提出自己正确的观点）</a:t>
            </a:r>
            <a:endParaRPr lang="zh-CN" altLang="zh-CN" sz="2400" b="1">
              <a:latin typeface="楷体" panose="02010609060101010101" charset="-122"/>
              <a:ea typeface="楷体" panose="02010609060101010101" charset="-122"/>
              <a:cs typeface="楷体" panose="02010609060101010101" charset="-122"/>
            </a:endParaRPr>
          </a:p>
          <a:p>
            <a:pPr>
              <a:lnSpc>
                <a:spcPct val="130000"/>
              </a:lnSpc>
            </a:pPr>
            <a:r>
              <a:rPr lang="zh-CN" altLang="zh-CN"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3</a:t>
            </a:r>
            <a:r>
              <a:rPr lang="zh-CN" altLang="zh-CN" sz="2400" b="1">
                <a:latin typeface="楷体" panose="02010609060101010101" charset="-122"/>
                <a:ea typeface="楷体" panose="02010609060101010101" charset="-122"/>
                <a:cs typeface="楷体" panose="02010609060101010101" charset="-122"/>
              </a:rPr>
              <a:t>）立论驳论相结合：先破后立，先立后驳，边破边立</a:t>
            </a:r>
            <a:endParaRPr lang="zh-CN" altLang="zh-CN" sz="2400" b="1">
              <a:latin typeface="楷体" panose="02010609060101010101" charset="-122"/>
              <a:ea typeface="楷体" panose="02010609060101010101" charset="-122"/>
              <a:cs typeface="楷体" panose="02010609060101010101" charset="-122"/>
            </a:endParaRPr>
          </a:p>
          <a:p>
            <a:pPr>
              <a:lnSpc>
                <a:spcPct val="130000"/>
              </a:lnSpc>
            </a:pPr>
            <a:r>
              <a:rPr lang="en-US" altLang="zh-CN" sz="3200" b="1">
                <a:solidFill>
                  <a:srgbClr val="FF0000"/>
                </a:solidFill>
                <a:latin typeface="楷体" panose="02010609060101010101" charset="-122"/>
                <a:ea typeface="楷体" panose="02010609060101010101" charset="-122"/>
                <a:cs typeface="楷体" panose="02010609060101010101" charset="-122"/>
              </a:rPr>
              <a:t>3.论证结构   4.论证方法   5.论证</a:t>
            </a:r>
            <a:r>
              <a:rPr lang="zh-CN" altLang="en-US" sz="3200" b="1">
                <a:solidFill>
                  <a:srgbClr val="FF0000"/>
                </a:solidFill>
                <a:latin typeface="楷体" panose="02010609060101010101" charset="-122"/>
                <a:ea typeface="楷体" panose="02010609060101010101" charset="-122"/>
                <a:cs typeface="楷体" panose="02010609060101010101" charset="-122"/>
              </a:rPr>
              <a:t>思路</a:t>
            </a:r>
            <a:r>
              <a:rPr lang="en-US" altLang="zh-CN" sz="3200" b="1">
                <a:solidFill>
                  <a:srgbClr val="FF0000"/>
                </a:solidFill>
                <a:latin typeface="楷体" panose="02010609060101010101" charset="-122"/>
                <a:ea typeface="楷体" panose="02010609060101010101" charset="-122"/>
                <a:cs typeface="楷体" panose="02010609060101010101" charset="-122"/>
              </a:rPr>
              <a:t>   6.论证</a:t>
            </a:r>
            <a:r>
              <a:rPr lang="zh-CN" altLang="en-US" sz="3200" b="1">
                <a:solidFill>
                  <a:srgbClr val="FF0000"/>
                </a:solidFill>
                <a:latin typeface="楷体" panose="02010609060101010101" charset="-122"/>
                <a:ea typeface="楷体" panose="02010609060101010101" charset="-122"/>
                <a:cs typeface="楷体" panose="02010609060101010101" charset="-122"/>
              </a:rPr>
              <a:t>语言</a:t>
            </a:r>
            <a:endParaRPr lang="en-US" altLang="zh-CN" sz="3200" b="1">
              <a:solidFill>
                <a:srgbClr val="FF0000"/>
              </a:solidFill>
              <a:latin typeface="楷体" panose="02010609060101010101" charset="-122"/>
              <a:ea typeface="楷体" panose="02010609060101010101" charset="-122"/>
              <a:cs typeface="楷体" panose="02010609060101010101" charset="-122"/>
            </a:endParaRPr>
          </a:p>
        </p:txBody>
      </p:sp>
      <p:sp>
        <p:nvSpPr>
          <p:cNvPr id="9218" name="文本框 1"/>
          <p:cNvSpPr txBox="1"/>
          <p:nvPr>
            <p:custDataLst>
              <p:tags r:id="rId5"/>
            </p:custDataLst>
          </p:nvPr>
        </p:nvSpPr>
        <p:spPr>
          <a:xfrm>
            <a:off x="1980565" y="170180"/>
            <a:ext cx="8115300" cy="583565"/>
          </a:xfrm>
          <a:prstGeom prst="rect">
            <a:avLst/>
          </a:prstGeom>
          <a:noFill/>
          <a:ln w="9525">
            <a:noFill/>
          </a:ln>
        </p:spPr>
        <p:txBody>
          <a:bodyPr wrap="square" anchor="t">
            <a:spAutoFit/>
          </a:bodyPr>
          <a:lstStyle/>
          <a:p>
            <a:pPr>
              <a:spcBef>
                <a:spcPct val="50000"/>
              </a:spcBef>
            </a:pPr>
            <a:r>
              <a:rPr lang="zh-CN" altLang="en-US" sz="3200" b="1">
                <a:solidFill>
                  <a:schemeClr val="accent1">
                    <a:lumMod val="75000"/>
                  </a:schemeClr>
                </a:solidFill>
                <a:latin typeface="楷体" panose="02010609060101010101" charset="-122"/>
                <a:ea typeface="楷体" panose="02010609060101010101" charset="-122"/>
                <a:cs typeface="楷体" panose="02010609060101010101" charset="-122"/>
              </a:rPr>
              <a:t>常考题型：</a:t>
            </a:r>
            <a:r>
              <a:rPr lang="zh-CN" altLang="zh-CN" sz="3200" b="1">
                <a:solidFill>
                  <a:schemeClr val="accent1">
                    <a:lumMod val="75000"/>
                  </a:schemeClr>
                </a:solidFill>
                <a:latin typeface="楷体" panose="02010609060101010101" charset="-122"/>
                <a:ea typeface="楷体" panose="02010609060101010101" charset="-122"/>
                <a:cs typeface="楷体" panose="02010609060101010101" charset="-122"/>
              </a:rPr>
              <a:t>论</a:t>
            </a:r>
            <a:r>
              <a:rPr lang="zh-CN" altLang="en-US" sz="3200" b="1">
                <a:solidFill>
                  <a:schemeClr val="accent1">
                    <a:lumMod val="75000"/>
                  </a:schemeClr>
                </a:solidFill>
                <a:latin typeface="楷体" panose="02010609060101010101" charset="-122"/>
                <a:ea typeface="楷体" panose="02010609060101010101" charset="-122"/>
                <a:cs typeface="楷体" panose="02010609060101010101" charset="-122"/>
              </a:rPr>
              <a:t>述</a:t>
            </a:r>
            <a:r>
              <a:rPr lang="zh-CN" altLang="zh-CN" sz="3200" b="1">
                <a:solidFill>
                  <a:schemeClr val="accent1">
                    <a:lumMod val="75000"/>
                  </a:schemeClr>
                </a:solidFill>
                <a:latin typeface="楷体" panose="02010609060101010101" charset="-122"/>
                <a:ea typeface="楷体" panose="02010609060101010101" charset="-122"/>
                <a:cs typeface="楷体" panose="02010609060101010101" charset="-122"/>
              </a:rPr>
              <a:t>文的论证特点</a:t>
            </a:r>
            <a:r>
              <a:rPr lang="zh-CN" altLang="en-US" sz="3200" b="1">
                <a:solidFill>
                  <a:schemeClr val="accent1">
                    <a:lumMod val="75000"/>
                  </a:schemeClr>
                </a:solidFill>
                <a:latin typeface="楷体" panose="02010609060101010101" charset="-122"/>
                <a:ea typeface="楷体" panose="02010609060101010101" charset="-122"/>
                <a:cs typeface="楷体" panose="02010609060101010101" charset="-122"/>
              </a:rPr>
              <a:t>（综合问）</a:t>
            </a:r>
            <a:endParaRPr lang="zh-CN" altLang="en-US" sz="3200" b="1">
              <a:solidFill>
                <a:schemeClr val="accent1">
                  <a:lumMod val="75000"/>
                </a:schemeClr>
              </a:solidFill>
              <a:latin typeface="楷体" panose="02010609060101010101" charset="-122"/>
              <a:ea typeface="楷体" panose="02010609060101010101" charset="-122"/>
              <a:cs typeface="楷体" panose="02010609060101010101" charset="-122"/>
            </a:endParaRPr>
          </a:p>
        </p:txBody>
      </p:sp>
      <p:sp>
        <p:nvSpPr>
          <p:cNvPr id="2" name="右大括号 1"/>
          <p:cNvSpPr/>
          <p:nvPr>
            <p:custDataLst>
              <p:tags r:id="rId6"/>
            </p:custDataLst>
          </p:nvPr>
        </p:nvSpPr>
        <p:spPr>
          <a:xfrm>
            <a:off x="7207885" y="1056640"/>
            <a:ext cx="76200" cy="259270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0"/>
          </a:p>
        </p:txBody>
      </p:sp>
      <p:sp>
        <p:nvSpPr>
          <p:cNvPr id="3" name="文本框 2"/>
          <p:cNvSpPr txBox="1"/>
          <p:nvPr>
            <p:custDataLst>
              <p:tags r:id="rId7"/>
            </p:custDataLst>
          </p:nvPr>
        </p:nvSpPr>
        <p:spPr>
          <a:xfrm>
            <a:off x="7926546" y="2254885"/>
            <a:ext cx="2169319" cy="583565"/>
          </a:xfrm>
          <a:prstGeom prst="rect">
            <a:avLst/>
          </a:prstGeom>
          <a:noFill/>
        </p:spPr>
        <p:txBody>
          <a:bodyPr wrap="square" rtlCol="0">
            <a:spAutoFit/>
          </a:bodyPr>
          <a:lstStyle/>
          <a:p>
            <a:r>
              <a:rPr lang="en-US" altLang="zh-CN" sz="3200" b="1">
                <a:solidFill>
                  <a:srgbClr val="FF0000"/>
                </a:solidFill>
                <a:latin typeface="楷体" panose="02010609060101010101" charset="-122"/>
                <a:ea typeface="楷体" panose="02010609060101010101" charset="-122"/>
                <a:cs typeface="楷体" panose="02010609060101010101" charset="-122"/>
              </a:rPr>
              <a:t>1.</a:t>
            </a:r>
            <a:r>
              <a:rPr lang="zh-CN" altLang="en-US" sz="3200" b="1">
                <a:solidFill>
                  <a:srgbClr val="FF0000"/>
                </a:solidFill>
                <a:latin typeface="楷体" panose="02010609060101010101" charset="-122"/>
                <a:ea typeface="楷体" panose="02010609060101010101" charset="-122"/>
                <a:cs typeface="楷体" panose="02010609060101010101" charset="-122"/>
              </a:rPr>
              <a:t>要素</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strips(downLeft)">
                                      <p:cBhvr>
                                        <p:cTn id="7" dur="500"/>
                                        <p:tgtEl>
                                          <p:spTgt spid="9217"/>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trips(downLeft)">
                                      <p:cBhvr>
                                        <p:cTn id="10" dur="500"/>
                                        <p:tgtEl>
                                          <p:spTgt spid="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P spid="2" grpId="0"/>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1245870" y="635"/>
            <a:ext cx="9641205" cy="6857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11" name="表格 10"/>
          <p:cNvGraphicFramePr>
            <a:graphicFrameLocks noGrp="1"/>
          </p:cNvGraphicFramePr>
          <p:nvPr>
            <p:custDataLst>
              <p:tags r:id="rId4"/>
            </p:custDataLst>
          </p:nvPr>
        </p:nvGraphicFramePr>
        <p:xfrm>
          <a:off x="444183" y="173355"/>
          <a:ext cx="11449685" cy="6553835"/>
        </p:xfrm>
        <a:graphic>
          <a:graphicData uri="http://schemas.openxmlformats.org/drawingml/2006/table">
            <a:tbl>
              <a:tblPr/>
              <a:tblGrid>
                <a:gridCol w="2403475"/>
                <a:gridCol w="2157730"/>
                <a:gridCol w="6888480"/>
              </a:tblGrid>
              <a:tr h="0">
                <a:tc gridSpan="2">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Courier New" panose="02070309020205020404"/>
                        </a:rPr>
                        <a:t>描写手法</a:t>
                      </a:r>
                      <a:endParaRPr lang="zh-CN"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主要效果</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825">
                <a:tc rowSpan="4">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人物</a:t>
                      </a:r>
                      <a:endParaRPr lang="zh-CN" sz="2800" b="1" kern="100">
                        <a:effectLst/>
                        <a:latin typeface="楷体" panose="02010609060101010101" charset="-122"/>
                        <a:ea typeface="楷体" panose="02010609060101010101" charset="-122"/>
                        <a:cs typeface="Times New Roman" panose="02020603050405020304"/>
                      </a:endParaRPr>
                    </a:p>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描写</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肖像描写</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以形传神</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990">
                <a:tc vMerge="1">
                  <a:txBody>
                    <a:bodyPr vert="horz" wrap="square"/>
                    <a:lstStyle/>
                    <a:p/>
                  </a:txBody>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动作描写</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表现人物性格特点</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4510">
                <a:tc vMerge="1">
                  <a:txBody>
                    <a:bodyPr vert="horz" wrap="square"/>
                    <a:lstStyle/>
                    <a:p/>
                  </a:txBody>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语言描写</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言为心声，表现人物性格特点</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365">
                <a:tc vMerge="1">
                  <a:txBody>
                    <a:bodyPr vert="horz" wrap="square"/>
                    <a:lstStyle/>
                    <a:p/>
                  </a:txBody>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心理描写</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揭示人物内心世界</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500">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Courier New" panose="02070309020205020404"/>
                        </a:rPr>
                        <a:t>重合</a:t>
                      </a:r>
                      <a:endParaRPr lang="zh-CN"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细节描写</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准确、传神、鲜明</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105">
                <a:tc rowSpan="3">
                  <a:txBody>
                    <a:bodyPr vert="horz" wrap="square"/>
                    <a:lstStyle/>
                    <a:p>
                      <a:pPr algn="ctr">
                        <a:lnSpc>
                          <a:spcPct val="100000"/>
                        </a:lnSpc>
                        <a:spcAft>
                          <a:spcPct val="0"/>
                        </a:spcAft>
                        <a:buNone/>
                      </a:pPr>
                      <a:r>
                        <a:rPr lang="zh-CN" sz="2800" b="1" kern="100">
                          <a:effectLst/>
                          <a:latin typeface="楷体" panose="02010609060101010101" charset="-122"/>
                          <a:ea typeface="楷体" panose="02010609060101010101" charset="-122"/>
                          <a:cs typeface="Times New Roman" panose="02020603050405020304"/>
                          <a:sym typeface="+mn-ea"/>
                        </a:rPr>
                        <a:t>其他描写</a:t>
                      </a:r>
                      <a:endParaRPr lang="zh-CN" sz="2800" b="1" kern="100">
                        <a:effectLst/>
                        <a:latin typeface="楷体" panose="02010609060101010101" charset="-122"/>
                        <a:ea typeface="楷体" panose="02010609060101010101" charset="-122"/>
                        <a:cs typeface="Courier New" panose="02070309020205020404"/>
                      </a:endParaRPr>
                    </a:p>
                    <a:p>
                      <a:pPr algn="ctr">
                        <a:lnSpc>
                          <a:spcPct val="100000"/>
                        </a:lnSpc>
                        <a:spcAft>
                          <a:spcPct val="0"/>
                        </a:spcAft>
                        <a:buNone/>
                      </a:pPr>
                      <a:endParaRPr lang="zh-CN" altLang="en-US"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工笔细描</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精雕细刻，纤毫毕现，具体生动</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vMerge="1">
                  <a:txBody>
                    <a:bodyPr vert="horz" wrap="square"/>
                    <a:lstStyle/>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白描</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Times New Roman" panose="02020603050405020304"/>
                        </a:rPr>
                        <a:t>简笔勾勒，简洁、准确、传神</a:t>
                      </a:r>
                      <a:endParaRPr lang="zh-CN" sz="2800" b="1" kern="100">
                        <a:effectLst/>
                        <a:latin typeface="楷体" panose="02010609060101010101" charset="-122"/>
                        <a:ea typeface="楷体" panose="02010609060101010101" charset="-122"/>
                        <a:cs typeface="Times New Roman" panose="020206030504050203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20">
                <a:tc vMerge="1">
                  <a:txBody>
                    <a:bodyPr vert="horz" wrap="square"/>
                    <a:lstStyle/>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rowSpan="2">
                  <a:txBody>
                    <a:bodyPr vert="horz" wrap="square"/>
                    <a:lstStyle/>
                    <a:p>
                      <a:pPr algn="ctr">
                        <a:lnSpc>
                          <a:spcPct val="100000"/>
                        </a:lnSpc>
                        <a:spcAft>
                          <a:spcPct val="0"/>
                        </a:spcAft>
                      </a:pPr>
                      <a:r>
                        <a:rPr lang="zh-CN" sz="2800" b="1" kern="100">
                          <a:effectLst/>
                          <a:latin typeface="楷体" panose="02010609060101010101" charset="-122"/>
                          <a:ea typeface="楷体" panose="02010609060101010101" charset="-122"/>
                          <a:cs typeface="Courier New" panose="02070309020205020404"/>
                        </a:rPr>
                        <a:t>自然环境</a:t>
                      </a:r>
                      <a:endParaRPr lang="zh-CN"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vert="horz" wrap="square"/>
                    <a:lstStyle/>
                    <a:p>
                      <a:pPr algn="ctr">
                        <a:lnSpc>
                          <a:spcPct val="100000"/>
                        </a:lnSpc>
                        <a:spcAft>
                          <a:spcPct val="0"/>
                        </a:spcAft>
                      </a:pPr>
                      <a:r>
                        <a:rPr lang="en-US" altLang="zh-CN" sz="2800" b="1" kern="100">
                          <a:effectLst/>
                          <a:latin typeface="楷体" panose="02010609060101010101" charset="-122"/>
                          <a:ea typeface="楷体" panose="02010609060101010101" charset="-122"/>
                          <a:cs typeface="楷体" panose="02010609060101010101" charset="-122"/>
                        </a:rPr>
                        <a:t>1.</a:t>
                      </a:r>
                      <a:r>
                        <a:rPr lang="zh-CN" sz="2800" b="1" kern="100">
                          <a:effectLst/>
                          <a:latin typeface="楷体" panose="02010609060101010101" charset="-122"/>
                          <a:ea typeface="楷体" panose="02010609060101010101" charset="-122"/>
                          <a:cs typeface="楷体" panose="02010609060101010101" charset="-122"/>
                        </a:rPr>
                        <a:t>呈现故事背景、环境及特点</a:t>
                      </a:r>
                      <a:endParaRPr lang="zh-CN" sz="2800" b="1" kern="100">
                        <a:effectLst/>
                        <a:latin typeface="楷体" panose="02010609060101010101" charset="-122"/>
                        <a:ea typeface="楷体" panose="02010609060101010101" charset="-122"/>
                        <a:cs typeface="楷体" panose="02010609060101010101" charset="-122"/>
                      </a:endParaRPr>
                    </a:p>
                    <a:p>
                      <a:pPr algn="ctr">
                        <a:lnSpc>
                          <a:spcPct val="100000"/>
                        </a:lnSpc>
                        <a:spcAft>
                          <a:spcPct val="0"/>
                        </a:spcAft>
                      </a:pPr>
                      <a:r>
                        <a:rPr lang="en-US" altLang="zh-CN" sz="2800" b="1" kern="100">
                          <a:effectLst/>
                          <a:latin typeface="楷体" panose="02010609060101010101" charset="-122"/>
                          <a:ea typeface="楷体" panose="02010609060101010101" charset="-122"/>
                          <a:cs typeface="楷体" panose="02010609060101010101" charset="-122"/>
                        </a:rPr>
                        <a:t>2.</a:t>
                      </a:r>
                      <a:r>
                        <a:rPr lang="zh-CN" sz="2800" b="1" kern="100">
                          <a:effectLst/>
                          <a:latin typeface="楷体" panose="02010609060101010101" charset="-122"/>
                          <a:ea typeface="楷体" panose="02010609060101010101" charset="-122"/>
                          <a:cs typeface="楷体" panose="02010609060101010101" charset="-122"/>
                        </a:rPr>
                        <a:t>渲染气氛；</a:t>
                      </a:r>
                      <a:r>
                        <a:rPr lang="en-US" altLang="zh-CN" sz="2800" b="1" kern="100">
                          <a:effectLst/>
                          <a:latin typeface="楷体" panose="02010609060101010101" charset="-122"/>
                          <a:ea typeface="楷体" panose="02010609060101010101" charset="-122"/>
                          <a:cs typeface="楷体" panose="02010609060101010101" charset="-122"/>
                        </a:rPr>
                        <a:t>3</a:t>
                      </a:r>
                      <a:r>
                        <a:rPr lang="zh-CN" sz="2800" b="1" kern="100">
                          <a:effectLst/>
                          <a:latin typeface="楷体" panose="02010609060101010101" charset="-122"/>
                          <a:ea typeface="楷体" panose="02010609060101010101" charset="-122"/>
                          <a:cs typeface="楷体" panose="02010609060101010101" charset="-122"/>
                        </a:rPr>
                        <a:t>烘托</a:t>
                      </a:r>
                      <a:r>
                        <a:rPr lang="en-US" altLang="zh-CN" sz="2800" b="1" kern="100">
                          <a:effectLst/>
                          <a:latin typeface="楷体" panose="02010609060101010101" charset="-122"/>
                          <a:ea typeface="楷体" panose="02010609060101010101" charset="-122"/>
                          <a:cs typeface="楷体" panose="02010609060101010101" charset="-122"/>
                        </a:rPr>
                        <a:t>/</a:t>
                      </a:r>
                      <a:r>
                        <a:rPr lang="zh-CN" altLang="en-US" sz="2800" b="1" kern="100">
                          <a:effectLst/>
                          <a:latin typeface="楷体" panose="02010609060101010101" charset="-122"/>
                          <a:ea typeface="楷体" panose="02010609060101010101" charset="-122"/>
                          <a:cs typeface="楷体" panose="02010609060101010101" charset="-122"/>
                        </a:rPr>
                        <a:t>表现</a:t>
                      </a:r>
                      <a:r>
                        <a:rPr lang="zh-CN" sz="2800" b="1" kern="100">
                          <a:effectLst/>
                          <a:latin typeface="楷体" panose="02010609060101010101" charset="-122"/>
                          <a:ea typeface="楷体" panose="02010609060101010101" charset="-122"/>
                          <a:cs typeface="楷体" panose="02010609060101010101" charset="-122"/>
                        </a:rPr>
                        <a:t>人物；</a:t>
                      </a:r>
                      <a:r>
                        <a:rPr lang="en-US" altLang="zh-CN" sz="2800" b="1" kern="100">
                          <a:effectLst/>
                          <a:latin typeface="楷体" panose="02010609060101010101" charset="-122"/>
                          <a:ea typeface="楷体" panose="02010609060101010101" charset="-122"/>
                          <a:cs typeface="楷体" panose="02010609060101010101" charset="-122"/>
                        </a:rPr>
                        <a:t>4</a:t>
                      </a:r>
                      <a:r>
                        <a:rPr lang="zh-CN" sz="2800" b="1" kern="100">
                          <a:effectLst/>
                          <a:latin typeface="楷体" panose="02010609060101010101" charset="-122"/>
                          <a:ea typeface="楷体" panose="02010609060101010101" charset="-122"/>
                          <a:cs typeface="楷体" panose="02010609060101010101" charset="-122"/>
                        </a:rPr>
                        <a:t>寄托感情；</a:t>
                      </a:r>
                      <a:r>
                        <a:rPr lang="en-US" altLang="zh-CN" sz="2800" b="1" kern="100">
                          <a:effectLst/>
                          <a:latin typeface="楷体" panose="02010609060101010101" charset="-122"/>
                          <a:ea typeface="楷体" panose="02010609060101010101" charset="-122"/>
                          <a:cs typeface="楷体" panose="02010609060101010101" charset="-122"/>
                        </a:rPr>
                        <a:t>5</a:t>
                      </a:r>
                      <a:r>
                        <a:rPr lang="zh-CN" sz="2800" b="1" kern="100">
                          <a:effectLst/>
                          <a:latin typeface="楷体" panose="02010609060101010101" charset="-122"/>
                          <a:ea typeface="楷体" panose="02010609060101010101" charset="-122"/>
                          <a:cs typeface="楷体" panose="02010609060101010101" charset="-122"/>
                        </a:rPr>
                        <a:t>推动情节；</a:t>
                      </a:r>
                      <a:r>
                        <a:rPr lang="en-US" altLang="zh-CN" sz="2800" b="1" kern="100">
                          <a:effectLst/>
                          <a:latin typeface="楷体" panose="02010609060101010101" charset="-122"/>
                          <a:ea typeface="楷体" panose="02010609060101010101" charset="-122"/>
                          <a:cs typeface="楷体" panose="02010609060101010101" charset="-122"/>
                        </a:rPr>
                        <a:t>6</a:t>
                      </a:r>
                      <a:r>
                        <a:rPr lang="zh-CN" sz="2800" b="1" kern="100">
                          <a:effectLst/>
                          <a:latin typeface="楷体" panose="02010609060101010101" charset="-122"/>
                          <a:ea typeface="楷体" panose="02010609060101010101" charset="-122"/>
                          <a:cs typeface="楷体" panose="02010609060101010101" charset="-122"/>
                        </a:rPr>
                        <a:t>照应铺垫；</a:t>
                      </a:r>
                      <a:r>
                        <a:rPr lang="en-US" altLang="zh-CN" sz="2800" b="1" kern="100">
                          <a:effectLst/>
                          <a:latin typeface="楷体" panose="02010609060101010101" charset="-122"/>
                          <a:ea typeface="楷体" panose="02010609060101010101" charset="-122"/>
                          <a:cs typeface="楷体" panose="02010609060101010101" charset="-122"/>
                        </a:rPr>
                        <a:t>7</a:t>
                      </a:r>
                      <a:r>
                        <a:rPr lang="zh-CN" sz="2800" b="1" kern="100">
                          <a:effectLst/>
                          <a:latin typeface="楷体" panose="02010609060101010101" charset="-122"/>
                          <a:ea typeface="楷体" panose="02010609060101010101" charset="-122"/>
                          <a:cs typeface="楷体" panose="02010609060101010101" charset="-122"/>
                        </a:rPr>
                        <a:t>暗示</a:t>
                      </a:r>
                      <a:r>
                        <a:rPr lang="en-US" altLang="zh-CN" sz="2800" b="1" kern="100">
                          <a:effectLst/>
                          <a:latin typeface="楷体" panose="02010609060101010101" charset="-122"/>
                          <a:ea typeface="楷体" panose="02010609060101010101" charset="-122"/>
                          <a:cs typeface="楷体" panose="02010609060101010101" charset="-122"/>
                        </a:rPr>
                        <a:t>/</a:t>
                      </a:r>
                      <a:r>
                        <a:rPr lang="zh-CN" altLang="en-US" sz="2800" b="1" kern="100">
                          <a:effectLst/>
                          <a:latin typeface="楷体" panose="02010609060101010101" charset="-122"/>
                          <a:ea typeface="楷体" panose="02010609060101010101" charset="-122"/>
                          <a:cs typeface="楷体" panose="02010609060101010101" charset="-122"/>
                        </a:rPr>
                        <a:t>表现主题</a:t>
                      </a:r>
                      <a:endParaRPr lang="zh-CN" altLang="en-US" sz="2800" b="1" kern="100">
                        <a:effectLst/>
                        <a:latin typeface="楷体" panose="02010609060101010101" charset="-122"/>
                        <a:ea typeface="楷体" panose="02010609060101010101" charset="-122"/>
                        <a:cs typeface="楷体" panose="02010609060101010101" charset="-122"/>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070">
                <a:tc rowSpan="2">
                  <a:txBody>
                    <a:bodyPr vert="horz" wrap="square"/>
                    <a:lstStyle/>
                    <a:p>
                      <a:pPr algn="ctr">
                        <a:lnSpc>
                          <a:spcPct val="100000"/>
                        </a:lnSpc>
                        <a:spcAft>
                          <a:spcPct val="0"/>
                        </a:spcAft>
                        <a:buNone/>
                      </a:pPr>
                      <a:r>
                        <a:rPr lang="zh-CN" altLang="en-US" sz="2800" b="1" kern="100">
                          <a:effectLst/>
                          <a:latin typeface="楷体" panose="02010609060101010101" charset="-122"/>
                          <a:ea typeface="楷体" panose="02010609060101010101" charset="-122"/>
                          <a:cs typeface="Courier New" panose="02070309020205020404"/>
                        </a:rPr>
                        <a:t>环境描写</a:t>
                      </a:r>
                      <a:endParaRPr lang="zh-CN" altLang="en-US"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vMerge="1">
                  <a:txBody>
                    <a:bodyPr vert="horz" wrap="square"/>
                    <a:lstStyle/>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1830">
                <a:tc vMerge="1">
                  <a:txBody>
                    <a:bodyPr vert="horz" wrap="square"/>
                    <a:lstStyle/>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vert="horz" wrap="square"/>
                    <a:lstStyle/>
                    <a:p>
                      <a:pPr algn="ctr">
                        <a:lnSpc>
                          <a:spcPct val="100000"/>
                        </a:lnSpc>
                        <a:spcAft>
                          <a:spcPct val="0"/>
                        </a:spcAft>
                        <a:buNone/>
                      </a:pPr>
                      <a:r>
                        <a:rPr lang="zh-CN" altLang="en-US" sz="2800" b="1" kern="100">
                          <a:effectLst/>
                          <a:latin typeface="楷体" panose="02010609060101010101" charset="-122"/>
                          <a:ea typeface="楷体" panose="02010609060101010101" charset="-122"/>
                          <a:cs typeface="Courier New" panose="02070309020205020404"/>
                        </a:rPr>
                        <a:t>社会环境</a:t>
                      </a:r>
                      <a:endParaRPr lang="zh-CN" altLang="en-US"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0620">
                <a:tc>
                  <a:txBody>
                    <a:bodyPr vert="horz" wrap="square"/>
                    <a:lstStyle/>
                    <a:p>
                      <a:pPr algn="ctr">
                        <a:lnSpc>
                          <a:spcPct val="100000"/>
                        </a:lnSpc>
                        <a:spcAft>
                          <a:spcPct val="0"/>
                        </a:spcAft>
                        <a:buNone/>
                      </a:pPr>
                      <a:r>
                        <a:rPr lang="zh-CN" altLang="en-US" sz="2800" b="1" kern="100">
                          <a:effectLst/>
                          <a:latin typeface="楷体" panose="02010609060101010101" charset="-122"/>
                          <a:ea typeface="楷体" panose="02010609060101010101" charset="-122"/>
                          <a:cs typeface="Courier New" panose="02070309020205020404"/>
                        </a:rPr>
                        <a:t>感官描写</a:t>
                      </a:r>
                      <a:endParaRPr lang="zh-CN" altLang="en-US" sz="2800" b="1" kern="100">
                        <a:effectLst/>
                        <a:latin typeface="楷体" panose="02010609060101010101" charset="-122"/>
                        <a:ea typeface="楷体" panose="02010609060101010101" charset="-122"/>
                        <a:cs typeface="Courier New" panose="02070309020205020404"/>
                      </a:endParaRPr>
                    </a:p>
                  </a:txBody>
                  <a:tcPr>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vert="horz" wrap="square"/>
                    <a:lstStyle/>
                    <a:p>
                      <a:pPr algn="ctr">
                        <a:lnSpc>
                          <a:spcPct val="100000"/>
                        </a:lnSpc>
                        <a:spcAft>
                          <a:spcPct val="0"/>
                        </a:spcAft>
                        <a:buNone/>
                      </a:pPr>
                      <a:r>
                        <a:rPr lang="zh-CN" altLang="en-US" sz="2800" b="1" kern="100">
                          <a:effectLst/>
                          <a:latin typeface="楷体" panose="02010609060101010101" charset="-122"/>
                          <a:ea typeface="楷体" panose="02010609060101010101" charset="-122"/>
                          <a:cs typeface="Courier New" panose="02070309020205020404"/>
                        </a:rPr>
                        <a:t>视觉、嗅觉、听觉、触觉、味觉等</a:t>
                      </a:r>
                      <a:endParaRPr lang="zh-CN" altLang="en-US" sz="2800" b="1" kern="100">
                        <a:effectLst/>
                        <a:latin typeface="楷体" panose="02010609060101010101" charset="-122"/>
                        <a:ea typeface="楷体" panose="02010609060101010101" charset="-122"/>
                        <a:cs typeface="Courier New" panose="02070309020205020404"/>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90000"/>
                        </a:lnSpc>
                        <a:spcAft>
                          <a:spcPct val="0"/>
                        </a:spcAft>
                        <a:buNone/>
                      </a:pPr>
                      <a:r>
                        <a:rPr lang="en-US" altLang="zh-CN" sz="2800" b="1" kern="100">
                          <a:effectLst/>
                          <a:latin typeface="楷体" panose="02010609060101010101" charset="-122"/>
                          <a:ea typeface="楷体" panose="02010609060101010101" charset="-122"/>
                          <a:cs typeface="楷体" panose="02010609060101010101" charset="-122"/>
                        </a:rPr>
                        <a:t>1</a:t>
                      </a:r>
                      <a:r>
                        <a:rPr lang="zh-CN" altLang="en-US" sz="2800" b="1" kern="100">
                          <a:effectLst/>
                          <a:latin typeface="楷体" panose="02010609060101010101" charset="-122"/>
                          <a:ea typeface="楷体" panose="02010609060101010101" charset="-122"/>
                          <a:cs typeface="楷体" panose="02010609060101010101" charset="-122"/>
                        </a:rPr>
                        <a:t>、使描写对象更加真实具有感染力</a:t>
                      </a:r>
                      <a:endParaRPr lang="zh-CN" altLang="en-US" sz="2800" b="1" kern="100">
                        <a:effectLst/>
                        <a:latin typeface="楷体" panose="02010609060101010101" charset="-122"/>
                        <a:ea typeface="楷体" panose="02010609060101010101" charset="-122"/>
                        <a:cs typeface="楷体" panose="02010609060101010101" charset="-122"/>
                      </a:endParaRPr>
                    </a:p>
                    <a:p>
                      <a:pPr algn="ctr">
                        <a:lnSpc>
                          <a:spcPct val="90000"/>
                        </a:lnSpc>
                        <a:spcAft>
                          <a:spcPct val="0"/>
                        </a:spcAft>
                        <a:buNone/>
                      </a:pPr>
                      <a:r>
                        <a:rPr lang="en-US" altLang="zh-CN" sz="2800" b="1" kern="100">
                          <a:effectLst/>
                          <a:latin typeface="楷体" panose="02010609060101010101" charset="-122"/>
                          <a:ea typeface="楷体" panose="02010609060101010101" charset="-122"/>
                          <a:cs typeface="楷体" panose="02010609060101010101" charset="-122"/>
                        </a:rPr>
                        <a:t>2</a:t>
                      </a:r>
                      <a:r>
                        <a:rPr lang="zh-CN" altLang="en-US" sz="2800" b="1" kern="100">
                          <a:effectLst/>
                          <a:latin typeface="楷体" panose="02010609060101010101" charset="-122"/>
                          <a:ea typeface="楷体" panose="02010609060101010101" charset="-122"/>
                          <a:cs typeface="楷体" panose="02010609060101010101" charset="-122"/>
                        </a:rPr>
                        <a:t>使读者有身临其境之感</a:t>
                      </a:r>
                      <a:endParaRPr lang="zh-CN" altLang="en-US" sz="2800" b="1" kern="100">
                        <a:effectLst/>
                        <a:latin typeface="楷体" panose="02010609060101010101" charset="-122"/>
                        <a:ea typeface="楷体" panose="02010609060101010101" charset="-122"/>
                        <a:cs typeface="楷体" panose="02010609060101010101" charset="-122"/>
                      </a:endParaRPr>
                    </a:p>
                  </a:txBody>
                  <a:tcPr marL="35359" marR="35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10" name="表格 9"/>
          <p:cNvGraphicFramePr>
            <a:graphicFrameLocks noGrp="1"/>
          </p:cNvGraphicFramePr>
          <p:nvPr>
            <p:custDataLst>
              <p:tags r:id="rId4"/>
            </p:custDataLst>
          </p:nvPr>
        </p:nvGraphicFramePr>
        <p:xfrm>
          <a:off x="642938" y="713740"/>
          <a:ext cx="10777855" cy="5419725"/>
        </p:xfrm>
        <a:graphic>
          <a:graphicData uri="http://schemas.openxmlformats.org/drawingml/2006/table">
            <a:tbl>
              <a:tblPr firstRow="1" bandRow="1">
                <a:tableStyleId>{5940675A-B579-460E-94D1-54222C63F5DA}</a:tableStyleId>
              </a:tblPr>
              <a:tblGrid>
                <a:gridCol w="1071880"/>
                <a:gridCol w="6277610"/>
                <a:gridCol w="1711325"/>
                <a:gridCol w="1717040"/>
              </a:tblGrid>
              <a:tr h="862965">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修辞类别</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gridSpan="2">
                  <a:txBody>
                    <a:bodyPr vert="horz" wrap="square"/>
                    <a:lstStyle/>
                    <a:p>
                      <a:pPr marL="0" indent="0" algn="ctr">
                        <a:buNone/>
                      </a:pPr>
                      <a:r>
                        <a:rPr lang="zh-CN" altLang="en-US" sz="2800" b="1" u="none">
                          <a:latin typeface="楷体" panose="02010609060101010101" charset="-122"/>
                          <a:ea typeface="楷体" panose="02010609060101010101" charset="-122"/>
                          <a:cs typeface="楷体" panose="02010609060101010101" charset="-122"/>
                        </a:rPr>
                        <a:t>主要作用</a:t>
                      </a:r>
                      <a:r>
                        <a:rPr lang="en-US" altLang="zh-CN" sz="2800" b="1" u="none">
                          <a:latin typeface="楷体" panose="02010609060101010101" charset="-122"/>
                          <a:ea typeface="楷体" panose="02010609060101010101" charset="-122"/>
                          <a:cs typeface="楷体" panose="02010609060101010101" charset="-122"/>
                        </a:rPr>
                        <a:t> </a:t>
                      </a:r>
                      <a:endParaRPr lang="en-US" altLang="zh-CN" sz="2800" b="1" u="none">
                        <a:latin typeface="楷体" panose="02010609060101010101" charset="-122"/>
                        <a:ea typeface="楷体" panose="02010609060101010101" charset="-122"/>
                        <a:cs typeface="楷体" panose="02010609060101010101" charset="-122"/>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h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其他</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r>
              <a:tr h="958215">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比喻</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化平淡为生动</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化深奥为浅显</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化概括为具体</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化抽象为形象。</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5">
                  <a:txBody>
                    <a:bodyPr vert="horz" wrap="square"/>
                    <a:lstStyle/>
                    <a:p>
                      <a:pPr marL="0" indent="0" algn="ctr">
                        <a:buNone/>
                      </a:pPr>
                      <a:r>
                        <a:rPr lang="zh-CN" altLang="en-US" sz="2800" b="1" u="none">
                          <a:latin typeface="楷体" panose="02010609060101010101" charset="-122"/>
                          <a:ea typeface="楷体" panose="02010609060101010101" charset="-122"/>
                          <a:cs typeface="楷体" panose="02010609060101010101" charset="-122"/>
                        </a:rPr>
                        <a:t>使描写</a:t>
                      </a:r>
                      <a:r>
                        <a:rPr lang="en-US" altLang="zh-CN" sz="2800" b="1" u="none">
                          <a:latin typeface="楷体" panose="02010609060101010101" charset="-122"/>
                          <a:ea typeface="楷体" panose="02010609060101010101" charset="-122"/>
                          <a:cs typeface="楷体" panose="02010609060101010101" charset="-122"/>
                        </a:rPr>
                        <a:t>(</a:t>
                      </a:r>
                      <a:r>
                        <a:rPr lang="zh-CN" altLang="en-US" sz="2800" b="1" u="none">
                          <a:latin typeface="楷体" panose="02010609060101010101" charset="-122"/>
                          <a:ea typeface="楷体" panose="02010609060101010101" charset="-122"/>
                          <a:cs typeface="楷体" panose="02010609060101010101" charset="-122"/>
                        </a:rPr>
                        <a:t>语言</a:t>
                      </a:r>
                      <a:r>
                        <a:rPr lang="en-US" altLang="zh-CN" sz="2800" b="1" u="none">
                          <a:latin typeface="楷体" panose="02010609060101010101" charset="-122"/>
                          <a:ea typeface="楷体" panose="02010609060101010101" charset="-122"/>
                          <a:cs typeface="楷体" panose="02010609060101010101" charset="-122"/>
                        </a:rPr>
                        <a:t>)</a:t>
                      </a:r>
                      <a:r>
                        <a:rPr lang="zh-CN" altLang="en-US" sz="2800" b="1" u="none">
                          <a:latin typeface="楷体" panose="02010609060101010101" charset="-122"/>
                          <a:ea typeface="楷体" panose="02010609060101010101" charset="-122"/>
                          <a:cs typeface="楷体" panose="02010609060101010101" charset="-122"/>
                        </a:rPr>
                        <a:t>更加形象生动。</a:t>
                      </a:r>
                      <a:r>
                        <a:rPr lang="en-US" altLang="zh-CN" sz="2800" b="1" u="none">
                          <a:latin typeface="楷体" panose="02010609060101010101" charset="-122"/>
                          <a:ea typeface="楷体" panose="02010609060101010101" charset="-122"/>
                          <a:cs typeface="楷体" panose="02010609060101010101" charset="-122"/>
                        </a:rPr>
                        <a:t>(</a:t>
                      </a:r>
                      <a:r>
                        <a:rPr lang="zh-CN" altLang="en-US" sz="2800" b="1" u="none">
                          <a:latin typeface="楷体" panose="02010609060101010101" charset="-122"/>
                          <a:ea typeface="楷体" panose="02010609060101010101" charset="-122"/>
                          <a:cs typeface="楷体" panose="02010609060101010101" charset="-122"/>
                        </a:rPr>
                        <a:t>语言</a:t>
                      </a:r>
                      <a:r>
                        <a:rPr lang="en-US" altLang="zh-CN" sz="2800" b="1" u="none">
                          <a:latin typeface="楷体" panose="02010609060101010101" charset="-122"/>
                          <a:ea typeface="楷体" panose="02010609060101010101" charset="-122"/>
                          <a:cs typeface="楷体" panose="02010609060101010101" charset="-122"/>
                        </a:rPr>
                        <a:t>)</a:t>
                      </a:r>
                      <a:r>
                        <a:rPr lang="zh-CN" altLang="en-US" sz="2800" b="1" u="none">
                          <a:latin typeface="楷体" panose="02010609060101010101" charset="-122"/>
                          <a:ea typeface="楷体" panose="02010609060101010101" charset="-122"/>
                          <a:cs typeface="楷体" panose="02010609060101010101" charset="-122"/>
                        </a:rPr>
                        <a:t>更加形象生动。</a:t>
                      </a:r>
                      <a:endParaRPr lang="zh-CN" altLang="en-US" sz="2800" b="1" u="none">
                        <a:latin typeface="楷体" panose="02010609060101010101" charset="-122"/>
                        <a:ea typeface="楷体" panose="02010609060101010101" charset="-122"/>
                        <a:cs typeface="楷体" panose="02010609060101010101" charset="-122"/>
                      </a:endParaRPr>
                    </a:p>
                    <a:p>
                      <a:pPr marL="0" indent="0" algn="ctr">
                        <a:buNone/>
                      </a:pPr>
                      <a:r>
                        <a:rPr lang="zh-CN" altLang="en-US" sz="2800" b="1" u="none">
                          <a:latin typeface="楷体" panose="02010609060101010101" charset="-122"/>
                          <a:ea typeface="楷体" panose="02010609060101010101" charset="-122"/>
                          <a:cs typeface="楷体" panose="02010609060101010101" charset="-122"/>
                        </a:rPr>
                        <a:t>借代在现代文里少用</a:t>
                      </a:r>
                      <a:endParaRPr lang="zh-CN" altLang="en-US" sz="28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5">
                  <a:txBody>
                    <a:bodyPr vert="horz" wrap="square"/>
                    <a:lstStyle/>
                    <a:p>
                      <a:pPr marL="0" indent="0" algn="l">
                        <a:buNone/>
                      </a:pPr>
                      <a:r>
                        <a:rPr lang="zh-CN" altLang="en-US" sz="2800" b="1">
                          <a:latin typeface="楷体" panose="02010609060101010101" charset="-122"/>
                          <a:ea typeface="楷体" panose="02010609060101010101" charset="-122"/>
                          <a:cs typeface="楷体" panose="02010609060101010101" charset="-122"/>
                          <a:sym typeface="+mn-ea"/>
                        </a:rPr>
                        <a:t>引用：</a:t>
                      </a:r>
                      <a:endParaRPr lang="zh-CN" altLang="en-US" sz="2800" b="1" u="none">
                        <a:latin typeface="楷体" panose="02010609060101010101" charset="-122"/>
                        <a:ea typeface="楷体" panose="02010609060101010101" charset="-122"/>
                        <a:cs typeface="楷体" panose="02010609060101010101" charset="-122"/>
                      </a:endParaRPr>
                    </a:p>
                    <a:p>
                      <a:pPr marL="0" indent="0" algn="l">
                        <a:buNone/>
                      </a:pP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引用或化用诗句使文章具有诗意</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文学气息</a:t>
                      </a:r>
                      <a:endParaRPr lang="zh-CN" altLang="en-US" sz="2800" b="1" u="none">
                        <a:latin typeface="楷体" panose="02010609060101010101" charset="-122"/>
                        <a:ea typeface="楷体" panose="02010609060101010101" charset="-122"/>
                        <a:cs typeface="楷体" panose="02010609060101010101" charset="-122"/>
                      </a:endParaRPr>
                    </a:p>
                    <a:p>
                      <a:pPr marL="0" indent="0" algn="ctr">
                        <a:buNone/>
                      </a:pPr>
                      <a:endParaRPr lang="en-US" altLang="zh-CN" sz="28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11860">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拟人</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化物为人</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形象生动；拉近距离</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亲切自然；便于对话</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交流情感。</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19480">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借代</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以简代繁</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以实代虚</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以奇代凡。</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98525">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夸张</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烘托气氛</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增强联想</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增加感染力；突出特征</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揭示本质</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给人以启示。</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68680">
                <a:tc>
                  <a:txBody>
                    <a:bodyPr vert="horz" wrap="square"/>
                    <a:lstStyle/>
                    <a:p>
                      <a:pPr marL="0" indent="0" algn="ctr">
                        <a:buNone/>
                      </a:pPr>
                      <a:r>
                        <a:rPr lang="zh-CN" altLang="en-US" sz="2800" b="1">
                          <a:latin typeface="楷体" panose="02010609060101010101" charset="-122"/>
                          <a:ea typeface="楷体" panose="02010609060101010101" charset="-122"/>
                          <a:cs typeface="Times New Roman" panose="02020603050405020304" pitchFamily="18" charset="0"/>
                          <a:sym typeface="+mn-ea"/>
                        </a:rPr>
                        <a:t>反语</a:t>
                      </a:r>
                      <a:endParaRPr lang="en-US" altLang="zh-CN" sz="2800" b="1" u="none">
                        <a:latin typeface="楷体" panose="02010609060101010101" charset="-122"/>
                        <a:ea typeface="楷体" panose="02010609060101010101" charset="-122"/>
                        <a:cs typeface="Times New Roman" panose="02020603050405020304" pitchFamily="18" charset="0"/>
                      </a:endParaRPr>
                    </a:p>
                    <a:p>
                      <a:pPr marL="0" indent="0" algn="ctr">
                        <a:buNone/>
                      </a:pP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a:latin typeface="楷体" panose="02010609060101010101" charset="-122"/>
                          <a:ea typeface="楷体" panose="02010609060101010101" charset="-122"/>
                          <a:cs typeface="Times New Roman" panose="02020603050405020304" pitchFamily="18" charset="0"/>
                          <a:sym typeface="+mn-ea"/>
                        </a:rPr>
                        <a:t>讽刺效果或幽默性</a:t>
                      </a:r>
                      <a:endParaRPr lang="zh-CN" altLang="en-US" sz="2800" b="1" u="none">
                        <a:latin typeface="楷体" panose="02010609060101010101" charset="-122"/>
                        <a:ea typeface="楷体" panose="02010609060101010101" charset="-122"/>
                        <a:cs typeface="Times New Roman" panose="02020603050405020304" pitchFamily="18" charset="0"/>
                        <a:sym typeface="+mn-ea"/>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7" name="表格 6"/>
          <p:cNvGraphicFramePr>
            <a:graphicFrameLocks noGrp="1"/>
          </p:cNvGraphicFramePr>
          <p:nvPr>
            <p:custDataLst>
              <p:tags r:id="rId4"/>
            </p:custDataLst>
          </p:nvPr>
        </p:nvGraphicFramePr>
        <p:xfrm>
          <a:off x="604838" y="1068705"/>
          <a:ext cx="10363835" cy="4693923"/>
        </p:xfrm>
        <a:graphic>
          <a:graphicData uri="http://schemas.openxmlformats.org/drawingml/2006/table">
            <a:tbl>
              <a:tblPr firstRow="1" bandRow="1">
                <a:tableStyleId>{5940675A-B579-460E-94D1-54222C63F5DA}</a:tableStyleId>
              </a:tblPr>
              <a:tblGrid>
                <a:gridCol w="1640840"/>
                <a:gridCol w="4637405"/>
                <a:gridCol w="2413635"/>
                <a:gridCol w="1671955"/>
              </a:tblGrid>
              <a:tr h="853440">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对偶</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宋体" panose="02010600030101010101" pitchFamily="2" charset="-122"/>
                        </a:rPr>
                        <a:t>整齐匀称，节奏感强，有音乐美；表意凝练，抒情酣畅。</a:t>
                      </a:r>
                      <a:endParaRPr lang="zh-CN" altLang="en-US" sz="2800" b="1" u="none">
                        <a:latin typeface="楷体" panose="02010609060101010101" charset="-122"/>
                        <a:ea typeface="楷体" panose="02010609060101010101" charset="-122"/>
                        <a:cs typeface="宋体" panose="02010600030101010101" pitchFamily="2" charset="-122"/>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vert="horz" wrap="square"/>
                    <a:lstStyle/>
                    <a:p>
                      <a:pPr marL="0" indent="0" algn="ctr">
                        <a:buNone/>
                      </a:pPr>
                      <a:r>
                        <a:rPr lang="en-US" altLang="zh-CN" sz="2800" b="1" u="none">
                          <a:latin typeface="楷体" panose="02010609060101010101" charset="-122"/>
                          <a:ea typeface="楷体" panose="02010609060101010101" charset="-122"/>
                          <a:cs typeface="楷体" panose="02010609060101010101" charset="-122"/>
                        </a:rPr>
                        <a:t> </a:t>
                      </a:r>
                      <a:endParaRPr lang="en-US" altLang="zh-CN" sz="2800" b="1" u="none">
                        <a:latin typeface="楷体" panose="02010609060101010101" charset="-122"/>
                        <a:ea typeface="楷体" panose="02010609060101010101" charset="-122"/>
                        <a:cs typeface="楷体" panose="02010609060101010101" charset="-122"/>
                      </a:endParaRPr>
                    </a:p>
                    <a:p>
                      <a:pPr marL="0" indent="0" algn="l">
                        <a:buNone/>
                      </a:pPr>
                      <a:r>
                        <a:rPr lang="zh-CN" altLang="en-US" sz="2800" b="1" u="none">
                          <a:latin typeface="楷体" panose="02010609060101010101" charset="-122"/>
                          <a:ea typeface="楷体" panose="02010609060101010101" charset="-122"/>
                          <a:cs typeface="楷体" panose="02010609060101010101" charset="-122"/>
                        </a:rPr>
                        <a:t>使语言更加优美，富于节奏感与韵律美。</a:t>
                      </a:r>
                      <a:endParaRPr lang="zh-CN" altLang="en-US" sz="28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vert="horz" wrap="square"/>
                    <a:lstStyle/>
                    <a:p>
                      <a:pPr marL="0" indent="0" algn="l">
                        <a:buNone/>
                      </a:pP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引用典故使文章内容更丰富，更能表现作者的感情或观点</a:t>
                      </a:r>
                      <a:endParaRPr lang="zh-CN" altLang="en-US" sz="28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706880">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排比</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内容集中</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增强气势；叙事透辟</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条分缕析；语气强劲</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有节奏感</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抒情强烈。</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23925">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反复</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突出思想</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强调情感；承上启下</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层次清晰；多次强调</a:t>
                      </a:r>
                      <a:r>
                        <a:rPr lang="zh-CN" altLang="en-US" sz="2800" b="1" u="none">
                          <a:latin typeface="楷体" panose="02010609060101010101" charset="-122"/>
                          <a:ea typeface="楷体" panose="02010609060101010101" charset="-122"/>
                          <a:cs typeface="宋体" panose="02010600030101010101" pitchFamily="2" charset="-122"/>
                        </a:rPr>
                        <a:t>，</a:t>
                      </a:r>
                      <a:r>
                        <a:rPr lang="zh-CN" altLang="en-US" sz="2800" b="1" u="none">
                          <a:latin typeface="楷体" panose="02010609060101010101" charset="-122"/>
                          <a:ea typeface="楷体" panose="02010609060101010101" charset="-122"/>
                          <a:cs typeface="Times New Roman" panose="02020603050405020304" pitchFamily="18" charset="0"/>
                        </a:rPr>
                        <a:t>增强感染力。</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vert="horz" wrap="square"/>
                    <a:lstStyle/>
                    <a:p>
                      <a:pPr marL="0" indent="0" algn="l">
                        <a:buNone/>
                      </a:pPr>
                      <a:r>
                        <a:rPr lang="en-US" altLang="zh-CN" sz="2800" b="1" u="none">
                          <a:latin typeface="楷体" panose="02010609060101010101" charset="-122"/>
                          <a:ea typeface="楷体" panose="02010609060101010101" charset="-122"/>
                          <a:cs typeface="楷体" panose="02010609060101010101" charset="-122"/>
                        </a:rPr>
                        <a:t> </a:t>
                      </a:r>
                      <a:endParaRPr lang="en-US" altLang="zh-CN" sz="2800" b="1" u="none">
                        <a:latin typeface="楷体" panose="02010609060101010101" charset="-122"/>
                        <a:ea typeface="楷体" panose="02010609060101010101" charset="-122"/>
                        <a:cs typeface="楷体" panose="02010609060101010101" charset="-122"/>
                      </a:endParaRPr>
                    </a:p>
                    <a:p>
                      <a:pPr marL="0" indent="0" algn="l">
                        <a:buNone/>
                      </a:pPr>
                      <a:r>
                        <a:rPr lang="zh-CN" altLang="en-US" sz="2800" b="1" u="none">
                          <a:latin typeface="楷体" panose="02010609060101010101" charset="-122"/>
                          <a:ea typeface="楷体" panose="02010609060101010101" charset="-122"/>
                          <a:cs typeface="楷体" panose="02010609060101010101" charset="-122"/>
                        </a:rPr>
                        <a:t>强化某种情感，反复也有加强节奏感的效果。</a:t>
                      </a:r>
                      <a:endParaRPr lang="zh-CN" altLang="en-US" sz="28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vert="horz" wrap="square"/>
                    <a:lstStyle/>
                    <a:p>
                      <a:pPr marL="0" indent="0" algn="l">
                        <a:buNone/>
                      </a:pPr>
                      <a:r>
                        <a:rPr lang="en-US" altLang="zh-CN" sz="2800" b="1" u="none">
                          <a:latin typeface="楷体" panose="02010609060101010101" charset="-122"/>
                          <a:ea typeface="楷体" panose="02010609060101010101" charset="-122"/>
                          <a:cs typeface="楷体" panose="02010609060101010101" charset="-122"/>
                        </a:rPr>
                        <a:t>3</a:t>
                      </a:r>
                      <a:r>
                        <a:rPr lang="zh-CN" altLang="en-US" sz="2800" b="1" u="none">
                          <a:latin typeface="楷体" panose="02010609060101010101" charset="-122"/>
                          <a:ea typeface="楷体" panose="02010609060101010101" charset="-122"/>
                          <a:cs typeface="楷体" panose="02010609060101010101" charset="-122"/>
                        </a:rPr>
                        <a:t>引用名言使观点更具有权威性</a:t>
                      </a:r>
                      <a:endParaRPr lang="zh-CN" altLang="en-US" sz="28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84225">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反问</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800" b="1" u="none">
                          <a:latin typeface="楷体" panose="02010609060101010101" charset="-122"/>
                          <a:ea typeface="楷体" panose="02010609060101010101" charset="-122"/>
                          <a:cs typeface="Times New Roman" panose="02020603050405020304" pitchFamily="18" charset="0"/>
                        </a:rPr>
                        <a:t>加强语气</a:t>
                      </a:r>
                      <a:r>
                        <a:rPr lang="zh-CN" altLang="en-US" sz="2800" b="1" u="none">
                          <a:latin typeface="楷体" panose="02010609060101010101" charset="-122"/>
                          <a:ea typeface="楷体" panose="02010609060101010101" charset="-122"/>
                          <a:cs typeface="宋体" panose="02010600030101010101" pitchFamily="2" charset="-122"/>
                        </a:rPr>
                        <a:t>，加重语言力量，激发读者感情，给人深刻印象。</a:t>
                      </a:r>
                      <a:endParaRPr lang="zh-CN" altLang="en-US" sz="2800" b="1" u="none">
                        <a:latin typeface="楷体" panose="02010609060101010101" charset="-122"/>
                        <a:ea typeface="楷体" panose="02010609060101010101" charset="-122"/>
                        <a:cs typeface="宋体" panose="02010600030101010101" pitchFamily="2" charset="-122"/>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a:graphicFrameLocks noGrp="1"/>
          </p:cNvGraphicFramePr>
          <p:nvPr>
            <p:custDataLst>
              <p:tags r:id="rId5"/>
            </p:custDataLst>
          </p:nvPr>
        </p:nvGraphicFramePr>
        <p:xfrm>
          <a:off x="605155" y="631190"/>
          <a:ext cx="10368915" cy="437515"/>
        </p:xfrm>
        <a:graphic>
          <a:graphicData uri="http://schemas.openxmlformats.org/drawingml/2006/table">
            <a:tbl>
              <a:tblPr firstRow="1" bandRow="1">
                <a:tableStyleId>{5940675A-B579-460E-94D1-54222C63F5DA}</a:tableStyleId>
              </a:tblPr>
              <a:tblGrid>
                <a:gridCol w="1689735"/>
                <a:gridCol w="7015480"/>
                <a:gridCol w="1663700"/>
              </a:tblGrid>
              <a:tr h="437515">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修辞类别</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a:txBody>
                    <a:bodyPr vert="horz" wrap="square"/>
                    <a:lstStyle/>
                    <a:p>
                      <a:pPr marL="0" indent="0" algn="ctr">
                        <a:buNone/>
                      </a:pPr>
                      <a:r>
                        <a:rPr lang="zh-CN" altLang="en-US" sz="2800" b="1" u="none">
                          <a:latin typeface="楷体" panose="02010609060101010101" charset="-122"/>
                          <a:ea typeface="楷体" panose="02010609060101010101" charset="-122"/>
                          <a:cs typeface="楷体" panose="02010609060101010101" charset="-122"/>
                        </a:rPr>
                        <a:t>主要作用</a:t>
                      </a:r>
                      <a:r>
                        <a:rPr lang="en-US" altLang="zh-CN" sz="2800" b="1" u="none">
                          <a:latin typeface="楷体" panose="02010609060101010101" charset="-122"/>
                          <a:ea typeface="楷体" panose="02010609060101010101" charset="-122"/>
                          <a:cs typeface="楷体" panose="02010609060101010101" charset="-122"/>
                        </a:rPr>
                        <a:t> </a:t>
                      </a:r>
                      <a:endParaRPr lang="en-US" altLang="zh-CN" sz="2800" b="1" u="none">
                        <a:latin typeface="楷体" panose="02010609060101010101" charset="-122"/>
                        <a:ea typeface="楷体" panose="02010609060101010101" charset="-122"/>
                        <a:cs typeface="楷体" panose="02010609060101010101" charset="-122"/>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a:txBody>
                    <a:bodyPr vert="horz" wrap="square"/>
                    <a:lstStyle/>
                    <a:p>
                      <a:pPr marL="0" indent="0" algn="ctr">
                        <a:buNone/>
                      </a:pPr>
                      <a:r>
                        <a:rPr lang="zh-CN" altLang="en-US" sz="2800" b="1" u="none">
                          <a:latin typeface="楷体" panose="02010609060101010101" charset="-122"/>
                          <a:ea typeface="楷体" panose="02010609060101010101" charset="-122"/>
                          <a:cs typeface="Times New Roman" panose="02020603050405020304" pitchFamily="18" charset="0"/>
                        </a:rPr>
                        <a:t>其他</a:t>
                      </a:r>
                      <a:endParaRPr lang="zh-CN" altLang="en-US" sz="28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r>
            </a:tbl>
          </a:graphicData>
        </a:graphic>
      </p:graphicFrame>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14" name="表格 13"/>
          <p:cNvGraphicFramePr>
            <a:graphicFrameLocks noGrp="1"/>
          </p:cNvGraphicFramePr>
          <p:nvPr>
            <p:custDataLst>
              <p:tags r:id="rId4"/>
            </p:custDataLst>
          </p:nvPr>
        </p:nvGraphicFramePr>
        <p:xfrm>
          <a:off x="425768" y="333375"/>
          <a:ext cx="11228070" cy="6224910"/>
        </p:xfrm>
        <a:graphic>
          <a:graphicData uri="http://schemas.openxmlformats.org/drawingml/2006/table">
            <a:tbl>
              <a:tblPr firstRow="1" bandRow="1">
                <a:tableStyleId>{5940675A-B579-460E-94D1-54222C63F5DA}</a:tableStyleId>
              </a:tblPr>
              <a:tblGrid>
                <a:gridCol w="1169670"/>
                <a:gridCol w="2914015"/>
                <a:gridCol w="5696585"/>
                <a:gridCol w="1447800"/>
              </a:tblGrid>
              <a:tr h="322580">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名称</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表现</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效果</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其他</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6">
                        <a:lumMod val="20000"/>
                        <a:lumOff val="80000"/>
                      </a:schemeClr>
                    </a:solidFill>
                  </a:tcPr>
                </a:tc>
              </a:tr>
              <a:tr h="738505">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开门</a:t>
                      </a:r>
                      <a:endParaRPr lang="zh-CN" altLang="en-US" sz="2400" b="1" u="none">
                        <a:latin typeface="楷体" panose="02010609060101010101" charset="-122"/>
                        <a:ea typeface="楷体" panose="02010609060101010101" charset="-122"/>
                        <a:cs typeface="Times New Roman" panose="02020603050405020304" pitchFamily="18" charset="0"/>
                      </a:endParaRPr>
                    </a:p>
                    <a:p>
                      <a:pPr marL="0" indent="0" algn="ctr">
                        <a:buNone/>
                      </a:pPr>
                      <a:r>
                        <a:rPr lang="zh-CN" altLang="en-US" sz="2400" b="1" u="none">
                          <a:latin typeface="楷体" panose="02010609060101010101" charset="-122"/>
                          <a:ea typeface="楷体" panose="02010609060101010101" charset="-122"/>
                        </a:rPr>
                        <a:t>见山</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400" b="1" u="none">
                          <a:latin typeface="楷体" panose="02010609060101010101" charset="-122"/>
                          <a:ea typeface="楷体" panose="02010609060101010101" charset="-122"/>
                        </a:rPr>
                        <a:t>开篇直入正题。</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2400" b="1" u="none">
                          <a:latin typeface="楷体" panose="02010609060101010101" charset="-122"/>
                          <a:ea typeface="楷体" panose="02010609060101010101" charset="-122"/>
                        </a:rPr>
                        <a:t>①</a:t>
                      </a:r>
                      <a:r>
                        <a:rPr lang="zh-CN" altLang="en-US" sz="2400" b="1" u="none">
                          <a:latin typeface="楷体" panose="02010609060101010101" charset="-122"/>
                          <a:ea typeface="楷体" panose="02010609060101010101" charset="-122"/>
                        </a:rPr>
                        <a:t>强调突出中心，使主题鲜明突出。</a:t>
                      </a:r>
                      <a:r>
                        <a:rPr lang="en-US" altLang="zh-CN" sz="2400" b="1" u="none">
                          <a:latin typeface="楷体" panose="02010609060101010101" charset="-122"/>
                          <a:ea typeface="楷体" panose="02010609060101010101" charset="-122"/>
                        </a:rPr>
                        <a:t>②</a:t>
                      </a:r>
                      <a:r>
                        <a:rPr lang="zh-CN" altLang="en-US" sz="2400" b="1" u="none">
                          <a:latin typeface="楷体" panose="02010609060101010101" charset="-122"/>
                          <a:ea typeface="楷体" panose="02010609060101010101" charset="-122"/>
                        </a:rPr>
                        <a:t>总领全文。</a:t>
                      </a:r>
                      <a:r>
                        <a:rPr lang="en-US" altLang="zh-CN" sz="2400" b="1" u="none">
                          <a:latin typeface="楷体" panose="02010609060101010101" charset="-122"/>
                          <a:ea typeface="楷体" panose="02010609060101010101" charset="-122"/>
                        </a:rPr>
                        <a:t>③</a:t>
                      </a:r>
                      <a:r>
                        <a:rPr lang="zh-CN" altLang="en-US" sz="2400" b="1" u="none">
                          <a:latin typeface="楷体" panose="02010609060101010101" charset="-122"/>
                          <a:ea typeface="楷体" panose="02010609060101010101" charset="-122"/>
                        </a:rPr>
                        <a:t>总起下文。</a:t>
                      </a:r>
                      <a:r>
                        <a:rPr lang="en-US" altLang="zh-CN" sz="2400" b="1" u="none">
                          <a:latin typeface="楷体" panose="02010609060101010101" charset="-122"/>
                          <a:ea typeface="楷体" panose="02010609060101010101" charset="-122"/>
                        </a:rPr>
                        <a:t>④</a:t>
                      </a:r>
                      <a:r>
                        <a:rPr lang="zh-CN" altLang="en-US" sz="2400" b="1" u="none">
                          <a:latin typeface="楷体" panose="02010609060101010101" charset="-122"/>
                          <a:ea typeface="楷体" panose="02010609060101010101" charset="-122"/>
                        </a:rPr>
                        <a:t>行文简洁。</a:t>
                      </a:r>
                      <a:endParaRPr lang="zh-CN" altLang="en-US" sz="2400" b="1" u="none">
                        <a:latin typeface="楷体" panose="02010609060101010101" charset="-122"/>
                        <a:ea typeface="楷体" panose="02010609060101010101" charset="-122"/>
                        <a:cs typeface="宋体" panose="02010600030101010101" pitchFamily="2"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5">
                  <a:txBody>
                    <a:bodyPr vert="horz" wrap="square"/>
                    <a:lstStyle/>
                    <a:p>
                      <a:pPr marL="0" indent="0" algn="l">
                        <a:buNone/>
                      </a:pPr>
                      <a:r>
                        <a:rPr lang="zh-CN" altLang="en-US" sz="2400" b="1" u="none">
                          <a:latin typeface="楷体" panose="02010609060101010101" charset="-122"/>
                          <a:ea typeface="楷体" panose="02010609060101010101" charset="-122"/>
                          <a:cs typeface="宋体" panose="02010600030101010101" pitchFamily="2" charset="-122"/>
                        </a:rPr>
                        <a:t>承上启下</a:t>
                      </a:r>
                      <a:endParaRPr lang="zh-CN" altLang="en-US" sz="2400" b="1" u="none">
                        <a:latin typeface="楷体" panose="02010609060101010101" charset="-122"/>
                        <a:ea typeface="楷体" panose="02010609060101010101" charset="-122"/>
                        <a:cs typeface="宋体" panose="02010600030101010101" pitchFamily="2" charset="-122"/>
                      </a:endParaRPr>
                    </a:p>
                    <a:p>
                      <a:pPr marL="0" indent="0" algn="l">
                        <a:buNone/>
                      </a:pPr>
                      <a:r>
                        <a:rPr lang="zh-CN" altLang="en-US" sz="2400" b="1" u="none">
                          <a:latin typeface="楷体" panose="02010609060101010101" charset="-122"/>
                          <a:ea typeface="楷体" panose="02010609060101010101" charset="-122"/>
                          <a:cs typeface="宋体" panose="02010600030101010101" pitchFamily="2" charset="-122"/>
                        </a:rPr>
                        <a:t>对比</a:t>
                      </a:r>
                      <a:endParaRPr lang="zh-CN" altLang="en-US" sz="2400" b="1" u="none">
                        <a:latin typeface="楷体" panose="02010609060101010101" charset="-122"/>
                        <a:ea typeface="楷体" panose="02010609060101010101" charset="-122"/>
                        <a:cs typeface="宋体" panose="02010600030101010101" pitchFamily="2" charset="-122"/>
                      </a:endParaRPr>
                    </a:p>
                    <a:p>
                      <a:pPr marL="0" indent="0" algn="l">
                        <a:buNone/>
                      </a:pPr>
                      <a:r>
                        <a:rPr lang="zh-CN" altLang="en-US" sz="2400" b="1" u="none">
                          <a:latin typeface="楷体" panose="02010609060101010101" charset="-122"/>
                          <a:ea typeface="楷体" panose="02010609060101010101" charset="-122"/>
                          <a:cs typeface="宋体" panose="02010600030101010101" pitchFamily="2" charset="-122"/>
                        </a:rPr>
                        <a:t>抑扬</a:t>
                      </a:r>
                      <a:endParaRPr lang="zh-CN" altLang="en-US" sz="2400" b="1" u="none">
                        <a:latin typeface="楷体" panose="02010609060101010101" charset="-122"/>
                        <a:ea typeface="楷体" panose="02010609060101010101" charset="-122"/>
                        <a:cs typeface="宋体" panose="02010600030101010101" pitchFamily="2" charset="-122"/>
                      </a:endParaRPr>
                    </a:p>
                    <a:p>
                      <a:pPr marL="0" indent="0" algn="l">
                        <a:buNone/>
                      </a:pPr>
                      <a:endParaRPr lang="zh-CN" altLang="en-US" sz="2400" b="1" u="none">
                        <a:latin typeface="楷体" panose="02010609060101010101" charset="-122"/>
                        <a:ea typeface="楷体" panose="02010609060101010101" charset="-122"/>
                        <a:cs typeface="宋体" panose="02010600030101010101" pitchFamily="2" charset="-122"/>
                      </a:endParaRPr>
                    </a:p>
                    <a:p>
                      <a:pPr marL="0" indent="0" algn="l">
                        <a:buNone/>
                      </a:pPr>
                      <a:endParaRPr lang="zh-CN" altLang="en-US" sz="2400" b="1" u="none">
                        <a:latin typeface="楷体" panose="02010609060101010101" charset="-122"/>
                        <a:ea typeface="楷体" panose="02010609060101010101" charset="-122"/>
                        <a:cs typeface="宋体" panose="02010600030101010101" pitchFamily="2" charset="-122"/>
                      </a:endParaRPr>
                    </a:p>
                    <a:p>
                      <a:pPr marL="0" indent="0" algn="l">
                        <a:buNone/>
                      </a:pPr>
                      <a:endParaRPr lang="zh-CN" altLang="en-US" sz="2400" b="1" u="none">
                        <a:latin typeface="楷体" panose="02010609060101010101" charset="-122"/>
                        <a:ea typeface="楷体" panose="02010609060101010101" charset="-122"/>
                        <a:cs typeface="宋体" panose="02010600030101010101" pitchFamily="2"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38200">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卒章</a:t>
                      </a:r>
                      <a:endParaRPr lang="zh-CN" altLang="en-US" sz="2400" b="1" u="none">
                        <a:latin typeface="楷体" panose="02010609060101010101" charset="-122"/>
                        <a:ea typeface="楷体" panose="02010609060101010101" charset="-122"/>
                        <a:cs typeface="Times New Roman" panose="02020603050405020304" pitchFamily="18" charset="0"/>
                      </a:endParaRPr>
                    </a:p>
                    <a:p>
                      <a:pPr marL="0" indent="0" algn="ctr">
                        <a:buNone/>
                      </a:pPr>
                      <a:r>
                        <a:rPr lang="zh-CN" altLang="en-US" sz="2400" b="1" u="none">
                          <a:latin typeface="楷体" panose="02010609060101010101" charset="-122"/>
                          <a:ea typeface="楷体" panose="02010609060101010101" charset="-122"/>
                        </a:rPr>
                        <a:t>显志</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400" b="1" u="none">
                          <a:latin typeface="楷体" panose="02010609060101010101" charset="-122"/>
                          <a:ea typeface="楷体" panose="02010609060101010101" charset="-122"/>
                        </a:rPr>
                        <a:t>结尾点明文章主旨或作者的思想感情。</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2400" b="1" u="none">
                          <a:latin typeface="楷体" panose="02010609060101010101" charset="-122"/>
                          <a:ea typeface="楷体" panose="02010609060101010101" charset="-122"/>
                          <a:cs typeface="楷体" panose="02010609060101010101" charset="-122"/>
                        </a:rPr>
                        <a:t> ①</a:t>
                      </a:r>
                      <a:r>
                        <a:rPr lang="zh-CN" altLang="en-US" sz="2400" b="1" u="none">
                          <a:latin typeface="楷体" panose="02010609060101010101" charset="-122"/>
                          <a:ea typeface="楷体" panose="02010609060101010101" charset="-122"/>
                          <a:cs typeface="楷体" panose="02010609060101010101" charset="-122"/>
                        </a:rPr>
                        <a:t>深化文章内容，升华主题思想。</a:t>
                      </a:r>
                      <a:r>
                        <a:rPr lang="en-US" altLang="zh-CN" sz="2400" b="1" u="none">
                          <a:latin typeface="楷体" panose="02010609060101010101" charset="-122"/>
                          <a:ea typeface="楷体" panose="02010609060101010101" charset="-122"/>
                          <a:cs typeface="楷体" panose="02010609060101010101" charset="-122"/>
                        </a:rPr>
                        <a:t>②</a:t>
                      </a:r>
                      <a:r>
                        <a:rPr lang="zh-CN" altLang="en-US" sz="2400" b="1" u="none">
                          <a:latin typeface="楷体" panose="02010609060101010101" charset="-122"/>
                          <a:ea typeface="楷体" panose="02010609060101010101" charset="-122"/>
                          <a:cs typeface="楷体" panose="02010609060101010101" charset="-122"/>
                        </a:rPr>
                        <a:t>总结全文，使结构完整。</a:t>
                      </a:r>
                      <a:r>
                        <a:rPr lang="en-US" altLang="zh-CN" sz="2400" b="1" u="none">
                          <a:latin typeface="楷体" panose="02010609060101010101" charset="-122"/>
                          <a:ea typeface="楷体" panose="02010609060101010101" charset="-122"/>
                          <a:cs typeface="楷体" panose="02010609060101010101" charset="-122"/>
                        </a:rPr>
                        <a:t>③</a:t>
                      </a:r>
                      <a:r>
                        <a:rPr lang="zh-CN" altLang="en-US" sz="2400" b="1" u="none">
                          <a:latin typeface="楷体" panose="02010609060101010101" charset="-122"/>
                          <a:ea typeface="楷体" panose="02010609060101010101" charset="-122"/>
                          <a:cs typeface="楷体" panose="02010609060101010101" charset="-122"/>
                        </a:rPr>
                        <a:t>有水到渠成之感，有强调之效。</a:t>
                      </a:r>
                      <a:endParaRPr lang="zh-CN" altLang="en-US" sz="24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3605">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照应</a:t>
                      </a:r>
                      <a:endParaRPr lang="zh-CN" altLang="en-US" sz="2400" b="1" u="none">
                        <a:latin typeface="楷体" panose="02010609060101010101" charset="-122"/>
                        <a:ea typeface="楷体" panose="02010609060101010101" charset="-122"/>
                        <a:cs typeface="Times New Roman" panose="02020603050405020304" pitchFamily="18" charset="0"/>
                      </a:endParaRPr>
                    </a:p>
                    <a:p>
                      <a:pPr marL="0" indent="0" algn="ctr">
                        <a:buNone/>
                      </a:pP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en-US" altLang="zh-CN" sz="2400" b="1" u="none">
                          <a:latin typeface="楷体" panose="02010609060101010101" charset="-122"/>
                          <a:ea typeface="楷体" panose="02010609060101010101" charset="-122"/>
                          <a:cs typeface="楷体" panose="02010609060101010101" charset="-122"/>
                        </a:rPr>
                        <a:t> </a:t>
                      </a:r>
                      <a:r>
                        <a:rPr lang="zh-CN" altLang="en-US" sz="2400" b="1" u="none">
                          <a:latin typeface="楷体" panose="02010609060101010101" charset="-122"/>
                          <a:ea typeface="楷体" panose="02010609060101010101" charset="-122"/>
                          <a:cs typeface="楷体" panose="02010609060101010101" charset="-122"/>
                        </a:rPr>
                        <a:t>与题目、开头、前文、结尾相照应。</a:t>
                      </a:r>
                      <a:endParaRPr lang="zh-CN" altLang="en-US" sz="2400" b="1" u="none">
                        <a:latin typeface="楷体" panose="02010609060101010101" charset="-122"/>
                        <a:ea typeface="楷体" panose="02010609060101010101" charset="-122"/>
                        <a:cs typeface="楷体" panose="02010609060101010101" charset="-122"/>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2400" b="1" u="none">
                          <a:latin typeface="楷体" panose="02010609060101010101" charset="-122"/>
                          <a:ea typeface="楷体" panose="02010609060101010101" charset="-122"/>
                          <a:cs typeface="楷体" panose="02010609060101010101" charset="-122"/>
                        </a:rPr>
                        <a:t> ①</a:t>
                      </a:r>
                      <a:r>
                        <a:rPr lang="zh-CN" altLang="en-US" sz="2400" b="1" u="none">
                          <a:latin typeface="楷体" panose="02010609060101010101" charset="-122"/>
                          <a:ea typeface="楷体" panose="02010609060101010101" charset="-122"/>
                          <a:cs typeface="楷体" panose="02010609060101010101" charset="-122"/>
                        </a:rPr>
                        <a:t>结构更完整，行文紧凑集中。</a:t>
                      </a:r>
                      <a:r>
                        <a:rPr lang="en-US" altLang="zh-CN" sz="2400" b="1" u="none">
                          <a:latin typeface="楷体" panose="02010609060101010101" charset="-122"/>
                          <a:ea typeface="楷体" panose="02010609060101010101" charset="-122"/>
                          <a:cs typeface="楷体" panose="02010609060101010101" charset="-122"/>
                        </a:rPr>
                        <a:t>②</a:t>
                      </a:r>
                      <a:r>
                        <a:rPr lang="zh-CN" altLang="en-US" sz="2400" b="1" u="none">
                          <a:latin typeface="楷体" panose="02010609060101010101" charset="-122"/>
                          <a:ea typeface="楷体" panose="02010609060101010101" charset="-122"/>
                          <a:cs typeface="楷体" panose="02010609060101010101" charset="-122"/>
                        </a:rPr>
                        <a:t>突出文章主旨、深化主题</a:t>
                      </a:r>
                      <a:r>
                        <a:rPr lang="en-US" altLang="zh-CN" sz="2400" b="1">
                          <a:latin typeface="楷体" panose="02010609060101010101" charset="-122"/>
                          <a:ea typeface="楷体" panose="02010609060101010101" charset="-122"/>
                          <a:cs typeface="楷体" panose="02010609060101010101" charset="-122"/>
                          <a:sym typeface="+mn-ea"/>
                        </a:rPr>
                        <a:t>③</a:t>
                      </a:r>
                      <a:r>
                        <a:rPr lang="zh-CN" altLang="en-US" sz="2400" b="1">
                          <a:latin typeface="楷体" panose="02010609060101010101" charset="-122"/>
                          <a:ea typeface="楷体" panose="02010609060101010101" charset="-122"/>
                          <a:cs typeface="楷体" panose="02010609060101010101" charset="-122"/>
                          <a:sym typeface="+mn-ea"/>
                        </a:rPr>
                        <a:t>情节更真实、内容严谨</a:t>
                      </a:r>
                      <a:r>
                        <a:rPr lang="zh-CN" altLang="en-US" sz="2400" b="1" u="none">
                          <a:latin typeface="楷体" panose="02010609060101010101" charset="-122"/>
                          <a:ea typeface="楷体" panose="02010609060101010101" charset="-122"/>
                          <a:cs typeface="楷体" panose="02010609060101010101" charset="-122"/>
                        </a:rPr>
                        <a:t>。</a:t>
                      </a:r>
                      <a:endParaRPr lang="zh-CN" altLang="en-US" sz="2400" b="1" u="none">
                        <a:latin typeface="楷体" panose="02010609060101010101" charset="-122"/>
                        <a:ea typeface="楷体" panose="02010609060101010101" charset="-122"/>
                        <a:cs typeface="楷体" panose="02010609060101010101"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97280">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伏笔</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400" b="1" u="none">
                          <a:latin typeface="楷体" panose="02010609060101010101" charset="-122"/>
                          <a:ea typeface="楷体" panose="02010609060101010101" charset="-122"/>
                          <a:cs typeface="Times New Roman" panose="02020603050405020304" pitchFamily="18" charset="0"/>
                        </a:rPr>
                        <a:t>叙事性作品中为下文情节内容的出现预设的埋伏。</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p>
                      <a:pPr marL="0" indent="0" algn="l">
                        <a:buNone/>
                      </a:pPr>
                      <a:r>
                        <a:rPr lang="en-US" altLang="zh-CN" sz="2400" b="1" u="none">
                          <a:latin typeface="楷体" panose="02010609060101010101" charset="-122"/>
                          <a:ea typeface="楷体" panose="02010609060101010101" charset="-122"/>
                          <a:cs typeface="宋体" panose="02010600030101010101" pitchFamily="2" charset="-122"/>
                        </a:rPr>
                        <a:t>①</a:t>
                      </a:r>
                      <a:r>
                        <a:rPr lang="zh-CN" altLang="en-US" sz="2400" b="1" u="none">
                          <a:latin typeface="楷体" panose="02010609060101010101" charset="-122"/>
                          <a:ea typeface="楷体" panose="02010609060101010101" charset="-122"/>
                          <a:cs typeface="Times New Roman" panose="02020603050405020304" pitchFamily="18" charset="0"/>
                        </a:rPr>
                        <a:t>使内容完整</a:t>
                      </a:r>
                      <a:r>
                        <a:rPr lang="zh-CN" altLang="en-US" sz="2400" b="1" u="none">
                          <a:latin typeface="楷体" panose="02010609060101010101" charset="-122"/>
                          <a:ea typeface="楷体" panose="02010609060101010101" charset="-122"/>
                          <a:cs typeface="宋体" panose="02010600030101010101" pitchFamily="2" charset="-122"/>
                        </a:rPr>
                        <a:t>，</a:t>
                      </a:r>
                      <a:r>
                        <a:rPr lang="zh-CN" altLang="en-US" sz="2400" b="1" u="none">
                          <a:latin typeface="楷体" panose="02010609060101010101" charset="-122"/>
                          <a:ea typeface="楷体" panose="02010609060101010101" charset="-122"/>
                          <a:cs typeface="Times New Roman" panose="02020603050405020304" pitchFamily="18" charset="0"/>
                        </a:rPr>
                        <a:t>真实可信。</a:t>
                      </a:r>
                      <a:r>
                        <a:rPr lang="en-US" altLang="zh-CN" sz="2400" b="1" u="none">
                          <a:latin typeface="楷体" panose="02010609060101010101" charset="-122"/>
                          <a:ea typeface="楷体" panose="02010609060101010101" charset="-122"/>
                          <a:cs typeface="宋体" panose="02010600030101010101" pitchFamily="2" charset="-122"/>
                        </a:rPr>
                        <a:t>②</a:t>
                      </a:r>
                      <a:r>
                        <a:rPr lang="zh-CN" altLang="en-US" sz="2400" b="1" u="none">
                          <a:latin typeface="楷体" panose="02010609060101010101" charset="-122"/>
                          <a:ea typeface="楷体" panose="02010609060101010101" charset="-122"/>
                          <a:cs typeface="Times New Roman" panose="02020603050405020304" pitchFamily="18" charset="0"/>
                        </a:rPr>
                        <a:t>构思精巧</a:t>
                      </a:r>
                      <a:r>
                        <a:rPr lang="zh-CN" altLang="en-US" sz="2400" b="1" u="none">
                          <a:latin typeface="楷体" panose="02010609060101010101" charset="-122"/>
                          <a:ea typeface="楷体" panose="02010609060101010101" charset="-122"/>
                          <a:cs typeface="宋体" panose="02010600030101010101" pitchFamily="2" charset="-122"/>
                        </a:rPr>
                        <a:t>，</a:t>
                      </a:r>
                      <a:r>
                        <a:rPr lang="zh-CN" altLang="en-US" sz="2400" b="1" u="none">
                          <a:latin typeface="楷体" panose="02010609060101010101" charset="-122"/>
                          <a:ea typeface="楷体" panose="02010609060101010101" charset="-122"/>
                          <a:cs typeface="Times New Roman" panose="02020603050405020304" pitchFamily="18" charset="0"/>
                        </a:rPr>
                        <a:t>行文缜密</a:t>
                      </a:r>
                      <a:r>
                        <a:rPr lang="zh-CN" altLang="en-US" sz="2400" b="1" u="none">
                          <a:latin typeface="楷体" panose="02010609060101010101" charset="-122"/>
                          <a:ea typeface="楷体" panose="02010609060101010101" charset="-122"/>
                          <a:cs typeface="宋体" panose="02010600030101010101" pitchFamily="2" charset="-122"/>
                        </a:rPr>
                        <a:t>，</a:t>
                      </a:r>
                      <a:r>
                        <a:rPr lang="zh-CN" altLang="en-US" sz="2400" b="1" u="none">
                          <a:latin typeface="楷体" panose="02010609060101010101" charset="-122"/>
                          <a:ea typeface="楷体" panose="02010609060101010101" charset="-122"/>
                          <a:cs typeface="Times New Roman" panose="02020603050405020304" pitchFamily="18" charset="0"/>
                        </a:rPr>
                        <a:t>耐人寻味。</a:t>
                      </a:r>
                      <a:r>
                        <a:rPr lang="en-US" altLang="zh-CN" sz="2400" b="1" u="none">
                          <a:latin typeface="楷体" panose="02010609060101010101" charset="-122"/>
                          <a:ea typeface="楷体" panose="02010609060101010101" charset="-122"/>
                          <a:cs typeface="宋体" panose="02010600030101010101" pitchFamily="2" charset="-122"/>
                        </a:rPr>
                        <a:t>③</a:t>
                      </a:r>
                      <a:r>
                        <a:rPr lang="zh-CN" altLang="en-US" sz="2400" b="1" u="none">
                          <a:latin typeface="楷体" panose="02010609060101010101" charset="-122"/>
                          <a:ea typeface="楷体" panose="02010609060101010101" charset="-122"/>
                          <a:cs typeface="Times New Roman" panose="02020603050405020304" pitchFamily="18" charset="0"/>
                        </a:rPr>
                        <a:t>结构圆合严密。</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87805">
                <a:tc>
                  <a:txBody>
                    <a:bodyPr vert="horz" wrap="square"/>
                    <a:lstStyle/>
                    <a:p>
                      <a:pPr marL="0" indent="0" algn="ctr">
                        <a:buNone/>
                      </a:pPr>
                      <a:r>
                        <a:rPr lang="zh-CN" altLang="en-US" sz="2400" b="1" u="none">
                          <a:latin typeface="楷体" panose="02010609060101010101" charset="-122"/>
                          <a:ea typeface="楷体" panose="02010609060101010101" charset="-122"/>
                          <a:cs typeface="Times New Roman" panose="02020603050405020304" pitchFamily="18" charset="0"/>
                        </a:rPr>
                        <a:t>铺垫</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95000"/>
                      </a:schemeClr>
                    </a:solidFill>
                  </a:tcPr>
                </a:tc>
                <a:tc>
                  <a:txBody>
                    <a:bodyPr vert="horz" wrap="square"/>
                    <a:lstStyle/>
                    <a:p>
                      <a:pPr marL="0" indent="0" algn="l">
                        <a:buNone/>
                      </a:pPr>
                      <a:r>
                        <a:rPr lang="zh-CN" altLang="en-US" sz="2400" b="1" u="none">
                          <a:latin typeface="楷体" panose="02010609060101010101" charset="-122"/>
                          <a:ea typeface="楷体" panose="02010609060101010101" charset="-122"/>
                          <a:cs typeface="Times New Roman" panose="02020603050405020304" pitchFamily="18" charset="0"/>
                        </a:rPr>
                        <a:t>在一个人物出场前或者一个事件发生前</a:t>
                      </a:r>
                      <a:r>
                        <a:rPr lang="zh-CN" altLang="en-US" sz="2400" b="1" u="none">
                          <a:latin typeface="楷体" panose="02010609060101010101" charset="-122"/>
                          <a:ea typeface="楷体" panose="02010609060101010101" charset="-122"/>
                          <a:cs typeface="宋体" panose="02010600030101010101" pitchFamily="2" charset="-122"/>
                        </a:rPr>
                        <a:t>，</a:t>
                      </a:r>
                      <a:r>
                        <a:rPr lang="zh-CN" altLang="en-US" sz="2400" b="1" u="none">
                          <a:latin typeface="楷体" panose="02010609060101010101" charset="-122"/>
                          <a:ea typeface="楷体" panose="02010609060101010101" charset="-122"/>
                          <a:cs typeface="Times New Roman" panose="02020603050405020304" pitchFamily="18" charset="0"/>
                        </a:rPr>
                        <a:t>预先布置局势</a:t>
                      </a:r>
                      <a:r>
                        <a:rPr lang="zh-CN" altLang="en-US" sz="2400" b="1" u="none">
                          <a:latin typeface="楷体" panose="02010609060101010101" charset="-122"/>
                          <a:ea typeface="楷体" panose="02010609060101010101" charset="-122"/>
                          <a:cs typeface="宋体" panose="02010600030101010101" pitchFamily="2" charset="-122"/>
                        </a:rPr>
                        <a:t>，</a:t>
                      </a:r>
                      <a:r>
                        <a:rPr lang="zh-CN" altLang="en-US" sz="2400" b="1" u="none">
                          <a:latin typeface="楷体" panose="02010609060101010101" charset="-122"/>
                          <a:ea typeface="楷体" panose="02010609060101010101" charset="-122"/>
                          <a:cs typeface="Times New Roman" panose="02020603050405020304" pitchFamily="18" charset="0"/>
                        </a:rPr>
                        <a:t>安排一些情节场景作为征兆</a:t>
                      </a:r>
                      <a:r>
                        <a:rPr lang="zh-CN" altLang="en-US" sz="2400" b="1" u="none">
                          <a:latin typeface="楷体" panose="02010609060101010101" charset="-122"/>
                          <a:ea typeface="楷体" panose="02010609060101010101" charset="-122"/>
                          <a:cs typeface="宋体" panose="02010600030101010101" pitchFamily="2" charset="-122"/>
                        </a:rPr>
                        <a:t>，</a:t>
                      </a:r>
                      <a:r>
                        <a:rPr lang="zh-CN" altLang="en-US" sz="2400" b="1" u="none">
                          <a:latin typeface="楷体" panose="02010609060101010101" charset="-122"/>
                          <a:ea typeface="楷体" panose="02010609060101010101" charset="-122"/>
                          <a:cs typeface="Times New Roman" panose="02020603050405020304" pitchFamily="18" charset="0"/>
                        </a:rPr>
                        <a:t>制造气氛。</a:t>
                      </a:r>
                      <a:endParaRPr lang="zh-CN" altLang="en-US" sz="2400" b="1" u="none">
                        <a:latin typeface="楷体" panose="02010609060101010101" charset="-122"/>
                        <a:ea typeface="楷体" panose="02010609060101010101" charset="-122"/>
                        <a:cs typeface="Times New Roman" panose="02020603050405020304" pitchFamily="18" charset="0"/>
                      </a:endParaRPr>
                    </a:p>
                  </a:txBody>
                  <a:tcPr marL="0" marR="0" marT="0" marB="1"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p>
                      <a:pPr marL="0" indent="0" algn="l">
                        <a:buNone/>
                      </a:pPr>
                      <a:r>
                        <a:rPr lang="zh-CN" altLang="en-US" sz="2400" b="1" u="none">
                          <a:latin typeface="楷体" panose="02010609060101010101" charset="-122"/>
                          <a:ea typeface="楷体" panose="02010609060101010101" charset="-122"/>
                          <a:cs typeface="Times New Roman" panose="02020603050405020304" pitchFamily="18" charset="0"/>
                        </a:rPr>
                        <a:t>渲染气氛</a:t>
                      </a:r>
                      <a:endParaRPr lang="zh-CN" altLang="en-US" sz="2400" b="1" u="none">
                        <a:latin typeface="楷体" panose="02010609060101010101" charset="-122"/>
                        <a:ea typeface="楷体" panose="02010609060101010101" charset="-122"/>
                        <a:cs typeface="Times New Roman" panose="02020603050405020304" pitchFamily="18" charset="0"/>
                      </a:endParaRPr>
                    </a:p>
                    <a:p>
                      <a:pPr marL="0" indent="0" algn="l">
                        <a:buNone/>
                      </a:pPr>
                      <a:r>
                        <a:rPr lang="zh-CN" altLang="en-US" sz="2400" b="1" u="none">
                          <a:latin typeface="楷体" panose="02010609060101010101" charset="-122"/>
                          <a:ea typeface="楷体" panose="02010609060101010101" charset="-122"/>
                          <a:cs typeface="宋体" panose="02010600030101010101" pitchFamily="2" charset="-122"/>
                        </a:rPr>
                        <a:t>促使读者产生阅读期待</a:t>
                      </a:r>
                      <a:endParaRPr lang="zh-CN" altLang="en-US" sz="2400" b="1" u="none">
                        <a:latin typeface="楷体" panose="02010609060101010101" charset="-122"/>
                        <a:ea typeface="楷体" panose="02010609060101010101" charset="-122"/>
                        <a:cs typeface="宋体" panose="02010600030101010101" pitchFamily="2" charset="-122"/>
                      </a:endParaRPr>
                    </a:p>
                    <a:p>
                      <a:pPr marL="0" indent="0" algn="l">
                        <a:buNone/>
                      </a:pPr>
                      <a:r>
                        <a:rPr lang="zh-CN" altLang="en-US" sz="2400" b="1" u="none">
                          <a:latin typeface="楷体" panose="02010609060101010101" charset="-122"/>
                          <a:ea typeface="楷体" panose="02010609060101010101" charset="-122"/>
                          <a:cs typeface="宋体" panose="02010600030101010101" pitchFamily="2" charset="-122"/>
                        </a:rPr>
                        <a:t>增强了作品的吸引力。</a:t>
                      </a:r>
                      <a:endParaRPr lang="zh-CN" altLang="en-US" sz="2400" b="1" u="none">
                        <a:latin typeface="楷体" panose="02010609060101010101" charset="-122"/>
                        <a:ea typeface="楷体" panose="02010609060101010101" charset="-122"/>
                        <a:cs typeface="宋体" panose="02010600030101010101" pitchFamily="2" charset="-122"/>
                      </a:endParaRPr>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vert="horz" wrap="square"/>
                    <a:lstStyle/>
                    <a:p/>
                  </a:txBody>
                  <a:tcPr marL="0" marR="0" marT="0" marB="1" anchor="ctr">
                    <a:lnL w="12700" cap="flat">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351530" y="2092960"/>
            <a:ext cx="5489575" cy="1198880"/>
          </a:xfrm>
          <a:prstGeom prst="rect">
            <a:avLst/>
          </a:prstGeom>
          <a:noFill/>
        </p:spPr>
        <p:txBody>
          <a:bodyPr wrap="square" rtlCol="0">
            <a:spAutoFit/>
            <a:scene3d>
              <a:camera prst="orthographicFront"/>
              <a:lightRig rig="threePt" dir="t"/>
            </a:scene3d>
          </a:bodyPr>
          <a:lstStyle/>
          <a:p>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文言知识篇</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09880" y="422910"/>
            <a:ext cx="11190605" cy="829945"/>
          </a:xfrm>
          <a:prstGeom prst="rect">
            <a:avLst/>
          </a:prstGeom>
          <a:noFill/>
        </p:spPr>
        <p:txBody>
          <a:bodyPr wrap="square" rtlCol="0">
            <a:spAutoFit/>
          </a:bodyPr>
          <a:lstStyle/>
          <a:p>
            <a:r>
              <a:rPr lang="zh-CN" altLang="en-US" sz="4800" b="1">
                <a:solidFill>
                  <a:srgbClr val="0E0E0E"/>
                </a:solidFill>
                <a:latin typeface="楷体" panose="02010609060101010101" charset="-122"/>
                <a:ea typeface="楷体" panose="02010609060101010101" charset="-122"/>
                <a:cs typeface="楷体" panose="02010609060101010101" charset="-122"/>
              </a:rPr>
              <a:t>一、断句</a:t>
            </a:r>
            <a:r>
              <a:rPr lang="en-US" altLang="zh-CN" sz="4800" b="1">
                <a:solidFill>
                  <a:srgbClr val="0E0E0E"/>
                </a:solidFill>
                <a:latin typeface="楷体" panose="02010609060101010101" charset="-122"/>
                <a:ea typeface="楷体" panose="02010609060101010101" charset="-122"/>
                <a:cs typeface="楷体" panose="02010609060101010101" charset="-122"/>
              </a:rPr>
              <a:t>6</a:t>
            </a:r>
            <a:r>
              <a:rPr lang="zh-CN" altLang="en-US" sz="4800" b="1">
                <a:solidFill>
                  <a:srgbClr val="0E0E0E"/>
                </a:solidFill>
                <a:latin typeface="楷体" panose="02010609060101010101" charset="-122"/>
                <a:ea typeface="楷体" panose="02010609060101010101" charset="-122"/>
                <a:cs typeface="楷体" panose="02010609060101010101" charset="-122"/>
              </a:rPr>
              <a:t>法</a:t>
            </a:r>
            <a:r>
              <a:rPr lang="zh-CN" altLang="en-US" sz="3600" b="1">
                <a:solidFill>
                  <a:srgbClr val="0E0E0E"/>
                </a:solidFill>
                <a:latin typeface="楷体" panose="02010609060101010101" charset="-122"/>
                <a:ea typeface="楷体" panose="02010609060101010101" charset="-122"/>
                <a:cs typeface="楷体" panose="02010609060101010101" charset="-122"/>
              </a:rPr>
              <a:t>（见《高中语文用表》</a:t>
            </a:r>
            <a:r>
              <a:rPr lang="en-US" altLang="zh-CN" sz="3600" b="1">
                <a:solidFill>
                  <a:srgbClr val="0E0E0E"/>
                </a:solidFill>
                <a:latin typeface="楷体" panose="02010609060101010101" charset="-122"/>
                <a:ea typeface="楷体" panose="02010609060101010101" charset="-122"/>
                <a:cs typeface="楷体" panose="02010609060101010101" charset="-122"/>
              </a:rPr>
              <a:t>P166-167</a:t>
            </a:r>
            <a:r>
              <a:rPr lang="zh-CN" altLang="en-US" sz="3600" b="1">
                <a:solidFill>
                  <a:srgbClr val="0E0E0E"/>
                </a:solidFill>
                <a:latin typeface="楷体" panose="02010609060101010101" charset="-122"/>
                <a:ea typeface="楷体" panose="02010609060101010101" charset="-122"/>
                <a:cs typeface="楷体" panose="02010609060101010101" charset="-122"/>
              </a:rPr>
              <a:t>）</a:t>
            </a:r>
            <a:endParaRPr lang="zh-CN" altLang="en-US" sz="3600" b="1">
              <a:solidFill>
                <a:srgbClr val="0E0E0E"/>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754380" y="1430655"/>
            <a:ext cx="9638030" cy="4523105"/>
          </a:xfrm>
          <a:prstGeom prst="rect">
            <a:avLst/>
          </a:prstGeom>
          <a:noFill/>
        </p:spPr>
        <p:txBody>
          <a:bodyPr wrap="square" rtlCol="0">
            <a:spAutoFit/>
          </a:bodyPr>
          <a:lstStyle/>
          <a:p>
            <a:pPr fontAlgn="auto">
              <a:lnSpc>
                <a:spcPct val="150000"/>
              </a:lnSpc>
            </a:pPr>
            <a:r>
              <a:rPr lang="en-US" altLang="zh-CN" sz="3200">
                <a:solidFill>
                  <a:srgbClr val="FF0000"/>
                </a:solidFill>
                <a:latin typeface="楷体" panose="02010609060101010101" charset="-122"/>
                <a:ea typeface="楷体" panose="02010609060101010101" charset="-122"/>
                <a:cs typeface="楷体" panose="02010609060101010101" charset="-122"/>
              </a:rPr>
              <a:t>1.</a:t>
            </a:r>
            <a:r>
              <a:rPr lang="zh-CN" altLang="en-US" sz="3200">
                <a:solidFill>
                  <a:srgbClr val="FF0000"/>
                </a:solidFill>
                <a:latin typeface="楷体" panose="02010609060101010101" charset="-122"/>
                <a:ea typeface="楷体" panose="02010609060101010101" charset="-122"/>
                <a:cs typeface="楷体" panose="02010609060101010101" charset="-122"/>
              </a:rPr>
              <a:t>凭借名（代）词断句</a:t>
            </a:r>
            <a:r>
              <a:rPr lang="zh-CN" altLang="en-US" sz="3200">
                <a:solidFill>
                  <a:srgbClr val="0E0E0E"/>
                </a:solidFill>
                <a:latin typeface="楷体" panose="02010609060101010101" charset="-122"/>
                <a:ea typeface="楷体" panose="02010609060101010101" charset="-122"/>
                <a:cs typeface="楷体" panose="02010609060101010101" charset="-122"/>
              </a:rPr>
              <a:t>：吾、予、尔等</a:t>
            </a:r>
            <a:endParaRPr lang="zh-CN" altLang="en-US" sz="3200">
              <a:solidFill>
                <a:srgbClr val="0E0E0E"/>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3200">
                <a:solidFill>
                  <a:srgbClr val="FF0000"/>
                </a:solidFill>
                <a:latin typeface="楷体" panose="02010609060101010101" charset="-122"/>
                <a:ea typeface="楷体" panose="02010609060101010101" charset="-122"/>
                <a:cs typeface="楷体" panose="02010609060101010101" charset="-122"/>
              </a:rPr>
              <a:t>2.</a:t>
            </a:r>
            <a:r>
              <a:rPr lang="zh-CN" altLang="en-US" sz="3200">
                <a:solidFill>
                  <a:srgbClr val="FF0000"/>
                </a:solidFill>
                <a:latin typeface="楷体" panose="02010609060101010101" charset="-122"/>
                <a:ea typeface="楷体" panose="02010609060101010101" charset="-122"/>
                <a:cs typeface="楷体" panose="02010609060101010101" charset="-122"/>
              </a:rPr>
              <a:t>凭借对话（引文）断句</a:t>
            </a:r>
            <a:r>
              <a:rPr lang="zh-CN" altLang="en-US" sz="3200">
                <a:solidFill>
                  <a:srgbClr val="0E0E0E"/>
                </a:solidFill>
                <a:latin typeface="楷体" panose="02010609060101010101" charset="-122"/>
                <a:ea typeface="楷体" panose="02010609060101010101" charset="-122"/>
                <a:cs typeface="楷体" panose="02010609060101010101" charset="-122"/>
              </a:rPr>
              <a:t>：曰、云等</a:t>
            </a:r>
            <a:endParaRPr lang="zh-CN" altLang="en-US" sz="3200">
              <a:solidFill>
                <a:srgbClr val="0E0E0E"/>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3200">
                <a:solidFill>
                  <a:srgbClr val="FF0000"/>
                </a:solidFill>
                <a:latin typeface="楷体" panose="02010609060101010101" charset="-122"/>
                <a:ea typeface="楷体" panose="02010609060101010101" charset="-122"/>
                <a:cs typeface="楷体" panose="02010609060101010101" charset="-122"/>
              </a:rPr>
              <a:t>3.</a:t>
            </a:r>
            <a:r>
              <a:rPr lang="zh-CN" altLang="en-US" sz="3200">
                <a:solidFill>
                  <a:srgbClr val="FF0000"/>
                </a:solidFill>
                <a:latin typeface="楷体" panose="02010609060101010101" charset="-122"/>
                <a:ea typeface="楷体" panose="02010609060101010101" charset="-122"/>
                <a:cs typeface="楷体" panose="02010609060101010101" charset="-122"/>
              </a:rPr>
              <a:t>凭借虚词断句</a:t>
            </a:r>
            <a:r>
              <a:rPr lang="zh-CN" altLang="en-US" sz="3200">
                <a:solidFill>
                  <a:srgbClr val="0E0E0E"/>
                </a:solidFill>
                <a:latin typeface="楷体" panose="02010609060101010101" charset="-122"/>
                <a:ea typeface="楷体" panose="02010609060101010101" charset="-122"/>
                <a:cs typeface="楷体" panose="02010609060101010101" charset="-122"/>
              </a:rPr>
              <a:t>：夫、盖、也、矣等</a:t>
            </a:r>
            <a:endParaRPr lang="zh-CN" altLang="en-US" sz="3200">
              <a:solidFill>
                <a:srgbClr val="0E0E0E"/>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3200">
                <a:solidFill>
                  <a:srgbClr val="FF0000"/>
                </a:solidFill>
                <a:latin typeface="楷体" panose="02010609060101010101" charset="-122"/>
                <a:ea typeface="楷体" panose="02010609060101010101" charset="-122"/>
                <a:cs typeface="楷体" panose="02010609060101010101" charset="-122"/>
              </a:rPr>
              <a:t>4.</a:t>
            </a:r>
            <a:r>
              <a:rPr lang="zh-CN" altLang="en-US" sz="3200">
                <a:solidFill>
                  <a:srgbClr val="FF0000"/>
                </a:solidFill>
                <a:latin typeface="楷体" panose="02010609060101010101" charset="-122"/>
                <a:ea typeface="楷体" panose="02010609060101010101" charset="-122"/>
                <a:cs typeface="楷体" panose="02010609060101010101" charset="-122"/>
              </a:rPr>
              <a:t>凭借特殊句式断句</a:t>
            </a:r>
            <a:r>
              <a:rPr lang="zh-CN" altLang="en-US" sz="3200">
                <a:solidFill>
                  <a:srgbClr val="0E0E0E"/>
                </a:solidFill>
                <a:latin typeface="楷体" panose="02010609060101010101" charset="-122"/>
                <a:ea typeface="楷体" panose="02010609060101010101" charset="-122"/>
                <a:cs typeface="楷体" panose="02010609060101010101" charset="-122"/>
              </a:rPr>
              <a:t>：判断句：</a:t>
            </a:r>
            <a:r>
              <a:rPr lang="en-US" altLang="zh-CN" sz="3200">
                <a:solidFill>
                  <a:srgbClr val="0E0E0E"/>
                </a:solidFill>
                <a:latin typeface="楷体" panose="02010609060101010101" charset="-122"/>
                <a:ea typeface="楷体" panose="02010609060101010101" charset="-122"/>
                <a:cs typeface="楷体" panose="02010609060101010101" charset="-122"/>
              </a:rPr>
              <a:t>……</a:t>
            </a:r>
            <a:r>
              <a:rPr lang="zh-CN" altLang="en-US" sz="3200">
                <a:solidFill>
                  <a:srgbClr val="0E0E0E"/>
                </a:solidFill>
                <a:latin typeface="楷体" panose="02010609060101010101" charset="-122"/>
                <a:ea typeface="楷体" panose="02010609060101010101" charset="-122"/>
                <a:cs typeface="楷体" panose="02010609060101010101" charset="-122"/>
              </a:rPr>
              <a:t>者</a:t>
            </a:r>
            <a:r>
              <a:rPr lang="en-US" altLang="zh-CN" sz="3200">
                <a:solidFill>
                  <a:srgbClr val="0E0E0E"/>
                </a:solidFill>
                <a:latin typeface="楷体" panose="02010609060101010101" charset="-122"/>
                <a:ea typeface="楷体" panose="02010609060101010101" charset="-122"/>
                <a:cs typeface="楷体" panose="02010609060101010101" charset="-122"/>
              </a:rPr>
              <a:t>……</a:t>
            </a:r>
            <a:r>
              <a:rPr lang="zh-CN" altLang="en-US" sz="3200">
                <a:solidFill>
                  <a:srgbClr val="0E0E0E"/>
                </a:solidFill>
                <a:latin typeface="楷体" panose="02010609060101010101" charset="-122"/>
                <a:ea typeface="楷体" panose="02010609060101010101" charset="-122"/>
                <a:cs typeface="楷体" panose="02010609060101010101" charset="-122"/>
              </a:rPr>
              <a:t>也等</a:t>
            </a:r>
            <a:endParaRPr lang="zh-CN" altLang="en-US" sz="3200">
              <a:solidFill>
                <a:srgbClr val="0E0E0E"/>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3200">
                <a:solidFill>
                  <a:srgbClr val="FF0000"/>
                </a:solidFill>
                <a:latin typeface="楷体" panose="02010609060101010101" charset="-122"/>
                <a:ea typeface="楷体" panose="02010609060101010101" charset="-122"/>
                <a:cs typeface="楷体" panose="02010609060101010101" charset="-122"/>
              </a:rPr>
              <a:t>5.</a:t>
            </a:r>
            <a:r>
              <a:rPr lang="zh-CN" altLang="en-US" sz="3200">
                <a:solidFill>
                  <a:srgbClr val="FF0000"/>
                </a:solidFill>
                <a:latin typeface="楷体" panose="02010609060101010101" charset="-122"/>
                <a:ea typeface="楷体" panose="02010609060101010101" charset="-122"/>
                <a:cs typeface="楷体" panose="02010609060101010101" charset="-122"/>
              </a:rPr>
              <a:t>凭借对称结构断句</a:t>
            </a:r>
            <a:endParaRPr lang="zh-CN" altLang="en-US" sz="3200">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3200">
                <a:solidFill>
                  <a:srgbClr val="FF0000"/>
                </a:solidFill>
                <a:latin typeface="楷体" panose="02010609060101010101" charset="-122"/>
                <a:ea typeface="楷体" panose="02010609060101010101" charset="-122"/>
                <a:cs typeface="楷体" panose="02010609060101010101" charset="-122"/>
              </a:rPr>
              <a:t>6.</a:t>
            </a:r>
            <a:r>
              <a:rPr lang="zh-CN" altLang="en-US" sz="3200">
                <a:solidFill>
                  <a:srgbClr val="FF0000"/>
                </a:solidFill>
                <a:latin typeface="楷体" panose="02010609060101010101" charset="-122"/>
                <a:ea typeface="楷体" panose="02010609060101010101" charset="-122"/>
                <a:cs typeface="楷体" panose="02010609060101010101" charset="-122"/>
              </a:rPr>
              <a:t>凭借修辞短句</a:t>
            </a:r>
            <a:endParaRPr lang="zh-CN" altLang="en-US" sz="320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1021635" y="2125300"/>
            <a:ext cx="9799200" cy="1472400"/>
          </a:xfrm>
        </p:spPr>
        <p:txBody>
          <a:bodyPr/>
          <a:lstStyle/>
          <a:p>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诗歌</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7" name="Rectangle 6"/>
          <p:cNvSpPr>
            <a:spLocks noChangeArrowheads="1"/>
          </p:cNvSpPr>
          <p:nvPr>
            <p:custDataLst>
              <p:tags r:id="rId3"/>
            </p:custDataLst>
          </p:nvPr>
        </p:nvSpPr>
        <p:spPr bwMode="auto">
          <a:xfrm>
            <a:off x="238125" y="409893"/>
            <a:ext cx="11286490" cy="5037455"/>
          </a:xfrm>
          <a:prstGeom prst="rect">
            <a:avLst/>
          </a:prstGeom>
          <a:noFill/>
          <a:ln w="9525">
            <a:noFill/>
            <a:miter lim="800000"/>
          </a:ln>
        </p:spPr>
        <p:txBody>
          <a:bodyPr wrap="square"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zh-CN" sz="4400" b="1" i="0" u="none" strike="noStrike" kern="1200" cap="none" spc="0" normalizeH="0" baseline="0" noProof="1"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uLnTx/>
                <a:uFillTx/>
                <a:latin typeface="楷体" panose="02010609060101010101" charset="-122"/>
                <a:ea typeface="楷体" panose="02010609060101010101" charset="-122"/>
                <a:cs typeface="楷体" panose="02010609060101010101" charset="-122"/>
              </a:rPr>
              <a:t>知识点积累</a:t>
            </a:r>
            <a:endParaRPr kumimoji="0" lang="zh-CN" altLang="zh-CN" sz="4400" b="1" i="0" u="none" strike="noStrike" kern="1200" cap="none" spc="0" normalizeH="0" baseline="0" noProof="1" smtClean="0">
              <a:ln>
                <a:noFill/>
              </a:ln>
              <a:solidFill>
                <a:srgbClr val="FF0000"/>
              </a:solidFill>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smtClean="0">
                <a:ln>
                  <a:noFill/>
                </a:ln>
                <a:solidFill>
                  <a:srgbClr val="FF0000"/>
                </a:solidFill>
                <a:uLnTx/>
                <a:uFillTx/>
                <a:latin typeface="楷体" panose="02010609060101010101" charset="-122"/>
                <a:ea typeface="楷体" panose="02010609060101010101" charset="-122"/>
                <a:cs typeface="楷体" panose="02010609060101010101" charset="-122"/>
              </a:rPr>
              <a:t>1</a:t>
            </a:r>
            <a:r>
              <a:rPr kumimoji="0" lang="zh-CN" altLang="en-US" sz="3200" b="1" i="0" u="none" strike="noStrike" kern="1200" cap="none" spc="0" normalizeH="0" baseline="0" noProof="1" smtClean="0">
                <a:ln>
                  <a:noFill/>
                </a:ln>
                <a:solidFill>
                  <a:srgbClr val="FF0000"/>
                </a:solidFill>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0" normalizeH="0" baseline="0" noProof="1" smtClean="0">
                <a:ln>
                  <a:noFill/>
                </a:ln>
                <a:solidFill>
                  <a:srgbClr val="FF0000"/>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rPr>
              <a:t>律诗是四联八句，绝句是两联四句。七言就是一句中有七个字，五言就是一句中有五个字。</a:t>
            </a:r>
            <a:r>
              <a:rPr kumimoji="0" lang="zh-CN" altLang="en-US" sz="3200" b="1" i="0" u="none" strike="noStrike" kern="1200" cap="none" spc="0" normalizeH="0" baseline="0" noProof="1" smtClean="0">
                <a:ln>
                  <a:noFill/>
                </a:ln>
                <a:solidFill>
                  <a:schemeClr val="tx1"/>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rPr>
              <a:t>（锄禾日当午）五言</a:t>
            </a:r>
            <a:endParaRPr kumimoji="0" lang="zh-CN" altLang="en-US" sz="3200" b="1" i="0" u="none" strike="noStrike" kern="1200" cap="none" spc="0" normalizeH="0" baseline="0" noProof="1" smtClean="0">
              <a:ln>
                <a:noFill/>
              </a:ln>
              <a:solidFill>
                <a:schemeClr val="tx1"/>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smtClean="0">
                <a:ln>
                  <a:noFill/>
                </a:ln>
                <a:solidFill>
                  <a:srgbClr val="FF0000"/>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rPr>
              <a:t>2</a:t>
            </a:r>
            <a:r>
              <a:rPr kumimoji="0" lang="zh-CN" altLang="en-US" sz="3200" b="1" i="0" u="none" strike="noStrike" kern="1200" cap="none" spc="0" normalizeH="0" baseline="0" noProof="1" smtClean="0">
                <a:ln>
                  <a:noFill/>
                </a:ln>
                <a:solidFill>
                  <a:srgbClr val="FF0000"/>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rPr>
              <a:t>，诗歌以逗号为句，现代汉语以句号为句。</a:t>
            </a:r>
            <a:r>
              <a:rPr kumimoji="0" lang="zh-CN" altLang="en-US" sz="3200" b="1" i="0" u="none" strike="noStrike" kern="1200" cap="none" spc="0" normalizeH="0" baseline="0" noProof="1" smtClean="0">
                <a:ln>
                  <a:noFill/>
                </a:ln>
                <a:solidFill>
                  <a:schemeClr val="tx1"/>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rPr>
              <a:t>（白日依山尽，黄河入海流。）</a:t>
            </a:r>
            <a:endParaRPr kumimoji="0" lang="zh-CN" altLang="en-US" sz="3200" b="1" i="0" u="none" strike="noStrike" kern="1200" cap="none" spc="0" normalizeH="0" baseline="0" noProof="1" smtClean="0">
              <a:ln>
                <a:noFill/>
              </a:ln>
              <a:solidFill>
                <a:schemeClr val="tx1"/>
              </a:solidFill>
              <a:effectLst>
                <a:outerShdw blurRad="38100" dist="25400" dir="5400000" algn="ctr" rotWithShape="0">
                  <a:srgbClr val="6E747A">
                    <a:alpha val="43000"/>
                  </a:srgbClr>
                </a:outerShdw>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3</a:t>
            </a:r>
            <a:r>
              <a:rPr kumimoji="0" lang="zh-CN" altLang="en-US"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，律诗四联分别是首联、颔联、颈联、尾联。</a:t>
            </a:r>
            <a:endParaRPr kumimoji="0" lang="zh-CN" altLang="en-US"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smtClean="0">
                <a:ln>
                  <a:noFill/>
                </a:ln>
                <a:solidFill>
                  <a:srgbClr val="FF0000"/>
                </a:solidFill>
                <a:uLnTx/>
                <a:uFillTx/>
                <a:latin typeface="楷体" panose="02010609060101010101" charset="-122"/>
                <a:ea typeface="楷体" panose="02010609060101010101" charset="-122"/>
                <a:cs typeface="楷体" panose="02010609060101010101" charset="-122"/>
              </a:rPr>
              <a:t>4</a:t>
            </a:r>
            <a:r>
              <a:rPr kumimoji="0" lang="zh-CN" altLang="en-US" sz="3200" b="1" i="0" u="none" strike="noStrike" kern="1200" cap="none" spc="0" normalizeH="0" baseline="0" noProof="1" smtClean="0">
                <a:ln>
                  <a:noFill/>
                </a:ln>
                <a:solidFill>
                  <a:srgbClr val="FF0000"/>
                </a:solidFill>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意象：诗人为了表达感情依靠的事物。</a:t>
            </a:r>
            <a:r>
              <a:rPr kumimoji="0" lang="zh-CN" altLang="en-US" sz="32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（枯藤老树昏鸦）</a:t>
            </a:r>
            <a:endParaRPr kumimoji="0" lang="zh-CN" altLang="en-US"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5</a:t>
            </a:r>
            <a:r>
              <a:rPr kumimoji="0" lang="zh-CN" altLang="en-US" sz="3200" b="1" i="0" u="none" strike="noStrike" kern="1200" cap="none" spc="0" normalizeH="0" baseline="0" noProof="1" smtClean="0">
                <a:solidFill>
                  <a:srgbClr val="FF0000"/>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，意境：就是意象在一起创造的情境。</a:t>
            </a:r>
            <a:r>
              <a:rPr kumimoji="0" lang="zh-CN" altLang="en-US" sz="32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rPr>
              <a:t>（萧条、凄冷）</a:t>
            </a:r>
            <a:endParaRPr kumimoji="0" lang="zh-CN" altLang="en-US" sz="32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标题 1"/>
          <p:cNvSpPr>
            <a:spLocks noGrp="1"/>
          </p:cNvSpPr>
          <p:nvPr>
            <p:ph type="title"/>
            <p:custDataLst>
              <p:tags r:id="rId3"/>
            </p:custDataLst>
          </p:nvPr>
        </p:nvSpPr>
        <p:spPr>
          <a:xfrm>
            <a:off x="1981200" y="0"/>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1" lang="zh-CN" altLang="en-US" sz="4400" b="0" i="0" u="none" baseline="0">
                <a:solidFill>
                  <a:schemeClr val="tx2"/>
                </a:solidFill>
                <a:latin typeface="Times New Roman" panose="02020603050405020304" pitchFamily="18" charset="0"/>
                <a:ea typeface="宋体" panose="02010600030101010101" pitchFamily="2" charset="-122"/>
                <a:cs typeface="+mj-cs"/>
              </a:defRPr>
            </a:lvl1pPr>
          </a:lstStyle>
          <a:p>
            <a:pPr lvl="0" eaLnBrk="1" hangingPunct="1"/>
            <a:r>
              <a:rPr lang="zh-CN" altLang="en-US" sz="6000" b="1">
                <a:solidFill>
                  <a:srgbClr val="FF0000"/>
                </a:solidFill>
                <a:latin typeface="楷体" panose="02010609060101010101" charset="-122"/>
                <a:ea typeface="楷体" panose="02010609060101010101" charset="-122"/>
              </a:rPr>
              <a:t>（一）看标题</a:t>
            </a:r>
            <a:endParaRPr lang="zh-CN" altLang="en-US" sz="6000" b="1">
              <a:solidFill>
                <a:srgbClr val="FF0000"/>
              </a:solidFill>
              <a:latin typeface="楷体" panose="02010609060101010101" charset="-122"/>
              <a:ea typeface="楷体" panose="02010609060101010101" charset="-122"/>
            </a:endParaRPr>
          </a:p>
        </p:txBody>
      </p:sp>
      <p:sp>
        <p:nvSpPr>
          <p:cNvPr id="12291" name="内容占位符 2"/>
          <p:cNvSpPr>
            <a:spLocks noGrp="1"/>
          </p:cNvSpPr>
          <p:nvPr>
            <p:ph idx="1"/>
            <p:custDataLst>
              <p:tags r:id="rId4"/>
            </p:custDataLst>
          </p:nvPr>
        </p:nvSpPr>
        <p:spPr>
          <a:xfrm>
            <a:off x="845820" y="1022668"/>
            <a:ext cx="10058400" cy="7620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1"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1"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1"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kumimoji="1" lang="zh-CN" altLang="en-US" sz="2000">
                <a:solidFill>
                  <a:schemeClr val="tx1"/>
                </a:solidFill>
                <a:latin typeface="+mn-lt"/>
                <a:ea typeface="+mn-ea"/>
              </a:defRPr>
            </a:lvl6pPr>
            <a:lvl7pPr marL="2971800" indent="-228600" algn="l" rtl="0" fontAlgn="base">
              <a:spcBef>
                <a:spcPct val="20000"/>
              </a:spcBef>
              <a:spcAft>
                <a:spcPct val="0"/>
              </a:spcAft>
              <a:buChar char="»"/>
              <a:defRPr kumimoji="1" lang="zh-CN" altLang="en-US" sz="2000">
                <a:solidFill>
                  <a:schemeClr val="tx1"/>
                </a:solidFill>
                <a:latin typeface="+mn-lt"/>
                <a:ea typeface="+mn-ea"/>
              </a:defRPr>
            </a:lvl7pPr>
            <a:lvl8pPr marL="3429000" indent="-228600" algn="l" rtl="0" fontAlgn="base">
              <a:spcBef>
                <a:spcPct val="20000"/>
              </a:spcBef>
              <a:spcAft>
                <a:spcPct val="0"/>
              </a:spcAft>
              <a:buChar char="»"/>
              <a:defRPr kumimoji="1" lang="zh-CN" altLang="en-US" sz="2000">
                <a:solidFill>
                  <a:schemeClr val="tx1"/>
                </a:solidFill>
                <a:latin typeface="+mn-lt"/>
                <a:ea typeface="+mn-ea"/>
              </a:defRPr>
            </a:lvl8pPr>
            <a:lvl9pPr marL="3886200" indent="-228600" algn="l" rtl="0" fontAlgn="base">
              <a:spcBef>
                <a:spcPct val="20000"/>
              </a:spcBef>
              <a:spcAft>
                <a:spcPct val="0"/>
              </a:spcAft>
              <a:buChar char="»"/>
              <a:defRPr kumimoji="1" lang="zh-CN" altLang="en-US" sz="2000">
                <a:solidFill>
                  <a:schemeClr val="tx1"/>
                </a:solidFill>
                <a:latin typeface="+mn-lt"/>
                <a:ea typeface="+mn-ea"/>
              </a:defRPr>
            </a:lvl9pPr>
          </a:lstStyle>
          <a:p>
            <a:pPr lvl="0" eaLnBrk="1" hangingPunct="1">
              <a:buNone/>
            </a:pPr>
            <a:r>
              <a:rPr lang="zh-CN" altLang="en-US" sz="4400" b="1">
                <a:solidFill>
                  <a:srgbClr val="0070C0"/>
                </a:solidFill>
                <a:latin typeface="楷体" panose="02010609060101010101" charset="-122"/>
                <a:ea typeface="楷体" panose="02010609060101010101" charset="-122"/>
              </a:rPr>
              <a:t>为什么要看标题？标题有哪些作用呢？</a:t>
            </a:r>
            <a:endParaRPr lang="zh-CN" altLang="en-US" sz="4400" b="1">
              <a:solidFill>
                <a:srgbClr val="0070C0"/>
              </a:solidFill>
              <a:latin typeface="楷体" panose="02010609060101010101" charset="-122"/>
              <a:ea typeface="楷体" panose="02010609060101010101" charset="-122"/>
            </a:endParaRPr>
          </a:p>
        </p:txBody>
      </p:sp>
      <p:sp>
        <p:nvSpPr>
          <p:cNvPr id="12292" name="TextBox 4"/>
          <p:cNvSpPr txBox="1">
            <a:spLocks noChangeArrowheads="1"/>
          </p:cNvSpPr>
          <p:nvPr>
            <p:custDataLst>
              <p:tags r:id="rId5"/>
            </p:custDataLst>
          </p:nvPr>
        </p:nvSpPr>
        <p:spPr bwMode="auto">
          <a:xfrm>
            <a:off x="2133600" y="1784985"/>
            <a:ext cx="44196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1pPr>
            <a:lvl2pPr marL="742950" indent="-28575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2pPr>
            <a:lvl3pPr marL="11430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3pPr>
            <a:lvl4pPr marL="16002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4pPr>
            <a:lvl5pPr marL="20574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5pPr>
            <a:lvl6pPr marL="2514600" indent="-228600" algn="ctr" eaLnBrk="0" fontAlgn="base" hangingPunct="0">
              <a:spcBef>
                <a:spcPct val="0"/>
              </a:spcBef>
              <a:spcAft>
                <a:spcPct val="0"/>
              </a:spcAft>
              <a:defRPr lang="zh-CN" altLang="en-US" sz="6000" b="1">
                <a:solidFill>
                  <a:schemeClr val="tx2"/>
                </a:solidFill>
                <a:latin typeface="Arial"/>
                <a:ea typeface="隶书" pitchFamily="49" charset="-122"/>
              </a:defRPr>
            </a:lvl6pPr>
            <a:lvl7pPr marL="2971800" indent="-228600" algn="ctr" eaLnBrk="0" fontAlgn="base" hangingPunct="0">
              <a:spcBef>
                <a:spcPct val="0"/>
              </a:spcBef>
              <a:spcAft>
                <a:spcPct val="0"/>
              </a:spcAft>
              <a:defRPr lang="zh-CN" altLang="en-US" sz="6000" b="1">
                <a:solidFill>
                  <a:schemeClr val="tx2"/>
                </a:solidFill>
                <a:latin typeface="Arial"/>
                <a:ea typeface="隶书" pitchFamily="49" charset="-122"/>
              </a:defRPr>
            </a:lvl7pPr>
            <a:lvl8pPr marL="3429000" indent="-228600" algn="ctr" eaLnBrk="0" fontAlgn="base" hangingPunct="0">
              <a:spcBef>
                <a:spcPct val="0"/>
              </a:spcBef>
              <a:spcAft>
                <a:spcPct val="0"/>
              </a:spcAft>
              <a:defRPr lang="zh-CN" altLang="en-US" sz="6000" b="1">
                <a:solidFill>
                  <a:schemeClr val="tx2"/>
                </a:solidFill>
                <a:latin typeface="Arial"/>
                <a:ea typeface="隶书" pitchFamily="49" charset="-122"/>
              </a:defRPr>
            </a:lvl8pPr>
            <a:lvl9pPr marL="3886200" indent="-228600" algn="ctr" eaLnBrk="0" fontAlgn="base" hangingPunct="0">
              <a:spcBef>
                <a:spcPct val="0"/>
              </a:spcBef>
              <a:spcAft>
                <a:spcPct val="0"/>
              </a:spcAft>
              <a:defRPr lang="zh-CN" altLang="en-US" sz="6000" b="1">
                <a:solidFill>
                  <a:schemeClr val="tx2"/>
                </a:solidFill>
                <a:latin typeface="Arial"/>
                <a:ea typeface="隶书" pitchFamily="49" charset="-122"/>
              </a:defRPr>
            </a:lvl9pPr>
          </a:lstStyle>
          <a:p>
            <a:pPr marL="0" marR="0" lvl="0" indent="0" algn="l" eaLnBrk="1" hangingPunct="1"/>
            <a:r>
              <a:rPr lang="en-US" altLang="zh-CN" sz="4000" spc="0">
                <a:solidFill>
                  <a:schemeClr val="tx2"/>
                </a:solidFill>
                <a:latin typeface="楷体" panose="02010609060101010101" charset="-122"/>
                <a:ea typeface="楷体" panose="02010609060101010101" charset="-122"/>
                <a:cs typeface="楷体" panose="02010609060101010101" charset="-122"/>
              </a:rPr>
              <a:t>1</a:t>
            </a:r>
            <a:r>
              <a:rPr lang="zh-CN" altLang="en-US" sz="4000" spc="0">
                <a:solidFill>
                  <a:schemeClr val="tx2"/>
                </a:solidFill>
                <a:latin typeface="楷体" panose="02010609060101010101" charset="-122"/>
                <a:ea typeface="楷体" panose="02010609060101010101" charset="-122"/>
                <a:cs typeface="楷体" panose="02010609060101010101" charset="-122"/>
              </a:rPr>
              <a:t>、概括诗歌内容。</a:t>
            </a:r>
            <a:endParaRPr lang="zh-CN" altLang="en-US" sz="4000">
              <a:solidFill>
                <a:schemeClr val="tx2"/>
              </a:solidFill>
              <a:latin typeface="楷体" panose="02010609060101010101" charset="-122"/>
              <a:ea typeface="楷体" panose="02010609060101010101" charset="-122"/>
              <a:cs typeface="楷体" panose="02010609060101010101" charset="-122"/>
            </a:endParaRPr>
          </a:p>
        </p:txBody>
      </p:sp>
      <p:sp>
        <p:nvSpPr>
          <p:cNvPr id="12293" name="TextBox 5"/>
          <p:cNvSpPr txBox="1">
            <a:spLocks noChangeArrowheads="1"/>
          </p:cNvSpPr>
          <p:nvPr>
            <p:custDataLst>
              <p:tags r:id="rId6"/>
            </p:custDataLst>
          </p:nvPr>
        </p:nvSpPr>
        <p:spPr bwMode="auto">
          <a:xfrm>
            <a:off x="2133600" y="2491740"/>
            <a:ext cx="56388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1pPr>
            <a:lvl2pPr marL="742950" indent="-28575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2pPr>
            <a:lvl3pPr marL="11430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3pPr>
            <a:lvl4pPr marL="16002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4pPr>
            <a:lvl5pPr marL="20574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5pPr>
            <a:lvl6pPr marL="2514600" indent="-228600" algn="ctr" eaLnBrk="0" fontAlgn="base" hangingPunct="0">
              <a:spcBef>
                <a:spcPct val="0"/>
              </a:spcBef>
              <a:spcAft>
                <a:spcPct val="0"/>
              </a:spcAft>
              <a:defRPr lang="zh-CN" altLang="en-US" sz="6000" b="1">
                <a:solidFill>
                  <a:schemeClr val="tx2"/>
                </a:solidFill>
                <a:latin typeface="Arial"/>
                <a:ea typeface="隶书" pitchFamily="49" charset="-122"/>
              </a:defRPr>
            </a:lvl6pPr>
            <a:lvl7pPr marL="2971800" indent="-228600" algn="ctr" eaLnBrk="0" fontAlgn="base" hangingPunct="0">
              <a:spcBef>
                <a:spcPct val="0"/>
              </a:spcBef>
              <a:spcAft>
                <a:spcPct val="0"/>
              </a:spcAft>
              <a:defRPr lang="zh-CN" altLang="en-US" sz="6000" b="1">
                <a:solidFill>
                  <a:schemeClr val="tx2"/>
                </a:solidFill>
                <a:latin typeface="Arial"/>
                <a:ea typeface="隶书" pitchFamily="49" charset="-122"/>
              </a:defRPr>
            </a:lvl7pPr>
            <a:lvl8pPr marL="3429000" indent="-228600" algn="ctr" eaLnBrk="0" fontAlgn="base" hangingPunct="0">
              <a:spcBef>
                <a:spcPct val="0"/>
              </a:spcBef>
              <a:spcAft>
                <a:spcPct val="0"/>
              </a:spcAft>
              <a:defRPr lang="zh-CN" altLang="en-US" sz="6000" b="1">
                <a:solidFill>
                  <a:schemeClr val="tx2"/>
                </a:solidFill>
                <a:latin typeface="Arial"/>
                <a:ea typeface="隶书" pitchFamily="49" charset="-122"/>
              </a:defRPr>
            </a:lvl8pPr>
            <a:lvl9pPr marL="3886200" indent="-228600" algn="ctr" eaLnBrk="0" fontAlgn="base" hangingPunct="0">
              <a:spcBef>
                <a:spcPct val="0"/>
              </a:spcBef>
              <a:spcAft>
                <a:spcPct val="0"/>
              </a:spcAft>
              <a:defRPr lang="zh-CN" altLang="en-US" sz="6000" b="1">
                <a:solidFill>
                  <a:schemeClr val="tx2"/>
                </a:solidFill>
                <a:latin typeface="Arial"/>
                <a:ea typeface="隶书" pitchFamily="49" charset="-122"/>
              </a:defRPr>
            </a:lvl9pPr>
          </a:lstStyle>
          <a:p>
            <a:pPr marL="0" marR="0" lvl="0" indent="0" algn="l" eaLnBrk="1" hangingPunct="1"/>
            <a:r>
              <a:rPr lang="en-US" altLang="zh-CN" sz="4000" spc="0">
                <a:solidFill>
                  <a:schemeClr val="tx2"/>
                </a:solidFill>
                <a:latin typeface="楷体" panose="02010609060101010101" charset="-122"/>
                <a:ea typeface="楷体" panose="02010609060101010101" charset="-122"/>
                <a:cs typeface="楷体" panose="02010609060101010101" charset="-122"/>
              </a:rPr>
              <a:t>2</a:t>
            </a:r>
            <a:r>
              <a:rPr lang="zh-CN" altLang="en-US" sz="4000" spc="0">
                <a:solidFill>
                  <a:schemeClr val="tx2"/>
                </a:solidFill>
                <a:latin typeface="楷体" panose="02010609060101010101" charset="-122"/>
                <a:ea typeface="楷体" panose="02010609060101010101" charset="-122"/>
                <a:cs typeface="楷体" panose="02010609060101010101" charset="-122"/>
              </a:rPr>
              <a:t>、交代写作缘由。</a:t>
            </a:r>
            <a:endParaRPr lang="zh-CN" altLang="en-US" sz="4000">
              <a:solidFill>
                <a:schemeClr val="tx2"/>
              </a:solidFill>
              <a:latin typeface="楷体" panose="02010609060101010101" charset="-122"/>
              <a:ea typeface="楷体" panose="02010609060101010101" charset="-122"/>
              <a:cs typeface="楷体" panose="02010609060101010101" charset="-122"/>
            </a:endParaRPr>
          </a:p>
        </p:txBody>
      </p:sp>
      <p:sp>
        <p:nvSpPr>
          <p:cNvPr id="12294" name="TextBox 6"/>
          <p:cNvSpPr txBox="1">
            <a:spLocks noChangeArrowheads="1"/>
          </p:cNvSpPr>
          <p:nvPr>
            <p:custDataLst>
              <p:tags r:id="rId7"/>
            </p:custDataLst>
          </p:nvPr>
        </p:nvSpPr>
        <p:spPr bwMode="auto">
          <a:xfrm>
            <a:off x="2133600" y="3198495"/>
            <a:ext cx="56388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1pPr>
            <a:lvl2pPr marL="742950" indent="-28575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2pPr>
            <a:lvl3pPr marL="11430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3pPr>
            <a:lvl4pPr marL="16002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4pPr>
            <a:lvl5pPr marL="20574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5pPr>
            <a:lvl6pPr marL="2514600" indent="-228600" algn="ctr" eaLnBrk="0" fontAlgn="base" hangingPunct="0">
              <a:spcBef>
                <a:spcPct val="0"/>
              </a:spcBef>
              <a:spcAft>
                <a:spcPct val="0"/>
              </a:spcAft>
              <a:defRPr lang="zh-CN" altLang="en-US" sz="6000" b="1">
                <a:solidFill>
                  <a:schemeClr val="tx2"/>
                </a:solidFill>
                <a:latin typeface="Arial"/>
                <a:ea typeface="隶书" pitchFamily="49" charset="-122"/>
              </a:defRPr>
            </a:lvl6pPr>
            <a:lvl7pPr marL="2971800" indent="-228600" algn="ctr" eaLnBrk="0" fontAlgn="base" hangingPunct="0">
              <a:spcBef>
                <a:spcPct val="0"/>
              </a:spcBef>
              <a:spcAft>
                <a:spcPct val="0"/>
              </a:spcAft>
              <a:defRPr lang="zh-CN" altLang="en-US" sz="6000" b="1">
                <a:solidFill>
                  <a:schemeClr val="tx2"/>
                </a:solidFill>
                <a:latin typeface="Arial"/>
                <a:ea typeface="隶书" pitchFamily="49" charset="-122"/>
              </a:defRPr>
            </a:lvl7pPr>
            <a:lvl8pPr marL="3429000" indent="-228600" algn="ctr" eaLnBrk="0" fontAlgn="base" hangingPunct="0">
              <a:spcBef>
                <a:spcPct val="0"/>
              </a:spcBef>
              <a:spcAft>
                <a:spcPct val="0"/>
              </a:spcAft>
              <a:defRPr lang="zh-CN" altLang="en-US" sz="6000" b="1">
                <a:solidFill>
                  <a:schemeClr val="tx2"/>
                </a:solidFill>
                <a:latin typeface="Arial"/>
                <a:ea typeface="隶书" pitchFamily="49" charset="-122"/>
              </a:defRPr>
            </a:lvl8pPr>
            <a:lvl9pPr marL="3886200" indent="-228600" algn="ctr" eaLnBrk="0" fontAlgn="base" hangingPunct="0">
              <a:spcBef>
                <a:spcPct val="0"/>
              </a:spcBef>
              <a:spcAft>
                <a:spcPct val="0"/>
              </a:spcAft>
              <a:defRPr lang="zh-CN" altLang="en-US" sz="6000" b="1">
                <a:solidFill>
                  <a:schemeClr val="tx2"/>
                </a:solidFill>
                <a:latin typeface="Arial"/>
                <a:ea typeface="隶书" pitchFamily="49" charset="-122"/>
              </a:defRPr>
            </a:lvl9pPr>
          </a:lstStyle>
          <a:p>
            <a:pPr marL="0" marR="0" lvl="0" indent="0" algn="l" eaLnBrk="1" hangingPunct="1"/>
            <a:r>
              <a:rPr lang="en-US" altLang="zh-CN" sz="4000" spc="0">
                <a:solidFill>
                  <a:schemeClr val="tx2"/>
                </a:solidFill>
                <a:latin typeface="楷体" panose="02010609060101010101" charset="-122"/>
                <a:ea typeface="楷体" panose="02010609060101010101" charset="-122"/>
                <a:cs typeface="楷体" panose="02010609060101010101" charset="-122"/>
              </a:rPr>
              <a:t>3</a:t>
            </a:r>
            <a:r>
              <a:rPr lang="zh-CN" altLang="en-US" sz="4000" spc="0">
                <a:solidFill>
                  <a:schemeClr val="tx2"/>
                </a:solidFill>
                <a:latin typeface="楷体" panose="02010609060101010101" charset="-122"/>
                <a:ea typeface="楷体" panose="02010609060101010101" charset="-122"/>
                <a:cs typeface="楷体" panose="02010609060101010101" charset="-122"/>
              </a:rPr>
              <a:t>、奠定诗歌情感基调。</a:t>
            </a:r>
            <a:endParaRPr lang="zh-CN" altLang="en-US" sz="4000">
              <a:solidFill>
                <a:schemeClr val="tx2"/>
              </a:solidFill>
              <a:latin typeface="楷体" panose="02010609060101010101" charset="-122"/>
              <a:ea typeface="楷体" panose="02010609060101010101" charset="-122"/>
              <a:cs typeface="楷体" panose="02010609060101010101" charset="-122"/>
            </a:endParaRPr>
          </a:p>
        </p:txBody>
      </p:sp>
      <p:sp>
        <p:nvSpPr>
          <p:cNvPr id="12295" name="TextBox 7"/>
          <p:cNvSpPr txBox="1">
            <a:spLocks noChangeArrowheads="1"/>
          </p:cNvSpPr>
          <p:nvPr>
            <p:custDataLst>
              <p:tags r:id="rId8"/>
            </p:custDataLst>
          </p:nvPr>
        </p:nvSpPr>
        <p:spPr bwMode="auto">
          <a:xfrm>
            <a:off x="2133600" y="3905250"/>
            <a:ext cx="44196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1pPr>
            <a:lvl2pPr marL="742950" indent="-28575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2pPr>
            <a:lvl3pPr marL="11430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3pPr>
            <a:lvl4pPr marL="16002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4pPr>
            <a:lvl5pPr marL="2057400" indent="-228600" algn="ctr" defTabSz="914400" rtl="0" eaLnBrk="0" fontAlgn="base" hangingPunct="0">
              <a:lnSpc>
                <a:spcPct val="100000"/>
              </a:lnSpc>
              <a:spcBef>
                <a:spcPct val="0"/>
              </a:spcBef>
              <a:spcAft>
                <a:spcPct val="0"/>
              </a:spcAft>
              <a:buClrTx/>
              <a:buSzTx/>
              <a:buFontTx/>
              <a:buNone/>
              <a:defRPr kumimoji="1" lang="zh-CN" altLang="en-US" sz="6000" b="1" i="0" u="none" baseline="0">
                <a:solidFill>
                  <a:schemeClr val="tx2"/>
                </a:solidFill>
                <a:latin typeface="Arial"/>
                <a:ea typeface="隶书" pitchFamily="49" charset="-122"/>
              </a:defRPr>
            </a:lvl5pPr>
            <a:lvl6pPr marL="2514600" indent="-228600" algn="ctr" eaLnBrk="0" fontAlgn="base" hangingPunct="0">
              <a:spcBef>
                <a:spcPct val="0"/>
              </a:spcBef>
              <a:spcAft>
                <a:spcPct val="0"/>
              </a:spcAft>
              <a:defRPr lang="zh-CN" altLang="en-US" sz="6000" b="1">
                <a:solidFill>
                  <a:schemeClr val="tx2"/>
                </a:solidFill>
                <a:latin typeface="Arial"/>
                <a:ea typeface="隶书" pitchFamily="49" charset="-122"/>
              </a:defRPr>
            </a:lvl6pPr>
            <a:lvl7pPr marL="2971800" indent="-228600" algn="ctr" eaLnBrk="0" fontAlgn="base" hangingPunct="0">
              <a:spcBef>
                <a:spcPct val="0"/>
              </a:spcBef>
              <a:spcAft>
                <a:spcPct val="0"/>
              </a:spcAft>
              <a:defRPr lang="zh-CN" altLang="en-US" sz="6000" b="1">
                <a:solidFill>
                  <a:schemeClr val="tx2"/>
                </a:solidFill>
                <a:latin typeface="Arial"/>
                <a:ea typeface="隶书" pitchFamily="49" charset="-122"/>
              </a:defRPr>
            </a:lvl7pPr>
            <a:lvl8pPr marL="3429000" indent="-228600" algn="ctr" eaLnBrk="0" fontAlgn="base" hangingPunct="0">
              <a:spcBef>
                <a:spcPct val="0"/>
              </a:spcBef>
              <a:spcAft>
                <a:spcPct val="0"/>
              </a:spcAft>
              <a:defRPr lang="zh-CN" altLang="en-US" sz="6000" b="1">
                <a:solidFill>
                  <a:schemeClr val="tx2"/>
                </a:solidFill>
                <a:latin typeface="Arial"/>
                <a:ea typeface="隶书" pitchFamily="49" charset="-122"/>
              </a:defRPr>
            </a:lvl8pPr>
            <a:lvl9pPr marL="3886200" indent="-228600" algn="ctr" eaLnBrk="0" fontAlgn="base" hangingPunct="0">
              <a:spcBef>
                <a:spcPct val="0"/>
              </a:spcBef>
              <a:spcAft>
                <a:spcPct val="0"/>
              </a:spcAft>
              <a:defRPr lang="zh-CN" altLang="en-US" sz="6000" b="1">
                <a:solidFill>
                  <a:schemeClr val="tx2"/>
                </a:solidFill>
                <a:latin typeface="Arial"/>
                <a:ea typeface="隶书" pitchFamily="49" charset="-122"/>
              </a:defRPr>
            </a:lvl9pPr>
          </a:lstStyle>
          <a:p>
            <a:pPr marL="0" marR="0" lvl="0" indent="0" algn="l" eaLnBrk="1" hangingPunct="1"/>
            <a:r>
              <a:rPr lang="en-US" altLang="zh-CN" sz="4000" spc="0">
                <a:solidFill>
                  <a:schemeClr val="tx2"/>
                </a:solidFill>
                <a:latin typeface="楷体" panose="02010609060101010101" charset="-122"/>
                <a:ea typeface="楷体" panose="02010609060101010101" charset="-122"/>
                <a:cs typeface="楷体" panose="02010609060101010101" charset="-122"/>
              </a:rPr>
              <a:t>4</a:t>
            </a:r>
            <a:r>
              <a:rPr lang="zh-CN" altLang="en-US" sz="4000" spc="0">
                <a:solidFill>
                  <a:schemeClr val="tx2"/>
                </a:solidFill>
                <a:latin typeface="楷体" panose="02010609060101010101" charset="-122"/>
                <a:ea typeface="楷体" panose="02010609060101010101" charset="-122"/>
                <a:cs typeface="楷体" panose="02010609060101010101" charset="-122"/>
              </a:rPr>
              <a:t>、交代诗歌类型。</a:t>
            </a:r>
            <a:endParaRPr lang="zh-CN" altLang="en-US" sz="4000">
              <a:solidFill>
                <a:schemeClr val="tx2"/>
              </a:solidFill>
              <a:latin typeface="楷体" panose="02010609060101010101" charset="-122"/>
              <a:ea typeface="楷体" panose="02010609060101010101" charset="-122"/>
              <a:cs typeface="楷体" panose="02010609060101010101" charset="-122"/>
            </a:endParaRPr>
          </a:p>
        </p:txBody>
      </p:sp>
      <p:sp>
        <p:nvSpPr>
          <p:cNvPr id="12296" name="TextBox 8"/>
          <p:cNvSpPr txBox="1">
            <a:spLocks noChangeArrowheads="1"/>
          </p:cNvSpPr>
          <p:nvPr>
            <p:custDataLst>
              <p:tags r:id="rId9"/>
            </p:custDataLst>
          </p:nvPr>
        </p:nvSpPr>
        <p:spPr bwMode="auto">
          <a:xfrm>
            <a:off x="2133600" y="4612005"/>
            <a:ext cx="44196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000" b="1">
                <a:solidFill>
                  <a:schemeClr val="tx2"/>
                </a:solidFill>
                <a:latin typeface="Arial"/>
                <a:ea typeface="隶书" pitchFamily="49" charset="-122"/>
              </a:defRPr>
            </a:lvl1pPr>
            <a:lvl2pPr marL="742950" indent="-285750" eaLnBrk="0" hangingPunct="0">
              <a:defRPr sz="6000" b="1">
                <a:solidFill>
                  <a:schemeClr val="tx2"/>
                </a:solidFill>
                <a:latin typeface="Arial"/>
                <a:ea typeface="隶书" pitchFamily="49" charset="-122"/>
              </a:defRPr>
            </a:lvl2pPr>
            <a:lvl3pPr marL="1143000" indent="-228600" eaLnBrk="0" hangingPunct="0">
              <a:defRPr sz="6000" b="1">
                <a:solidFill>
                  <a:schemeClr val="tx2"/>
                </a:solidFill>
                <a:latin typeface="Arial"/>
                <a:ea typeface="隶书" pitchFamily="49" charset="-122"/>
              </a:defRPr>
            </a:lvl3pPr>
            <a:lvl4pPr marL="1600200" indent="-228600" eaLnBrk="0" hangingPunct="0">
              <a:defRPr sz="6000" b="1">
                <a:solidFill>
                  <a:schemeClr val="tx2"/>
                </a:solidFill>
                <a:latin typeface="Arial"/>
                <a:ea typeface="隶书" pitchFamily="49" charset="-122"/>
              </a:defRPr>
            </a:lvl4pPr>
            <a:lvl5pPr marL="2057400" indent="-228600" eaLnBrk="0" hangingPunct="0">
              <a:defRPr sz="6000" b="1">
                <a:solidFill>
                  <a:schemeClr val="tx2"/>
                </a:solidFill>
                <a:latin typeface="Arial"/>
                <a:ea typeface="隶书" pitchFamily="49" charset="-122"/>
              </a:defRPr>
            </a:lvl5pPr>
            <a:lvl6pPr marL="2514600" indent="-228600" algn="ctr" eaLnBrk="0" fontAlgn="base" hangingPunct="0">
              <a:spcBef>
                <a:spcPct val="0"/>
              </a:spcBef>
              <a:spcAft>
                <a:spcPct val="0"/>
              </a:spcAft>
              <a:defRPr sz="6000" b="1">
                <a:solidFill>
                  <a:schemeClr val="tx2"/>
                </a:solidFill>
                <a:latin typeface="Arial"/>
                <a:ea typeface="隶书" pitchFamily="49" charset="-122"/>
              </a:defRPr>
            </a:lvl6pPr>
            <a:lvl7pPr marL="2971800" indent="-228600" algn="ctr" eaLnBrk="0" fontAlgn="base" hangingPunct="0">
              <a:spcBef>
                <a:spcPct val="0"/>
              </a:spcBef>
              <a:spcAft>
                <a:spcPct val="0"/>
              </a:spcAft>
              <a:defRPr sz="6000" b="1">
                <a:solidFill>
                  <a:schemeClr val="tx2"/>
                </a:solidFill>
                <a:latin typeface="Arial"/>
                <a:ea typeface="隶书" pitchFamily="49" charset="-122"/>
              </a:defRPr>
            </a:lvl7pPr>
            <a:lvl8pPr marL="3429000" indent="-228600" algn="ctr" eaLnBrk="0" fontAlgn="base" hangingPunct="0">
              <a:spcBef>
                <a:spcPct val="0"/>
              </a:spcBef>
              <a:spcAft>
                <a:spcPct val="0"/>
              </a:spcAft>
              <a:defRPr sz="6000" b="1">
                <a:solidFill>
                  <a:schemeClr val="tx2"/>
                </a:solidFill>
                <a:latin typeface="Arial"/>
                <a:ea typeface="隶书" pitchFamily="49" charset="-122"/>
              </a:defRPr>
            </a:lvl8pPr>
            <a:lvl9pPr marL="3886200" indent="-228600" algn="ctr" eaLnBrk="0" fontAlgn="base" hangingPunct="0">
              <a:spcBef>
                <a:spcPct val="0"/>
              </a:spcBef>
              <a:spcAft>
                <a:spcPct val="0"/>
              </a:spcAft>
              <a:defRPr sz="6000" b="1">
                <a:solidFill>
                  <a:schemeClr val="tx2"/>
                </a:solidFill>
                <a:latin typeface="Arial"/>
                <a:ea typeface="隶书"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b="1" i="0" u="none" strike="noStrike" kern="1200" cap="none" spc="0" normalizeH="0" baseline="0" noProof="0" smtClean="0">
                <a:ln>
                  <a:noFill/>
                </a:ln>
                <a:solidFill>
                  <a:schemeClr val="tx2"/>
                </a:solidFill>
                <a:uLnTx/>
                <a:uFillTx/>
                <a:latin typeface="楷体" panose="02010609060101010101" charset="-122"/>
                <a:ea typeface="楷体" panose="02010609060101010101" charset="-122"/>
                <a:cs typeface="楷体" panose="02010609060101010101" charset="-122"/>
              </a:rPr>
              <a:t>5</a:t>
            </a:r>
            <a:r>
              <a:rPr kumimoji="1" lang="zh-CN" altLang="en-US" sz="4000" b="1" i="0" u="none" strike="noStrike" kern="1200" cap="none" spc="0" normalizeH="0" baseline="0" noProof="0" smtClean="0">
                <a:ln>
                  <a:noFill/>
                </a:ln>
                <a:solidFill>
                  <a:schemeClr val="tx2"/>
                </a:solidFill>
                <a:uLnTx/>
                <a:uFillTx/>
                <a:latin typeface="楷体" panose="02010609060101010101" charset="-122"/>
                <a:ea typeface="楷体" panose="02010609060101010101" charset="-122"/>
                <a:cs typeface="楷体" panose="02010609060101010101" charset="-122"/>
              </a:rPr>
              <a:t>、暗示写作手法。 </a:t>
            </a:r>
            <a:r>
              <a:rPr kumimoji="1" lang="zh-CN" altLang="en-US" sz="3200" b="1" i="0" u="none" strike="noStrike" kern="1200" cap="none" spc="0" normalizeH="0" baseline="0" noProof="0" smtClean="0">
                <a:ln>
                  <a:noFill/>
                </a:ln>
                <a:solidFill>
                  <a:schemeClr val="tx2"/>
                </a:solidFill>
                <a:uLnTx/>
                <a:uFillTx/>
                <a:latin typeface="+mn-ea"/>
                <a:ea typeface="+mn-ea"/>
                <a:cs typeface="+mn-cs"/>
              </a:rPr>
              <a:t>      </a:t>
            </a:r>
            <a:endParaRPr kumimoji="1" lang="zh-CN" altLang="en-US" sz="3200" b="1" i="0" u="none" strike="noStrike" kern="1200" cap="none" spc="0" normalizeH="0" baseline="0" noProof="0" smtClean="0">
              <a:ln>
                <a:noFill/>
              </a:ln>
              <a:solidFill>
                <a:schemeClr val="tx2"/>
              </a:solidFill>
              <a:uLnTx/>
              <a:uFillTx/>
              <a:latin typeface="+mn-ea"/>
              <a:ea typeface="+mn-ea"/>
              <a:cs typeface="+mn-cs"/>
            </a:endParaRPr>
          </a:p>
        </p:txBody>
      </p:sp>
      <p:sp>
        <p:nvSpPr>
          <p:cNvPr id="12297" name="TextBox 9"/>
          <p:cNvSpPr txBox="1">
            <a:spLocks noChangeArrowheads="1"/>
          </p:cNvSpPr>
          <p:nvPr>
            <p:custDataLst>
              <p:tags r:id="rId10"/>
            </p:custDataLst>
          </p:nvPr>
        </p:nvSpPr>
        <p:spPr bwMode="auto">
          <a:xfrm>
            <a:off x="2133600" y="5318760"/>
            <a:ext cx="85344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6000" b="1">
                <a:solidFill>
                  <a:schemeClr val="tx2"/>
                </a:solidFill>
                <a:latin typeface="Arial"/>
                <a:ea typeface="隶书" pitchFamily="49" charset="-122"/>
              </a:defRPr>
            </a:lvl1pPr>
            <a:lvl2pPr marL="742950" indent="-285750" eaLnBrk="0" hangingPunct="0">
              <a:defRPr sz="6000" b="1">
                <a:solidFill>
                  <a:schemeClr val="tx2"/>
                </a:solidFill>
                <a:latin typeface="Arial"/>
                <a:ea typeface="隶书" pitchFamily="49" charset="-122"/>
              </a:defRPr>
            </a:lvl2pPr>
            <a:lvl3pPr marL="1143000" indent="-228600" eaLnBrk="0" hangingPunct="0">
              <a:defRPr sz="6000" b="1">
                <a:solidFill>
                  <a:schemeClr val="tx2"/>
                </a:solidFill>
                <a:latin typeface="Arial"/>
                <a:ea typeface="隶书" pitchFamily="49" charset="-122"/>
              </a:defRPr>
            </a:lvl3pPr>
            <a:lvl4pPr marL="1600200" indent="-228600" eaLnBrk="0" hangingPunct="0">
              <a:defRPr sz="6000" b="1">
                <a:solidFill>
                  <a:schemeClr val="tx2"/>
                </a:solidFill>
                <a:latin typeface="Arial"/>
                <a:ea typeface="隶书" pitchFamily="49" charset="-122"/>
              </a:defRPr>
            </a:lvl4pPr>
            <a:lvl5pPr marL="2057400" indent="-228600" eaLnBrk="0" hangingPunct="0">
              <a:defRPr sz="6000" b="1">
                <a:solidFill>
                  <a:schemeClr val="tx2"/>
                </a:solidFill>
                <a:latin typeface="Arial"/>
                <a:ea typeface="隶书" pitchFamily="49" charset="-122"/>
              </a:defRPr>
            </a:lvl5pPr>
            <a:lvl6pPr marL="2514600" indent="-228600" algn="ctr" eaLnBrk="0" fontAlgn="base" hangingPunct="0">
              <a:spcBef>
                <a:spcPct val="0"/>
              </a:spcBef>
              <a:spcAft>
                <a:spcPct val="0"/>
              </a:spcAft>
              <a:defRPr sz="6000" b="1">
                <a:solidFill>
                  <a:schemeClr val="tx2"/>
                </a:solidFill>
                <a:latin typeface="Arial"/>
                <a:ea typeface="隶书" pitchFamily="49" charset="-122"/>
              </a:defRPr>
            </a:lvl6pPr>
            <a:lvl7pPr marL="2971800" indent="-228600" algn="ctr" eaLnBrk="0" fontAlgn="base" hangingPunct="0">
              <a:spcBef>
                <a:spcPct val="0"/>
              </a:spcBef>
              <a:spcAft>
                <a:spcPct val="0"/>
              </a:spcAft>
              <a:defRPr sz="6000" b="1">
                <a:solidFill>
                  <a:schemeClr val="tx2"/>
                </a:solidFill>
                <a:latin typeface="Arial"/>
                <a:ea typeface="隶书" pitchFamily="49" charset="-122"/>
              </a:defRPr>
            </a:lvl7pPr>
            <a:lvl8pPr marL="3429000" indent="-228600" algn="ctr" eaLnBrk="0" fontAlgn="base" hangingPunct="0">
              <a:spcBef>
                <a:spcPct val="0"/>
              </a:spcBef>
              <a:spcAft>
                <a:spcPct val="0"/>
              </a:spcAft>
              <a:defRPr sz="6000" b="1">
                <a:solidFill>
                  <a:schemeClr val="tx2"/>
                </a:solidFill>
                <a:latin typeface="Arial"/>
                <a:ea typeface="隶书" pitchFamily="49" charset="-122"/>
              </a:defRPr>
            </a:lvl8pPr>
            <a:lvl9pPr marL="3886200" indent="-228600" algn="ctr" eaLnBrk="0" fontAlgn="base" hangingPunct="0">
              <a:spcBef>
                <a:spcPct val="0"/>
              </a:spcBef>
              <a:spcAft>
                <a:spcPct val="0"/>
              </a:spcAft>
              <a:defRPr sz="6000" b="1">
                <a:solidFill>
                  <a:schemeClr val="tx2"/>
                </a:solidFill>
                <a:latin typeface="Arial"/>
                <a:ea typeface="隶书"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000" b="1" i="0" u="none" strike="noStrike" kern="1200" cap="none" spc="0" normalizeH="0" baseline="0" noProof="0" smtClean="0">
                <a:ln>
                  <a:noFill/>
                </a:ln>
                <a:solidFill>
                  <a:schemeClr val="tx2"/>
                </a:solidFill>
                <a:uLnTx/>
                <a:uFillTx/>
                <a:latin typeface="楷体" panose="02010609060101010101" charset="-122"/>
                <a:ea typeface="楷体" panose="02010609060101010101" charset="-122"/>
                <a:cs typeface="楷体" panose="02010609060101010101" charset="-122"/>
              </a:rPr>
              <a:t>6</a:t>
            </a:r>
            <a:r>
              <a:rPr kumimoji="1" lang="zh-CN" altLang="en-US" sz="4000" b="1" i="0" u="none" strike="noStrike" kern="1200" cap="none" spc="0" normalizeH="0" baseline="0" noProof="0" smtClean="0">
                <a:ln>
                  <a:noFill/>
                </a:ln>
                <a:solidFill>
                  <a:schemeClr val="tx2"/>
                </a:solidFill>
                <a:uLnTx/>
                <a:uFillTx/>
                <a:latin typeface="楷体" panose="02010609060101010101" charset="-122"/>
                <a:ea typeface="楷体" panose="02010609060101010101" charset="-122"/>
                <a:cs typeface="楷体" panose="02010609060101010101" charset="-122"/>
              </a:rPr>
              <a:t>、揭示写作时间、地点、对象、事件、主旨等。    </a:t>
            </a:r>
            <a:r>
              <a:rPr kumimoji="1" lang="zh-CN" altLang="en-US" sz="3200" b="1" i="0" u="none" strike="noStrike" kern="1200" cap="none" spc="0" normalizeH="0" baseline="0" noProof="0" smtClean="0">
                <a:ln>
                  <a:noFill/>
                </a:ln>
                <a:solidFill>
                  <a:schemeClr val="tx2"/>
                </a:solidFill>
                <a:uLnTx/>
                <a:uFillTx/>
                <a:latin typeface="+mn-ea"/>
                <a:ea typeface="+mn-ea"/>
                <a:cs typeface="+mn-cs"/>
              </a:rPr>
              <a:t>   </a:t>
            </a:r>
            <a:endParaRPr kumimoji="1" lang="zh-CN" altLang="en-US" sz="3200" b="1" i="0" u="none" strike="noStrike" kern="1200" cap="none" spc="0" normalizeH="0" baseline="0" noProof="0" smtClean="0">
              <a:ln>
                <a:noFill/>
              </a:ln>
              <a:solidFill>
                <a:schemeClr val="tx2"/>
              </a:solidFill>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heel(4)">
                                      <p:cBhvr>
                                        <p:cTn id="7" dur="2000"/>
                                        <p:tgtEl>
                                          <p:spTgt spid="122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diamond(in)">
                                      <p:cBhvr>
                                        <p:cTn id="12" dur="2000"/>
                                        <p:tgtEl>
                                          <p:spTgt spid="1229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checkerboard(across)">
                                      <p:cBhvr>
                                        <p:cTn id="17" dur="500"/>
                                        <p:tgtEl>
                                          <p:spTgt spid="1229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checkerboard(across)">
                                      <p:cBhvr>
                                        <p:cTn id="22" dur="500"/>
                                        <p:tgtEl>
                                          <p:spTgt spid="1229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294"/>
                                        </p:tgtEl>
                                        <p:attrNameLst>
                                          <p:attrName>style.visibility</p:attrName>
                                        </p:attrNameLst>
                                      </p:cBhvr>
                                      <p:to>
                                        <p:strVal val="visible"/>
                                      </p:to>
                                    </p:set>
                                    <p:animEffect transition="in" filter="box(in)">
                                      <p:cBhvr>
                                        <p:cTn id="27" dur="500"/>
                                        <p:tgtEl>
                                          <p:spTgt spid="1229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295"/>
                                        </p:tgtEl>
                                        <p:attrNameLst>
                                          <p:attrName>style.visibility</p:attrName>
                                        </p:attrNameLst>
                                      </p:cBhvr>
                                      <p:to>
                                        <p:strVal val="visible"/>
                                      </p:to>
                                    </p:set>
                                    <p:animEffect transition="in" filter="blinds(horizontal)">
                                      <p:cBhvr>
                                        <p:cTn id="32" dur="500"/>
                                        <p:tgtEl>
                                          <p:spTgt spid="1229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96"/>
                                        </p:tgtEl>
                                        <p:attrNameLst>
                                          <p:attrName>style.visibility</p:attrName>
                                        </p:attrNameLst>
                                      </p:cBhvr>
                                      <p:to>
                                        <p:strVal val="visible"/>
                                      </p:to>
                                    </p:set>
                                    <p:animEffect transition="in" filter="blinds(horizontal)">
                                      <p:cBhvr>
                                        <p:cTn id="37" dur="500"/>
                                        <p:tgtEl>
                                          <p:spTgt spid="1229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297"/>
                                        </p:tgtEl>
                                        <p:attrNameLst>
                                          <p:attrName>style.visibility</p:attrName>
                                        </p:attrNameLst>
                                      </p:cBhvr>
                                      <p:to>
                                        <p:strVal val="visible"/>
                                      </p:to>
                                    </p:set>
                                    <p:animEffect transition="in" filter="blinds(horizontal)">
                                      <p:cBhvr>
                                        <p:cTn id="42" dur="500"/>
                                        <p:tgtEl>
                                          <p:spTgt spid="12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P spid="12292" grpId="0"/>
      <p:bldP spid="12293" grpId="0"/>
      <p:bldP spid="12294" grpId="0"/>
      <p:bldP spid="12295" grpId="0"/>
      <p:bldP spid="12296" grpId="0"/>
      <p:bldP spid="1229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53720" y="1263650"/>
            <a:ext cx="11174730" cy="4912995"/>
          </a:xfrm>
          <a:prstGeom prst="rect">
            <a:avLst/>
          </a:prstGeom>
          <a:noFill/>
        </p:spPr>
        <p:txBody>
          <a:bodyPr wrap="square">
            <a:spAutoFit/>
          </a:bodyPr>
          <a:lstStyle/>
          <a:p>
            <a:pPr marR="0" defTabSz="914400">
              <a:lnSpc>
                <a:spcPct val="140000"/>
              </a:lnSpc>
              <a:buClrTx/>
              <a:buSzTx/>
              <a:buFontTx/>
              <a:defRPr/>
            </a:pPr>
            <a:r>
              <a:rPr kumimoji="0" lang="zh-CN" altLang="zh-CN" sz="2800" b="1" kern="1200" cap="none" spc="0" normalizeH="0" baseline="0" noProof="1">
                <a:solidFill>
                  <a:srgbClr val="113EAE"/>
                </a:solidFill>
                <a:latin typeface="楷体" panose="02010609060101010101" charset="-122"/>
                <a:ea typeface="楷体" panose="02010609060101010101" charset="-122"/>
                <a:cs typeface="楷体" panose="02010609060101010101" charset="-122"/>
                <a:sym typeface="+mn-ea"/>
              </a:rPr>
              <a:t>（</a:t>
            </a:r>
            <a:r>
              <a:rPr kumimoji="0" lang="en-US" altLang="zh-CN" sz="2800" b="1" kern="1200" cap="none" spc="0" normalizeH="0" baseline="0" noProof="1">
                <a:solidFill>
                  <a:srgbClr val="113EAE"/>
                </a:solidFill>
                <a:latin typeface="楷体" panose="02010609060101010101" charset="-122"/>
                <a:ea typeface="楷体" panose="02010609060101010101" charset="-122"/>
                <a:cs typeface="楷体" panose="02010609060101010101" charset="-122"/>
                <a:sym typeface="+mn-ea"/>
              </a:rPr>
              <a:t>1</a:t>
            </a:r>
            <a:r>
              <a:rPr kumimoji="0" lang="zh-CN" altLang="zh-CN" sz="2800" b="1" kern="1200" cap="none" spc="0" normalizeH="0" baseline="0" noProof="1">
                <a:solidFill>
                  <a:srgbClr val="113EAE"/>
                </a:solidFill>
                <a:latin typeface="楷体" panose="02010609060101010101" charset="-122"/>
                <a:ea typeface="楷体" panose="02010609060101010101" charset="-122"/>
                <a:cs typeface="楷体" panose="02010609060101010101" charset="-122"/>
                <a:sym typeface="+mn-ea"/>
              </a:rPr>
              <a:t>）层进式（纵式结构）</a:t>
            </a:r>
            <a:endParaRPr kumimoji="0" lang="zh-CN" altLang="zh-CN" sz="2800" b="1" kern="1200" cap="none" spc="0" normalizeH="0" baseline="0" noProof="1">
              <a:solidFill>
                <a:srgbClr val="113EAE"/>
              </a:solidFill>
              <a:latin typeface="楷体" panose="02010609060101010101" charset="-122"/>
              <a:ea typeface="楷体" panose="02010609060101010101" charset="-122"/>
              <a:cs typeface="楷体" panose="02010609060101010101" charset="-122"/>
              <a:sym typeface="+mn-ea"/>
            </a:endParaRPr>
          </a:p>
          <a:p>
            <a:pPr marR="0" defTabSz="914400">
              <a:lnSpc>
                <a:spcPct val="140000"/>
              </a:lnSpc>
              <a:buClrTx/>
              <a:buSzTx/>
              <a:buFontTx/>
              <a:defRPr/>
            </a:pPr>
            <a:r>
              <a:rPr kumimoji="0" lang="zh-CN" altLang="zh-CN" sz="2800" b="1" kern="1200" cap="none" spc="0" normalizeH="0" baseline="0" noProof="1">
                <a:latin typeface="楷体" panose="02010609060101010101" charset="-122"/>
                <a:ea typeface="楷体" panose="02010609060101010101" charset="-122"/>
                <a:cs typeface="楷体" panose="02010609060101010101" charset="-122"/>
                <a:sym typeface="+mn-ea"/>
              </a:rPr>
              <a:t>后面的论证是在前边论证基础上进行的，前后</a:t>
            </a:r>
            <a:r>
              <a:rPr kumimoji="0" lang="zh-CN" altLang="zh-CN" sz="2800" b="1" kern="1200" cap="none" spc="0" normalizeH="0" baseline="0" noProof="1">
                <a:solidFill>
                  <a:srgbClr val="FF0000"/>
                </a:solidFill>
                <a:latin typeface="楷体" panose="02010609060101010101" charset="-122"/>
                <a:ea typeface="楷体" panose="02010609060101010101" charset="-122"/>
                <a:cs typeface="楷体" panose="02010609060101010101" charset="-122"/>
                <a:sym typeface="+mn-ea"/>
              </a:rPr>
              <a:t>逐层深入，步步推进</a:t>
            </a:r>
            <a:r>
              <a:rPr kumimoji="0" lang="zh-CN" altLang="zh-CN" sz="2800" b="1" kern="1200" cap="none" spc="0" normalizeH="0" baseline="0" noProof="1">
                <a:latin typeface="楷体" panose="02010609060101010101" charset="-122"/>
                <a:ea typeface="楷体" panose="02010609060101010101" charset="-122"/>
                <a:cs typeface="楷体" panose="02010609060101010101" charset="-122"/>
                <a:sym typeface="+mn-ea"/>
              </a:rPr>
              <a:t>的关系，</a:t>
            </a:r>
            <a:r>
              <a:rPr kumimoji="0" lang="zh-CN" altLang="zh-CN" sz="2800" b="1" kern="1200" cap="none" spc="0" normalizeH="0" baseline="0" noProof="1">
                <a:solidFill>
                  <a:srgbClr val="FF0000"/>
                </a:solidFill>
                <a:latin typeface="楷体" panose="02010609060101010101" charset="-122"/>
                <a:ea typeface="楷体" panose="02010609060101010101" charset="-122"/>
                <a:cs typeface="楷体" panose="02010609060101010101" charset="-122"/>
                <a:sym typeface="+mn-ea"/>
              </a:rPr>
              <a:t>前后顺序不能随便改动</a:t>
            </a:r>
            <a:endParaRPr kumimoji="0" lang="zh-CN" altLang="zh-CN" sz="2800" b="1" kern="1200" cap="none" spc="0" normalizeH="0" baseline="0" noProof="1">
              <a:solidFill>
                <a:srgbClr val="FF0000"/>
              </a:solidFill>
              <a:latin typeface="楷体" panose="02010609060101010101" charset="-122"/>
              <a:ea typeface="楷体" panose="02010609060101010101" charset="-122"/>
              <a:cs typeface="楷体" panose="02010609060101010101" charset="-122"/>
            </a:endParaRPr>
          </a:p>
          <a:p>
            <a:pPr marL="0" indent="0" eaLnBrk="1" hangingPunct="1">
              <a:lnSpc>
                <a:spcPct val="140000"/>
              </a:lnSpc>
              <a:buNone/>
            </a:pPr>
            <a:r>
              <a:rPr lang="en-US" altLang="zh-CN" sz="2800" b="1">
                <a:solidFill>
                  <a:srgbClr val="113EAE"/>
                </a:solidFill>
                <a:latin typeface="楷体" panose="02010609060101010101" charset="-122"/>
                <a:ea typeface="楷体" panose="02010609060101010101" charset="-122"/>
                <a:cs typeface="楷体" panose="02010609060101010101" charset="-122"/>
                <a:sym typeface="+mn-ea"/>
              </a:rPr>
              <a:t>（2）并列式</a:t>
            </a:r>
            <a:endParaRPr lang="en-US" altLang="zh-CN" sz="2800" b="1">
              <a:solidFill>
                <a:srgbClr val="113EAE"/>
              </a:solidFill>
              <a:latin typeface="楷体" panose="02010609060101010101" charset="-122"/>
              <a:ea typeface="楷体" panose="02010609060101010101" charset="-122"/>
              <a:cs typeface="楷体" panose="02010609060101010101" charset="-122"/>
              <a:sym typeface="+mn-ea"/>
            </a:endParaRPr>
          </a:p>
          <a:p>
            <a:pPr marL="0" indent="0" eaLnBrk="1" hangingPunct="1">
              <a:lnSpc>
                <a:spcPct val="140000"/>
              </a:lnSpc>
              <a:buNone/>
            </a:pPr>
            <a:r>
              <a:rPr lang="en-US" altLang="en-US" sz="2800" b="1">
                <a:solidFill>
                  <a:srgbClr val="FF0000"/>
                </a:solidFill>
                <a:latin typeface="楷体" panose="02010609060101010101" charset="-122"/>
                <a:ea typeface="楷体" panose="02010609060101010101" charset="-122"/>
                <a:cs typeface="楷体" panose="02010609060101010101" charset="-122"/>
                <a:sym typeface="+mn-ea"/>
              </a:rPr>
              <a:t>指的是展开的各层次间关系是平等的，没有主次之分</a:t>
            </a:r>
            <a:r>
              <a:rPr lang="en-US" altLang="en-US" sz="2800" b="1">
                <a:latin typeface="楷体" panose="02010609060101010101" charset="-122"/>
                <a:ea typeface="楷体" panose="02010609060101010101" charset="-122"/>
                <a:cs typeface="楷体" panose="02010609060101010101" charset="-122"/>
                <a:sym typeface="+mn-ea"/>
              </a:rPr>
              <a:t>。或是分论点之间关系的并列表述；或是围绕一个问题，从不同角度论证同一观点。其实，通篇使用并列式的论述不多，一般是在主体论述部分，分几个角度对观点加以阐述，这样便与总分式重合了。</a:t>
            </a:r>
            <a:endParaRPr kumimoji="0" lang="zh-CN" altLang="en-US" sz="2800" kern="1200" cap="none" spc="0" normalizeH="0" baseline="0" noProof="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835025" y="348615"/>
            <a:ext cx="2631440" cy="829945"/>
          </a:xfrm>
          <a:prstGeom prst="rect">
            <a:avLst/>
          </a:prstGeom>
          <a:noFill/>
        </p:spPr>
        <p:txBody>
          <a:bodyPr wrap="none" rtlCol="0">
            <a:spAutoFit/>
            <a:scene3d>
              <a:camera prst="orthographicFront"/>
              <a:lightRig rig="threePt" dir="t"/>
            </a:scene3d>
          </a:bodyPr>
          <a:lstStyle/>
          <a:p>
            <a:r>
              <a:rPr lang="zh-CN" altLang="en-US" sz="4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论证结构</a:t>
            </a:r>
            <a:endParaRPr lang="zh-CN" altLang="en-US" sz="4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标题 1"/>
          <p:cNvSpPr>
            <a:spLocks noGrp="1"/>
          </p:cNvSpPr>
          <p:nvPr>
            <p:ph type="title"/>
            <p:custDataLst>
              <p:tags r:id="rId3"/>
            </p:custDataLst>
          </p:nvPr>
        </p:nvSpPr>
        <p:spPr>
          <a:xfrm>
            <a:off x="1676400" y="0"/>
            <a:ext cx="82296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1" lang="zh-CN" altLang="en-US" sz="4400" b="0" i="0" u="none" baseline="0">
                <a:solidFill>
                  <a:schemeClr val="tx2"/>
                </a:solidFill>
                <a:latin typeface="Times New Roman" panose="02020603050405020304" pitchFamily="18" charset="0"/>
                <a:ea typeface="宋体" panose="02010600030101010101" pitchFamily="2" charset="-122"/>
                <a:cs typeface="+mj-cs"/>
              </a:defRPr>
            </a:lvl1pPr>
          </a:lstStyle>
          <a:p>
            <a:pPr lvl="0" eaLnBrk="1" hangingPunct="1"/>
            <a:r>
              <a:rPr lang="zh-CN" altLang="en-US" sz="6000" b="1">
                <a:solidFill>
                  <a:srgbClr val="FF0000"/>
                </a:solidFill>
                <a:latin typeface="楷体" panose="02010609060101010101" charset="-122"/>
                <a:ea typeface="楷体" panose="02010609060101010101" charset="-122"/>
              </a:rPr>
              <a:t>（二）看作者</a:t>
            </a:r>
            <a:endParaRPr lang="zh-CN" altLang="en-US" sz="6000" b="1">
              <a:solidFill>
                <a:srgbClr val="FF0000"/>
              </a:solidFill>
              <a:latin typeface="楷体" panose="02010609060101010101" charset="-122"/>
              <a:ea typeface="楷体" panose="02010609060101010101" charset="-122"/>
            </a:endParaRPr>
          </a:p>
        </p:txBody>
      </p:sp>
      <p:sp>
        <p:nvSpPr>
          <p:cNvPr id="14339" name="内容占位符 2"/>
          <p:cNvSpPr>
            <a:spLocks noGrp="1"/>
          </p:cNvSpPr>
          <p:nvPr>
            <p:ph idx="1"/>
            <p:custDataLst>
              <p:tags r:id="rId4"/>
            </p:custDataLst>
          </p:nvPr>
        </p:nvSpPr>
        <p:spPr>
          <a:xfrm>
            <a:off x="1828800" y="990600"/>
            <a:ext cx="9144000" cy="610235"/>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1"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1"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1"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kumimoji="1" lang="zh-CN" altLang="en-US" sz="2000">
                <a:solidFill>
                  <a:schemeClr val="tx1"/>
                </a:solidFill>
                <a:latin typeface="+mn-lt"/>
                <a:ea typeface="+mn-ea"/>
              </a:defRPr>
            </a:lvl6pPr>
            <a:lvl7pPr marL="2971800" indent="-228600" algn="l" rtl="0" fontAlgn="base">
              <a:spcBef>
                <a:spcPct val="20000"/>
              </a:spcBef>
              <a:spcAft>
                <a:spcPct val="0"/>
              </a:spcAft>
              <a:buChar char="»"/>
              <a:defRPr kumimoji="1" lang="zh-CN" altLang="en-US" sz="2000">
                <a:solidFill>
                  <a:schemeClr val="tx1"/>
                </a:solidFill>
                <a:latin typeface="+mn-lt"/>
                <a:ea typeface="+mn-ea"/>
              </a:defRPr>
            </a:lvl7pPr>
            <a:lvl8pPr marL="3429000" indent="-228600" algn="l" rtl="0" fontAlgn="base">
              <a:spcBef>
                <a:spcPct val="20000"/>
              </a:spcBef>
              <a:spcAft>
                <a:spcPct val="0"/>
              </a:spcAft>
              <a:buChar char="»"/>
              <a:defRPr kumimoji="1" lang="zh-CN" altLang="en-US" sz="2000">
                <a:solidFill>
                  <a:schemeClr val="tx1"/>
                </a:solidFill>
                <a:latin typeface="+mn-lt"/>
                <a:ea typeface="+mn-ea"/>
              </a:defRPr>
            </a:lvl8pPr>
            <a:lvl9pPr marL="3886200" indent="-228600" algn="l" rtl="0" fontAlgn="base">
              <a:spcBef>
                <a:spcPct val="20000"/>
              </a:spcBef>
              <a:spcAft>
                <a:spcPct val="0"/>
              </a:spcAft>
              <a:buChar char="»"/>
              <a:defRPr kumimoji="1" lang="zh-CN" altLang="en-US" sz="2000">
                <a:solidFill>
                  <a:schemeClr val="tx1"/>
                </a:solidFill>
                <a:latin typeface="+mn-lt"/>
                <a:ea typeface="+mn-ea"/>
              </a:defRPr>
            </a:lvl9pPr>
          </a:lstStyle>
          <a:p>
            <a:pPr lvl="0" eaLnBrk="1" hangingPunct="1">
              <a:buNone/>
            </a:pPr>
            <a:r>
              <a:rPr lang="zh-CN" altLang="en-US" sz="4000" b="1">
                <a:solidFill>
                  <a:srgbClr val="0070C0"/>
                </a:solidFill>
                <a:latin typeface="楷体" panose="02010609060101010101" charset="-122"/>
                <a:ea typeface="楷体" panose="02010609060101010101" charset="-122"/>
              </a:rPr>
              <a:t>我们应了解作者的哪些相关信息呢？</a:t>
            </a:r>
            <a:endParaRPr lang="zh-CN" altLang="en-US" sz="4000" b="1">
              <a:solidFill>
                <a:srgbClr val="0070C0"/>
              </a:solidFill>
              <a:latin typeface="楷体" panose="02010609060101010101" charset="-122"/>
              <a:ea typeface="楷体" panose="02010609060101010101" charset="-122"/>
            </a:endParaRPr>
          </a:p>
        </p:txBody>
      </p:sp>
      <p:sp>
        <p:nvSpPr>
          <p:cNvPr id="14340" name="TextBox 3"/>
          <p:cNvSpPr/>
          <p:nvPr>
            <p:custDataLst>
              <p:tags r:id="rId5"/>
            </p:custDataLst>
          </p:nvPr>
        </p:nvSpPr>
        <p:spPr>
          <a:xfrm>
            <a:off x="1828800" y="2245360"/>
            <a:ext cx="1106170" cy="3276600"/>
          </a:xfrm>
          <a:prstGeom prst="rect">
            <a:avLst/>
          </a:prstGeom>
          <a:noFill/>
          <a:ln>
            <a:noFill/>
            <a:miter lim="800000"/>
          </a:ln>
        </p:spPr>
        <p:txBody>
          <a:bodyPr vert="eaVert">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zh-CN" altLang="en-US" sz="6000">
                <a:solidFill>
                  <a:schemeClr val="tx2"/>
                </a:solidFill>
                <a:latin typeface="楷体" panose="02010609060101010101" charset="-122"/>
                <a:ea typeface="楷体" panose="02010609060101010101" charset="-122"/>
                <a:cs typeface="楷体" panose="02010609060101010101" charset="-122"/>
              </a:rPr>
              <a:t>知  人</a:t>
            </a:r>
            <a:r>
              <a:rPr lang="zh-CN" altLang="en-US" sz="6000">
                <a:solidFill>
                  <a:schemeClr val="tx2"/>
                </a:solidFill>
                <a:latin typeface="Arial"/>
                <a:ea typeface="隶书" pitchFamily="49" charset="-122"/>
              </a:rPr>
              <a:t> </a:t>
            </a:r>
            <a:endParaRPr lang="zh-CN" altLang="en-US" sz="6000">
              <a:solidFill>
                <a:schemeClr val="tx2"/>
              </a:solidFill>
              <a:latin typeface="Arial"/>
              <a:ea typeface="隶书" pitchFamily="49" charset="-122"/>
            </a:endParaRPr>
          </a:p>
        </p:txBody>
      </p:sp>
      <p:sp>
        <p:nvSpPr>
          <p:cNvPr id="14341" name="左大括号 6"/>
          <p:cNvSpPr/>
          <p:nvPr>
            <p:custDataLst>
              <p:tags r:id="rId6"/>
            </p:custDataLst>
          </p:nvPr>
        </p:nvSpPr>
        <p:spPr>
          <a:xfrm>
            <a:off x="3048000" y="2245360"/>
            <a:ext cx="685800" cy="3200400"/>
          </a:xfrm>
          <a:prstGeom prst="leftBrace">
            <a:avLst>
              <a:gd name="adj1" fmla="val 8340"/>
              <a:gd name="adj2" fmla="val 50000"/>
            </a:avLst>
          </a:prstGeom>
          <a:solidFill>
            <a:schemeClr val="bg1"/>
          </a:solidFill>
          <a:ln>
            <a:solidFill>
              <a:schemeClr val="tx1"/>
            </a:solidFill>
            <a:round/>
          </a:ln>
        </p:spPr>
        <p:txBody>
          <a:bodyPr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marR="0" lvl="0" indent="0" eaLnBrk="1" hangingPunct="1"/>
            <a:endParaRPr lang="zh-CN" altLang="en-US">
              <a:solidFill>
                <a:srgbClr val="000000"/>
              </a:solidFill>
              <a:latin typeface="Arial"/>
            </a:endParaRPr>
          </a:p>
        </p:txBody>
      </p:sp>
      <p:sp>
        <p:nvSpPr>
          <p:cNvPr id="14342" name="TextBox 8"/>
          <p:cNvSpPr/>
          <p:nvPr>
            <p:custDataLst>
              <p:tags r:id="rId7"/>
            </p:custDataLst>
          </p:nvPr>
        </p:nvSpPr>
        <p:spPr>
          <a:xfrm>
            <a:off x="3810000" y="1600200"/>
            <a:ext cx="3429000" cy="64516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1</a:t>
            </a:r>
            <a:r>
              <a:rPr lang="zh-CN" altLang="en-US" sz="3600">
                <a:solidFill>
                  <a:schemeClr val="tx2"/>
                </a:solidFill>
                <a:latin typeface="楷体" panose="02010609060101010101" charset="-122"/>
                <a:ea typeface="楷体" panose="02010609060101010101" charset="-122"/>
                <a:cs typeface="楷体" panose="02010609060101010101" charset="-122"/>
              </a:rPr>
              <a:t>、思想性格</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
        <p:nvSpPr>
          <p:cNvPr id="14343" name="TextBox 9"/>
          <p:cNvSpPr/>
          <p:nvPr>
            <p:custDataLst>
              <p:tags r:id="rId8"/>
            </p:custDataLst>
          </p:nvPr>
        </p:nvSpPr>
        <p:spPr>
          <a:xfrm>
            <a:off x="3810000" y="2401888"/>
            <a:ext cx="3429000" cy="64516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2</a:t>
            </a:r>
            <a:r>
              <a:rPr lang="zh-CN" altLang="en-US" sz="3600">
                <a:solidFill>
                  <a:schemeClr val="tx2"/>
                </a:solidFill>
                <a:latin typeface="楷体" panose="02010609060101010101" charset="-122"/>
                <a:ea typeface="楷体" panose="02010609060101010101" charset="-122"/>
                <a:cs typeface="楷体" panose="02010609060101010101" charset="-122"/>
              </a:rPr>
              <a:t>、生活经历</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
        <p:nvSpPr>
          <p:cNvPr id="14344" name="TextBox 10"/>
          <p:cNvSpPr/>
          <p:nvPr>
            <p:custDataLst>
              <p:tags r:id="rId9"/>
            </p:custDataLst>
          </p:nvPr>
        </p:nvSpPr>
        <p:spPr>
          <a:xfrm>
            <a:off x="4164330" y="4819650"/>
            <a:ext cx="6400800" cy="119888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algn="l"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5</a:t>
            </a:r>
            <a:r>
              <a:rPr lang="zh-CN" altLang="en-US" sz="3600">
                <a:solidFill>
                  <a:schemeClr val="tx2"/>
                </a:solidFill>
                <a:latin typeface="楷体" panose="02010609060101010101" charset="-122"/>
                <a:ea typeface="楷体" panose="02010609060101010101" charset="-122"/>
                <a:cs typeface="楷体" panose="02010609060101010101" charset="-122"/>
              </a:rPr>
              <a:t>、时代背景（论世</a:t>
            </a:r>
            <a:r>
              <a:rPr lang="en-US" altLang="zh-CN" sz="3600">
                <a:solidFill>
                  <a:schemeClr val="tx2"/>
                </a:solidFill>
                <a:latin typeface="楷体" panose="02010609060101010101" charset="-122"/>
                <a:ea typeface="楷体" panose="02010609060101010101" charset="-122"/>
                <a:cs typeface="楷体" panose="02010609060101010101" charset="-122"/>
              </a:rPr>
              <a:t>——</a:t>
            </a:r>
            <a:r>
              <a:rPr lang="zh-CN" altLang="en-US" sz="3600">
                <a:solidFill>
                  <a:schemeClr val="tx2"/>
                </a:solidFill>
                <a:latin typeface="楷体" panose="02010609060101010101" charset="-122"/>
                <a:ea typeface="楷体" panose="02010609060101010101" charset="-122"/>
                <a:cs typeface="楷体" panose="02010609060101010101" charset="-122"/>
              </a:rPr>
              <a:t>所处朝代的国势、朝政等）</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
        <p:nvSpPr>
          <p:cNvPr id="14345" name="TextBox 11"/>
          <p:cNvSpPr/>
          <p:nvPr>
            <p:custDataLst>
              <p:tags r:id="rId10"/>
            </p:custDataLst>
          </p:nvPr>
        </p:nvSpPr>
        <p:spPr>
          <a:xfrm>
            <a:off x="3810000" y="3163888"/>
            <a:ext cx="3429000" cy="64516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3</a:t>
            </a:r>
            <a:r>
              <a:rPr lang="zh-CN" altLang="en-US" sz="3600">
                <a:solidFill>
                  <a:schemeClr val="tx2"/>
                </a:solidFill>
                <a:latin typeface="楷体" panose="02010609060101010101" charset="-122"/>
                <a:ea typeface="楷体" panose="02010609060101010101" charset="-122"/>
                <a:cs typeface="楷体" panose="02010609060101010101" charset="-122"/>
              </a:rPr>
              <a:t>、风格流派</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
        <p:nvSpPr>
          <p:cNvPr id="14346" name="TextBox 13"/>
          <p:cNvSpPr/>
          <p:nvPr>
            <p:custDataLst>
              <p:tags r:id="rId11"/>
            </p:custDataLst>
          </p:nvPr>
        </p:nvSpPr>
        <p:spPr>
          <a:xfrm>
            <a:off x="3657600" y="3925888"/>
            <a:ext cx="5105400" cy="64516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4</a:t>
            </a:r>
            <a:r>
              <a:rPr lang="zh-CN" altLang="en-US" sz="3600">
                <a:solidFill>
                  <a:schemeClr val="tx2"/>
                </a:solidFill>
                <a:latin typeface="楷体" panose="02010609060101010101" charset="-122"/>
                <a:ea typeface="楷体" panose="02010609060101010101" charset="-122"/>
                <a:cs typeface="楷体" panose="02010609060101010101" charset="-122"/>
              </a:rPr>
              <a:t>、创作背景和目的</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Effect transition="in" filter="fade">
                                      <p:cBhvr>
                                        <p:cTn id="7" dur="2000"/>
                                        <p:tgtEl>
                                          <p:spTgt spid="14338"/>
                                        </p:tgtEl>
                                      </p:cBhvr>
                                    </p:animEffect>
                                    <p:anim calcmode="lin" valueType="num">
                                      <p:cBhvr>
                                        <p:cTn id="8" dur="2000" fill="hold"/>
                                        <p:tgtEl>
                                          <p:spTgt spid="14338"/>
                                        </p:tgtEl>
                                        <p:attrNameLst>
                                          <p:attrName>ppt_w</p:attrName>
                                        </p:attrNameLst>
                                      </p:cBhvr>
                                      <p:tavLst>
                                        <p:tav tm="0" fmla="#ppt_w*sin(2.5*pi*$)">
                                          <p:val>
                                            <p:fltVal val="0"/>
                                          </p:val>
                                        </p:tav>
                                        <p:tav tm="100000">
                                          <p:val>
                                            <p:fltVal val="1"/>
                                          </p:val>
                                        </p:tav>
                                      </p:tavLst>
                                    </p:anim>
                                    <p:anim calcmode="lin" valueType="num">
                                      <p:cBhvr>
                                        <p:cTn id="9" dur="2000" fill="hold"/>
                                        <p:tgtEl>
                                          <p:spTgt spid="14338"/>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14339">
                                            <p:txEl>
                                              <p:pRg st="0" end="0"/>
                                            </p:txEl>
                                          </p:spTgt>
                                        </p:tgtEl>
                                        <p:attrNameLst>
                                          <p:attrName>style.visibility</p:attrName>
                                        </p:attrNameLst>
                                      </p:cBhvr>
                                      <p:to>
                                        <p:strVal val="visible"/>
                                      </p:to>
                                    </p:set>
                                    <p:animEffect transition="in" filter="wheel(4)">
                                      <p:cBhvr>
                                        <p:cTn id="14" dur="2000"/>
                                        <p:tgtEl>
                                          <p:spTgt spid="14339">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4340"/>
                                        </p:tgtEl>
                                        <p:attrNameLst>
                                          <p:attrName>style.visibility</p:attrName>
                                        </p:attrNameLst>
                                      </p:cBhvr>
                                      <p:to>
                                        <p:strVal val="visible"/>
                                      </p:to>
                                    </p:set>
                                    <p:animEffect transition="in" filter="blinds(horizontal)">
                                      <p:cBhvr>
                                        <p:cTn id="19" dur="500"/>
                                        <p:tgtEl>
                                          <p:spTgt spid="1434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41"/>
                                        </p:tgtEl>
                                        <p:attrNameLst>
                                          <p:attrName>style.visibility</p:attrName>
                                        </p:attrNameLst>
                                      </p:cBhvr>
                                      <p:to>
                                        <p:strVal val="visible"/>
                                      </p:to>
                                    </p:set>
                                    <p:anim calcmode="lin" valueType="num">
                                      <p:cBhvr additive="base">
                                        <p:cTn id="24" dur="500" fill="hold"/>
                                        <p:tgtEl>
                                          <p:spTgt spid="14341"/>
                                        </p:tgtEl>
                                        <p:attrNameLst>
                                          <p:attrName>ppt_x</p:attrName>
                                        </p:attrNameLst>
                                      </p:cBhvr>
                                      <p:tavLst>
                                        <p:tav tm="0">
                                          <p:val>
                                            <p:strVal val="#ppt_x"/>
                                          </p:val>
                                        </p:tav>
                                        <p:tav tm="100000">
                                          <p:val>
                                            <p:strVal val="#ppt_x"/>
                                          </p:val>
                                        </p:tav>
                                      </p:tavLst>
                                    </p:anim>
                                    <p:anim calcmode="lin" valueType="num">
                                      <p:cBhvr additive="base">
                                        <p:cTn id="25"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4342"/>
                                        </p:tgtEl>
                                        <p:attrNameLst>
                                          <p:attrName>style.visibility</p:attrName>
                                        </p:attrNameLst>
                                      </p:cBhvr>
                                      <p:to>
                                        <p:strVal val="visible"/>
                                      </p:to>
                                    </p:set>
                                    <p:animEffect transition="in" filter="checkerboard(across)">
                                      <p:cBhvr>
                                        <p:cTn id="30" dur="500"/>
                                        <p:tgtEl>
                                          <p:spTgt spid="1434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4343"/>
                                        </p:tgtEl>
                                        <p:attrNameLst>
                                          <p:attrName>style.visibility</p:attrName>
                                        </p:attrNameLst>
                                      </p:cBhvr>
                                      <p:to>
                                        <p:strVal val="visible"/>
                                      </p:to>
                                    </p:set>
                                    <p:animEffect transition="in" filter="checkerboard(across)">
                                      <p:cBhvr>
                                        <p:cTn id="35" dur="500"/>
                                        <p:tgtEl>
                                          <p:spTgt spid="1434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1" presetClass="entr" presetSubtype="4" fill="hold" grpId="0" nodeType="clickEffect">
                                  <p:stCondLst>
                                    <p:cond delay="0"/>
                                  </p:stCondLst>
                                  <p:childTnLst>
                                    <p:set>
                                      <p:cBhvr>
                                        <p:cTn id="39" dur="1" fill="hold">
                                          <p:stCondLst>
                                            <p:cond delay="0"/>
                                          </p:stCondLst>
                                        </p:cTn>
                                        <p:tgtEl>
                                          <p:spTgt spid="14345"/>
                                        </p:tgtEl>
                                        <p:attrNameLst>
                                          <p:attrName>style.visibility</p:attrName>
                                        </p:attrNameLst>
                                      </p:cBhvr>
                                      <p:to>
                                        <p:strVal val="visible"/>
                                      </p:to>
                                    </p:set>
                                    <p:animEffect transition="in" filter="wheel(4)">
                                      <p:cBhvr>
                                        <p:cTn id="40" dur="2000"/>
                                        <p:tgtEl>
                                          <p:spTgt spid="14345"/>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346"/>
                                        </p:tgtEl>
                                        <p:attrNameLst>
                                          <p:attrName>style.visibility</p:attrName>
                                        </p:attrNameLst>
                                      </p:cBhvr>
                                      <p:to>
                                        <p:strVal val="visible"/>
                                      </p:to>
                                    </p:set>
                                    <p:anim calcmode="lin" valueType="num">
                                      <p:cBhvr additive="base">
                                        <p:cTn id="45" dur="500" fill="hold"/>
                                        <p:tgtEl>
                                          <p:spTgt spid="14346"/>
                                        </p:tgtEl>
                                        <p:attrNameLst>
                                          <p:attrName>ppt_x</p:attrName>
                                        </p:attrNameLst>
                                      </p:cBhvr>
                                      <p:tavLst>
                                        <p:tav tm="0">
                                          <p:val>
                                            <p:strVal val="#ppt_x"/>
                                          </p:val>
                                        </p:tav>
                                        <p:tav tm="100000">
                                          <p:val>
                                            <p:strVal val="#ppt_x"/>
                                          </p:val>
                                        </p:tav>
                                      </p:tavLst>
                                    </p:anim>
                                    <p:anim calcmode="lin" valueType="num">
                                      <p:cBhvr additive="base">
                                        <p:cTn id="46" dur="500" fill="hold"/>
                                        <p:tgtEl>
                                          <p:spTgt spid="14346"/>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4344"/>
                                        </p:tgtEl>
                                        <p:attrNameLst>
                                          <p:attrName>style.visibility</p:attrName>
                                        </p:attrNameLst>
                                      </p:cBhvr>
                                      <p:to>
                                        <p:strVal val="visible"/>
                                      </p:to>
                                    </p:set>
                                    <p:animEffect transition="in" filter="box(in)">
                                      <p:cBhvr>
                                        <p:cTn id="51"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P spid="14340" grpId="0"/>
      <p:bldP spid="14341" grpId="0"/>
      <p:bldP spid="14342" grpId="0"/>
      <p:bldP spid="14343" grpId="0"/>
      <p:bldP spid="14344" grpId="0"/>
      <p:bldP spid="14345" grpId="0"/>
      <p:bldP spid="1434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标题 1"/>
          <p:cNvSpPr>
            <a:spLocks noGrp="1"/>
          </p:cNvSpPr>
          <p:nvPr>
            <p:ph type="title"/>
            <p:custDataLst>
              <p:tags r:id="rId3"/>
            </p:custDataLst>
          </p:nvPr>
        </p:nvSpPr>
        <p:spPr>
          <a:xfrm>
            <a:off x="1524000" y="228600"/>
            <a:ext cx="87630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1" lang="zh-CN" altLang="en-US" sz="4400" b="0" i="0" u="none" baseline="0">
                <a:solidFill>
                  <a:schemeClr val="tx2"/>
                </a:solidFill>
                <a:latin typeface="Times New Roman" panose="02020603050405020304" pitchFamily="18" charset="0"/>
                <a:ea typeface="宋体" panose="02010600030101010101" pitchFamily="2" charset="-122"/>
                <a:cs typeface="+mj-cs"/>
              </a:defRPr>
            </a:lvl1pPr>
          </a:lstStyle>
          <a:p>
            <a:pPr lvl="0" eaLnBrk="1" hangingPunct="1"/>
            <a:r>
              <a:rPr lang="zh-CN" altLang="en-US" sz="6000" b="1">
                <a:solidFill>
                  <a:srgbClr val="FF0000"/>
                </a:solidFill>
                <a:latin typeface="楷体" panose="02010609060101010101" charset="-122"/>
                <a:ea typeface="楷体" panose="02010609060101010101" charset="-122"/>
                <a:cs typeface="楷体" panose="02010609060101010101" charset="-122"/>
              </a:rPr>
              <a:t>（三） 看注释</a:t>
            </a:r>
            <a:endParaRPr lang="zh-CN" altLang="en-US" sz="6000" b="1">
              <a:solidFill>
                <a:srgbClr val="FF0000"/>
              </a:solidFill>
              <a:latin typeface="楷体" panose="02010609060101010101" charset="-122"/>
              <a:ea typeface="楷体" panose="02010609060101010101" charset="-122"/>
              <a:cs typeface="楷体" panose="02010609060101010101" charset="-122"/>
            </a:endParaRPr>
          </a:p>
        </p:txBody>
      </p:sp>
      <p:sp>
        <p:nvSpPr>
          <p:cNvPr id="16387" name="内容占位符 3"/>
          <p:cNvSpPr>
            <a:spLocks noGrp="1"/>
          </p:cNvSpPr>
          <p:nvPr>
            <p:ph idx="1"/>
            <p:custDataLst>
              <p:tags r:id="rId4"/>
            </p:custDataLst>
          </p:nvPr>
        </p:nvSpPr>
        <p:spPr>
          <a:xfrm>
            <a:off x="1752600" y="1371600"/>
            <a:ext cx="8915400" cy="9144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1"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1"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1"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kumimoji="1" lang="zh-CN" altLang="en-US" sz="2000">
                <a:solidFill>
                  <a:schemeClr val="tx1"/>
                </a:solidFill>
                <a:latin typeface="+mn-lt"/>
                <a:ea typeface="+mn-ea"/>
              </a:defRPr>
            </a:lvl6pPr>
            <a:lvl7pPr marL="2971800" indent="-228600" algn="l" rtl="0" fontAlgn="base">
              <a:spcBef>
                <a:spcPct val="20000"/>
              </a:spcBef>
              <a:spcAft>
                <a:spcPct val="0"/>
              </a:spcAft>
              <a:buChar char="»"/>
              <a:defRPr kumimoji="1" lang="zh-CN" altLang="en-US" sz="2000">
                <a:solidFill>
                  <a:schemeClr val="tx1"/>
                </a:solidFill>
                <a:latin typeface="+mn-lt"/>
                <a:ea typeface="+mn-ea"/>
              </a:defRPr>
            </a:lvl7pPr>
            <a:lvl8pPr marL="3429000" indent="-228600" algn="l" rtl="0" fontAlgn="base">
              <a:spcBef>
                <a:spcPct val="20000"/>
              </a:spcBef>
              <a:spcAft>
                <a:spcPct val="0"/>
              </a:spcAft>
              <a:buChar char="»"/>
              <a:defRPr kumimoji="1" lang="zh-CN" altLang="en-US" sz="2000">
                <a:solidFill>
                  <a:schemeClr val="tx1"/>
                </a:solidFill>
                <a:latin typeface="+mn-lt"/>
                <a:ea typeface="+mn-ea"/>
              </a:defRPr>
            </a:lvl8pPr>
            <a:lvl9pPr marL="3886200" indent="-228600" algn="l" rtl="0" fontAlgn="base">
              <a:spcBef>
                <a:spcPct val="20000"/>
              </a:spcBef>
              <a:spcAft>
                <a:spcPct val="0"/>
              </a:spcAft>
              <a:buChar char="»"/>
              <a:defRPr kumimoji="1" lang="zh-CN" altLang="en-US" sz="2000">
                <a:solidFill>
                  <a:schemeClr val="tx1"/>
                </a:solidFill>
                <a:latin typeface="+mn-lt"/>
                <a:ea typeface="+mn-ea"/>
              </a:defRPr>
            </a:lvl9pPr>
          </a:lstStyle>
          <a:p>
            <a:pPr lvl="0" eaLnBrk="1" hangingPunct="1">
              <a:buNone/>
            </a:pPr>
            <a:r>
              <a:rPr lang="zh-CN" altLang="en-US" sz="4400" b="1">
                <a:solidFill>
                  <a:srgbClr val="0070C0"/>
                </a:solidFill>
                <a:latin typeface="楷体" panose="02010609060101010101" charset="-122"/>
                <a:ea typeface="楷体" panose="02010609060101010101" charset="-122"/>
              </a:rPr>
              <a:t>注释会提供哪些信息？有何作用？</a:t>
            </a:r>
            <a:endParaRPr lang="zh-CN" altLang="en-US" sz="4400" b="1">
              <a:solidFill>
                <a:srgbClr val="0070C0"/>
              </a:solidFill>
              <a:latin typeface="楷体" panose="02010609060101010101" charset="-122"/>
              <a:ea typeface="楷体" panose="02010609060101010101" charset="-122"/>
            </a:endParaRPr>
          </a:p>
        </p:txBody>
      </p:sp>
      <p:sp>
        <p:nvSpPr>
          <p:cNvPr id="16388" name="TextBox 4"/>
          <p:cNvSpPr/>
          <p:nvPr>
            <p:custDataLst>
              <p:tags r:id="rId5"/>
            </p:custDataLst>
          </p:nvPr>
        </p:nvSpPr>
        <p:spPr>
          <a:xfrm>
            <a:off x="1143000" y="2438400"/>
            <a:ext cx="8458200" cy="64516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1</a:t>
            </a:r>
            <a:r>
              <a:rPr lang="zh-CN" altLang="en-US" sz="3600">
                <a:solidFill>
                  <a:schemeClr val="tx2"/>
                </a:solidFill>
                <a:latin typeface="楷体" panose="02010609060101010101" charset="-122"/>
                <a:ea typeface="楷体" panose="02010609060101010101" charset="-122"/>
                <a:cs typeface="楷体" panose="02010609060101010101" charset="-122"/>
              </a:rPr>
              <a:t>、介绍写作背景</a:t>
            </a:r>
            <a:r>
              <a:rPr lang="en-US" altLang="zh-CN" sz="3600">
                <a:solidFill>
                  <a:schemeClr val="tx2"/>
                </a:solidFill>
                <a:latin typeface="楷体" panose="02010609060101010101" charset="-122"/>
                <a:ea typeface="楷体" panose="02010609060101010101" charset="-122"/>
                <a:cs typeface="楷体" panose="02010609060101010101" charset="-122"/>
              </a:rPr>
              <a:t>——</a:t>
            </a:r>
            <a:r>
              <a:rPr lang="zh-CN" altLang="en-US" sz="3600">
                <a:solidFill>
                  <a:schemeClr val="tx2"/>
                </a:solidFill>
                <a:latin typeface="楷体" panose="02010609060101010101" charset="-122"/>
                <a:ea typeface="楷体" panose="02010609060101010101" charset="-122"/>
                <a:cs typeface="楷体" panose="02010609060101010101" charset="-122"/>
              </a:rPr>
              <a:t>暗示诗歌内容</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
        <p:nvSpPr>
          <p:cNvPr id="16389" name="TextBox 6"/>
          <p:cNvSpPr/>
          <p:nvPr>
            <p:custDataLst>
              <p:tags r:id="rId6"/>
            </p:custDataLst>
          </p:nvPr>
        </p:nvSpPr>
        <p:spPr>
          <a:xfrm>
            <a:off x="1371600" y="3475355"/>
            <a:ext cx="8458200" cy="64516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cs typeface="楷体" panose="02010609060101010101" charset="-122"/>
              </a:rPr>
              <a:t>2</a:t>
            </a:r>
            <a:r>
              <a:rPr lang="zh-CN" altLang="en-US" sz="3600">
                <a:solidFill>
                  <a:schemeClr val="tx2"/>
                </a:solidFill>
                <a:latin typeface="楷体" panose="02010609060101010101" charset="-122"/>
                <a:ea typeface="楷体" panose="02010609060101010101" charset="-122"/>
                <a:cs typeface="楷体" panose="02010609060101010101" charset="-122"/>
              </a:rPr>
              <a:t>、介绍相关诗句</a:t>
            </a:r>
            <a:r>
              <a:rPr lang="en-US" altLang="zh-CN" sz="3600">
                <a:solidFill>
                  <a:schemeClr val="tx2"/>
                </a:solidFill>
                <a:latin typeface="楷体" panose="02010609060101010101" charset="-122"/>
                <a:ea typeface="楷体" panose="02010609060101010101" charset="-122"/>
                <a:cs typeface="楷体" panose="02010609060101010101" charset="-122"/>
              </a:rPr>
              <a:t>——</a:t>
            </a:r>
            <a:r>
              <a:rPr lang="zh-CN" altLang="en-US" sz="3600">
                <a:solidFill>
                  <a:schemeClr val="tx2"/>
                </a:solidFill>
                <a:latin typeface="楷体" panose="02010609060101010101" charset="-122"/>
                <a:ea typeface="楷体" panose="02010609060101010101" charset="-122"/>
                <a:cs typeface="楷体" panose="02010609060101010101" charset="-122"/>
              </a:rPr>
              <a:t>暗示用典或意境</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
        <p:nvSpPr>
          <p:cNvPr id="16390" name="TextBox 7"/>
          <p:cNvSpPr/>
          <p:nvPr>
            <p:custDataLst>
              <p:tags r:id="rId7"/>
            </p:custDataLst>
          </p:nvPr>
        </p:nvSpPr>
        <p:spPr>
          <a:xfrm>
            <a:off x="1752600" y="4591050"/>
            <a:ext cx="8915400" cy="645160"/>
          </a:xfrm>
          <a:prstGeom prst="rect">
            <a:avLst/>
          </a:prstGeom>
          <a:noFill/>
          <a:ln>
            <a:noFill/>
            <a:miter lim="800000"/>
          </a:ln>
        </p:spPr>
        <p:txBody>
          <a:bodyPr wrap="square">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r>
              <a:rPr lang="en-US" altLang="zh-CN" sz="3600">
                <a:solidFill>
                  <a:schemeClr val="tx2"/>
                </a:solidFill>
                <a:latin typeface="楷体" panose="02010609060101010101" charset="-122"/>
                <a:ea typeface="楷体" panose="02010609060101010101" charset="-122"/>
              </a:rPr>
              <a:t> 3</a:t>
            </a:r>
            <a:r>
              <a:rPr lang="zh-CN" altLang="en-US" sz="3600">
                <a:solidFill>
                  <a:schemeClr val="tx2"/>
                </a:solidFill>
                <a:latin typeface="楷体" panose="02010609060101010101" charset="-122"/>
                <a:ea typeface="楷体" panose="02010609060101010101" charset="-122"/>
                <a:cs typeface="楷体" panose="02010609060101010101" charset="-122"/>
              </a:rPr>
              <a:t>、介绍作者情况</a:t>
            </a:r>
            <a:r>
              <a:rPr lang="en-US" altLang="zh-CN" sz="3600">
                <a:solidFill>
                  <a:schemeClr val="tx2"/>
                </a:solidFill>
                <a:latin typeface="楷体" panose="02010609060101010101" charset="-122"/>
                <a:ea typeface="楷体" panose="02010609060101010101" charset="-122"/>
                <a:cs typeface="楷体" panose="02010609060101010101" charset="-122"/>
              </a:rPr>
              <a:t>——</a:t>
            </a:r>
            <a:r>
              <a:rPr lang="zh-CN" altLang="en-US" sz="3600">
                <a:solidFill>
                  <a:schemeClr val="tx2"/>
                </a:solidFill>
                <a:latin typeface="楷体" panose="02010609060101010101" charset="-122"/>
                <a:ea typeface="楷体" panose="02010609060101010101" charset="-122"/>
                <a:cs typeface="楷体" panose="02010609060101010101" charset="-122"/>
              </a:rPr>
              <a:t>暗示写作风格和情感。</a:t>
            </a:r>
            <a:endParaRPr lang="zh-CN" altLang="en-US" sz="3600">
              <a:solidFill>
                <a:schemeClr val="tx2"/>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6386"/>
                                        </p:tgtEl>
                                        <p:attrNameLst>
                                          <p:attrName>style.visibility</p:attrName>
                                        </p:attrNameLst>
                                      </p:cBhvr>
                                      <p:to>
                                        <p:strVal val="visible"/>
                                      </p:to>
                                    </p:set>
                                    <p:animEffect transition="in" filter="fade">
                                      <p:cBhvr>
                                        <p:cTn id="7" dur="2000"/>
                                        <p:tgtEl>
                                          <p:spTgt spid="16386"/>
                                        </p:tgtEl>
                                      </p:cBhvr>
                                    </p:animEffect>
                                    <p:anim calcmode="lin" valueType="num">
                                      <p:cBhvr>
                                        <p:cTn id="8" dur="2000" fill="hold"/>
                                        <p:tgtEl>
                                          <p:spTgt spid="16386"/>
                                        </p:tgtEl>
                                        <p:attrNameLst>
                                          <p:attrName>ppt_w</p:attrName>
                                        </p:attrNameLst>
                                      </p:cBhvr>
                                      <p:tavLst>
                                        <p:tav tm="0" fmla="#ppt_w*sin(2.5*pi*$)">
                                          <p:val>
                                            <p:fltVal val="0"/>
                                          </p:val>
                                        </p:tav>
                                        <p:tav tm="100000">
                                          <p:val>
                                            <p:fltVal val="1"/>
                                          </p:val>
                                        </p:tav>
                                      </p:tavLst>
                                    </p:anim>
                                    <p:anim calcmode="lin" valueType="num">
                                      <p:cBhvr>
                                        <p:cTn id="9" dur="2000" fill="hold"/>
                                        <p:tgtEl>
                                          <p:spTgt spid="16386"/>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6387">
                                            <p:txEl>
                                              <p:pRg st="0" end="0"/>
                                            </p:txEl>
                                          </p:spTgt>
                                        </p:tgtEl>
                                        <p:attrNameLst>
                                          <p:attrName>style.visibility</p:attrName>
                                        </p:attrNameLst>
                                      </p:cBhvr>
                                      <p:to>
                                        <p:strVal val="visible"/>
                                      </p:to>
                                    </p:set>
                                    <p:anim calcmode="lin" valueType="num">
                                      <p:cBhvr additive="base">
                                        <p:cTn id="14"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16388"/>
                                        </p:tgtEl>
                                        <p:attrNameLst>
                                          <p:attrName>style.visibility</p:attrName>
                                        </p:attrNameLst>
                                      </p:cBhvr>
                                      <p:to>
                                        <p:strVal val="visible"/>
                                      </p:to>
                                    </p:set>
                                    <p:animEffect transition="in" filter="wheel(4)">
                                      <p:cBhvr>
                                        <p:cTn id="20" dur="2000"/>
                                        <p:tgtEl>
                                          <p:spTgt spid="1638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16389"/>
                                        </p:tgtEl>
                                        <p:attrNameLst>
                                          <p:attrName>style.visibility</p:attrName>
                                        </p:attrNameLst>
                                      </p:cBhvr>
                                      <p:to>
                                        <p:strVal val="visible"/>
                                      </p:to>
                                    </p:set>
                                    <p:animEffect transition="in" filter="wheel(4)">
                                      <p:cBhvr>
                                        <p:cTn id="25" dur="2000"/>
                                        <p:tgtEl>
                                          <p:spTgt spid="1638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6390"/>
                                        </p:tgtEl>
                                        <p:attrNameLst>
                                          <p:attrName>style.visibility</p:attrName>
                                        </p:attrNameLst>
                                      </p:cBhvr>
                                      <p:to>
                                        <p:strVal val="visible"/>
                                      </p:to>
                                    </p:set>
                                    <p:animEffect transition="in" filter="checkerboard(across)">
                                      <p:cBhvr>
                                        <p:cTn id="30"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build="p"/>
      <p:bldP spid="16388" grpId="0"/>
      <p:bldP spid="16389" grpId="0"/>
      <p:bldP spid="1639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Rectangle 2"/>
          <p:cNvSpPr>
            <a:spLocks noGrp="1"/>
          </p:cNvSpPr>
          <p:nvPr>
            <p:ph type="title"/>
            <p:custDataLst>
              <p:tags r:id="rId3"/>
            </p:custDataLst>
          </p:nvPr>
        </p:nvSpPr>
        <p:spPr>
          <a:xfrm>
            <a:off x="1600200" y="188913"/>
            <a:ext cx="7993063" cy="108585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1" lang="zh-CN" altLang="en-US" sz="4400" b="0" i="0" u="none" baseline="0">
                <a:solidFill>
                  <a:schemeClr val="tx2"/>
                </a:solidFill>
                <a:latin typeface="Times New Roman" panose="02020603050405020304" pitchFamily="18" charset="0"/>
                <a:ea typeface="宋体" panose="02010600030101010101" pitchFamily="2" charset="-122"/>
                <a:cs typeface="+mj-cs"/>
              </a:defRPr>
            </a:lvl1pPr>
          </a:lstStyle>
          <a:p>
            <a:pPr lvl="0" eaLnBrk="1" hangingPunct="1"/>
            <a:r>
              <a:rPr lang="zh-CN" altLang="en-US" sz="6000" b="1">
                <a:solidFill>
                  <a:srgbClr val="FF0000"/>
                </a:solidFill>
                <a:latin typeface="楷体" panose="02010609060101010101" charset="-122"/>
                <a:ea typeface="楷体" panose="02010609060101010101" charset="-122"/>
              </a:rPr>
              <a:t>（四）看结构</a:t>
            </a:r>
            <a:endParaRPr lang="zh-CN" altLang="en-US" sz="6000" b="1">
              <a:solidFill>
                <a:srgbClr val="FF0000"/>
              </a:solidFill>
              <a:latin typeface="楷体" panose="02010609060101010101" charset="-122"/>
              <a:ea typeface="楷体" panose="02010609060101010101" charset="-122"/>
            </a:endParaRPr>
          </a:p>
        </p:txBody>
      </p:sp>
      <p:sp>
        <p:nvSpPr>
          <p:cNvPr id="17411" name="Rectangle 3"/>
          <p:cNvSpPr>
            <a:spLocks noGrp="1"/>
          </p:cNvSpPr>
          <p:nvPr>
            <p:ph type="body" idx="1"/>
            <p:custDataLst>
              <p:tags r:id="rId4"/>
            </p:custDataLst>
          </p:nvPr>
        </p:nvSpPr>
        <p:spPr>
          <a:xfrm>
            <a:off x="593725" y="1341755"/>
            <a:ext cx="10770870" cy="41783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1"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1"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1"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1"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kumimoji="1" lang="zh-CN" altLang="en-US" sz="2000">
                <a:solidFill>
                  <a:schemeClr val="tx1"/>
                </a:solidFill>
                <a:latin typeface="+mn-lt"/>
                <a:ea typeface="+mn-ea"/>
              </a:defRPr>
            </a:lvl6pPr>
            <a:lvl7pPr marL="2971800" indent="-228600" algn="l" rtl="0" fontAlgn="base">
              <a:spcBef>
                <a:spcPct val="20000"/>
              </a:spcBef>
              <a:spcAft>
                <a:spcPct val="0"/>
              </a:spcAft>
              <a:buChar char="»"/>
              <a:defRPr kumimoji="1" lang="zh-CN" altLang="en-US" sz="2000">
                <a:solidFill>
                  <a:schemeClr val="tx1"/>
                </a:solidFill>
                <a:latin typeface="+mn-lt"/>
                <a:ea typeface="+mn-ea"/>
              </a:defRPr>
            </a:lvl7pPr>
            <a:lvl8pPr marL="3429000" indent="-228600" algn="l" rtl="0" fontAlgn="base">
              <a:spcBef>
                <a:spcPct val="20000"/>
              </a:spcBef>
              <a:spcAft>
                <a:spcPct val="0"/>
              </a:spcAft>
              <a:buChar char="»"/>
              <a:defRPr kumimoji="1" lang="zh-CN" altLang="en-US" sz="2000">
                <a:solidFill>
                  <a:schemeClr val="tx1"/>
                </a:solidFill>
                <a:latin typeface="+mn-lt"/>
                <a:ea typeface="+mn-ea"/>
              </a:defRPr>
            </a:lvl8pPr>
            <a:lvl9pPr marL="3886200" indent="-228600" algn="l" rtl="0" fontAlgn="base">
              <a:spcBef>
                <a:spcPct val="20000"/>
              </a:spcBef>
              <a:spcAft>
                <a:spcPct val="0"/>
              </a:spcAft>
              <a:buChar char="»"/>
              <a:defRPr kumimoji="1" lang="zh-CN" altLang="en-US" sz="2000">
                <a:solidFill>
                  <a:schemeClr val="tx1"/>
                </a:solidFill>
                <a:latin typeface="+mn-lt"/>
                <a:ea typeface="+mn-ea"/>
              </a:defRPr>
            </a:lvl9pPr>
          </a:lstStyle>
          <a:p>
            <a:pPr lvl="0" algn="l" eaLnBrk="1" hangingPunct="1">
              <a:lnSpc>
                <a:spcPct val="150000"/>
              </a:lnSpc>
              <a:buNone/>
            </a:pPr>
            <a:r>
              <a:rPr lang="zh-CN" altLang="en-US" b="1">
                <a:solidFill>
                  <a:srgbClr val="FF0000"/>
                </a:solidFill>
                <a:latin typeface="楷体" panose="02010609060101010101" charset="-122"/>
                <a:ea typeface="楷体" panose="02010609060101010101" charset="-122"/>
                <a:cs typeface="楷体" panose="02010609060101010101" charset="-122"/>
              </a:rPr>
              <a:t>诗歌的结构章法——“起承转合”</a:t>
            </a:r>
            <a:endParaRPr lang="zh-CN" altLang="en-US" b="1">
              <a:solidFill>
                <a:srgbClr val="FF0000"/>
              </a:solidFill>
              <a:latin typeface="楷体" panose="02010609060101010101" charset="-122"/>
              <a:ea typeface="楷体" panose="02010609060101010101" charset="-122"/>
              <a:cs typeface="楷体" panose="02010609060101010101" charset="-122"/>
            </a:endParaRPr>
          </a:p>
          <a:p>
            <a:pPr lvl="0" algn="l" eaLnBrk="1" hangingPunct="1">
              <a:lnSpc>
                <a:spcPct val="150000"/>
              </a:lnSpc>
              <a:buNone/>
            </a:pPr>
            <a:r>
              <a:rPr lang="en-US" altLang="zh-CN" b="1">
                <a:solidFill>
                  <a:srgbClr val="FF0000"/>
                </a:solidFill>
                <a:latin typeface="楷体" panose="02010609060101010101" charset="-122"/>
                <a:ea typeface="楷体" panose="02010609060101010101" charset="-122"/>
                <a:cs typeface="楷体" panose="02010609060101010101" charset="-122"/>
              </a:rPr>
              <a:t>“</a:t>
            </a:r>
            <a:r>
              <a:rPr lang="zh-CN" altLang="en-US" b="1">
                <a:solidFill>
                  <a:srgbClr val="FF0000"/>
                </a:solidFill>
                <a:latin typeface="楷体" panose="02010609060101010101" charset="-122"/>
                <a:ea typeface="楷体" panose="02010609060101010101" charset="-122"/>
                <a:cs typeface="楷体" panose="02010609060101010101" charset="-122"/>
              </a:rPr>
              <a:t>起</a:t>
            </a:r>
            <a:r>
              <a:rPr lang="en-US" altLang="zh-CN" b="1">
                <a:solidFill>
                  <a:srgbClr val="FF0000"/>
                </a:solidFill>
                <a:latin typeface="楷体" panose="02010609060101010101" charset="-122"/>
                <a:ea typeface="楷体" panose="02010609060101010101" charset="-122"/>
                <a:cs typeface="楷体" panose="02010609060101010101" charset="-122"/>
              </a:rPr>
              <a:t>”</a:t>
            </a:r>
            <a:r>
              <a:rPr lang="zh-CN" altLang="en-US" b="1">
                <a:latin typeface="楷体" panose="02010609060101010101" charset="-122"/>
                <a:ea typeface="楷体" panose="02010609060101010101" charset="-122"/>
                <a:cs typeface="楷体" panose="02010609060101010101" charset="-122"/>
              </a:rPr>
              <a:t>即一首诗的起句，</a:t>
            </a:r>
            <a:r>
              <a:rPr lang="zh-CN" altLang="en-US" b="1">
                <a:solidFill>
                  <a:srgbClr val="FF0000"/>
                </a:solidFill>
                <a:latin typeface="楷体" panose="02010609060101010101" charset="-122"/>
                <a:ea typeface="楷体" panose="02010609060101010101" charset="-122"/>
                <a:cs typeface="楷体" panose="02010609060101010101" charset="-122"/>
              </a:rPr>
              <a:t>“承”</a:t>
            </a:r>
            <a:r>
              <a:rPr lang="zh-CN" altLang="en-US" b="1">
                <a:latin typeface="楷体" panose="02010609060101010101" charset="-122"/>
                <a:ea typeface="楷体" panose="02010609060101010101" charset="-122"/>
                <a:cs typeface="楷体" panose="02010609060101010101" charset="-122"/>
              </a:rPr>
              <a:t>是承接起句，是“起</a:t>
            </a:r>
            <a:r>
              <a:rPr lang="en-US" altLang="zh-CN" b="1">
                <a:latin typeface="楷体" panose="02010609060101010101" charset="-122"/>
                <a:ea typeface="楷体" panose="02010609060101010101" charset="-122"/>
                <a:cs typeface="楷体" panose="02010609060101010101" charset="-122"/>
              </a:rPr>
              <a:t>”</a:t>
            </a:r>
            <a:r>
              <a:rPr lang="zh-CN" altLang="en-US" b="1">
                <a:latin typeface="楷体" panose="02010609060101010101" charset="-122"/>
                <a:ea typeface="楷体" panose="02010609060101010101" charset="-122"/>
                <a:cs typeface="楷体" panose="02010609060101010101" charset="-122"/>
              </a:rPr>
              <a:t>句的延续、延伸，</a:t>
            </a:r>
            <a:r>
              <a:rPr lang="zh-CN" altLang="en-US" b="1">
                <a:solidFill>
                  <a:srgbClr val="FF0000"/>
                </a:solidFill>
                <a:latin typeface="楷体" panose="02010609060101010101" charset="-122"/>
                <a:ea typeface="楷体" panose="02010609060101010101" charset="-122"/>
                <a:cs typeface="楷体" panose="02010609060101010101" charset="-122"/>
              </a:rPr>
              <a:t>“转”</a:t>
            </a:r>
            <a:r>
              <a:rPr lang="zh-CN" altLang="en-US" b="1">
                <a:latin typeface="楷体" panose="02010609060101010101" charset="-122"/>
                <a:ea typeface="楷体" panose="02010609060101010101" charset="-122"/>
                <a:cs typeface="楷体" panose="02010609060101010101" charset="-122"/>
              </a:rPr>
              <a:t>就是转句，表明诗意的转折变换，</a:t>
            </a:r>
            <a:r>
              <a:rPr lang="zh-CN" altLang="en-US" b="1">
                <a:solidFill>
                  <a:srgbClr val="FF0000"/>
                </a:solidFill>
                <a:latin typeface="楷体" panose="02010609060101010101" charset="-122"/>
                <a:ea typeface="楷体" panose="02010609060101010101" charset="-122"/>
                <a:cs typeface="楷体" panose="02010609060101010101" charset="-122"/>
              </a:rPr>
              <a:t>“合”</a:t>
            </a:r>
            <a:r>
              <a:rPr lang="zh-CN" altLang="en-US" b="1">
                <a:latin typeface="楷体" panose="02010609060101010101" charset="-122"/>
                <a:ea typeface="楷体" panose="02010609060101010101" charset="-122"/>
                <a:cs typeface="楷体" panose="02010609060101010101" charset="-122"/>
              </a:rPr>
              <a:t>则是合笔，是结句，往往有点明题旨，收束全诗的作用。</a:t>
            </a:r>
            <a:endParaRPr lang="zh-CN" altLang="en-US" b="1">
              <a:latin typeface="楷体" panose="02010609060101010101" charset="-122"/>
              <a:ea typeface="楷体" panose="02010609060101010101" charset="-122"/>
              <a:cs typeface="楷体" panose="02010609060101010101" charset="-122"/>
            </a:endParaRPr>
          </a:p>
          <a:p>
            <a:pPr lvl="0" eaLnBrk="1" hangingPunct="1">
              <a:lnSpc>
                <a:spcPct val="150000"/>
              </a:lnSpc>
              <a:buNone/>
            </a:pPr>
            <a:endParaRPr lang="zh-CN" altLang="en-US" b="1">
              <a:latin typeface="楷体" panose="02010609060101010101" charset="-122"/>
              <a:ea typeface="楷体" panose="02010609060101010101" charset="-122"/>
              <a:cs typeface="楷体" panose="02010609060101010101" charset="-122"/>
            </a:endParaRPr>
          </a:p>
        </p:txBody>
      </p:sp>
      <p:sp>
        <p:nvSpPr>
          <p:cNvPr id="17412" name="Text Box 5"/>
          <p:cNvSpPr/>
          <p:nvPr>
            <p:custDataLst>
              <p:tags r:id="rId5"/>
            </p:custDataLst>
          </p:nvPr>
        </p:nvSpPr>
        <p:spPr>
          <a:xfrm>
            <a:off x="3590925" y="1643063"/>
            <a:ext cx="828675" cy="2171700"/>
          </a:xfrm>
          <a:prstGeom prst="rect">
            <a:avLst/>
          </a:prstGeom>
          <a:noFill/>
          <a:ln>
            <a:noFill/>
            <a:miter lim="800000"/>
          </a:ln>
        </p:spPr>
        <p:txBody>
          <a:bodyPr vert="eaVert">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endParaRPr lang="zh-CN" altLang="en-US"/>
          </a:p>
        </p:txBody>
      </p:sp>
      <p:sp>
        <p:nvSpPr>
          <p:cNvPr id="17413" name="Text Box 9"/>
          <p:cNvSpPr/>
          <p:nvPr>
            <p:custDataLst>
              <p:tags r:id="rId6"/>
            </p:custDataLst>
          </p:nvPr>
        </p:nvSpPr>
        <p:spPr>
          <a:xfrm>
            <a:off x="8239125" y="3568700"/>
            <a:ext cx="828675" cy="2832100"/>
          </a:xfrm>
          <a:prstGeom prst="rect">
            <a:avLst/>
          </a:prstGeom>
          <a:noFill/>
          <a:ln>
            <a:noFill/>
            <a:miter lim="800000"/>
          </a:ln>
        </p:spPr>
        <p:txBody>
          <a:bodyPr vert="eaVert">
            <a:sp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1pPr>
            <a:lvl2pPr marL="4572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2pPr>
            <a:lvl3pPr marL="9144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3pPr>
            <a:lvl4pPr marL="13716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4pPr>
            <a:lvl5pPr marL="1828800" indent="0" algn="ctr" defTabSz="914400" rtl="0" eaLnBrk="0" fontAlgn="base" hangingPunct="0">
              <a:lnSpc>
                <a:spcPct val="100000"/>
              </a:lnSpc>
              <a:spcBef>
                <a:spcPct val="0"/>
              </a:spcBef>
              <a:spcAft>
                <a:spcPct val="0"/>
              </a:spcAft>
              <a:buClrTx/>
              <a:buSzTx/>
              <a:buFontTx/>
              <a:buNone/>
              <a:defRPr kumimoji="1" lang="zh-CN" altLang="en-US" sz="4200" b="1" i="0" u="none" baseline="0">
                <a:solidFill>
                  <a:srgbClr val="663300"/>
                </a:solidFill>
                <a:effectLst/>
                <a:latin typeface="黑体" panose="02010609060101010101" charset="-122"/>
                <a:ea typeface="黑体" panose="02010609060101010101" charset="-122"/>
              </a:defRPr>
            </a:lvl5pPr>
          </a:lstStyle>
          <a:p>
            <a:pPr marL="0" lvl="0" indent="0" eaLnBrk="1" hangingPunct="1"/>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p:tgtEl>
                                          <p:spTgt spid="17411">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7411">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p:tgtEl>
                                          <p:spTgt spid="17411">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74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4" name="内容占位符 4"/>
          <p:cNvSpPr>
            <a:spLocks noGrp="1"/>
          </p:cNvSpPr>
          <p:nvPr>
            <p:ph idx="1"/>
            <p:custDataLst>
              <p:tags r:id="rId3"/>
            </p:custDataLst>
          </p:nvPr>
        </p:nvSpPr>
        <p:spPr>
          <a:xfrm>
            <a:off x="410210" y="394335"/>
            <a:ext cx="11490960" cy="6069330"/>
          </a:xfrm>
          <a:prstGeom prst="rect">
            <a:avLst/>
          </a:prstGeom>
        </p:spPr>
        <p:txBody>
          <a:bodyPr vert="horz" wrap="square" lIns="91440" tIns="45720" rIns="91440" bIns="45720" numCol="1" anchor="t" anchorCtr="0" compatLnSpc="1">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342900" marR="0" lvl="0" indent="-342900" eaLnBrk="1" hangingPunct="1"/>
            <a:r>
              <a:rPr lang="zh-CN" altLang="en-US" sz="2800" b="1" spc="0">
                <a:solidFill>
                  <a:srgbClr val="FF0000"/>
                </a:solidFill>
                <a:latin typeface="楷体" panose="02010609060101010101" charset="-122"/>
                <a:ea typeface="楷体" panose="02010609060101010101" charset="-122"/>
                <a:cs typeface="楷体" panose="02010609060101010101" charset="-122"/>
              </a:rPr>
              <a:t>起：即起句，用一个话头，引出下面想说的话。</a:t>
            </a:r>
            <a:endParaRPr lang="en-US" altLang="zh-CN" sz="2800" b="1">
              <a:latin typeface="楷体" panose="02010609060101010101" charset="-122"/>
              <a:ea typeface="楷体" panose="02010609060101010101" charset="-122"/>
              <a:cs typeface="楷体" panose="02010609060101010101" charset="-122"/>
            </a:endParaRPr>
          </a:p>
          <a:p>
            <a:pPr marL="0" marR="0" lvl="0" indent="0" eaLnBrk="1" hangingPunct="1">
              <a:buNone/>
            </a:pPr>
            <a:r>
              <a:rPr lang="zh-CN" altLang="en-US" sz="2400" b="1" spc="0">
                <a:latin typeface="楷体" panose="02010609060101010101" charset="-122"/>
                <a:ea typeface="楷体" panose="02010609060101010101" charset="-122"/>
                <a:cs typeface="楷体" panose="02010609060101010101" charset="-122"/>
              </a:rPr>
              <a:t>常见的作用有：交待人、时、地、事、环境；渲染气氛，烘托感情，奠定基调； 统领全篇，设置线索，照应题目等。  </a:t>
            </a:r>
            <a:endParaRPr lang="en-US" altLang="zh-CN" sz="2400" b="1">
              <a:latin typeface="楷体" panose="02010609060101010101" charset="-122"/>
              <a:ea typeface="楷体" panose="02010609060101010101" charset="-122"/>
              <a:cs typeface="楷体" panose="02010609060101010101" charset="-122"/>
            </a:endParaRPr>
          </a:p>
          <a:p>
            <a:pPr marL="342900" marR="0" lvl="0" indent="-342900" eaLnBrk="1" hangingPunct="1"/>
            <a:r>
              <a:rPr lang="zh-CN" altLang="en-US" sz="2800" b="1" spc="0">
                <a:solidFill>
                  <a:srgbClr val="FF0000"/>
                </a:solidFill>
                <a:latin typeface="楷体" panose="02010609060101010101" charset="-122"/>
                <a:ea typeface="楷体" panose="02010609060101010101" charset="-122"/>
                <a:cs typeface="楷体" panose="02010609060101010101" charset="-122"/>
              </a:rPr>
              <a:t>承：就是承接开头的话题，自然地按着顺序往下说。</a:t>
            </a:r>
            <a:endParaRPr lang="en-US" altLang="zh-CN" sz="2800" b="1">
              <a:solidFill>
                <a:srgbClr val="FF0000"/>
              </a:solidFill>
              <a:latin typeface="楷体" panose="02010609060101010101" charset="-122"/>
              <a:ea typeface="楷体" panose="02010609060101010101" charset="-122"/>
              <a:cs typeface="楷体" panose="02010609060101010101" charset="-122"/>
            </a:endParaRPr>
          </a:p>
          <a:p>
            <a:pPr marL="0" marR="0" lvl="0" indent="0" eaLnBrk="1" hangingPunct="1">
              <a:buNone/>
            </a:pPr>
            <a:r>
              <a:rPr lang="zh-CN" altLang="en-US" sz="2400" b="1" spc="0">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承”句与“起”句语意接近，关联极为密切。它不是对“起”句简单的重复，而是“起”句的延续、深化，两句之间的意思可互为佐证。 </a:t>
            </a:r>
            <a:endParaRPr lang="en-US" altLang="zh-CN" sz="2400" b="1">
              <a:latin typeface="楷体" panose="02010609060101010101" charset="-122"/>
              <a:ea typeface="楷体" panose="02010609060101010101" charset="-122"/>
              <a:cs typeface="楷体" panose="02010609060101010101" charset="-122"/>
            </a:endParaRPr>
          </a:p>
          <a:p>
            <a:pPr marL="342900" marR="0" lvl="0" indent="-342900" eaLnBrk="1" hangingPunct="1"/>
            <a:r>
              <a:rPr lang="zh-CN" altLang="en-US" sz="2800" b="1" spc="0">
                <a:solidFill>
                  <a:srgbClr val="FF0000"/>
                </a:solidFill>
                <a:latin typeface="楷体" panose="02010609060101010101" charset="-122"/>
                <a:ea typeface="楷体" panose="02010609060101010101" charset="-122"/>
                <a:cs typeface="楷体" panose="02010609060101010101" charset="-122"/>
              </a:rPr>
              <a:t>转：就是转句，表明诗意的转折变换，引起波澜。</a:t>
            </a:r>
            <a:endParaRPr lang="en-US" altLang="zh-CN" sz="2800" b="1">
              <a:latin typeface="楷体" panose="02010609060101010101" charset="-122"/>
              <a:ea typeface="楷体" panose="02010609060101010101" charset="-122"/>
              <a:cs typeface="楷体" panose="02010609060101010101" charset="-122"/>
            </a:endParaRPr>
          </a:p>
          <a:p>
            <a:pPr marL="0" marR="0" lvl="0" indent="0" eaLnBrk="1" hangingPunct="1">
              <a:buNone/>
            </a:pPr>
            <a:r>
              <a:rPr lang="zh-CN" altLang="en-US" sz="3200" b="1" spc="0">
                <a:latin typeface="楷体" panose="02010609060101010101" charset="-122"/>
                <a:ea typeface="楷体" panose="02010609060101010101" charset="-122"/>
                <a:cs typeface="楷体" panose="02010609060101010101" charset="-122"/>
              </a:rPr>
              <a:t> </a:t>
            </a:r>
            <a:r>
              <a:rPr lang="zh-CN" altLang="en-US" sz="2400" b="1" spc="0">
                <a:latin typeface="楷体" panose="02010609060101010101" charset="-122"/>
                <a:ea typeface="楷体" panose="02010609060101010101" charset="-122"/>
                <a:cs typeface="楷体" panose="02010609060101010101" charset="-122"/>
              </a:rPr>
              <a:t>“转”是指结构上的跌宕和作者思路上的转换</a:t>
            </a:r>
            <a:r>
              <a:rPr lang="en-US" altLang="zh-CN" sz="2400" b="1" spc="0">
                <a:latin typeface="楷体" panose="02010609060101010101" charset="-122"/>
                <a:ea typeface="楷体" panose="02010609060101010101" charset="-122"/>
                <a:cs typeface="楷体" panose="02010609060101010101" charset="-122"/>
              </a:rPr>
              <a:t>(</a:t>
            </a:r>
            <a:r>
              <a:rPr lang="zh-CN" altLang="en-US" sz="2400" b="1">
                <a:solidFill>
                  <a:srgbClr val="CC0099"/>
                </a:solidFill>
                <a:latin typeface="楷体" panose="02010609060101010101" charset="-122"/>
                <a:ea typeface="楷体" panose="02010609060101010101" charset="-122"/>
                <a:cs typeface="楷体" panose="02010609060101010101" charset="-122"/>
              </a:rPr>
              <a:t>由事及理、由景及情、由物及人</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   </a:t>
            </a:r>
            <a:endParaRPr lang="en-US" altLang="zh-CN" sz="2400" b="1">
              <a:latin typeface="楷体" panose="02010609060101010101" charset="-122"/>
              <a:ea typeface="楷体" panose="02010609060101010101" charset="-122"/>
              <a:cs typeface="楷体" panose="02010609060101010101" charset="-122"/>
            </a:endParaRPr>
          </a:p>
          <a:p>
            <a:pPr marL="342900" marR="0" lvl="0" indent="-342900" eaLnBrk="1" hangingPunct="1"/>
            <a:r>
              <a:rPr lang="zh-CN" altLang="en-US" sz="2800" b="1" spc="0">
                <a:solidFill>
                  <a:srgbClr val="FF0000"/>
                </a:solidFill>
                <a:latin typeface="楷体" panose="02010609060101010101" charset="-122"/>
                <a:ea typeface="楷体" panose="02010609060101010101" charset="-122"/>
                <a:cs typeface="楷体" panose="02010609060101010101" charset="-122"/>
              </a:rPr>
              <a:t>合：则是结句。往往有点明题旨，收束全诗的作用。</a:t>
            </a:r>
            <a:endParaRPr lang="en-US" altLang="zh-CN" sz="2800" b="1">
              <a:solidFill>
                <a:srgbClr val="FF0000"/>
              </a:solidFill>
              <a:latin typeface="楷体" panose="02010609060101010101" charset="-122"/>
              <a:ea typeface="楷体" panose="02010609060101010101" charset="-122"/>
              <a:cs typeface="楷体" panose="02010609060101010101" charset="-122"/>
            </a:endParaRPr>
          </a:p>
          <a:p>
            <a:pPr marL="0" marR="0" lvl="0" indent="0" eaLnBrk="1" hangingPunct="1">
              <a:buNone/>
            </a:pPr>
            <a:r>
              <a:rPr lang="en-US" altLang="zh-CN" sz="2400" b="1" spc="0">
                <a:latin typeface="楷体" panose="02010609060101010101" charset="-122"/>
                <a:ea typeface="楷体" panose="02010609060101010101" charset="-122"/>
                <a:cs typeface="楷体" panose="02010609060101010101" charset="-122"/>
              </a:rPr>
              <a:t>1</a:t>
            </a:r>
            <a:r>
              <a:rPr lang="zh-CN" altLang="en-US" sz="2400" b="1" spc="0">
                <a:latin typeface="楷体" panose="02010609060101010101" charset="-122"/>
                <a:ea typeface="楷体" panose="02010609060101010101" charset="-122"/>
                <a:cs typeface="楷体" panose="02010609060101010101" charset="-122"/>
              </a:rPr>
              <a:t>、总结全诗    </a:t>
            </a:r>
            <a:r>
              <a:rPr lang="en-US" altLang="zh-CN" sz="2400" b="1" spc="0">
                <a:latin typeface="楷体" panose="02010609060101010101" charset="-122"/>
                <a:ea typeface="楷体" panose="02010609060101010101" charset="-122"/>
                <a:cs typeface="楷体" panose="02010609060101010101" charset="-122"/>
              </a:rPr>
              <a:t>2</a:t>
            </a:r>
            <a:r>
              <a:rPr lang="zh-CN" altLang="en-US" sz="2400" b="1" spc="0">
                <a:latin typeface="楷体" panose="02010609060101010101" charset="-122"/>
                <a:ea typeface="楷体" panose="02010609060101010101" charset="-122"/>
                <a:cs typeface="楷体" panose="02010609060101010101" charset="-122"/>
              </a:rPr>
              <a:t>、卒章显志，点明题旨    </a:t>
            </a:r>
            <a:r>
              <a:rPr lang="en-US" altLang="zh-CN" sz="2400" b="1" spc="0">
                <a:latin typeface="楷体" panose="02010609060101010101" charset="-122"/>
                <a:ea typeface="楷体" panose="02010609060101010101" charset="-122"/>
                <a:cs typeface="楷体" panose="02010609060101010101" charset="-122"/>
              </a:rPr>
              <a:t>3</a:t>
            </a:r>
            <a:r>
              <a:rPr lang="zh-CN" altLang="en-US" sz="2400" b="1" spc="0">
                <a:latin typeface="楷体" panose="02010609060101010101" charset="-122"/>
                <a:ea typeface="楷体" panose="02010609060101010101" charset="-122"/>
                <a:cs typeface="楷体" panose="02010609060101010101" charset="-122"/>
              </a:rPr>
              <a:t>、照应题目，前后呼应    </a:t>
            </a:r>
            <a:r>
              <a:rPr lang="en-US" altLang="zh-CN" sz="2400" b="1" spc="0">
                <a:latin typeface="楷体" panose="02010609060101010101" charset="-122"/>
                <a:ea typeface="楷体" panose="02010609060101010101" charset="-122"/>
                <a:cs typeface="楷体" panose="02010609060101010101" charset="-122"/>
              </a:rPr>
              <a:t>4</a:t>
            </a:r>
            <a:r>
              <a:rPr lang="zh-CN" altLang="en-US" sz="2400" b="1" spc="0">
                <a:latin typeface="楷体" panose="02010609060101010101" charset="-122"/>
                <a:ea typeface="楷体" panose="02010609060101010101" charset="-122"/>
                <a:cs typeface="楷体" panose="02010609060101010101" charset="-122"/>
              </a:rPr>
              <a:t>、言有尽而意无穷，使人回味无穷 </a:t>
            </a:r>
            <a:endParaRPr lang="en-US" altLang="zh-CN" sz="2400" b="1">
              <a:latin typeface="楷体" panose="02010609060101010101" charset="-122"/>
              <a:ea typeface="楷体" panose="02010609060101010101" charset="-122"/>
              <a:cs typeface="楷体" panose="02010609060101010101" charset="-122"/>
            </a:endParaRPr>
          </a:p>
          <a:p>
            <a:pPr marL="0" marR="0" lvl="0" indent="0" eaLnBrk="1" hangingPunct="1">
              <a:buNone/>
            </a:pPr>
            <a:r>
              <a:rPr lang="zh-CN" altLang="en-US" sz="2400" b="1" spc="0">
                <a:latin typeface="楷体" panose="02010609060101010101" charset="-122"/>
                <a:ea typeface="楷体" panose="02010609060101010101" charset="-122"/>
                <a:cs typeface="楷体" panose="02010609060101010101" charset="-122"/>
              </a:rPr>
              <a:t>（</a:t>
            </a:r>
            <a:r>
              <a:rPr lang="zh-CN" altLang="en-US" sz="2400" b="1" spc="0">
                <a:solidFill>
                  <a:srgbClr val="CC0099"/>
                </a:solidFill>
                <a:latin typeface="楷体" panose="02010609060101010101" charset="-122"/>
                <a:ea typeface="楷体" panose="02010609060101010101" charset="-122"/>
                <a:cs typeface="楷体" panose="02010609060101010101" charset="-122"/>
              </a:rPr>
              <a:t>以景结、以情结、以理结、以问结</a:t>
            </a:r>
            <a:r>
              <a:rPr lang="zh-CN" altLang="en-US" sz="2400" b="1" spc="0">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barn(inVertical)">
                                      <p:cBhvr>
                                        <p:cTn id="7" dur="500"/>
                                        <p:tgtEl>
                                          <p:spTgt spid="1843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434">
                                            <p:txEl>
                                              <p:pRg st="1" end="1"/>
                                            </p:txEl>
                                          </p:spTgt>
                                        </p:tgtEl>
                                        <p:attrNameLst>
                                          <p:attrName>style.visibility</p:attrName>
                                        </p:attrNameLst>
                                      </p:cBhvr>
                                      <p:to>
                                        <p:strVal val="visible"/>
                                      </p:to>
                                    </p:set>
                                    <p:animEffect transition="in" filter="barn(inVertical)">
                                      <p:cBhvr>
                                        <p:cTn id="12" dur="500"/>
                                        <p:tgtEl>
                                          <p:spTgt spid="1843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434">
                                            <p:txEl>
                                              <p:pRg st="2" end="2"/>
                                            </p:txEl>
                                          </p:spTgt>
                                        </p:tgtEl>
                                        <p:attrNameLst>
                                          <p:attrName>style.visibility</p:attrName>
                                        </p:attrNameLst>
                                      </p:cBhvr>
                                      <p:to>
                                        <p:strVal val="visible"/>
                                      </p:to>
                                    </p:set>
                                    <p:animEffect transition="in" filter="barn(inVertical)">
                                      <p:cBhvr>
                                        <p:cTn id="17" dur="500"/>
                                        <p:tgtEl>
                                          <p:spTgt spid="1843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8434">
                                            <p:txEl>
                                              <p:pRg st="3" end="3"/>
                                            </p:txEl>
                                          </p:spTgt>
                                        </p:tgtEl>
                                        <p:attrNameLst>
                                          <p:attrName>style.visibility</p:attrName>
                                        </p:attrNameLst>
                                      </p:cBhvr>
                                      <p:to>
                                        <p:strVal val="visible"/>
                                      </p:to>
                                    </p:set>
                                    <p:animEffect transition="in" filter="barn(inVertical)">
                                      <p:cBhvr>
                                        <p:cTn id="22" dur="500"/>
                                        <p:tgtEl>
                                          <p:spTgt spid="1843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8434">
                                            <p:txEl>
                                              <p:pRg st="4" end="4"/>
                                            </p:txEl>
                                          </p:spTgt>
                                        </p:tgtEl>
                                        <p:attrNameLst>
                                          <p:attrName>style.visibility</p:attrName>
                                        </p:attrNameLst>
                                      </p:cBhvr>
                                      <p:to>
                                        <p:strVal val="visible"/>
                                      </p:to>
                                    </p:set>
                                    <p:animEffect transition="in" filter="barn(inVertical)">
                                      <p:cBhvr>
                                        <p:cTn id="27" dur="500"/>
                                        <p:tgtEl>
                                          <p:spTgt spid="1843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434">
                                            <p:txEl>
                                              <p:pRg st="5" end="5"/>
                                            </p:txEl>
                                          </p:spTgt>
                                        </p:tgtEl>
                                        <p:attrNameLst>
                                          <p:attrName>style.visibility</p:attrName>
                                        </p:attrNameLst>
                                      </p:cBhvr>
                                      <p:to>
                                        <p:strVal val="visible"/>
                                      </p:to>
                                    </p:set>
                                    <p:animEffect transition="in" filter="barn(inVertical)">
                                      <p:cBhvr>
                                        <p:cTn id="32" dur="500"/>
                                        <p:tgtEl>
                                          <p:spTgt spid="18434">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434">
                                            <p:txEl>
                                              <p:pRg st="6" end="6"/>
                                            </p:txEl>
                                          </p:spTgt>
                                        </p:tgtEl>
                                        <p:attrNameLst>
                                          <p:attrName>style.visibility</p:attrName>
                                        </p:attrNameLst>
                                      </p:cBhvr>
                                      <p:to>
                                        <p:strVal val="visible"/>
                                      </p:to>
                                    </p:set>
                                    <p:animEffect transition="in" filter="barn(inVertical)">
                                      <p:cBhvr>
                                        <p:cTn id="37" dur="500"/>
                                        <p:tgtEl>
                                          <p:spTgt spid="18434">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434">
                                            <p:txEl>
                                              <p:pRg st="7" end="7"/>
                                            </p:txEl>
                                          </p:spTgt>
                                        </p:tgtEl>
                                        <p:attrNameLst>
                                          <p:attrName>style.visibility</p:attrName>
                                        </p:attrNameLst>
                                      </p:cBhvr>
                                      <p:to>
                                        <p:strVal val="visible"/>
                                      </p:to>
                                    </p:set>
                                    <p:animEffect transition="in" filter="barn(inVertical)">
                                      <p:cBhvr>
                                        <p:cTn id="42" dur="500"/>
                                        <p:tgtEl>
                                          <p:spTgt spid="18434">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8434">
                                            <p:txEl>
                                              <p:pRg st="8" end="8"/>
                                            </p:txEl>
                                          </p:spTgt>
                                        </p:tgtEl>
                                        <p:attrNameLst>
                                          <p:attrName>style.visibility</p:attrName>
                                        </p:attrNameLst>
                                      </p:cBhvr>
                                      <p:to>
                                        <p:strVal val="visible"/>
                                      </p:to>
                                    </p:set>
                                    <p:animEffect transition="in" filter="barn(inVertical)">
                                      <p:cBhvr>
                                        <p:cTn id="47" dur="500"/>
                                        <p:tgtEl>
                                          <p:spTgt spid="1843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510030" y="1069975"/>
            <a:ext cx="9172575" cy="4298950"/>
          </a:xfrm>
        </p:spPr>
        <p:txBody>
          <a:bodyPr/>
          <a:lstStyle/>
          <a:p>
            <a:pPr marL="0" indent="0">
              <a:buNone/>
            </a:pPr>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意境：</a:t>
            </a:r>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 </a:t>
            </a:r>
            <a:endParaRPr lang="zh-CN" altLang="en-US" sz="3200" b="1">
              <a:latin typeface="楷体" panose="02010609060101010101" charset="-122"/>
              <a:ea typeface="楷体" panose="02010609060101010101" charset="-122"/>
              <a:cs typeface="楷体" panose="02010609060101010101" charset="-122"/>
            </a:endParaRPr>
          </a:p>
          <a:p>
            <a:pPr marL="0" indent="0">
              <a:buNone/>
            </a:pPr>
            <a:r>
              <a:rPr lang="zh-CN" altLang="en-US" sz="3200" b="1">
                <a:latin typeface="楷体" panose="02010609060101010101" charset="-122"/>
                <a:ea typeface="楷体" panose="02010609060101010101" charset="-122"/>
                <a:cs typeface="楷体" panose="02010609060101010101" charset="-122"/>
              </a:rPr>
              <a:t>即画面的氛围或特点：  </a:t>
            </a:r>
            <a:endParaRPr lang="zh-CN" altLang="en-US" sz="3200" b="1">
              <a:latin typeface="楷体" panose="02010609060101010101" charset="-122"/>
              <a:ea typeface="楷体" panose="02010609060101010101" charset="-122"/>
              <a:cs typeface="楷体" panose="02010609060101010101" charset="-122"/>
            </a:endParaRPr>
          </a:p>
          <a:p>
            <a:pPr marL="0" indent="0">
              <a:buNone/>
            </a:pPr>
            <a:r>
              <a:rPr lang="zh-CN" altLang="en-US" sz="3200" b="1">
                <a:solidFill>
                  <a:srgbClr val="FF0000"/>
                </a:solidFill>
                <a:latin typeface="楷体" panose="02010609060101010101" charset="-122"/>
                <a:ea typeface="楷体" panose="02010609060101010101" charset="-122"/>
                <a:cs typeface="楷体" panose="02010609060101010101" charset="-122"/>
              </a:rPr>
              <a:t>苍凉、雄浑、苍莽、辽阔、高远、壮阔、优美、僻静、恬静、暗淡、深邃、悠远、寥落、荒凉、萧条。</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marL="0" indent="0">
              <a:buNone/>
            </a:pP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16890" y="1790700"/>
            <a:ext cx="11158220" cy="3634740"/>
          </a:xfrm>
          <a:prstGeom prst="rect">
            <a:avLst/>
          </a:prstGeom>
          <a:noFill/>
        </p:spPr>
        <p:txBody>
          <a:bodyPr wrap="square" rtlCol="0" anchor="t">
            <a:spAutoFit/>
          </a:bodyPr>
          <a:lstStyle/>
          <a:p>
            <a:pPr marL="0" indent="0">
              <a:lnSpc>
                <a:spcPct val="120000"/>
              </a:lnSpc>
              <a:buNone/>
            </a:pPr>
            <a:r>
              <a:rPr lang="zh-CN" altLang="en-US" sz="3200" b="1">
                <a:latin typeface="楷体" panose="02010609060101010101" charset="-122"/>
                <a:ea typeface="楷体" panose="02010609060101010101" charset="-122"/>
                <a:cs typeface="微软雅黑" panose="020b0503020204020204" pitchFamily="34" charset="-122"/>
                <a:sym typeface="+mn-ea"/>
              </a:rPr>
              <a:t>步骤一:找出关键字(词)并</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解释</a:t>
            </a:r>
            <a:r>
              <a:rPr lang="zh-CN" altLang="en-US" sz="3200" b="1">
                <a:latin typeface="楷体" panose="02010609060101010101" charset="-122"/>
                <a:ea typeface="楷体" panose="02010609060101010101" charset="-122"/>
                <a:cs typeface="微软雅黑" panose="020b0503020204020204" pitchFamily="34" charset="-122"/>
                <a:sym typeface="+mn-ea"/>
              </a:rPr>
              <a:t>它在</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句中</a:t>
            </a:r>
            <a:r>
              <a:rPr lang="zh-CN" altLang="en-US" sz="3200" b="1">
                <a:latin typeface="楷体" panose="02010609060101010101" charset="-122"/>
                <a:ea typeface="楷体" panose="02010609060101010101" charset="-122"/>
                <a:cs typeface="微软雅黑" panose="020b0503020204020204" pitchFamily="34" charset="-122"/>
                <a:sym typeface="+mn-ea"/>
              </a:rPr>
              <a:t>的</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含义</a:t>
            </a:r>
            <a:r>
              <a:rPr lang="zh-CN" altLang="en-US" sz="3200" b="1">
                <a:latin typeface="楷体" panose="02010609060101010101" charset="-122"/>
                <a:ea typeface="楷体" panose="02010609060101010101" charset="-122"/>
                <a:cs typeface="微软雅黑" panose="020b0503020204020204" pitchFamily="34" charset="-122"/>
                <a:sym typeface="+mn-ea"/>
              </a:rPr>
              <a:t>。</a:t>
            </a:r>
            <a:endParaRPr lang="zh-CN" altLang="en-US" sz="3200" b="1">
              <a:latin typeface="楷体" panose="02010609060101010101" charset="-122"/>
              <a:ea typeface="楷体" panose="02010609060101010101" charset="-122"/>
              <a:cs typeface="微软雅黑" panose="020b0503020204020204" pitchFamily="34" charset="-122"/>
            </a:endParaRPr>
          </a:p>
          <a:p>
            <a:pPr marL="0" indent="0">
              <a:lnSpc>
                <a:spcPct val="120000"/>
              </a:lnSpc>
              <a:buNone/>
            </a:pPr>
            <a:r>
              <a:rPr lang="zh-CN" altLang="en-US" sz="3200" b="1">
                <a:latin typeface="楷体" panose="02010609060101010101" charset="-122"/>
                <a:ea typeface="楷体" panose="02010609060101010101" charset="-122"/>
                <a:cs typeface="微软雅黑" panose="020b0503020204020204" pitchFamily="34" charset="-122"/>
                <a:sym typeface="+mn-ea"/>
              </a:rPr>
              <a:t>步骤二:将该字(词)</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还原</a:t>
            </a:r>
            <a:r>
              <a:rPr lang="zh-CN" altLang="en-US" sz="3200" b="1">
                <a:latin typeface="楷体" panose="02010609060101010101" charset="-122"/>
                <a:ea typeface="楷体" panose="02010609060101010101" charset="-122"/>
                <a:cs typeface="微软雅黑" panose="020b0503020204020204" pitchFamily="34" charset="-122"/>
                <a:sym typeface="+mn-ea"/>
              </a:rPr>
              <a:t>到原句中，诗意地</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翻译原句</a:t>
            </a:r>
            <a:r>
              <a:rPr lang="zh-CN" altLang="en-US" sz="3200" b="1">
                <a:latin typeface="楷体" panose="02010609060101010101" charset="-122"/>
                <a:ea typeface="楷体" panose="02010609060101010101" charset="-122"/>
                <a:cs typeface="微软雅黑" panose="020b0503020204020204" pitchFamily="34" charset="-122"/>
                <a:sym typeface="+mn-ea"/>
              </a:rPr>
              <a:t>。</a:t>
            </a:r>
            <a:endParaRPr lang="zh-CN" altLang="en-US" sz="3200" b="1">
              <a:latin typeface="楷体" panose="02010609060101010101" charset="-122"/>
              <a:ea typeface="楷体" panose="02010609060101010101" charset="-122"/>
              <a:cs typeface="微软雅黑" panose="020b0503020204020204" pitchFamily="34" charset="-122"/>
            </a:endParaRPr>
          </a:p>
          <a:p>
            <a:pPr marL="0" indent="0">
              <a:lnSpc>
                <a:spcPct val="120000"/>
              </a:lnSpc>
              <a:buNone/>
            </a:pPr>
            <a:r>
              <a:rPr lang="zh-CN" altLang="en-US" sz="3200" b="1">
                <a:latin typeface="楷体" panose="02010609060101010101" charset="-122"/>
                <a:ea typeface="楷体" panose="02010609060101010101" charset="-122"/>
                <a:cs typeface="微软雅黑" panose="020b0503020204020204" pitchFamily="34" charset="-122"/>
                <a:sym typeface="+mn-ea"/>
              </a:rPr>
              <a:t>步骤三:指明该字(词)有哪些</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特殊用法</a:t>
            </a:r>
            <a:r>
              <a:rPr lang="zh-CN" altLang="en-US" sz="3200" b="1">
                <a:latin typeface="楷体" panose="02010609060101010101" charset="-122"/>
                <a:ea typeface="楷体" panose="02010609060101010101" charset="-122"/>
                <a:cs typeface="微软雅黑" panose="020b0503020204020204" pitchFamily="34" charset="-122"/>
                <a:sym typeface="+mn-ea"/>
              </a:rPr>
              <a:t>(词类活用、修辞手法、表现手法等)。</a:t>
            </a:r>
            <a:endParaRPr lang="zh-CN" altLang="en-US" sz="3200" b="1">
              <a:latin typeface="楷体" panose="02010609060101010101" charset="-122"/>
              <a:ea typeface="楷体" panose="02010609060101010101" charset="-122"/>
              <a:cs typeface="微软雅黑" panose="020b0503020204020204" pitchFamily="34" charset="-122"/>
            </a:endParaRPr>
          </a:p>
          <a:p>
            <a:pPr marL="0" indent="0">
              <a:lnSpc>
                <a:spcPct val="120000"/>
              </a:lnSpc>
              <a:buNone/>
            </a:pPr>
            <a:r>
              <a:rPr lang="zh-CN" altLang="en-US" sz="3200" b="1">
                <a:latin typeface="楷体" panose="02010609060101010101" charset="-122"/>
                <a:ea typeface="楷体" panose="02010609060101010101" charset="-122"/>
                <a:cs typeface="微软雅黑" panose="020b0503020204020204" pitchFamily="34" charset="-122"/>
                <a:sym typeface="+mn-ea"/>
              </a:rPr>
              <a:t>步骤四:点出该字(词)构成了怎样的</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意境</a:t>
            </a:r>
            <a:r>
              <a:rPr lang="zh-CN" altLang="en-US" sz="3200" b="1">
                <a:latin typeface="楷体" panose="02010609060101010101" charset="-122"/>
                <a:ea typeface="楷体" panose="02010609060101010101" charset="-122"/>
                <a:cs typeface="微软雅黑" panose="020b0503020204020204" pitchFamily="34" charset="-122"/>
                <a:sym typeface="+mn-ea"/>
              </a:rPr>
              <a:t>，表达了怎样的</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情感</a:t>
            </a:r>
            <a:r>
              <a:rPr lang="zh-CN" altLang="en-US" sz="3200" b="1">
                <a:latin typeface="楷体" panose="02010609060101010101" charset="-122"/>
                <a:ea typeface="楷体" panose="02010609060101010101" charset="-122"/>
                <a:cs typeface="微软雅黑" panose="020b0503020204020204" pitchFamily="34" charset="-122"/>
                <a:sym typeface="+mn-ea"/>
              </a:rPr>
              <a:t>，或有怎样的</a:t>
            </a:r>
            <a:r>
              <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rPr>
              <a:t>表达效果。</a:t>
            </a:r>
            <a:endParaRPr lang="zh-CN" altLang="en-US" sz="3200" b="1">
              <a:solidFill>
                <a:srgbClr val="FF0000"/>
              </a:solidFill>
              <a:latin typeface="楷体" panose="02010609060101010101" charset="-122"/>
              <a:ea typeface="楷体" panose="02010609060101010101" charset="-122"/>
              <a:cs typeface="微软雅黑" panose="020b0503020204020204" pitchFamily="34" charset="-122"/>
              <a:sym typeface="+mn-ea"/>
            </a:endParaRPr>
          </a:p>
        </p:txBody>
      </p:sp>
      <p:sp>
        <p:nvSpPr>
          <p:cNvPr id="3" name="文本框 2"/>
          <p:cNvSpPr txBox="1"/>
          <p:nvPr>
            <p:custDataLst>
              <p:tags r:id="rId4"/>
            </p:custDataLst>
          </p:nvPr>
        </p:nvSpPr>
        <p:spPr>
          <a:xfrm>
            <a:off x="699770" y="401320"/>
            <a:ext cx="4316730" cy="922020"/>
          </a:xfrm>
          <a:prstGeom prst="rect">
            <a:avLst/>
          </a:prstGeom>
          <a:noFill/>
        </p:spPr>
        <p:txBody>
          <a:bodyPr wrap="none" rtlCol="0" anchor="t">
            <a:spAutoFit/>
          </a:bodyPr>
          <a:lstStyle/>
          <a:p>
            <a:r>
              <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rPr>
              <a:t>炼字答题步骤</a:t>
            </a:r>
            <a:endPar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TextBox 5"/>
          <p:cNvSpPr txBox="1"/>
          <p:nvPr>
            <p:custDataLst>
              <p:tags r:id="rId3"/>
            </p:custDataLst>
          </p:nvPr>
        </p:nvSpPr>
        <p:spPr>
          <a:xfrm>
            <a:off x="1017270" y="978535"/>
            <a:ext cx="9930765" cy="3917950"/>
          </a:xfrm>
          <a:prstGeom prst="rect">
            <a:avLst/>
          </a:prstGeom>
          <a:noFill/>
        </p:spPr>
        <p:txBody>
          <a:bodyPr wrap="square" rtlCol="0">
            <a:spAutoFit/>
          </a:bodyPr>
          <a:lstStyle/>
          <a:p>
            <a:pPr algn="ctr"/>
            <a:r>
              <a:rPr lang="zh-CN" altLang="en-US" sz="4000" b="1"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sym typeface="+mn-ea"/>
              </a:rPr>
              <a:t>描写景物的角度和方法</a:t>
            </a:r>
            <a:endParaRPr lang="en-US" altLang="zh-CN" sz="4000" b="1">
              <a:solidFill>
                <a:srgbClr val="0070C0"/>
              </a:solidFill>
              <a:latin typeface="楷体" panose="02010609060101010101" charset="-122"/>
              <a:ea typeface="楷体" panose="02010609060101010101" charset="-122"/>
              <a:cs typeface="楷体" panose="02010609060101010101" charset="-122"/>
              <a:sym typeface="+mn-ea"/>
            </a:endParaRPr>
          </a:p>
          <a:p>
            <a:pPr algn="ctr"/>
            <a:endParaRPr lang="zh-CN" altLang="en-US" sz="3600" b="1" smtClean="0">
              <a:solidFill>
                <a:srgbClr val="0070C0"/>
              </a:solidFill>
              <a:latin typeface="楷体" panose="02010609060101010101" charset="-122"/>
              <a:ea typeface="楷体" panose="02010609060101010101" charset="-122"/>
              <a:cs typeface="楷体" panose="02010609060101010101" charset="-122"/>
            </a:endParaRPr>
          </a:p>
          <a:p>
            <a:pPr>
              <a:lnSpc>
                <a:spcPct val="120000"/>
              </a:lnSpc>
            </a:pP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时空</a:t>
            </a:r>
            <a:r>
              <a:rPr lang="zh-CN" altLang="en-US" sz="3600" b="1" smtClean="0">
                <a:latin typeface="楷体" panose="02010609060101010101" charset="-122"/>
                <a:ea typeface="楷体" panose="02010609060101010101" charset="-122"/>
                <a:cs typeface="楷体" panose="02010609060101010101" charset="-122"/>
                <a:sym typeface="+mn-ea"/>
              </a:rPr>
              <a:t>：远近、俯仰、早晚、四季等</a:t>
            </a:r>
            <a:endParaRPr lang="zh-CN" altLang="en-US" sz="3600" b="1" smtClean="0">
              <a:latin typeface="楷体" panose="02010609060101010101" charset="-122"/>
              <a:ea typeface="楷体" panose="02010609060101010101" charset="-122"/>
              <a:cs typeface="楷体" panose="02010609060101010101" charset="-122"/>
            </a:endParaRPr>
          </a:p>
          <a:p>
            <a:pPr>
              <a:lnSpc>
                <a:spcPct val="120000"/>
              </a:lnSpc>
            </a:pP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感官</a:t>
            </a:r>
            <a:r>
              <a:rPr lang="zh-CN" altLang="en-US" sz="3600" b="1" smtClean="0">
                <a:latin typeface="楷体" panose="02010609060101010101" charset="-122"/>
                <a:ea typeface="楷体" panose="02010609060101010101" charset="-122"/>
                <a:cs typeface="楷体" panose="02010609060101010101" charset="-122"/>
                <a:sym typeface="+mn-ea"/>
              </a:rPr>
              <a:t>：嗅觉、触觉、听觉、味觉 视觉</a:t>
            </a:r>
            <a:endParaRPr lang="zh-CN" altLang="en-US" sz="3600" b="1" smtClean="0">
              <a:latin typeface="楷体" panose="02010609060101010101" charset="-122"/>
              <a:ea typeface="楷体" panose="02010609060101010101" charset="-122"/>
              <a:cs typeface="楷体" panose="02010609060101010101" charset="-122"/>
            </a:endParaRPr>
          </a:p>
          <a:p>
            <a:pPr>
              <a:lnSpc>
                <a:spcPct val="120000"/>
              </a:lnSpc>
            </a:pP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动静</a:t>
            </a:r>
            <a:r>
              <a:rPr lang="zh-CN" altLang="en-US" sz="3600" b="1" smtClean="0">
                <a:latin typeface="楷体" panose="02010609060101010101" charset="-122"/>
                <a:ea typeface="楷体" panose="02010609060101010101" charset="-122"/>
                <a:cs typeface="楷体" panose="02010609060101010101" charset="-122"/>
                <a:sym typeface="+mn-ea"/>
              </a:rPr>
              <a:t>：动态、 静态、动静结合、以动衬静</a:t>
            </a:r>
            <a:endParaRPr lang="zh-CN" altLang="en-US" sz="3600" b="1" smtClean="0">
              <a:latin typeface="楷体" panose="02010609060101010101" charset="-122"/>
              <a:ea typeface="楷体" panose="02010609060101010101" charset="-122"/>
              <a:cs typeface="楷体" panose="02010609060101010101" charset="-122"/>
            </a:endParaRPr>
          </a:p>
          <a:p>
            <a:pPr>
              <a:lnSpc>
                <a:spcPct val="120000"/>
              </a:lnSpc>
            </a:pP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虚实</a:t>
            </a:r>
            <a:r>
              <a:rPr lang="zh-CN" altLang="en-US" sz="3600" b="1" smtClean="0">
                <a:latin typeface="楷体" panose="02010609060101010101" charset="-122"/>
                <a:ea typeface="楷体" panose="02010609060101010101" charset="-122"/>
                <a:cs typeface="楷体" panose="02010609060101010101" charset="-122"/>
                <a:sym typeface="+mn-ea"/>
              </a:rPr>
              <a:t>：虚写、 实写、虚实相生、化虚为实</a:t>
            </a:r>
            <a:endParaRPr lang="zh-CN" altLang="en-US" sz="3600" b="1">
              <a:latin typeface="楷体" panose="02010609060101010101" charset="-122"/>
              <a:ea typeface="楷体" panose="02010609060101010101" charset="-122"/>
            </a:endParaRPr>
          </a:p>
        </p:txBody>
      </p:sp>
    </p:spTree>
    <p:custDataLst>
      <p:tags r:id="rId4"/>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amond(in)">
                                      <p:cBhvr>
                                        <p:cTn id="7" dur="2000"/>
                                        <p:tgtEl>
                                          <p:spTgt spid="6">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amond(in)">
                                      <p:cBhvr>
                                        <p:cTn id="10" dur="2000"/>
                                        <p:tgtEl>
                                          <p:spTgt spid="6">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animEffect transition="in" filter="diamond(in)">
                                      <p:cBhvr>
                                        <p:cTn id="13" dur="2000"/>
                                        <p:tgtEl>
                                          <p:spTgt spid="6">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6">
                                            <p:txEl>
                                              <p:pRg st="5" end="5"/>
                                            </p:txEl>
                                          </p:spTgt>
                                        </p:tgtEl>
                                        <p:attrNameLst>
                                          <p:attrName>style.visibility</p:attrName>
                                        </p:attrNameLst>
                                      </p:cBhvr>
                                      <p:to>
                                        <p:strVal val="visible"/>
                                      </p:to>
                                    </p:set>
                                    <p:animEffect transition="in" filter="diamond(in)">
                                      <p:cBhvr>
                                        <p:cTn id="16" dur="2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195" name="Rectangle 6"/>
          <p:cNvSpPr/>
          <p:nvPr>
            <p:custDataLst>
              <p:tags r:id="rId3"/>
            </p:custDataLst>
          </p:nvPr>
        </p:nvSpPr>
        <p:spPr>
          <a:xfrm>
            <a:off x="696595" y="414020"/>
            <a:ext cx="10459720" cy="5738495"/>
          </a:xfrm>
          <a:prstGeom prst="rect">
            <a:avLst/>
          </a:prstGeom>
          <a:noFill/>
          <a:ln>
            <a:noFill/>
            <a:miter lim="800000"/>
          </a:ln>
        </p:spPr>
        <p:txBody>
          <a:bodyPr wrap="square"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修辞手法：</a:t>
            </a:r>
            <a:endPar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en-US" altLang="zh-CN" sz="3600" b="1">
                <a:solidFill>
                  <a:schemeClr val="tx1"/>
                </a:solidFill>
                <a:latin typeface="楷体" panose="02010609060101010101" charset="-122"/>
                <a:ea typeface="楷体" panose="02010609060101010101" charset="-122"/>
                <a:cs typeface="楷体" panose="02010609060101010101" charset="-122"/>
              </a:rPr>
              <a:t>1</a:t>
            </a:r>
            <a:r>
              <a:rPr lang="zh-CN" altLang="en-US" sz="3600" b="1">
                <a:solidFill>
                  <a:schemeClr val="tx1"/>
                </a:solidFill>
                <a:latin typeface="楷体" panose="02010609060101010101" charset="-122"/>
                <a:ea typeface="楷体" panose="02010609060101010101" charset="-122"/>
                <a:cs typeface="楷体" panose="02010609060101010101" charset="-122"/>
              </a:rPr>
              <a:t>，比喻</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作用效果</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化抽象为具体，生动形象地写出事物某个特点，表达某种感情。</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en-US" altLang="zh-CN" sz="3600" b="1">
                <a:solidFill>
                  <a:schemeClr val="tx1"/>
                </a:solidFill>
                <a:latin typeface="楷体" panose="02010609060101010101" charset="-122"/>
                <a:ea typeface="楷体" panose="02010609060101010101" charset="-122"/>
                <a:cs typeface="楷体" panose="02010609060101010101" charset="-122"/>
              </a:rPr>
              <a:t>2</a:t>
            </a:r>
            <a:r>
              <a:rPr lang="zh-CN" altLang="en-US" sz="3600" b="1">
                <a:solidFill>
                  <a:schemeClr val="tx1"/>
                </a:solidFill>
                <a:latin typeface="楷体" panose="02010609060101010101" charset="-122"/>
                <a:ea typeface="楷体" panose="02010609060101010101" charset="-122"/>
                <a:cs typeface="楷体" panose="02010609060101010101" charset="-122"/>
              </a:rPr>
              <a:t>，拟人</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作用效果</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赋予事物人的意识，化无情为有情，生动形象地写出事物某个特点，表达某种感情。</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en-US" altLang="zh-CN" sz="3600" b="1">
                <a:solidFill>
                  <a:schemeClr val="tx1"/>
                </a:solidFill>
                <a:latin typeface="楷体" panose="02010609060101010101" charset="-122"/>
                <a:ea typeface="楷体" panose="02010609060101010101" charset="-122"/>
                <a:cs typeface="楷体" panose="02010609060101010101" charset="-122"/>
              </a:rPr>
              <a:t>3</a:t>
            </a:r>
            <a:r>
              <a:rPr lang="zh-CN" altLang="en-US" sz="3600" b="1">
                <a:solidFill>
                  <a:schemeClr val="tx1"/>
                </a:solidFill>
                <a:latin typeface="楷体" panose="02010609060101010101" charset="-122"/>
                <a:ea typeface="楷体" panose="02010609060101010101" charset="-122"/>
                <a:cs typeface="楷体" panose="02010609060101010101" charset="-122"/>
              </a:rPr>
              <a:t>，夸张</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作用效果</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chemeClr val="tx1"/>
                </a:solidFill>
                <a:latin typeface="楷体" panose="02010609060101010101" charset="-122"/>
                <a:ea typeface="楷体" panose="02010609060101010101" charset="-122"/>
                <a:cs typeface="楷体" panose="02010609060101010101" charset="-122"/>
              </a:rPr>
              <a:t>创造一种离奇的艺术效果，生动形象地写出事物某个特点，表达某种感情。</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 calcmode="lin" valueType="num">
                                      <p:cBhvr additive="base">
                                        <p:cTn id="7" dur="500"/>
                                        <p:tgtEl>
                                          <p:spTgt spid="8195">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8195">
                                            <p:txEl>
                                              <p:pRg st="1" end="1"/>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anim calcmode="lin" valueType="num">
                                      <p:cBhvr additive="base">
                                        <p:cTn id="13" dur="500"/>
                                        <p:tgtEl>
                                          <p:spTgt spid="8195">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8195">
                                            <p:txEl>
                                              <p:pRg st="2" end="2"/>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anim calcmode="lin" valueType="num">
                                      <p:cBhvr additive="base">
                                        <p:cTn id="19" dur="500"/>
                                        <p:tgtEl>
                                          <p:spTgt spid="8195">
                                            <p:txEl>
                                              <p:pRg st="3" end="3"/>
                                            </p:txEl>
                                          </p:spTgt>
                                        </p:tgtEl>
                                        <p:attrNameLst>
                                          <p:attrName>ppt_y</p:attrName>
                                        </p:attrNameLst>
                                      </p:cBhvr>
                                      <p:tavLst>
                                        <p:tav tm="0">
                                          <p:val>
                                            <p:strVal val="#ppt_y+#ppt_h*1.125000"/>
                                          </p:val>
                                        </p:tav>
                                        <p:tav tm="100000">
                                          <p:val>
                                            <p:strVal val="#ppt_y"/>
                                          </p:val>
                                        </p:tav>
                                      </p:tavLst>
                                    </p:anim>
                                    <p:animEffect transition="in" filter="wipe(up)">
                                      <p:cBhvr>
                                        <p:cTn id="20" dur="500"/>
                                        <p:tgtEl>
                                          <p:spTgt spid="8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9" name="Rectangle 6"/>
          <p:cNvSpPr/>
          <p:nvPr>
            <p:custDataLst>
              <p:tags r:id="rId3"/>
            </p:custDataLst>
          </p:nvPr>
        </p:nvSpPr>
        <p:spPr>
          <a:xfrm>
            <a:off x="1949450" y="3000693"/>
            <a:ext cx="8112125" cy="58356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3200">
                <a:solidFill>
                  <a:schemeClr val="tx1"/>
                </a:solidFill>
                <a:latin typeface="楷体" panose="02010609060101010101" charset="-122"/>
                <a:ea typeface="楷体" panose="02010609060101010101" charset="-122"/>
                <a:cs typeface="楷体" panose="02010609060101010101" charset="-122"/>
              </a:rPr>
              <a:t> </a:t>
            </a:r>
            <a:endParaRPr lang="en-US" altLang="zh-CN" sz="3200">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4"/>
            </p:custDataLst>
          </p:nvPr>
        </p:nvSpPr>
        <p:spPr>
          <a:xfrm>
            <a:off x="606425" y="383540"/>
            <a:ext cx="10978515" cy="6091555"/>
          </a:xfrm>
          <a:prstGeom prst="rect">
            <a:avLst/>
          </a:prstGeom>
          <a:noFill/>
        </p:spPr>
        <p:txBody>
          <a:bodyPr wrap="square" rtlCol="0">
            <a:spAutoFit/>
          </a:bodyPr>
          <a:lstStyle/>
          <a:p>
            <a:pPr marL="0" lvl="0" indent="0" algn="l" eaLnBrk="1" hangingPunct="1">
              <a:lnSpc>
                <a:spcPct val="130000"/>
              </a:lnSpc>
            </a:pPr>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sym typeface="+mn-ea"/>
              </a:rPr>
              <a:t>表现手法：</a:t>
            </a:r>
            <a:endParaRPr lang="en-US" altLang="zh-CN" sz="3200" b="1">
              <a:solidFill>
                <a:srgbClr val="0070C0"/>
              </a:solidFill>
              <a:latin typeface="楷体" panose="02010609060101010101" charset="-122"/>
              <a:ea typeface="楷体" panose="02010609060101010101" charset="-122"/>
              <a:cs typeface="楷体" panose="02010609060101010101" charset="-122"/>
            </a:endParaRPr>
          </a:p>
          <a:p>
            <a:pPr marL="0" lvl="0" indent="0" algn="l" eaLnBrk="1" hangingPunct="1">
              <a:lnSpc>
                <a:spcPct val="130000"/>
              </a:lnSpc>
            </a:pPr>
            <a:r>
              <a:rPr lang="en-US" altLang="zh-CN" sz="3600" b="1">
                <a:latin typeface="楷体" panose="02010609060101010101" charset="-122"/>
                <a:ea typeface="楷体" panose="02010609060101010101" charset="-122"/>
                <a:cs typeface="楷体" panose="02010609060101010101" charset="-122"/>
                <a:sym typeface="+mn-ea"/>
              </a:rPr>
              <a:t>1</a:t>
            </a:r>
            <a:r>
              <a:rPr lang="zh-CN" altLang="en-US" sz="3600" b="1">
                <a:latin typeface="楷体" panose="02010609060101010101" charset="-122"/>
                <a:ea typeface="楷体" panose="02010609060101010101" charset="-122"/>
                <a:cs typeface="楷体" panose="02010609060101010101" charset="-122"/>
                <a:sym typeface="+mn-ea"/>
              </a:rPr>
              <a:t>，对比</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作用效果</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突出事物某个特点，表达某种感情。</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marL="0" lvl="0" indent="0" algn="l" eaLnBrk="1" hangingPunct="1">
              <a:lnSpc>
                <a:spcPct val="130000"/>
              </a:lnSpc>
            </a:pPr>
            <a:r>
              <a:rPr lang="en-US" altLang="zh-CN" sz="3600" b="1">
                <a:latin typeface="楷体" panose="02010609060101010101" charset="-122"/>
                <a:ea typeface="楷体" panose="02010609060101010101" charset="-122"/>
                <a:cs typeface="楷体" panose="02010609060101010101" charset="-122"/>
                <a:sym typeface="+mn-ea"/>
              </a:rPr>
              <a:t>2</a:t>
            </a:r>
            <a:r>
              <a:rPr lang="zh-CN" altLang="en-US" sz="3600" b="1">
                <a:latin typeface="楷体" panose="02010609060101010101" charset="-122"/>
                <a:ea typeface="楷体" panose="02010609060101010101" charset="-122"/>
                <a:cs typeface="楷体" panose="02010609060101010101" charset="-122"/>
                <a:sym typeface="+mn-ea"/>
              </a:rPr>
              <a:t>，用典</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作用效果</a:t>
            </a:r>
            <a:r>
              <a:rPr lang="en-US" altLang="zh-CN" sz="3600" b="1">
                <a:latin typeface="楷体" panose="02010609060101010101" charset="-122"/>
                <a:ea typeface="楷体" panose="02010609060101010101" charset="-122"/>
                <a:cs typeface="楷体" panose="02010609060101010101" charset="-122"/>
                <a:sym typeface="+mn-ea"/>
              </a:rPr>
              <a:t>—— ①引前人之言之事，使立论有根据。 ②诗中有不便于直接叙述的，借典故的暗示， 委婉道出作者的心声。 ③</a:t>
            </a:r>
            <a:r>
              <a:rPr lang="zh-CN" altLang="zh-CN" sz="3600" b="1">
                <a:latin typeface="楷体" panose="02010609060101010101" charset="-122"/>
                <a:ea typeface="楷体" panose="02010609060101010101" charset="-122"/>
                <a:cs typeface="楷体" panose="02010609060101010101" charset="-122"/>
                <a:sym typeface="+mn-ea"/>
              </a:rPr>
              <a:t>使得</a:t>
            </a:r>
            <a:r>
              <a:rPr lang="en-US" altLang="zh-CN" sz="3600" b="1">
                <a:latin typeface="楷体" panose="02010609060101010101" charset="-122"/>
                <a:ea typeface="楷体" panose="02010609060101010101" charset="-122"/>
                <a:cs typeface="楷体" panose="02010609060101010101" charset="-122"/>
                <a:sym typeface="+mn-ea"/>
              </a:rPr>
              <a:t>诗歌语言含蓄、洗炼，给人以想象的空 间</a:t>
            </a:r>
            <a:r>
              <a:rPr lang="zh-CN" altLang="en-US" sz="3600" b="1">
                <a:latin typeface="楷体" panose="02010609060101010101" charset="-122"/>
                <a:ea typeface="楷体" panose="02010609060101010101" charset="-122"/>
                <a:cs typeface="楷体" panose="02010609060101010101" charset="-122"/>
                <a:sym typeface="+mn-ea"/>
              </a:rPr>
              <a:t>，</a:t>
            </a:r>
            <a:r>
              <a:rPr lang="en-US" altLang="zh-CN" sz="3600" b="1">
                <a:latin typeface="楷体" panose="02010609060101010101" charset="-122"/>
                <a:ea typeface="楷体" panose="02010609060101010101" charset="-122"/>
                <a:cs typeface="楷体" panose="02010609060101010101" charset="-122"/>
                <a:sym typeface="+mn-ea"/>
              </a:rPr>
              <a:t>增强作品的表现力和感染力。 ④</a:t>
            </a:r>
            <a:r>
              <a:rPr lang="zh-CN" altLang="en-US" sz="3600" b="1">
                <a:latin typeface="楷体" panose="02010609060101010101" charset="-122"/>
                <a:ea typeface="楷体" panose="02010609060101010101" charset="-122"/>
                <a:cs typeface="楷体" panose="02010609060101010101" charset="-122"/>
                <a:sym typeface="+mn-ea"/>
              </a:rPr>
              <a:t>抒发诗人某种感情</a:t>
            </a:r>
            <a:endParaRPr lang="en-US" altLang="zh-CN"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1" end="1"/>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内容占位符 2"/>
          <p:cNvSpPr>
            <a:spLocks noGrp="1"/>
          </p:cNvSpPr>
          <p:nvPr>
            <p:ph idx="1"/>
            <p:custDataLst>
              <p:tags r:id="rId3"/>
            </p:custDataLst>
          </p:nvPr>
        </p:nvSpPr>
        <p:spPr>
          <a:xfrm>
            <a:off x="747395" y="777875"/>
            <a:ext cx="10478135" cy="4363720"/>
          </a:xfrm>
          <a:noFill/>
          <a:ln>
            <a:miter lim="800000"/>
          </a:ln>
        </p:spPr>
        <p:txBody>
          <a:bodyPr vert="horz" wrap="square" lIns="91440" tIns="45720" rIns="91440" bIns="45720" anchor="t" anchorCtr="0">
            <a:normAutofit lnSpcReduction="20000"/>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marL="0" lvl="0" indent="0" eaLnBrk="1" hangingPunct="1">
              <a:lnSpc>
                <a:spcPct val="150000"/>
              </a:lnSpc>
              <a:buNone/>
            </a:pPr>
            <a:r>
              <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其他表现手法：</a:t>
            </a:r>
            <a:endParaRPr lang="zh-CN" altLang="en-US" sz="4400" b="1">
              <a:solidFill>
                <a:srgbClr val="C00000"/>
              </a:solidFill>
              <a:latin typeface="楷体" panose="02010609060101010101" charset="-122"/>
              <a:ea typeface="楷体" panose="02010609060101010101" charset="-122"/>
            </a:endParaRPr>
          </a:p>
          <a:p>
            <a:pPr marL="0" lvl="0" indent="0" eaLnBrk="1" hangingPunct="1">
              <a:lnSpc>
                <a:spcPct val="150000"/>
              </a:lnSpc>
              <a:buNone/>
            </a:pPr>
            <a:r>
              <a:rPr lang="zh-CN" altLang="en-US" sz="3600" b="1">
                <a:solidFill>
                  <a:schemeClr val="tx1"/>
                </a:solidFill>
                <a:latin typeface="楷体" panose="02010609060101010101" charset="-122"/>
                <a:ea typeface="楷体" panose="02010609060101010101" charset="-122"/>
              </a:rPr>
              <a:t>直抒胸臆、借景抒情、融情于景、情景交融、触景生情、以乐景写哀情（反衬）、正面描写、侧面描写、虚实结合、动静结合、点面结合、以动衬静、对比、用典、借物喻人、细节描写。</a:t>
            </a:r>
            <a:endParaRPr lang="zh-CN" altLang="en-US" sz="3600" b="1">
              <a:solidFill>
                <a:schemeClr val="tx1"/>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242">
                                            <p:txEl>
                                              <p:pRg st="1" end="1"/>
                                            </p:txEl>
                                          </p:spTgt>
                                        </p:tgtEl>
                                        <p:attrNameLst>
                                          <p:attrName>style.visibility</p:attrName>
                                        </p:attrNameLst>
                                      </p:cBhvr>
                                      <p:to>
                                        <p:strVal val="visible"/>
                                      </p:to>
                                    </p:set>
                                    <p:animEffect transition="in" filter="diamond(in)">
                                      <p:cBhvr>
                                        <p:cTn id="7" dur="20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5" descr="截屏_20201217_165612"/>
          <p:cNvPicPr>
            <a:picLocks noChangeAspect="1"/>
          </p:cNvPicPr>
          <p:nvPr>
            <p:custDataLst>
              <p:tags r:id="rId4"/>
            </p:custDataLst>
          </p:nvPr>
        </p:nvPicPr>
        <p:blipFill>
          <a:blip r:embed="rId3"/>
          <a:srcRect t="39880" r="3988" b="31979"/>
          <a:stretch>
            <a:fillRect/>
          </a:stretch>
        </p:blipFill>
        <p:spPr>
          <a:xfrm>
            <a:off x="1037590" y="485140"/>
            <a:ext cx="6873240" cy="2910840"/>
          </a:xfrm>
          <a:prstGeom prst="rect">
            <a:avLst/>
          </a:prstGeom>
        </p:spPr>
      </p:pic>
      <p:pic>
        <p:nvPicPr>
          <p:cNvPr id="3" name="图片 3" descr="图片1"/>
          <p:cNvPicPr>
            <a:picLocks noChangeAspect="1"/>
          </p:cNvPicPr>
          <p:nvPr>
            <p:custDataLst>
              <p:tags r:id="rId6"/>
            </p:custDataLst>
          </p:nvPr>
        </p:nvPicPr>
        <p:blipFill>
          <a:blip r:embed="rId5"/>
          <a:stretch>
            <a:fillRect/>
          </a:stretch>
        </p:blipFill>
        <p:spPr>
          <a:xfrm>
            <a:off x="4106545" y="3714115"/>
            <a:ext cx="6734175" cy="2775585"/>
          </a:xfrm>
          <a:prstGeom prst="rect">
            <a:avLst/>
          </a:prstGeom>
        </p:spPr>
      </p:pic>
      <p:sp>
        <p:nvSpPr>
          <p:cNvPr id="2" name="文本框 1"/>
          <p:cNvSpPr txBox="1"/>
          <p:nvPr>
            <p:custDataLst>
              <p:tags r:id="rId7"/>
            </p:custDataLst>
          </p:nvPr>
        </p:nvSpPr>
        <p:spPr>
          <a:xfrm>
            <a:off x="1679575" y="1242060"/>
            <a:ext cx="872490" cy="368300"/>
          </a:xfrm>
          <a:prstGeom prst="rect">
            <a:avLst/>
          </a:prstGeom>
          <a:noFill/>
        </p:spPr>
        <p:txBody>
          <a:bodyPr wrap="none" rtlCol="0">
            <a:spAutoFit/>
          </a:bodyPr>
          <a:lstStyle/>
          <a:p>
            <a:r>
              <a:rPr lang="zh-CN" altLang="en-US" b="1">
                <a:latin typeface="黑体" panose="02010609060101010101" charset="-122"/>
                <a:ea typeface="黑体" panose="02010609060101010101" charset="-122"/>
              </a:rPr>
              <a:t>并列式</a:t>
            </a:r>
            <a:endParaRPr lang="zh-CN" altLang="en-US" b="1">
              <a:latin typeface="黑体" panose="02010609060101010101" charset="-122"/>
              <a:ea typeface="黑体" panose="02010609060101010101"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7" name="Rectangle 6"/>
          <p:cNvSpPr/>
          <p:nvPr>
            <p:custDataLst>
              <p:tags r:id="rId3"/>
            </p:custDataLst>
          </p:nvPr>
        </p:nvSpPr>
        <p:spPr>
          <a:xfrm>
            <a:off x="1707833" y="429260"/>
            <a:ext cx="8178800" cy="5877560"/>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首联的作用：</a:t>
            </a:r>
            <a:endPar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0070C0"/>
                </a:solidFill>
                <a:latin typeface="楷体" panose="02010609060101010101" charset="-122"/>
                <a:ea typeface="楷体" panose="02010609060101010101" charset="-122"/>
                <a:cs typeface="楷体" panose="02010609060101010101" charset="-122"/>
              </a:rPr>
              <a:t>渲染某种气氛，奠定某种感情基调。</a:t>
            </a:r>
            <a:endParaRPr lang="zh-CN" altLang="en-US" sz="3600" b="1">
              <a:solidFill>
                <a:srgbClr val="0070C0"/>
              </a:solidFill>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0070C0"/>
                </a:solidFill>
                <a:latin typeface="楷体" panose="02010609060101010101" charset="-122"/>
                <a:ea typeface="楷体" panose="02010609060101010101" charset="-122"/>
                <a:cs typeface="楷体" panose="02010609060101010101" charset="-122"/>
              </a:rPr>
              <a:t>为下文做铺垫，引起下文。</a:t>
            </a:r>
            <a:endParaRPr lang="zh-CN" altLang="en-US" sz="3600" b="1">
              <a:solidFill>
                <a:srgbClr val="0070C0"/>
              </a:solidFill>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0070C0"/>
                </a:solidFill>
                <a:latin typeface="楷体" panose="02010609060101010101" charset="-122"/>
                <a:ea typeface="楷体" panose="02010609060101010101" charset="-122"/>
                <a:cs typeface="楷体" panose="02010609060101010101" charset="-122"/>
              </a:rPr>
              <a:t>揭示主旨，表达某种感情。</a:t>
            </a:r>
            <a:endParaRPr lang="zh-CN" altLang="en-US" sz="3600" b="1">
              <a:solidFill>
                <a:srgbClr val="0070C0"/>
              </a:solidFill>
              <a:latin typeface="楷体" panose="02010609060101010101" charset="-122"/>
              <a:ea typeface="楷体" panose="02010609060101010101" charset="-122"/>
              <a:cs typeface="楷体" panose="02010609060101010101" charset="-122"/>
            </a:endParaRPr>
          </a:p>
          <a:p>
            <a:pPr marL="0" lvl="0" indent="0" eaLnBrk="1" hangingPunct="1"/>
            <a:endParaRPr lang="zh-CN" altLang="en-US" sz="3600" b="1">
              <a:solidFill>
                <a:srgbClr val="0070C0"/>
              </a:solidFill>
              <a:latin typeface="楷体" panose="02010609060101010101" charset="-122"/>
              <a:ea typeface="楷体" panose="02010609060101010101" charset="-122"/>
              <a:cs typeface="楷体" panose="02010609060101010101" charset="-122"/>
            </a:endParaRPr>
          </a:p>
          <a:p>
            <a:pPr marL="0" lvl="0" indent="0" eaLnBrk="1" hangingPunct="1"/>
            <a:r>
              <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景物描写的作用：</a:t>
            </a:r>
            <a:endParaRPr lang="zh-CN" altLang="en-US" sz="3600" b="1">
              <a:solidFill>
                <a:srgbClr val="C00000"/>
              </a:solidFill>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C00000"/>
                </a:solidFill>
                <a:latin typeface="楷体" panose="02010609060101010101" charset="-122"/>
                <a:ea typeface="楷体" panose="02010609060101010101" charset="-122"/>
                <a:cs typeface="楷体" panose="02010609060101010101" charset="-122"/>
              </a:rPr>
              <a:t>交代时间、地点、天气等。</a:t>
            </a:r>
            <a:endParaRPr lang="zh-CN" altLang="en-US" sz="3600" b="1">
              <a:solidFill>
                <a:srgbClr val="C00000"/>
              </a:solidFill>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C00000"/>
                </a:solidFill>
                <a:latin typeface="楷体" panose="02010609060101010101" charset="-122"/>
                <a:ea typeface="楷体" panose="02010609060101010101" charset="-122"/>
                <a:cs typeface="楷体" panose="02010609060101010101" charset="-122"/>
              </a:rPr>
              <a:t>渲染气氛、奠定感情基调。</a:t>
            </a:r>
            <a:endParaRPr lang="zh-CN" altLang="en-US" sz="3600" b="1">
              <a:solidFill>
                <a:srgbClr val="C00000"/>
              </a:solidFill>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C00000"/>
                </a:solidFill>
                <a:latin typeface="楷体" panose="02010609060101010101" charset="-122"/>
                <a:ea typeface="楷体" panose="02010609060101010101" charset="-122"/>
                <a:cs typeface="楷体" panose="02010609060101010101" charset="-122"/>
              </a:rPr>
              <a:t>引起下文、交代某种意境。</a:t>
            </a:r>
            <a:endParaRPr lang="zh-CN" altLang="en-US" sz="3600" b="1">
              <a:solidFill>
                <a:srgbClr val="C00000"/>
              </a:solidFill>
              <a:latin typeface="楷体" panose="02010609060101010101" charset="-122"/>
              <a:ea typeface="楷体" panose="02010609060101010101" charset="-122"/>
              <a:cs typeface="楷体" panose="02010609060101010101" charset="-122"/>
            </a:endParaRPr>
          </a:p>
          <a:p>
            <a:pPr marL="742950" lvl="0" indent="-742950" eaLnBrk="1" hangingPunct="1">
              <a:buFont typeface="+mj-ea"/>
              <a:buAutoNum type="circleNumDbPlain"/>
            </a:pPr>
            <a:r>
              <a:rPr lang="zh-CN" altLang="en-US" sz="3600" b="1">
                <a:solidFill>
                  <a:srgbClr val="C00000"/>
                </a:solidFill>
                <a:latin typeface="楷体" panose="02010609060101010101" charset="-122"/>
                <a:ea typeface="楷体" panose="02010609060101010101" charset="-122"/>
                <a:cs typeface="楷体" panose="02010609060101010101" charset="-122"/>
              </a:rPr>
              <a:t>抒发某种感情。</a:t>
            </a: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p:tgtEl>
                                          <p:spTgt spid="11267">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1267">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Effect transition="in" filter="diamond(in)">
                                      <p:cBhvr>
                                        <p:cTn id="13" dur="2000"/>
                                        <p:tgtEl>
                                          <p:spTgt spid="11267">
                                            <p:txEl>
                                              <p:pRg st="1" end="1"/>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1267">
                                            <p:txEl>
                                              <p:pRg st="2" end="2"/>
                                            </p:txEl>
                                          </p:spTgt>
                                        </p:tgtEl>
                                        <p:attrNameLst>
                                          <p:attrName>style.visibility</p:attrName>
                                        </p:attrNameLst>
                                      </p:cBhvr>
                                      <p:to>
                                        <p:strVal val="visible"/>
                                      </p:to>
                                    </p:set>
                                    <p:animEffect transition="in" filter="diamond(in)">
                                      <p:cBhvr>
                                        <p:cTn id="16" dur="2000"/>
                                        <p:tgtEl>
                                          <p:spTgt spid="11267">
                                            <p:txEl>
                                              <p:pRg st="2" end="2"/>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Effect transition="in" filter="diamond(in)">
                                      <p:cBhvr>
                                        <p:cTn id="19" dur="2000"/>
                                        <p:tgtEl>
                                          <p:spTgt spid="11267">
                                            <p:txEl>
                                              <p:pRg st="3" end="3"/>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11267">
                                            <p:txEl>
                                              <p:pRg st="5" end="5"/>
                                            </p:txEl>
                                          </p:spTgt>
                                        </p:tgtEl>
                                        <p:attrNameLst>
                                          <p:attrName>style.visibility</p:attrName>
                                        </p:attrNameLst>
                                      </p:cBhvr>
                                      <p:to>
                                        <p:strVal val="visible"/>
                                      </p:to>
                                    </p:set>
                                    <p:anim calcmode="lin" valueType="num">
                                      <p:cBhvr additive="base">
                                        <p:cTn id="24" dur="500"/>
                                        <p:tgtEl>
                                          <p:spTgt spid="11267">
                                            <p:txEl>
                                              <p:pRg st="5" end="5"/>
                                            </p:txEl>
                                          </p:spTgt>
                                        </p:tgtEl>
                                        <p:attrNameLst>
                                          <p:attrName>ppt_y</p:attrName>
                                        </p:attrNameLst>
                                      </p:cBhvr>
                                      <p:tavLst>
                                        <p:tav tm="0">
                                          <p:val>
                                            <p:strVal val="#ppt_y+#ppt_h*1.125000"/>
                                          </p:val>
                                        </p:tav>
                                        <p:tav tm="100000">
                                          <p:val>
                                            <p:strVal val="#ppt_y"/>
                                          </p:val>
                                        </p:tav>
                                      </p:tavLst>
                                    </p:anim>
                                    <p:animEffect transition="in" filter="wipe(up)">
                                      <p:cBhvr>
                                        <p:cTn id="25" dur="500"/>
                                        <p:tgtEl>
                                          <p:spTgt spid="11267">
                                            <p:txEl>
                                              <p:pRg st="5" end="5"/>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11267">
                                            <p:txEl>
                                              <p:pRg st="6" end="6"/>
                                            </p:txEl>
                                          </p:spTgt>
                                        </p:tgtEl>
                                        <p:attrNameLst>
                                          <p:attrName>style.visibility</p:attrName>
                                        </p:attrNameLst>
                                      </p:cBhvr>
                                      <p:to>
                                        <p:strVal val="visible"/>
                                      </p:to>
                                    </p:set>
                                    <p:animEffect transition="in" filter="diamond(in)">
                                      <p:cBhvr>
                                        <p:cTn id="30" dur="2000"/>
                                        <p:tgtEl>
                                          <p:spTgt spid="11267">
                                            <p:txEl>
                                              <p:pRg st="6" end="6"/>
                                            </p:txEl>
                                          </p:spTgt>
                                        </p:tgtEl>
                                      </p:cBhvr>
                                    </p:animEffect>
                                  </p:childTnLst>
                                </p:cTn>
                              </p:par>
                              <p:par>
                                <p:cTn id="31" presetID="8" presetClass="entr" presetSubtype="16" fill="hold" nodeType="withEffect">
                                  <p:stCondLst>
                                    <p:cond delay="0"/>
                                  </p:stCondLst>
                                  <p:childTnLst>
                                    <p:set>
                                      <p:cBhvr>
                                        <p:cTn id="32" dur="1" fill="hold">
                                          <p:stCondLst>
                                            <p:cond delay="0"/>
                                          </p:stCondLst>
                                        </p:cTn>
                                        <p:tgtEl>
                                          <p:spTgt spid="11267">
                                            <p:txEl>
                                              <p:pRg st="7" end="7"/>
                                            </p:txEl>
                                          </p:spTgt>
                                        </p:tgtEl>
                                        <p:attrNameLst>
                                          <p:attrName>style.visibility</p:attrName>
                                        </p:attrNameLst>
                                      </p:cBhvr>
                                      <p:to>
                                        <p:strVal val="visible"/>
                                      </p:to>
                                    </p:set>
                                    <p:animEffect transition="in" filter="diamond(in)">
                                      <p:cBhvr>
                                        <p:cTn id="33" dur="2000"/>
                                        <p:tgtEl>
                                          <p:spTgt spid="11267">
                                            <p:txEl>
                                              <p:pRg st="7" end="7"/>
                                            </p:txEl>
                                          </p:spTgt>
                                        </p:tgtEl>
                                      </p:cBhvr>
                                    </p:animEffect>
                                  </p:childTnLst>
                                </p:cTn>
                              </p:par>
                              <p:par>
                                <p:cTn id="34" presetID="8" presetClass="entr" presetSubtype="16" fill="hold" nodeType="withEffect">
                                  <p:stCondLst>
                                    <p:cond delay="0"/>
                                  </p:stCondLst>
                                  <p:childTnLst>
                                    <p:set>
                                      <p:cBhvr>
                                        <p:cTn id="35" dur="1" fill="hold">
                                          <p:stCondLst>
                                            <p:cond delay="0"/>
                                          </p:stCondLst>
                                        </p:cTn>
                                        <p:tgtEl>
                                          <p:spTgt spid="11267">
                                            <p:txEl>
                                              <p:pRg st="8" end="8"/>
                                            </p:txEl>
                                          </p:spTgt>
                                        </p:tgtEl>
                                        <p:attrNameLst>
                                          <p:attrName>style.visibility</p:attrName>
                                        </p:attrNameLst>
                                      </p:cBhvr>
                                      <p:to>
                                        <p:strVal val="visible"/>
                                      </p:to>
                                    </p:set>
                                    <p:animEffect transition="in" filter="diamond(in)">
                                      <p:cBhvr>
                                        <p:cTn id="36" dur="2000"/>
                                        <p:tgtEl>
                                          <p:spTgt spid="11267">
                                            <p:txEl>
                                              <p:pRg st="8" end="8"/>
                                            </p:txEl>
                                          </p:spTgt>
                                        </p:tgtEl>
                                      </p:cBhvr>
                                    </p:animEffect>
                                  </p:childTnLst>
                                </p:cTn>
                              </p:par>
                              <p:par>
                                <p:cTn id="37" presetID="8" presetClass="entr" presetSubtype="16" fill="hold" nodeType="withEffect">
                                  <p:stCondLst>
                                    <p:cond delay="0"/>
                                  </p:stCondLst>
                                  <p:childTnLst>
                                    <p:set>
                                      <p:cBhvr>
                                        <p:cTn id="38" dur="1" fill="hold">
                                          <p:stCondLst>
                                            <p:cond delay="0"/>
                                          </p:stCondLst>
                                        </p:cTn>
                                        <p:tgtEl>
                                          <p:spTgt spid="11267">
                                            <p:txEl>
                                              <p:pRg st="9" end="9"/>
                                            </p:txEl>
                                          </p:spTgt>
                                        </p:tgtEl>
                                        <p:attrNameLst>
                                          <p:attrName>style.visibility</p:attrName>
                                        </p:attrNameLst>
                                      </p:cBhvr>
                                      <p:to>
                                        <p:strVal val="visible"/>
                                      </p:to>
                                    </p:set>
                                    <p:animEffect transition="in" filter="diamond(in)">
                                      <p:cBhvr>
                                        <p:cTn id="39" dur="2000"/>
                                        <p:tgtEl>
                                          <p:spTgt spid="1126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290320" y="809625"/>
            <a:ext cx="9227185" cy="4139565"/>
          </a:xfrm>
          <a:prstGeom prst="rect">
            <a:avLst/>
          </a:prstGeom>
          <a:noFill/>
        </p:spPr>
        <p:txBody>
          <a:bodyPr wrap="square" rtlCol="0">
            <a:spAutoFit/>
          </a:bodyPr>
          <a:lstStyle/>
          <a:p>
            <a:pPr>
              <a:lnSpc>
                <a:spcPct val="140000"/>
              </a:lnSpc>
            </a:pPr>
            <a:r>
              <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叠词的作用</a:t>
            </a:r>
            <a:endPar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a:p>
            <a:pPr>
              <a:lnSpc>
                <a:spcPct val="140000"/>
              </a:lnSpc>
            </a:pPr>
            <a:r>
              <a:rPr lang="zh-CN" altLang="en-US" sz="3600" b="1">
                <a:solidFill>
                  <a:srgbClr val="C00000"/>
                </a:solidFill>
                <a:latin typeface="楷体" panose="02010609060101010101" charset="-122"/>
                <a:ea typeface="楷体" panose="02010609060101010101" charset="-122"/>
                <a:cs typeface="楷体" panose="02010609060101010101" charset="-122"/>
              </a:rPr>
              <a:t>明确    </a:t>
            </a:r>
            <a:endParaRPr lang="zh-CN" altLang="en-US" sz="3600" b="1">
              <a:solidFill>
                <a:srgbClr val="C00000"/>
              </a:solidFill>
              <a:latin typeface="楷体" panose="02010609060101010101" charset="-122"/>
              <a:ea typeface="楷体" panose="02010609060101010101" charset="-122"/>
              <a:cs typeface="楷体" panose="02010609060101010101" charset="-122"/>
            </a:endParaRPr>
          </a:p>
          <a:p>
            <a:pPr>
              <a:lnSpc>
                <a:spcPct val="140000"/>
              </a:lnSpc>
            </a:pPr>
            <a:r>
              <a:rPr lang="zh-CN" altLang="en-US" sz="3600" b="1">
                <a:solidFill>
                  <a:srgbClr val="C00000"/>
                </a:solidFill>
                <a:latin typeface="楷体" panose="02010609060101010101" charset="-122"/>
                <a:ea typeface="楷体" panose="02010609060101010101" charset="-122"/>
                <a:cs typeface="楷体" panose="02010609060101010101" charset="-122"/>
              </a:rPr>
              <a:t>①形式上：增强语言的韵律感，读起来朗朗上口；富有韵律，增加音乐美。</a:t>
            </a:r>
            <a:endParaRPr lang="zh-CN" altLang="en-US" sz="3600" b="1">
              <a:solidFill>
                <a:srgbClr val="C00000"/>
              </a:solidFill>
              <a:latin typeface="楷体" panose="02010609060101010101" charset="-122"/>
              <a:ea typeface="楷体" panose="02010609060101010101" charset="-122"/>
              <a:cs typeface="楷体" panose="02010609060101010101" charset="-122"/>
            </a:endParaRPr>
          </a:p>
          <a:p>
            <a:pPr>
              <a:lnSpc>
                <a:spcPct val="140000"/>
              </a:lnSpc>
            </a:pPr>
            <a:r>
              <a:rPr lang="zh-CN" altLang="en-US" sz="3600" b="1">
                <a:solidFill>
                  <a:srgbClr val="C00000"/>
                </a:solidFill>
                <a:latin typeface="楷体" panose="02010609060101010101" charset="-122"/>
                <a:ea typeface="楷体" panose="02010609060101010101" charset="-122"/>
                <a:cs typeface="楷体" panose="02010609060101010101" charset="-122"/>
              </a:rPr>
              <a:t>②内容上：增强情感，起强调作用。</a:t>
            </a: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p:tgtEl>
                                          <p:spTgt spid="3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6">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6">
                                            <p:txEl>
                                              <p:pRg st="1" end="1"/>
                                            </p:txEl>
                                          </p:spTgt>
                                        </p:tgtEl>
                                        <p:attrNameLst>
                                          <p:attrName>style.visibility</p:attrName>
                                        </p:attrNameLst>
                                      </p:cBhvr>
                                      <p:to>
                                        <p:strVal val="visible"/>
                                      </p:to>
                                    </p:set>
                                    <p:animEffect transition="in" filter="diamond(in)">
                                      <p:cBhvr>
                                        <p:cTn id="13" dur="2000"/>
                                        <p:tgtEl>
                                          <p:spTgt spid="36">
                                            <p:txEl>
                                              <p:pRg st="1" end="1"/>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amond(in)">
                                      <p:cBhvr>
                                        <p:cTn id="16" dur="2000"/>
                                        <p:tgtEl>
                                          <p:spTgt spid="36">
                                            <p:txEl>
                                              <p:pRg st="2" end="2"/>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amond(in)">
                                      <p:cBhvr>
                                        <p:cTn id="19" dur="20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1" name="Rectangle 6"/>
          <p:cNvSpPr/>
          <p:nvPr>
            <p:custDataLst>
              <p:tags r:id="rId3"/>
            </p:custDataLst>
          </p:nvPr>
        </p:nvSpPr>
        <p:spPr>
          <a:xfrm>
            <a:off x="369570" y="134620"/>
            <a:ext cx="11452860" cy="6588760"/>
          </a:xfrm>
          <a:prstGeom prst="rect">
            <a:avLst/>
          </a:prstGeom>
          <a:noFill/>
          <a:ln>
            <a:noFill/>
            <a:miter lim="800000"/>
          </a:ln>
        </p:spPr>
        <p:txBody>
          <a:bodyPr wrap="square"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4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诗歌常见的语言风格</a:t>
            </a:r>
            <a:r>
              <a:rPr lang="zh-CN" altLang="en-US" sz="4400" b="1">
                <a:solidFill>
                  <a:schemeClr val="accent4"/>
                </a:soli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a:t>
            </a:r>
            <a:endParaRPr lang="zh-CN" altLang="en-US" sz="4400" b="1">
              <a:solidFill>
                <a:schemeClr val="accent4"/>
              </a:soli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(1)</a:t>
            </a:r>
            <a:r>
              <a:rPr lang="zh-CN" altLang="en-US" sz="2800" b="1">
                <a:solidFill>
                  <a:srgbClr val="FF0000"/>
                </a:solidFill>
                <a:latin typeface="楷体" panose="02010609060101010101" charset="-122"/>
                <a:ea typeface="楷体" panose="02010609060101010101" charset="-122"/>
                <a:cs typeface="楷体" panose="02010609060101010101" charset="-122"/>
              </a:rPr>
              <a:t>平实质朴。其特点是选用确切的字眼直接陈述，不加修饰，显得真切深刻，平易近人。</a:t>
            </a:r>
            <a:r>
              <a:rPr lang="zh-CN" altLang="en-US" sz="2800" b="1">
                <a:solidFill>
                  <a:schemeClr val="tx1"/>
                </a:solidFill>
                <a:latin typeface="楷体" panose="02010609060101010101" charset="-122"/>
                <a:ea typeface="楷体" panose="02010609060101010101" charset="-122"/>
                <a:cs typeface="楷体" panose="02010609060101010101" charset="-122"/>
              </a:rPr>
              <a:t>如贾岛的《访隐者不遇》 ：“松下问童子，言师采药去。只在此山中，云深不知处。”</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含蓄隽永。委婉不直接，字里行间总是留着启人联想、开人悟性的“空白”。</a:t>
            </a:r>
            <a:r>
              <a:rPr lang="zh-CN" altLang="en-US" sz="2800" b="1">
                <a:solidFill>
                  <a:schemeClr val="tx1"/>
                </a:solidFill>
                <a:latin typeface="楷体" panose="02010609060101010101" charset="-122"/>
                <a:ea typeface="楷体" panose="02010609060101010101" charset="-122"/>
                <a:cs typeface="楷体" panose="02010609060101010101" charset="-122"/>
              </a:rPr>
              <a:t>如李商隐的《夜雨寄北》 ：“君问归期未有期，巴山夜雨涨秋池。”</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清新雅致。其特点是用语新颖别致，不落俗套，给人一种清新美的愉悦。</a:t>
            </a:r>
            <a:r>
              <a:rPr lang="zh-CN" altLang="en-US" sz="2800" b="1">
                <a:solidFill>
                  <a:schemeClr val="tx1"/>
                </a:solidFill>
                <a:latin typeface="楷体" panose="02010609060101010101" charset="-122"/>
                <a:ea typeface="楷体" panose="02010609060101010101" charset="-122"/>
                <a:cs typeface="楷体" panose="02010609060101010101" charset="-122"/>
              </a:rPr>
              <a:t>如杨万里的“小荷才露尖尖角，早有蜻蜓立上头”(《小池》)。</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(4)</a:t>
            </a:r>
            <a:r>
              <a:rPr lang="zh-CN" altLang="en-US" sz="2800" b="1">
                <a:solidFill>
                  <a:srgbClr val="FF0000"/>
                </a:solidFill>
                <a:latin typeface="楷体" panose="02010609060101010101" charset="-122"/>
                <a:ea typeface="楷体" panose="02010609060101010101" charset="-122"/>
                <a:cs typeface="楷体" panose="02010609060101010101" charset="-122"/>
              </a:rPr>
              <a:t>绚丽飘逸。美丽，辞藻优美。</a:t>
            </a:r>
            <a:r>
              <a:rPr lang="zh-CN" altLang="en-US" sz="2800" b="1">
                <a:solidFill>
                  <a:schemeClr val="tx1"/>
                </a:solidFill>
                <a:latin typeface="楷体" panose="02010609060101010101" charset="-122"/>
                <a:ea typeface="楷体" panose="02010609060101010101" charset="-122"/>
                <a:cs typeface="楷体" panose="02010609060101010101" charset="-122"/>
              </a:rPr>
              <a:t>如李白的“日照香炉生紫烟，遥看瀑布挂前川。飞流直下三千尺，疑是银河落九天”(《望庐山瀑布》)。全诗显得色彩缤纷、景象绮丽、变幻莫测，这是绚丽飘逸之美。</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diamond(in)">
                                      <p:cBhvr>
                                        <p:cTn id="7" dur="2000"/>
                                        <p:tgtEl>
                                          <p:spTgt spid="1229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diamond(in)">
                                      <p:cBhvr>
                                        <p:cTn id="12" dur="2000"/>
                                        <p:tgtEl>
                                          <p:spTgt spid="12291">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2291">
                                            <p:txEl>
                                              <p:pRg st="3" end="3"/>
                                            </p:txEl>
                                          </p:spTgt>
                                        </p:tgtEl>
                                        <p:attrNameLst>
                                          <p:attrName>style.visibility</p:attrName>
                                        </p:attrNameLst>
                                      </p:cBhvr>
                                      <p:to>
                                        <p:strVal val="visible"/>
                                      </p:to>
                                    </p:set>
                                    <p:animEffect transition="in" filter="diamond(in)">
                                      <p:cBhvr>
                                        <p:cTn id="17" dur="2000"/>
                                        <p:tgtEl>
                                          <p:spTgt spid="12291">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2291">
                                            <p:txEl>
                                              <p:pRg st="4" end="4"/>
                                            </p:txEl>
                                          </p:spTgt>
                                        </p:tgtEl>
                                        <p:attrNameLst>
                                          <p:attrName>style.visibility</p:attrName>
                                        </p:attrNameLst>
                                      </p:cBhvr>
                                      <p:to>
                                        <p:strVal val="visible"/>
                                      </p:to>
                                    </p:set>
                                    <p:animEffect transition="in" filter="diamond(in)">
                                      <p:cBhvr>
                                        <p:cTn id="22" dur="20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4" name="文本框 11265"/>
          <p:cNvSpPr/>
          <p:nvPr>
            <p:custDataLst>
              <p:tags r:id="rId3"/>
            </p:custDataLst>
          </p:nvPr>
        </p:nvSpPr>
        <p:spPr>
          <a:xfrm>
            <a:off x="387985" y="582930"/>
            <a:ext cx="11497310" cy="577596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(5)</a:t>
            </a:r>
            <a:r>
              <a:rPr lang="zh-CN" altLang="en-US" sz="2800" b="1">
                <a:solidFill>
                  <a:srgbClr val="FF0000"/>
                </a:solidFill>
                <a:latin typeface="楷体" panose="02010609060101010101" charset="-122"/>
                <a:ea typeface="楷体" panose="02010609060101010101" charset="-122"/>
                <a:cs typeface="楷体" panose="02010609060101010101" charset="-122"/>
              </a:rPr>
              <a:t>简洁明快。语言简练利落、洗练、浅显、明白如话、不加修饰。</a:t>
            </a:r>
            <a:r>
              <a:rPr lang="zh-CN" altLang="en-US" sz="2800" b="1">
                <a:solidFill>
                  <a:schemeClr val="tx1"/>
                </a:solidFill>
                <a:latin typeface="楷体" panose="02010609060101010101" charset="-122"/>
                <a:ea typeface="楷体" panose="02010609060101010101" charset="-122"/>
                <a:cs typeface="楷体" panose="02010609060101010101" charset="-122"/>
              </a:rPr>
              <a:t>如贾岛的诗、马致远的散曲等。 </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(6)</a:t>
            </a:r>
            <a:r>
              <a:rPr lang="zh-CN" altLang="en-US" sz="2800" b="1">
                <a:solidFill>
                  <a:srgbClr val="FF0000"/>
                </a:solidFill>
                <a:latin typeface="楷体" panose="02010609060101010101" charset="-122"/>
                <a:ea typeface="楷体" panose="02010609060101010101" charset="-122"/>
                <a:cs typeface="楷体" panose="02010609060101010101" charset="-122"/>
              </a:rPr>
              <a:t>雄浑壮丽。骨力挺健，气壮山河。</a:t>
            </a:r>
            <a:r>
              <a:rPr lang="zh-CN" altLang="en-US" sz="2800" b="1">
                <a:solidFill>
                  <a:schemeClr val="tx1"/>
                </a:solidFill>
                <a:latin typeface="楷体" panose="02010609060101010101" charset="-122"/>
                <a:ea typeface="楷体" panose="02010609060101010101" charset="-122"/>
                <a:cs typeface="楷体" panose="02010609060101010101" charset="-122"/>
              </a:rPr>
              <a:t>如曹操的《观沧海》显得胸襟豁达，豪情横溢。</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(7)</a:t>
            </a:r>
            <a:r>
              <a:rPr lang="zh-CN" altLang="en-US" sz="2800" b="1">
                <a:solidFill>
                  <a:srgbClr val="FF0000"/>
                </a:solidFill>
                <a:latin typeface="楷体" panose="02010609060101010101" charset="-122"/>
                <a:ea typeface="楷体" panose="02010609060101010101" charset="-122"/>
                <a:cs typeface="楷体" panose="02010609060101010101" charset="-122"/>
              </a:rPr>
              <a:t>粗犷豪放。气势浩荡，一泻千里。</a:t>
            </a:r>
            <a:r>
              <a:rPr lang="zh-CN" altLang="en-US" sz="2800" b="1">
                <a:solidFill>
                  <a:schemeClr val="tx1"/>
                </a:solidFill>
                <a:latin typeface="楷体" panose="02010609060101010101" charset="-122"/>
                <a:ea typeface="楷体" panose="02010609060101010101" charset="-122"/>
                <a:cs typeface="楷体" panose="02010609060101010101" charset="-122"/>
              </a:rPr>
              <a:t> (《将进酒》)</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(8)</a:t>
            </a:r>
            <a:r>
              <a:rPr lang="zh-CN" altLang="en-US" sz="2800" b="1">
                <a:solidFill>
                  <a:srgbClr val="FF0000"/>
                </a:solidFill>
                <a:latin typeface="楷体" panose="02010609060101010101" charset="-122"/>
                <a:ea typeface="楷体" panose="02010609060101010101" charset="-122"/>
                <a:cs typeface="楷体" panose="02010609060101010101" charset="-122"/>
              </a:rPr>
              <a:t>沉郁顿挫。沉郁，就是指情感的浑厚、浓郁、忧愤、蕴藉。</a:t>
            </a:r>
            <a:r>
              <a:rPr lang="zh-CN" altLang="en-US" sz="2800" b="1">
                <a:solidFill>
                  <a:schemeClr val="tx1"/>
                </a:solidFill>
                <a:latin typeface="楷体" panose="02010609060101010101" charset="-122"/>
                <a:ea typeface="楷体" panose="02010609060101010101" charset="-122"/>
                <a:cs typeface="楷体" panose="02010609060101010101" charset="-122"/>
              </a:rPr>
              <a:t>杜甫之诗，为浓郁之极致。他的“三吏”“三别”《兵车行》 《茅屋为秋风所破歌》都是沉郁的力作。 </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(9)</a:t>
            </a:r>
            <a:r>
              <a:rPr lang="zh-CN" altLang="en-US" sz="2800" b="1">
                <a:solidFill>
                  <a:srgbClr val="FF0000"/>
                </a:solidFill>
                <a:latin typeface="楷体" panose="02010609060101010101" charset="-122"/>
                <a:ea typeface="楷体" panose="02010609060101010101" charset="-122"/>
                <a:cs typeface="楷体" panose="02010609060101010101" charset="-122"/>
              </a:rPr>
              <a:t>悲壮慷慨。慨叹风云变幻之疾，郁积壮志未酬之愤，而忧心忡忡、慷慨悲歌者。</a:t>
            </a:r>
            <a:r>
              <a:rPr lang="zh-CN" altLang="en-US" sz="2800" b="1">
                <a:solidFill>
                  <a:schemeClr val="tx1"/>
                </a:solidFill>
                <a:latin typeface="楷体" panose="02010609060101010101" charset="-122"/>
                <a:ea typeface="楷体" panose="02010609060101010101" charset="-122"/>
                <a:cs typeface="楷体" panose="02010609060101010101" charset="-122"/>
              </a:rPr>
              <a:t>《登幽州台歌》是最激动人心的悲慨之诗。</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lvl="0" indent="0" eaLnBrk="1" hangingPunct="1">
              <a:lnSpc>
                <a:spcPct val="120000"/>
              </a:lnSpc>
            </a:pPr>
            <a:r>
              <a:rPr lang="zh-CN" altLang="en-US" sz="2800" b="1">
                <a:solidFill>
                  <a:schemeClr val="tx1"/>
                </a:solidFill>
                <a:latin typeface="楷体" panose="02010609060101010101" charset="-122"/>
                <a:ea typeface="楷体" panose="02010609060101010101" charset="-122"/>
                <a:cs typeface="楷体" panose="02010609060101010101" charset="-122"/>
              </a:rPr>
              <a:t>(10)</a:t>
            </a:r>
            <a:r>
              <a:rPr lang="zh-CN" altLang="en-US" sz="2800" b="1">
                <a:solidFill>
                  <a:srgbClr val="FF0000"/>
                </a:solidFill>
                <a:latin typeface="楷体" panose="02010609060101010101" charset="-122"/>
                <a:ea typeface="楷体" panose="02010609060101010101" charset="-122"/>
                <a:cs typeface="楷体" panose="02010609060101010101" charset="-122"/>
              </a:rPr>
              <a:t>缠绵哀怨。诗作婉曲，感情细腻。</a:t>
            </a:r>
            <a:r>
              <a:rPr lang="zh-CN" altLang="en-US" sz="2800" b="1">
                <a:solidFill>
                  <a:schemeClr val="tx1"/>
                </a:solidFill>
                <a:latin typeface="楷体" panose="02010609060101010101" charset="-122"/>
                <a:ea typeface="楷体" panose="02010609060101010101" charset="-122"/>
                <a:cs typeface="楷体" panose="02010609060101010101" charset="-122"/>
              </a:rPr>
              <a:t>如柳永、李清照、姜夔的词。 </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diamond(in)">
                                      <p:cBhvr>
                                        <p:cTn id="7" dur="2000"/>
                                        <p:tgtEl>
                                          <p:spTgt spid="1331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3314">
                                            <p:txEl>
                                              <p:pRg st="1" end="1"/>
                                            </p:txEl>
                                          </p:spTgt>
                                        </p:tgtEl>
                                        <p:attrNameLst>
                                          <p:attrName>style.visibility</p:attrName>
                                        </p:attrNameLst>
                                      </p:cBhvr>
                                      <p:to>
                                        <p:strVal val="visible"/>
                                      </p:to>
                                    </p:set>
                                    <p:animEffect transition="in" filter="diamond(in)">
                                      <p:cBhvr>
                                        <p:cTn id="12" dur="2000"/>
                                        <p:tgtEl>
                                          <p:spTgt spid="1331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3314">
                                            <p:txEl>
                                              <p:pRg st="2" end="2"/>
                                            </p:txEl>
                                          </p:spTgt>
                                        </p:tgtEl>
                                        <p:attrNameLst>
                                          <p:attrName>style.visibility</p:attrName>
                                        </p:attrNameLst>
                                      </p:cBhvr>
                                      <p:to>
                                        <p:strVal val="visible"/>
                                      </p:to>
                                    </p:set>
                                    <p:animEffect transition="in" filter="diamond(in)">
                                      <p:cBhvr>
                                        <p:cTn id="17" dur="2000"/>
                                        <p:tgtEl>
                                          <p:spTgt spid="1331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3314">
                                            <p:txEl>
                                              <p:pRg st="3" end="3"/>
                                            </p:txEl>
                                          </p:spTgt>
                                        </p:tgtEl>
                                        <p:attrNameLst>
                                          <p:attrName>style.visibility</p:attrName>
                                        </p:attrNameLst>
                                      </p:cBhvr>
                                      <p:to>
                                        <p:strVal val="visible"/>
                                      </p:to>
                                    </p:set>
                                    <p:animEffect transition="in" filter="diamond(in)">
                                      <p:cBhvr>
                                        <p:cTn id="22" dur="2000"/>
                                        <p:tgtEl>
                                          <p:spTgt spid="1331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3314">
                                            <p:txEl>
                                              <p:pRg st="4" end="4"/>
                                            </p:txEl>
                                          </p:spTgt>
                                        </p:tgtEl>
                                        <p:attrNameLst>
                                          <p:attrName>style.visibility</p:attrName>
                                        </p:attrNameLst>
                                      </p:cBhvr>
                                      <p:to>
                                        <p:strVal val="visible"/>
                                      </p:to>
                                    </p:set>
                                    <p:animEffect transition="in" filter="diamond(in)">
                                      <p:cBhvr>
                                        <p:cTn id="27" dur="2000"/>
                                        <p:tgtEl>
                                          <p:spTgt spid="1331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3314">
                                            <p:txEl>
                                              <p:pRg st="5" end="5"/>
                                            </p:txEl>
                                          </p:spTgt>
                                        </p:tgtEl>
                                        <p:attrNameLst>
                                          <p:attrName>style.visibility</p:attrName>
                                        </p:attrNameLst>
                                      </p:cBhvr>
                                      <p:to>
                                        <p:strVal val="visible"/>
                                      </p:to>
                                    </p:set>
                                    <p:animEffect transition="in" filter="diamond(in)">
                                      <p:cBhvr>
                                        <p:cTn id="32" dur="2000"/>
                                        <p:tgtEl>
                                          <p:spTgt spid="133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1196340" y="1500505"/>
            <a:ext cx="9799320" cy="2254885"/>
          </a:xfrm>
        </p:spPr>
        <p:txBody>
          <a:bodyPr>
            <a:normAutofit lnSpcReduction="10000"/>
          </a:bodyPr>
          <a:lstStyle/>
          <a:p>
            <a:r>
              <a:rPr lang="zh-CN" altLang="en-US" sz="5400" b="1">
                <a:solidFill>
                  <a:schemeClr val="accent1">
                    <a:lumMod val="75000"/>
                  </a:schemeClr>
                </a:solidFill>
                <a:latin typeface="楷体" panose="02010609060101010101" charset="-122"/>
                <a:ea typeface="楷体" panose="02010609060101010101" charset="-122"/>
                <a:cs typeface="楷体" panose="02010609060101010101" charset="-122"/>
              </a:rPr>
              <a:t>《语文用表》</a:t>
            </a:r>
            <a:endParaRPr lang="zh-CN" altLang="en-US" sz="5400" b="1">
              <a:latin typeface="楷体" panose="02010609060101010101" charset="-122"/>
              <a:ea typeface="楷体" panose="02010609060101010101" charset="-122"/>
              <a:cs typeface="楷体" panose="02010609060101010101" charset="-122"/>
            </a:endParaRPr>
          </a:p>
          <a:p>
            <a:r>
              <a:rPr lang="en-US" altLang="zh-CN" sz="5400" b="1">
                <a:solidFill>
                  <a:srgbClr val="FF0000"/>
                </a:solidFill>
                <a:latin typeface="楷体" panose="02010609060101010101" charset="-122"/>
                <a:ea typeface="楷体" panose="02010609060101010101" charset="-122"/>
                <a:cs typeface="楷体" panose="02010609060101010101" charset="-122"/>
              </a:rPr>
              <a:t>P169——185</a:t>
            </a:r>
            <a:r>
              <a:rPr lang="zh-CN" altLang="en-US" sz="5400" b="1">
                <a:solidFill>
                  <a:srgbClr val="FF0000"/>
                </a:solidFill>
                <a:latin typeface="楷体" panose="02010609060101010101" charset="-122"/>
                <a:ea typeface="楷体" panose="02010609060101010101" charset="-122"/>
                <a:cs typeface="楷体" panose="02010609060101010101" charset="-122"/>
              </a:rPr>
              <a:t>页</a:t>
            </a:r>
            <a:endParaRPr lang="zh-CN" altLang="en-US" sz="54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1021635" y="2125300"/>
            <a:ext cx="9799200" cy="1472400"/>
          </a:xfrm>
        </p:spPr>
        <p:txBody>
          <a:bodyPr/>
          <a:lstStyle/>
          <a:p>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语言文字应用</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47395" y="281940"/>
            <a:ext cx="10117455" cy="706755"/>
          </a:xfrm>
          <a:prstGeom prst="rect">
            <a:avLst/>
          </a:prstGeom>
          <a:noFill/>
        </p:spPr>
        <p:txBody>
          <a:bodyPr wrap="square" rtlCol="0">
            <a:spAutoFit/>
          </a:bodyPr>
          <a:lstStyle/>
          <a:p>
            <a:r>
              <a:rPr lang="zh-CN" altLang="en-US" sz="4000" b="1">
                <a:solidFill>
                  <a:srgbClr val="0E0E0E"/>
                </a:solidFill>
                <a:latin typeface="楷体" panose="02010609060101010101" charset="-122"/>
                <a:ea typeface="楷体" panose="02010609060101010101" charset="-122"/>
                <a:cs typeface="楷体" panose="02010609060101010101" charset="-122"/>
              </a:rPr>
              <a:t>一、破折号的作用</a:t>
            </a:r>
            <a:r>
              <a:rPr lang="zh-CN" altLang="en-US" sz="3200" b="1">
                <a:solidFill>
                  <a:srgbClr val="0E0E0E"/>
                </a:solidFill>
                <a:latin typeface="楷体" panose="02010609060101010101" charset="-122"/>
                <a:ea typeface="楷体" panose="02010609060101010101" charset="-122"/>
                <a:cs typeface="楷体" panose="02010609060101010101" charset="-122"/>
              </a:rPr>
              <a:t>（见《高中语文用表》</a:t>
            </a:r>
            <a:r>
              <a:rPr lang="en-US" altLang="zh-CN" sz="3200" b="1">
                <a:solidFill>
                  <a:srgbClr val="0E0E0E"/>
                </a:solidFill>
                <a:latin typeface="楷体" panose="02010609060101010101" charset="-122"/>
                <a:ea typeface="楷体" panose="02010609060101010101" charset="-122"/>
                <a:cs typeface="楷体" panose="02010609060101010101" charset="-122"/>
              </a:rPr>
              <a:t>P31</a:t>
            </a:r>
            <a:r>
              <a:rPr lang="zh-CN" altLang="en-US" sz="3200" b="1">
                <a:solidFill>
                  <a:srgbClr val="0E0E0E"/>
                </a:solidFill>
                <a:latin typeface="楷体" panose="02010609060101010101" charset="-122"/>
                <a:ea typeface="楷体" panose="02010609060101010101" charset="-122"/>
                <a:cs typeface="楷体" panose="02010609060101010101" charset="-122"/>
              </a:rPr>
              <a:t>）</a:t>
            </a:r>
            <a:endParaRPr lang="zh-CN" altLang="en-US" sz="3200" b="1">
              <a:solidFill>
                <a:srgbClr val="0E0E0E"/>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1123950" y="988695"/>
            <a:ext cx="8555355" cy="5688965"/>
          </a:xfrm>
          <a:prstGeom prst="rect">
            <a:avLst/>
          </a:prstGeom>
          <a:noFill/>
        </p:spPr>
        <p:txBody>
          <a:bodyPr wrap="square" rtlCol="0">
            <a:spAutoFit/>
          </a:bodyPr>
          <a:lstStyle/>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1.</a:t>
            </a:r>
            <a:r>
              <a:rPr lang="zh-CN" altLang="en-US" sz="2800" b="1">
                <a:solidFill>
                  <a:srgbClr val="FF0000"/>
                </a:solidFill>
                <a:latin typeface="楷体" panose="02010609060101010101" charset="-122"/>
                <a:ea typeface="楷体" panose="02010609060101010101" charset="-122"/>
                <a:cs typeface="楷体" panose="02010609060101010101" charset="-122"/>
              </a:rPr>
              <a:t>标示注释内容或补充说明</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标示插入语</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标识总结上文或提示下文</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4.</a:t>
            </a:r>
            <a:r>
              <a:rPr lang="zh-CN" altLang="en-US" sz="2800" b="1">
                <a:solidFill>
                  <a:srgbClr val="FF0000"/>
                </a:solidFill>
                <a:latin typeface="楷体" panose="02010609060101010101" charset="-122"/>
                <a:ea typeface="楷体" panose="02010609060101010101" charset="-122"/>
                <a:cs typeface="楷体" panose="02010609060101010101" charset="-122"/>
              </a:rPr>
              <a:t>标示话题的转换</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5.</a:t>
            </a:r>
            <a:r>
              <a:rPr lang="zh-CN" altLang="en-US" sz="2800" b="1">
                <a:solidFill>
                  <a:srgbClr val="FF0000"/>
                </a:solidFill>
                <a:latin typeface="楷体" panose="02010609060101010101" charset="-122"/>
                <a:ea typeface="楷体" panose="02010609060101010101" charset="-122"/>
                <a:cs typeface="楷体" panose="02010609060101010101" charset="-122"/>
              </a:rPr>
              <a:t>标示声音的延长</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6.</a:t>
            </a:r>
            <a:r>
              <a:rPr lang="zh-CN" altLang="en-US" sz="2800" b="1">
                <a:solidFill>
                  <a:srgbClr val="FF0000"/>
                </a:solidFill>
                <a:latin typeface="楷体" panose="02010609060101010101" charset="-122"/>
                <a:ea typeface="楷体" panose="02010609060101010101" charset="-122"/>
                <a:cs typeface="楷体" panose="02010609060101010101" charset="-122"/>
              </a:rPr>
              <a:t>标示话语的中断或间隔</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7.</a:t>
            </a:r>
            <a:r>
              <a:rPr lang="zh-CN" altLang="en-US" sz="2800" b="1">
                <a:solidFill>
                  <a:srgbClr val="FF0000"/>
                </a:solidFill>
                <a:latin typeface="楷体" panose="02010609060101010101" charset="-122"/>
                <a:ea typeface="楷体" panose="02010609060101010101" charset="-122"/>
                <a:cs typeface="楷体" panose="02010609060101010101" charset="-122"/>
              </a:rPr>
              <a:t>标示引出对话</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8.</a:t>
            </a:r>
            <a:r>
              <a:rPr lang="zh-CN" altLang="en-US" sz="2800" b="1">
                <a:solidFill>
                  <a:srgbClr val="FF0000"/>
                </a:solidFill>
                <a:latin typeface="楷体" panose="02010609060101010101" charset="-122"/>
                <a:ea typeface="楷体" panose="02010609060101010101" charset="-122"/>
                <a:cs typeface="楷体" panose="02010609060101010101" charset="-122"/>
              </a:rPr>
              <a:t>标示事项列举分承</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9.</a:t>
            </a:r>
            <a:r>
              <a:rPr lang="zh-CN" altLang="en-US" sz="2800" b="1">
                <a:solidFill>
                  <a:srgbClr val="FF0000"/>
                </a:solidFill>
                <a:latin typeface="楷体" panose="02010609060101010101" charset="-122"/>
                <a:ea typeface="楷体" panose="02010609060101010101" charset="-122"/>
                <a:cs typeface="楷体" panose="02010609060101010101" charset="-122"/>
              </a:rPr>
              <a:t>用于副标题之前</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b="1">
                <a:solidFill>
                  <a:srgbClr val="FF0000"/>
                </a:solidFill>
                <a:latin typeface="楷体" panose="02010609060101010101" charset="-122"/>
                <a:ea typeface="楷体" panose="02010609060101010101" charset="-122"/>
                <a:cs typeface="楷体" panose="02010609060101010101" charset="-122"/>
              </a:rPr>
              <a:t>10.</a:t>
            </a:r>
            <a:r>
              <a:rPr lang="zh-CN" altLang="en-US" sz="2800" b="1">
                <a:solidFill>
                  <a:srgbClr val="FF0000"/>
                </a:solidFill>
                <a:latin typeface="楷体" panose="02010609060101010101" charset="-122"/>
                <a:ea typeface="楷体" panose="02010609060101010101" charset="-122"/>
                <a:cs typeface="楷体" panose="02010609060101010101" charset="-122"/>
              </a:rPr>
              <a:t>用于引文、注文后，标示作者、出处或注释者</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47395" y="281940"/>
            <a:ext cx="10117455" cy="706755"/>
          </a:xfrm>
          <a:prstGeom prst="rect">
            <a:avLst/>
          </a:prstGeom>
          <a:noFill/>
        </p:spPr>
        <p:txBody>
          <a:bodyPr wrap="square" rtlCol="0">
            <a:spAutoFit/>
          </a:bodyPr>
          <a:lstStyle/>
          <a:p>
            <a:r>
              <a:rPr lang="zh-CN" altLang="en-US" sz="4000" b="1">
                <a:solidFill>
                  <a:srgbClr val="0E0E0E"/>
                </a:solidFill>
                <a:latin typeface="楷体" panose="02010609060101010101" charset="-122"/>
                <a:ea typeface="楷体" panose="02010609060101010101" charset="-122"/>
                <a:cs typeface="楷体" panose="02010609060101010101" charset="-122"/>
              </a:rPr>
              <a:t>二、省略号的作用</a:t>
            </a:r>
            <a:r>
              <a:rPr lang="zh-CN" altLang="en-US" sz="3200" b="1">
                <a:solidFill>
                  <a:srgbClr val="0E0E0E"/>
                </a:solidFill>
                <a:latin typeface="楷体" panose="02010609060101010101" charset="-122"/>
                <a:ea typeface="楷体" panose="02010609060101010101" charset="-122"/>
                <a:cs typeface="楷体" panose="02010609060101010101" charset="-122"/>
              </a:rPr>
              <a:t>（见《高中语文用表》</a:t>
            </a:r>
            <a:r>
              <a:rPr lang="en-US" altLang="zh-CN" sz="3200" b="1">
                <a:solidFill>
                  <a:srgbClr val="0E0E0E"/>
                </a:solidFill>
                <a:latin typeface="楷体" panose="02010609060101010101" charset="-122"/>
                <a:ea typeface="楷体" panose="02010609060101010101" charset="-122"/>
                <a:cs typeface="楷体" panose="02010609060101010101" charset="-122"/>
              </a:rPr>
              <a:t>P32</a:t>
            </a:r>
            <a:r>
              <a:rPr lang="zh-CN" altLang="en-US" sz="3200" b="1">
                <a:solidFill>
                  <a:srgbClr val="0E0E0E"/>
                </a:solidFill>
                <a:latin typeface="楷体" panose="02010609060101010101" charset="-122"/>
                <a:ea typeface="楷体" panose="02010609060101010101" charset="-122"/>
                <a:cs typeface="楷体" panose="02010609060101010101" charset="-122"/>
              </a:rPr>
              <a:t>）</a:t>
            </a:r>
            <a:endParaRPr lang="zh-CN" altLang="en-US" sz="3200" b="1">
              <a:solidFill>
                <a:srgbClr val="0E0E0E"/>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1150620" y="1255395"/>
            <a:ext cx="9890125" cy="5262245"/>
          </a:xfrm>
          <a:prstGeom prst="rect">
            <a:avLst/>
          </a:prstGeom>
          <a:noFill/>
        </p:spPr>
        <p:txBody>
          <a:bodyPr wrap="square" rtlCol="0">
            <a:spAutoFit/>
          </a:bodyPr>
          <a:lstStyle/>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1.</a:t>
            </a:r>
            <a:r>
              <a:rPr lang="zh-CN" altLang="en-US" sz="2800" b="1">
                <a:solidFill>
                  <a:srgbClr val="FF0000"/>
                </a:solidFill>
                <a:latin typeface="楷体" panose="02010609060101010101" charset="-122"/>
                <a:ea typeface="楷体" panose="02010609060101010101" charset="-122"/>
                <a:cs typeface="楷体" panose="02010609060101010101" charset="-122"/>
              </a:rPr>
              <a:t>标示引文的省略</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2.</a:t>
            </a:r>
            <a:r>
              <a:rPr lang="zh-CN" altLang="en-US" sz="2800" b="1">
                <a:solidFill>
                  <a:srgbClr val="FF0000"/>
                </a:solidFill>
                <a:latin typeface="楷体" panose="02010609060101010101" charset="-122"/>
                <a:ea typeface="楷体" panose="02010609060101010101" charset="-122"/>
                <a:cs typeface="楷体" panose="02010609060101010101" charset="-122"/>
              </a:rPr>
              <a:t>标示列举或重复词语的省略</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3.</a:t>
            </a:r>
            <a:r>
              <a:rPr lang="zh-CN" altLang="en-US" sz="2800" b="1">
                <a:solidFill>
                  <a:srgbClr val="FF0000"/>
                </a:solidFill>
                <a:latin typeface="楷体" panose="02010609060101010101" charset="-122"/>
                <a:ea typeface="楷体" panose="02010609060101010101" charset="-122"/>
                <a:cs typeface="楷体" panose="02010609060101010101" charset="-122"/>
              </a:rPr>
              <a:t>标示语意未尽</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4.</a:t>
            </a:r>
            <a:r>
              <a:rPr lang="zh-CN" altLang="en-US" sz="2800" b="1">
                <a:solidFill>
                  <a:srgbClr val="FF0000"/>
                </a:solidFill>
                <a:latin typeface="楷体" panose="02010609060101010101" charset="-122"/>
                <a:ea typeface="楷体" panose="02010609060101010101" charset="-122"/>
                <a:cs typeface="楷体" panose="02010609060101010101" charset="-122"/>
              </a:rPr>
              <a:t>标示说话时断断续续</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5.</a:t>
            </a:r>
            <a:r>
              <a:rPr lang="zh-CN" altLang="en-US" sz="2800" b="1">
                <a:solidFill>
                  <a:srgbClr val="FF0000"/>
                </a:solidFill>
                <a:latin typeface="楷体" panose="02010609060101010101" charset="-122"/>
                <a:ea typeface="楷体" panose="02010609060101010101" charset="-122"/>
                <a:cs typeface="楷体" panose="02010609060101010101" charset="-122"/>
              </a:rPr>
              <a:t>标示对话中的沉默不语</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6.</a:t>
            </a:r>
            <a:r>
              <a:rPr lang="zh-CN" altLang="en-US" sz="2800" b="1">
                <a:solidFill>
                  <a:srgbClr val="FF0000"/>
                </a:solidFill>
                <a:latin typeface="楷体" panose="02010609060101010101" charset="-122"/>
                <a:ea typeface="楷体" panose="02010609060101010101" charset="-122"/>
                <a:cs typeface="楷体" panose="02010609060101010101" charset="-122"/>
              </a:rPr>
              <a:t>标示特定的成分残缺</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fontAlgn="auto">
              <a:lnSpc>
                <a:spcPct val="150000"/>
              </a:lnSpc>
            </a:pPr>
            <a:r>
              <a:rPr lang="en-US" altLang="zh-CN" sz="2800" b="1">
                <a:solidFill>
                  <a:srgbClr val="FF0000"/>
                </a:solidFill>
                <a:latin typeface="楷体" panose="02010609060101010101" charset="-122"/>
                <a:ea typeface="楷体" panose="02010609060101010101" charset="-122"/>
                <a:cs typeface="楷体" panose="02010609060101010101" charset="-122"/>
              </a:rPr>
              <a:t>7.</a:t>
            </a:r>
            <a:r>
              <a:rPr lang="zh-CN" altLang="en-US" sz="2800" b="1">
                <a:solidFill>
                  <a:srgbClr val="FF0000"/>
                </a:solidFill>
                <a:latin typeface="楷体" panose="02010609060101010101" charset="-122"/>
                <a:ea typeface="楷体" panose="02010609060101010101" charset="-122"/>
                <a:cs typeface="楷体" panose="02010609060101010101" charset="-122"/>
              </a:rPr>
              <a:t>在标示诗行、段落的省略时，可连用两个省略号（即相当于十二连点）</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4304030" y="154305"/>
            <a:ext cx="3553460" cy="845185"/>
          </a:xfrm>
        </p:spPr>
        <p:txBody>
          <a:bodyPr>
            <a:noAutofit/>
          </a:bodyPr>
          <a:lstStyle/>
          <a:p>
            <a:r>
              <a:rPr lang="zh-CN" altLang="en-US" sz="600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rPr>
              <a:t>表达效果</a:t>
            </a:r>
            <a:endParaRPr lang="zh-CN" altLang="en-US" sz="600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sym typeface="+mn-ea"/>
            </a:endParaRPr>
          </a:p>
        </p:txBody>
      </p:sp>
      <p:sp>
        <p:nvSpPr>
          <p:cNvPr id="3" name="内容占位符 2"/>
          <p:cNvSpPr>
            <a:spLocks noGrp="1"/>
          </p:cNvSpPr>
          <p:nvPr>
            <p:ph idx="1"/>
            <p:custDataLst>
              <p:tags r:id="rId5"/>
            </p:custDataLst>
          </p:nvPr>
        </p:nvSpPr>
        <p:spPr>
          <a:xfrm>
            <a:off x="291465" y="999490"/>
            <a:ext cx="11578590" cy="5692140"/>
          </a:xfrm>
        </p:spPr>
        <p:txBody>
          <a:bodyPr>
            <a:noAutofit/>
          </a:bodyPr>
          <a:lstStyle/>
          <a:p>
            <a:pPr marL="0" indent="0">
              <a:lnSpc>
                <a:spcPct val="110000"/>
              </a:lnSpc>
              <a:buNone/>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a:t>
            </a:r>
            <a:r>
              <a:rPr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、精妙用词：</a:t>
            </a:r>
            <a:r>
              <a:rPr sz="2800" b="1" smtClean="0">
                <a:solidFill>
                  <a:schemeClr val="tx1"/>
                </a:solidFill>
                <a:latin typeface="楷体" panose="02010609060101010101" charset="-122"/>
                <a:ea typeface="楷体" panose="02010609060101010101" charset="-122"/>
                <a:cs typeface="楷体" panose="02010609060101010101" charset="-122"/>
                <a:sym typeface="+mn-ea"/>
              </a:rPr>
              <a:t>动词、形容词、拟声词、叠音词、名词罗列等都是极富特色的，都有其独特的表达效果。</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动词</a:t>
            </a:r>
            <a:r>
              <a:rPr sz="2800" b="1" smtClean="0">
                <a:solidFill>
                  <a:schemeClr val="tx1"/>
                </a:solidFill>
                <a:latin typeface="楷体" panose="02010609060101010101" charset="-122"/>
                <a:ea typeface="楷体" panose="02010609060101010101" charset="-122"/>
                <a:cs typeface="楷体" panose="02010609060101010101" charset="-122"/>
                <a:sym typeface="+mn-ea"/>
              </a:rPr>
              <a:t>尤其是非动词活用为动词往往能够使语言生动形象；</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形容词</a:t>
            </a:r>
            <a:r>
              <a:rPr sz="2800" b="1" smtClean="0">
                <a:solidFill>
                  <a:schemeClr val="tx1"/>
                </a:solidFill>
                <a:latin typeface="楷体" panose="02010609060101010101" charset="-122"/>
                <a:ea typeface="楷体" panose="02010609060101010101" charset="-122"/>
                <a:cs typeface="楷体" panose="02010609060101010101" charset="-122"/>
                <a:sym typeface="+mn-ea"/>
              </a:rPr>
              <a:t>不仅可以从形、声、色、光等方面点出事物的特点，还能传达出作者的情感；</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拟声词</a:t>
            </a:r>
            <a:r>
              <a:rPr sz="2800" b="1" smtClean="0">
                <a:solidFill>
                  <a:schemeClr val="tx1"/>
                </a:solidFill>
                <a:latin typeface="楷体" panose="02010609060101010101" charset="-122"/>
                <a:ea typeface="楷体" panose="02010609060101010101" charset="-122"/>
                <a:cs typeface="楷体" panose="02010609060101010101" charset="-122"/>
                <a:sym typeface="+mn-ea"/>
              </a:rPr>
              <a:t>可以使描写生动逼真，使人如闻其声，如临其境；</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叠词</a:t>
            </a:r>
            <a:r>
              <a:rPr sz="2800" b="1" smtClean="0">
                <a:solidFill>
                  <a:schemeClr val="tx1"/>
                </a:solidFill>
                <a:latin typeface="楷体" panose="02010609060101010101" charset="-122"/>
                <a:ea typeface="楷体" panose="02010609060101010101" charset="-122"/>
                <a:cs typeface="楷体" panose="02010609060101010101" charset="-122"/>
                <a:sym typeface="+mn-ea"/>
              </a:rPr>
              <a:t>能增强语言的韵律感或是起强调作用；</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名词罗列</a:t>
            </a:r>
            <a:r>
              <a:rPr sz="2800" b="1" smtClean="0">
                <a:solidFill>
                  <a:schemeClr val="tx1"/>
                </a:solidFill>
                <a:latin typeface="楷体" panose="02010609060101010101" charset="-122"/>
                <a:ea typeface="楷体" panose="02010609060101010101" charset="-122"/>
                <a:cs typeface="楷体" panose="02010609060101010101" charset="-122"/>
                <a:sym typeface="+mn-ea"/>
              </a:rPr>
              <a:t>，形成多个具有特定意义的意象及多个意象叠加的现象，如一个特写的镜头，营造出特定的意境。</a:t>
            </a:r>
            <a:endParaRPr sz="2800" b="1" smtClean="0">
              <a:solidFill>
                <a:schemeClr val="tx1"/>
              </a:solidFill>
              <a:latin typeface="楷体" panose="02010609060101010101" charset="-122"/>
              <a:ea typeface="楷体" panose="02010609060101010101" charset="-122"/>
              <a:cs typeface="楷体" panose="02010609060101010101" charset="-122"/>
              <a:sym typeface="+mn-ea"/>
            </a:endParaRPr>
          </a:p>
          <a:p>
            <a:pPr marL="0" indent="0">
              <a:lnSpc>
                <a:spcPct val="110000"/>
              </a:lnSpc>
              <a:buNone/>
            </a:pPr>
            <a:r>
              <a:rPr sz="2800" b="1" smtClean="0">
                <a:solidFill>
                  <a:schemeClr val="tx1"/>
                </a:solidFill>
                <a:latin typeface="楷体" panose="02010609060101010101" charset="-122"/>
                <a:ea typeface="楷体" panose="02010609060101010101" charset="-122"/>
                <a:cs typeface="楷体" panose="02010609060101010101" charset="-122"/>
                <a:sym typeface="+mn-ea"/>
              </a:rPr>
              <a:t>另外，还可</a:t>
            </a:r>
            <a:r>
              <a:rPr sz="2800" b="1" smtClean="0">
                <a:solidFill>
                  <a:srgbClr val="FF0000"/>
                </a:solidFill>
                <a:latin typeface="楷体" panose="02010609060101010101" charset="-122"/>
                <a:ea typeface="楷体" panose="02010609060101010101" charset="-122"/>
                <a:cs typeface="楷体" panose="02010609060101010101" charset="-122"/>
                <a:sym typeface="+mn-ea"/>
              </a:rPr>
              <a:t>分析其中的两字短语、四字短语</a:t>
            </a:r>
            <a:r>
              <a:rPr sz="2800" b="1" smtClean="0">
                <a:solidFill>
                  <a:schemeClr val="tx1"/>
                </a:solidFill>
                <a:latin typeface="楷体" panose="02010609060101010101" charset="-122"/>
                <a:ea typeface="楷体" panose="02010609060101010101" charset="-122"/>
                <a:cs typeface="楷体" panose="02010609060101010101" charset="-122"/>
                <a:sym typeface="+mn-ea"/>
              </a:rPr>
              <a:t>等。如连用</a:t>
            </a:r>
            <a:r>
              <a:rPr sz="2800" b="1" smtClean="0">
                <a:solidFill>
                  <a:srgbClr val="FF0000"/>
                </a:solidFill>
                <a:latin typeface="楷体" panose="02010609060101010101" charset="-122"/>
                <a:ea typeface="楷体" panose="02010609060101010101" charset="-122"/>
                <a:cs typeface="楷体" panose="02010609060101010101" charset="-122"/>
                <a:sym typeface="+mn-ea"/>
              </a:rPr>
              <a:t>四字短语</a:t>
            </a:r>
            <a:r>
              <a:rPr lang="en-US" sz="2800" b="1" smtClean="0">
                <a:solidFill>
                  <a:schemeClr val="tx1"/>
                </a:solidFill>
                <a:latin typeface="楷体" panose="02010609060101010101" charset="-122"/>
                <a:ea typeface="楷体" panose="02010609060101010101" charset="-122"/>
                <a:cs typeface="楷体" panose="02010609060101010101" charset="-122"/>
                <a:sym typeface="+mn-ea"/>
              </a:rPr>
              <a:t>,</a:t>
            </a:r>
            <a:r>
              <a:rPr sz="2800" b="1" smtClean="0">
                <a:solidFill>
                  <a:srgbClr val="FF0000"/>
                </a:solidFill>
                <a:latin typeface="楷体" panose="02010609060101010101" charset="-122"/>
                <a:ea typeface="楷体" panose="02010609060101010101" charset="-122"/>
                <a:cs typeface="楷体" panose="02010609060101010101" charset="-122"/>
                <a:sym typeface="+mn-ea"/>
              </a:rPr>
              <a:t>概括力更强</a:t>
            </a:r>
            <a:r>
              <a:rPr lang="en-US" sz="2800" b="1" smtClean="0">
                <a:solidFill>
                  <a:srgbClr val="FF0000"/>
                </a:solidFill>
                <a:latin typeface="楷体" panose="02010609060101010101" charset="-122"/>
                <a:ea typeface="楷体" panose="02010609060101010101" charset="-122"/>
                <a:cs typeface="楷体" panose="02010609060101010101" charset="-122"/>
                <a:sym typeface="+mn-ea"/>
              </a:rPr>
              <a:t>,</a:t>
            </a:r>
            <a:r>
              <a:rPr sz="2800" b="1" smtClean="0">
                <a:solidFill>
                  <a:srgbClr val="FF0000"/>
                </a:solidFill>
                <a:latin typeface="楷体" panose="02010609060101010101" charset="-122"/>
                <a:ea typeface="楷体" panose="02010609060101010101" charset="-122"/>
                <a:cs typeface="楷体" panose="02010609060101010101" charset="-122"/>
                <a:sym typeface="+mn-ea"/>
              </a:rPr>
              <a:t>使文章语言典雅而富有韵味。</a:t>
            </a:r>
            <a:endParaRPr lang="zh-CN" altLang="en-US" sz="2800" b="1" smtClean="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95275" y="270510"/>
            <a:ext cx="11602085" cy="6316345"/>
          </a:xfrm>
        </p:spPr>
        <p:txBody>
          <a:bodyPr wrap="square">
            <a:noAutofit/>
          </a:bodyPr>
          <a:lstStyle/>
          <a:p>
            <a:pPr marL="0" indent="0">
              <a:buNone/>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2、句式特点：</a:t>
            </a:r>
            <a:endParaRPr lang="en-US" sz="2800" b="1" smtClean="0">
              <a:solidFill>
                <a:srgbClr val="1D41D5"/>
              </a:solidFill>
              <a:latin typeface="楷体" panose="02010609060101010101" charset="-122"/>
              <a:ea typeface="楷体" panose="02010609060101010101" charset="-122"/>
              <a:cs typeface="楷体" panose="02010609060101010101" charset="-122"/>
              <a:sym typeface="+mn-ea"/>
            </a:endParaRPr>
          </a:p>
          <a:p>
            <a:pPr marL="0" indent="647700">
              <a:buNone/>
            </a:pPr>
            <a:r>
              <a:rPr sz="2800" b="1" smtClean="0">
                <a:solidFill>
                  <a:schemeClr val="tx1"/>
                </a:solidFill>
                <a:latin typeface="楷体" panose="02010609060101010101" charset="-122"/>
                <a:ea typeface="楷体" panose="02010609060101010101" charset="-122"/>
                <a:cs typeface="楷体" panose="02010609060101010101" charset="-122"/>
                <a:sym typeface="+mn-ea"/>
              </a:rPr>
              <a:t>①</a:t>
            </a:r>
            <a:r>
              <a:rPr sz="2800" b="1" smtClean="0">
                <a:solidFill>
                  <a:srgbClr val="FF0000"/>
                </a:solidFill>
                <a:latin typeface="楷体" panose="02010609060101010101" charset="-122"/>
                <a:ea typeface="楷体" panose="02010609060101010101" charset="-122"/>
                <a:cs typeface="楷体" panose="02010609060101010101" charset="-122"/>
                <a:sym typeface="+mn-ea"/>
              </a:rPr>
              <a:t>长短句</a:t>
            </a:r>
            <a:r>
              <a:rPr lang="en-US" sz="2800" b="1" smtClean="0">
                <a:solidFill>
                  <a:srgbClr val="FF0000"/>
                </a:solidFill>
                <a:latin typeface="楷体" panose="02010609060101010101" charset="-122"/>
                <a:ea typeface="楷体" panose="02010609060101010101" charset="-122"/>
                <a:cs typeface="楷体" panose="02010609060101010101" charset="-122"/>
                <a:sym typeface="+mn-ea"/>
              </a:rPr>
              <a:t>——</a:t>
            </a:r>
            <a:r>
              <a:rPr sz="2800" b="1" smtClean="0">
                <a:solidFill>
                  <a:srgbClr val="FF0000"/>
                </a:solidFill>
                <a:latin typeface="楷体" panose="02010609060101010101" charset="-122"/>
                <a:ea typeface="楷体" panose="02010609060101010101" charset="-122"/>
                <a:cs typeface="楷体" panose="02010609060101010101" charset="-122"/>
                <a:sym typeface="+mn-ea"/>
              </a:rPr>
              <a:t>长句是用词较多、结构复杂的句子；</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chemeClr val="tx1"/>
                </a:solidFill>
                <a:latin typeface="楷体" panose="02010609060101010101" charset="-122"/>
                <a:ea typeface="楷体" panose="02010609060101010101" charset="-122"/>
                <a:cs typeface="楷体" panose="02010609060101010101" charset="-122"/>
                <a:sym typeface="+mn-ea"/>
              </a:rPr>
              <a:t>短句是短小精悍、节奏短促、生动明快、活泼有力、节奏性强的句子。</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chemeClr val="tx1"/>
                </a:solidFill>
                <a:latin typeface="楷体" panose="02010609060101010101" charset="-122"/>
                <a:ea typeface="楷体" panose="02010609060101010101" charset="-122"/>
                <a:cs typeface="楷体" panose="02010609060101010101" charset="-122"/>
                <a:sym typeface="+mn-ea"/>
              </a:rPr>
              <a:t>使用短句，使语言简洁明快，富有节奏感。</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chemeClr val="tx1"/>
                </a:solidFill>
                <a:latin typeface="楷体" panose="02010609060101010101" charset="-122"/>
                <a:ea typeface="楷体" panose="02010609060101010101" charset="-122"/>
                <a:cs typeface="楷体" panose="02010609060101010101" charset="-122"/>
                <a:sym typeface="+mn-ea"/>
              </a:rPr>
              <a:t>长短句结合，使句子错落有致，节奏富于变化。</a:t>
            </a:r>
            <a:endParaRPr sz="2800" b="1" smtClean="0">
              <a:solidFill>
                <a:schemeClr val="tx1"/>
              </a:solidFill>
              <a:latin typeface="楷体" panose="02010609060101010101" charset="-122"/>
              <a:ea typeface="楷体" panose="02010609060101010101" charset="-122"/>
              <a:cs typeface="楷体" panose="02010609060101010101" charset="-122"/>
              <a:sym typeface="+mn-ea"/>
            </a:endParaRPr>
          </a:p>
          <a:p>
            <a:pPr marL="0" indent="647700">
              <a:buNone/>
            </a:pPr>
            <a:r>
              <a:rPr sz="2800" b="1" smtClean="0">
                <a:solidFill>
                  <a:schemeClr val="tx1"/>
                </a:solidFill>
                <a:latin typeface="楷体" panose="02010609060101010101" charset="-122"/>
                <a:ea typeface="楷体" panose="02010609060101010101" charset="-122"/>
                <a:cs typeface="楷体" panose="02010609060101010101" charset="-122"/>
                <a:sym typeface="+mn-ea"/>
              </a:rPr>
              <a:t>②</a:t>
            </a:r>
            <a:r>
              <a:rPr sz="2800" b="1" smtClean="0">
                <a:solidFill>
                  <a:srgbClr val="FF0000"/>
                </a:solidFill>
                <a:latin typeface="楷体" panose="02010609060101010101" charset="-122"/>
                <a:ea typeface="楷体" panose="02010609060101010101" charset="-122"/>
                <a:cs typeface="楷体" panose="02010609060101010101" charset="-122"/>
                <a:sym typeface="+mn-ea"/>
              </a:rPr>
              <a:t>整散句</a:t>
            </a:r>
            <a:r>
              <a:rPr lang="en-US" sz="2800" b="1" smtClean="0">
                <a:solidFill>
                  <a:srgbClr val="FF0000"/>
                </a:solidFill>
                <a:latin typeface="楷体" panose="02010609060101010101" charset="-122"/>
                <a:ea typeface="楷体" panose="02010609060101010101" charset="-122"/>
                <a:cs typeface="楷体" panose="02010609060101010101" charset="-122"/>
                <a:sym typeface="+mn-ea"/>
              </a:rPr>
              <a:t>——</a:t>
            </a:r>
            <a:r>
              <a:rPr sz="2800" b="1" smtClean="0">
                <a:solidFill>
                  <a:srgbClr val="FF0000"/>
                </a:solidFill>
                <a:latin typeface="楷体" panose="02010609060101010101" charset="-122"/>
                <a:ea typeface="楷体" panose="02010609060101010101" charset="-122"/>
                <a:cs typeface="楷体" panose="02010609060101010101" charset="-122"/>
                <a:sym typeface="+mn-ea"/>
              </a:rPr>
              <a:t>整句是结构相似，形式比较匀称整齐的句子，如对偶、排比即属此类。散句则是形式错落，结构不整齐的句子。</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chemeClr val="tx1"/>
                </a:solidFill>
                <a:latin typeface="楷体" panose="02010609060101010101" charset="-122"/>
                <a:ea typeface="楷体" panose="02010609060101010101" charset="-122"/>
                <a:cs typeface="楷体" panose="02010609060101010101" charset="-122"/>
                <a:sym typeface="+mn-ea"/>
              </a:rPr>
              <a:t>使用整句，使语言形式整齐，音节和谐，气势增强。</a:t>
            </a:r>
            <a:br>
              <a:rPr lang="en-US" altLang="zh-CN" sz="2800" b="1" smtClean="0">
                <a:solidFill>
                  <a:schemeClr val="tx1"/>
                </a:solidFill>
                <a:latin typeface="楷体" panose="02010609060101010101" charset="-122"/>
                <a:ea typeface="楷体" panose="02010609060101010101" charset="-122"/>
                <a:cs typeface="楷体" panose="02010609060101010101" charset="-122"/>
                <a:sym typeface="+mn-ea"/>
              </a:rPr>
            </a:br>
            <a:r>
              <a:rPr sz="2800" b="1" smtClean="0">
                <a:solidFill>
                  <a:schemeClr val="tx1"/>
                </a:solidFill>
                <a:latin typeface="楷体" panose="02010609060101010101" charset="-122"/>
                <a:ea typeface="楷体" panose="02010609060101010101" charset="-122"/>
                <a:cs typeface="楷体" panose="02010609060101010101" charset="-122"/>
                <a:sym typeface="+mn-ea"/>
              </a:rPr>
              <a:t>整散句结合，灵活自然，使语句波澜起伏，句式参差，错落有致，节奏顿挫，音韵和谐。</a:t>
            </a:r>
            <a:endParaRPr sz="2800" b="1" smtClean="0">
              <a:solidFill>
                <a:schemeClr val="tx1"/>
              </a:solidFill>
              <a:latin typeface="楷体" panose="02010609060101010101" charset="-122"/>
              <a:ea typeface="楷体" panose="02010609060101010101" charset="-122"/>
              <a:cs typeface="楷体" panose="02010609060101010101" charset="-122"/>
              <a:sym typeface="+mn-ea"/>
            </a:endParaRPr>
          </a:p>
          <a:p>
            <a:pPr marL="0" indent="647700">
              <a:buNone/>
            </a:pPr>
            <a:endParaRPr lang="zh-CN" altLang="en-US" sz="2800" b="1" smtClean="0">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diamond(in)">
                                      <p:cBhvr>
                                        <p:cTn id="13" dur="2000"/>
                                        <p:tgtEl>
                                          <p:spTgt spid="3">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amond(in)">
                                      <p:cBhvr>
                                        <p:cTn id="1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89" name="内容占位符 2"/>
          <p:cNvSpPr>
            <a:spLocks noGrp="1"/>
          </p:cNvSpPr>
          <p:nvPr>
            <p:ph idx="1"/>
            <p:custDataLst>
              <p:tags r:id="rId3"/>
            </p:custDataLst>
          </p:nvPr>
        </p:nvSpPr>
        <p:spPr>
          <a:xfrm>
            <a:off x="339725" y="530860"/>
            <a:ext cx="11370310" cy="5617210"/>
          </a:xfrm>
        </p:spPr>
        <p:txBody>
          <a:bodyPr vert="horz" wrap="square" lIns="68580" tIns="34290" rIns="68580" bIns="34290" anchor="t">
            <a:noAutofit/>
          </a:bodyPr>
          <a:lstStyle/>
          <a:p>
            <a:pPr marL="0" indent="0" eaLnBrk="1" hangingPunct="1">
              <a:lnSpc>
                <a:spcPct val="150000"/>
              </a:lnSpc>
              <a:buNone/>
            </a:pPr>
            <a:r>
              <a:rPr lang="en-US" altLang="zh-CN" sz="2700" b="1">
                <a:solidFill>
                  <a:srgbClr val="113EAE"/>
                </a:solidFill>
                <a:latin typeface="楷体" panose="02010609060101010101" charset="-122"/>
                <a:ea typeface="楷体" panose="02010609060101010101" charset="-122"/>
                <a:cs typeface="楷体" panose="02010609060101010101" charset="-122"/>
                <a:sym typeface="+mn-ea"/>
              </a:rPr>
              <a:t>（3）总分式(</a:t>
            </a:r>
            <a:r>
              <a:rPr lang="en-US" altLang="en-US" sz="2700" b="1">
                <a:solidFill>
                  <a:srgbClr val="113EAE"/>
                </a:solidFill>
                <a:latin typeface="楷体" panose="02010609060101010101" charset="-122"/>
                <a:ea typeface="楷体" panose="02010609060101010101" charset="-122"/>
                <a:cs typeface="楷体" panose="02010609060101010101" charset="-122"/>
                <a:sym typeface="+mn-ea"/>
              </a:rPr>
              <a:t>横</a:t>
            </a:r>
            <a:r>
              <a:rPr lang="en-US" altLang="zh-CN" sz="2700" b="1">
                <a:solidFill>
                  <a:srgbClr val="113EAE"/>
                </a:solidFill>
                <a:latin typeface="楷体" panose="02010609060101010101" charset="-122"/>
                <a:ea typeface="楷体" panose="02010609060101010101" charset="-122"/>
                <a:cs typeface="楷体" panose="02010609060101010101" charset="-122"/>
                <a:sym typeface="+mn-ea"/>
              </a:rPr>
              <a:t>式结构）</a:t>
            </a:r>
            <a:endParaRPr lang="en-US" altLang="zh-CN" sz="2700" b="1">
              <a:solidFill>
                <a:srgbClr val="113EAE"/>
              </a:solidFill>
              <a:latin typeface="楷体" panose="02010609060101010101" charset="-122"/>
              <a:ea typeface="楷体" panose="02010609060101010101" charset="-122"/>
              <a:cs typeface="楷体" panose="02010609060101010101" charset="-122"/>
              <a:sym typeface="+mn-ea"/>
            </a:endParaRPr>
          </a:p>
          <a:p>
            <a:pPr marL="0" indent="0" eaLnBrk="1" hangingPunct="1">
              <a:lnSpc>
                <a:spcPct val="140000"/>
              </a:lnSpc>
              <a:buNone/>
            </a:pPr>
            <a:r>
              <a:rPr lang="en-US" altLang="en-US" sz="2700" b="1">
                <a:latin typeface="楷体" panose="02010609060101010101" charset="-122"/>
                <a:ea typeface="楷体" panose="02010609060101010101" charset="-122"/>
                <a:cs typeface="楷体" panose="02010609060101010101" charset="-122"/>
                <a:sym typeface="+mn-ea"/>
              </a:rPr>
              <a:t>指的是文本各层次之间有总说与分说的关系，论点在各层次的分论点中体现，而各层次的分论点由总论点统领。</a:t>
            </a:r>
            <a:r>
              <a:rPr lang="en-US" altLang="en-US" sz="2700" b="1">
                <a:solidFill>
                  <a:srgbClr val="FF0000"/>
                </a:solidFill>
                <a:latin typeface="楷体" panose="02010609060101010101" charset="-122"/>
                <a:ea typeface="楷体" panose="02010609060101010101" charset="-122"/>
                <a:cs typeface="楷体" panose="02010609060101010101" charset="-122"/>
                <a:sym typeface="+mn-ea"/>
              </a:rPr>
              <a:t>文章结构可细分为总—分</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式</a:t>
            </a:r>
            <a:r>
              <a:rPr lang="en-US" altLang="en-US" sz="2700" b="1">
                <a:solidFill>
                  <a:srgbClr val="FF0000"/>
                </a:solidFill>
                <a:latin typeface="楷体" panose="02010609060101010101" charset="-122"/>
                <a:ea typeface="楷体" panose="02010609060101010101" charset="-122"/>
                <a:cs typeface="楷体" panose="02010609060101010101" charset="-122"/>
                <a:sym typeface="+mn-ea"/>
              </a:rPr>
              <a:t>、分—总</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式</a:t>
            </a:r>
            <a:r>
              <a:rPr lang="en-US" altLang="en-US" sz="2700" b="1">
                <a:solidFill>
                  <a:srgbClr val="FF0000"/>
                </a:solidFill>
                <a:latin typeface="楷体" panose="02010609060101010101" charset="-122"/>
                <a:ea typeface="楷体" panose="02010609060101010101" charset="-122"/>
                <a:cs typeface="楷体" panose="02010609060101010101" charset="-122"/>
                <a:sym typeface="+mn-ea"/>
              </a:rPr>
              <a:t>、总—分—总</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式</a:t>
            </a:r>
            <a:r>
              <a:rPr lang="en-US" altLang="en-US" sz="2700" b="1">
                <a:solidFill>
                  <a:srgbClr val="FF0000"/>
                </a:solidFill>
                <a:latin typeface="楷体" panose="02010609060101010101" charset="-122"/>
                <a:ea typeface="楷体" panose="02010609060101010101" charset="-122"/>
                <a:cs typeface="楷体" panose="02010609060101010101" charset="-122"/>
                <a:sym typeface="+mn-ea"/>
              </a:rPr>
              <a:t>。</a:t>
            </a:r>
            <a:endParaRPr lang="en-US" altLang="zh-CN" sz="2700" b="1">
              <a:solidFill>
                <a:srgbClr val="FF0000"/>
              </a:solidFill>
              <a:latin typeface="楷体" panose="02010609060101010101" charset="-122"/>
              <a:ea typeface="楷体" panose="02010609060101010101" charset="-122"/>
              <a:cs typeface="楷体" panose="02010609060101010101" charset="-122"/>
              <a:sym typeface="+mn-ea"/>
            </a:endParaRPr>
          </a:p>
          <a:p>
            <a:pPr marL="0" marR="0" indent="0" defTabSz="914400">
              <a:lnSpc>
                <a:spcPct val="140000"/>
              </a:lnSpc>
              <a:buClrTx/>
              <a:buSzTx/>
              <a:buFontTx/>
              <a:buNone/>
              <a:defRPr/>
            </a:pPr>
            <a:r>
              <a:rPr lang="zh-CN" altLang="zh-CN" sz="2700" b="1">
                <a:solidFill>
                  <a:srgbClr val="113EAE"/>
                </a:solidFill>
                <a:latin typeface="楷体" panose="02010609060101010101" charset="-122"/>
                <a:ea typeface="楷体" panose="02010609060101010101" charset="-122"/>
                <a:cs typeface="楷体" panose="02010609060101010101" charset="-122"/>
                <a:sym typeface="+mn-ea"/>
              </a:rPr>
              <a:t>（</a:t>
            </a:r>
            <a:r>
              <a:rPr lang="en-US" altLang="zh-CN" sz="2700" b="1">
                <a:solidFill>
                  <a:srgbClr val="113EAE"/>
                </a:solidFill>
                <a:latin typeface="楷体" panose="02010609060101010101" charset="-122"/>
                <a:ea typeface="楷体" panose="02010609060101010101" charset="-122"/>
                <a:cs typeface="楷体" panose="02010609060101010101" charset="-122"/>
                <a:sym typeface="+mn-ea"/>
              </a:rPr>
              <a:t>4</a:t>
            </a:r>
            <a:r>
              <a:rPr lang="zh-CN" altLang="zh-CN" sz="2700" b="1">
                <a:solidFill>
                  <a:srgbClr val="113EAE"/>
                </a:solidFill>
                <a:latin typeface="楷体" panose="02010609060101010101" charset="-122"/>
                <a:ea typeface="楷体" panose="02010609060101010101" charset="-122"/>
                <a:cs typeface="楷体" panose="02010609060101010101" charset="-122"/>
                <a:sym typeface="+mn-ea"/>
              </a:rPr>
              <a:t>）对照式</a:t>
            </a:r>
            <a:endParaRPr lang="zh-CN" altLang="zh-CN" sz="2700" b="1">
              <a:solidFill>
                <a:srgbClr val="113EAE"/>
              </a:solidFill>
              <a:latin typeface="楷体" panose="02010609060101010101" charset="-122"/>
              <a:ea typeface="楷体" panose="02010609060101010101" charset="-122"/>
              <a:cs typeface="楷体" panose="02010609060101010101" charset="-122"/>
              <a:sym typeface="+mn-ea"/>
            </a:endParaRPr>
          </a:p>
          <a:p>
            <a:pPr marL="0" marR="0" indent="0" defTabSz="914400">
              <a:lnSpc>
                <a:spcPct val="120000"/>
              </a:lnSpc>
              <a:buClrTx/>
              <a:buSzTx/>
              <a:buFontTx/>
              <a:buNone/>
              <a:defRPr/>
            </a:pPr>
            <a:r>
              <a:rPr lang="zh-CN" altLang="zh-CN" sz="2700" b="1">
                <a:latin typeface="楷体" panose="02010609060101010101" charset="-122"/>
                <a:ea typeface="楷体" panose="02010609060101010101" charset="-122"/>
                <a:cs typeface="楷体" panose="02010609060101010101" charset="-122"/>
                <a:sym typeface="+mn-ea"/>
              </a:rPr>
              <a:t>两种事物加以对比或用另一种事物来烘托某一事物，文章内部从相反或相对的角度对比分析论证，先正说后反说或先反后正说。</a:t>
            </a:r>
            <a:endParaRPr kumimoji="0" lang="zh-CN" altLang="zh-CN" sz="2700" b="1" kern="1200" cap="none" spc="0" normalizeH="0" baseline="0" noProof="1">
              <a:latin typeface="楷体" panose="02010609060101010101" charset="-122"/>
              <a:ea typeface="楷体" panose="02010609060101010101" charset="-122"/>
              <a:cs typeface="楷体" panose="02010609060101010101" charset="-122"/>
              <a:sym typeface="+mn-ea"/>
            </a:endParaRPr>
          </a:p>
          <a:p>
            <a:pPr marL="0" marR="0" indent="0" defTabSz="914400">
              <a:lnSpc>
                <a:spcPct val="110000"/>
              </a:lnSpc>
              <a:buClrTx/>
              <a:buSzTx/>
              <a:buFontTx/>
              <a:buNone/>
              <a:defRPr/>
            </a:pPr>
            <a:r>
              <a:rPr lang="en-US" altLang="zh-CN" sz="2700" b="1">
                <a:solidFill>
                  <a:srgbClr val="FF0000"/>
                </a:solidFill>
                <a:latin typeface="楷体" panose="02010609060101010101" charset="-122"/>
                <a:ea typeface="楷体" panose="02010609060101010101" charset="-122"/>
                <a:cs typeface="楷体" panose="02010609060101010101" charset="-122"/>
                <a:sym typeface="+mn-ea"/>
              </a:rPr>
              <a:t>A</a:t>
            </a:r>
            <a:r>
              <a:rPr lang="zh-CN" altLang="zh-CN" sz="2700" b="1">
                <a:solidFill>
                  <a:srgbClr val="FF0000"/>
                </a:solidFill>
                <a:latin typeface="楷体" panose="02010609060101010101" charset="-122"/>
                <a:ea typeface="楷体" panose="02010609060101010101" charset="-122"/>
                <a:cs typeface="楷体" panose="02010609060101010101" charset="-122"/>
                <a:sym typeface="+mn-ea"/>
              </a:rPr>
              <a:t>正反对比（正反观点或正反例证）</a:t>
            </a:r>
            <a:endParaRPr kumimoji="0" lang="zh-CN" altLang="zh-CN" sz="2700" b="1" kern="1200" cap="none" spc="0" normalizeH="0" baseline="0" noProof="1">
              <a:solidFill>
                <a:srgbClr val="FF0000"/>
              </a:solidFill>
              <a:latin typeface="楷体" panose="02010609060101010101" charset="-122"/>
              <a:ea typeface="楷体" panose="02010609060101010101" charset="-122"/>
              <a:cs typeface="楷体" panose="02010609060101010101" charset="-122"/>
              <a:sym typeface="+mn-ea"/>
            </a:endParaRPr>
          </a:p>
          <a:p>
            <a:pPr marL="0" marR="0" indent="0" defTabSz="914400">
              <a:lnSpc>
                <a:spcPct val="110000"/>
              </a:lnSpc>
              <a:buClrTx/>
              <a:buSzTx/>
              <a:buFontTx/>
              <a:buNone/>
              <a:defRPr/>
            </a:pPr>
            <a:r>
              <a:rPr lang="en-US" altLang="zh-CN" sz="2700" b="1">
                <a:solidFill>
                  <a:srgbClr val="FF0000"/>
                </a:solidFill>
                <a:latin typeface="楷体" panose="02010609060101010101" charset="-122"/>
                <a:ea typeface="楷体" panose="02010609060101010101" charset="-122"/>
                <a:cs typeface="楷体" panose="02010609060101010101" charset="-122"/>
                <a:sym typeface="+mn-ea"/>
              </a:rPr>
              <a:t>B</a:t>
            </a:r>
            <a:r>
              <a:rPr lang="zh-CN" altLang="zh-CN" sz="2700" b="1">
                <a:solidFill>
                  <a:srgbClr val="FF0000"/>
                </a:solidFill>
                <a:latin typeface="楷体" panose="02010609060101010101" charset="-122"/>
                <a:ea typeface="楷体" panose="02010609060101010101" charset="-122"/>
                <a:cs typeface="楷体" panose="02010609060101010101" charset="-122"/>
                <a:sym typeface="+mn-ea"/>
              </a:rPr>
              <a:t>相关比较</a:t>
            </a:r>
            <a:r>
              <a:rPr lang="en-US" altLang="zh-CN" sz="2700" b="1">
                <a:solidFill>
                  <a:srgbClr val="FF0000"/>
                </a:solidFill>
                <a:latin typeface="楷体" panose="02010609060101010101" charset="-122"/>
                <a:ea typeface="楷体" panose="02010609060101010101" charset="-122"/>
                <a:cs typeface="楷体" panose="02010609060101010101" charset="-122"/>
                <a:sym typeface="+mn-ea"/>
              </a:rPr>
              <a:t>(</a:t>
            </a:r>
            <a:r>
              <a:rPr lang="zh-CN" altLang="zh-CN" sz="2700" b="1">
                <a:solidFill>
                  <a:srgbClr val="FF0000"/>
                </a:solidFill>
                <a:latin typeface="楷体" panose="02010609060101010101" charset="-122"/>
                <a:ea typeface="楷体" panose="02010609060101010101" charset="-122"/>
                <a:cs typeface="楷体" panose="02010609060101010101" charset="-122"/>
                <a:sym typeface="+mn-ea"/>
              </a:rPr>
              <a:t>主次轻重利弊得失）</a:t>
            </a:r>
            <a:endParaRPr lang="zh-CN" altLang="zh-CN" sz="1000" b="1">
              <a:solidFill>
                <a:srgbClr val="FF0000"/>
              </a:solidFill>
              <a:latin typeface="楷体" panose="02010609060101010101" charset="-122"/>
              <a:ea typeface="楷体" panose="02010609060101010101" charset="-122"/>
              <a:cs typeface="楷体" panose="02010609060101010101" charset="-122"/>
              <a:sym typeface="+mn-ea"/>
            </a:endParaRPr>
          </a:p>
        </p:txBody>
      </p:sp>
    </p:spTree>
    <p:custDataLst>
      <p:tags r:id="rId4"/>
    </p:custData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629920" y="1068070"/>
            <a:ext cx="10570210" cy="4009390"/>
          </a:xfrm>
          <a:prstGeom prst="rect">
            <a:avLst/>
          </a:prstGeom>
          <a:noFill/>
        </p:spPr>
        <p:txBody>
          <a:bodyPr wrap="square" rtlCol="0" anchor="t">
            <a:spAutoFit/>
          </a:bodyPr>
          <a:lstStyle/>
          <a:p>
            <a:pPr marL="0" indent="647700">
              <a:lnSpc>
                <a:spcPct val="130000"/>
              </a:lnSpc>
              <a:buNone/>
            </a:pPr>
            <a:r>
              <a:rPr sz="2800" b="1" smtClean="0">
                <a:latin typeface="楷体" panose="02010609060101010101" charset="-122"/>
                <a:ea typeface="楷体" panose="02010609060101010101" charset="-122"/>
                <a:cs typeface="楷体" panose="02010609060101010101" charset="-122"/>
                <a:sym typeface="+mn-ea"/>
              </a:rPr>
              <a:t>另外，</a:t>
            </a:r>
            <a:r>
              <a:rPr sz="2800" b="1" smtClean="0">
                <a:solidFill>
                  <a:srgbClr val="FF0000"/>
                </a:solidFill>
                <a:latin typeface="楷体" panose="02010609060101010101" charset="-122"/>
                <a:ea typeface="楷体" panose="02010609060101010101" charset="-122"/>
                <a:cs typeface="楷体" panose="02010609060101010101" charset="-122"/>
                <a:sym typeface="+mn-ea"/>
              </a:rPr>
              <a:t>倒装句、设问句、反问句、双重否定句</a:t>
            </a:r>
            <a:r>
              <a:rPr sz="2800" b="1" smtClean="0">
                <a:latin typeface="楷体" panose="02010609060101010101" charset="-122"/>
                <a:ea typeface="楷体" panose="02010609060101010101" charset="-122"/>
                <a:cs typeface="楷体" panose="02010609060101010101" charset="-122"/>
                <a:sym typeface="+mn-ea"/>
              </a:rPr>
              <a:t>等，这些句式比陈述句都有其独特的表达效果。</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倒装句：</a:t>
            </a:r>
            <a:r>
              <a:rPr sz="2800" b="1" smtClean="0">
                <a:latin typeface="楷体" panose="02010609060101010101" charset="-122"/>
                <a:ea typeface="楷体" panose="02010609060101010101" charset="-122"/>
                <a:cs typeface="楷体" panose="02010609060101010101" charset="-122"/>
                <a:sym typeface="+mn-ea"/>
              </a:rPr>
              <a:t>起强调、突出作用</a:t>
            </a:r>
            <a:r>
              <a:rPr sz="28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（修饰词语的位置）</a:t>
            </a:r>
            <a:r>
              <a:rPr sz="2800" b="1" smtClean="0">
                <a:latin typeface="楷体" panose="02010609060101010101" charset="-122"/>
                <a:ea typeface="楷体" panose="02010609060101010101" charset="-122"/>
                <a:cs typeface="楷体" panose="02010609060101010101" charset="-122"/>
                <a:sym typeface="+mn-ea"/>
              </a:rPr>
              <a:t>。强调的是前置或后置的部分；</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设问句：</a:t>
            </a:r>
            <a:r>
              <a:rPr sz="2800" b="1" smtClean="0">
                <a:latin typeface="楷体" panose="02010609060101010101" charset="-122"/>
                <a:ea typeface="楷体" panose="02010609060101010101" charset="-122"/>
                <a:cs typeface="楷体" panose="02010609060101010101" charset="-122"/>
                <a:sym typeface="+mn-ea"/>
              </a:rPr>
              <a:t>常能引起读者注意和思考；</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反问句：</a:t>
            </a:r>
            <a:r>
              <a:rPr sz="2800" b="1" smtClean="0">
                <a:latin typeface="楷体" panose="02010609060101010101" charset="-122"/>
                <a:ea typeface="楷体" panose="02010609060101010101" charset="-122"/>
                <a:cs typeface="楷体" panose="02010609060101010101" charset="-122"/>
                <a:sym typeface="+mn-ea"/>
              </a:rPr>
              <a:t>常能给人语气强烈、掷地有声的感觉；</a:t>
            </a:r>
            <a:br>
              <a:rPr lang="en-US" altLang="zh-CN" sz="2800" b="1" smtClean="0">
                <a:latin typeface="楷体" panose="02010609060101010101" charset="-122"/>
                <a:ea typeface="楷体" panose="02010609060101010101" charset="-122"/>
                <a:cs typeface="楷体" panose="02010609060101010101" charset="-122"/>
                <a:sym typeface="+mn-ea"/>
              </a:rPr>
            </a:br>
            <a:r>
              <a:rPr sz="2800" b="1" smtClean="0">
                <a:solidFill>
                  <a:srgbClr val="FF0000"/>
                </a:solidFill>
                <a:latin typeface="楷体" panose="02010609060101010101" charset="-122"/>
                <a:ea typeface="楷体" panose="02010609060101010101" charset="-122"/>
                <a:cs typeface="楷体" panose="02010609060101010101" charset="-122"/>
                <a:sym typeface="+mn-ea"/>
              </a:rPr>
              <a:t>双重否定句：</a:t>
            </a:r>
            <a:r>
              <a:rPr sz="2800" b="1" smtClean="0">
                <a:latin typeface="楷体" panose="02010609060101010101" charset="-122"/>
                <a:ea typeface="楷体" panose="02010609060101010101" charset="-122"/>
                <a:cs typeface="楷体" panose="02010609060101010101" charset="-122"/>
                <a:sym typeface="+mn-ea"/>
              </a:rPr>
              <a:t>则肯定的意味更加浓烈。</a:t>
            </a:r>
            <a:endParaRPr lang="zh-CN" altLang="en-US" sz="2800"/>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0850" y="114935"/>
            <a:ext cx="10852150" cy="6448425"/>
          </a:xfrm>
        </p:spPr>
        <p:txBody>
          <a:bodyPr>
            <a:noAutofit/>
          </a:bodyPr>
          <a:lstStyle/>
          <a:p>
            <a:pPr marL="0" indent="0" algn="l">
              <a:lnSpc>
                <a:spcPct val="120000"/>
              </a:lnSpc>
              <a:buNone/>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3、修辞手法：</a:t>
            </a: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gn="l">
              <a:lnSpc>
                <a:spcPct val="120000"/>
              </a:lnSpc>
              <a:buNone/>
            </a:pPr>
            <a:r>
              <a:rPr sz="2800" b="1" smtClean="0">
                <a:solidFill>
                  <a:schemeClr val="tx2"/>
                </a:solidFill>
                <a:latin typeface="楷体" panose="02010609060101010101" charset="-122"/>
                <a:ea typeface="楷体" panose="02010609060101010101" charset="-122"/>
                <a:cs typeface="楷体" panose="02010609060101010101" charset="-122"/>
                <a:sym typeface="+mn-ea"/>
              </a:rPr>
              <a:t>找出句中使用的修辞手法，并</a:t>
            </a:r>
            <a:r>
              <a:rPr sz="2800" b="1" smtClean="0">
                <a:solidFill>
                  <a:srgbClr val="FF0000"/>
                </a:solidFill>
                <a:latin typeface="楷体" panose="02010609060101010101" charset="-122"/>
                <a:ea typeface="楷体" panose="02010609060101010101" charset="-122"/>
                <a:cs typeface="楷体" panose="02010609060101010101" charset="-122"/>
                <a:sym typeface="+mn-ea"/>
              </a:rPr>
              <a:t>分析</a:t>
            </a:r>
            <a:r>
              <a:rPr sz="2800" b="1" smtClean="0">
                <a:solidFill>
                  <a:schemeClr val="tx2"/>
                </a:solidFill>
                <a:latin typeface="楷体" panose="02010609060101010101" charset="-122"/>
                <a:ea typeface="楷体" panose="02010609060101010101" charset="-122"/>
                <a:cs typeface="楷体" panose="02010609060101010101" charset="-122"/>
                <a:sym typeface="+mn-ea"/>
              </a:rPr>
              <a:t>手法的</a:t>
            </a:r>
            <a:r>
              <a:rPr sz="2800" b="1" smtClean="0">
                <a:solidFill>
                  <a:srgbClr val="FF0000"/>
                </a:solidFill>
                <a:latin typeface="楷体" panose="02010609060101010101" charset="-122"/>
                <a:ea typeface="楷体" panose="02010609060101010101" charset="-122"/>
                <a:cs typeface="楷体" panose="02010609060101010101" charset="-122"/>
                <a:sym typeface="+mn-ea"/>
              </a:rPr>
              <a:t>效果、好处</a:t>
            </a:r>
            <a:r>
              <a:rPr sz="2800" b="1" smtClean="0">
                <a:solidFill>
                  <a:schemeClr val="tx2"/>
                </a:solidFill>
                <a:latin typeface="楷体" panose="02010609060101010101" charset="-122"/>
                <a:ea typeface="楷体" panose="02010609060101010101" charset="-122"/>
                <a:cs typeface="楷体" panose="02010609060101010101" charset="-122"/>
                <a:sym typeface="+mn-ea"/>
              </a:rPr>
              <a:t>。如</a:t>
            </a:r>
            <a:r>
              <a:rPr sz="28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比喻</a:t>
            </a:r>
            <a:r>
              <a:rPr sz="2800" b="1" smtClean="0">
                <a:solidFill>
                  <a:schemeClr val="tx2"/>
                </a:solidFill>
                <a:latin typeface="楷体" panose="02010609060101010101" charset="-122"/>
                <a:ea typeface="楷体" panose="02010609060101010101" charset="-122"/>
                <a:cs typeface="楷体" panose="02010609060101010101" charset="-122"/>
                <a:sym typeface="+mn-ea"/>
              </a:rPr>
              <a:t>的生动形象；</a:t>
            </a:r>
            <a:r>
              <a:rPr sz="28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拟人</a:t>
            </a:r>
            <a:r>
              <a:rPr sz="2800" b="1" smtClean="0">
                <a:solidFill>
                  <a:schemeClr val="tx2"/>
                </a:solidFill>
                <a:latin typeface="楷体" panose="02010609060101010101" charset="-122"/>
                <a:ea typeface="楷体" panose="02010609060101010101" charset="-122"/>
                <a:cs typeface="楷体" panose="02010609060101010101" charset="-122"/>
                <a:sym typeface="+mn-ea"/>
              </a:rPr>
              <a:t>把物人格化，富于情趣；</a:t>
            </a:r>
            <a:r>
              <a:rPr sz="28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排比</a:t>
            </a:r>
            <a:r>
              <a:rPr sz="2800" b="1" smtClean="0">
                <a:solidFill>
                  <a:schemeClr val="tx2"/>
                </a:solidFill>
                <a:latin typeface="楷体" panose="02010609060101010101" charset="-122"/>
                <a:ea typeface="楷体" panose="02010609060101010101" charset="-122"/>
                <a:cs typeface="楷体" panose="02010609060101010101" charset="-122"/>
                <a:sym typeface="+mn-ea"/>
              </a:rPr>
              <a:t>能增强语言的气势，起突出强调的作用。（要根据语境选择合适的语体）</a:t>
            </a:r>
            <a:endParaRPr sz="2800" b="1" smtClean="0">
              <a:solidFill>
                <a:schemeClr val="tx2"/>
              </a:solidFill>
              <a:latin typeface="楷体" panose="02010609060101010101" charset="-122"/>
              <a:ea typeface="楷体" panose="02010609060101010101" charset="-122"/>
              <a:cs typeface="楷体" panose="02010609060101010101" charset="-122"/>
              <a:sym typeface="+mn-ea"/>
            </a:endParaRPr>
          </a:p>
          <a:p>
            <a:pPr marL="0" indent="0" algn="l">
              <a:lnSpc>
                <a:spcPct val="120000"/>
              </a:lnSpc>
              <a:buNone/>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4、人称使用：</a:t>
            </a: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marL="0" indent="0" algn="l">
              <a:lnSpc>
                <a:spcPct val="120000"/>
              </a:lnSpc>
              <a:buNone/>
            </a:pPr>
            <a:r>
              <a:rPr sz="2800" b="1" smtClean="0">
                <a:solidFill>
                  <a:srgbClr val="FF0000"/>
                </a:solidFill>
                <a:latin typeface="楷体" panose="02010609060101010101" charset="-122"/>
                <a:ea typeface="楷体" panose="02010609060101010101" charset="-122"/>
                <a:cs typeface="楷体" panose="02010609060101010101" charset="-122"/>
                <a:sym typeface="+mn-ea"/>
              </a:rPr>
              <a:t>第一人称</a:t>
            </a:r>
            <a:r>
              <a:rPr lang="en-US" sz="2800" b="1" smtClean="0">
                <a:solidFill>
                  <a:schemeClr val="tx2"/>
                </a:solidFill>
                <a:latin typeface="楷体" panose="02010609060101010101" charset="-122"/>
                <a:ea typeface="楷体" panose="02010609060101010101" charset="-122"/>
                <a:cs typeface="楷体" panose="02010609060101010101" charset="-122"/>
                <a:sym typeface="+mn-ea"/>
              </a:rPr>
              <a:t>——</a:t>
            </a:r>
            <a:r>
              <a:rPr sz="2800" b="1" smtClean="0">
                <a:solidFill>
                  <a:schemeClr val="tx2"/>
                </a:solidFill>
                <a:latin typeface="楷体" panose="02010609060101010101" charset="-122"/>
                <a:ea typeface="楷体" panose="02010609060101010101" charset="-122"/>
                <a:cs typeface="楷体" panose="02010609060101010101" charset="-122"/>
                <a:sym typeface="+mn-ea"/>
              </a:rPr>
              <a:t>给人以身临其境之感，拉近作者与读者的距离，使情境显得更为真切，便于抒发情感和进行心理描写。</a:t>
            </a:r>
            <a:endParaRPr lang="en-US" altLang="zh-CN" sz="2800" b="1" smtClean="0">
              <a:latin typeface="楷体" panose="02010609060101010101" charset="-122"/>
              <a:ea typeface="楷体" panose="02010609060101010101" charset="-122"/>
              <a:cs typeface="楷体" panose="02010609060101010101" charset="-122"/>
            </a:endParaRPr>
          </a:p>
          <a:p>
            <a:pPr marL="0" indent="0" algn="l">
              <a:lnSpc>
                <a:spcPct val="120000"/>
              </a:lnSpc>
              <a:buNone/>
            </a:pPr>
            <a:r>
              <a:rPr sz="2800" b="1" smtClean="0">
                <a:solidFill>
                  <a:srgbClr val="FF0000"/>
                </a:solidFill>
                <a:latin typeface="楷体" panose="02010609060101010101" charset="-122"/>
                <a:ea typeface="楷体" panose="02010609060101010101" charset="-122"/>
                <a:cs typeface="楷体" panose="02010609060101010101" charset="-122"/>
                <a:sym typeface="+mn-ea"/>
              </a:rPr>
              <a:t>第二人称</a:t>
            </a:r>
            <a:r>
              <a:rPr lang="en-US" sz="2800" b="1" smtClean="0">
                <a:solidFill>
                  <a:schemeClr val="tx2"/>
                </a:solidFill>
                <a:latin typeface="楷体" panose="02010609060101010101" charset="-122"/>
                <a:ea typeface="楷体" panose="02010609060101010101" charset="-122"/>
                <a:cs typeface="楷体" panose="02010609060101010101" charset="-122"/>
                <a:sym typeface="+mn-ea"/>
              </a:rPr>
              <a:t>——</a:t>
            </a:r>
            <a:r>
              <a:rPr sz="2800" b="1" smtClean="0">
                <a:solidFill>
                  <a:schemeClr val="tx2"/>
                </a:solidFill>
                <a:latin typeface="楷体" panose="02010609060101010101" charset="-122"/>
                <a:ea typeface="楷体" panose="02010609060101010101" charset="-122"/>
                <a:cs typeface="楷体" panose="02010609060101010101" charset="-122"/>
                <a:sym typeface="+mn-ea"/>
              </a:rPr>
              <a:t>增加亲切感，这种方法的效果就好像是作者面对我们娓娓而谈一样，无形之中拉近了读者的距离。</a:t>
            </a:r>
            <a:endParaRPr lang="en-US" altLang="zh-CN" sz="2800" b="1" smtClean="0">
              <a:latin typeface="楷体" panose="02010609060101010101" charset="-122"/>
              <a:ea typeface="楷体" panose="02010609060101010101" charset="-122"/>
              <a:cs typeface="楷体" panose="02010609060101010101" charset="-122"/>
            </a:endParaRPr>
          </a:p>
          <a:p>
            <a:pPr marL="0" indent="0" algn="l">
              <a:lnSpc>
                <a:spcPct val="120000"/>
              </a:lnSpc>
              <a:buNone/>
            </a:pPr>
            <a:r>
              <a:rPr sz="2800" b="1" smtClean="0">
                <a:solidFill>
                  <a:srgbClr val="FF0000"/>
                </a:solidFill>
                <a:latin typeface="楷体" panose="02010609060101010101" charset="-122"/>
                <a:ea typeface="楷体" panose="02010609060101010101" charset="-122"/>
                <a:cs typeface="楷体" panose="02010609060101010101" charset="-122"/>
                <a:sym typeface="+mn-ea"/>
              </a:rPr>
              <a:t>第三人称</a:t>
            </a:r>
            <a:r>
              <a:rPr lang="en-US" sz="2800" b="1" smtClean="0">
                <a:solidFill>
                  <a:schemeClr val="tx2"/>
                </a:solidFill>
                <a:latin typeface="楷体" panose="02010609060101010101" charset="-122"/>
                <a:ea typeface="楷体" panose="02010609060101010101" charset="-122"/>
                <a:cs typeface="楷体" panose="02010609060101010101" charset="-122"/>
                <a:sym typeface="+mn-ea"/>
              </a:rPr>
              <a:t>——</a:t>
            </a:r>
            <a:r>
              <a:rPr sz="2800" b="1" smtClean="0">
                <a:solidFill>
                  <a:schemeClr val="tx2"/>
                </a:solidFill>
                <a:latin typeface="楷体" panose="02010609060101010101" charset="-122"/>
                <a:ea typeface="楷体" panose="02010609060101010101" charset="-122"/>
                <a:cs typeface="楷体" panose="02010609060101010101" charset="-122"/>
                <a:sym typeface="+mn-ea"/>
              </a:rPr>
              <a:t>以一个冷静的旁观者的身份进行叙述，客观公正。</a:t>
            </a:r>
            <a:endParaRPr lang="zh-CN" altLang="en-US" sz="2800" b="1" smtClean="0">
              <a:latin typeface="楷体" panose="02010609060101010101" charset="-122"/>
              <a:ea typeface="楷体" panose="02010609060101010101" charset="-122"/>
              <a:cs typeface="楷体" panose="02010609060101010101" charset="-122"/>
            </a:endParaRPr>
          </a:p>
          <a:p>
            <a:pPr marL="0" indent="0" algn="l">
              <a:lnSpc>
                <a:spcPct val="100000"/>
              </a:lnSpc>
              <a:buNone/>
            </a:pPr>
            <a:endParaRPr lang="zh-CN" altLang="en-US" sz="2800" b="1" smtClean="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amond(in)">
                                      <p:cBhvr>
                                        <p:cTn id="18" dur="2000"/>
                                        <p:tgtEl>
                                          <p:spTgt spid="3">
                                            <p:txEl>
                                              <p:pRg st="3" end="3"/>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amond(in)">
                                      <p:cBhvr>
                                        <p:cTn id="21" dur="2000"/>
                                        <p:tgtEl>
                                          <p:spTgt spid="3">
                                            <p:txEl>
                                              <p:pRg st="4" end="4"/>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diamond(in)">
                                      <p:cBhvr>
                                        <p:cTn id="24"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969010" y="483870"/>
            <a:ext cx="9785985" cy="5421630"/>
          </a:xfrm>
          <a:prstGeom prst="rect">
            <a:avLst/>
          </a:prstGeom>
          <a:noFill/>
        </p:spPr>
        <p:txBody>
          <a:bodyPr wrap="square" rtlCol="0" anchor="t">
            <a:spAutoFit/>
          </a:bodyPr>
          <a:lstStyle/>
          <a:p>
            <a:pPr marL="0" indent="0">
              <a:lnSpc>
                <a:spcPct val="120000"/>
              </a:lnSpc>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5、语体特点：</a:t>
            </a: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nSpc>
                <a:spcPct val="120000"/>
              </a:lnSpc>
            </a:pPr>
            <a:r>
              <a:rPr sz="2800" b="1" smtClean="0">
                <a:solidFill>
                  <a:srgbClr val="FF0000"/>
                </a:solidFill>
                <a:latin typeface="楷体" panose="02010609060101010101" charset="-122"/>
                <a:ea typeface="楷体" panose="02010609060101010101" charset="-122"/>
                <a:cs typeface="楷体" panose="02010609060101010101" charset="-122"/>
                <a:sym typeface="+mn-ea"/>
              </a:rPr>
              <a:t>口语：</a:t>
            </a:r>
            <a:r>
              <a:rPr sz="2800" b="1" smtClean="0">
                <a:solidFill>
                  <a:schemeClr val="tx2"/>
                </a:solidFill>
                <a:latin typeface="楷体" panose="02010609060101010101" charset="-122"/>
                <a:ea typeface="楷体" panose="02010609060101010101" charset="-122"/>
                <a:cs typeface="楷体" panose="02010609060101010101" charset="-122"/>
                <a:sym typeface="+mn-ea"/>
              </a:rPr>
              <a:t>自然亲切、活泼生动，灵活简短；</a:t>
            </a:r>
            <a:r>
              <a:rPr sz="2800" b="1" smtClean="0">
                <a:solidFill>
                  <a:srgbClr val="FF0000"/>
                </a:solidFill>
                <a:latin typeface="楷体" panose="02010609060101010101" charset="-122"/>
                <a:ea typeface="楷体" panose="02010609060101010101" charset="-122"/>
                <a:cs typeface="楷体" panose="02010609060101010101" charset="-122"/>
                <a:sym typeface="+mn-ea"/>
              </a:rPr>
              <a:t>书面语：</a:t>
            </a:r>
            <a:r>
              <a:rPr sz="2800" b="1" smtClean="0">
                <a:solidFill>
                  <a:schemeClr val="tx2"/>
                </a:solidFill>
                <a:latin typeface="楷体" panose="02010609060101010101" charset="-122"/>
                <a:ea typeface="楷体" panose="02010609060101010101" charset="-122"/>
                <a:cs typeface="楷体" panose="02010609060101010101" charset="-122"/>
                <a:sym typeface="+mn-ea"/>
              </a:rPr>
              <a:t>庄重严谨。</a:t>
            </a:r>
            <a:endParaRPr sz="2800" b="1" smtClean="0">
              <a:latin typeface="楷体" panose="02010609060101010101" charset="-122"/>
              <a:ea typeface="楷体" panose="02010609060101010101" charset="-122"/>
              <a:cs typeface="楷体" panose="02010609060101010101" charset="-122"/>
              <a:sym typeface="+mn-ea"/>
            </a:endParaRPr>
          </a:p>
          <a:p>
            <a:pPr marL="0" indent="0" algn="l">
              <a:lnSpc>
                <a:spcPct val="100000"/>
              </a:lnSpc>
              <a:buNone/>
            </a:pP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gn="l">
              <a:lnSpc>
                <a:spcPct val="100000"/>
              </a:lnSpc>
              <a:buNone/>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6、语言特色：</a:t>
            </a: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gn="l">
              <a:lnSpc>
                <a:spcPct val="100000"/>
              </a:lnSpc>
              <a:buNone/>
            </a:pPr>
            <a:r>
              <a:rPr sz="2800" b="1" smtClean="0">
                <a:latin typeface="楷体" panose="02010609060101010101" charset="-122"/>
                <a:ea typeface="楷体" panose="02010609060101010101" charset="-122"/>
                <a:cs typeface="楷体" panose="02010609060101010101" charset="-122"/>
                <a:sym typeface="+mn-ea"/>
              </a:rPr>
              <a:t>形象生动、简练传神、简约含蓄、亲切自然淡雅自然等。</a:t>
            </a:r>
            <a:endParaRPr lang="zh-CN" altLang="en-US" sz="2800" b="1" smtClean="0">
              <a:latin typeface="楷体" panose="02010609060101010101" charset="-122"/>
              <a:ea typeface="楷体" panose="02010609060101010101" charset="-122"/>
              <a:cs typeface="楷体" panose="02010609060101010101" charset="-122"/>
            </a:endParaRPr>
          </a:p>
          <a:p>
            <a:pPr marL="0" indent="0" algn="l">
              <a:lnSpc>
                <a:spcPct val="100000"/>
              </a:lnSpc>
              <a:buNone/>
            </a:pP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gn="l">
              <a:lnSpc>
                <a:spcPct val="100000"/>
              </a:lnSpc>
              <a:buNone/>
            </a:pPr>
            <a:r>
              <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7、表达效果：</a:t>
            </a:r>
            <a:endParaRPr lang="en-US" sz="4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gn="l">
              <a:lnSpc>
                <a:spcPct val="100000"/>
              </a:lnSpc>
              <a:buNone/>
            </a:pPr>
            <a:r>
              <a:rPr sz="2800" b="1" smtClean="0">
                <a:solidFill>
                  <a:schemeClr val="tx2"/>
                </a:solidFill>
                <a:latin typeface="楷体" panose="02010609060101010101" charset="-122"/>
                <a:ea typeface="楷体" panose="02010609060101010101" charset="-122"/>
                <a:cs typeface="楷体" panose="02010609060101010101" charset="-122"/>
                <a:sym typeface="+mn-ea"/>
              </a:rPr>
              <a:t>可从</a:t>
            </a:r>
            <a:r>
              <a:rPr sz="2800" b="1" smtClean="0">
                <a:solidFill>
                  <a:srgbClr val="FF0000"/>
                </a:solidFill>
                <a:latin typeface="楷体" panose="02010609060101010101" charset="-122"/>
                <a:ea typeface="楷体" panose="02010609060101010101" charset="-122"/>
                <a:cs typeface="楷体" panose="02010609060101010101" charset="-122"/>
                <a:sym typeface="+mn-ea"/>
              </a:rPr>
              <a:t>内容、情感、意境</a:t>
            </a:r>
            <a:r>
              <a:rPr sz="2800" b="1" smtClean="0">
                <a:solidFill>
                  <a:schemeClr val="tx2"/>
                </a:solidFill>
                <a:latin typeface="楷体" panose="02010609060101010101" charset="-122"/>
                <a:ea typeface="楷体" panose="02010609060101010101" charset="-122"/>
                <a:cs typeface="楷体" panose="02010609060101010101" charset="-122"/>
                <a:sym typeface="+mn-ea"/>
              </a:rPr>
              <a:t>等方面进行分析。除了答个别的，要答出对整个段落的效果及作者的情感态度。</a:t>
            </a:r>
            <a:endParaRPr lang="zh-CN" altLang="en-US" sz="2800" b="1" smtClean="0">
              <a:solidFill>
                <a:schemeClr val="tx2"/>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diamond(in)">
                                      <p:cBhvr>
                                        <p:cTn id="10" dur="2000"/>
                                        <p:tgtEl>
                                          <p:spTgt spid="2">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diamond(in)">
                                      <p:cBhvr>
                                        <p:cTn id="15" dur="2000"/>
                                        <p:tgtEl>
                                          <p:spTgt spid="2">
                                            <p:txEl>
                                              <p:pRg st="3" end="3"/>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diamond(in)">
                                      <p:cBhvr>
                                        <p:cTn id="18" dur="2000"/>
                                        <p:tgtEl>
                                          <p:spTgt spid="2">
                                            <p:txEl>
                                              <p:pRg st="4" end="4"/>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diamond(in)">
                                      <p:cBhvr>
                                        <p:cTn id="23" dur="2000"/>
                                        <p:tgtEl>
                                          <p:spTgt spid="2">
                                            <p:txEl>
                                              <p:pRg st="6" end="6"/>
                                            </p:txEl>
                                          </p:spTgt>
                                        </p:tgtEl>
                                      </p:cBhvr>
                                    </p:animEffect>
                                  </p:childTnLst>
                                </p:cTn>
                              </p:par>
                              <p:par>
                                <p:cTn id="24" presetID="8" presetClass="entr" presetSubtype="16"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Effect transition="in" filter="diamond(in)">
                                      <p:cBhvr>
                                        <p:cTn id="26"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1490345"/>
            <a:ext cx="10968990" cy="3648710"/>
          </a:xfrm>
        </p:spPr>
        <p:txBody>
          <a:bodyPr>
            <a:noAutofit/>
          </a:bodyPr>
          <a:lstStyle/>
          <a:p>
            <a:pPr marL="0" indent="0" algn="ctr">
              <a:buNone/>
            </a:pP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倡议书 演讲稿 书信</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a:p>
            <a:pPr marL="0" indent="0" algn="ctr">
              <a:buNone/>
            </a:pP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格式例子</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44170" y="444500"/>
            <a:ext cx="11503660" cy="6222365"/>
          </a:xfrm>
        </p:spPr>
        <p:txBody>
          <a:bodyPr>
            <a:noAutofit/>
          </a:bodyPr>
          <a:lstStyle/>
          <a:p>
            <a:pPr marL="0" indent="0" algn="ctr" fontAlgn="auto">
              <a:lnSpc>
                <a:spcPct val="100000"/>
              </a:lnSpc>
              <a:buNone/>
            </a:pPr>
            <a:r>
              <a:rPr lang="zh-CN" altLang="en-US" sz="2400" b="1">
                <a:solidFill>
                  <a:srgbClr val="FF0000"/>
                </a:solidFill>
                <a:latin typeface="楷体" panose="02010609060101010101" charset="-122"/>
                <a:ea typeface="楷体" panose="02010609060101010101" charset="-122"/>
                <a:cs typeface="楷体" panose="02010609060101010101" charset="-122"/>
              </a:rPr>
              <a:t>践行楷模精神，其中必定有我</a:t>
            </a:r>
            <a:endParaRPr lang="zh-CN" altLang="en-US" sz="2400" b="1">
              <a:solidFill>
                <a:srgbClr val="FF0000"/>
              </a:solidFill>
              <a:latin typeface="楷体" panose="02010609060101010101" charset="-122"/>
              <a:ea typeface="楷体" panose="02010609060101010101" charset="-122"/>
              <a:cs typeface="楷体" panose="02010609060101010101" charset="-122"/>
            </a:endParaRPr>
          </a:p>
          <a:p>
            <a:pPr marL="0" indent="0" algn="ctr" fontAlgn="auto">
              <a:lnSpc>
                <a:spcPct val="100000"/>
              </a:lnSpc>
              <a:buNone/>
            </a:pPr>
            <a:r>
              <a:rPr lang="en-US" altLang="zh-CN" sz="2400" b="1">
                <a:solidFill>
                  <a:srgbClr val="FF0000"/>
                </a:solidFill>
                <a:latin typeface="楷体" panose="02010609060101010101" charset="-122"/>
                <a:ea typeface="楷体" panose="02010609060101010101" charset="-122"/>
                <a:cs typeface="楷体" panose="02010609060101010101" charset="-122"/>
              </a:rPr>
              <a:t>                   ——XXXXX</a:t>
            </a:r>
            <a:r>
              <a:rPr lang="zh-CN" altLang="en-US" sz="2400" b="1">
                <a:solidFill>
                  <a:srgbClr val="FF0000"/>
                </a:solidFill>
                <a:latin typeface="楷体" panose="02010609060101010101" charset="-122"/>
                <a:ea typeface="楷体" panose="02010609060101010101" charset="-122"/>
                <a:cs typeface="楷体" panose="02010609060101010101" charset="-122"/>
              </a:rPr>
              <a:t>倡议书</a:t>
            </a:r>
            <a:endParaRPr lang="zh-CN" altLang="en-US" sz="2400" b="1">
              <a:solidFill>
                <a:srgbClr val="FF0000"/>
              </a:solidFill>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latin typeface="楷体" panose="02010609060101010101" charset="-122"/>
                <a:ea typeface="楷体" panose="02010609060101010101" charset="-122"/>
                <a:cs typeface="楷体" panose="02010609060101010101" charset="-122"/>
              </a:rPr>
              <a:t>亲爱的同学们：</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（称谓，顶格写）</a:t>
            </a:r>
            <a:endPar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latin typeface="楷体" panose="02010609060101010101" charset="-122"/>
                <a:ea typeface="楷体" panose="02010609060101010101" charset="-122"/>
                <a:cs typeface="楷体" panose="02010609060101010101" charset="-122"/>
              </a:rPr>
              <a:t>    你们好！</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（问候语，空两格）</a:t>
            </a:r>
            <a:endParaRPr lang="zh-CN" altLang="en-US" sz="2400"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latin typeface="楷体" panose="02010609060101010101" charset="-122"/>
                <a:ea typeface="楷体" panose="02010609060101010101" charset="-122"/>
                <a:cs typeface="楷体" panose="02010609060101010101" charset="-122"/>
              </a:rPr>
              <a:t>    在新中国建国70周年华诞之际，国家领导人亲自为英雄楷模代表颁发荣誉勋章。</a:t>
            </a:r>
            <a:r>
              <a:rPr lang="zh-CN" altLang="en-US" sz="2400" b="1">
                <a:solidFill>
                  <a:srgbClr val="FF0000"/>
                </a:solidFill>
                <a:latin typeface="楷体" panose="02010609060101010101" charset="-122"/>
                <a:ea typeface="楷体" panose="02010609060101010101" charset="-122"/>
                <a:cs typeface="楷体" panose="02010609060101010101" charset="-122"/>
              </a:rPr>
              <a:t>这一举动振奋人心，也燃起了人们学习英雄和楷模的热潮。</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（倡议背景事件）</a:t>
            </a:r>
            <a:endParaRPr lang="zh-CN" altLang="en-US" sz="2400"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solidFill>
                  <a:srgbClr val="FF0000"/>
                </a:solidFill>
                <a:latin typeface="楷体" panose="02010609060101010101" charset="-122"/>
                <a:ea typeface="楷体" panose="02010609060101010101" charset="-122"/>
                <a:cs typeface="楷体" panose="02010609060101010101" charset="-122"/>
              </a:rPr>
              <a:t>    英雄楷模是祖国的骄傲，是民族的脊梁，他们为了祖国的繁荣富强，为了人民的富裕幸福，为了社会的和谐发展燃烧青春，奉献自我。他们用实际行动告诉我们，</a:t>
            </a:r>
            <a:r>
              <a:rPr lang="zh-CN" altLang="en-US" sz="2400" b="1">
                <a:latin typeface="楷体" panose="02010609060101010101" charset="-122"/>
                <a:ea typeface="楷体" panose="02010609060101010101" charset="-122"/>
                <a:cs typeface="楷体" panose="02010609060101010101" charset="-122"/>
              </a:rPr>
              <a:t>只要有一种精神在激励，只要有一种信仰在坚持，平凡也能造就伟大，他们身上这种精神值得我们永远学习。</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（倡议依据意义）</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latin typeface="楷体" panose="02010609060101010101" charset="-122"/>
                <a:ea typeface="楷体" panose="02010609060101010101" charset="-122"/>
                <a:cs typeface="楷体" panose="02010609060101010101" charset="-122"/>
              </a:rPr>
              <a:t>    作为新时代的学生，</a:t>
            </a:r>
            <a:r>
              <a:rPr lang="zh-CN" altLang="en-US" sz="2400" b="1">
                <a:solidFill>
                  <a:srgbClr val="FF0000"/>
                </a:solidFill>
                <a:latin typeface="楷体" panose="02010609060101010101" charset="-122"/>
                <a:ea typeface="楷体" panose="02010609060101010101" charset="-122"/>
                <a:cs typeface="楷体" panose="02010609060101010101" charset="-122"/>
              </a:rPr>
              <a:t>在此，我特向大家发出倡议：争做新时代青年，践行楷模精神。</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（发出倡议）</a:t>
            </a:r>
            <a:r>
              <a:rPr lang="en-US" altLang="zh-CN"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4"/>
            </p:custDataLst>
          </p:nvPr>
        </p:nvSpPr>
        <p:spPr>
          <a:xfrm>
            <a:off x="344170" y="152400"/>
            <a:ext cx="2599055" cy="1014730"/>
          </a:xfrm>
          <a:prstGeom prst="rect">
            <a:avLst/>
          </a:prstGeom>
          <a:noFill/>
        </p:spPr>
        <p:txBody>
          <a:bodyPr wrap="square" rtlCol="0">
            <a:spAutoFit/>
          </a:bodyPr>
          <a:lstStyle/>
          <a:p>
            <a:r>
              <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倡议书</a:t>
            </a:r>
            <a:endPar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0" end="0"/>
                                            </p:txEl>
                                          </p:spTgt>
                                        </p:tgtEl>
                                      </p:cBhvr>
                                    </p:animEffect>
                                  </p:childTnLst>
                                </p:cTn>
                              </p:par>
                              <p:par>
                                <p:cTn id="15" presetID="1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30" dur="500"/>
                                        <p:tgtEl>
                                          <p:spTgt spid="3">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
                                            <p:txEl>
                                              <p:pRg st="4" end="4"/>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2" presetClass="entr" presetSubtype="4"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
                                            <p:txEl>
                                              <p:pRg st="5" end="5"/>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4"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p:tgtEl>
                                          <p:spTgt spid="3">
                                            <p:txEl>
                                              <p:pRg st="6" end="6"/>
                                            </p:txEl>
                                          </p:spTgt>
                                        </p:tgtEl>
                                        <p:attrNameLst>
                                          <p:attrName>ppt_y</p:attrName>
                                        </p:attrNameLst>
                                      </p:cBhvr>
                                      <p:tavLst>
                                        <p:tav tm="0">
                                          <p:val>
                                            <p:strVal val="#ppt_y+#ppt_h*1.125000"/>
                                          </p:val>
                                        </p:tav>
                                        <p:tav tm="100000">
                                          <p:val>
                                            <p:strVal val="#ppt_y"/>
                                          </p:val>
                                        </p:tav>
                                      </p:tavLst>
                                    </p:anim>
                                    <p:animEffect transition="in" filter="wipe(up)">
                                      <p:cBhvr>
                                        <p:cTn id="4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21765" y="398780"/>
            <a:ext cx="9218930" cy="6060440"/>
          </a:xfrm>
        </p:spPr>
        <p:txBody>
          <a:bodyPr>
            <a:noAutofit/>
          </a:bodyPr>
          <a:lstStyle/>
          <a:p>
            <a:pPr marL="0" indent="0" fontAlgn="auto">
              <a:lnSpc>
                <a:spcPct val="100000"/>
              </a:lnSpc>
              <a:buNone/>
            </a:pPr>
            <a:r>
              <a:rPr lang="en-US" altLang="zh-CN" sz="2400" b="1">
                <a:solidFill>
                  <a:srgbClr val="FF0000"/>
                </a:solidFill>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我们要践行楷模爱国奉献的精神。</a:t>
            </a:r>
            <a:endParaRPr lang="zh-CN" altLang="en-US" sz="2400"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latin typeface="楷体" panose="02010609060101010101" charset="-122"/>
                <a:ea typeface="楷体" panose="02010609060101010101" charset="-122"/>
                <a:cs typeface="楷体" panose="02010609060101010101" charset="-122"/>
              </a:rPr>
              <a:t>    爱国是一种让我们战胜挫折困难的信仰，一种让我们立足本职工作的力量。核物理专家于敏，秉承精忠报国，默默耕耘。原子弹研制成功，让中华民族肩膀硬朗起来。</a:t>
            </a:r>
            <a:r>
              <a:rPr lang="zh-CN" altLang="en-US" sz="2400" b="1">
                <a:solidFill>
                  <a:srgbClr val="FF0000"/>
                </a:solidFill>
                <a:latin typeface="楷体" panose="02010609060101010101" charset="-122"/>
                <a:ea typeface="楷体" panose="02010609060101010101" charset="-122"/>
                <a:cs typeface="楷体" panose="02010609060101010101" charset="-122"/>
              </a:rPr>
              <a:t>我们也要将我们的人生追求和祖国的发展需要结合起来，为国家的发展奉献青春。</a:t>
            </a: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（倡议具体内容、倡议要求）</a:t>
            </a:r>
            <a:endPar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2400" b="1">
                <a:latin typeface="楷体" panose="02010609060101010101" charset="-122"/>
                <a:ea typeface="楷体" panose="02010609060101010101" charset="-122"/>
                <a:cs typeface="楷体" panose="02010609060101010101" charset="-122"/>
              </a:rPr>
              <a:t>    同学们，热爱祖国才能勇敢担当，志存高远才能斗志无穷。</a:t>
            </a:r>
            <a:r>
              <a:rPr lang="zh-CN" altLang="en-US" sz="2400" b="1">
                <a:solidFill>
                  <a:srgbClr val="FF0000"/>
                </a:solidFill>
                <a:latin typeface="楷体" panose="02010609060101010101" charset="-122"/>
                <a:ea typeface="楷体" panose="02010609060101010101" charset="-122"/>
                <a:cs typeface="楷体" panose="02010609060101010101" charset="-122"/>
              </a:rPr>
              <a:t>让我们在心中埋</a:t>
            </a:r>
            <a:r>
              <a:rPr lang="zh-CN" altLang="en-US" sz="2400" b="1">
                <a:latin typeface="楷体" panose="02010609060101010101" charset="-122"/>
                <a:ea typeface="楷体" panose="02010609060101010101" charset="-122"/>
                <a:cs typeface="楷体" panose="02010609060101010101" charset="-122"/>
              </a:rPr>
              <a:t>下热爱国家的种子，</a:t>
            </a:r>
            <a:r>
              <a:rPr lang="zh-CN" altLang="en-US" sz="2400" b="1">
                <a:solidFill>
                  <a:srgbClr val="FF0000"/>
                </a:solidFill>
                <a:latin typeface="楷体" panose="02010609060101010101" charset="-122"/>
                <a:ea typeface="楷体" panose="02010609060101010101" charset="-122"/>
                <a:cs typeface="楷体" panose="02010609060101010101" charset="-122"/>
              </a:rPr>
              <a:t>把自己的理想</a:t>
            </a:r>
            <a:r>
              <a:rPr lang="zh-CN" altLang="en-US" sz="2400" b="1">
                <a:latin typeface="楷体" panose="02010609060101010101" charset="-122"/>
                <a:ea typeface="楷体" panose="02010609060101010101" charset="-122"/>
                <a:cs typeface="楷体" panose="02010609060101010101" charset="-122"/>
              </a:rPr>
              <a:t>同祖国的前途、</a:t>
            </a:r>
            <a:r>
              <a:rPr lang="zh-CN" altLang="en-US" sz="2400" b="1">
                <a:solidFill>
                  <a:srgbClr val="FF0000"/>
                </a:solidFill>
                <a:latin typeface="楷体" panose="02010609060101010101" charset="-122"/>
                <a:ea typeface="楷体" panose="02010609060101010101" charset="-122"/>
                <a:cs typeface="楷体" panose="02010609060101010101" charset="-122"/>
              </a:rPr>
              <a:t>把自己的人生同</a:t>
            </a:r>
            <a:r>
              <a:rPr lang="zh-CN" altLang="en-US" sz="2400" b="1">
                <a:latin typeface="楷体" panose="02010609060101010101" charset="-122"/>
                <a:ea typeface="楷体" panose="02010609060101010101" charset="-122"/>
                <a:cs typeface="楷体" panose="02010609060101010101" charset="-122"/>
              </a:rPr>
              <a:t>民族的命运</a:t>
            </a:r>
            <a:r>
              <a:rPr lang="zh-CN" altLang="en-US" sz="2400" b="1">
                <a:solidFill>
                  <a:srgbClr val="FF0000"/>
                </a:solidFill>
                <a:latin typeface="楷体" panose="02010609060101010101" charset="-122"/>
                <a:ea typeface="楷体" panose="02010609060101010101" charset="-122"/>
                <a:cs typeface="楷体" panose="02010609060101010101" charset="-122"/>
              </a:rPr>
              <a:t>紧密联系在一</a:t>
            </a:r>
            <a:r>
              <a:rPr lang="zh-CN" altLang="en-US" sz="2400" b="1">
                <a:latin typeface="楷体" panose="02010609060101010101" charset="-122"/>
                <a:ea typeface="楷体" panose="02010609060101010101" charset="-122"/>
                <a:cs typeface="楷体" panose="02010609060101010101" charset="-122"/>
              </a:rPr>
              <a:t>起，努力学习，天天向上，践行楷模精神，勇敢</a:t>
            </a:r>
            <a:r>
              <a:rPr lang="zh-CN" altLang="en-US" sz="2400" b="1">
                <a:solidFill>
                  <a:srgbClr val="FF0000"/>
                </a:solidFill>
                <a:latin typeface="楷体" panose="02010609060101010101" charset="-122"/>
                <a:ea typeface="楷体" panose="02010609060101010101" charset="-122"/>
                <a:cs typeface="楷体" panose="02010609060101010101" charset="-122"/>
              </a:rPr>
              <a:t>担负起国家富强、民族复兴的重任！</a:t>
            </a: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（倡议决心、希望）</a:t>
            </a:r>
            <a:endPar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marL="0" indent="0" algn="r" fontAlgn="auto">
              <a:lnSpc>
                <a:spcPct val="100000"/>
              </a:lnSpc>
              <a:buNone/>
            </a:pPr>
            <a:r>
              <a:rPr lang="zh-CN" altLang="en-US" sz="2400" b="1">
                <a:latin typeface="楷体" panose="02010609060101010101" charset="-122"/>
                <a:ea typeface="楷体" panose="02010609060101010101" charset="-122"/>
                <a:cs typeface="楷体" panose="02010609060101010101" charset="-122"/>
              </a:rPr>
              <a:t>德润中学艾中华</a:t>
            </a:r>
            <a:endParaRPr lang="zh-CN" altLang="en-US" sz="2400" b="1">
              <a:latin typeface="楷体" panose="02010609060101010101" charset="-122"/>
              <a:ea typeface="楷体" panose="02010609060101010101" charset="-122"/>
              <a:cs typeface="楷体" panose="02010609060101010101" charset="-122"/>
            </a:endParaRPr>
          </a:p>
          <a:p>
            <a:pPr marL="0" indent="0" algn="r" fontAlgn="auto">
              <a:lnSpc>
                <a:spcPct val="100000"/>
              </a:lnSpc>
              <a:buNone/>
            </a:pPr>
            <a:r>
              <a:rPr lang="zh-CN" altLang="en-US" sz="2400" b="1">
                <a:latin typeface="楷体" panose="02010609060101010101" charset="-122"/>
                <a:ea typeface="楷体" panose="02010609060101010101" charset="-122"/>
                <a:cs typeface="楷体" panose="02010609060101010101" charset="-122"/>
              </a:rPr>
              <a:t>20</a:t>
            </a:r>
            <a:r>
              <a:rPr lang="en-US" altLang="zh-CN" sz="2400" b="1">
                <a:latin typeface="楷体" panose="02010609060101010101" charset="-122"/>
                <a:ea typeface="楷体" panose="02010609060101010101" charset="-122"/>
                <a:cs typeface="楷体" panose="02010609060101010101" charset="-122"/>
              </a:rPr>
              <a:t>21</a:t>
            </a:r>
            <a:r>
              <a:rPr lang="zh-CN" altLang="en-US" sz="2400" b="1">
                <a:latin typeface="楷体" panose="02010609060101010101" charset="-122"/>
                <a:ea typeface="楷体" panose="02010609060101010101" charset="-122"/>
                <a:cs typeface="楷体" panose="02010609060101010101" charset="-122"/>
              </a:rPr>
              <a:t>年×月×日</a:t>
            </a:r>
            <a:endParaRPr lang="zh-CN" altLang="en-US" sz="2400" b="1">
              <a:latin typeface="楷体" panose="02010609060101010101" charset="-122"/>
              <a:ea typeface="楷体" panose="02010609060101010101" charset="-122"/>
              <a:cs typeface="楷体" panose="02010609060101010101" charset="-122"/>
            </a:endParaRPr>
          </a:p>
          <a:p>
            <a:pPr marL="0" indent="0" algn="r" fontAlgn="auto">
              <a:lnSpc>
                <a:spcPct val="100000"/>
              </a:lnSpc>
              <a:buNone/>
            </a:pP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（落款人、时间）</a:t>
            </a:r>
            <a:endPar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3" end="3"/>
                                            </p:txEl>
                                          </p:spTgt>
                                        </p:tgtEl>
                                      </p:cBhvr>
                                    </p:animEffect>
                                  </p:childTnLst>
                                </p:cTn>
                              </p:par>
                              <p:par>
                                <p:cTn id="25" presetID="1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28" dur="500"/>
                                        <p:tgtEl>
                                          <p:spTgt spid="3">
                                            <p:txEl>
                                              <p:pRg st="4" end="4"/>
                                            </p:txEl>
                                          </p:spTgt>
                                        </p:tgtEl>
                                      </p:cBhvr>
                                    </p:animEffect>
                                  </p:childTnLst>
                                </p:cTn>
                              </p:par>
                              <p:par>
                                <p:cTn id="29" presetID="1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30530" y="358775"/>
            <a:ext cx="11330940" cy="6431280"/>
          </a:xfrm>
          <a:prstGeom prst="rect">
            <a:avLst/>
          </a:prstGeom>
          <a:noFill/>
        </p:spPr>
        <p:txBody>
          <a:bodyPr wrap="square" rtlCol="0" anchor="t">
            <a:spAutoFit/>
          </a:bodyPr>
          <a:lstStyle/>
          <a:p>
            <a:pPr algn="ctr"/>
            <a:r>
              <a:rPr lang="zh-CN" altLang="en-US" sz="2800" b="1">
                <a:latin typeface="楷体" panose="02010609060101010101" charset="-122"/>
                <a:ea typeface="楷体" panose="02010609060101010101" charset="-122"/>
                <a:cs typeface="楷体" panose="02010609060101010101" charset="-122"/>
              </a:rPr>
              <a:t>青山青，华夏新</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solidFill>
                  <a:schemeClr val="tx1"/>
                </a:solidFill>
                <a:latin typeface="楷体" panose="02010609060101010101" charset="-122"/>
                <a:ea typeface="楷体" panose="02010609060101010101" charset="-122"/>
                <a:cs typeface="楷体" panose="02010609060101010101" charset="-122"/>
              </a:rPr>
              <a:t>尊敬的老师，亲爱的同学们:</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（称谓，顶格写）</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大家好！</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（问候语，空两格）</a:t>
            </a:r>
            <a:endPar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今天，我演讲的题目是：“青山青，华夏新”。</a:t>
            </a:r>
            <a:r>
              <a:rPr lang="zh-CN" altLang="en-US" sz="2800" b="1">
                <a:latin typeface="楷体" panose="02010609060101010101" charset="-122"/>
                <a:ea typeface="楷体" panose="02010609060101010101" charset="-122"/>
                <a:cs typeface="楷体" panose="02010609060101010101" charset="-122"/>
              </a:rPr>
              <a:t>古人曰：“留得青山在，不怕没柴烧。”</a:t>
            </a:r>
            <a:r>
              <a:rPr lang="zh-CN" altLang="en-US" sz="2800" b="1">
                <a:solidFill>
                  <a:srgbClr val="FF0000"/>
                </a:solidFill>
                <a:latin typeface="楷体" panose="02010609060101010101" charset="-122"/>
                <a:ea typeface="楷体" panose="02010609060101010101" charset="-122"/>
                <a:cs typeface="楷体" panose="02010609060101010101" charset="-122"/>
              </a:rPr>
              <a:t>今天，我想以这句话为契机，与各位分享</a:t>
            </a:r>
            <a:r>
              <a:rPr lang="zh-CN" altLang="en-US" sz="2800" b="1">
                <a:latin typeface="楷体" panose="02010609060101010101" charset="-122"/>
                <a:ea typeface="楷体" panose="02010609060101010101" charset="-122"/>
                <a:cs typeface="楷体" panose="02010609060101010101" charset="-122"/>
              </a:rPr>
              <a:t>华夏文明中三座历经岁月更迭而巍然不动，阅尽人世变迁而长存依旧的青山，</a:t>
            </a:r>
            <a:r>
              <a:rPr lang="zh-CN" altLang="en-US" sz="2800" b="1">
                <a:solidFill>
                  <a:srgbClr val="FF0000"/>
                </a:solidFill>
                <a:latin typeface="楷体" panose="02010609060101010101" charset="-122"/>
                <a:ea typeface="楷体" panose="02010609060101010101" charset="-122"/>
                <a:cs typeface="楷体" panose="02010609060101010101" charset="-122"/>
              </a:rPr>
              <a:t>分享三座青山里的中国智慧。</a:t>
            </a:r>
            <a:r>
              <a:rPr lang="zh-CN" altLang="en-US" sz="2800" b="1">
                <a:latin typeface="楷体" panose="02010609060101010101" charset="-122"/>
                <a:ea typeface="楷体" panose="02010609060101010101" charset="-122"/>
                <a:cs typeface="楷体" panose="02010609060101010101" charset="-122"/>
              </a:rPr>
              <a:t>（以</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概括演讲内容</a:t>
            </a:r>
            <a:r>
              <a:rPr lang="zh-CN" altLang="en-US" sz="2800" b="1">
                <a:latin typeface="楷体" panose="02010609060101010101" charset="-122"/>
                <a:ea typeface="楷体" panose="02010609060101010101" charset="-122"/>
                <a:cs typeface="楷体" panose="02010609060101010101" charset="-122"/>
              </a:rPr>
              <a:t>或</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揭示中心论点</a:t>
            </a:r>
            <a:r>
              <a:rPr lang="zh-CN" altLang="en-US" sz="2800" b="1">
                <a:latin typeface="楷体" panose="02010609060101010101" charset="-122"/>
                <a:ea typeface="楷体" panose="02010609060101010101" charset="-122"/>
                <a:cs typeface="楷体" panose="02010609060101010101" charset="-122"/>
              </a:rPr>
              <a:t>或从</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演讲题目</a:t>
            </a:r>
            <a:r>
              <a:rPr lang="zh-CN" altLang="en-US" sz="2800" b="1">
                <a:latin typeface="楷体" panose="02010609060101010101" charset="-122"/>
                <a:ea typeface="楷体" panose="02010609060101010101" charset="-122"/>
                <a:cs typeface="楷体" panose="02010609060101010101" charset="-122"/>
              </a:rPr>
              <a:t>开始；或从</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演讲的原因</a:t>
            </a:r>
            <a:r>
              <a:rPr lang="zh-CN" altLang="en-US" sz="2800" b="1">
                <a:latin typeface="楷体" panose="02010609060101010101" charset="-122"/>
                <a:ea typeface="楷体" panose="02010609060101010101" charset="-122"/>
                <a:cs typeface="楷体" panose="02010609060101010101" charset="-122"/>
              </a:rPr>
              <a:t>开始）</a:t>
            </a:r>
            <a:endParaRPr lang="zh-CN" altLang="en-US" sz="28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 第一座青山，是文化传承</a:t>
            </a:r>
            <a:r>
              <a:rPr lang="zh-CN" altLang="en-US" sz="28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（演讲层次）</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   学儒法道墨兵，可得治世之道；学仁义礼智信，可修君子之蕴；柴静说过：“文化看上去无形无色，却决定了我们的社会从何处来，往哪里去。”文化体现了一个国家的深层次追求和坚守，一个轻视文化的国家，必将遭遇严重的动荡与混乱。所以，留得这座青山在，才能留住华夏民族得以延续的根基。</a:t>
            </a:r>
            <a:endParaRPr lang="zh-CN" altLang="en-US" sz="2800" b="1">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4"/>
            </p:custDataLst>
          </p:nvPr>
        </p:nvSpPr>
        <p:spPr>
          <a:xfrm>
            <a:off x="193675" y="0"/>
            <a:ext cx="2599055" cy="1014730"/>
          </a:xfrm>
          <a:prstGeom prst="rect">
            <a:avLst/>
          </a:prstGeom>
          <a:noFill/>
        </p:spPr>
        <p:txBody>
          <a:bodyPr wrap="square" rtlCol="0">
            <a:spAutoFit/>
          </a:bodyPr>
          <a:lstStyle/>
          <a:p>
            <a:r>
              <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演讲稿</a:t>
            </a:r>
            <a:endPar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
                                            <p:txEl>
                                              <p:pRg st="2" end="2"/>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p:tgtEl>
                                          <p:spTgt spid="4">
                                            <p:txEl>
                                              <p:pRg st="3" end="3"/>
                                            </p:txEl>
                                          </p:spTgt>
                                        </p:tgtEl>
                                        <p:attrNameLst>
                                          <p:attrName>ppt_y</p:attrName>
                                        </p:attrNameLst>
                                      </p:cBhvr>
                                      <p:tavLst>
                                        <p:tav tm="0">
                                          <p:val>
                                            <p:strVal val="#ppt_y+#ppt_h*1.125000"/>
                                          </p:val>
                                        </p:tav>
                                        <p:tav tm="100000">
                                          <p:val>
                                            <p:strVal val="#ppt_y"/>
                                          </p:val>
                                        </p:tav>
                                      </p:tavLst>
                                    </p:anim>
                                    <p:animEffect transition="in" filter="wipe(up)">
                                      <p:cBhvr>
                                        <p:cTn id="32" dur="5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p:tgtEl>
                                          <p:spTgt spid="4">
                                            <p:txEl>
                                              <p:pRg st="4" end="4"/>
                                            </p:txEl>
                                          </p:spTgt>
                                        </p:tgtEl>
                                        <p:attrNameLst>
                                          <p:attrName>ppt_y</p:attrName>
                                        </p:attrNameLst>
                                      </p:cBhvr>
                                      <p:tavLst>
                                        <p:tav tm="0">
                                          <p:val>
                                            <p:strVal val="#ppt_y+#ppt_h*1.125000"/>
                                          </p:val>
                                        </p:tav>
                                        <p:tav tm="100000">
                                          <p:val>
                                            <p:strVal val="#ppt_y"/>
                                          </p:val>
                                        </p:tav>
                                      </p:tavLst>
                                    </p:anim>
                                    <p:animEffect transition="in" filter="wipe(up)">
                                      <p:cBhvr>
                                        <p:cTn id="38" dur="500"/>
                                        <p:tgtEl>
                                          <p:spTgt spid="4">
                                            <p:txEl>
                                              <p:pRg st="4" end="4"/>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p:tgtEl>
                                          <p:spTgt spid="4">
                                            <p:txEl>
                                              <p:pRg st="5" end="5"/>
                                            </p:txEl>
                                          </p:spTgt>
                                        </p:tgtEl>
                                        <p:attrNameLst>
                                          <p:attrName>ppt_y</p:attrName>
                                        </p:attrNameLst>
                                      </p:cBhvr>
                                      <p:tavLst>
                                        <p:tav tm="0">
                                          <p:val>
                                            <p:strVal val="#ppt_y+#ppt_h*1.125000"/>
                                          </p:val>
                                        </p:tav>
                                        <p:tav tm="100000">
                                          <p:val>
                                            <p:strVal val="#ppt_y"/>
                                          </p:val>
                                        </p:tav>
                                      </p:tavLst>
                                    </p:anim>
                                    <p:animEffect transition="in" filter="wipe(up)">
                                      <p:cBhvr>
                                        <p:cTn id="44"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9555" y="191135"/>
            <a:ext cx="11693525" cy="6475730"/>
          </a:xfrm>
        </p:spPr>
        <p:txBody>
          <a:bodyPr>
            <a:noAutofit/>
          </a:bodyPr>
          <a:lstStyle/>
          <a:p>
            <a:pPr marL="0" indent="0" fontAlgn="auto">
              <a:lnSpc>
                <a:spcPct val="90000"/>
              </a:lnSpc>
              <a:buNone/>
            </a:pP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第二座青山，是创新精神。</a:t>
            </a:r>
            <a:endParaRPr lang="zh-CN" altLang="en-US" sz="2800" b="1">
              <a:latin typeface="楷体" panose="02010609060101010101" charset="-122"/>
              <a:ea typeface="楷体" panose="02010609060101010101" charset="-122"/>
              <a:cs typeface="楷体" panose="02010609060101010101" charset="-122"/>
            </a:endParaRPr>
          </a:p>
          <a:p>
            <a:pPr marL="0" indent="0" fontAlgn="auto">
              <a:lnSpc>
                <a:spcPct val="90000"/>
              </a:lnSpc>
              <a:buNone/>
            </a:pPr>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古有四大发明惠遍世界，今有“新四大发明”领跑全球；古有丝绸之路连通欧亚，今有“一带一路”造福沿线。创新精神，是使一个国家不怯于世界潮流的关键，更是中国能够蓬勃发展的智慧所在。《大学》曰：“苟日新，日日新，又日新。”留得这座青山在，就留住了中国在全球化中乘风破浪的底气。</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indent="0" fontAlgn="auto">
              <a:lnSpc>
                <a:spcPct val="90000"/>
              </a:lnSpc>
              <a:buNone/>
            </a:pPr>
            <a:r>
              <a:rPr lang="zh-CN" altLang="en-US" sz="2800" b="1">
                <a:solidFill>
                  <a:schemeClr val="tx1"/>
                </a:solidFill>
                <a:latin typeface="楷体" panose="02010609060101010101" charset="-122"/>
                <a:ea typeface="楷体" panose="02010609060101010101" charset="-122"/>
                <a:cs typeface="楷体" panose="02010609060101010101" charset="-122"/>
              </a:rPr>
              <a:t>   说到这里，大家有没有发现前两座青山的共同点呢？没错，无论是传承，还是创新，都需要“人”的参与。</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marL="0" indent="0" fontAlgn="auto">
              <a:lnSpc>
                <a:spcPct val="90000"/>
              </a:lnSpc>
              <a:buNone/>
            </a:pPr>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所以，第三座青山，就是你和我，是千千万万的新时代青年。</a:t>
            </a:r>
            <a:endParaRPr lang="zh-CN" altLang="en-US" sz="2800" b="1">
              <a:latin typeface="楷体" panose="02010609060101010101" charset="-122"/>
              <a:ea typeface="楷体" panose="02010609060101010101" charset="-122"/>
              <a:cs typeface="楷体" panose="02010609060101010101" charset="-122"/>
            </a:endParaRPr>
          </a:p>
          <a:p>
            <a:pPr marL="0" indent="0" fontAlgn="auto">
              <a:lnSpc>
                <a:spcPct val="90000"/>
              </a:lnSpc>
              <a:buNone/>
            </a:pPr>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习近平主席说过：“青年兴则国家兴，青年强则国家强。”十七岁的霍去病，骁勇善战，气宇轩昂，初征战场就杀敌破千；二十一岁的曹原，沉着稳重，聪慧机敏，石墨烯论文惊艳世界；二十二岁的辛弃疾，情深义重，有勇有谋，万人营里生擒叛徒。中国智慧，哺育青年智慧；青年智慧，创造中国智慧。无论时代如何变化，留得这座青山在，就留住了无数种可能！</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32105" y="508000"/>
            <a:ext cx="11441430" cy="4963795"/>
          </a:xfrm>
          <a:prstGeom prst="rect">
            <a:avLst/>
          </a:prstGeom>
          <a:noFill/>
        </p:spPr>
        <p:txBody>
          <a:bodyPr wrap="square" rtlCol="0" anchor="t">
            <a:spAutoFit/>
          </a:bodyPr>
          <a:lstStyle/>
          <a:p>
            <a:pPr>
              <a:lnSpc>
                <a:spcPct val="120000"/>
              </a:lnSpc>
            </a:pP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纵观中国历史，五千年的延续，离不开代代相传的坚守，离不开创新开拓的魄力，离不开意气风发的青年志气。炎黄子孙倚着这三座汇集了中国智慧的青山，渡过历史长河中无数的暗涌；循着青山般的宝贵意志，成就屹立于世界民族之林的中国。</a:t>
            </a:r>
            <a:endParaRPr lang="zh-CN" altLang="en-US" sz="2800" b="1">
              <a:latin typeface="楷体" panose="02010609060101010101" charset="-122"/>
              <a:ea typeface="楷体" panose="02010609060101010101" charset="-122"/>
              <a:cs typeface="楷体" panose="02010609060101010101" charset="-122"/>
            </a:endParaRPr>
          </a:p>
          <a:p>
            <a:pPr>
              <a:lnSpc>
                <a:spcPct val="120000"/>
              </a:lnSpc>
            </a:pPr>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让我们</a:t>
            </a:r>
            <a:r>
              <a:rPr lang="zh-CN" altLang="en-US" sz="2800" b="1">
                <a:latin typeface="楷体" panose="02010609060101010101" charset="-122"/>
                <a:ea typeface="楷体" panose="02010609060101010101" charset="-122"/>
                <a:cs typeface="楷体" panose="02010609060101010101" charset="-122"/>
              </a:rPr>
              <a:t>在这三座青山的基础上，</a:t>
            </a:r>
            <a:r>
              <a:rPr lang="zh-CN" altLang="en-US" sz="2800" b="1">
                <a:solidFill>
                  <a:srgbClr val="FF0000"/>
                </a:solidFill>
                <a:latin typeface="楷体" panose="02010609060101010101" charset="-122"/>
                <a:ea typeface="楷体" panose="02010609060101010101" charset="-122"/>
                <a:cs typeface="楷体" panose="02010609060101010101" charset="-122"/>
              </a:rPr>
              <a:t>携手并进</a:t>
            </a:r>
            <a:r>
              <a:rPr lang="zh-CN" altLang="en-US" sz="2800" b="1">
                <a:latin typeface="楷体" panose="02010609060101010101" charset="-122"/>
                <a:ea typeface="楷体" panose="02010609060101010101" charset="-122"/>
                <a:cs typeface="楷体" panose="02010609060101010101" charset="-122"/>
              </a:rPr>
              <a:t>，推动历史的车轮，</a:t>
            </a:r>
            <a:r>
              <a:rPr lang="zh-CN" altLang="en-US" sz="2800" b="1">
                <a:solidFill>
                  <a:srgbClr val="FF0000"/>
                </a:solidFill>
                <a:latin typeface="楷体" panose="02010609060101010101" charset="-122"/>
                <a:ea typeface="楷体" panose="02010609060101010101" charset="-122"/>
                <a:cs typeface="楷体" panose="02010609060101010101" charset="-122"/>
              </a:rPr>
              <a:t>续写伟大不朽的华夏文明新篇章！（</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提出希望、提出倡议和号召、发出誓言</a:t>
            </a:r>
            <a:r>
              <a:rPr lang="zh-CN" altLang="en-US" sz="2800" b="1">
                <a:solidFill>
                  <a:srgbClr val="FF0000"/>
                </a:solidFill>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a:p>
            <a:pPr>
              <a:lnSpc>
                <a:spcPct val="120000"/>
              </a:lnSpc>
            </a:pPr>
            <a:r>
              <a:rPr lang="zh-CN" altLang="en-US"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 我相信，留得三座青山青，不怕华夏不常新！</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p>
            <a:pPr>
              <a:lnSpc>
                <a:spcPct val="120000"/>
              </a:lnSpc>
            </a:pPr>
            <a:r>
              <a:rPr lang="zh-CN" altLang="en-US" sz="2800" b="1">
                <a:solidFill>
                  <a:srgbClr val="FF0000"/>
                </a:solidFill>
                <a:latin typeface="楷体" panose="02010609060101010101" charset="-122"/>
                <a:ea typeface="楷体" panose="02010609060101010101" charset="-122"/>
                <a:cs typeface="楷体" panose="02010609060101010101" charset="-122"/>
              </a:rPr>
              <a:t>    我的演讲到此结束，谢谢大家。（</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结束语</a:t>
            </a:r>
            <a:r>
              <a:rPr lang="zh-CN" altLang="en-US" sz="2800" b="1">
                <a:solidFill>
                  <a:srgbClr val="FF0000"/>
                </a:solidFill>
                <a:latin typeface="楷体" panose="02010609060101010101" charset="-122"/>
                <a:ea typeface="楷体" panose="02010609060101010101" charset="-122"/>
                <a:cs typeface="楷体" panose="02010609060101010101" charset="-122"/>
              </a:rPr>
              <a:t>）</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p:tgtEl>
                                          <p:spTgt spid="2">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06070" y="581660"/>
            <a:ext cx="11579860" cy="6185535"/>
          </a:xfrm>
          <a:prstGeom prst="rect">
            <a:avLst/>
          </a:prstGeom>
          <a:noFill/>
          <a:ln w="9525">
            <a:noFill/>
          </a:ln>
        </p:spPr>
        <p:txBody>
          <a:bodyPr wrap="square">
            <a:spAutoFit/>
          </a:bodyPr>
          <a:lstStyle/>
          <a:p>
            <a:pPr indent="0" algn="ctr"/>
            <a:r>
              <a:rPr lang="zh-CN" sz="2800" b="1">
                <a:latin typeface="楷体" panose="02010609060101010101" charset="-122"/>
                <a:ea typeface="楷体" panose="02010609060101010101" charset="-122"/>
                <a:cs typeface="楷体" panose="02010609060101010101" charset="-122"/>
              </a:rPr>
              <a:t>我终会成为你</a:t>
            </a:r>
            <a:endParaRPr lang="zh-CN" sz="2800" b="1">
              <a:latin typeface="楷体" panose="02010609060101010101" charset="-122"/>
              <a:ea typeface="楷体" panose="02010609060101010101" charset="-122"/>
              <a:cs typeface="楷体" panose="02010609060101010101" charset="-122"/>
            </a:endParaRPr>
          </a:p>
          <a:p>
            <a:pPr indent="0"/>
            <a:r>
              <a:rPr lang="zh-CN" sz="2400" b="1">
                <a:solidFill>
                  <a:srgbClr val="FF0000"/>
                </a:solidFill>
                <a:latin typeface="楷体" panose="02010609060101010101" charset="-122"/>
                <a:ea typeface="楷体" panose="02010609060101010101" charset="-122"/>
                <a:cs typeface="楷体" panose="02010609060101010101" charset="-122"/>
              </a:rPr>
              <a:t>敬爱的蒲元先生：</a:t>
            </a:r>
            <a:endParaRPr lang="zh-CN" sz="2400" b="1">
              <a:solidFill>
                <a:srgbClr val="FF0000"/>
              </a:solidFill>
              <a:latin typeface="楷体" panose="02010609060101010101" charset="-122"/>
              <a:ea typeface="楷体" panose="02010609060101010101" charset="-122"/>
              <a:cs typeface="楷体" panose="02010609060101010101" charset="-122"/>
            </a:endParaRPr>
          </a:p>
          <a:p>
            <a:pPr indent="0"/>
            <a:r>
              <a:rPr lang="zh-CN" sz="2400" b="1">
                <a:solidFill>
                  <a:srgbClr val="FF0000"/>
                </a:solidFill>
                <a:latin typeface="楷体" panose="02010609060101010101" charset="-122"/>
                <a:ea typeface="楷体" panose="02010609060101010101" charset="-122"/>
                <a:cs typeface="楷体" panose="02010609060101010101" charset="-122"/>
              </a:rPr>
              <a:t>    展信安好。</a:t>
            </a:r>
            <a:endParaRPr lang="zh-CN" sz="2400" b="1">
              <a:solidFill>
                <a:srgbClr val="FF0000"/>
              </a:solidFill>
              <a:latin typeface="楷体" panose="02010609060101010101" charset="-122"/>
              <a:ea typeface="楷体" panose="02010609060101010101" charset="-122"/>
              <a:cs typeface="楷体" panose="02010609060101010101" charset="-122"/>
            </a:endParaRPr>
          </a:p>
          <a:p>
            <a:pPr indent="0"/>
            <a:r>
              <a:rPr lang="zh-CN" sz="2400" b="1">
                <a:solidFill>
                  <a:srgbClr val="FF0000"/>
                </a:solidFill>
                <a:latin typeface="楷体" panose="02010609060101010101" charset="-122"/>
                <a:ea typeface="楷体" panose="02010609060101010101" charset="-122"/>
                <a:cs typeface="楷体" panose="02010609060101010101" charset="-122"/>
              </a:rPr>
              <a:t>    </a:t>
            </a:r>
            <a:r>
              <a:rPr lang="zh-CN" sz="2400" b="1">
                <a:latin typeface="楷体" panose="02010609060101010101" charset="-122"/>
                <a:ea typeface="楷体" panose="02010609060101010101" charset="-122"/>
                <a:cs typeface="楷体" panose="02010609060101010101" charset="-122"/>
              </a:rPr>
              <a:t>我是一名当代高中生，听闻您在周末、节假日等休息时间，自费数千元探访各地的抗战老兵，协助募集物资及资金计十余万元，帮助了上百位老兵的事迹，敬佩之情油然而生。</a:t>
            </a:r>
            <a:endParaRPr lang="zh-CN" sz="2400" b="1">
              <a:latin typeface="楷体" panose="02010609060101010101" charset="-122"/>
              <a:ea typeface="楷体" panose="02010609060101010101" charset="-122"/>
              <a:cs typeface="楷体" panose="02010609060101010101" charset="-122"/>
            </a:endParaRPr>
          </a:p>
          <a:p>
            <a:pPr indent="0"/>
            <a:r>
              <a:rPr lang="zh-CN" sz="2400" b="1">
                <a:latin typeface="楷体" panose="02010609060101010101" charset="-122"/>
                <a:ea typeface="楷体" panose="02010609060101010101" charset="-122"/>
                <a:cs typeface="楷体" panose="02010609060101010101" charset="-122"/>
              </a:rPr>
              <a:t>    不知近来您身体可安好？我有个小小的愿望，就是成为一名志愿者，奉献祖国，给需要帮助的人带去温暖和关怀。特写信向您请教成为一名优秀的志愿者，需要做些什么准备？</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（开头致以问候，并说明写信的缘由。）</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indent="0"/>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   </a:t>
            </a:r>
            <a:r>
              <a:rPr lang="zh-CN" sz="2400" b="1">
                <a:latin typeface="楷体" panose="02010609060101010101" charset="-122"/>
                <a:ea typeface="楷体" panose="02010609060101010101" charset="-122"/>
                <a:cs typeface="楷体" panose="02010609060101010101" charset="-122"/>
              </a:rPr>
              <a:t>我们生活在“犯我中华者，虽远必诛”的和平年代，不再担惊受怕；我们吃得饱穿得暖，不再受饿受冻；我们的黑夜如白昼般明亮，不再点着那昏暗的煤油灯与黑夜作斗争……我们无疑是幸福的，但我们似乎渐渐忘记了，这幸福的背后，是无数抗战老兵抛头颅洒热血，浴血奋战。一条长征路通向了带有曙光的出口，红军战士们爬雪山过草地，不向命运屈服，终为我国前路带来了希望。在历史的长河中，岁月渐渐模糊了他们的面孔，人们渐渐遗忘了他们的事迹，可这革命精神却始终激励着我们为国争光。</a:t>
            </a:r>
            <a:endParaRPr lang="zh-CN" altLang="en-US" sz="2400" b="1">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4"/>
            </p:custDataLst>
          </p:nvPr>
        </p:nvSpPr>
        <p:spPr>
          <a:xfrm>
            <a:off x="440690" y="104140"/>
            <a:ext cx="2599055" cy="1014730"/>
          </a:xfrm>
          <a:prstGeom prst="rect">
            <a:avLst/>
          </a:prstGeom>
          <a:noFill/>
        </p:spPr>
        <p:txBody>
          <a:bodyPr wrap="square" rtlCol="0">
            <a:spAutoFit/>
          </a:bodyPr>
          <a:lstStyle/>
          <a:p>
            <a:r>
              <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书信体</a:t>
            </a:r>
            <a:endPar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 calcmode="lin" valueType="num">
                                      <p:cBhvr additive="base">
                                        <p:cTn id="13" dur="500"/>
                                        <p:tgtEl>
                                          <p:spTgt spid="100">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0">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00">
                                            <p:txEl>
                                              <p:pRg st="1" end="1"/>
                                            </p:txEl>
                                          </p:spTgt>
                                        </p:tgtEl>
                                        <p:attrNameLst>
                                          <p:attrName>style.visibility</p:attrName>
                                        </p:attrNameLst>
                                      </p:cBhvr>
                                      <p:to>
                                        <p:strVal val="visible"/>
                                      </p:to>
                                    </p:set>
                                    <p:anim calcmode="lin" valueType="num">
                                      <p:cBhvr additive="base">
                                        <p:cTn id="19" dur="500"/>
                                        <p:tgtEl>
                                          <p:spTgt spid="100">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00">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100">
                                            <p:txEl>
                                              <p:pRg st="2" end="2"/>
                                            </p:txEl>
                                          </p:spTgt>
                                        </p:tgtEl>
                                        <p:attrNameLst>
                                          <p:attrName>style.visibility</p:attrName>
                                        </p:attrNameLst>
                                      </p:cBhvr>
                                      <p:to>
                                        <p:strVal val="visible"/>
                                      </p:to>
                                    </p:set>
                                    <p:anim calcmode="lin" valueType="num">
                                      <p:cBhvr additive="base">
                                        <p:cTn id="25" dur="500"/>
                                        <p:tgtEl>
                                          <p:spTgt spid="100">
                                            <p:txEl>
                                              <p:pRg st="2" end="2"/>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00">
                                            <p:txEl>
                                              <p:pRg st="2" end="2"/>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100">
                                            <p:txEl>
                                              <p:pRg st="3" end="3"/>
                                            </p:txEl>
                                          </p:spTgt>
                                        </p:tgtEl>
                                        <p:attrNameLst>
                                          <p:attrName>style.visibility</p:attrName>
                                        </p:attrNameLst>
                                      </p:cBhvr>
                                      <p:to>
                                        <p:strVal val="visible"/>
                                      </p:to>
                                    </p:set>
                                    <p:anim calcmode="lin" valueType="num">
                                      <p:cBhvr additive="base">
                                        <p:cTn id="31" dur="500"/>
                                        <p:tgtEl>
                                          <p:spTgt spid="100">
                                            <p:txEl>
                                              <p:pRg st="3" end="3"/>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00">
                                            <p:txEl>
                                              <p:pRg st="3" end="3"/>
                                            </p:txEl>
                                          </p:spTgt>
                                        </p:tgtEl>
                                      </p:cBhvr>
                                    </p:animEffect>
                                  </p:childTnLst>
                                </p:cTn>
                              </p:par>
                              <p:par>
                                <p:cTn id="33" presetID="12" presetClass="entr" presetSubtype="4" fill="hold" nodeType="withEffect">
                                  <p:stCondLst>
                                    <p:cond delay="0"/>
                                  </p:stCondLst>
                                  <p:childTnLst>
                                    <p:set>
                                      <p:cBhvr>
                                        <p:cTn id="34" dur="1" fill="hold">
                                          <p:stCondLst>
                                            <p:cond delay="0"/>
                                          </p:stCondLst>
                                        </p:cTn>
                                        <p:tgtEl>
                                          <p:spTgt spid="100">
                                            <p:txEl>
                                              <p:pRg st="4" end="4"/>
                                            </p:txEl>
                                          </p:spTgt>
                                        </p:tgtEl>
                                        <p:attrNameLst>
                                          <p:attrName>style.visibility</p:attrName>
                                        </p:attrNameLst>
                                      </p:cBhvr>
                                      <p:to>
                                        <p:strVal val="visible"/>
                                      </p:to>
                                    </p:set>
                                    <p:anim calcmode="lin" valueType="num">
                                      <p:cBhvr additive="base">
                                        <p:cTn id="35" dur="500"/>
                                        <p:tgtEl>
                                          <p:spTgt spid="100">
                                            <p:txEl>
                                              <p:pRg st="4" end="4"/>
                                            </p:txEl>
                                          </p:spTgt>
                                        </p:tgtEl>
                                        <p:attrNameLst>
                                          <p:attrName>ppt_y</p:attrName>
                                        </p:attrNameLst>
                                      </p:cBhvr>
                                      <p:tavLst>
                                        <p:tav tm="0">
                                          <p:val>
                                            <p:strVal val="#ppt_y+#ppt_h*1.125000"/>
                                          </p:val>
                                        </p:tav>
                                        <p:tav tm="100000">
                                          <p:val>
                                            <p:strVal val="#ppt_y"/>
                                          </p:val>
                                        </p:tav>
                                      </p:tavLst>
                                    </p:anim>
                                    <p:animEffect transition="in" filter="wipe(up)">
                                      <p:cBhvr>
                                        <p:cTn id="36" dur="500"/>
                                        <p:tgtEl>
                                          <p:spTgt spid="100">
                                            <p:txEl>
                                              <p:pRg st="4" end="4"/>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2" presetClass="entr" presetSubtype="4" fill="hold" nodeType="clickEffect">
                                  <p:stCondLst>
                                    <p:cond delay="0"/>
                                  </p:stCondLst>
                                  <p:childTnLst>
                                    <p:set>
                                      <p:cBhvr>
                                        <p:cTn id="40" dur="1" fill="hold">
                                          <p:stCondLst>
                                            <p:cond delay="0"/>
                                          </p:stCondLst>
                                        </p:cTn>
                                        <p:tgtEl>
                                          <p:spTgt spid="100">
                                            <p:txEl>
                                              <p:pRg st="5" end="5"/>
                                            </p:txEl>
                                          </p:spTgt>
                                        </p:tgtEl>
                                        <p:attrNameLst>
                                          <p:attrName>style.visibility</p:attrName>
                                        </p:attrNameLst>
                                      </p:cBhvr>
                                      <p:to>
                                        <p:strVal val="visible"/>
                                      </p:to>
                                    </p:set>
                                    <p:anim calcmode="lin" valueType="num">
                                      <p:cBhvr additive="base">
                                        <p:cTn id="41" dur="500"/>
                                        <p:tgtEl>
                                          <p:spTgt spid="100">
                                            <p:txEl>
                                              <p:pRg st="5" end="5"/>
                                            </p:txEl>
                                          </p:spTgt>
                                        </p:tgtEl>
                                        <p:attrNameLst>
                                          <p:attrName>ppt_y</p:attrName>
                                        </p:attrNameLst>
                                      </p:cBhvr>
                                      <p:tavLst>
                                        <p:tav tm="0">
                                          <p:val>
                                            <p:strVal val="#ppt_y+#ppt_h*1.125000"/>
                                          </p:val>
                                        </p:tav>
                                        <p:tav tm="100000">
                                          <p:val>
                                            <p:strVal val="#ppt_y"/>
                                          </p:val>
                                        </p:tav>
                                      </p:tavLst>
                                    </p:anim>
                                    <p:animEffect transition="in" filter="wipe(up)">
                                      <p:cBhvr>
                                        <p:cTn id="42" dur="5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454025" y="979805"/>
            <a:ext cx="11283315" cy="5775960"/>
          </a:xfrm>
          <a:prstGeom prst="rect">
            <a:avLst/>
          </a:prstGeom>
          <a:noFill/>
        </p:spPr>
        <p:txBody>
          <a:bodyPr wrap="square">
            <a:spAutoFit/>
          </a:bodyPr>
          <a:lstStyle/>
          <a:p>
            <a:pPr marL="44450" marR="0" defTabSz="914400">
              <a:lnSpc>
                <a:spcPct val="120000"/>
              </a:lnSpc>
              <a:buClrTx/>
              <a:buSzTx/>
              <a:buFontTx/>
              <a:defRPr/>
            </a:pPr>
            <a:r>
              <a:rPr kumimoji="0" lang="zh-CN" altLang="en-US"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rPr>
              <a:t>常见设问方式：</a:t>
            </a:r>
            <a:r>
              <a:rPr kumimoji="0" lang="en-US" altLang="zh-CN"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rPr>
              <a:t>1.</a:t>
            </a:r>
            <a:r>
              <a:rPr kumimoji="0" lang="zh-CN" altLang="en-US"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rPr>
              <a:t>论述</a:t>
            </a:r>
            <a:r>
              <a:rPr kumimoji="0" lang="zh-CN" altLang="en-US" sz="2800" b="1" kern="1200" cap="none" spc="0" normalizeH="0" baseline="0" noProof="1">
                <a:solidFill>
                  <a:srgbClr val="FF0000"/>
                </a:solidFill>
                <a:latin typeface="楷体" panose="02010609060101010101" charset="-122"/>
                <a:ea typeface="楷体" panose="02010609060101010101" charset="-122"/>
                <a:cs typeface="楷体" panose="02010609060101010101" charset="-122"/>
                <a:sym typeface="+mn-ea"/>
              </a:rPr>
              <a:t>文的论证思路</a:t>
            </a:r>
            <a:r>
              <a:rPr kumimoji="0" lang="zh-CN" altLang="en-US"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rPr>
              <a:t>？</a:t>
            </a:r>
            <a:endParaRPr kumimoji="0" lang="en-US" altLang="zh-CN"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endParaRPr>
          </a:p>
          <a:p>
            <a:pPr marL="44450" marR="0" defTabSz="914400">
              <a:lnSpc>
                <a:spcPct val="120000"/>
              </a:lnSpc>
              <a:buClrTx/>
              <a:buSzTx/>
              <a:buFontTx/>
              <a:defRPr/>
            </a:pPr>
            <a:r>
              <a:rPr kumimoji="0" lang="en-US" altLang="zh-CN"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rPr>
              <a:t>              2.</a:t>
            </a:r>
            <a:r>
              <a:rPr kumimoji="0" lang="zh-CN" altLang="en-US" sz="2800" b="1" kern="1200" cap="none" spc="0" normalizeH="0" baseline="0" noProof="1" smtClean="0">
                <a:solidFill>
                  <a:srgbClr val="FF0000"/>
                </a:solidFill>
                <a:latin typeface="楷体" panose="02010609060101010101" charset="-122"/>
                <a:ea typeface="楷体" panose="02010609060101010101" charset="-122"/>
                <a:cs typeface="楷体" panose="02010609060101010101" charset="-122"/>
                <a:sym typeface="+mn-ea"/>
              </a:rPr>
              <a:t>本</a:t>
            </a:r>
            <a:r>
              <a:rPr kumimoji="0" lang="zh-CN" altLang="en-US" sz="2800" b="1" kern="1200" cap="none" spc="0" normalizeH="0" baseline="0" noProof="1">
                <a:solidFill>
                  <a:srgbClr val="FF0000"/>
                </a:solidFill>
                <a:latin typeface="楷体" panose="02010609060101010101" charset="-122"/>
                <a:ea typeface="楷体" panose="02010609060101010101" charset="-122"/>
                <a:cs typeface="楷体" panose="02010609060101010101" charset="-122"/>
                <a:sym typeface="+mn-ea"/>
              </a:rPr>
              <a:t>材料是如何一步步展开论述的？</a:t>
            </a:r>
            <a:endParaRPr kumimoji="0" lang="zh-CN" altLang="en-US" sz="2800" b="1" kern="1200" cap="none" spc="0" normalizeH="0" baseline="0" noProof="1">
              <a:solidFill>
                <a:srgbClr val="FF0000"/>
              </a:solidFill>
              <a:latin typeface="楷体" panose="02010609060101010101" charset="-122"/>
              <a:ea typeface="楷体" panose="02010609060101010101" charset="-122"/>
              <a:cs typeface="楷体" panose="02010609060101010101" charset="-122"/>
              <a:sym typeface="+mn-ea"/>
            </a:endParaRPr>
          </a:p>
          <a:p>
            <a:pPr marL="44450" marR="0" defTabSz="914400">
              <a:lnSpc>
                <a:spcPct val="120000"/>
              </a:lnSpc>
              <a:buClrTx/>
              <a:buSzTx/>
              <a:buFontTx/>
              <a:defRPr/>
            </a:pPr>
            <a:r>
              <a:rPr kumimoji="0" lang="zh-CN" altLang="en-US" sz="2800" b="1" kern="1200" cap="none" spc="0" normalizeH="0" baseline="0" noProof="1">
                <a:solidFill>
                  <a:srgbClr val="FF0066"/>
                </a:solidFill>
                <a:latin typeface="楷体" panose="02010609060101010101" charset="-122"/>
                <a:ea typeface="楷体" panose="02010609060101010101" charset="-122"/>
                <a:cs typeface="楷体" panose="02010609060101010101" charset="-122"/>
                <a:sym typeface="+mn-ea"/>
              </a:rPr>
              <a:t>答题</a:t>
            </a:r>
            <a:r>
              <a:rPr kumimoji="0" lang="zh-CN" altLang="en-US" sz="2800" b="1" kern="1200" cap="none" spc="0" normalizeH="0" baseline="0" noProof="1" smtClean="0">
                <a:solidFill>
                  <a:srgbClr val="FF0066"/>
                </a:solidFill>
                <a:latin typeface="楷体" panose="02010609060101010101" charset="-122"/>
                <a:ea typeface="楷体" panose="02010609060101010101" charset="-122"/>
                <a:cs typeface="楷体" panose="02010609060101010101" charset="-122"/>
                <a:sym typeface="+mn-ea"/>
              </a:rPr>
              <a:t>步骤：</a:t>
            </a:r>
            <a:endParaRPr kumimoji="0" lang="zh-CN" altLang="en-US" sz="2800" b="1" kern="1200" cap="none" spc="0" normalizeH="0" baseline="0" noProof="1">
              <a:solidFill>
                <a:srgbClr val="FF0066"/>
              </a:solidFill>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1</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、首先</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作者借</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（现象）提出</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论点或</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论题或</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问题；</a:t>
            </a:r>
            <a:endParaRPr kumimoji="0" lang="en-US" altLang="zh-CN" sz="2800" b="1" kern="1200" cap="none" spc="0" normalizeH="0" baseline="0" noProof="1">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2</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、然后，分角度分析问题，从</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zh-CN" sz="2800" b="1" kern="1200" cap="none" spc="0" normalizeH="0" baseline="0" noProof="1">
                <a:latin typeface="楷体" panose="02010609060101010101" charset="-122"/>
                <a:ea typeface="楷体" panose="02010609060101010101" charset="-122"/>
                <a:cs typeface="楷体" panose="02010609060101010101" charset="-122"/>
                <a:sym typeface="+mn-ea"/>
              </a:rPr>
              <a:t>等</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方面，</a:t>
            </a:r>
            <a:r>
              <a:rPr kumimoji="0" lang="zh-CN" altLang="en-US" sz="2800" b="1" u="sng" kern="1200" cap="none" spc="0" normalizeH="0" baseline="0" noProof="1">
                <a:latin typeface="楷体" panose="02010609060101010101" charset="-122"/>
                <a:ea typeface="楷体" panose="02010609060101010101" charset="-122"/>
                <a:cs typeface="楷体" panose="02010609060101010101" charset="-122"/>
                <a:sym typeface="+mn-ea"/>
              </a:rPr>
              <a:t>运用</a:t>
            </a:r>
            <a:r>
              <a:rPr kumimoji="0" lang="en-US" altLang="zh-CN" sz="2800" b="1" u="sng"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en-US" sz="2800" b="1" u="sng" kern="1200" cap="none" spc="0" normalizeH="0" baseline="0" noProof="1">
                <a:latin typeface="楷体" panose="02010609060101010101" charset="-122"/>
                <a:ea typeface="楷体" panose="02010609060101010101" charset="-122"/>
                <a:cs typeface="楷体" panose="02010609060101010101" charset="-122"/>
                <a:sym typeface="+mn-ea"/>
              </a:rPr>
              <a:t>论证方法或论证方式</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来论证观点；</a:t>
            </a:r>
            <a:endParaRPr kumimoji="0" lang="zh-CN" altLang="en-US" sz="2800" b="1" kern="1200" cap="none" spc="0" normalizeH="0" baseline="0" noProof="1">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3.</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 接着，提出解决问题的方法</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a:t>
            </a:r>
            <a:r>
              <a:rPr kumimoji="0" lang="zh-CN" altLang="en-US" sz="2800" b="1" u="sng" kern="1200" cap="none" spc="0" normalizeH="0" baseline="0" noProof="1">
                <a:latin typeface="楷体" panose="02010609060101010101" charset="-122"/>
                <a:ea typeface="楷体" panose="02010609060101010101" charset="-122"/>
                <a:cs typeface="楷体" panose="02010609060101010101" charset="-122"/>
                <a:sym typeface="+mn-ea"/>
              </a:rPr>
              <a:t>（有的答，有的不需要）</a:t>
            </a:r>
            <a:endParaRPr kumimoji="0" lang="zh-CN" altLang="en-US" sz="2800" b="1" kern="1200" cap="none" spc="0" normalizeH="0" baseline="0" noProof="1">
              <a:solidFill>
                <a:srgbClr val="4C1FDF"/>
              </a:solidFill>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4</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、最后，重申论点或作总结，得出</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XX</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结论 。           </a:t>
            </a:r>
            <a:endParaRPr kumimoji="0" lang="zh-CN" altLang="en-US" sz="2800" b="1" kern="1200" cap="none" spc="0" normalizeH="0" baseline="0" noProof="1">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zh-CN" altLang="en-US" sz="2800" b="1" kern="1200" cap="none" spc="0" normalizeH="0" baseline="0" noProof="1">
                <a:solidFill>
                  <a:srgbClr val="FF0066"/>
                </a:solidFill>
                <a:latin typeface="楷体" panose="02010609060101010101" charset="-122"/>
                <a:ea typeface="楷体" panose="02010609060101010101" charset="-122"/>
                <a:cs typeface="楷体" panose="02010609060101010101" charset="-122"/>
                <a:sym typeface="+mn-ea"/>
              </a:rPr>
              <a:t>注意：</a:t>
            </a:r>
            <a:endParaRPr kumimoji="0" lang="en-US" altLang="zh-CN" sz="2800" b="1" kern="1200" cap="none" spc="0" normalizeH="0" baseline="0" noProof="1">
              <a:solidFill>
                <a:srgbClr val="FF0066"/>
              </a:solidFill>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1.</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最好用上连词：首先</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然后</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接着</a:t>
            </a: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最后。</a:t>
            </a:r>
            <a:endParaRPr kumimoji="0" lang="en-US" altLang="zh-CN" sz="2800" b="1" kern="1200" cap="none" spc="0" normalizeH="0" baseline="0" noProof="1">
              <a:latin typeface="楷体" panose="02010609060101010101" charset="-122"/>
              <a:ea typeface="楷体" panose="02010609060101010101" charset="-122"/>
              <a:cs typeface="楷体" panose="02010609060101010101" charset="-122"/>
            </a:endParaRPr>
          </a:p>
          <a:p>
            <a:pPr marL="44450" marR="0" defTabSz="914400">
              <a:lnSpc>
                <a:spcPct val="120000"/>
              </a:lnSpc>
              <a:buClrTx/>
              <a:buSzTx/>
              <a:buFontTx/>
              <a:defRPr/>
            </a:pPr>
            <a:r>
              <a:rPr kumimoji="0" lang="en-US" altLang="zh-CN" sz="2800" b="1" kern="1200" cap="none" spc="0" normalizeH="0" baseline="0" noProof="1">
                <a:latin typeface="楷体" panose="02010609060101010101" charset="-122"/>
                <a:ea typeface="楷体" panose="02010609060101010101" charset="-122"/>
                <a:cs typeface="楷体" panose="02010609060101010101" charset="-122"/>
                <a:sym typeface="+mn-ea"/>
              </a:rPr>
              <a:t>2.</a:t>
            </a:r>
            <a:r>
              <a:rPr kumimoji="0" lang="zh-CN" altLang="en-US" sz="2800" b="1" kern="1200" cap="none" spc="0" normalizeH="0" baseline="0" noProof="1">
                <a:latin typeface="楷体" panose="02010609060101010101" charset="-122"/>
                <a:ea typeface="楷体" panose="02010609060101010101" charset="-122"/>
                <a:cs typeface="楷体" panose="02010609060101010101" charset="-122"/>
                <a:sym typeface="+mn-ea"/>
              </a:rPr>
              <a:t>不能只答纲目，要结合文本具体分析。</a:t>
            </a:r>
            <a:endParaRPr kumimoji="0" lang="zh-CN" altLang="en-US" sz="2800" kern="1200" cap="none" spc="0" normalizeH="0" baseline="0" noProof="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668020" y="149860"/>
            <a:ext cx="2631440" cy="829945"/>
          </a:xfrm>
          <a:prstGeom prst="rect">
            <a:avLst/>
          </a:prstGeom>
          <a:noFill/>
        </p:spPr>
        <p:txBody>
          <a:bodyPr wrap="none" rtlCol="0">
            <a:spAutoFit/>
            <a:scene3d>
              <a:camera prst="orthographicFront"/>
              <a:lightRig rig="threePt" dir="t"/>
            </a:scene3d>
          </a:bodyPr>
          <a:lstStyle/>
          <a:p>
            <a:r>
              <a:rPr lang="zh-CN" altLang="en-US" sz="4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论证思路</a:t>
            </a:r>
            <a:endParaRPr lang="zh-CN" altLang="en-US" sz="4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94005" y="68580"/>
            <a:ext cx="11678920" cy="6721475"/>
          </a:xfrm>
          <a:prstGeom prst="rect">
            <a:avLst/>
          </a:prstGeom>
          <a:noFill/>
          <a:ln w="9525">
            <a:noFill/>
          </a:ln>
        </p:spPr>
        <p:txBody>
          <a:bodyPr wrap="square">
            <a:spAutoFit/>
          </a:bodyPr>
          <a:lstStyle/>
          <a:p>
            <a:pPr indent="266700" algn="l">
              <a:lnSpc>
                <a:spcPct val="110000"/>
              </a:lnSpc>
            </a:pP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楷体" panose="02010609060101010101" charset="-122"/>
                <a:ea typeface="楷体" panose="02010609060101010101" charset="-122"/>
                <a:cs typeface="楷体" panose="02010609060101010101" charset="-122"/>
              </a:rPr>
              <a:t>不少抗战老兵带着战场上的印记，独自生活着。他们与世无争，从不炫耀自己的功绩。可即使这样，仍有一些人开着革命先辈们的玩笑，更有甚者，骑在先辈们的雕塑上拍照……这一幕幕亵渎革命精神的场景，难道是道德沦丧的表现吗？</a:t>
            </a:r>
            <a:endParaRPr lang="zh-CN" sz="2400" b="1">
              <a:latin typeface="楷体" panose="02010609060101010101" charset="-122"/>
              <a:ea typeface="楷体" panose="02010609060101010101" charset="-122"/>
              <a:cs typeface="楷体" panose="02010609060101010101" charset="-122"/>
            </a:endParaRPr>
          </a:p>
          <a:p>
            <a:pPr indent="266700" algn="l">
              <a:lnSpc>
                <a:spcPct val="110000"/>
              </a:lnSpc>
            </a:pPr>
            <a:r>
              <a:rPr lang="zh-CN" sz="2400" b="1">
                <a:latin typeface="楷体" panose="02010609060101010101" charset="-122"/>
                <a:ea typeface="楷体" panose="02010609060101010101" charset="-122"/>
                <a:cs typeface="楷体" panose="02010609060101010101" charset="-122"/>
              </a:rPr>
              <a:t>  </a:t>
            </a:r>
            <a:r>
              <a:rPr lang="zh-CN" sz="2400" b="1">
                <a:solidFill>
                  <a:srgbClr val="FF0000"/>
                </a:solidFill>
                <a:latin typeface="楷体" panose="02010609060101010101" charset="-122"/>
                <a:ea typeface="楷体" panose="02010609060101010101" charset="-122"/>
                <a:cs typeface="楷体" panose="02010609060101010101" charset="-122"/>
              </a:rPr>
              <a:t>您自费给老兵们带去问候与温暖，使他们孤独的心得到一丝慰藉，我认为，当代正是缺乏您这样铭记先辈奉献祖国的青年</a:t>
            </a:r>
            <a:r>
              <a:rPr lang="zh-CN" sz="2400" b="1">
                <a:latin typeface="楷体" panose="02010609060101010101" charset="-122"/>
                <a:ea typeface="楷体" panose="02010609060101010101" charset="-122"/>
                <a:cs typeface="楷体" panose="02010609060101010101" charset="-122"/>
              </a:rPr>
              <a:t>。李大钊先生有言：“以青春之我，创青春之国家，青春之民族……”我们应向您学习，以青春之我为民族复兴添砖加瓦。传承革命精神的前路是艰难曲折的，</a:t>
            </a:r>
            <a:r>
              <a:rPr lang="zh-CN" sz="2400" b="1">
                <a:solidFill>
                  <a:srgbClr val="FF0000"/>
                </a:solidFill>
                <a:latin typeface="楷体" panose="02010609060101010101" charset="-122"/>
                <a:ea typeface="楷体" panose="02010609060101010101" charset="-122"/>
                <a:cs typeface="楷体" panose="02010609060101010101" charset="-122"/>
              </a:rPr>
              <a:t>我认为仅您一人之力是有限的</a:t>
            </a:r>
            <a:r>
              <a:rPr lang="zh-CN" sz="2400" b="1">
                <a:latin typeface="楷体" panose="02010609060101010101" charset="-122"/>
                <a:ea typeface="楷体" panose="02010609060101010101" charset="-122"/>
                <a:cs typeface="楷体" panose="02010609060101010101" charset="-122"/>
              </a:rPr>
              <a:t>，“团结就是力量”，</a:t>
            </a:r>
            <a:r>
              <a:rPr lang="zh-CN" sz="2400" b="1">
                <a:solidFill>
                  <a:srgbClr val="FF0000"/>
                </a:solidFill>
                <a:latin typeface="楷体" panose="02010609060101010101" charset="-122"/>
                <a:ea typeface="楷体" panose="02010609060101010101" charset="-122"/>
                <a:cs typeface="楷体" panose="02010609060101010101" charset="-122"/>
              </a:rPr>
              <a:t>正值美好时期的我们须挺起直腰杆，担起重任，跟您一起把革命精神发扬光大，让其在历史长河中光彩熠熠。</a:t>
            </a:r>
            <a:endParaRPr lang="zh-CN" sz="2400" b="1">
              <a:solidFill>
                <a:srgbClr val="FF0000"/>
              </a:solidFill>
              <a:latin typeface="楷体" panose="02010609060101010101" charset="-122"/>
              <a:ea typeface="楷体" panose="02010609060101010101" charset="-122"/>
              <a:cs typeface="楷体" panose="02010609060101010101" charset="-122"/>
            </a:endParaRPr>
          </a:p>
          <a:p>
            <a:pPr indent="266700" algn="l">
              <a:lnSpc>
                <a:spcPct val="110000"/>
              </a:lnSpc>
            </a:pPr>
            <a:r>
              <a:rPr lang="zh-CN" sz="2400" b="1">
                <a:latin typeface="楷体" panose="02010609060101010101" charset="-122"/>
                <a:ea typeface="楷体" panose="02010609060101010101" charset="-122"/>
                <a:cs typeface="楷体" panose="02010609060101010101" charset="-122"/>
              </a:rPr>
              <a:t>  位卑未敢忘忧国，少年当自强。愿我与当代青年都能如您一般，担起重任，秉承革命精神，为祖国贡献一份力量。</a:t>
            </a:r>
            <a:r>
              <a:rPr lang="zh-CN" sz="2400" b="1">
                <a:latin typeface="楷体" panose="02010609060101010101" charset="-122"/>
                <a:ea typeface="楷体" panose="02010609060101010101" charset="-122"/>
                <a:cs typeface="楷体" panose="02010609060101010101" charset="-122"/>
              </a:rPr>
              <a:t>    </a:t>
            </a:r>
            <a:r>
              <a:rPr lang="zh-CN" sz="2400" b="1">
                <a:solidFill>
                  <a:srgbClr val="FF0000"/>
                </a:solidFill>
                <a:latin typeface="楷体" panose="02010609060101010101" charset="-122"/>
                <a:ea typeface="楷体" panose="02010609060101010101" charset="-122"/>
                <a:cs typeface="楷体" panose="02010609060101010101" charset="-122"/>
              </a:rPr>
              <a:t>我辈必将不负众望，在岁月静好时仍能负重前行，彰显革命精神，扬我中华国威。</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（完成结语和展望，结合书信主题寄与厚望）</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
</a:t>
            </a:r>
            <a:endParaRPr lang="zh-CN"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pPr indent="266700" algn="l">
              <a:lnSpc>
                <a:spcPct val="110000"/>
              </a:lnSpc>
            </a:pPr>
            <a:r>
              <a:rPr lang="zh-CN" sz="2400" b="1">
                <a:latin typeface="楷体" panose="02010609060101010101" charset="-122"/>
                <a:ea typeface="楷体" panose="02010609060101010101" charset="-122"/>
                <a:cs typeface="楷体" panose="02010609060101010101" charset="-122"/>
              </a:rPr>
              <a:t>  </a:t>
            </a:r>
            <a:r>
              <a:rPr lang="zh-CN" sz="2400" b="1">
                <a:solidFill>
                  <a:srgbClr val="FF0000"/>
                </a:solidFill>
                <a:latin typeface="楷体" panose="02010609060101010101" charset="-122"/>
                <a:ea typeface="楷体" panose="02010609060101010101" charset="-122"/>
                <a:cs typeface="楷体" panose="02010609060101010101" charset="-122"/>
              </a:rPr>
              <a:t>祝身体健康！</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（格式完整）</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indent="266700" algn="r">
              <a:lnSpc>
                <a:spcPct val="110000"/>
              </a:lnSpc>
            </a:pPr>
            <a:r>
              <a:rPr lang="zh-CN" sz="2400" b="1">
                <a:solidFill>
                  <a:srgbClr val="FF0000"/>
                </a:solidFill>
                <a:latin typeface="楷体" panose="02010609060101010101" charset="-122"/>
                <a:ea typeface="楷体" panose="02010609060101010101" charset="-122"/>
                <a:cs typeface="楷体" panose="02010609060101010101" charset="-122"/>
              </a:rPr>
              <a:t>一名当代高中生</a:t>
            </a:r>
            <a:endParaRPr lang="zh-CN" sz="2400" b="1">
              <a:solidFill>
                <a:srgbClr val="FF0000"/>
              </a:solidFill>
              <a:latin typeface="楷体" panose="02010609060101010101" charset="-122"/>
              <a:ea typeface="楷体" panose="02010609060101010101" charset="-122"/>
              <a:cs typeface="楷体" panose="02010609060101010101" charset="-122"/>
            </a:endParaRPr>
          </a:p>
          <a:p>
            <a:pPr indent="266700" algn="r">
              <a:lnSpc>
                <a:spcPct val="110000"/>
              </a:lnSpc>
            </a:pPr>
            <a:r>
              <a:rPr lang="zh-CN" sz="2400" b="1">
                <a:solidFill>
                  <a:srgbClr val="FF0000"/>
                </a:solidFill>
                <a:latin typeface="楷体" panose="02010609060101010101" charset="-122"/>
                <a:ea typeface="楷体" panose="02010609060101010101" charset="-122"/>
                <a:cs typeface="楷体" panose="02010609060101010101" charset="-122"/>
              </a:rPr>
              <a:t>2019年7月4日</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pic>
        <p:nvPicPr>
          <p:cNvPr id="101" name="New picture"/>
          <p:cNvPicPr/>
          <p:nvPr>
            <p:custDataLst>
              <p:tags r:id="rId5"/>
            </p:custDataLst>
          </p:nvPr>
        </p:nvPicPr>
        <p:blipFill>
          <a:blip r:embed="rId4"/>
          <a:stretch>
            <a:fillRect/>
          </a:stretch>
        </p:blipFill>
        <p:spPr>
          <a:xfrm>
            <a:off x="12420600" y="121920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00">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p:tgtEl>
                                          <p:spTgt spid="100">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0">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p:tgtEl>
                                          <p:spTgt spid="100">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00">
                                            <p:txEl>
                                              <p:pRg st="2" end="2"/>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p:tgtEl>
                                          <p:spTgt spid="100">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00">
                                            <p:txEl>
                                              <p:pRg st="3" end="3"/>
                                            </p:txEl>
                                          </p:spTgt>
                                        </p:tgtEl>
                                      </p:cBhvr>
                                    </p:animEffect>
                                  </p:childTnLst>
                                </p:cTn>
                              </p:par>
                              <p:par>
                                <p:cTn id="27" presetID="12" presetClass="entr" presetSubtype="4" fill="hold" nodeType="withEffect">
                                  <p:stCondLst>
                                    <p:cond delay="0"/>
                                  </p:stCondLst>
                                  <p:childTnLst>
                                    <p:set>
                                      <p:cBhvr>
                                        <p:cTn id="28" dur="1" fill="hold">
                                          <p:stCondLst>
                                            <p:cond delay="0"/>
                                          </p:stCondLst>
                                        </p:cTn>
                                        <p:tgtEl>
                                          <p:spTgt spid="100">
                                            <p:txEl>
                                              <p:pRg st="4" end="4"/>
                                            </p:txEl>
                                          </p:spTgt>
                                        </p:tgtEl>
                                        <p:attrNameLst>
                                          <p:attrName>style.visibility</p:attrName>
                                        </p:attrNameLst>
                                      </p:cBhvr>
                                      <p:to>
                                        <p:strVal val="visible"/>
                                      </p:to>
                                    </p:set>
                                    <p:anim calcmode="lin" valueType="num">
                                      <p:cBhvr additive="base">
                                        <p:cTn id="29" dur="500"/>
                                        <p:tgtEl>
                                          <p:spTgt spid="100">
                                            <p:txEl>
                                              <p:pRg st="4" end="4"/>
                                            </p:txEl>
                                          </p:spTgt>
                                        </p:tgtEl>
                                        <p:attrNameLst>
                                          <p:attrName>ppt_y</p:attrName>
                                        </p:attrNameLst>
                                      </p:cBhvr>
                                      <p:tavLst>
                                        <p:tav tm="0">
                                          <p:val>
                                            <p:strVal val="#ppt_y+#ppt_h*1.125000"/>
                                          </p:val>
                                        </p:tav>
                                        <p:tav tm="100000">
                                          <p:val>
                                            <p:strVal val="#ppt_y"/>
                                          </p:val>
                                        </p:tav>
                                      </p:tavLst>
                                    </p:anim>
                                    <p:animEffect transition="in" filter="wipe(up)">
                                      <p:cBhvr>
                                        <p:cTn id="30" dur="5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967105" y="1829435"/>
            <a:ext cx="10060940" cy="3784600"/>
          </a:xfrm>
          <a:prstGeom prst="rect">
            <a:avLst/>
          </a:prstGeom>
          <a:noFill/>
        </p:spPr>
        <p:txBody>
          <a:bodyPr wrap="square" rtlCol="0">
            <a:spAutoFit/>
          </a:bodyPr>
          <a:lstStyle/>
          <a:p>
            <a:r>
              <a:rPr lang="en-US" altLang="zh-CN" sz="4000" b="1">
                <a:latin typeface="楷体" panose="02010609060101010101" charset="-122"/>
                <a:ea typeface="楷体" panose="02010609060101010101" charset="-122"/>
                <a:cs typeface="楷体" panose="02010609060101010101" charset="-122"/>
              </a:rPr>
              <a:t>1.</a:t>
            </a:r>
            <a:r>
              <a:rPr lang="zh-CN" altLang="en-US" sz="4000" b="1">
                <a:latin typeface="楷体" panose="02010609060101010101" charset="-122"/>
                <a:ea typeface="楷体" panose="02010609060101010101" charset="-122"/>
                <a:cs typeface="楷体" panose="02010609060101010101" charset="-122"/>
              </a:rPr>
              <a:t>准确、严密；</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2.</a:t>
            </a:r>
            <a:r>
              <a:rPr lang="zh-CN" altLang="en-US" sz="4000" b="1">
                <a:latin typeface="楷体" panose="02010609060101010101" charset="-122"/>
                <a:ea typeface="楷体" panose="02010609060101010101" charset="-122"/>
                <a:cs typeface="楷体" panose="02010609060101010101" charset="-122"/>
              </a:rPr>
              <a:t>概括性和简洁性；</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3.</a:t>
            </a:r>
            <a:r>
              <a:rPr lang="zh-CN" altLang="en-US" sz="4000" b="1">
                <a:latin typeface="楷体" panose="02010609060101010101" charset="-122"/>
                <a:ea typeface="楷体" panose="02010609060101010101" charset="-122"/>
                <a:cs typeface="楷体" panose="02010609060101010101" charset="-122"/>
              </a:rPr>
              <a:t>使用修辞，体现其用词鲜明、生动和感情色彩。</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4.</a:t>
            </a:r>
            <a:r>
              <a:rPr lang="zh-CN" altLang="en-US" sz="4000" b="1">
                <a:latin typeface="楷体" panose="02010609060101010101" charset="-122"/>
                <a:ea typeface="楷体" panose="02010609060101010101" charset="-122"/>
                <a:cs typeface="楷体" panose="02010609060101010101" charset="-122"/>
              </a:rPr>
              <a:t>具有说服力</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5.</a:t>
            </a:r>
            <a:r>
              <a:rPr lang="zh-CN" altLang="en-US" sz="4000" b="1">
                <a:latin typeface="楷体" panose="02010609060101010101" charset="-122"/>
                <a:ea typeface="楷体" panose="02010609060101010101" charset="-122"/>
                <a:cs typeface="楷体" panose="02010609060101010101" charset="-122"/>
              </a:rPr>
              <a:t>通俗易懂</a:t>
            </a:r>
            <a:endParaRPr lang="zh-CN" altLang="en-US" sz="4000" b="1">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5"/>
            </p:custDataLst>
          </p:nvPr>
        </p:nvSpPr>
        <p:spPr>
          <a:xfrm>
            <a:off x="1047115" y="597535"/>
            <a:ext cx="2631440" cy="829945"/>
          </a:xfrm>
          <a:prstGeom prst="rect">
            <a:avLst/>
          </a:prstGeom>
          <a:noFill/>
        </p:spPr>
        <p:txBody>
          <a:bodyPr wrap="none" rtlCol="0">
            <a:spAutoFit/>
            <a:scene3d>
              <a:camera prst="orthographicFront"/>
              <a:lightRig rig="threePt" dir="t"/>
            </a:scene3d>
          </a:bodyPr>
          <a:lstStyle/>
          <a:p>
            <a:r>
              <a:rPr lang="zh-CN" altLang="en-US" sz="4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论证语言</a:t>
            </a:r>
            <a:endParaRPr lang="zh-CN" altLang="en-US" sz="4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6626" name="Text Box 2"/>
          <p:cNvSpPr/>
          <p:nvPr>
            <p:custDataLst>
              <p:tags r:id="rId4"/>
            </p:custDataLst>
          </p:nvPr>
        </p:nvSpPr>
        <p:spPr>
          <a:xfrm>
            <a:off x="3267075" y="1700212"/>
            <a:ext cx="30988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kumimoji="1" lang="zh-CN" altLang="en-US" sz="2400">
              <a:latin typeface="Times New Roman" panose="02020603050405020304" pitchFamily="18" charset="0"/>
            </a:endParaRPr>
          </a:p>
        </p:txBody>
      </p:sp>
      <p:sp>
        <p:nvSpPr>
          <p:cNvPr id="26627" name="Text Box 3"/>
          <p:cNvSpPr/>
          <p:nvPr>
            <p:custDataLst>
              <p:tags r:id="rId5"/>
            </p:custDataLst>
          </p:nvPr>
        </p:nvSpPr>
        <p:spPr>
          <a:xfrm>
            <a:off x="3051175" y="1628775"/>
            <a:ext cx="30988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kumimoji="1" lang="zh-CN" altLang="en-US" sz="2400">
              <a:latin typeface="Times New Roman" panose="02020603050405020304" pitchFamily="18" charset="0"/>
            </a:endParaRPr>
          </a:p>
        </p:txBody>
      </p:sp>
      <p:sp>
        <p:nvSpPr>
          <p:cNvPr id="26628" name="Text Box 4"/>
          <p:cNvSpPr/>
          <p:nvPr>
            <p:custDataLst>
              <p:tags r:id="rId6"/>
            </p:custDataLst>
          </p:nvPr>
        </p:nvSpPr>
        <p:spPr>
          <a:xfrm>
            <a:off x="3195638" y="1484312"/>
            <a:ext cx="30988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kumimoji="1" lang="zh-CN" altLang="en-US" sz="2400">
              <a:latin typeface="Times New Roman" panose="02020603050405020304" pitchFamily="18" charset="0"/>
            </a:endParaRPr>
          </a:p>
        </p:txBody>
      </p:sp>
      <p:sp>
        <p:nvSpPr>
          <p:cNvPr id="26629" name="Text Box 5"/>
          <p:cNvSpPr/>
          <p:nvPr>
            <p:custDataLst>
              <p:tags r:id="rId7"/>
            </p:custDataLst>
          </p:nvPr>
        </p:nvSpPr>
        <p:spPr>
          <a:xfrm>
            <a:off x="3124200" y="1339850"/>
            <a:ext cx="30988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kumimoji="1" lang="zh-CN" altLang="en-US" sz="2400">
              <a:latin typeface="Times New Roman" panose="02020603050405020304" pitchFamily="18" charset="0"/>
            </a:endParaRPr>
          </a:p>
        </p:txBody>
      </p:sp>
      <p:sp>
        <p:nvSpPr>
          <p:cNvPr id="26630" name="Text Box 6"/>
          <p:cNvSpPr/>
          <p:nvPr>
            <p:custDataLst>
              <p:tags r:id="rId8"/>
            </p:custDataLst>
          </p:nvPr>
        </p:nvSpPr>
        <p:spPr>
          <a:xfrm>
            <a:off x="3195638" y="1412875"/>
            <a:ext cx="30988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kumimoji="1" lang="zh-CN" altLang="en-US" sz="2400">
              <a:latin typeface="Times New Roman" panose="02020603050405020304" pitchFamily="18" charset="0"/>
            </a:endParaRPr>
          </a:p>
        </p:txBody>
      </p:sp>
      <p:sp>
        <p:nvSpPr>
          <p:cNvPr id="26631" name="Text Box 7"/>
          <p:cNvSpPr/>
          <p:nvPr>
            <p:custDataLst>
              <p:tags r:id="rId9"/>
            </p:custDataLst>
          </p:nvPr>
        </p:nvSpPr>
        <p:spPr>
          <a:xfrm>
            <a:off x="3124200" y="1123950"/>
            <a:ext cx="30988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kumimoji="1" lang="zh-CN" altLang="en-US" sz="2400">
              <a:latin typeface="Times New Roman" panose="02020603050405020304" pitchFamily="18" charset="0"/>
            </a:endParaRPr>
          </a:p>
        </p:txBody>
      </p:sp>
      <p:graphicFrame>
        <p:nvGraphicFramePr>
          <p:cNvPr id="26632" name="Group 58"/>
          <p:cNvGraphicFramePr>
            <a:graphicFrameLocks noGrp="1"/>
          </p:cNvGraphicFramePr>
          <p:nvPr>
            <p:custDataLst>
              <p:tags r:id="rId10"/>
            </p:custDataLst>
          </p:nvPr>
        </p:nvGraphicFramePr>
        <p:xfrm>
          <a:off x="1524000" y="44450"/>
          <a:ext cx="9144000" cy="6705600"/>
        </p:xfrm>
        <a:graphic>
          <a:graphicData uri="http://schemas.openxmlformats.org/drawingml/2006/table">
            <a:tbl>
              <a:tblPr/>
              <a:tblGrid>
                <a:gridCol w="1259205"/>
                <a:gridCol w="7884795"/>
              </a:tblGrid>
              <a:tr h="36036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0070C0"/>
                          </a:solidFill>
                          <a:latin typeface="楷体" panose="02010609060101010101" charset="-122"/>
                          <a:ea typeface="楷体" panose="02010609060101010101" charset="-122"/>
                        </a:rPr>
                        <a:t>特殊句</a:t>
                      </a:r>
                      <a:endParaRPr lang="zh-CN" altLang="en-US" sz="2800" b="1">
                        <a:solidFill>
                          <a:srgbClr val="0070C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28575">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rPr>
                        <a:t>作用</a:t>
                      </a:r>
                      <a:endParaRPr lang="zh-CN" altLang="en-US" sz="2800" b="1">
                        <a:latin typeface="楷体" panose="02010609060101010101" charset="-122"/>
                        <a:ea typeface="楷体" panose="02010609060101010101" charset="-122"/>
                      </a:endParaRPr>
                    </a:p>
                  </a:txBody>
                  <a:tcPr>
                    <a:lnL w="12700">
                      <a:solidFill>
                        <a:schemeClr val="tx1"/>
                      </a:solidFill>
                      <a:miter lim="800000"/>
                    </a:lnL>
                    <a:lnR w="28575">
                      <a:solidFill>
                        <a:schemeClr val="tx1"/>
                      </a:solidFill>
                      <a:miter lim="800000"/>
                    </a:lnR>
                    <a:lnT w="28575">
                      <a:solidFill>
                        <a:schemeClr val="tx1"/>
                      </a:solidFill>
                      <a:miter lim="800000"/>
                    </a:lnT>
                    <a:lnB w="12700">
                      <a:solidFill>
                        <a:schemeClr val="tx1"/>
                      </a:solidFill>
                      <a:miter lim="800000"/>
                    </a:lnB>
                    <a:noFill/>
                  </a:tcPr>
                </a:tc>
              </a:tr>
              <a:tr h="44291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cs typeface="楷体" panose="02010609060101010101" charset="-122"/>
                        </a:rPr>
                        <a:t>首  句</a:t>
                      </a:r>
                      <a:endParaRPr lang="zh-CN" altLang="en-US" sz="2800" b="1">
                        <a:solidFill>
                          <a:srgbClr val="FF0000"/>
                        </a:solidFill>
                        <a:latin typeface="楷体" panose="02010609060101010101" charset="-122"/>
                        <a:ea typeface="楷体" panose="02010609060101010101" charset="-122"/>
                        <a:cs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往往有提示、概括和传承信息的作用</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765175">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rPr>
                        <a:t>结尾句</a:t>
                      </a:r>
                      <a:endParaRPr lang="zh-CN" altLang="en-US" sz="2800" b="1">
                        <a:solidFill>
                          <a:srgbClr val="FF000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或概括上文</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表现文章主旨</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或留下余地让人思索</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或强烈地抒发感情</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1323975">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rPr>
                        <a:t>中心句</a:t>
                      </a:r>
                      <a:endParaRPr lang="zh-CN" altLang="en-US" sz="2800" b="1">
                        <a:solidFill>
                          <a:srgbClr val="FF000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记叙文中提示人物或事件的意义</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议论文中往往对论点的提示有着重要作用</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说明文中往往与提示事物的本质特性有着密切的联系</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518160">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rPr>
                        <a:t>转承句</a:t>
                      </a:r>
                      <a:endParaRPr lang="zh-CN" altLang="en-US" sz="2800" b="1">
                        <a:solidFill>
                          <a:srgbClr val="FF000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承上启下</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转换话题</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763588">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rPr>
                        <a:t>哲理句</a:t>
                      </a:r>
                      <a:endParaRPr lang="zh-CN" altLang="en-US" sz="2800" b="1">
                        <a:solidFill>
                          <a:srgbClr val="FF000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含义深刻</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耐人寻味</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读后能给人启迪</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有时有画龙点睛的作用</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109696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rPr>
                        <a:t>感情句</a:t>
                      </a:r>
                      <a:endParaRPr lang="zh-CN" altLang="en-US" sz="2800" b="1">
                        <a:solidFill>
                          <a:srgbClr val="FF000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明显地表达作者喜怒哀乐和对事物的褒扬贬抑的句子</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往往是把握作者思想感情的突破口</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有时也是文章的主旨</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12700">
                      <a:solidFill>
                        <a:schemeClr val="tx1"/>
                      </a:solidFill>
                      <a:miter lim="800000"/>
                    </a:lnB>
                    <a:noFill/>
                  </a:tcPr>
                </a:tc>
              </a:tr>
              <a:tr h="43656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solidFill>
                            <a:srgbClr val="FF0000"/>
                          </a:solidFill>
                          <a:latin typeface="楷体" panose="02010609060101010101" charset="-122"/>
                          <a:ea typeface="楷体" panose="02010609060101010101" charset="-122"/>
                        </a:rPr>
                        <a:t>修辞句</a:t>
                      </a:r>
                      <a:endParaRPr lang="zh-CN" altLang="en-US" sz="2800" b="1">
                        <a:solidFill>
                          <a:srgbClr val="FF0000"/>
                        </a:solidFill>
                        <a:latin typeface="楷体" panose="02010609060101010101" charset="-122"/>
                        <a:ea typeface="楷体" panose="02010609060101010101" charset="-122"/>
                      </a:endParaRPr>
                    </a:p>
                  </a:txBody>
                  <a:tcPr>
                    <a:lnL w="28575">
                      <a:solidFill>
                        <a:schemeClr val="tx1"/>
                      </a:solidFill>
                      <a:miter lim="800000"/>
                    </a:lnL>
                    <a:lnR w="12700">
                      <a:solidFill>
                        <a:schemeClr val="tx1"/>
                      </a:solidFill>
                      <a:miter lim="800000"/>
                    </a:lnR>
                    <a:lnT w="12700">
                      <a:solidFill>
                        <a:schemeClr val="tx1"/>
                      </a:solidFill>
                      <a:miter lim="800000"/>
                    </a:lnT>
                    <a:lnB w="28575">
                      <a:solidFill>
                        <a:schemeClr val="tx1"/>
                      </a:solidFill>
                      <a:miter lim="800000"/>
                    </a:lnB>
                    <a:no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spcBef>
                          <a:spcPct val="20000"/>
                        </a:spcBef>
                        <a:buClr>
                          <a:schemeClr val="hlink"/>
                        </a:buClr>
                        <a:buFont typeface="Wingdings" panose="05000000000000000000" charset="0"/>
                      </a:pPr>
                      <a:r>
                        <a:rPr lang="zh-CN" altLang="en-US" sz="2800" b="1">
                          <a:latin typeface="楷体" panose="02010609060101010101" charset="-122"/>
                          <a:ea typeface="楷体" panose="02010609060101010101" charset="-122"/>
                          <a:cs typeface="楷体" panose="02010609060101010101" charset="-122"/>
                        </a:rPr>
                        <a:t>结合所使用的修辞手法</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判断作者想要表达的意思</a:t>
                      </a:r>
                      <a:endParaRPr lang="en-US" altLang="zh-CN" sz="2800" b="1">
                        <a:latin typeface="楷体" panose="02010609060101010101" charset="-122"/>
                        <a:ea typeface="楷体" panose="02010609060101010101" charset="-122"/>
                        <a:cs typeface="楷体" panose="02010609060101010101" charset="-122"/>
                      </a:endParaRPr>
                    </a:p>
                  </a:txBody>
                  <a:tcPr>
                    <a:lnL w="12700">
                      <a:solidFill>
                        <a:schemeClr val="tx1"/>
                      </a:solidFill>
                      <a:miter lim="800000"/>
                    </a:lnL>
                    <a:lnR w="28575">
                      <a:solidFill>
                        <a:schemeClr val="tx1"/>
                      </a:solidFill>
                      <a:miter lim="800000"/>
                    </a:lnR>
                    <a:lnT w="12700">
                      <a:solidFill>
                        <a:schemeClr val="tx1"/>
                      </a:solidFill>
                      <a:miter lim="800000"/>
                    </a:lnT>
                    <a:lnB w="28575">
                      <a:solidFill>
                        <a:schemeClr val="tx1"/>
                      </a:solidFill>
                      <a:miter lim="800000"/>
                    </a:lnB>
                    <a:noFill/>
                  </a:tcPr>
                </a:tc>
              </a:tr>
            </a:tbl>
          </a:graphicData>
        </a:graphic>
      </p:graphicFrame>
    </p:spTree>
  </p:cSld>
  <p:clrMapOvr>
    <a:masterClrMapping/>
  </p:clrMapOvr>
  <p:transition/>
  <p:timing/>
</p:sld>
</file>

<file path=ppt/tags/tag1.xml><?xml version="1.0" encoding="utf-8"?>
<p:tagLst xmlns:p="http://schemas.openxmlformats.org/presentationml/2006/main">
  <p:tag name="AS_UNIQUEID" val="228"/>
</p:tagLst>
</file>

<file path=ppt/tags/tag10.xml><?xml version="1.0" encoding="utf-8"?>
<p:tagLst xmlns:p="http://schemas.openxmlformats.org/presentationml/2006/main">
  <p:tag name="AS_UNIQUEID" val="2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324"/>
</p:tagLst>
</file>

<file path=ppt/tags/tag101.xml><?xml version="1.0" encoding="utf-8"?>
<p:tagLst xmlns:p="http://schemas.openxmlformats.org/presentationml/2006/main">
  <p:tag name="KSO_WM_SPECIAL_SOURCE" val="bdnull"/>
</p:tagLst>
</file>

<file path=ppt/tags/tag102.xml><?xml version="1.0" encoding="utf-8"?>
<p:tagLst xmlns:p="http://schemas.openxmlformats.org/presentationml/2006/main">
  <p:tag name="AS_UNIQUEID" val="325"/>
</p:tagLst>
</file>

<file path=ppt/tags/tag103.xml><?xml version="1.0" encoding="utf-8"?>
<p:tagLst xmlns:p="http://schemas.openxmlformats.org/presentationml/2006/main">
  <p:tag name="AS_UNIQUEID" val="326"/>
</p:tagLst>
</file>

<file path=ppt/tags/tag104.xml><?xml version="1.0" encoding="utf-8"?>
<p:tagLst xmlns:p="http://schemas.openxmlformats.org/presentationml/2006/main">
  <p:tag name="AS_UNIQUEID" val="327"/>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AS_UNIQUEID" val="328"/>
</p:tagLst>
</file>

<file path=ppt/tags/tag107.xml><?xml version="1.0" encoding="utf-8"?>
<p:tagLst xmlns:p="http://schemas.openxmlformats.org/presentationml/2006/main">
  <p:tag name="AS_UNIQUEID" val="329"/>
</p:tagLst>
</file>

<file path=ppt/tags/tag108.xml><?xml version="1.0" encoding="utf-8"?>
<p:tagLst xmlns:p="http://schemas.openxmlformats.org/presentationml/2006/main">
  <p:tag name="AS_UNIQUEID" val="330"/>
</p:tagLst>
</file>

<file path=ppt/tags/tag109.xml><?xml version="1.0" encoding="utf-8"?>
<p:tagLst xmlns:p="http://schemas.openxmlformats.org/presentationml/2006/main">
  <p:tag name="AS_UNIQUEID" val="331"/>
</p:tagLst>
</file>

<file path=ppt/tags/tag11.xml><?xml version="1.0" encoding="utf-8"?>
<p:tagLst xmlns:p="http://schemas.openxmlformats.org/presentationml/2006/main">
  <p:tag name="AS_UNIQUEID" val="2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332"/>
</p:tagLst>
</file>

<file path=ppt/tags/tag111.xml><?xml version="1.0" encoding="utf-8"?>
<p:tagLst xmlns:p="http://schemas.openxmlformats.org/presentationml/2006/main">
  <p:tag name="AS_UNIQUEID" val="333"/>
</p:tagLst>
</file>

<file path=ppt/tags/tag112.xml><?xml version="1.0" encoding="utf-8"?>
<p:tagLst xmlns:p="http://schemas.openxmlformats.org/presentationml/2006/main">
  <p:tag name="KSO_WM_SPECIAL_SOURCE" val="bdnull"/>
</p:tagLst>
</file>

<file path=ppt/tags/tag113.xml><?xml version="1.0" encoding="utf-8"?>
<p:tagLst xmlns:p="http://schemas.openxmlformats.org/presentationml/2006/main">
  <p:tag name="AS_UNIQUEID" val="334"/>
</p:tagLst>
</file>

<file path=ppt/tags/tag114.xml><?xml version="1.0" encoding="utf-8"?>
<p:tagLst xmlns:p="http://schemas.openxmlformats.org/presentationml/2006/main">
  <p:tag name="AS_UNIQUEID" val="335"/>
</p:tagLst>
</file>

<file path=ppt/tags/tag115.xml><?xml version="1.0" encoding="utf-8"?>
<p:tagLst xmlns:p="http://schemas.openxmlformats.org/presentationml/2006/main">
  <p:tag name="AS_UNIQUEID" val="336"/>
</p:tagLst>
</file>

<file path=ppt/tags/tag116.xml><?xml version="1.0" encoding="utf-8"?>
<p:tagLst xmlns:p="http://schemas.openxmlformats.org/presentationml/2006/main">
  <p:tag name="KSO_WM_SPECIAL_SOURCE" val="bdnull"/>
</p:tagLst>
</file>

<file path=ppt/tags/tag117.xml><?xml version="1.0" encoding="utf-8"?>
<p:tagLst xmlns:p="http://schemas.openxmlformats.org/presentationml/2006/main">
  <p:tag name="AS_UNIQUEID" val="337"/>
</p:tagLst>
</file>

<file path=ppt/tags/tag118.xml><?xml version="1.0" encoding="utf-8"?>
<p:tagLst xmlns:p="http://schemas.openxmlformats.org/presentationml/2006/main">
  <p:tag name="AS_UNIQUEID" val="338"/>
</p:tagLst>
</file>

<file path=ppt/tags/tag119.xml><?xml version="1.0" encoding="utf-8"?>
<p:tagLst xmlns:p="http://schemas.openxmlformats.org/presentationml/2006/main">
  <p:tag name="AS_UNIQUEID" val="339"/>
</p:tagLst>
</file>

<file path=ppt/tags/tag12.xml><?xml version="1.0" encoding="utf-8"?>
<p:tagLst xmlns:p="http://schemas.openxmlformats.org/presentationml/2006/main">
  <p:tag name="AS_UNIQUEID" val="23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340"/>
</p:tagLst>
</file>

<file path=ppt/tags/tag121.xml><?xml version="1.0" encoding="utf-8"?>
<p:tagLst xmlns:p="http://schemas.openxmlformats.org/presentationml/2006/main">
  <p:tag name="AS_UNIQUEID" val="341"/>
</p:tagLst>
</file>

<file path=ppt/tags/tag122.xml><?xml version="1.0" encoding="utf-8"?>
<p:tagLst xmlns:p="http://schemas.openxmlformats.org/presentationml/2006/main">
  <p:tag name="AS_UNIQUEID" val="342"/>
</p:tagLst>
</file>

<file path=ppt/tags/tag123.xml><?xml version="1.0" encoding="utf-8"?>
<p:tagLst xmlns:p="http://schemas.openxmlformats.org/presentationml/2006/main">
  <p:tag name="AS_UNIQUEID" val="343"/>
</p:tagLst>
</file>

<file path=ppt/tags/tag124.xml><?xml version="1.0" encoding="utf-8"?>
<p:tagLst xmlns:p="http://schemas.openxmlformats.org/presentationml/2006/main">
  <p:tag name="AS_UNIQUEID" val="119"/>
</p:tagLst>
</file>

<file path=ppt/tags/tag125.xml><?xml version="1.0" encoding="utf-8"?>
<p:tagLst xmlns:p="http://schemas.openxmlformats.org/presentationml/2006/main">
  <p:tag name="AS_UNIQUEID" val="120"/>
</p:tagLst>
</file>

<file path=ppt/tags/tag126.xml><?xml version="1.0" encoding="utf-8"?>
<p:tagLst xmlns:p="http://schemas.openxmlformats.org/presentationml/2006/main">
  <p:tag name="AS_UNIQUEID" val="344"/>
</p:tagLst>
</file>

<file path=ppt/tags/tag127.xml><?xml version="1.0" encoding="utf-8"?>
<p:tagLst xmlns:p="http://schemas.openxmlformats.org/presentationml/2006/main">
  <p:tag name="AS_UNIQUEID" val="77"/>
</p:tagLst>
</file>

<file path=ppt/tags/tag128.xml><?xml version="1.0" encoding="utf-8"?>
<p:tagLst xmlns:p="http://schemas.openxmlformats.org/presentationml/2006/main">
  <p:tag name="AS_UNIQUEID" val="78"/>
</p:tagLst>
</file>

<file path=ppt/tags/tag129.xml><?xml version="1.0" encoding="utf-8"?>
<p:tagLst xmlns:p="http://schemas.openxmlformats.org/presentationml/2006/main">
  <p:tag name="AS_UNIQUEID" val="79"/>
</p:tagLst>
</file>

<file path=ppt/tags/tag13.xml><?xml version="1.0" encoding="utf-8"?>
<p:tagLst xmlns:p="http://schemas.openxmlformats.org/presentationml/2006/main">
  <p:tag name="AS_UNIQUEID" val="240"/>
</p:tagLst>
</file>

<file path=ppt/tags/tag130.xml><?xml version="1.0" encoding="utf-8"?>
<p:tagLst xmlns:p="http://schemas.openxmlformats.org/presentationml/2006/main">
  <p:tag name="AS_UNIQUEID" val="80"/>
</p:tagLst>
</file>

<file path=ppt/tags/tag131.xml><?xml version="1.0" encoding="utf-8"?>
<p:tagLst xmlns:p="http://schemas.openxmlformats.org/presentationml/2006/main">
  <p:tag name="AS_UNIQUEID" val="81"/>
</p:tagLst>
</file>

<file path=ppt/tags/tag132.xml><?xml version="1.0" encoding="utf-8"?>
<p:tagLst xmlns:p="http://schemas.openxmlformats.org/presentationml/2006/main">
  <p:tag name="AS_UNIQUEID" val="82"/>
</p:tagLst>
</file>

<file path=ppt/tags/tag133.xml><?xml version="1.0" encoding="utf-8"?>
<p:tagLst xmlns:p="http://schemas.openxmlformats.org/presentationml/2006/main">
  <p:tag name="AS_UNIQUEID" val="227"/>
  <p:tag name="KSO_WM_UNIT_TABLE_BEAUTIFY" val="smartTable{85a69e24-6b0e-4cc0-a292-048ec4b44cd0}"/>
</p:tagLst>
</file>

<file path=ppt/tags/tag134.xml><?xml version="1.0" encoding="utf-8"?>
<p:tagLst xmlns:p="http://schemas.openxmlformats.org/presentationml/2006/main">
  <p:tag name="AS_UNIQUEID" val="345"/>
</p:tagLst>
</file>

<file path=ppt/tags/tag135.xml><?xml version="1.0" encoding="utf-8"?>
<p:tagLst xmlns:p="http://schemas.openxmlformats.org/presentationml/2006/main">
  <p:tag name="AS_UNIQUEID" val="346"/>
</p:tagLst>
</file>

<file path=ppt/tags/tag136.xml><?xml version="1.0" encoding="utf-8"?>
<p:tagLst xmlns:p="http://schemas.openxmlformats.org/presentationml/2006/main">
  <p:tag name="AS_UNIQUEID" val="347"/>
</p:tagLst>
</file>

<file path=ppt/tags/tag137.xml><?xml version="1.0" encoding="utf-8"?>
<p:tagLst xmlns:p="http://schemas.openxmlformats.org/presentationml/2006/main">
  <p:tag name="AS_UNIQUEID" val="348"/>
</p:tagLst>
</file>

<file path=ppt/tags/tag138.xml><?xml version="1.0" encoding="utf-8"?>
<p:tagLst xmlns:p="http://schemas.openxmlformats.org/presentationml/2006/main">
  <p:tag name="AS_UNIQUEID" val="349"/>
</p:tagLst>
</file>

<file path=ppt/tags/tag139.xml><?xml version="1.0" encoding="utf-8"?>
<p:tagLst xmlns:p="http://schemas.openxmlformats.org/presentationml/2006/main">
  <p:tag name="AS_UNIQUEID" val="350"/>
</p:tagLst>
</file>

<file path=ppt/tags/tag14.xml><?xml version="1.0" encoding="utf-8"?>
<p:tagLst xmlns:p="http://schemas.openxmlformats.org/presentationml/2006/main">
  <p:tag name="AS_UNIQUEID" val="2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351"/>
</p:tagLst>
</file>

<file path=ppt/tags/tag141.xml><?xml version="1.0" encoding="utf-8"?>
<p:tagLst xmlns:p="http://schemas.openxmlformats.org/presentationml/2006/main">
  <p:tag name="AS_UNIQUEID" val="352"/>
</p:tagLst>
</file>

<file path=ppt/tags/tag142.xml><?xml version="1.0" encoding="utf-8"?>
<p:tagLst xmlns:p="http://schemas.openxmlformats.org/presentationml/2006/main">
  <p:tag name="KSO_WM_SPECIAL_SOURCE" val="bdnull"/>
</p:tagLst>
</file>

<file path=ppt/tags/tag143.xml><?xml version="1.0" encoding="utf-8"?>
<p:tagLst xmlns:p="http://schemas.openxmlformats.org/presentationml/2006/main">
  <p:tag name="AS_UNIQUEID" val="353"/>
</p:tagLst>
</file>

<file path=ppt/tags/tag144.xml><?xml version="1.0" encoding="utf-8"?>
<p:tagLst xmlns:p="http://schemas.openxmlformats.org/presentationml/2006/main">
  <p:tag name="AS_UNIQUEID" val="35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4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46.xml><?xml version="1.0" encoding="utf-8"?>
<p:tagLst xmlns:p="http://schemas.openxmlformats.org/presentationml/2006/main">
  <p:tag name="AS_UNIQUEID" val="355"/>
</p:tagLst>
</file>

<file path=ppt/tags/tag147.xml><?xml version="1.0" encoding="utf-8"?>
<p:tagLst xmlns:p="http://schemas.openxmlformats.org/presentationml/2006/main">
  <p:tag name="AS_UNIQUEID" val="356"/>
</p:tagLst>
</file>

<file path=ppt/tags/tag148.xml><?xml version="1.0" encoding="utf-8"?>
<p:tagLst xmlns:p="http://schemas.openxmlformats.org/presentationml/2006/main">
  <p:tag name="AS_UNIQUEID" val="357"/>
</p:tagLst>
</file>

<file path=ppt/tags/tag149.xml><?xml version="1.0" encoding="utf-8"?>
<p:tagLst xmlns:p="http://schemas.openxmlformats.org/presentationml/2006/main">
  <p:tag name="AS_UNIQUEID" val="358"/>
</p:tagLst>
</file>

<file path=ppt/tags/tag15.xml><?xml version="1.0" encoding="utf-8"?>
<p:tagLst xmlns:p="http://schemas.openxmlformats.org/presentationml/2006/main">
  <p:tag name="AS_UNIQUEID" val="2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359"/>
</p:tagLst>
</file>

<file path=ppt/tags/tag151.xml><?xml version="1.0" encoding="utf-8"?>
<p:tagLst xmlns:p="http://schemas.openxmlformats.org/presentationml/2006/main">
  <p:tag name="AS_UNIQUEID" val="360"/>
</p:tagLst>
</file>

<file path=ppt/tags/tag152.xml><?xml version="1.0" encoding="utf-8"?>
<p:tagLst xmlns:p="http://schemas.openxmlformats.org/presentationml/2006/main">
  <p:tag name="AS_UNIQUEID" val="361"/>
</p:tagLst>
</file>

<file path=ppt/tags/tag153.xml><?xml version="1.0" encoding="utf-8"?>
<p:tagLst xmlns:p="http://schemas.openxmlformats.org/presentationml/2006/main">
  <p:tag name="AS_UNIQUEID" val="362"/>
</p:tagLst>
</file>

<file path=ppt/tags/tag154.xml><?xml version="1.0" encoding="utf-8"?>
<p:tagLst xmlns:p="http://schemas.openxmlformats.org/presentationml/2006/main">
  <p:tag name="AS_UNIQUEID" val="363"/>
</p:tagLst>
</file>

<file path=ppt/tags/tag155.xml><?xml version="1.0" encoding="utf-8"?>
<p:tagLst xmlns:p="http://schemas.openxmlformats.org/presentationml/2006/main">
  <p:tag name="AS_UNIQUEID" val="364"/>
</p:tagLst>
</file>

<file path=ppt/tags/tag156.xml><?xml version="1.0" encoding="utf-8"?>
<p:tagLst xmlns:p="http://schemas.openxmlformats.org/presentationml/2006/main">
  <p:tag name="AS_UNIQUEID" val="365"/>
</p:tagLst>
</file>

<file path=ppt/tags/tag157.xml><?xml version="1.0" encoding="utf-8"?>
<p:tagLst xmlns:p="http://schemas.openxmlformats.org/presentationml/2006/main">
  <p:tag name="AS_UNIQUEID" val="366"/>
</p:tagLst>
</file>

<file path=ppt/tags/tag158.xml><?xml version="1.0" encoding="utf-8"?>
<p:tagLst xmlns:p="http://schemas.openxmlformats.org/presentationml/2006/main">
  <p:tag name="AS_UNIQUEID" val="367"/>
</p:tagLst>
</file>

<file path=ppt/tags/tag159.xml><?xml version="1.0" encoding="utf-8"?>
<p:tagLst xmlns:p="http://schemas.openxmlformats.org/presentationml/2006/main">
  <p:tag name="AS_UNIQUEID" val="368"/>
</p:tagLst>
</file>

<file path=ppt/tags/tag16.xml><?xml version="1.0" encoding="utf-8"?>
<p:tagLst xmlns:p="http://schemas.openxmlformats.org/presentationml/2006/main">
  <p:tag name="AS_UNIQUEID" val="2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369"/>
</p:tagLst>
</file>

<file path=ppt/tags/tag161.xml><?xml version="1.0" encoding="utf-8"?>
<p:tagLst xmlns:p="http://schemas.openxmlformats.org/presentationml/2006/main">
  <p:tag name="AS_UNIQUEID" val="370"/>
</p:tagLst>
</file>

<file path=ppt/tags/tag162.xml><?xml version="1.0" encoding="utf-8"?>
<p:tagLst xmlns:p="http://schemas.openxmlformats.org/presentationml/2006/main">
  <p:tag name="AS_UNIQUEID" val="371"/>
</p:tagLst>
</file>

<file path=ppt/tags/tag163.xml><?xml version="1.0" encoding="utf-8"?>
<p:tagLst xmlns:p="http://schemas.openxmlformats.org/presentationml/2006/main">
  <p:tag name="AS_UNIQUEID" val="372"/>
</p:tagLst>
</file>

<file path=ppt/tags/tag164.xml><?xml version="1.0" encoding="utf-8"?>
<p:tagLst xmlns:p="http://schemas.openxmlformats.org/presentationml/2006/main">
  <p:tag name="AS_UNIQUEID" val="373"/>
</p:tagLst>
</file>

<file path=ppt/tags/tag165.xml><?xml version="1.0" encoding="utf-8"?>
<p:tagLst xmlns:p="http://schemas.openxmlformats.org/presentationml/2006/main">
  <p:tag name="AS_UNIQUEID" val="374"/>
</p:tagLst>
</file>

<file path=ppt/tags/tag166.xml><?xml version="1.0" encoding="utf-8"?>
<p:tagLst xmlns:p="http://schemas.openxmlformats.org/presentationml/2006/main">
  <p:tag name="AS_UNIQUEID" val="375"/>
</p:tagLst>
</file>

<file path=ppt/tags/tag167.xml><?xml version="1.0" encoding="utf-8"?>
<p:tagLst xmlns:p="http://schemas.openxmlformats.org/presentationml/2006/main">
  <p:tag name="AS_UNIQUEID" val="376"/>
</p:tagLst>
</file>

<file path=ppt/tags/tag168.xml><?xml version="1.0" encoding="utf-8"?>
<p:tagLst xmlns:p="http://schemas.openxmlformats.org/presentationml/2006/main">
  <p:tag name="AS_UNIQUEID" val="377"/>
</p:tagLst>
</file>

<file path=ppt/tags/tag169.xml><?xml version="1.0" encoding="utf-8"?>
<p:tagLst xmlns:p="http://schemas.openxmlformats.org/presentationml/2006/main">
  <p:tag name="AS_UNIQUEID" val="378"/>
</p:tagLst>
</file>

<file path=ppt/tags/tag17.xml><?xml version="1.0" encoding="utf-8"?>
<p:tagLst xmlns:p="http://schemas.openxmlformats.org/presentationml/2006/main">
  <p:tag name="AS_UNIQUEID" val="2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379"/>
</p:tagLst>
</file>

<file path=ppt/tags/tag171.xml><?xml version="1.0" encoding="utf-8"?>
<p:tagLst xmlns:p="http://schemas.openxmlformats.org/presentationml/2006/main">
  <p:tag name="AS_UNIQUEID" val="380"/>
</p:tagLst>
</file>

<file path=ppt/tags/tag172.xml><?xml version="1.0" encoding="utf-8"?>
<p:tagLst xmlns:p="http://schemas.openxmlformats.org/presentationml/2006/main">
  <p:tag name="AS_UNIQUEID" val="381"/>
</p:tagLst>
</file>

<file path=ppt/tags/tag173.xml><?xml version="1.0" encoding="utf-8"?>
<p:tagLst xmlns:p="http://schemas.openxmlformats.org/presentationml/2006/main">
  <p:tag name="AS_UNIQUEID" val="382"/>
</p:tagLst>
</file>

<file path=ppt/tags/tag174.xml><?xml version="1.0" encoding="utf-8"?>
<p:tagLst xmlns:p="http://schemas.openxmlformats.org/presentationml/2006/main">
  <p:tag name="AS_UNIQUEID" val="383"/>
</p:tagLst>
</file>

<file path=ppt/tags/tag175.xml><?xml version="1.0" encoding="utf-8"?>
<p:tagLst xmlns:p="http://schemas.openxmlformats.org/presentationml/2006/main">
  <p:tag name="AS_UNIQUEID" val="384"/>
</p:tagLst>
</file>

<file path=ppt/tags/tag176.xml><?xml version="1.0" encoding="utf-8"?>
<p:tagLst xmlns:p="http://schemas.openxmlformats.org/presentationml/2006/main">
  <p:tag name="AS_UNIQUEID" val="385"/>
</p:tagLst>
</file>

<file path=ppt/tags/tag177.xml><?xml version="1.0" encoding="utf-8"?>
<p:tagLst xmlns:p="http://schemas.openxmlformats.org/presentationml/2006/main">
  <p:tag name="AS_UNIQUEID" val="386"/>
</p:tagLst>
</file>

<file path=ppt/tags/tag178.xml><?xml version="1.0" encoding="utf-8"?>
<p:tagLst xmlns:p="http://schemas.openxmlformats.org/presentationml/2006/main">
  <p:tag name="AS_UNIQUEID" val="387"/>
</p:tagLst>
</file>

<file path=ppt/tags/tag179.xml><?xml version="1.0" encoding="utf-8"?>
<p:tagLst xmlns:p="http://schemas.openxmlformats.org/presentationml/2006/main">
  <p:tag name="AS_UNIQUEID" val="388"/>
</p:tagLst>
</file>

<file path=ppt/tags/tag18.xml><?xml version="1.0" encoding="utf-8"?>
<p:tagLst xmlns:p="http://schemas.openxmlformats.org/presentationml/2006/main">
  <p:tag name="AS_UNIQUEID" val="2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389"/>
</p:tagLst>
</file>

<file path=ppt/tags/tag181.xml><?xml version="1.0" encoding="utf-8"?>
<p:tagLst xmlns:p="http://schemas.openxmlformats.org/presentationml/2006/main">
  <p:tag name="AS_UNIQUEID" val="390"/>
</p:tagLst>
</file>

<file path=ppt/tags/tag182.xml><?xml version="1.0" encoding="utf-8"?>
<p:tagLst xmlns:p="http://schemas.openxmlformats.org/presentationml/2006/main">
  <p:tag name="AS_UNIQUEID" val="391"/>
</p:tagLst>
</file>

<file path=ppt/tags/tag183.xml><?xml version="1.0" encoding="utf-8"?>
<p:tagLst xmlns:p="http://schemas.openxmlformats.org/presentationml/2006/main">
  <p:tag name="AS_UNIQUEID" val="392"/>
</p:tagLst>
</file>

<file path=ppt/tags/tag184.xml><?xml version="1.0" encoding="utf-8"?>
<p:tagLst xmlns:p="http://schemas.openxmlformats.org/presentationml/2006/main">
  <p:tag name="AS_UNIQUEID" val="393"/>
</p:tagLst>
</file>

<file path=ppt/tags/tag185.xml><?xml version="1.0" encoding="utf-8"?>
<p:tagLst xmlns:p="http://schemas.openxmlformats.org/presentationml/2006/main">
  <p:tag name="AS_UNIQUEID" val="394"/>
</p:tagLst>
</file>

<file path=ppt/tags/tag186.xml><?xml version="1.0" encoding="utf-8"?>
<p:tagLst xmlns:p="http://schemas.openxmlformats.org/presentationml/2006/main">
  <p:tag name="AS_UNIQUEID" val="395"/>
</p:tagLst>
</file>

<file path=ppt/tags/tag187.xml><?xml version="1.0" encoding="utf-8"?>
<p:tagLst xmlns:p="http://schemas.openxmlformats.org/presentationml/2006/main">
  <p:tag name="AS_UNIQUEID" val="396"/>
</p:tagLst>
</file>

<file path=ppt/tags/tag188.xml><?xml version="1.0" encoding="utf-8"?>
<p:tagLst xmlns:p="http://schemas.openxmlformats.org/presentationml/2006/main">
  <p:tag name="AS_UNIQUEID" val="397"/>
</p:tagLst>
</file>

<file path=ppt/tags/tag189.xml><?xml version="1.0" encoding="utf-8"?>
<p:tagLst xmlns:p="http://schemas.openxmlformats.org/presentationml/2006/main">
  <p:tag name="AS_UNIQUEID" val="398"/>
</p:tagLst>
</file>

<file path=ppt/tags/tag19.xml><?xml version="1.0" encoding="utf-8"?>
<p:tagLst xmlns:p="http://schemas.openxmlformats.org/presentationml/2006/main">
  <p:tag name="AS_UNIQUEID" val="246"/>
</p:tagLst>
</file>

<file path=ppt/tags/tag190.xml><?xml version="1.0" encoding="utf-8"?>
<p:tagLst xmlns:p="http://schemas.openxmlformats.org/presentationml/2006/main">
  <p:tag name="AS_UNIQUEID" val="399"/>
</p:tagLst>
</file>

<file path=ppt/tags/tag191.xml><?xml version="1.0" encoding="utf-8"?>
<p:tagLst xmlns:p="http://schemas.openxmlformats.org/presentationml/2006/main">
  <p:tag name="AS_UNIQUEID" val="400"/>
</p:tagLst>
</file>

<file path=ppt/tags/tag192.xml><?xml version="1.0" encoding="utf-8"?>
<p:tagLst xmlns:p="http://schemas.openxmlformats.org/presentationml/2006/main">
  <p:tag name="AS_UNIQUEID" val="401"/>
</p:tagLst>
</file>

<file path=ppt/tags/tag193.xml><?xml version="1.0" encoding="utf-8"?>
<p:tagLst xmlns:p="http://schemas.openxmlformats.org/presentationml/2006/main">
  <p:tag name="AS_UNIQUEID" val="402"/>
</p:tagLst>
</file>

<file path=ppt/tags/tag194.xml><?xml version="1.0" encoding="utf-8"?>
<p:tagLst xmlns:p="http://schemas.openxmlformats.org/presentationml/2006/main">
  <p:tag name="AS_UNIQUEID" val="403"/>
</p:tagLst>
</file>

<file path=ppt/tags/tag195.xml><?xml version="1.0" encoding="utf-8"?>
<p:tagLst xmlns:p="http://schemas.openxmlformats.org/presentationml/2006/main">
  <p:tag name="AS_UNIQUEID" val="404"/>
</p:tagLst>
</file>

<file path=ppt/tags/tag196.xml><?xml version="1.0" encoding="utf-8"?>
<p:tagLst xmlns:p="http://schemas.openxmlformats.org/presentationml/2006/main">
  <p:tag name="AS_UNIQUEID" val="405"/>
</p:tagLst>
</file>

<file path=ppt/tags/tag197.xml><?xml version="1.0" encoding="utf-8"?>
<p:tagLst xmlns:p="http://schemas.openxmlformats.org/presentationml/2006/main">
  <p:tag name="AS_UNIQUEID" val="406"/>
</p:tagLst>
</file>

<file path=ppt/tags/tag198.xml><?xml version="1.0" encoding="utf-8"?>
<p:tagLst xmlns:p="http://schemas.openxmlformats.org/presentationml/2006/main">
  <p:tag name="AS_UNIQUEID" val="407"/>
</p:tagLst>
</file>

<file path=ppt/tags/tag199.xml><?xml version="1.0" encoding="utf-8"?>
<p:tagLst xmlns:p="http://schemas.openxmlformats.org/presentationml/2006/main">
  <p:tag name="AS_UNIQUEID" val="408"/>
</p:tagLst>
</file>

<file path=ppt/tags/tag2.xml><?xml version="1.0" encoding="utf-8"?>
<p:tagLst xmlns:p="http://schemas.openxmlformats.org/presentationml/2006/main">
  <p:tag name="AS_UNIQUEID" val="2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2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409"/>
</p:tagLst>
</file>

<file path=ppt/tags/tag201.xml><?xml version="1.0" encoding="utf-8"?>
<p:tagLst xmlns:p="http://schemas.openxmlformats.org/presentationml/2006/main">
  <p:tag name="AS_UNIQUEID" val="410"/>
</p:tagLst>
</file>

<file path=ppt/tags/tag202.xml><?xml version="1.0" encoding="utf-8"?>
<p:tagLst xmlns:p="http://schemas.openxmlformats.org/presentationml/2006/main">
  <p:tag name="AS_UNIQUEID" val="411"/>
</p:tagLst>
</file>

<file path=ppt/tags/tag203.xml><?xml version="1.0" encoding="utf-8"?>
<p:tagLst xmlns:p="http://schemas.openxmlformats.org/presentationml/2006/main">
  <p:tag name="AS_UNIQUEID" val="412"/>
</p:tagLst>
</file>

<file path=ppt/tags/tag204.xml><?xml version="1.0" encoding="utf-8"?>
<p:tagLst xmlns:p="http://schemas.openxmlformats.org/presentationml/2006/main">
  <p:tag name="AS_UNIQUEID" val="413"/>
</p:tagLst>
</file>

<file path=ppt/tags/tag205.xml><?xml version="1.0" encoding="utf-8"?>
<p:tagLst xmlns:p="http://schemas.openxmlformats.org/presentationml/2006/main">
  <p:tag name="AS_UNIQUEID" val="414"/>
</p:tagLst>
</file>

<file path=ppt/tags/tag206.xml><?xml version="1.0" encoding="utf-8"?>
<p:tagLst xmlns:p="http://schemas.openxmlformats.org/presentationml/2006/main">
  <p:tag name="AS_UNIQUEID" val="415"/>
</p:tagLst>
</file>

<file path=ppt/tags/tag207.xml><?xml version="1.0" encoding="utf-8"?>
<p:tagLst xmlns:p="http://schemas.openxmlformats.org/presentationml/2006/main">
  <p:tag name="AS_UNIQUEID" val="416"/>
</p:tagLst>
</file>

<file path=ppt/tags/tag208.xml><?xml version="1.0" encoding="utf-8"?>
<p:tagLst xmlns:p="http://schemas.openxmlformats.org/presentationml/2006/main">
  <p:tag name="AS_UNIQUEID" val="417"/>
</p:tagLst>
</file>

<file path=ppt/tags/tag209.xml><?xml version="1.0" encoding="utf-8"?>
<p:tagLst xmlns:p="http://schemas.openxmlformats.org/presentationml/2006/main">
  <p:tag name="AS_UNIQUEID" val="418"/>
</p:tagLst>
</file>

<file path=ppt/tags/tag21.xml><?xml version="1.0" encoding="utf-8"?>
<p:tagLst xmlns:p="http://schemas.openxmlformats.org/presentationml/2006/main">
  <p:tag name="AS_UNIQUEID" val="2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419"/>
</p:tagLst>
</file>

<file path=ppt/tags/tag211.xml><?xml version="1.0" encoding="utf-8"?>
<p:tagLst xmlns:p="http://schemas.openxmlformats.org/presentationml/2006/main">
  <p:tag name="AS_UNIQUEID" val="420"/>
</p:tagLst>
</file>

<file path=ppt/tags/tag212.xml><?xml version="1.0" encoding="utf-8"?>
<p:tagLst xmlns:p="http://schemas.openxmlformats.org/presentationml/2006/main">
  <p:tag name="AS_UNIQUEID" val="421"/>
</p:tagLst>
</file>

<file path=ppt/tags/tag213.xml><?xml version="1.0" encoding="utf-8"?>
<p:tagLst xmlns:p="http://schemas.openxmlformats.org/presentationml/2006/main">
  <p:tag name="AS_UNIQUEID" val="422"/>
</p:tagLst>
</file>

<file path=ppt/tags/tag214.xml><?xml version="1.0" encoding="utf-8"?>
<p:tagLst xmlns:p="http://schemas.openxmlformats.org/presentationml/2006/main">
  <p:tag name="AS_UNIQUEID" val="423"/>
</p:tagLst>
</file>

<file path=ppt/tags/tag215.xml><?xml version="1.0" encoding="utf-8"?>
<p:tagLst xmlns:p="http://schemas.openxmlformats.org/presentationml/2006/main">
  <p:tag name="AS_UNIQUEID" val="424"/>
</p:tagLst>
</file>

<file path=ppt/tags/tag216.xml><?xml version="1.0" encoding="utf-8"?>
<p:tagLst xmlns:p="http://schemas.openxmlformats.org/presentationml/2006/main">
  <p:tag name="AS_UNIQUEID" val="425"/>
</p:tagLst>
</file>

<file path=ppt/tags/tag217.xml><?xml version="1.0" encoding="utf-8"?>
<p:tagLst xmlns:p="http://schemas.openxmlformats.org/presentationml/2006/main">
  <p:tag name="AS_UNIQUEID" val="426"/>
</p:tagLst>
</file>

<file path=ppt/tags/tag218.xml><?xml version="1.0" encoding="utf-8"?>
<p:tagLst xmlns:p="http://schemas.openxmlformats.org/presentationml/2006/main">
  <p:tag name="AS_UNIQUEID" val="427"/>
</p:tagLst>
</file>

<file path=ppt/tags/tag219.xml><?xml version="1.0" encoding="utf-8"?>
<p:tagLst xmlns:p="http://schemas.openxmlformats.org/presentationml/2006/main">
  <p:tag name="AS_UNIQUEID" val="428"/>
</p:tagLst>
</file>

<file path=ppt/tags/tag22.xml><?xml version="1.0" encoding="utf-8"?>
<p:tagLst xmlns:p="http://schemas.openxmlformats.org/presentationml/2006/main">
  <p:tag name="AS_UNIQUEID" val="2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429"/>
</p:tagLst>
</file>

<file path=ppt/tags/tag221.xml><?xml version="1.0" encoding="utf-8"?>
<p:tagLst xmlns:p="http://schemas.openxmlformats.org/presentationml/2006/main">
  <p:tag name="AS_UNIQUEID" val="430"/>
</p:tagLst>
</file>

<file path=ppt/tags/tag222.xml><?xml version="1.0" encoding="utf-8"?>
<p:tagLst xmlns:p="http://schemas.openxmlformats.org/presentationml/2006/main">
  <p:tag name="AS_UNIQUEID" val="431"/>
</p:tagLst>
</file>

<file path=ppt/tags/tag223.xml><?xml version="1.0" encoding="utf-8"?>
<p:tagLst xmlns:p="http://schemas.openxmlformats.org/presentationml/2006/main">
  <p:tag name="AS_UNIQUEID" val="432"/>
</p:tagLst>
</file>

<file path=ppt/tags/tag224.xml><?xml version="1.0" encoding="utf-8"?>
<p:tagLst xmlns:p="http://schemas.openxmlformats.org/presentationml/2006/main">
  <p:tag name="AS_UNIQUEID" val="433"/>
</p:tagLst>
</file>

<file path=ppt/tags/tag225.xml><?xml version="1.0" encoding="utf-8"?>
<p:tagLst xmlns:p="http://schemas.openxmlformats.org/presentationml/2006/main">
  <p:tag name="AS_UNIQUEID" val="434"/>
</p:tagLst>
</file>

<file path=ppt/tags/tag226.xml><?xml version="1.0" encoding="utf-8"?>
<p:tagLst xmlns:p="http://schemas.openxmlformats.org/presentationml/2006/main">
  <p:tag name="AS_UNIQUEID" val="435"/>
</p:tagLst>
</file>

<file path=ppt/tags/tag227.xml><?xml version="1.0" encoding="utf-8"?>
<p:tagLst xmlns:p="http://schemas.openxmlformats.org/presentationml/2006/main">
  <p:tag name="AS_UNIQUEID" val="436"/>
</p:tagLst>
</file>

<file path=ppt/tags/tag228.xml><?xml version="1.0" encoding="utf-8"?>
<p:tagLst xmlns:p="http://schemas.openxmlformats.org/presentationml/2006/main">
  <p:tag name="AS_UNIQUEID" val="437"/>
</p:tagLst>
</file>

<file path=ppt/tags/tag229.xml><?xml version="1.0" encoding="utf-8"?>
<p:tagLst xmlns:p="http://schemas.openxmlformats.org/presentationml/2006/main">
  <p:tag name="AS_UNIQUEID" val="438"/>
</p:tagLst>
</file>

<file path=ppt/tags/tag23.xml><?xml version="1.0" encoding="utf-8"?>
<p:tagLst xmlns:p="http://schemas.openxmlformats.org/presentationml/2006/main">
  <p:tag name="AS_UNIQUEID" val="2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439"/>
</p:tagLst>
</file>

<file path=ppt/tags/tag231.xml><?xml version="1.0" encoding="utf-8"?>
<p:tagLst xmlns:p="http://schemas.openxmlformats.org/presentationml/2006/main">
  <p:tag name="AS_UNIQUEID" val="440"/>
</p:tagLst>
</file>

<file path=ppt/tags/tag232.xml><?xml version="1.0" encoding="utf-8"?>
<p:tagLst xmlns:p="http://schemas.openxmlformats.org/presentationml/2006/main">
  <p:tag name="AS_UNIQUEID" val="441"/>
</p:tagLst>
</file>

<file path=ppt/tags/tag233.xml><?xml version="1.0" encoding="utf-8"?>
<p:tagLst xmlns:p="http://schemas.openxmlformats.org/presentationml/2006/main">
  <p:tag name="AS_UNIQUEID" val="442"/>
</p:tagLst>
</file>

<file path=ppt/tags/tag234.xml><?xml version="1.0" encoding="utf-8"?>
<p:tagLst xmlns:p="http://schemas.openxmlformats.org/presentationml/2006/main">
  <p:tag name="AS_UNIQUEID" val="443"/>
</p:tagLst>
</file>

<file path=ppt/tags/tag235.xml><?xml version="1.0" encoding="utf-8"?>
<p:tagLst xmlns:p="http://schemas.openxmlformats.org/presentationml/2006/main">
  <p:tag name="AS_UNIQUEID" val="444"/>
</p:tagLst>
</file>

<file path=ppt/tags/tag236.xml><?xml version="1.0" encoding="utf-8"?>
<p:tagLst xmlns:p="http://schemas.openxmlformats.org/presentationml/2006/main">
  <p:tag name="AS_UNIQUEID" val="445"/>
</p:tagLst>
</file>

<file path=ppt/tags/tag237.xml><?xml version="1.0" encoding="utf-8"?>
<p:tagLst xmlns:p="http://schemas.openxmlformats.org/presentationml/2006/main">
  <p:tag name="AS_UNIQUEID" val="446"/>
</p:tagLst>
</file>

<file path=ppt/tags/tag238.xml><?xml version="1.0" encoding="utf-8"?>
<p:tagLst xmlns:p="http://schemas.openxmlformats.org/presentationml/2006/main">
  <p:tag name="AS_UNIQUEID" val="447"/>
</p:tagLst>
</file>

<file path=ppt/tags/tag239.xml><?xml version="1.0" encoding="utf-8"?>
<p:tagLst xmlns:p="http://schemas.openxmlformats.org/presentationml/2006/main">
  <p:tag name="AS_UNIQUEID" val="448"/>
</p:tagLst>
</file>

<file path=ppt/tags/tag24.xml><?xml version="1.0" encoding="utf-8"?>
<p:tagLst xmlns:p="http://schemas.openxmlformats.org/presentationml/2006/main">
  <p:tag name="AS_UNIQUEID" val="2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449"/>
</p:tagLst>
</file>

<file path=ppt/tags/tag241.xml><?xml version="1.0" encoding="utf-8"?>
<p:tagLst xmlns:p="http://schemas.openxmlformats.org/presentationml/2006/main">
  <p:tag name="AS_UNIQUEID" val="450"/>
</p:tagLst>
</file>

<file path=ppt/tags/tag242.xml><?xml version="1.0" encoding="utf-8"?>
<p:tagLst xmlns:p="http://schemas.openxmlformats.org/presentationml/2006/main">
  <p:tag name="AS_UNIQUEID" val="451"/>
</p:tagLst>
</file>

<file path=ppt/tags/tag243.xml><?xml version="1.0" encoding="utf-8"?>
<p:tagLst xmlns:p="http://schemas.openxmlformats.org/presentationml/2006/main">
  <p:tag name="AS_UNIQUEID" val="452"/>
</p:tagLst>
</file>

<file path=ppt/tags/tag244.xml><?xml version="1.0" encoding="utf-8"?>
<p:tagLst xmlns:p="http://schemas.openxmlformats.org/presentationml/2006/main">
  <p:tag name="AS_UNIQUEID" val="453"/>
</p:tagLst>
</file>

<file path=ppt/tags/tag245.xml><?xml version="1.0" encoding="utf-8"?>
<p:tagLst xmlns:p="http://schemas.openxmlformats.org/presentationml/2006/main">
  <p:tag name="AS_UNIQUEID" val="454"/>
</p:tagLst>
</file>

<file path=ppt/tags/tag246.xml><?xml version="1.0" encoding="utf-8"?>
<p:tagLst xmlns:p="http://schemas.openxmlformats.org/presentationml/2006/main">
  <p:tag name="AS_UNIQUEID" val="455"/>
</p:tagLst>
</file>

<file path=ppt/tags/tag247.xml><?xml version="1.0" encoding="utf-8"?>
<p:tagLst xmlns:p="http://schemas.openxmlformats.org/presentationml/2006/main">
  <p:tag name="AS_UNIQUEID" val="456"/>
</p:tagLst>
</file>

<file path=ppt/tags/tag248.xml><?xml version="1.0" encoding="utf-8"?>
<p:tagLst xmlns:p="http://schemas.openxmlformats.org/presentationml/2006/main">
  <p:tag name="AS_UNIQUEID" val="457"/>
  <p:tag name="KSO_WM_UNIT_TABLE_BEAUTIFY" val="smartTable{542f1ab2-4353-4c0d-80b4-7740c775d8a3}"/>
</p:tagLst>
</file>

<file path=ppt/tags/tag249.xml><?xml version="1.0" encoding="utf-8"?>
<p:tagLst xmlns:p="http://schemas.openxmlformats.org/presentationml/2006/main">
  <p:tag name="AS_UNIQUEID" val="458"/>
</p:tagLst>
</file>

<file path=ppt/tags/tag25.xml><?xml version="1.0" encoding="utf-8"?>
<p:tagLst xmlns:p="http://schemas.openxmlformats.org/presentationml/2006/main">
  <p:tag name="AS_UNIQUEID" val="25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459"/>
</p:tagLst>
</file>

<file path=ppt/tags/tag251.xml><?xml version="1.0" encoding="utf-8"?>
<p:tagLst xmlns:p="http://schemas.openxmlformats.org/presentationml/2006/main">
  <p:tag name="AS_UNIQUEID" val="460"/>
</p:tagLst>
</file>

<file path=ppt/tags/tag252.xml><?xml version="1.0" encoding="utf-8"?>
<p:tagLst xmlns:p="http://schemas.openxmlformats.org/presentationml/2006/main">
  <p:tag name="AS_UNIQUEID" val="461"/>
</p:tagLst>
</file>

<file path=ppt/tags/tag253.xml><?xml version="1.0" encoding="utf-8"?>
<p:tagLst xmlns:p="http://schemas.openxmlformats.org/presentationml/2006/main">
  <p:tag name="AS_UNIQUEID" val="462"/>
</p:tagLst>
</file>

<file path=ppt/tags/tag254.xml><?xml version="1.0" encoding="utf-8"?>
<p:tagLst xmlns:p="http://schemas.openxmlformats.org/presentationml/2006/main">
  <p:tag name="AS_UNIQUEID" val="463"/>
  <p:tag name="KSO_WM_UNIT_TABLE_BEAUTIFY" val="smartTable{923fb136-6008-4fda-be2f-cf8f019d3ce5}"/>
</p:tagLst>
</file>

<file path=ppt/tags/tag255.xml><?xml version="1.0" encoding="utf-8"?>
<p:tagLst xmlns:p="http://schemas.openxmlformats.org/presentationml/2006/main">
  <p:tag name="AS_UNIQUEID" val="464"/>
</p:tagLst>
</file>

<file path=ppt/tags/tag256.xml><?xml version="1.0" encoding="utf-8"?>
<p:tagLst xmlns:p="http://schemas.openxmlformats.org/presentationml/2006/main">
  <p:tag name="AS_UNIQUEID" val="465"/>
</p:tagLst>
</file>

<file path=ppt/tags/tag257.xml><?xml version="1.0" encoding="utf-8"?>
<p:tagLst xmlns:p="http://schemas.openxmlformats.org/presentationml/2006/main">
  <p:tag name="AS_UNIQUEID" val="466"/>
</p:tagLst>
</file>

<file path=ppt/tags/tag258.xml><?xml version="1.0" encoding="utf-8"?>
<p:tagLst xmlns:p="http://schemas.openxmlformats.org/presentationml/2006/main">
  <p:tag name="AS_UNIQUEID" val="467"/>
</p:tagLst>
</file>

<file path=ppt/tags/tag259.xml><?xml version="1.0" encoding="utf-8"?>
<p:tagLst xmlns:p="http://schemas.openxmlformats.org/presentationml/2006/main">
  <p:tag name="AS_UNIQUEID" val="468"/>
</p:tagLst>
</file>

<file path=ppt/tags/tag26.xml><?xml version="1.0" encoding="utf-8"?>
<p:tagLst xmlns:p="http://schemas.openxmlformats.org/presentationml/2006/main">
  <p:tag name="AS_UNIQUEID" val="253"/>
</p:tagLst>
</file>

<file path=ppt/tags/tag260.xml><?xml version="1.0" encoding="utf-8"?>
<p:tagLst xmlns:p="http://schemas.openxmlformats.org/presentationml/2006/main">
  <p:tag name="AS_UNIQUEID" val="469"/>
  <p:tag name="KSO_WM_UNIT_TABLE_BEAUTIFY" val="smartTable{c110d684-b17a-4a54-9c4b-e3126b143f90}"/>
</p:tagLst>
</file>

<file path=ppt/tags/tag261.xml><?xml version="1.0" encoding="utf-8"?>
<p:tagLst xmlns:p="http://schemas.openxmlformats.org/presentationml/2006/main">
  <p:tag name="AS_UNIQUEID" val="470"/>
</p:tagLst>
</file>

<file path=ppt/tags/tag262.xml><?xml version="1.0" encoding="utf-8"?>
<p:tagLst xmlns:p="http://schemas.openxmlformats.org/presentationml/2006/main">
  <p:tag name="AS_UNIQUEID" val="471"/>
</p:tagLst>
</file>

<file path=ppt/tags/tag263.xml><?xml version="1.0" encoding="utf-8"?>
<p:tagLst xmlns:p="http://schemas.openxmlformats.org/presentationml/2006/main">
  <p:tag name="AS_UNIQUEID" val="472"/>
</p:tagLst>
</file>

<file path=ppt/tags/tag264.xml><?xml version="1.0" encoding="utf-8"?>
<p:tagLst xmlns:p="http://schemas.openxmlformats.org/presentationml/2006/main">
  <p:tag name="AS_UNIQUEID" val="473"/>
</p:tagLst>
</file>

<file path=ppt/tags/tag265.xml><?xml version="1.0" encoding="utf-8"?>
<p:tagLst xmlns:p="http://schemas.openxmlformats.org/presentationml/2006/main">
  <p:tag name="AS_UNIQUEID" val="474"/>
</p:tagLst>
</file>

<file path=ppt/tags/tag266.xml><?xml version="1.0" encoding="utf-8"?>
<p:tagLst xmlns:p="http://schemas.openxmlformats.org/presentationml/2006/main">
  <p:tag name="AS_UNIQUEID" val="475"/>
</p:tagLst>
</file>

<file path=ppt/tags/tag267.xml><?xml version="1.0" encoding="utf-8"?>
<p:tagLst xmlns:p="http://schemas.openxmlformats.org/presentationml/2006/main">
  <p:tag name="AS_UNIQUEID" val="476"/>
  <p:tag name="KSO_WM_UNIT_TABLE_BEAUTIFY" val="smartTable{40b82889-32fb-4e1c-96d9-58c78edaf87e}"/>
</p:tagLst>
</file>

<file path=ppt/tags/tag268.xml><?xml version="1.0" encoding="utf-8"?>
<p:tagLst xmlns:p="http://schemas.openxmlformats.org/presentationml/2006/main">
  <p:tag name="AS_UNIQUEID" val="477"/>
</p:tagLst>
</file>

<file path=ppt/tags/tag269.xml><?xml version="1.0" encoding="utf-8"?>
<p:tagLst xmlns:p="http://schemas.openxmlformats.org/presentationml/2006/main">
  <p:tag name="AS_UNIQUEID" val="478"/>
</p:tagLst>
</file>

<file path=ppt/tags/tag27.xml><?xml version="1.0" encoding="utf-8"?>
<p:tagLst xmlns:p="http://schemas.openxmlformats.org/presentationml/2006/main">
  <p:tag name="AS_UNIQUEID" val="2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479"/>
</p:tagLst>
</file>

<file path=ppt/tags/tag271.xml><?xml version="1.0" encoding="utf-8"?>
<p:tagLst xmlns:p="http://schemas.openxmlformats.org/presentationml/2006/main">
  <p:tag name="AS_UNIQUEID" val="480"/>
</p:tagLst>
</file>

<file path=ppt/tags/tag272.xml><?xml version="1.0" encoding="utf-8"?>
<p:tagLst xmlns:p="http://schemas.openxmlformats.org/presentationml/2006/main">
  <p:tag name="AS_UNIQUEID" val="481"/>
</p:tagLst>
</file>

<file path=ppt/tags/tag273.xml><?xml version="1.0" encoding="utf-8"?>
<p:tagLst xmlns:p="http://schemas.openxmlformats.org/presentationml/2006/main">
  <p:tag name="AS_UNIQUEID" val="482"/>
</p:tagLst>
</file>

<file path=ppt/tags/tag274.xml><?xml version="1.0" encoding="utf-8"?>
<p:tagLst xmlns:p="http://schemas.openxmlformats.org/presentationml/2006/main">
  <p:tag name="AS_UNIQUEID" val="483"/>
</p:tagLst>
</file>

<file path=ppt/tags/tag275.xml><?xml version="1.0" encoding="utf-8"?>
<p:tagLst xmlns:p="http://schemas.openxmlformats.org/presentationml/2006/main">
  <p:tag name="AS_UNIQUEID" val="484"/>
</p:tagLst>
</file>

<file path=ppt/tags/tag276.xml><?xml version="1.0" encoding="utf-8"?>
<p:tagLst xmlns:p="http://schemas.openxmlformats.org/presentationml/2006/main">
  <p:tag name="AS_UNIQUEID" val="485"/>
</p:tagLst>
</file>

<file path=ppt/tags/tag277.xml><?xml version="1.0" encoding="utf-8"?>
<p:tagLst xmlns:p="http://schemas.openxmlformats.org/presentationml/2006/main">
  <p:tag name="AS_UNIQUEID" val="486"/>
</p:tagLst>
</file>

<file path=ppt/tags/tag278.xml><?xml version="1.0" encoding="utf-8"?>
<p:tagLst xmlns:p="http://schemas.openxmlformats.org/presentationml/2006/main">
  <p:tag name="AS_UNIQUEID" val="487"/>
</p:tagLst>
</file>

<file path=ppt/tags/tag279.xml><?xml version="1.0" encoding="utf-8"?>
<p:tagLst xmlns:p="http://schemas.openxmlformats.org/presentationml/2006/main">
  <p:tag name="AS_UNIQUEID" val="488"/>
</p:tagLst>
</file>

<file path=ppt/tags/tag28.xml><?xml version="1.0" encoding="utf-8"?>
<p:tagLst xmlns:p="http://schemas.openxmlformats.org/presentationml/2006/main">
  <p:tag name="AS_UNIQUEID" val="2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489"/>
</p:tagLst>
</file>

<file path=ppt/tags/tag281.xml><?xml version="1.0" encoding="utf-8"?>
<p:tagLst xmlns:p="http://schemas.openxmlformats.org/presentationml/2006/main">
  <p:tag name="AS_UNIQUEID" val="490"/>
</p:tagLst>
</file>

<file path=ppt/tags/tag282.xml><?xml version="1.0" encoding="utf-8"?>
<p:tagLst xmlns:p="http://schemas.openxmlformats.org/presentationml/2006/main">
  <p:tag name="AS_UNIQUEID" val="491"/>
</p:tagLst>
</file>

<file path=ppt/tags/tag283.xml><?xml version="1.0" encoding="utf-8"?>
<p:tagLst xmlns:p="http://schemas.openxmlformats.org/presentationml/2006/main">
  <p:tag name="AS_UNIQUEID" val="492"/>
</p:tagLst>
</file>

<file path=ppt/tags/tag284.xml><?xml version="1.0" encoding="utf-8"?>
<p:tagLst xmlns:p="http://schemas.openxmlformats.org/presentationml/2006/main">
  <p:tag name="AS_UNIQUEID" val="493"/>
</p:tagLst>
</file>

<file path=ppt/tags/tag285.xml><?xml version="1.0" encoding="utf-8"?>
<p:tagLst xmlns:p="http://schemas.openxmlformats.org/presentationml/2006/main">
  <p:tag name="AS_UNIQUEID" val="494"/>
</p:tagLst>
</file>

<file path=ppt/tags/tag286.xml><?xml version="1.0" encoding="utf-8"?>
<p:tagLst xmlns:p="http://schemas.openxmlformats.org/presentationml/2006/main">
  <p:tag name="AS_UNIQUEID" val="495"/>
</p:tagLst>
</file>

<file path=ppt/tags/tag287.xml><?xml version="1.0" encoding="utf-8"?>
<p:tagLst xmlns:p="http://schemas.openxmlformats.org/presentationml/2006/main">
  <p:tag name="AS_UNIQUEID" val="496"/>
</p:tagLst>
</file>

<file path=ppt/tags/tag288.xml><?xml version="1.0" encoding="utf-8"?>
<p:tagLst xmlns:p="http://schemas.openxmlformats.org/presentationml/2006/main">
  <p:tag name="AS_UNIQUEID" val="497"/>
</p:tagLst>
</file>

<file path=ppt/tags/tag289.xml><?xml version="1.0" encoding="utf-8"?>
<p:tagLst xmlns:p="http://schemas.openxmlformats.org/presentationml/2006/main">
  <p:tag name="AS_UNIQUEID" val="498"/>
</p:tagLst>
</file>

<file path=ppt/tags/tag29.xml><?xml version="1.0" encoding="utf-8"?>
<p:tagLst xmlns:p="http://schemas.openxmlformats.org/presentationml/2006/main">
  <p:tag name="AS_UNIQUEID" val="2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499"/>
</p:tagLst>
</file>

<file path=ppt/tags/tag291.xml><?xml version="1.0" encoding="utf-8"?>
<p:tagLst xmlns:p="http://schemas.openxmlformats.org/presentationml/2006/main">
  <p:tag name="AS_UNIQUEID" val="500"/>
</p:tagLst>
</file>

<file path=ppt/tags/tag292.xml><?xml version="1.0" encoding="utf-8"?>
<p:tagLst xmlns:p="http://schemas.openxmlformats.org/presentationml/2006/main">
  <p:tag name="AS_UNIQUEID" val="501"/>
</p:tagLst>
</file>

<file path=ppt/tags/tag293.xml><?xml version="1.0" encoding="utf-8"?>
<p:tagLst xmlns:p="http://schemas.openxmlformats.org/presentationml/2006/main">
  <p:tag name="AS_UNIQUEID" val="502"/>
</p:tagLst>
</file>

<file path=ppt/tags/tag294.xml><?xml version="1.0" encoding="utf-8"?>
<p:tagLst xmlns:p="http://schemas.openxmlformats.org/presentationml/2006/main">
  <p:tag name="AS_UNIQUEID" val="503"/>
</p:tagLst>
</file>

<file path=ppt/tags/tag295.xml><?xml version="1.0" encoding="utf-8"?>
<p:tagLst xmlns:p="http://schemas.openxmlformats.org/presentationml/2006/main">
  <p:tag name="AS_UNIQUEID" val="504"/>
</p:tagLst>
</file>

<file path=ppt/tags/tag296.xml><?xml version="1.0" encoding="utf-8"?>
<p:tagLst xmlns:p="http://schemas.openxmlformats.org/presentationml/2006/main">
  <p:tag name="AS_UNIQUEID" val="505"/>
</p:tagLst>
</file>

<file path=ppt/tags/tag297.xml><?xml version="1.0" encoding="utf-8"?>
<p:tagLst xmlns:p="http://schemas.openxmlformats.org/presentationml/2006/main">
  <p:tag name="AS_UNIQUEID" val="506"/>
</p:tagLst>
</file>

<file path=ppt/tags/tag298.xml><?xml version="1.0" encoding="utf-8"?>
<p:tagLst xmlns:p="http://schemas.openxmlformats.org/presentationml/2006/main">
  <p:tag name="AS_UNIQUEID" val="507"/>
</p:tagLst>
</file>

<file path=ppt/tags/tag299.xml><?xml version="1.0" encoding="utf-8"?>
<p:tagLst xmlns:p="http://schemas.openxmlformats.org/presentationml/2006/main">
  <p:tag name="AS_UNIQUEID" val="508"/>
</p:tagLst>
</file>

<file path=ppt/tags/tag3.xml><?xml version="1.0" encoding="utf-8"?>
<p:tagLst xmlns:p="http://schemas.openxmlformats.org/presentationml/2006/main">
  <p:tag name="AS_UNIQUEID" val="2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2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509"/>
</p:tagLst>
</file>

<file path=ppt/tags/tag301.xml><?xml version="1.0" encoding="utf-8"?>
<p:tagLst xmlns:p="http://schemas.openxmlformats.org/presentationml/2006/main">
  <p:tag name="AS_UNIQUEID" val="510"/>
</p:tagLst>
</file>

<file path=ppt/tags/tag302.xml><?xml version="1.0" encoding="utf-8"?>
<p:tagLst xmlns:p="http://schemas.openxmlformats.org/presentationml/2006/main">
  <p:tag name="AS_UNIQUEID" val="511"/>
</p:tagLst>
</file>

<file path=ppt/tags/tag303.xml><?xml version="1.0" encoding="utf-8"?>
<p:tagLst xmlns:p="http://schemas.openxmlformats.org/presentationml/2006/main">
  <p:tag name="AS_UNIQUEID" val="512"/>
</p:tagLst>
</file>

<file path=ppt/tags/tag304.xml><?xml version="1.0" encoding="utf-8"?>
<p:tagLst xmlns:p="http://schemas.openxmlformats.org/presentationml/2006/main">
  <p:tag name="AS_UNIQUEID" val="513"/>
</p:tagLst>
</file>

<file path=ppt/tags/tag305.xml><?xml version="1.0" encoding="utf-8"?>
<p:tagLst xmlns:p="http://schemas.openxmlformats.org/presentationml/2006/main">
  <p:tag name="AS_UNIQUEID" val="514"/>
</p:tagLst>
</file>

<file path=ppt/tags/tag306.xml><?xml version="1.0" encoding="utf-8"?>
<p:tagLst xmlns:p="http://schemas.openxmlformats.org/presentationml/2006/main">
  <p:tag name="AS_UNIQUEID" val="515"/>
</p:tagLst>
</file>

<file path=ppt/tags/tag307.xml><?xml version="1.0" encoding="utf-8"?>
<p:tagLst xmlns:p="http://schemas.openxmlformats.org/presentationml/2006/main">
  <p:tag name="AS_UNIQUEID" val="516"/>
</p:tagLst>
</file>

<file path=ppt/tags/tag308.xml><?xml version="1.0" encoding="utf-8"?>
<p:tagLst xmlns:p="http://schemas.openxmlformats.org/presentationml/2006/main">
  <p:tag name="AS_UNIQUEID" val="517"/>
</p:tagLst>
</file>

<file path=ppt/tags/tag309.xml><?xml version="1.0" encoding="utf-8"?>
<p:tagLst xmlns:p="http://schemas.openxmlformats.org/presentationml/2006/main">
  <p:tag name="AS_UNIQUEID" val="518"/>
</p:tagLst>
</file>

<file path=ppt/tags/tag31.xml><?xml version="1.0" encoding="utf-8"?>
<p:tagLst xmlns:p="http://schemas.openxmlformats.org/presentationml/2006/main">
  <p:tag name="AS_UNIQUEID" val="2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519"/>
</p:tagLst>
</file>

<file path=ppt/tags/tag311.xml><?xml version="1.0" encoding="utf-8"?>
<p:tagLst xmlns:p="http://schemas.openxmlformats.org/presentationml/2006/main">
  <p:tag name="KSO_WM_BEAUTIFY_FLAG" val="#wm#"/>
  <p:tag name="KSO_WM_SPECIAL_SOURCE" val="bdnull"/>
  <p:tag name="KSO_WM_TEMPLATE_CATEGORY" val="diagram"/>
  <p:tag name="KSO_WM_TEMPLATE_INDEX" val="20207004"/>
</p:tagLst>
</file>

<file path=ppt/tags/tag312.xml><?xml version="1.0" encoding="utf-8"?>
<p:tagLst xmlns:p="http://schemas.openxmlformats.org/presentationml/2006/main">
  <p:tag name="AS_UNIQUEID" val="520"/>
</p:tagLst>
</file>

<file path=ppt/tags/tag313.xml><?xml version="1.0" encoding="utf-8"?>
<p:tagLst xmlns:p="http://schemas.openxmlformats.org/presentationml/2006/main">
  <p:tag name="AS_UNIQUEID" val="521"/>
</p:tagLst>
</file>

<file path=ppt/tags/tag314.xml><?xml version="1.0" encoding="utf-8"?>
<p:tagLst xmlns:p="http://schemas.openxmlformats.org/presentationml/2006/main">
  <p:tag name="AS_UNIQUEID" val="522"/>
</p:tagLst>
</file>

<file path=ppt/tags/tag315.xml><?xml version="1.0" encoding="utf-8"?>
<p:tagLst xmlns:p="http://schemas.openxmlformats.org/presentationml/2006/main">
  <p:tag name="KSO_WM_BEAUTIFY_FLAG" val="#wm#"/>
  <p:tag name="KSO_WM_TEMPLATE_CATEGORY" val="diagram"/>
  <p:tag name="KSO_WM_TEMPLATE_INDEX" val="20207004"/>
</p:tagLst>
</file>

<file path=ppt/tags/tag316.xml><?xml version="1.0" encoding="utf-8"?>
<p:tagLst xmlns:p="http://schemas.openxmlformats.org/presentationml/2006/main">
  <p:tag name="AS_UNIQUEID" val="523"/>
</p:tagLst>
</file>

<file path=ppt/tags/tag317.xml><?xml version="1.0" encoding="utf-8"?>
<p:tagLst xmlns:p="http://schemas.openxmlformats.org/presentationml/2006/main">
  <p:tag name="AS_UNIQUEID" val="524"/>
</p:tagLst>
</file>

<file path=ppt/tags/tag318.xml><?xml version="1.0" encoding="utf-8"?>
<p:tagLst xmlns:p="http://schemas.openxmlformats.org/presentationml/2006/main">
  <p:tag name="KSO_WM_SPECIAL_SOURCE" val="bdnull"/>
</p:tagLst>
</file>

<file path=ppt/tags/tag319.xml><?xml version="1.0" encoding="utf-8"?>
<p:tagLst xmlns:p="http://schemas.openxmlformats.org/presentationml/2006/main">
  <p:tag name="AS_UNIQUEID" val="525"/>
</p:tagLst>
</file>

<file path=ppt/tags/tag32.xml><?xml version="1.0" encoding="utf-8"?>
<p:tagLst xmlns:p="http://schemas.openxmlformats.org/presentationml/2006/main">
  <p:tag name="AS_UNIQUEID" val="2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526"/>
</p:tagLst>
</file>

<file path=ppt/tags/tag321.xml><?xml version="1.0" encoding="utf-8"?>
<p:tagLst xmlns:p="http://schemas.openxmlformats.org/presentationml/2006/main">
  <p:tag name="AS_UNIQUEID" val="527"/>
</p:tagLst>
</file>

<file path=ppt/tags/tag322.xml><?xml version="1.0" encoding="utf-8"?>
<p:tagLst xmlns:p="http://schemas.openxmlformats.org/presentationml/2006/main">
  <p:tag name="AS_UNIQUEID" val="528"/>
</p:tagLst>
</file>

<file path=ppt/tags/tag323.xml><?xml version="1.0" encoding="utf-8"?>
<p:tagLst xmlns:p="http://schemas.openxmlformats.org/presentationml/2006/main">
  <p:tag name="AS_UNIQUEID" val="529"/>
</p:tagLst>
</file>

<file path=ppt/tags/tag324.xml><?xml version="1.0" encoding="utf-8"?>
<p:tagLst xmlns:p="http://schemas.openxmlformats.org/presentationml/2006/main">
  <p:tag name="AS_UNIQUEID" val="530"/>
</p:tagLst>
</file>

<file path=ppt/tags/tag325.xml><?xml version="1.0" encoding="utf-8"?>
<p:tagLst xmlns:p="http://schemas.openxmlformats.org/presentationml/2006/main">
  <p:tag name="AS_UNIQUEID" val="531"/>
</p:tagLst>
</file>

<file path=ppt/tags/tag326.xml><?xml version="1.0" encoding="utf-8"?>
<p:tagLst xmlns:p="http://schemas.openxmlformats.org/presentationml/2006/main">
  <p:tag name="AS_UNIQUEID" val="532"/>
</p:tagLst>
</file>

<file path=ppt/tags/tag327.xml><?xml version="1.0" encoding="utf-8"?>
<p:tagLst xmlns:p="http://schemas.openxmlformats.org/presentationml/2006/main">
  <p:tag name="AS_UNIQUEID" val="533"/>
</p:tagLst>
</file>

<file path=ppt/tags/tag328.xml><?xml version="1.0" encoding="utf-8"?>
<p:tagLst xmlns:p="http://schemas.openxmlformats.org/presentationml/2006/main">
  <p:tag name="AS_UNIQUEID" val="534"/>
</p:tagLst>
</file>

<file path=ppt/tags/tag329.xml><?xml version="1.0" encoding="utf-8"?>
<p:tagLst xmlns:p="http://schemas.openxmlformats.org/presentationml/2006/main">
  <p:tag name="AS_UNIQUEID" val="535"/>
</p:tagLst>
</file>

<file path=ppt/tags/tag33.xml><?xml version="1.0" encoding="utf-8"?>
<p:tagLst xmlns:p="http://schemas.openxmlformats.org/presentationml/2006/main">
  <p:tag name="AS_UNIQUEID" val="2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SPECIAL_SOURCE" val="bdnull"/>
</p:tagLst>
</file>

<file path=ppt/tags/tag331.xml><?xml version="1.0" encoding="utf-8"?>
<p:tagLst xmlns:p="http://schemas.openxmlformats.org/presentationml/2006/main">
  <p:tag name="AS_UNIQUEID" val="536"/>
</p:tagLst>
</file>

<file path=ppt/tags/tag332.xml><?xml version="1.0" encoding="utf-8"?>
<p:tagLst xmlns:p="http://schemas.openxmlformats.org/presentationml/2006/main">
  <p:tag name="AS_UNIQUEID" val="537"/>
</p:tagLst>
</file>

<file path=ppt/tags/tag333.xml><?xml version="1.0" encoding="utf-8"?>
<p:tagLst xmlns:p="http://schemas.openxmlformats.org/presentationml/2006/main">
  <p:tag name="AS_UNIQUEID" val="538"/>
</p:tagLst>
</file>

<file path=ppt/tags/tag334.xml><?xml version="1.0" encoding="utf-8"?>
<p:tagLst xmlns:p="http://schemas.openxmlformats.org/presentationml/2006/main">
  <p:tag name="AS_UNIQUEID" val="539"/>
</p:tagLst>
</file>

<file path=ppt/tags/tag335.xml><?xml version="1.0" encoding="utf-8"?>
<p:tagLst xmlns:p="http://schemas.openxmlformats.org/presentationml/2006/main">
  <p:tag name="AS_UNIQUEID" val="540"/>
</p:tagLst>
</file>

<file path=ppt/tags/tag336.xml><?xml version="1.0" encoding="utf-8"?>
<p:tagLst xmlns:p="http://schemas.openxmlformats.org/presentationml/2006/main">
  <p:tag name="AS_UNIQUEID" val="541"/>
</p:tagLst>
</file>

<file path=ppt/tags/tag337.xml><?xml version="1.0" encoding="utf-8"?>
<p:tagLst xmlns:p="http://schemas.openxmlformats.org/presentationml/2006/main">
  <p:tag name="AS_UNIQUEID" val="542"/>
</p:tagLst>
</file>

<file path=ppt/tags/tag338.xml><?xml version="1.0" encoding="utf-8"?>
<p:tagLst xmlns:p="http://schemas.openxmlformats.org/presentationml/2006/main">
  <p:tag name="AS_UNIQUEID" val="543"/>
</p:tagLst>
</file>

<file path=ppt/tags/tag339.xml><?xml version="1.0" encoding="utf-8"?>
<p:tagLst xmlns:p="http://schemas.openxmlformats.org/presentationml/2006/main">
  <p:tag name="AS_UNIQUEID" val="544"/>
</p:tagLst>
</file>

<file path=ppt/tags/tag34.xml><?xml version="1.0" encoding="utf-8"?>
<p:tagLst xmlns:p="http://schemas.openxmlformats.org/presentationml/2006/main">
  <p:tag name="AS_UNIQUEID" val="2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545"/>
</p:tagLst>
</file>

<file path=ppt/tags/tag341.xml><?xml version="1.0" encoding="utf-8"?>
<p:tagLst xmlns:p="http://schemas.openxmlformats.org/presentationml/2006/main">
  <p:tag name="AS_UNIQUEID" val="546"/>
</p:tagLst>
</file>

<file path=ppt/tags/tag342.xml><?xml version="1.0" encoding="utf-8"?>
<p:tagLst xmlns:p="http://schemas.openxmlformats.org/presentationml/2006/main">
  <p:tag name="AS_UNIQUEID" val="547"/>
</p:tagLst>
</file>

<file path=ppt/tags/tag343.xml><?xml version="1.0" encoding="utf-8"?>
<p:tagLst xmlns:p="http://schemas.openxmlformats.org/presentationml/2006/main">
  <p:tag name="AS_UNIQUEID" val="548"/>
</p:tagLst>
</file>

<file path=ppt/tags/tag344.xml><?xml version="1.0" encoding="utf-8"?>
<p:tagLst xmlns:p="http://schemas.openxmlformats.org/presentationml/2006/main">
  <p:tag name="AS_UNIQUEID" val="549"/>
</p:tagLst>
</file>

<file path=ppt/tags/tag345.xml><?xml version="1.0" encoding="utf-8"?>
<p:tagLst xmlns:p="http://schemas.openxmlformats.org/presentationml/2006/main">
  <p:tag name="AS_UNIQUEID" val="550"/>
</p:tagLst>
</file>

<file path=ppt/tags/tag346.xml><?xml version="1.0" encoding="utf-8"?>
<p:tagLst xmlns:p="http://schemas.openxmlformats.org/presentationml/2006/main">
  <p:tag name="AS_UNIQUEID" val="551"/>
</p:tagLst>
</file>

<file path=ppt/tags/tag347.xml><?xml version="1.0" encoding="utf-8"?>
<p:tagLst xmlns:p="http://schemas.openxmlformats.org/presentationml/2006/main">
  <p:tag name="AS_UNIQUEID" val="552"/>
</p:tagLst>
</file>

<file path=ppt/tags/tag348.xml><?xml version="1.0" encoding="utf-8"?>
<p:tagLst xmlns:p="http://schemas.openxmlformats.org/presentationml/2006/main">
  <p:tag name="AS_UNIQUEID" val="553"/>
</p:tagLst>
</file>

<file path=ppt/tags/tag349.xml><?xml version="1.0" encoding="utf-8"?>
<p:tagLst xmlns:p="http://schemas.openxmlformats.org/presentationml/2006/main">
  <p:tag name="AS_UNIQUEID" val="554"/>
</p:tagLst>
</file>

<file path=ppt/tags/tag35.xml><?xml version="1.0" encoding="utf-8"?>
<p:tagLst xmlns:p="http://schemas.openxmlformats.org/presentationml/2006/main">
  <p:tag name="AS_UNIQUEID" val="262"/>
</p:tagLst>
</file>

<file path=ppt/tags/tag350.xml><?xml version="1.0" encoding="utf-8"?>
<p:tagLst xmlns:p="http://schemas.openxmlformats.org/presentationml/2006/main">
  <p:tag name="AS_UNIQUEID" val="555"/>
</p:tagLst>
</file>

<file path=ppt/tags/tag351.xml><?xml version="1.0" encoding="utf-8"?>
<p:tagLst xmlns:p="http://schemas.openxmlformats.org/presentationml/2006/main">
  <p:tag name="AS_UNIQUEID" val="556"/>
</p:tagLst>
</file>

<file path=ppt/tags/tag352.xml><?xml version="1.0" encoding="utf-8"?>
<p:tagLst xmlns:p="http://schemas.openxmlformats.org/presentationml/2006/main">
  <p:tag name="AS_UNIQUEID" val="557"/>
</p:tagLst>
</file>

<file path=ppt/tags/tag353.xml><?xml version="1.0" encoding="utf-8"?>
<p:tagLst xmlns:p="http://schemas.openxmlformats.org/presentationml/2006/main">
  <p:tag name="AS_UNIQUEID" val="558"/>
</p:tagLst>
</file>

<file path=ppt/tags/tag354.xml><?xml version="1.0" encoding="utf-8"?>
<p:tagLst xmlns:p="http://schemas.openxmlformats.org/presentationml/2006/main">
  <p:tag name="AS_UNIQUEID" val="559"/>
</p:tagLst>
</file>

<file path=ppt/tags/tag355.xml><?xml version="1.0" encoding="utf-8"?>
<p:tagLst xmlns:p="http://schemas.openxmlformats.org/presentationml/2006/main">
  <p:tag name="AS_UNIQUEID" val="560"/>
</p:tagLst>
</file>

<file path=ppt/tags/tag356.xml><?xml version="1.0" encoding="utf-8"?>
<p:tagLst xmlns:p="http://schemas.openxmlformats.org/presentationml/2006/main">
  <p:tag name="AS_UNIQUEID" val="561"/>
</p:tagLst>
</file>

<file path=ppt/tags/tag357.xml><?xml version="1.0" encoding="utf-8"?>
<p:tagLst xmlns:p="http://schemas.openxmlformats.org/presentationml/2006/main">
  <p:tag name="AS_UNIQUEID" val="562"/>
</p:tagLst>
</file>

<file path=ppt/tags/tag358.xml><?xml version="1.0" encoding="utf-8"?>
<p:tagLst xmlns:p="http://schemas.openxmlformats.org/presentationml/2006/main">
  <p:tag name="AS_UNIQUEID" val="563"/>
</p:tagLst>
</file>

<file path=ppt/tags/tag359.xml><?xml version="1.0" encoding="utf-8"?>
<p:tagLst xmlns:p="http://schemas.openxmlformats.org/presentationml/2006/main">
  <p:tag name="AS_UNIQUEID" val="564"/>
</p:tagLst>
</file>

<file path=ppt/tags/tag36.xml><?xml version="1.0" encoding="utf-8"?>
<p:tagLst xmlns:p="http://schemas.openxmlformats.org/presentationml/2006/main">
  <p:tag name="AS_UNIQUEID" val="2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565"/>
</p:tagLst>
</file>

<file path=ppt/tags/tag361.xml><?xml version="1.0" encoding="utf-8"?>
<p:tagLst xmlns:p="http://schemas.openxmlformats.org/presentationml/2006/main">
  <p:tag name="AS_UNIQUEID" val="566"/>
</p:tagLst>
</file>

<file path=ppt/tags/tag362.xml><?xml version="1.0" encoding="utf-8"?>
<p:tagLst xmlns:p="http://schemas.openxmlformats.org/presentationml/2006/main">
  <p:tag name="AS_UNIQUEID" val="567"/>
</p:tagLst>
</file>

<file path=ppt/tags/tag363.xml><?xml version="1.0" encoding="utf-8"?>
<p:tagLst xmlns:p="http://schemas.openxmlformats.org/presentationml/2006/main">
  <p:tag name="AS_UNIQUEID" val="568"/>
</p:tagLst>
</file>

<file path=ppt/tags/tag364.xml><?xml version="1.0" encoding="utf-8"?>
<p:tagLst xmlns:p="http://schemas.openxmlformats.org/presentationml/2006/main">
  <p:tag name="AS_UNIQUEID" val="569"/>
</p:tagLst>
</file>

<file path=ppt/tags/tag365.xml><?xml version="1.0" encoding="utf-8"?>
<p:tagLst xmlns:p="http://schemas.openxmlformats.org/presentationml/2006/main">
  <p:tag name="AS_UNIQUEID" val="570"/>
</p:tagLst>
</file>

<file path=ppt/tags/tag366.xml><?xml version="1.0" encoding="utf-8"?>
<p:tagLst xmlns:p="http://schemas.openxmlformats.org/presentationml/2006/main">
  <p:tag name="AS_UNIQUEID" val="571"/>
</p:tagLst>
</file>

<file path=ppt/tags/tag367.xml><?xml version="1.0" encoding="utf-8"?>
<p:tagLst xmlns:p="http://schemas.openxmlformats.org/presentationml/2006/main">
  <p:tag name="AS_UNIQUEID" val="572"/>
</p:tagLst>
</file>

<file path=ppt/tags/tag368.xml><?xml version="1.0" encoding="utf-8"?>
<p:tagLst xmlns:p="http://schemas.openxmlformats.org/presentationml/2006/main">
  <p:tag name="AS_UNIQUEID" val="573"/>
</p:tagLst>
</file>

<file path=ppt/tags/tag369.xml><?xml version="1.0" encoding="utf-8"?>
<p:tagLst xmlns:p="http://schemas.openxmlformats.org/presentationml/2006/main">
  <p:tag name="AS_UNIQUEID" val="574"/>
</p:tagLst>
</file>

<file path=ppt/tags/tag37.xml><?xml version="1.0" encoding="utf-8"?>
<p:tagLst xmlns:p="http://schemas.openxmlformats.org/presentationml/2006/main">
  <p:tag name="AS_UNIQUEID" val="2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575"/>
</p:tagLst>
</file>

<file path=ppt/tags/tag371.xml><?xml version="1.0" encoding="utf-8"?>
<p:tagLst xmlns:p="http://schemas.openxmlformats.org/presentationml/2006/main">
  <p:tag name="AS_UNIQUEID" val="576"/>
</p:tagLst>
</file>

<file path=ppt/tags/tag372.xml><?xml version="1.0" encoding="utf-8"?>
<p:tagLst xmlns:p="http://schemas.openxmlformats.org/presentationml/2006/main">
  <p:tag name="AS_UNIQUEID" val="577"/>
</p:tagLst>
</file>

<file path=ppt/tags/tag373.xml><?xml version="1.0" encoding="utf-8"?>
<p:tagLst xmlns:p="http://schemas.openxmlformats.org/presentationml/2006/main">
  <p:tag name="AS_UNIQUEID" val="578"/>
</p:tagLst>
</file>

<file path=ppt/tags/tag374.xml><?xml version="1.0" encoding="utf-8"?>
<p:tagLst xmlns:p="http://schemas.openxmlformats.org/presentationml/2006/main">
  <p:tag name="AS_UNIQUEID" val="579"/>
</p:tagLst>
</file>

<file path=ppt/tags/tag375.xml><?xml version="1.0" encoding="utf-8"?>
<p:tagLst xmlns:p="http://schemas.openxmlformats.org/presentationml/2006/main">
  <p:tag name="AS_UNIQUEID" val="580"/>
</p:tagLst>
</file>

<file path=ppt/tags/tag376.xml><?xml version="1.0" encoding="utf-8"?>
<p:tagLst xmlns:p="http://schemas.openxmlformats.org/presentationml/2006/main">
  <p:tag name="AS_UNIQUEID" val="581"/>
</p:tagLst>
</file>

<file path=ppt/tags/tag377.xml><?xml version="1.0" encoding="utf-8"?>
<p:tagLst xmlns:p="http://schemas.openxmlformats.org/presentationml/2006/main">
  <p:tag name="AS_UNIQUEID" val="582"/>
</p:tagLst>
</file>

<file path=ppt/tags/tag378.xml><?xml version="1.0" encoding="utf-8"?>
<p:tagLst xmlns:p="http://schemas.openxmlformats.org/presentationml/2006/main">
  <p:tag name="AS_UNIQUEID" val="583"/>
</p:tagLst>
</file>

<file path=ppt/tags/tag379.xml><?xml version="1.0" encoding="utf-8"?>
<p:tagLst xmlns:p="http://schemas.openxmlformats.org/presentationml/2006/main">
  <p:tag name="AS_OS" val="Unix 3.10 unknown"/>
  <p:tag name="AS_RELEASE_DATE" val="2020.11.30"/>
  <p:tag name="AS_TITLE" val="Aspose.Slides for Java"/>
  <p:tag name="AS_VERSION" val="20.11"/>
</p:tagLst>
</file>

<file path=ppt/tags/tag38.xml><?xml version="1.0" encoding="utf-8"?>
<p:tagLst xmlns:p="http://schemas.openxmlformats.org/presentationml/2006/main">
  <p:tag name="AS_UNIQUEID" val="2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26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23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267"/>
</p:tagLst>
</file>

<file path=ppt/tags/tag41.xml><?xml version="1.0" encoding="utf-8"?>
<p:tagLst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26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27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271"/>
</p:tagLst>
</file>

<file path=ppt/tags/tag45.xml><?xml version="1.0" encoding="utf-8"?>
<p:tagLst xmlns:p="http://schemas.openxmlformats.org/presentationml/2006/main">
  <p:tag name="AS_UNIQUEID" val="2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2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2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2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2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23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2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278"/>
</p:tagLst>
</file>

<file path=ppt/tags/tag52.xml><?xml version="1.0" encoding="utf-8"?>
<p:tagLst xmlns:p="http://schemas.openxmlformats.org/presentationml/2006/main">
  <p:tag name="AS_UNIQUEID" val="2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2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28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2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2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284"/>
</p:tagLst>
</file>

<file path=ppt/tags/tag58.xml><?xml version="1.0" encoding="utf-8"?>
<p:tagLst xmlns:p="http://schemas.openxmlformats.org/presentationml/2006/main">
  <p:tag name="AS_UNIQUEID" val="28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28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23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28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2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289"/>
</p:tagLst>
</file>

<file path=ppt/tags/tag63.xml><?xml version="1.0" encoding="utf-8"?>
<p:tagLst xmlns:p="http://schemas.openxmlformats.org/presentationml/2006/main">
  <p:tag name="AS_UNIQUEID" val="2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2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2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2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295"/>
</p:tagLst>
</file>

<file path=ppt/tags/tag69.xml><?xml version="1.0" encoding="utf-8"?>
<p:tagLst xmlns:p="http://schemas.openxmlformats.org/presentationml/2006/main">
  <p:tag name="AS_UNIQUEID" val="296"/>
</p:tagLst>
</file>

<file path=ppt/tags/tag7.xml><?xml version="1.0" encoding="utf-8"?>
<p:tagLst xmlns:p="http://schemas.openxmlformats.org/presentationml/2006/main">
  <p:tag name="AS_UNIQUEID" val="234"/>
</p:tagLst>
</file>

<file path=ppt/tags/tag70.xml><?xml version="1.0" encoding="utf-8"?>
<p:tagLst xmlns:p="http://schemas.openxmlformats.org/presentationml/2006/main">
  <p:tag name="AS_UNIQUEID" val="297"/>
</p:tagLst>
</file>

<file path=ppt/tags/tag71.xml><?xml version="1.0" encoding="utf-8"?>
<p:tagLst xmlns:p="http://schemas.openxmlformats.org/presentationml/2006/main">
  <p:tag name="AS_UNIQUEID" val="298"/>
</p:tagLst>
</file>

<file path=ppt/tags/tag72.xml><?xml version="1.0" encoding="utf-8"?>
<p:tagLst xmlns:p="http://schemas.openxmlformats.org/presentationml/2006/main">
  <p:tag name="AS_UNIQUEID" val="299"/>
</p:tagLst>
</file>

<file path=ppt/tags/tag73.xml><?xml version="1.0" encoding="utf-8"?>
<p:tagLst xmlns:p="http://schemas.openxmlformats.org/presentationml/2006/main">
  <p:tag name="AS_UNIQUEID" val="300"/>
</p:tagLst>
</file>

<file path=ppt/tags/tag74.xml><?xml version="1.0" encoding="utf-8"?>
<p:tagLst xmlns:p="http://schemas.openxmlformats.org/presentationml/2006/main">
  <p:tag name="AS_UNIQUEID" val="30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5.xml><?xml version="1.0" encoding="utf-8"?>
<p:tagLst xmlns:p="http://schemas.openxmlformats.org/presentationml/2006/main">
  <p:tag name="AS_UNIQUEID" val="302"/>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6.xml><?xml version="1.0" encoding="utf-8"?>
<p:tagLst xmlns:p="http://schemas.openxmlformats.org/presentationml/2006/main">
  <p:tag name="AS_UNIQUEID" val="3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7.xml><?xml version="1.0" encoding="utf-8"?>
<p:tagLst xmlns:p="http://schemas.openxmlformats.org/presentationml/2006/main">
  <p:tag name="AS_UNIQUEID" val="30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8.xml><?xml version="1.0" encoding="utf-8"?>
<p:tagLst xmlns:p="http://schemas.openxmlformats.org/presentationml/2006/main">
  <p:tag name="AS_UNIQUEID" val="30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AS_UNIQUEID" val="2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306"/>
</p:tagLst>
</file>

<file path=ppt/tags/tag81.xml><?xml version="1.0" encoding="utf-8"?>
<p:tagLst xmlns:p="http://schemas.openxmlformats.org/presentationml/2006/main">
  <p:tag name="AS_UNIQUEID" val="307"/>
</p:tagLst>
</file>

<file path=ppt/tags/tag82.xml><?xml version="1.0" encoding="utf-8"?>
<p:tagLst xmlns:p="http://schemas.openxmlformats.org/presentationml/2006/main">
  <p:tag name="AS_UNIQUEID" val="308"/>
</p:tagLst>
</file>

<file path=ppt/tags/tag83.xml><?xml version="1.0" encoding="utf-8"?>
<p:tagLst xmlns:p="http://schemas.openxmlformats.org/presentationml/2006/main">
  <p:tag name="AS_UNIQUEID" val="309"/>
</p:tagLst>
</file>

<file path=ppt/tags/tag84.xml><?xml version="1.0" encoding="utf-8"?>
<p:tagLst xmlns:p="http://schemas.openxmlformats.org/presentationml/2006/main">
  <p:tag name="AS_UNIQUEID" val="310"/>
</p:tagLst>
</file>

<file path=ppt/tags/tag85.xml><?xml version="1.0" encoding="utf-8"?>
<p:tagLst xmlns:p="http://schemas.openxmlformats.org/presentationml/2006/main">
  <p:tag name="AS_UNIQUEID" val="311"/>
</p:tagLst>
</file>

<file path=ppt/tags/tag86.xml><?xml version="1.0" encoding="utf-8"?>
<p:tagLst xmlns:p="http://schemas.openxmlformats.org/presentationml/2006/main">
  <p:tag name="AS_UNIQUEID" val="312"/>
</p:tagLst>
</file>

<file path=ppt/tags/tag87.xml><?xml version="1.0" encoding="utf-8"?>
<p:tagLst xmlns:p="http://schemas.openxmlformats.org/presentationml/2006/main">
  <p:tag name="AS_UNIQUEID" val="313"/>
</p:tagLst>
</file>

<file path=ppt/tags/tag88.xml><?xml version="1.0" encoding="utf-8"?>
<p:tagLst xmlns:p="http://schemas.openxmlformats.org/presentationml/2006/main">
  <p:tag name="AS_UNIQUEID" val="31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8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AS_UNIQUEID" val="2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315"/>
</p:tagLst>
</file>

<file path=ppt/tags/tag91.xml><?xml version="1.0" encoding="utf-8"?>
<p:tagLst xmlns:p="http://schemas.openxmlformats.org/presentationml/2006/main">
  <p:tag name="AS_UNIQUEID" val="316"/>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9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AS_UNIQUEID" val="317"/>
</p:tagLst>
</file>

<file path=ppt/tags/tag94.xml><?xml version="1.0" encoding="utf-8"?>
<p:tagLst xmlns:p="http://schemas.openxmlformats.org/presentationml/2006/main">
  <p:tag name="AS_UNIQUEID" val="318"/>
</p:tagLst>
</file>

<file path=ppt/tags/tag95.xml><?xml version="1.0" encoding="utf-8"?>
<p:tagLst xmlns:p="http://schemas.openxmlformats.org/presentationml/2006/main">
  <p:tag name="AS_UNIQUEID" val="319"/>
</p:tagLst>
</file>

<file path=ppt/tags/tag96.xml><?xml version="1.0" encoding="utf-8"?>
<p:tagLst xmlns:p="http://schemas.openxmlformats.org/presentationml/2006/main">
  <p:tag name="AS_UNIQUEID" val="320"/>
</p:tagLst>
</file>

<file path=ppt/tags/tag97.xml><?xml version="1.0" encoding="utf-8"?>
<p:tagLst xmlns:p="http://schemas.openxmlformats.org/presentationml/2006/main">
  <p:tag name="AS_UNIQUEID" val="321"/>
</p:tagLst>
</file>

<file path=ppt/tags/tag98.xml><?xml version="1.0" encoding="utf-8"?>
<p:tagLst xmlns:p="http://schemas.openxmlformats.org/presentationml/2006/main">
  <p:tag name="AS_UNIQUEID" val="322"/>
</p:tagLst>
</file>

<file path=ppt/tags/tag99.xml><?xml version="1.0" encoding="utf-8"?>
<p:tagLst xmlns:p="http://schemas.openxmlformats.org/presentationml/2006/main">
  <p:tag name="AS_UNIQUEID" val="323"/>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369</Paragraphs>
  <Slides>70</Slides>
  <Notes>9</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70</vt:i4>
      </vt:variant>
    </vt:vector>
  </HeadingPairs>
  <TitlesOfParts>
    <vt:vector baseType="lpstr" size="82">
      <vt:lpstr>Arial</vt:lpstr>
      <vt:lpstr>微软雅黑</vt:lpstr>
      <vt:lpstr>Wingdings</vt:lpstr>
      <vt:lpstr>宋体</vt:lpstr>
      <vt:lpstr>Calibri Light</vt:lpstr>
      <vt:lpstr>Calibri</vt:lpstr>
      <vt:lpstr>楷体</vt:lpstr>
      <vt:lpstr>黑体</vt:lpstr>
      <vt:lpstr>Times New Roman</vt:lpstr>
      <vt:lpstr>Courier New</vt:lpstr>
      <vt:lpstr>隶书</vt:lpstr>
      <vt:lpstr>Office 主题​​</vt:lpstr>
      <vt:lpstr>考前复习</vt:lpstr>
      <vt:lpstr>论述类文本阅读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小说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鉴赏小说作者的语言特点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（一）看标题</vt:lpstr>
      <vt:lpstr>（二）看作者</vt:lpstr>
      <vt:lpstr>（三） 看注释</vt:lpstr>
      <vt:lpstr>（四）看结构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表达效果</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2021-12-06T17:01:27.858</cp:lastPrinted>
  <dcterms:created xsi:type="dcterms:W3CDTF">2021-12-06T17:01:27Z</dcterms:created>
  <dcterms:modified xsi:type="dcterms:W3CDTF">2021-12-06T09:01:28Z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