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60" r:id="rId2"/>
    <p:sldId id="493" r:id="rId3"/>
    <p:sldId id="256" r:id="rId4"/>
    <p:sldId id="460" r:id="rId5"/>
    <p:sldId id="494" r:id="rId6"/>
    <p:sldId id="262" r:id="rId7"/>
    <p:sldId id="263" r:id="rId8"/>
    <p:sldId id="308" r:id="rId9"/>
    <p:sldId id="336" r:id="rId10"/>
    <p:sldId id="341" r:id="rId11"/>
    <p:sldId id="618" r:id="rId12"/>
    <p:sldId id="619" r:id="rId13"/>
    <p:sldId id="506" r:id="rId14"/>
    <p:sldId id="621" r:id="rId15"/>
    <p:sldId id="622" r:id="rId16"/>
    <p:sldId id="507" r:id="rId17"/>
    <p:sldId id="623" r:id="rId18"/>
    <p:sldId id="637" r:id="rId19"/>
    <p:sldId id="639" r:id="rId20"/>
    <p:sldId id="461" r:id="rId21"/>
    <p:sldId id="659" r:id="rId22"/>
    <p:sldId id="660" r:id="rId23"/>
    <p:sldId id="661" r:id="rId24"/>
    <p:sldId id="333" r:id="rId25"/>
    <p:sldId id="527" r:id="rId26"/>
    <p:sldId id="528" r:id="rId27"/>
    <p:sldId id="529" r:id="rId28"/>
    <p:sldId id="509" r:id="rId29"/>
    <p:sldId id="662" r:id="rId30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  <a:srgbClr val="124D12"/>
    <a:srgbClr val="63DA63"/>
    <a:srgbClr val="008000"/>
    <a:srgbClr val="FFFFFF"/>
    <a:srgbClr val="CCFFFF"/>
    <a:srgbClr val="CCFF99"/>
    <a:srgbClr val="99FF99"/>
    <a:srgbClr val="99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86"/>
    <p:restoredTop sz="94660"/>
  </p:normalViewPr>
  <p:slideViewPr>
    <p:cSldViewPr snapToGrid="0" showGuides="1">
      <p:cViewPr varScale="1">
        <p:scale>
          <a:sx n="89" d="100"/>
          <a:sy n="89" d="100"/>
        </p:scale>
        <p:origin x="-690" y="-102"/>
      </p:cViewPr>
      <p:guideLst>
        <p:guide orient="horz" pos="1524"/>
        <p:guide pos="290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algn="r" fontAlgn="base"/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Char char="•"/>
            </a:pPr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algn="r" eaLnBrk="1" fontAlgn="base" hangingPunct="1">
                <a:buChar char="•"/>
              </a:p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253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2531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indent="0" eaLnBrk="1" hangingPunct="1"/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2532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 indent="0" eaLnBrk="1" hangingPunct="1"/>
            <a:r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47675" y="298847"/>
            <a:ext cx="8215313" cy="470297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en-US" strike="noStrike" noProof="1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1800">
                <a:solidFill>
                  <a:schemeClr val="accent1"/>
                </a:solidFill>
              </a:defRPr>
            </a:lvl1pPr>
            <a:lvl2pPr>
              <a:defRPr sz="1200"/>
            </a:lvl2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8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8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8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strike="noStrike" noProof="1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123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0030101010101" pitchFamily="49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742950" indent="-28575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H:\&#26032;&#24314;&#25991;&#20214;&#22841;\&#20843;&#24180;&#26032;&#29256;&#26412;\&#20843;&#65288;&#19979;&#65289;2017-2018\&#26399;&#20013;&#32771;&#21518;\&#31532;&#20845;&#21333;&#20803;\21%20&#24196;&#23376;&#20004;&#21017;\&#21271;&#20901;&#26377;&#40060;\zmj-6002-10729.mp3" TargetMode="External"/><Relationship Id="rId5" Type="http://schemas.openxmlformats.org/officeDocument/2006/relationships/image" Target="../media/image7.png"/><Relationship Id="rId4" Type="http://schemas.microsoft.com/office/2007/relationships/media" Target="file:///F:\&#26032;&#24314;&#25991;&#20214;&#22841;\&#20843;&#24180;&#26032;&#29256;&#26412;\&#20843;&#65288;&#19979;&#65289;2017-2018\&#26399;&#20013;&#32771;&#21518;\&#31532;&#20845;&#21333;&#20803;\21%20&#24196;&#23376;&#20004;&#21017;\&#21271;&#20901;&#26377;&#40060;\zmj-6002-10729.mp3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5" name="组合 3"/>
          <p:cNvGrpSpPr/>
          <p:nvPr/>
        </p:nvGrpSpPr>
        <p:grpSpPr>
          <a:xfrm>
            <a:off x="184150" y="236538"/>
            <a:ext cx="2062163" cy="544512"/>
            <a:chOff x="1438698" y="982657"/>
            <a:chExt cx="2498303" cy="616461"/>
          </a:xfrm>
        </p:grpSpPr>
        <p:pic>
          <p:nvPicPr>
            <p:cNvPr id="6146" name="图片 1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47" name="文本框 2"/>
            <p:cNvSpPr txBox="1"/>
            <p:nvPr/>
          </p:nvSpPr>
          <p:spPr>
            <a:xfrm>
              <a:off x="1438698" y="982657"/>
              <a:ext cx="2076874" cy="5919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70C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新课导入</a:t>
              </a:r>
            </a:p>
          </p:txBody>
        </p:sp>
      </p:grpSp>
      <p:sp>
        <p:nvSpPr>
          <p:cNvPr id="8" name="矩形 3"/>
          <p:cNvSpPr/>
          <p:nvPr/>
        </p:nvSpPr>
        <p:spPr>
          <a:xfrm>
            <a:off x="508000" y="1195388"/>
            <a:ext cx="8128000" cy="3108543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zh-CN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庄周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曾</a:t>
            </a:r>
            <a:r>
              <a:rPr lang="zh-CN" altLang="zh-CN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梦见自己变成一只</a:t>
            </a:r>
            <a:r>
              <a:rPr lang="zh-CN" altLang="zh-CN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蝴蝶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zh-CN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轻舞飞扬、飘然快乐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。</a:t>
            </a:r>
            <a:r>
              <a:rPr lang="zh-CN" altLang="zh-CN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于是他全然忘记了自己是庄周。醒来之后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zh-CN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庄子对于自己究竟是庄周还是蝴蝶感到惊奇诧异。仔细想想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zh-CN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不知是庄周做梦变成蝴蝶了呢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zh-CN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还是蝴蝶做梦变成了庄周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2"/>
          <p:cNvSpPr txBox="1"/>
          <p:nvPr/>
        </p:nvSpPr>
        <p:spPr>
          <a:xfrm>
            <a:off x="193675" y="1232535"/>
            <a:ext cx="4886325" cy="267525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anchor="t">
            <a:spAutoFit/>
          </a:bodyPr>
          <a:lstStyle/>
          <a:p>
            <a:pPr eaLnBrk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  北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冥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有鱼，其名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为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鲲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。鲲之大，不知其几千里也；化而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为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鸟，其名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为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鹏。鹏之背，不知其几千里也；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怒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而飞，其翼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若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垂天之云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5080000" y="749300"/>
            <a:ext cx="20638" cy="38846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15"/>
          <p:cNvSpPr/>
          <p:nvPr/>
        </p:nvSpPr>
        <p:spPr>
          <a:xfrm>
            <a:off x="5103813" y="715963"/>
            <a:ext cx="1181100" cy="3373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冥：</a:t>
            </a: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鲲：</a:t>
            </a:r>
            <a:endParaRPr lang="en-US" altLang="zh-CN" sz="2800" b="1" dirty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怒：</a:t>
            </a:r>
            <a:endParaRPr lang="en-US" altLang="zh-CN" sz="2800" b="1" dirty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endParaRPr lang="en-US" altLang="zh-CN" sz="2800" b="1" dirty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垂天之云：</a:t>
            </a:r>
          </a:p>
        </p:txBody>
      </p:sp>
      <p:sp>
        <p:nvSpPr>
          <p:cNvPr id="17" name="矩形 16"/>
          <p:cNvSpPr/>
          <p:nvPr/>
        </p:nvSpPr>
        <p:spPr>
          <a:xfrm>
            <a:off x="5718175" y="762000"/>
            <a:ext cx="3178175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同“溟”，海。</a:t>
            </a:r>
          </a:p>
        </p:txBody>
      </p:sp>
      <p:sp>
        <p:nvSpPr>
          <p:cNvPr id="14" name="矩形 13"/>
          <p:cNvSpPr/>
          <p:nvPr/>
        </p:nvSpPr>
        <p:spPr>
          <a:xfrm>
            <a:off x="5718175" y="1320800"/>
            <a:ext cx="1876425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大鱼名。</a:t>
            </a:r>
          </a:p>
        </p:txBody>
      </p:sp>
      <p:sp>
        <p:nvSpPr>
          <p:cNvPr id="20" name="矩形 19"/>
          <p:cNvSpPr/>
          <p:nvPr/>
        </p:nvSpPr>
        <p:spPr>
          <a:xfrm>
            <a:off x="5718175" y="1898650"/>
            <a:ext cx="3178175" cy="1041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>
              <a:lnSpc>
                <a:spcPct val="11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振奋，这里指用力鼓动翅膀。</a:t>
            </a:r>
          </a:p>
        </p:txBody>
      </p:sp>
      <p:sp>
        <p:nvSpPr>
          <p:cNvPr id="15" name="矩形 14"/>
          <p:cNvSpPr/>
          <p:nvPr/>
        </p:nvSpPr>
        <p:spPr>
          <a:xfrm>
            <a:off x="6065838" y="3182938"/>
            <a:ext cx="2871787" cy="5667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>
              <a:lnSpc>
                <a:spcPct val="11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悬挂在天空的云。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4" grpId="0"/>
      <p:bldP spid="20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3675" y="839470"/>
            <a:ext cx="8757285" cy="25533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ym typeface="+mn-ea"/>
              </a:rPr>
              <a:t>       </a:t>
            </a:r>
            <a:r>
              <a:rPr lang="zh-CN" altLang="en-US" sz="3200" b="1" dirty="0">
                <a:sym typeface="+mn-ea"/>
              </a:rPr>
              <a:t>北海有一条鱼，它的名字叫作鲲。</a:t>
            </a:r>
            <a:r>
              <a:rPr lang="zh-CN" altLang="en-US" sz="3200" b="1" dirty="0">
                <a:solidFill>
                  <a:srgbClr val="0000FF"/>
                </a:solidFill>
                <a:sym typeface="+mn-ea"/>
              </a:rPr>
              <a:t>鲲的体积</a:t>
            </a: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0000FF"/>
                </a:solidFill>
                <a:sym typeface="+mn-ea"/>
              </a:rPr>
              <a:t>巨大，不知有几千里</a:t>
            </a:r>
            <a:r>
              <a:rPr lang="zh-CN" altLang="en-US" sz="3200" b="1" dirty="0">
                <a:sym typeface="+mn-ea"/>
              </a:rPr>
              <a:t>；鲲变化成为鸟，它的名字</a:t>
            </a: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ym typeface="+mn-ea"/>
              </a:rPr>
              <a:t>叫鹏。鹏的脊背，不知长几千里；</a:t>
            </a:r>
            <a:r>
              <a:rPr lang="zh-CN" altLang="en-US" sz="3200" b="1" dirty="0">
                <a:solidFill>
                  <a:srgbClr val="0000FF"/>
                </a:solidFill>
                <a:sym typeface="+mn-ea"/>
              </a:rPr>
              <a:t>当它奋起而飞</a:t>
            </a: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0000FF"/>
                </a:solidFill>
                <a:sym typeface="+mn-ea"/>
              </a:rPr>
              <a:t>的时候，那展开的双翅就</a:t>
            </a:r>
            <a:r>
              <a:rPr lang="zh-CN" altLang="en-US" sz="3200" b="1" dirty="0" smtClean="0">
                <a:solidFill>
                  <a:srgbClr val="0000FF"/>
                </a:solidFill>
                <a:sym typeface="+mn-ea"/>
              </a:rPr>
              <a:t>像悬挂在天空的云。</a:t>
            </a:r>
            <a:endParaRPr lang="zh-CN" altLang="en-US" sz="32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2"/>
          <p:cNvSpPr txBox="1"/>
          <p:nvPr/>
        </p:nvSpPr>
        <p:spPr>
          <a:xfrm>
            <a:off x="193675" y="1060450"/>
            <a:ext cx="4886325" cy="2678113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anchor="t">
            <a:spAutoFit/>
          </a:bodyPr>
          <a:lstStyle/>
          <a:p>
            <a:pPr eaLnBrk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  北冥有鱼，其名为鲲。鲲之大，不知其几千里也；化而为鸟，其名为鹏。鹏之背，不知其几千里也；怒而飞，其翼若垂天之云。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5080000" y="749300"/>
            <a:ext cx="20638" cy="38846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15"/>
          <p:cNvSpPr/>
          <p:nvPr/>
        </p:nvSpPr>
        <p:spPr>
          <a:xfrm>
            <a:off x="5103813" y="715963"/>
            <a:ext cx="1181100" cy="3373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冥：</a:t>
            </a: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鲲：</a:t>
            </a:r>
            <a:endParaRPr lang="en-US" altLang="zh-CN" sz="2800" b="1" dirty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怒：</a:t>
            </a:r>
            <a:endParaRPr lang="en-US" altLang="zh-CN" sz="2800" b="1" dirty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endParaRPr lang="en-US" altLang="zh-CN" sz="2800" b="1" dirty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垂天之云：</a:t>
            </a:r>
          </a:p>
        </p:txBody>
      </p:sp>
      <p:sp>
        <p:nvSpPr>
          <p:cNvPr id="17" name="矩形 16"/>
          <p:cNvSpPr/>
          <p:nvPr/>
        </p:nvSpPr>
        <p:spPr>
          <a:xfrm>
            <a:off x="5718175" y="762000"/>
            <a:ext cx="3178175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同“溟”，海。</a:t>
            </a:r>
          </a:p>
        </p:txBody>
      </p:sp>
      <p:sp>
        <p:nvSpPr>
          <p:cNvPr id="14" name="矩形 13"/>
          <p:cNvSpPr/>
          <p:nvPr/>
        </p:nvSpPr>
        <p:spPr>
          <a:xfrm>
            <a:off x="5718175" y="1320800"/>
            <a:ext cx="1876425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大鱼名。</a:t>
            </a:r>
          </a:p>
        </p:txBody>
      </p:sp>
      <p:sp>
        <p:nvSpPr>
          <p:cNvPr id="20" name="矩形 19"/>
          <p:cNvSpPr/>
          <p:nvPr/>
        </p:nvSpPr>
        <p:spPr>
          <a:xfrm>
            <a:off x="5718175" y="1898650"/>
            <a:ext cx="3178175" cy="1041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>
              <a:lnSpc>
                <a:spcPct val="11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振奋，这里指用力鼓动翅膀。</a:t>
            </a:r>
          </a:p>
        </p:txBody>
      </p:sp>
      <p:sp>
        <p:nvSpPr>
          <p:cNvPr id="15" name="矩形 14"/>
          <p:cNvSpPr/>
          <p:nvPr/>
        </p:nvSpPr>
        <p:spPr>
          <a:xfrm>
            <a:off x="6065838" y="3182938"/>
            <a:ext cx="2871787" cy="5667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>
              <a:lnSpc>
                <a:spcPct val="11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悬挂在天空的云。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4456113" y="1582738"/>
            <a:ext cx="52863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61938" y="2119313"/>
            <a:ext cx="367982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117850" y="2622550"/>
            <a:ext cx="18669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34950" y="3133725"/>
            <a:ext cx="228282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557338" y="460375"/>
            <a:ext cx="1436687" cy="5238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夸张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2730500" y="2692400"/>
            <a:ext cx="1165225" cy="44132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805113" y="3214688"/>
            <a:ext cx="1812925" cy="5238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 eaLnBrk="0" hangingPunct="0"/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动作描写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60095" y="4089400"/>
            <a:ext cx="3551238" cy="583565"/>
          </a:xfrm>
          <a:prstGeom prst="rect">
            <a:avLst/>
          </a:prstGeom>
          <a:ln w="47625">
            <a:solidFill>
              <a:srgbClr val="00800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一、介绍鲲鹏</a:t>
            </a:r>
            <a:r>
              <a:rPr kumimoji="0" lang="zh-CN" altLang="en-US" sz="3200" b="1" i="0" u="none" strike="noStrike" kern="1200" cap="none" spc="0" normalizeH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形体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23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2"/>
          <p:cNvSpPr txBox="1"/>
          <p:nvPr/>
        </p:nvSpPr>
        <p:spPr>
          <a:xfrm>
            <a:off x="40323" y="703263"/>
            <a:ext cx="5043487" cy="357886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鸟也，</a:t>
            </a:r>
            <a:r>
              <a:rPr lang="zh-CN" altLang="en-US" sz="2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海运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则将徙</a:t>
            </a:r>
            <a:r>
              <a:rPr lang="zh-CN" altLang="en-US" sz="2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于 南冥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。南冥</a:t>
            </a:r>
            <a:r>
              <a:rPr lang="zh-CN" altLang="en-US" sz="2700" b="1" u="sng" dirty="0">
                <a:latin typeface="楷体" pitchFamily="49" charset="-122"/>
                <a:ea typeface="楷体" pitchFamily="49" charset="-122"/>
              </a:rPr>
              <a:t>者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天池</a:t>
            </a:r>
            <a:r>
              <a:rPr lang="zh-CN" altLang="en-US" sz="2700" b="1" u="sng" dirty="0">
                <a:latin typeface="楷体" pitchFamily="49" charset="-122"/>
                <a:ea typeface="楷体" pitchFamily="49" charset="-122"/>
              </a:rPr>
              <a:t>也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。</a:t>
            </a:r>
            <a:r>
              <a:rPr lang="en-US" altLang="zh-CN" sz="27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齐谐</a:t>
            </a:r>
            <a:r>
              <a:rPr lang="en-US" altLang="zh-CN" sz="27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者，</a:t>
            </a:r>
            <a:r>
              <a:rPr lang="zh-CN" altLang="en-US" sz="2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志怪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者也。</a:t>
            </a:r>
            <a:r>
              <a:rPr lang="en-US" altLang="zh-CN" sz="27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谐</a:t>
            </a:r>
            <a:r>
              <a:rPr lang="en-US" altLang="zh-CN" sz="27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之言曰：“鹏</a:t>
            </a:r>
            <a:r>
              <a:rPr lang="zh-CN" altLang="en-US" sz="2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之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徙于南冥也，</a:t>
            </a:r>
            <a:r>
              <a:rPr lang="zh-CN" altLang="en-US" sz="2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水击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三千里，</a:t>
            </a:r>
            <a:r>
              <a:rPr lang="zh-CN" altLang="en-US" sz="27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抟</a:t>
            </a:r>
            <a:endParaRPr lang="en-US" altLang="zh-CN" sz="27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7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扶</a:t>
            </a:r>
            <a:r>
              <a:rPr lang="zh-CN" altLang="en-US" sz="2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摇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而上者九万里，</a:t>
            </a:r>
            <a:r>
              <a:rPr lang="zh-CN" altLang="en-US" sz="27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去 </a:t>
            </a:r>
            <a:r>
              <a:rPr lang="zh-CN" altLang="en-US" sz="2700" b="1" dirty="0">
                <a:solidFill>
                  <a:srgbClr val="0000FF"/>
                </a:solidFill>
                <a:effectLst/>
                <a:latin typeface="楷体" pitchFamily="49" charset="-122"/>
                <a:ea typeface="楷体" pitchFamily="49" charset="-122"/>
              </a:rPr>
              <a:t>以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六月</a:t>
            </a:r>
            <a:r>
              <a:rPr lang="zh-CN" altLang="en-US" sz="2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息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者也。”</a:t>
            </a:r>
            <a:r>
              <a:rPr lang="zh-CN" altLang="en-US" sz="2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野马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也，尘埃也，生物之以息相吹也。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5199063" y="215900"/>
            <a:ext cx="22225" cy="42656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15"/>
          <p:cNvSpPr/>
          <p:nvPr/>
        </p:nvSpPr>
        <p:spPr>
          <a:xfrm>
            <a:off x="5203825" y="182563"/>
            <a:ext cx="1763713" cy="44148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海运：</a:t>
            </a:r>
            <a:endParaRPr lang="en-US" altLang="zh-CN" sz="2700" b="1" dirty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  <a:p>
            <a:pPr eaLnBrk="0" hangingPunc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天池：</a:t>
            </a:r>
            <a:endParaRPr lang="en-US" altLang="zh-CN" sz="2700" b="1" dirty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  <a:p>
            <a:pPr eaLnBrk="0" hangingPunc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700" b="1" u="sng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志</a:t>
            </a:r>
            <a:r>
              <a:rPr lang="zh-CN" altLang="en-US" sz="27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怪：</a:t>
            </a:r>
            <a:endParaRPr lang="en-US" altLang="zh-CN" sz="2700" b="1" dirty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  <a:p>
            <a:pPr eaLnBrk="0" hangingPunc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水击：</a:t>
            </a:r>
            <a:endParaRPr lang="en-US" altLang="zh-CN" sz="2700" b="1" dirty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  <a:p>
            <a:pPr eaLnBrk="0" hangingPunc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抟：</a:t>
            </a:r>
            <a:endParaRPr lang="en-US" altLang="zh-CN" sz="2700" b="1" dirty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  <a:p>
            <a:pPr eaLnBrk="0" hangingPunc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扶摇：</a:t>
            </a:r>
            <a:endParaRPr lang="en-US" altLang="zh-CN" sz="2700" b="1" dirty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  <a:p>
            <a:pPr eaLnBrk="0" hangingPunc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息：</a:t>
            </a:r>
            <a:endParaRPr lang="en-US" altLang="zh-CN" sz="2700" b="1" dirty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  <a:p>
            <a:pPr eaLnBrk="0" hangingPunc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野马：</a:t>
            </a:r>
            <a:endParaRPr lang="en-US" altLang="zh-CN" sz="2700" b="1" dirty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164263" y="249238"/>
            <a:ext cx="2324100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海水运动。</a:t>
            </a:r>
          </a:p>
        </p:txBody>
      </p:sp>
      <p:sp>
        <p:nvSpPr>
          <p:cNvPr id="13" name="矩形 12"/>
          <p:cNvSpPr/>
          <p:nvPr/>
        </p:nvSpPr>
        <p:spPr>
          <a:xfrm>
            <a:off x="6184900" y="766763"/>
            <a:ext cx="2949575" cy="511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>
              <a:lnSpc>
                <a:spcPct val="11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天然形成的水池。</a:t>
            </a:r>
          </a:p>
        </p:txBody>
      </p:sp>
      <p:sp>
        <p:nvSpPr>
          <p:cNvPr id="20" name="矩形 19"/>
          <p:cNvSpPr/>
          <p:nvPr/>
        </p:nvSpPr>
        <p:spPr>
          <a:xfrm>
            <a:off x="6184900" y="1325563"/>
            <a:ext cx="2946400" cy="54938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>
              <a:lnSpc>
                <a:spcPct val="11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700" b="1" u="sng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记载</a:t>
            </a:r>
            <a:r>
              <a:rPr lang="zh-CN" altLang="en-US" sz="27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怪异的事物。</a:t>
            </a:r>
          </a:p>
        </p:txBody>
      </p:sp>
      <p:sp>
        <p:nvSpPr>
          <p:cNvPr id="15" name="矩形 14"/>
          <p:cNvSpPr/>
          <p:nvPr/>
        </p:nvSpPr>
        <p:spPr>
          <a:xfrm>
            <a:off x="6197600" y="1847850"/>
            <a:ext cx="2946400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>
              <a:lnSpc>
                <a:spcPct val="11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击水，拍打水面。</a:t>
            </a:r>
          </a:p>
        </p:txBody>
      </p:sp>
      <p:sp>
        <p:nvSpPr>
          <p:cNvPr id="22" name="矩形 21"/>
          <p:cNvSpPr/>
          <p:nvPr/>
        </p:nvSpPr>
        <p:spPr>
          <a:xfrm>
            <a:off x="5875338" y="2405063"/>
            <a:ext cx="1990725" cy="511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>
              <a:lnSpc>
                <a:spcPct val="11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盘旋飞翔。</a:t>
            </a:r>
          </a:p>
        </p:txBody>
      </p:sp>
      <p:sp>
        <p:nvSpPr>
          <p:cNvPr id="24" name="矩形 23"/>
          <p:cNvSpPr/>
          <p:nvPr/>
        </p:nvSpPr>
        <p:spPr>
          <a:xfrm>
            <a:off x="6180455" y="2889250"/>
            <a:ext cx="2785110" cy="5473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>
              <a:lnSpc>
                <a:spcPct val="11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旋（</a:t>
            </a:r>
            <a:r>
              <a:rPr lang="en-US" altLang="zh-CN" sz="27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xu</a:t>
            </a:r>
            <a:r>
              <a:rPr lang="en-US" altLang="zh-CN" sz="2700" b="1" dirty="0">
                <a:solidFill>
                  <a:srgbClr val="0000FF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à</a:t>
            </a:r>
            <a:r>
              <a:rPr lang="en-US" altLang="zh-CN" sz="27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</a:t>
            </a:r>
            <a:r>
              <a:rPr lang="zh-CN" altLang="en-US" sz="27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）风。</a:t>
            </a:r>
          </a:p>
        </p:txBody>
      </p:sp>
      <p:sp>
        <p:nvSpPr>
          <p:cNvPr id="19" name="矩形 18"/>
          <p:cNvSpPr/>
          <p:nvPr/>
        </p:nvSpPr>
        <p:spPr>
          <a:xfrm>
            <a:off x="6110288" y="3992563"/>
            <a:ext cx="294640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>
              <a:lnSpc>
                <a:spcPct val="11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山野中的雾气，奔腾如野马。</a:t>
            </a:r>
          </a:p>
        </p:txBody>
      </p:sp>
      <p:sp>
        <p:nvSpPr>
          <p:cNvPr id="21" name="矩形 20"/>
          <p:cNvSpPr/>
          <p:nvPr/>
        </p:nvSpPr>
        <p:spPr>
          <a:xfrm>
            <a:off x="5829300" y="3433763"/>
            <a:ext cx="2860675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>
              <a:lnSpc>
                <a:spcPct val="11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气息，这里指风。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  <p:bldP spid="20" grpId="0"/>
      <p:bldP spid="15" grpId="0"/>
      <p:bldP spid="22" grpId="0"/>
      <p:bldP spid="24" grpId="0"/>
      <p:bldP spid="19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05435" y="640715"/>
            <a:ext cx="8480207" cy="386259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这只鹏鸟啊，海水运动时就将要飞到南海去。</a:t>
            </a:r>
            <a:r>
              <a:rPr lang="zh-CN" altLang="en-US" sz="2800" b="1" dirty="0">
                <a:sym typeface="+mn-ea"/>
              </a:rPr>
              <a:t>南海是</a:t>
            </a: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ym typeface="+mn-ea"/>
              </a:rPr>
              <a:t>个天然形成的水池。</a:t>
            </a:r>
            <a:r>
              <a:rPr lang="en-US" altLang="zh-CN" sz="2800" b="1" dirty="0">
                <a:solidFill>
                  <a:srgbClr val="0000FF"/>
                </a:solidFill>
                <a:sym typeface="+mn-ea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齐谐</a:t>
            </a:r>
            <a:r>
              <a:rPr lang="en-US" altLang="zh-CN" sz="2800" b="1" dirty="0">
                <a:solidFill>
                  <a:srgbClr val="0000FF"/>
                </a:solidFill>
                <a:sym typeface="+mn-ea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是一部专门记载怪异事</a:t>
            </a: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情的书。</a:t>
            </a:r>
            <a:r>
              <a:rPr lang="zh-CN" altLang="en-US" sz="2800" b="1" dirty="0">
                <a:latin typeface="Calibri" panose="020F0502020204030204" pitchFamily="34" charset="0"/>
                <a:sym typeface="+mn-ea"/>
              </a:rPr>
              <a:t>这本书上记载说：“</a:t>
            </a:r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  <a:sym typeface="+mn-ea"/>
              </a:rPr>
              <a:t>鹏鸟迁徙到</a:t>
            </a:r>
            <a:r>
              <a:rPr lang="zh-CN" altLang="en-US" sz="2800" b="1" dirty="0" smtClean="0">
                <a:solidFill>
                  <a:srgbClr val="0000FF"/>
                </a:solidFill>
                <a:latin typeface="Calibri" panose="020F0502020204030204" pitchFamily="34" charset="0"/>
                <a:sym typeface="+mn-ea"/>
              </a:rPr>
              <a:t>南海时</a:t>
            </a:r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  <a:sym typeface="+mn-ea"/>
              </a:rPr>
              <a:t>，</a:t>
            </a:r>
            <a:r>
              <a:rPr lang="zh-CN" altLang="en-US" sz="2800" b="1" dirty="0" smtClean="0">
                <a:solidFill>
                  <a:srgbClr val="0000FF"/>
                </a:solidFill>
                <a:latin typeface="Calibri" panose="020F0502020204030204" pitchFamily="34" charset="0"/>
                <a:sym typeface="+mn-ea"/>
              </a:rPr>
              <a:t>翅</a:t>
            </a:r>
            <a:endParaRPr lang="en-US" altLang="zh-CN" sz="2800" b="1" dirty="0" smtClean="0">
              <a:solidFill>
                <a:srgbClr val="0000FF"/>
              </a:solidFill>
              <a:latin typeface="Calibri" panose="020F0502020204030204" pitchFamily="34" charset="0"/>
              <a:sym typeface="+mn-ea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0000FF"/>
                </a:solidFill>
                <a:latin typeface="Calibri" panose="020F0502020204030204" pitchFamily="34" charset="0"/>
                <a:sym typeface="+mn-ea"/>
              </a:rPr>
              <a:t>膀</a:t>
            </a:r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  <a:sym typeface="+mn-ea"/>
              </a:rPr>
              <a:t>拍击水面，激起的波涛浪花有三千里，它</a:t>
            </a:r>
            <a:r>
              <a:rPr lang="zh-CN" altLang="en-US" sz="2800" b="1" dirty="0" smtClean="0">
                <a:solidFill>
                  <a:srgbClr val="0000FF"/>
                </a:solidFill>
                <a:latin typeface="Calibri" panose="020F0502020204030204" pitchFamily="34" charset="0"/>
                <a:sym typeface="+mn-ea"/>
              </a:rPr>
              <a:t>乘着</a:t>
            </a:r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  <a:sym typeface="+mn-ea"/>
              </a:rPr>
              <a:t>旋</a:t>
            </a:r>
            <a:r>
              <a:rPr lang="zh-CN" altLang="en-US" sz="2800" b="1" dirty="0" smtClean="0">
                <a:solidFill>
                  <a:srgbClr val="0000FF"/>
                </a:solidFill>
                <a:latin typeface="Calibri" panose="020F0502020204030204" pitchFamily="34" charset="0"/>
                <a:sym typeface="+mn-ea"/>
              </a:rPr>
              <a:t>风</a:t>
            </a:r>
            <a:endParaRPr lang="en-US" altLang="zh-CN" sz="2800" b="1" dirty="0" smtClean="0">
              <a:solidFill>
                <a:srgbClr val="0000FF"/>
              </a:solidFill>
              <a:latin typeface="Calibri" panose="020F0502020204030204" pitchFamily="34" charset="0"/>
              <a:sym typeface="+mn-ea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0000FF"/>
                </a:solidFill>
                <a:latin typeface="Calibri" panose="020F0502020204030204" pitchFamily="34" charset="0"/>
                <a:sym typeface="+mn-ea"/>
              </a:rPr>
              <a:t>盘</a:t>
            </a:r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  <a:sym typeface="+mn-ea"/>
              </a:rPr>
              <a:t>旋飞至九万里的高空</a:t>
            </a:r>
            <a:r>
              <a:rPr lang="zh-CN" altLang="en-US" sz="2800" b="1" dirty="0" smtClean="0">
                <a:solidFill>
                  <a:srgbClr val="0000FF"/>
                </a:solidFill>
                <a:latin typeface="Calibri" panose="020F0502020204030204" pitchFamily="34" charset="0"/>
                <a:sym typeface="+mn-ea"/>
              </a:rPr>
              <a:t>，</a:t>
            </a:r>
            <a:r>
              <a:rPr lang="zh-CN" altLang="en-US" sz="2800" b="1" dirty="0" smtClean="0">
                <a:solidFill>
                  <a:schemeClr val="tx1"/>
                </a:solidFill>
                <a:latin typeface="Calibri" panose="020F0502020204030204" pitchFamily="34" charset="0"/>
                <a:sym typeface="+mn-ea"/>
              </a:rPr>
              <a:t>它离开大</a:t>
            </a:r>
            <a:r>
              <a:rPr lang="zh-CN" altLang="en-US" sz="2800" b="1" dirty="0" smtClean="0">
                <a:latin typeface="Calibri" panose="020F0502020204030204" pitchFamily="34" charset="0"/>
                <a:sym typeface="+mn-ea"/>
              </a:rPr>
              <a:t>海是凭借</a:t>
            </a:r>
            <a:r>
              <a:rPr lang="zh-CN" altLang="en-US" sz="2800" b="1" dirty="0" smtClean="0">
                <a:latin typeface="Calibri" panose="020F0502020204030204" pitchFamily="34" charset="0"/>
                <a:sym typeface="+mn-ea"/>
              </a:rPr>
              <a:t>着六</a:t>
            </a:r>
            <a:r>
              <a:rPr lang="zh-CN" altLang="en-US" sz="2800" b="1" dirty="0" smtClean="0">
                <a:latin typeface="Calibri" panose="020F0502020204030204" pitchFamily="34" charset="0"/>
                <a:sym typeface="+mn-ea"/>
              </a:rPr>
              <a:t>月</a:t>
            </a:r>
            <a:r>
              <a:rPr lang="zh-CN" altLang="en-US" sz="2800" b="1" dirty="0" smtClean="0">
                <a:latin typeface="Calibri" panose="020F0502020204030204" pitchFamily="34" charset="0"/>
                <a:sym typeface="+mn-ea"/>
              </a:rPr>
              <a:t>的</a:t>
            </a:r>
            <a:endParaRPr lang="en-US" altLang="zh-CN" sz="2800" b="1" dirty="0" smtClean="0">
              <a:latin typeface="Calibri" panose="020F0502020204030204" pitchFamily="34" charset="0"/>
              <a:sym typeface="+mn-ea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latin typeface="Calibri" panose="020F0502020204030204" pitchFamily="34" charset="0"/>
                <a:sym typeface="+mn-ea"/>
              </a:rPr>
              <a:t>大</a:t>
            </a:r>
            <a:r>
              <a:rPr lang="zh-CN" altLang="en-US" sz="2800" b="1" dirty="0" smtClean="0">
                <a:latin typeface="Calibri" panose="020F0502020204030204" pitchFamily="34" charset="0"/>
                <a:sym typeface="+mn-ea"/>
              </a:rPr>
              <a:t>风。”</a:t>
            </a:r>
            <a:r>
              <a:rPr lang="zh-CN" altLang="en-US" sz="2800" b="1" dirty="0" smtClean="0">
                <a:solidFill>
                  <a:srgbClr val="0000FF"/>
                </a:solidFill>
                <a:latin typeface="Calibri" panose="020F0502020204030204" pitchFamily="34" charset="0"/>
                <a:sym typeface="+mn-ea"/>
              </a:rPr>
              <a:t>山野中的雾气，空气中的尘埃，</a:t>
            </a:r>
            <a:r>
              <a:rPr lang="zh-CN" altLang="en-US" sz="2800" b="1" dirty="0" smtClean="0">
                <a:solidFill>
                  <a:srgbClr val="0000FF"/>
                </a:solidFill>
                <a:latin typeface="Calibri" panose="020F0502020204030204" pitchFamily="34" charset="0"/>
                <a:sym typeface="+mn-ea"/>
              </a:rPr>
              <a:t>都是</a:t>
            </a:r>
            <a:r>
              <a:rPr lang="zh-CN" altLang="en-US" sz="2800" b="1" dirty="0" smtClean="0">
                <a:solidFill>
                  <a:srgbClr val="0000FF"/>
                </a:solidFill>
                <a:latin typeface="Calibri" panose="020F0502020204030204" pitchFamily="34" charset="0"/>
                <a:sym typeface="+mn-ea"/>
              </a:rPr>
              <a:t>生物</a:t>
            </a:r>
            <a:r>
              <a:rPr lang="zh-CN" altLang="en-US" sz="2800" b="1" dirty="0" smtClean="0">
                <a:solidFill>
                  <a:srgbClr val="0000FF"/>
                </a:solidFill>
                <a:latin typeface="Calibri" panose="020F0502020204030204" pitchFamily="34" charset="0"/>
                <a:sym typeface="+mn-ea"/>
              </a:rPr>
              <a:t>用</a:t>
            </a:r>
            <a:endParaRPr lang="en-US" altLang="zh-CN" sz="2800" b="1" dirty="0" smtClean="0">
              <a:solidFill>
                <a:srgbClr val="0000FF"/>
              </a:solidFill>
              <a:latin typeface="Calibri" panose="020F0502020204030204" pitchFamily="34" charset="0"/>
              <a:sym typeface="+mn-ea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0000FF"/>
                </a:solidFill>
                <a:latin typeface="Calibri" panose="020F0502020204030204" pitchFamily="34" charset="0"/>
                <a:sym typeface="+mn-ea"/>
              </a:rPr>
              <a:t>气</a:t>
            </a:r>
            <a:r>
              <a:rPr lang="zh-CN" altLang="en-US" sz="2800" b="1" dirty="0" smtClean="0">
                <a:solidFill>
                  <a:srgbClr val="0000FF"/>
                </a:solidFill>
                <a:latin typeface="Calibri" panose="020F0502020204030204" pitchFamily="34" charset="0"/>
                <a:sym typeface="+mn-ea"/>
              </a:rPr>
              <a:t>息吹拂的结果。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2"/>
          <p:cNvSpPr txBox="1"/>
          <p:nvPr/>
        </p:nvSpPr>
        <p:spPr>
          <a:xfrm>
            <a:off x="178118" y="655638"/>
            <a:ext cx="5043487" cy="358140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是鸟也，海运则将徙于南冥。南冥者，天池也。</a:t>
            </a:r>
            <a:r>
              <a:rPr lang="en-US" altLang="zh-CN" sz="27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齐谐</a:t>
            </a:r>
            <a:r>
              <a:rPr lang="en-US" altLang="zh-CN" sz="27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者，志怪者也。</a:t>
            </a:r>
            <a:r>
              <a:rPr lang="en-US" altLang="zh-CN" sz="27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谐</a:t>
            </a:r>
            <a:r>
              <a:rPr lang="en-US" altLang="zh-CN" sz="27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700" b="1" dirty="0">
                <a:latin typeface="楷体" pitchFamily="49" charset="-122"/>
                <a:ea typeface="楷体" pitchFamily="49" charset="-122"/>
              </a:rPr>
              <a:t>之言曰：“鹏之徙于南冥也，水击三千里，抟扶摇而上者九万里，去以六月息者也。”野马也，尘埃也，生物之以息相吹也。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5199063" y="215900"/>
            <a:ext cx="22225" cy="42656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15"/>
          <p:cNvSpPr/>
          <p:nvPr/>
        </p:nvSpPr>
        <p:spPr>
          <a:xfrm>
            <a:off x="5203825" y="182563"/>
            <a:ext cx="1763713" cy="44148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海运：</a:t>
            </a:r>
            <a:endParaRPr lang="en-US" altLang="zh-CN" sz="2700" b="1" dirty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  <a:p>
            <a:pPr eaLnBrk="0" hangingPunc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天池：</a:t>
            </a:r>
            <a:endParaRPr lang="en-US" altLang="zh-CN" sz="2700" b="1" dirty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  <a:p>
            <a:pPr eaLnBrk="0" hangingPunc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志怪：</a:t>
            </a:r>
            <a:endParaRPr lang="en-US" altLang="zh-CN" sz="2700" b="1" dirty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  <a:p>
            <a:pPr eaLnBrk="0" hangingPunc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水击：</a:t>
            </a:r>
            <a:endParaRPr lang="en-US" altLang="zh-CN" sz="2700" b="1" dirty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  <a:p>
            <a:pPr eaLnBrk="0" hangingPunc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抟：</a:t>
            </a:r>
            <a:endParaRPr lang="en-US" altLang="zh-CN" sz="2700" b="1" dirty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  <a:p>
            <a:pPr eaLnBrk="0" hangingPunc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扶摇：</a:t>
            </a:r>
            <a:endParaRPr lang="en-US" altLang="zh-CN" sz="2700" b="1" dirty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  <a:p>
            <a:pPr eaLnBrk="0" hangingPunc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息：</a:t>
            </a:r>
            <a:endParaRPr lang="en-US" altLang="zh-CN" sz="2700" b="1" dirty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  <a:p>
            <a:pPr eaLnBrk="0" hangingPunc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野马：</a:t>
            </a:r>
            <a:endParaRPr lang="en-US" altLang="zh-CN" sz="2700" b="1" dirty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164263" y="249238"/>
            <a:ext cx="2324100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海水运动。</a:t>
            </a:r>
          </a:p>
        </p:txBody>
      </p:sp>
      <p:sp>
        <p:nvSpPr>
          <p:cNvPr id="13" name="矩形 12"/>
          <p:cNvSpPr/>
          <p:nvPr/>
        </p:nvSpPr>
        <p:spPr>
          <a:xfrm>
            <a:off x="6184900" y="766763"/>
            <a:ext cx="2949575" cy="511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>
              <a:lnSpc>
                <a:spcPct val="11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天然形成的水池。</a:t>
            </a:r>
          </a:p>
        </p:txBody>
      </p:sp>
      <p:sp>
        <p:nvSpPr>
          <p:cNvPr id="20" name="矩形 19"/>
          <p:cNvSpPr/>
          <p:nvPr/>
        </p:nvSpPr>
        <p:spPr>
          <a:xfrm>
            <a:off x="6184900" y="1325563"/>
            <a:ext cx="2946400" cy="5095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>
              <a:lnSpc>
                <a:spcPct val="11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记载怪异的事物。</a:t>
            </a:r>
          </a:p>
        </p:txBody>
      </p:sp>
      <p:sp>
        <p:nvSpPr>
          <p:cNvPr id="15" name="矩形 14"/>
          <p:cNvSpPr/>
          <p:nvPr/>
        </p:nvSpPr>
        <p:spPr>
          <a:xfrm>
            <a:off x="6197600" y="1847850"/>
            <a:ext cx="2946400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>
              <a:lnSpc>
                <a:spcPct val="11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击水，拍打水面。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93775" y="4237355"/>
            <a:ext cx="3922395" cy="583565"/>
          </a:xfrm>
          <a:prstGeom prst="rect">
            <a:avLst/>
          </a:prstGeom>
          <a:ln w="50800">
            <a:solidFill>
              <a:srgbClr val="008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二、仰视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鲲鹏飞南冥</a:t>
            </a:r>
          </a:p>
        </p:txBody>
      </p:sp>
      <p:sp>
        <p:nvSpPr>
          <p:cNvPr id="22" name="矩形 21"/>
          <p:cNvSpPr/>
          <p:nvPr/>
        </p:nvSpPr>
        <p:spPr>
          <a:xfrm>
            <a:off x="5875338" y="2405063"/>
            <a:ext cx="1990725" cy="511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>
              <a:lnSpc>
                <a:spcPct val="11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盘旋飞翔。</a:t>
            </a:r>
          </a:p>
        </p:txBody>
      </p:sp>
      <p:sp>
        <p:nvSpPr>
          <p:cNvPr id="24" name="矩形 23"/>
          <p:cNvSpPr/>
          <p:nvPr/>
        </p:nvSpPr>
        <p:spPr>
          <a:xfrm>
            <a:off x="6180138" y="2889250"/>
            <a:ext cx="1236662" cy="565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>
              <a:lnSpc>
                <a:spcPct val="11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旋风。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1760538" y="2212975"/>
            <a:ext cx="334803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82575" y="2676525"/>
            <a:ext cx="4826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282575" y="3154363"/>
            <a:ext cx="4826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282575" y="3676650"/>
            <a:ext cx="94297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438150" y="177800"/>
            <a:ext cx="4346575" cy="46196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引用：表明这种情形真实可信。</a:t>
            </a:r>
          </a:p>
        </p:txBody>
      </p:sp>
      <p:sp>
        <p:nvSpPr>
          <p:cNvPr id="19" name="矩形 18"/>
          <p:cNvSpPr/>
          <p:nvPr/>
        </p:nvSpPr>
        <p:spPr>
          <a:xfrm>
            <a:off x="6110288" y="3992563"/>
            <a:ext cx="2946400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>
              <a:lnSpc>
                <a:spcPct val="11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山野中的雾气，奔腾如野马。</a:t>
            </a:r>
          </a:p>
        </p:txBody>
      </p:sp>
      <p:sp>
        <p:nvSpPr>
          <p:cNvPr id="21" name="矩形 20"/>
          <p:cNvSpPr/>
          <p:nvPr/>
        </p:nvSpPr>
        <p:spPr>
          <a:xfrm>
            <a:off x="5829300" y="3433763"/>
            <a:ext cx="2860675" cy="54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>
              <a:lnSpc>
                <a:spcPct val="11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气息，这里指风。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32"/>
          <p:cNvSpPr txBox="1"/>
          <p:nvPr/>
        </p:nvSpPr>
        <p:spPr>
          <a:xfrm>
            <a:off x="4475163" y="2925763"/>
            <a:ext cx="504825" cy="1698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4" name="文本框 34"/>
          <p:cNvSpPr txBox="1"/>
          <p:nvPr/>
        </p:nvSpPr>
        <p:spPr>
          <a:xfrm rot="-280097">
            <a:off x="8066088" y="16271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35" name="文本框 36"/>
          <p:cNvSpPr txBox="1"/>
          <p:nvPr/>
        </p:nvSpPr>
        <p:spPr>
          <a:xfrm rot="-5350866">
            <a:off x="5859463" y="13144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36" name="文本框 37"/>
          <p:cNvSpPr txBox="1"/>
          <p:nvPr/>
        </p:nvSpPr>
        <p:spPr>
          <a:xfrm rot="-4150866">
            <a:off x="5329238" y="17224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37" name="文本框 45"/>
          <p:cNvSpPr txBox="1"/>
          <p:nvPr/>
        </p:nvSpPr>
        <p:spPr>
          <a:xfrm rot="-5350866">
            <a:off x="6421438" y="13382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38" name="文本框 46"/>
          <p:cNvSpPr txBox="1"/>
          <p:nvPr/>
        </p:nvSpPr>
        <p:spPr>
          <a:xfrm rot="-424911">
            <a:off x="7067550" y="15700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39" name="文本框 47"/>
          <p:cNvSpPr txBox="1"/>
          <p:nvPr/>
        </p:nvSpPr>
        <p:spPr>
          <a:xfrm rot="-4150866">
            <a:off x="7653338" y="24971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40" name="文本框 49"/>
          <p:cNvSpPr txBox="1"/>
          <p:nvPr/>
        </p:nvSpPr>
        <p:spPr>
          <a:xfrm rot="657351">
            <a:off x="8167688" y="11826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41" name="文本框 50"/>
          <p:cNvSpPr txBox="1"/>
          <p:nvPr/>
        </p:nvSpPr>
        <p:spPr>
          <a:xfrm rot="1480325">
            <a:off x="7391400" y="124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42" name="文本框 51"/>
          <p:cNvSpPr txBox="1"/>
          <p:nvPr/>
        </p:nvSpPr>
        <p:spPr>
          <a:xfrm rot="-5350866">
            <a:off x="8364538" y="27130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43" name="文本框 32"/>
          <p:cNvSpPr txBox="1"/>
          <p:nvPr/>
        </p:nvSpPr>
        <p:spPr>
          <a:xfrm>
            <a:off x="3262313" y="35607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44" name="文本框 34"/>
          <p:cNvSpPr txBox="1"/>
          <p:nvPr/>
        </p:nvSpPr>
        <p:spPr>
          <a:xfrm rot="4149897">
            <a:off x="4464050" y="3498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45" name="文本框 36"/>
          <p:cNvSpPr txBox="1"/>
          <p:nvPr/>
        </p:nvSpPr>
        <p:spPr>
          <a:xfrm rot="-1380000">
            <a:off x="3900488" y="13017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46" name="文本框 37"/>
          <p:cNvSpPr txBox="1"/>
          <p:nvPr/>
        </p:nvSpPr>
        <p:spPr>
          <a:xfrm rot="-180000">
            <a:off x="4130675" y="20542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47" name="文本框 45"/>
          <p:cNvSpPr txBox="1"/>
          <p:nvPr/>
        </p:nvSpPr>
        <p:spPr>
          <a:xfrm rot="-1380000">
            <a:off x="4460875" y="13239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48" name="文本框 46"/>
          <p:cNvSpPr txBox="1"/>
          <p:nvPr/>
        </p:nvSpPr>
        <p:spPr>
          <a:xfrm rot="-1380000">
            <a:off x="4830763" y="15382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49" name="文本框 47"/>
          <p:cNvSpPr txBox="1"/>
          <p:nvPr/>
        </p:nvSpPr>
        <p:spPr>
          <a:xfrm rot="-180000">
            <a:off x="5064125" y="22352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50" name="文本框 49"/>
          <p:cNvSpPr txBox="1"/>
          <p:nvPr/>
        </p:nvSpPr>
        <p:spPr>
          <a:xfrm rot="-5350866">
            <a:off x="6310313" y="21097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51" name="文本框 50"/>
          <p:cNvSpPr txBox="1"/>
          <p:nvPr/>
        </p:nvSpPr>
        <p:spPr>
          <a:xfrm rot="-170103">
            <a:off x="5589588" y="25908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52" name="文本框 51"/>
          <p:cNvSpPr txBox="1"/>
          <p:nvPr/>
        </p:nvSpPr>
        <p:spPr>
          <a:xfrm rot="-5350866">
            <a:off x="5843588" y="34321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53" name="文本框 32"/>
          <p:cNvSpPr txBox="1"/>
          <p:nvPr/>
        </p:nvSpPr>
        <p:spPr>
          <a:xfrm rot="1209897">
            <a:off x="1136650" y="38750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54" name="文本框 34"/>
          <p:cNvSpPr txBox="1"/>
          <p:nvPr/>
        </p:nvSpPr>
        <p:spPr>
          <a:xfrm rot="4149897">
            <a:off x="2143125" y="34559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55" name="文本框 36"/>
          <p:cNvSpPr txBox="1"/>
          <p:nvPr/>
        </p:nvSpPr>
        <p:spPr>
          <a:xfrm rot="-1380000">
            <a:off x="1604963" y="32289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56" name="文本框 37"/>
          <p:cNvSpPr txBox="1"/>
          <p:nvPr/>
        </p:nvSpPr>
        <p:spPr>
          <a:xfrm rot="1029897">
            <a:off x="2486025" y="27543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57" name="文本框 45"/>
          <p:cNvSpPr txBox="1"/>
          <p:nvPr/>
        </p:nvSpPr>
        <p:spPr>
          <a:xfrm rot="-1380000">
            <a:off x="3162300" y="31464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58" name="文本框 46"/>
          <p:cNvSpPr txBox="1"/>
          <p:nvPr/>
        </p:nvSpPr>
        <p:spPr>
          <a:xfrm rot="-170103">
            <a:off x="787400" y="15303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59" name="文本框 47"/>
          <p:cNvSpPr txBox="1"/>
          <p:nvPr/>
        </p:nvSpPr>
        <p:spPr>
          <a:xfrm rot="1029897">
            <a:off x="828675" y="34004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60" name="文本框 49"/>
          <p:cNvSpPr txBox="1"/>
          <p:nvPr/>
        </p:nvSpPr>
        <p:spPr>
          <a:xfrm rot="-170103">
            <a:off x="3009900" y="38369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61" name="文本框 50"/>
          <p:cNvSpPr txBox="1"/>
          <p:nvPr/>
        </p:nvSpPr>
        <p:spPr>
          <a:xfrm rot="-170103">
            <a:off x="4157663" y="31702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62" name="文本框 51"/>
          <p:cNvSpPr txBox="1"/>
          <p:nvPr/>
        </p:nvSpPr>
        <p:spPr>
          <a:xfrm rot="-170103">
            <a:off x="4324350" y="3929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63" name="文本框 32"/>
          <p:cNvSpPr txBox="1"/>
          <p:nvPr/>
        </p:nvSpPr>
        <p:spPr>
          <a:xfrm rot="-5070842">
            <a:off x="320675" y="20399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64" name="文本框 49"/>
          <p:cNvSpPr txBox="1"/>
          <p:nvPr/>
        </p:nvSpPr>
        <p:spPr>
          <a:xfrm rot="4149897">
            <a:off x="1339850" y="215900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65" name="文本框 50"/>
          <p:cNvSpPr txBox="1"/>
          <p:nvPr/>
        </p:nvSpPr>
        <p:spPr>
          <a:xfrm rot="-170103">
            <a:off x="322263" y="13366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66" name="文本框 51"/>
          <p:cNvSpPr txBox="1"/>
          <p:nvPr/>
        </p:nvSpPr>
        <p:spPr>
          <a:xfrm rot="1029897">
            <a:off x="1338263" y="16843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67" name="文本框 45"/>
          <p:cNvSpPr txBox="1"/>
          <p:nvPr/>
        </p:nvSpPr>
        <p:spPr>
          <a:xfrm rot="-1380000">
            <a:off x="2117725" y="11461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68" name="文本框 46"/>
          <p:cNvSpPr txBox="1"/>
          <p:nvPr/>
        </p:nvSpPr>
        <p:spPr>
          <a:xfrm rot="-1380000">
            <a:off x="2687638" y="13160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69" name="文本框 47"/>
          <p:cNvSpPr txBox="1"/>
          <p:nvPr/>
        </p:nvSpPr>
        <p:spPr>
          <a:xfrm rot="-180000">
            <a:off x="2416175" y="1879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70" name="文本框 49"/>
          <p:cNvSpPr txBox="1"/>
          <p:nvPr/>
        </p:nvSpPr>
        <p:spPr>
          <a:xfrm rot="-1380000">
            <a:off x="3276600" y="15382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71" name="文本框 50"/>
          <p:cNvSpPr txBox="1"/>
          <p:nvPr/>
        </p:nvSpPr>
        <p:spPr>
          <a:xfrm rot="-1380000">
            <a:off x="2849563" y="21193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72" name="文本框 51"/>
          <p:cNvSpPr txBox="1"/>
          <p:nvPr/>
        </p:nvSpPr>
        <p:spPr>
          <a:xfrm rot="-1380000">
            <a:off x="3484563" y="22558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73" name="文本框 32"/>
          <p:cNvSpPr txBox="1"/>
          <p:nvPr/>
        </p:nvSpPr>
        <p:spPr>
          <a:xfrm rot="1209897">
            <a:off x="5114925" y="35385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74" name="文本框 34"/>
          <p:cNvSpPr txBox="1"/>
          <p:nvPr/>
        </p:nvSpPr>
        <p:spPr>
          <a:xfrm rot="-1030866">
            <a:off x="6313488" y="389413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75" name="文本框 36"/>
          <p:cNvSpPr txBox="1"/>
          <p:nvPr/>
        </p:nvSpPr>
        <p:spPr>
          <a:xfrm rot="368503">
            <a:off x="5773738" y="2859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76" name="文本框 37"/>
          <p:cNvSpPr txBox="1"/>
          <p:nvPr/>
        </p:nvSpPr>
        <p:spPr>
          <a:xfrm rot="829244">
            <a:off x="5284788" y="39735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77" name="文本框 45"/>
          <p:cNvSpPr txBox="1"/>
          <p:nvPr/>
        </p:nvSpPr>
        <p:spPr>
          <a:xfrm rot="-4502722">
            <a:off x="6777038" y="24987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78" name="文本框 46"/>
          <p:cNvSpPr txBox="1"/>
          <p:nvPr/>
        </p:nvSpPr>
        <p:spPr>
          <a:xfrm rot="2702238">
            <a:off x="7567613" y="30622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79" name="文本框 47"/>
          <p:cNvSpPr txBox="1"/>
          <p:nvPr/>
        </p:nvSpPr>
        <p:spPr>
          <a:xfrm rot="-3456638">
            <a:off x="6742113" y="3402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80" name="文本框 49"/>
          <p:cNvSpPr txBox="1"/>
          <p:nvPr/>
        </p:nvSpPr>
        <p:spPr>
          <a:xfrm rot="-3180423">
            <a:off x="8107363" y="32654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81" name="文本框 50"/>
          <p:cNvSpPr txBox="1"/>
          <p:nvPr/>
        </p:nvSpPr>
        <p:spPr>
          <a:xfrm rot="-3640556">
            <a:off x="7237413" y="35893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82" name="文本框 51"/>
          <p:cNvSpPr txBox="1"/>
          <p:nvPr/>
        </p:nvSpPr>
        <p:spPr>
          <a:xfrm rot="1549510">
            <a:off x="8029575" y="24018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83" name="文本框 32"/>
          <p:cNvSpPr txBox="1"/>
          <p:nvPr/>
        </p:nvSpPr>
        <p:spPr>
          <a:xfrm rot="4190103">
            <a:off x="4287838" y="25066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84" name="文本框 34"/>
          <p:cNvSpPr txBox="1"/>
          <p:nvPr/>
        </p:nvSpPr>
        <p:spPr>
          <a:xfrm rot="8340000">
            <a:off x="4922838" y="31384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85" name="文本框 36"/>
          <p:cNvSpPr txBox="1"/>
          <p:nvPr/>
        </p:nvSpPr>
        <p:spPr>
          <a:xfrm rot="-1160763">
            <a:off x="5773738" y="1751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86" name="文本框 37"/>
          <p:cNvSpPr txBox="1"/>
          <p:nvPr/>
        </p:nvSpPr>
        <p:spPr>
          <a:xfrm rot="39237">
            <a:off x="5649913" y="2273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87" name="文本框 45"/>
          <p:cNvSpPr txBox="1"/>
          <p:nvPr/>
        </p:nvSpPr>
        <p:spPr>
          <a:xfrm rot="-1160763">
            <a:off x="6334125" y="17732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88" name="文本框 46"/>
          <p:cNvSpPr txBox="1"/>
          <p:nvPr/>
        </p:nvSpPr>
        <p:spPr>
          <a:xfrm rot="-1160763">
            <a:off x="6704013" y="19875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89" name="文本框 47"/>
          <p:cNvSpPr txBox="1"/>
          <p:nvPr/>
        </p:nvSpPr>
        <p:spPr>
          <a:xfrm rot="39237">
            <a:off x="7185025" y="24574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90" name="文本框 49"/>
          <p:cNvSpPr txBox="1"/>
          <p:nvPr/>
        </p:nvSpPr>
        <p:spPr>
          <a:xfrm rot="-1160763">
            <a:off x="8021638" y="20669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91" name="文本框 50"/>
          <p:cNvSpPr txBox="1"/>
          <p:nvPr/>
        </p:nvSpPr>
        <p:spPr>
          <a:xfrm rot="-1160763">
            <a:off x="7488238" y="19335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92" name="文本框 51"/>
          <p:cNvSpPr txBox="1"/>
          <p:nvPr/>
        </p:nvSpPr>
        <p:spPr>
          <a:xfrm rot="-1160763">
            <a:off x="7964488" y="27940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93" name="文本框 32"/>
          <p:cNvSpPr txBox="1"/>
          <p:nvPr/>
        </p:nvSpPr>
        <p:spPr>
          <a:xfrm rot="4190103">
            <a:off x="2763838" y="33385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94" name="文本框 34"/>
          <p:cNvSpPr txBox="1"/>
          <p:nvPr/>
        </p:nvSpPr>
        <p:spPr>
          <a:xfrm rot="8340000">
            <a:off x="3924300" y="28162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95" name="文本框 36"/>
          <p:cNvSpPr txBox="1"/>
          <p:nvPr/>
        </p:nvSpPr>
        <p:spPr>
          <a:xfrm rot="2810103">
            <a:off x="3811588" y="17335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96" name="文本框 37"/>
          <p:cNvSpPr txBox="1"/>
          <p:nvPr/>
        </p:nvSpPr>
        <p:spPr>
          <a:xfrm rot="4010103">
            <a:off x="3811588" y="22764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97" name="文本框 45"/>
          <p:cNvSpPr txBox="1"/>
          <p:nvPr/>
        </p:nvSpPr>
        <p:spPr>
          <a:xfrm rot="2810103">
            <a:off x="4373563" y="17573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98" name="文本框 46"/>
          <p:cNvSpPr txBox="1"/>
          <p:nvPr/>
        </p:nvSpPr>
        <p:spPr>
          <a:xfrm rot="2810103">
            <a:off x="4741863" y="1970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499" name="文本框 47"/>
          <p:cNvSpPr txBox="1"/>
          <p:nvPr/>
        </p:nvSpPr>
        <p:spPr>
          <a:xfrm rot="4010103">
            <a:off x="4741863" y="2513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500" name="文本框 49"/>
          <p:cNvSpPr txBox="1"/>
          <p:nvPr/>
        </p:nvSpPr>
        <p:spPr>
          <a:xfrm rot="-1160763">
            <a:off x="6224588" y="2544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501" name="文本框 50"/>
          <p:cNvSpPr txBox="1"/>
          <p:nvPr/>
        </p:nvSpPr>
        <p:spPr>
          <a:xfrm rot="4020000">
            <a:off x="5218113" y="26304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502" name="文本框 51"/>
          <p:cNvSpPr txBox="1"/>
          <p:nvPr/>
        </p:nvSpPr>
        <p:spPr>
          <a:xfrm rot="-1160763">
            <a:off x="5599113" y="32194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503" name="文本框 32"/>
          <p:cNvSpPr txBox="1"/>
          <p:nvPr/>
        </p:nvSpPr>
        <p:spPr>
          <a:xfrm rot="5400000">
            <a:off x="1139825" y="32273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504" name="文本框 34"/>
          <p:cNvSpPr txBox="1"/>
          <p:nvPr/>
        </p:nvSpPr>
        <p:spPr>
          <a:xfrm rot="8340000">
            <a:off x="1881188" y="35528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505" name="文本框 36"/>
          <p:cNvSpPr txBox="1"/>
          <p:nvPr/>
        </p:nvSpPr>
        <p:spPr>
          <a:xfrm rot="2810103">
            <a:off x="1862138" y="27320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506" name="文本框 37"/>
          <p:cNvSpPr txBox="1"/>
          <p:nvPr/>
        </p:nvSpPr>
        <p:spPr>
          <a:xfrm rot="5220000">
            <a:off x="2297113" y="30146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507" name="文本框 45"/>
          <p:cNvSpPr txBox="1"/>
          <p:nvPr/>
        </p:nvSpPr>
        <p:spPr>
          <a:xfrm rot="2810103">
            <a:off x="2808288" y="27447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508" name="文本框 46"/>
          <p:cNvSpPr txBox="1"/>
          <p:nvPr/>
        </p:nvSpPr>
        <p:spPr>
          <a:xfrm rot="4020000">
            <a:off x="700088" y="196373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509" name="文本框 47"/>
          <p:cNvSpPr txBox="1"/>
          <p:nvPr/>
        </p:nvSpPr>
        <p:spPr>
          <a:xfrm rot="5220000">
            <a:off x="700088" y="28956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510" name="文本框 49"/>
          <p:cNvSpPr txBox="1"/>
          <p:nvPr/>
        </p:nvSpPr>
        <p:spPr>
          <a:xfrm rot="4020000">
            <a:off x="2462213" y="37385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511" name="文本框 50"/>
          <p:cNvSpPr txBox="1"/>
          <p:nvPr/>
        </p:nvSpPr>
        <p:spPr>
          <a:xfrm rot="4020000">
            <a:off x="3700463" y="33655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512" name="文本框 51"/>
          <p:cNvSpPr txBox="1"/>
          <p:nvPr/>
        </p:nvSpPr>
        <p:spPr>
          <a:xfrm rot="4020000">
            <a:off x="4070350" y="35798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513" name="文本框 32"/>
          <p:cNvSpPr txBox="1"/>
          <p:nvPr/>
        </p:nvSpPr>
        <p:spPr>
          <a:xfrm rot="-880739">
            <a:off x="514350" y="251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514" name="文本框 34"/>
          <p:cNvSpPr txBox="1"/>
          <p:nvPr/>
        </p:nvSpPr>
        <p:spPr>
          <a:xfrm rot="8340000">
            <a:off x="1254125" y="25923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515" name="文本框 36"/>
          <p:cNvSpPr txBox="1"/>
          <p:nvPr/>
        </p:nvSpPr>
        <p:spPr>
          <a:xfrm rot="4020000">
            <a:off x="1668463" y="15097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516" name="文本框 37"/>
          <p:cNvSpPr txBox="1"/>
          <p:nvPr/>
        </p:nvSpPr>
        <p:spPr>
          <a:xfrm rot="5220000">
            <a:off x="1668463" y="20526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517" name="文本框 45"/>
          <p:cNvSpPr txBox="1"/>
          <p:nvPr/>
        </p:nvSpPr>
        <p:spPr>
          <a:xfrm rot="2810103">
            <a:off x="2228850" y="15319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518" name="文本框 46"/>
          <p:cNvSpPr txBox="1"/>
          <p:nvPr/>
        </p:nvSpPr>
        <p:spPr>
          <a:xfrm rot="2810103">
            <a:off x="2598738" y="17462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519" name="文本框 47"/>
          <p:cNvSpPr txBox="1"/>
          <p:nvPr/>
        </p:nvSpPr>
        <p:spPr>
          <a:xfrm rot="4010103">
            <a:off x="2328863" y="23129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520" name="文本框 49"/>
          <p:cNvSpPr txBox="1"/>
          <p:nvPr/>
        </p:nvSpPr>
        <p:spPr>
          <a:xfrm rot="2810103">
            <a:off x="3186113" y="1970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521" name="文本框 50"/>
          <p:cNvSpPr txBox="1"/>
          <p:nvPr/>
        </p:nvSpPr>
        <p:spPr>
          <a:xfrm rot="2810103">
            <a:off x="3073400" y="2405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522" name="文本框 51"/>
          <p:cNvSpPr txBox="1"/>
          <p:nvPr/>
        </p:nvSpPr>
        <p:spPr>
          <a:xfrm rot="2810103">
            <a:off x="3443288" y="26193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523" name="文本框 32"/>
          <p:cNvSpPr txBox="1"/>
          <p:nvPr/>
        </p:nvSpPr>
        <p:spPr>
          <a:xfrm rot="5400000">
            <a:off x="4749800" y="36814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524" name="文本框 34"/>
          <p:cNvSpPr txBox="1"/>
          <p:nvPr/>
        </p:nvSpPr>
        <p:spPr>
          <a:xfrm rot="3159237">
            <a:off x="5819775" y="4006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525" name="文本框 36"/>
          <p:cNvSpPr txBox="1"/>
          <p:nvPr/>
        </p:nvSpPr>
        <p:spPr>
          <a:xfrm rot="-1160763">
            <a:off x="6237288" y="2925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526" name="文本框 37"/>
          <p:cNvSpPr txBox="1"/>
          <p:nvPr/>
        </p:nvSpPr>
        <p:spPr>
          <a:xfrm rot="39237">
            <a:off x="6237288" y="34686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527" name="文本框 45"/>
          <p:cNvSpPr txBox="1"/>
          <p:nvPr/>
        </p:nvSpPr>
        <p:spPr>
          <a:xfrm rot="-1160763">
            <a:off x="6797675" y="29479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528" name="文本框 46"/>
          <p:cNvSpPr txBox="1"/>
          <p:nvPr/>
        </p:nvSpPr>
        <p:spPr>
          <a:xfrm rot="-1160763">
            <a:off x="7167563" y="3162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529" name="文本框 47"/>
          <p:cNvSpPr txBox="1"/>
          <p:nvPr/>
        </p:nvSpPr>
        <p:spPr>
          <a:xfrm rot="39237">
            <a:off x="6854825" y="37306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530" name="文本框 49"/>
          <p:cNvSpPr txBox="1"/>
          <p:nvPr/>
        </p:nvSpPr>
        <p:spPr>
          <a:xfrm rot="-1160763">
            <a:off x="7688263" y="34528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531" name="文本框 50"/>
          <p:cNvSpPr txBox="1"/>
          <p:nvPr/>
        </p:nvSpPr>
        <p:spPr>
          <a:xfrm rot="-1160763">
            <a:off x="7642225" y="38211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532" name="文本框 51"/>
          <p:cNvSpPr txBox="1"/>
          <p:nvPr/>
        </p:nvSpPr>
        <p:spPr>
          <a:xfrm rot="-1160763">
            <a:off x="6780213" y="11461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8533" name="Text Box 2"/>
          <p:cNvSpPr txBox="1"/>
          <p:nvPr/>
        </p:nvSpPr>
        <p:spPr>
          <a:xfrm>
            <a:off x="295275" y="1155700"/>
            <a:ext cx="4886325" cy="189166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anchor="t">
            <a:spAutoFit/>
          </a:bodyPr>
          <a:lstStyle/>
          <a:p>
            <a:pPr eaLnBrk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itchFamily="49" charset="-122"/>
                <a:ea typeface="楷体" pitchFamily="49" charset="-122"/>
              </a:rPr>
              <a:t>天之</a:t>
            </a:r>
            <a:r>
              <a:rPr lang="zh-CN" altLang="en-US" sz="3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苍苍</a:t>
            </a:r>
            <a:r>
              <a:rPr lang="zh-CN" altLang="en-US" sz="3000" b="1" dirty="0">
                <a:latin typeface="楷体" pitchFamily="49" charset="-122"/>
                <a:ea typeface="楷体" pitchFamily="49" charset="-122"/>
              </a:rPr>
              <a:t>，其</a:t>
            </a:r>
            <a:r>
              <a:rPr lang="zh-CN" altLang="en-US" sz="3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正色 邪</a:t>
            </a:r>
            <a:r>
              <a:rPr lang="zh-CN" altLang="en-US" sz="3000" b="1" dirty="0">
                <a:latin typeface="楷体" pitchFamily="49" charset="-122"/>
                <a:ea typeface="楷体" pitchFamily="49" charset="-122"/>
              </a:rPr>
              <a:t>？</a:t>
            </a:r>
            <a:r>
              <a:rPr lang="zh-CN" altLang="en-US" sz="30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其</a:t>
            </a:r>
            <a:r>
              <a:rPr lang="zh-CN" altLang="en-US" sz="3000" b="1" dirty="0">
                <a:latin typeface="楷体" pitchFamily="49" charset="-122"/>
                <a:ea typeface="楷体" pitchFamily="49" charset="-122"/>
              </a:rPr>
              <a:t>远而无所至</a:t>
            </a:r>
            <a:r>
              <a:rPr lang="zh-CN" altLang="en-US" sz="3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极</a:t>
            </a:r>
            <a:r>
              <a:rPr lang="zh-CN" altLang="en-US" sz="3000" b="1" dirty="0">
                <a:latin typeface="楷体" pitchFamily="49" charset="-122"/>
                <a:ea typeface="楷体" pitchFamily="49" charset="-122"/>
              </a:rPr>
              <a:t>邪？</a:t>
            </a:r>
            <a:r>
              <a:rPr lang="zh-CN" altLang="en-US" sz="30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其</a:t>
            </a:r>
            <a:r>
              <a:rPr lang="zh-CN" altLang="en-US" sz="3000" b="1" dirty="0">
                <a:latin typeface="楷体" pitchFamily="49" charset="-122"/>
                <a:ea typeface="楷体" pitchFamily="49" charset="-122"/>
              </a:rPr>
              <a:t>视</a:t>
            </a:r>
            <a:r>
              <a:rPr lang="zh-CN" altLang="en-US" sz="3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</a:t>
            </a:r>
            <a:r>
              <a:rPr lang="zh-CN" altLang="en-US" sz="3000" b="1" dirty="0">
                <a:latin typeface="楷体" pitchFamily="49" charset="-122"/>
                <a:ea typeface="楷体" pitchFamily="49" charset="-122"/>
              </a:rPr>
              <a:t>也，亦若</a:t>
            </a:r>
            <a:r>
              <a:rPr lang="zh-CN" altLang="en-US" sz="3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sz="3000" b="1" dirty="0">
                <a:latin typeface="楷体" pitchFamily="49" charset="-122"/>
                <a:ea typeface="楷体" pitchFamily="49" charset="-122"/>
              </a:rPr>
              <a:t>则已矣。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5181600" y="479425"/>
            <a:ext cx="20638" cy="44354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15"/>
          <p:cNvSpPr/>
          <p:nvPr/>
        </p:nvSpPr>
        <p:spPr>
          <a:xfrm>
            <a:off x="5253038" y="581025"/>
            <a:ext cx="1763712" cy="4013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 hangingPunc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苍苍：</a:t>
            </a:r>
          </a:p>
          <a:p>
            <a:pPr eaLnBrk="0" hangingPunc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正色：</a:t>
            </a:r>
            <a:endParaRPr lang="en-US" altLang="zh-CN" sz="2800" b="1" dirty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  <a:p>
            <a:pPr eaLnBrk="0" hangingPunc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邪：</a:t>
            </a:r>
            <a:endParaRPr lang="en-US" altLang="zh-CN" sz="2800" b="1" dirty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  <a:p>
            <a:pPr eaLnBrk="0" hangingPunct="0">
              <a:lnSpc>
                <a:spcPct val="130000"/>
              </a:lnSpc>
              <a:buFont typeface="Arial" panose="020B0604020202020204" pitchFamily="34" charset="0"/>
              <a:buNone/>
            </a:pPr>
            <a:endParaRPr lang="en-US" altLang="zh-CN" sz="2800" b="1" dirty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  <a:p>
            <a:pPr eaLnBrk="0" hangingPunc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极：</a:t>
            </a:r>
            <a:endParaRPr lang="en-US" altLang="zh-CN" sz="2800" b="1" dirty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  <a:p>
            <a:pPr eaLnBrk="0" hangingPunc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下：</a:t>
            </a:r>
            <a:endParaRPr lang="en-US" altLang="zh-CN" sz="2800" b="1" dirty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  <a:p>
            <a:pPr eaLnBrk="0" hangingPunc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是：</a:t>
            </a:r>
            <a:endParaRPr lang="en-US" altLang="zh-CN" sz="2800" b="1" dirty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24588" y="639763"/>
            <a:ext cx="1428750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湛蓝。</a:t>
            </a:r>
          </a:p>
        </p:txBody>
      </p:sp>
      <p:sp>
        <p:nvSpPr>
          <p:cNvPr id="13" name="矩形 12"/>
          <p:cNvSpPr/>
          <p:nvPr/>
        </p:nvSpPr>
        <p:spPr>
          <a:xfrm>
            <a:off x="5867400" y="1741488"/>
            <a:ext cx="3178175" cy="1041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>
              <a:lnSpc>
                <a:spcPct val="11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同“耶”，疑问语气词。</a:t>
            </a:r>
          </a:p>
        </p:txBody>
      </p:sp>
      <p:sp>
        <p:nvSpPr>
          <p:cNvPr id="14" name="矩形 13"/>
          <p:cNvSpPr/>
          <p:nvPr/>
        </p:nvSpPr>
        <p:spPr>
          <a:xfrm>
            <a:off x="6224588" y="1185863"/>
            <a:ext cx="2297112" cy="5222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真正的颜色。</a:t>
            </a:r>
          </a:p>
        </p:txBody>
      </p:sp>
      <p:sp>
        <p:nvSpPr>
          <p:cNvPr id="20" name="矩形 19"/>
          <p:cNvSpPr/>
          <p:nvPr/>
        </p:nvSpPr>
        <p:spPr>
          <a:xfrm>
            <a:off x="5880100" y="2855913"/>
            <a:ext cx="974725" cy="565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>
              <a:lnSpc>
                <a:spcPct val="11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尽。</a:t>
            </a:r>
          </a:p>
        </p:txBody>
      </p:sp>
      <p:sp>
        <p:nvSpPr>
          <p:cNvPr id="15" name="矩形 14"/>
          <p:cNvSpPr/>
          <p:nvPr/>
        </p:nvSpPr>
        <p:spPr>
          <a:xfrm>
            <a:off x="5880100" y="3408363"/>
            <a:ext cx="2959100" cy="565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>
              <a:lnSpc>
                <a:spcPct val="11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向下。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5610" y="3686810"/>
            <a:ext cx="4559935" cy="583565"/>
          </a:xfrm>
          <a:prstGeom prst="rect">
            <a:avLst/>
          </a:prstGeom>
          <a:ln w="53975">
            <a:solidFill>
              <a:srgbClr val="124D1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三、想象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+mn-ea"/>
              </a:rPr>
              <a:t>高空俯视情景</a:t>
            </a:r>
          </a:p>
        </p:txBody>
      </p:sp>
      <p:sp>
        <p:nvSpPr>
          <p:cNvPr id="22" name="矩形 21"/>
          <p:cNvSpPr/>
          <p:nvPr/>
        </p:nvSpPr>
        <p:spPr>
          <a:xfrm>
            <a:off x="5880100" y="3973513"/>
            <a:ext cx="1479550" cy="5667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0">
              <a:lnSpc>
                <a:spcPct val="11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这样。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  <p:bldP spid="14" grpId="0"/>
      <p:bldP spid="20" grpId="0"/>
      <p:bldP spid="15" grpId="0"/>
      <p:bldP spid="10" grpId="0" bldLvl="0" animBg="1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69570" y="605155"/>
            <a:ext cx="8405495" cy="26765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  <a:sym typeface="+mn-ea"/>
              </a:rPr>
              <a:t>天色湛蓝，是它真正的颜色吗？还是因为天高远而看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  <a:sym typeface="+mn-ea"/>
              </a:rPr>
              <a:t>不到尽头呢？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  <a:sym typeface="+mn-ea"/>
              </a:rPr>
              <a:t>大鹏在天空往下看，也不过就像人在地面上看天一样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  <a:sym typeface="+mn-ea"/>
              </a:rPr>
              <a:t>罢了。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90500" y="627380"/>
            <a:ext cx="8763000" cy="41224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ym typeface="+mn-ea"/>
              </a:rPr>
              <a:t>      </a:t>
            </a:r>
            <a:r>
              <a:rPr lang="zh-CN" altLang="en-US" sz="2800" b="1" dirty="0">
                <a:sym typeface="+mn-ea"/>
              </a:rPr>
              <a:t>北海有一条鱼，它的名字叫作鲲。</a:t>
            </a:r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鲲的体积巨大，</a:t>
            </a: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不知有几千里</a:t>
            </a:r>
            <a:r>
              <a:rPr lang="zh-CN" altLang="en-US" sz="2800" b="1" dirty="0">
                <a:sym typeface="+mn-ea"/>
              </a:rPr>
              <a:t>；鲲变化成为鸟，它的名字叫鹏。鹏的脊</a:t>
            </a: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ym typeface="+mn-ea"/>
              </a:rPr>
              <a:t>背，不知长几千里；</a:t>
            </a:r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当它奋起而飞的时候，那展开的双</a:t>
            </a: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翅就</a:t>
            </a:r>
            <a:r>
              <a:rPr lang="zh-CN" altLang="en-US" sz="2800" b="1" dirty="0" smtClean="0">
                <a:solidFill>
                  <a:srgbClr val="0000FF"/>
                </a:solidFill>
                <a:sym typeface="+mn-ea"/>
              </a:rPr>
              <a:t>像悬挂在天空的云。</a:t>
            </a:r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这只鹏鸟啊，海水运动时就将</a:t>
            </a: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要飞到南海去。</a:t>
            </a:r>
            <a:r>
              <a:rPr lang="zh-CN" altLang="en-US" sz="2800" b="1" dirty="0">
                <a:sym typeface="+mn-ea"/>
              </a:rPr>
              <a:t>南海是个天然形成的水池。</a:t>
            </a:r>
            <a:r>
              <a:rPr lang="en-US" altLang="zh-CN" sz="2800" b="1" dirty="0">
                <a:solidFill>
                  <a:srgbClr val="0000FF"/>
                </a:solidFill>
                <a:sym typeface="+mn-ea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齐谐</a:t>
            </a:r>
            <a:r>
              <a:rPr lang="en-US" altLang="zh-CN" sz="2800" b="1" dirty="0">
                <a:solidFill>
                  <a:srgbClr val="0000FF"/>
                </a:solidFill>
                <a:sym typeface="+mn-ea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是</a:t>
            </a: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0000FF"/>
                </a:solidFill>
                <a:sym typeface="+mn-ea"/>
              </a:rPr>
              <a:t>一部专门记载怪异事情的书。</a:t>
            </a:r>
            <a:r>
              <a:rPr lang="zh-CN" altLang="en-US" sz="2800" b="1" dirty="0">
                <a:latin typeface="Calibri" panose="020F0502020204030204" pitchFamily="34" charset="0"/>
                <a:sym typeface="+mn-ea"/>
              </a:rPr>
              <a:t>这本书上记载说</a:t>
            </a:r>
            <a:r>
              <a:rPr lang="zh-CN" altLang="en-US" sz="2800" b="1" dirty="0">
                <a:solidFill>
                  <a:srgbClr val="FF0000"/>
                </a:solidFill>
                <a:latin typeface="Calibri" panose="020F0502020204030204" pitchFamily="34" charset="0"/>
                <a:sym typeface="+mn-ea"/>
              </a:rPr>
              <a:t>：“</a:t>
            </a:r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  <a:sym typeface="+mn-ea"/>
              </a:rPr>
              <a:t>鹏鸟</a:t>
            </a: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  <a:sym typeface="+mn-ea"/>
              </a:rPr>
              <a:t>迁徙到南方的大海时，翅膀拍击水面，激起的波涛浪花</a:t>
            </a: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  <a:sym typeface="+mn-ea"/>
              </a:rPr>
              <a:t>有三千里，</a:t>
            </a:r>
            <a:endParaRPr lang="zh-CN" altLang="en-US" sz="2800" b="1" dirty="0" smtClean="0">
              <a:solidFill>
                <a:srgbClr val="FF0000"/>
              </a:solidFill>
              <a:latin typeface="Calibri" panose="020F0502020204030204" pitchFamily="3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0500" y="110490"/>
            <a:ext cx="15703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译文：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68935" y="382270"/>
            <a:ext cx="8405495" cy="25660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  <a:sym typeface="+mn-ea"/>
              </a:rPr>
              <a:t>它乘着旋风盘旋飞至九万里的高空</a:t>
            </a:r>
            <a:r>
              <a:rPr lang="zh-CN" altLang="en-US" sz="2800" b="1" dirty="0" smtClean="0">
                <a:solidFill>
                  <a:srgbClr val="0000FF"/>
                </a:solidFill>
                <a:latin typeface="Calibri" panose="020F0502020204030204" pitchFamily="34" charset="0"/>
                <a:sym typeface="+mn-ea"/>
              </a:rPr>
              <a:t>，</a:t>
            </a:r>
            <a:r>
              <a:rPr lang="zh-CN" altLang="en-US" sz="2800" b="1" dirty="0" smtClean="0">
                <a:latin typeface="Calibri" panose="020F0502020204030204" pitchFamily="34" charset="0"/>
                <a:sym typeface="+mn-ea"/>
              </a:rPr>
              <a:t>它离开大海是凭</a:t>
            </a: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latin typeface="Calibri" panose="020F0502020204030204" pitchFamily="34" charset="0"/>
                <a:sym typeface="+mn-ea"/>
              </a:rPr>
              <a:t>借着六月的大风</a:t>
            </a:r>
            <a:r>
              <a:rPr lang="zh-CN" altLang="en-US" sz="2800" b="1" dirty="0" smtClean="0">
                <a:solidFill>
                  <a:srgbClr val="FF0000"/>
                </a:solidFill>
                <a:latin typeface="Calibri" panose="020F0502020204030204" pitchFamily="34" charset="0"/>
                <a:sym typeface="+mn-ea"/>
              </a:rPr>
              <a:t>。”</a:t>
            </a:r>
            <a:r>
              <a:rPr lang="zh-CN" altLang="en-US" sz="2800" b="1" dirty="0" smtClean="0">
                <a:solidFill>
                  <a:srgbClr val="0000FF"/>
                </a:solidFill>
                <a:latin typeface="Calibri" panose="020F0502020204030204" pitchFamily="34" charset="0"/>
                <a:sym typeface="+mn-ea"/>
              </a:rPr>
              <a:t>山野中的雾气，空气中的尘埃，</a:t>
            </a: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0000FF"/>
                </a:solidFill>
                <a:latin typeface="Calibri" panose="020F0502020204030204" pitchFamily="34" charset="0"/>
                <a:sym typeface="+mn-ea"/>
              </a:rPr>
              <a:t>都是生物用气息吹拂的结果。</a:t>
            </a:r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  <a:sym typeface="+mn-ea"/>
              </a:rPr>
              <a:t>天色湛蓝，是它真正的</a:t>
            </a: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  <a:sym typeface="+mn-ea"/>
              </a:rPr>
              <a:t>颜色吗？还是因为天高远而看不到尽头呢？大鹏在天</a:t>
            </a:r>
          </a:p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0000FF"/>
                </a:solidFill>
                <a:latin typeface="Calibri" panose="020F0502020204030204" pitchFamily="34" charset="0"/>
                <a:sym typeface="+mn-ea"/>
              </a:rPr>
              <a:t>空往下看，也不过就像人在地面上看天一样罢了。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文本框 32"/>
          <p:cNvSpPr txBox="1"/>
          <p:nvPr/>
        </p:nvSpPr>
        <p:spPr>
          <a:xfrm>
            <a:off x="4475163" y="2925763"/>
            <a:ext cx="504825" cy="1698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0" name="文本框 34"/>
          <p:cNvSpPr txBox="1"/>
          <p:nvPr/>
        </p:nvSpPr>
        <p:spPr>
          <a:xfrm rot="-280097">
            <a:off x="8066088" y="16271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171" name="文本框 36"/>
          <p:cNvSpPr txBox="1"/>
          <p:nvPr/>
        </p:nvSpPr>
        <p:spPr>
          <a:xfrm rot="-5350866">
            <a:off x="5859463" y="13144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172" name="文本框 37"/>
          <p:cNvSpPr txBox="1"/>
          <p:nvPr/>
        </p:nvSpPr>
        <p:spPr>
          <a:xfrm rot="-4150866">
            <a:off x="5329238" y="17224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173" name="文本框 45"/>
          <p:cNvSpPr txBox="1"/>
          <p:nvPr/>
        </p:nvSpPr>
        <p:spPr>
          <a:xfrm rot="-5350866">
            <a:off x="6421438" y="13382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174" name="文本框 46"/>
          <p:cNvSpPr txBox="1"/>
          <p:nvPr/>
        </p:nvSpPr>
        <p:spPr>
          <a:xfrm rot="-424911">
            <a:off x="7067550" y="15700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175" name="文本框 47"/>
          <p:cNvSpPr txBox="1"/>
          <p:nvPr/>
        </p:nvSpPr>
        <p:spPr>
          <a:xfrm rot="-4150866">
            <a:off x="7653338" y="24971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176" name="文本框 49"/>
          <p:cNvSpPr txBox="1"/>
          <p:nvPr/>
        </p:nvSpPr>
        <p:spPr>
          <a:xfrm rot="657351">
            <a:off x="8167688" y="11826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177" name="文本框 50"/>
          <p:cNvSpPr txBox="1"/>
          <p:nvPr/>
        </p:nvSpPr>
        <p:spPr>
          <a:xfrm rot="1480325">
            <a:off x="7391400" y="124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178" name="文本框 51"/>
          <p:cNvSpPr txBox="1"/>
          <p:nvPr/>
        </p:nvSpPr>
        <p:spPr>
          <a:xfrm rot="-5350866">
            <a:off x="8364538" y="27130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179" name="文本框 32"/>
          <p:cNvSpPr txBox="1"/>
          <p:nvPr/>
        </p:nvSpPr>
        <p:spPr>
          <a:xfrm>
            <a:off x="3262313" y="35607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180" name="文本框 34"/>
          <p:cNvSpPr txBox="1"/>
          <p:nvPr/>
        </p:nvSpPr>
        <p:spPr>
          <a:xfrm rot="4149897">
            <a:off x="4464050" y="3498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181" name="文本框 36"/>
          <p:cNvSpPr txBox="1"/>
          <p:nvPr/>
        </p:nvSpPr>
        <p:spPr>
          <a:xfrm rot="-1380000">
            <a:off x="3900488" y="13017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182" name="文本框 37"/>
          <p:cNvSpPr txBox="1"/>
          <p:nvPr/>
        </p:nvSpPr>
        <p:spPr>
          <a:xfrm rot="-180000">
            <a:off x="4130675" y="20542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183" name="文本框 45"/>
          <p:cNvSpPr txBox="1"/>
          <p:nvPr/>
        </p:nvSpPr>
        <p:spPr>
          <a:xfrm rot="-1380000">
            <a:off x="4460875" y="13239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184" name="文本框 46"/>
          <p:cNvSpPr txBox="1"/>
          <p:nvPr/>
        </p:nvSpPr>
        <p:spPr>
          <a:xfrm rot="-1380000">
            <a:off x="4830763" y="15382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185" name="文本框 47"/>
          <p:cNvSpPr txBox="1"/>
          <p:nvPr/>
        </p:nvSpPr>
        <p:spPr>
          <a:xfrm rot="-180000">
            <a:off x="5064125" y="22352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186" name="文本框 49"/>
          <p:cNvSpPr txBox="1"/>
          <p:nvPr/>
        </p:nvSpPr>
        <p:spPr>
          <a:xfrm rot="-5350866">
            <a:off x="6310313" y="21097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187" name="文本框 50"/>
          <p:cNvSpPr txBox="1"/>
          <p:nvPr/>
        </p:nvSpPr>
        <p:spPr>
          <a:xfrm rot="-170103">
            <a:off x="5589588" y="25908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188" name="文本框 51"/>
          <p:cNvSpPr txBox="1"/>
          <p:nvPr/>
        </p:nvSpPr>
        <p:spPr>
          <a:xfrm rot="-5350866">
            <a:off x="5843588" y="34321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189" name="文本框 32"/>
          <p:cNvSpPr txBox="1"/>
          <p:nvPr/>
        </p:nvSpPr>
        <p:spPr>
          <a:xfrm rot="1209897">
            <a:off x="1136650" y="38750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190" name="文本框 34"/>
          <p:cNvSpPr txBox="1"/>
          <p:nvPr/>
        </p:nvSpPr>
        <p:spPr>
          <a:xfrm rot="4149897">
            <a:off x="2143125" y="34559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191" name="文本框 36"/>
          <p:cNvSpPr txBox="1"/>
          <p:nvPr/>
        </p:nvSpPr>
        <p:spPr>
          <a:xfrm rot="-1380000">
            <a:off x="1604963" y="32289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192" name="文本框 37"/>
          <p:cNvSpPr txBox="1"/>
          <p:nvPr/>
        </p:nvSpPr>
        <p:spPr>
          <a:xfrm rot="1029897">
            <a:off x="2486025" y="27543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193" name="文本框 45"/>
          <p:cNvSpPr txBox="1"/>
          <p:nvPr/>
        </p:nvSpPr>
        <p:spPr>
          <a:xfrm rot="-1380000">
            <a:off x="3162300" y="31464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194" name="文本框 46"/>
          <p:cNvSpPr txBox="1"/>
          <p:nvPr/>
        </p:nvSpPr>
        <p:spPr>
          <a:xfrm rot="-170103">
            <a:off x="787400" y="15303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195" name="文本框 47"/>
          <p:cNvSpPr txBox="1"/>
          <p:nvPr/>
        </p:nvSpPr>
        <p:spPr>
          <a:xfrm rot="1029897">
            <a:off x="828675" y="34004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196" name="文本框 49"/>
          <p:cNvSpPr txBox="1"/>
          <p:nvPr/>
        </p:nvSpPr>
        <p:spPr>
          <a:xfrm rot="-170103">
            <a:off x="3009900" y="38369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197" name="文本框 50"/>
          <p:cNvSpPr txBox="1"/>
          <p:nvPr/>
        </p:nvSpPr>
        <p:spPr>
          <a:xfrm rot="-170103">
            <a:off x="4157663" y="31702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198" name="文本框 51"/>
          <p:cNvSpPr txBox="1"/>
          <p:nvPr/>
        </p:nvSpPr>
        <p:spPr>
          <a:xfrm rot="-170103">
            <a:off x="4324350" y="3929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199" name="文本框 32"/>
          <p:cNvSpPr txBox="1"/>
          <p:nvPr/>
        </p:nvSpPr>
        <p:spPr>
          <a:xfrm rot="-5070842">
            <a:off x="320675" y="20399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00" name="文本框 34"/>
          <p:cNvSpPr txBox="1"/>
          <p:nvPr/>
        </p:nvSpPr>
        <p:spPr>
          <a:xfrm rot="4149897">
            <a:off x="1339850" y="215900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01" name="文本框 35"/>
          <p:cNvSpPr txBox="1"/>
          <p:nvPr/>
        </p:nvSpPr>
        <p:spPr>
          <a:xfrm rot="-170103">
            <a:off x="322263" y="13366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02" name="文本框 36"/>
          <p:cNvSpPr txBox="1"/>
          <p:nvPr/>
        </p:nvSpPr>
        <p:spPr>
          <a:xfrm rot="1029897">
            <a:off x="1338263" y="16843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03" name="文本框 45"/>
          <p:cNvSpPr txBox="1"/>
          <p:nvPr/>
        </p:nvSpPr>
        <p:spPr>
          <a:xfrm rot="-1380000">
            <a:off x="2117725" y="11461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04" name="文本框 46"/>
          <p:cNvSpPr txBox="1"/>
          <p:nvPr/>
        </p:nvSpPr>
        <p:spPr>
          <a:xfrm rot="-1380000">
            <a:off x="2687638" y="13160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05" name="文本框 47"/>
          <p:cNvSpPr txBox="1"/>
          <p:nvPr/>
        </p:nvSpPr>
        <p:spPr>
          <a:xfrm rot="-180000">
            <a:off x="2416175" y="1879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06" name="文本框 49"/>
          <p:cNvSpPr txBox="1"/>
          <p:nvPr/>
        </p:nvSpPr>
        <p:spPr>
          <a:xfrm rot="-1380000">
            <a:off x="3276600" y="15382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07" name="文本框 50"/>
          <p:cNvSpPr txBox="1"/>
          <p:nvPr/>
        </p:nvSpPr>
        <p:spPr>
          <a:xfrm rot="-1380000">
            <a:off x="2849563" y="21193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08" name="文本框 51"/>
          <p:cNvSpPr txBox="1"/>
          <p:nvPr/>
        </p:nvSpPr>
        <p:spPr>
          <a:xfrm rot="-1380000">
            <a:off x="3484563" y="22558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09" name="文本框 32"/>
          <p:cNvSpPr txBox="1"/>
          <p:nvPr/>
        </p:nvSpPr>
        <p:spPr>
          <a:xfrm rot="1209897">
            <a:off x="5114925" y="35385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10" name="文本框 34"/>
          <p:cNvSpPr txBox="1"/>
          <p:nvPr/>
        </p:nvSpPr>
        <p:spPr>
          <a:xfrm rot="-1030866">
            <a:off x="6313488" y="389413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11" name="文本框 36"/>
          <p:cNvSpPr txBox="1"/>
          <p:nvPr/>
        </p:nvSpPr>
        <p:spPr>
          <a:xfrm rot="368503">
            <a:off x="5773738" y="2859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12" name="文本框 37"/>
          <p:cNvSpPr txBox="1"/>
          <p:nvPr/>
        </p:nvSpPr>
        <p:spPr>
          <a:xfrm rot="829244">
            <a:off x="5284788" y="39735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13" name="文本框 45"/>
          <p:cNvSpPr txBox="1"/>
          <p:nvPr/>
        </p:nvSpPr>
        <p:spPr>
          <a:xfrm rot="-4502722">
            <a:off x="6777038" y="24987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14" name="文本框 46"/>
          <p:cNvSpPr txBox="1"/>
          <p:nvPr/>
        </p:nvSpPr>
        <p:spPr>
          <a:xfrm rot="2702238">
            <a:off x="7567613" y="30622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15" name="文本框 47"/>
          <p:cNvSpPr txBox="1"/>
          <p:nvPr/>
        </p:nvSpPr>
        <p:spPr>
          <a:xfrm rot="-3456638">
            <a:off x="6742113" y="3402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16" name="文本框 49"/>
          <p:cNvSpPr txBox="1"/>
          <p:nvPr/>
        </p:nvSpPr>
        <p:spPr>
          <a:xfrm rot="-3180423">
            <a:off x="8107363" y="32654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17" name="文本框 50"/>
          <p:cNvSpPr txBox="1"/>
          <p:nvPr/>
        </p:nvSpPr>
        <p:spPr>
          <a:xfrm rot="-3640556">
            <a:off x="7237413" y="35893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18" name="文本框 51"/>
          <p:cNvSpPr txBox="1"/>
          <p:nvPr/>
        </p:nvSpPr>
        <p:spPr>
          <a:xfrm rot="1549510">
            <a:off x="8029575" y="24018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19" name="文本框 32"/>
          <p:cNvSpPr txBox="1"/>
          <p:nvPr/>
        </p:nvSpPr>
        <p:spPr>
          <a:xfrm rot="4190103">
            <a:off x="4287838" y="25066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20" name="文本框 34"/>
          <p:cNvSpPr txBox="1"/>
          <p:nvPr/>
        </p:nvSpPr>
        <p:spPr>
          <a:xfrm rot="8340000">
            <a:off x="4922838" y="31384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21" name="文本框 36"/>
          <p:cNvSpPr txBox="1"/>
          <p:nvPr/>
        </p:nvSpPr>
        <p:spPr>
          <a:xfrm rot="-1160763">
            <a:off x="5773738" y="1751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22" name="文本框 37"/>
          <p:cNvSpPr txBox="1"/>
          <p:nvPr/>
        </p:nvSpPr>
        <p:spPr>
          <a:xfrm rot="39237">
            <a:off x="5649913" y="2273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23" name="文本框 45"/>
          <p:cNvSpPr txBox="1"/>
          <p:nvPr/>
        </p:nvSpPr>
        <p:spPr>
          <a:xfrm rot="-1160763">
            <a:off x="6334125" y="17732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24" name="文本框 46"/>
          <p:cNvSpPr txBox="1"/>
          <p:nvPr/>
        </p:nvSpPr>
        <p:spPr>
          <a:xfrm rot="-1160763">
            <a:off x="6704013" y="19875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25" name="文本框 47"/>
          <p:cNvSpPr txBox="1"/>
          <p:nvPr/>
        </p:nvSpPr>
        <p:spPr>
          <a:xfrm rot="39237">
            <a:off x="7185025" y="24574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26" name="文本框 49"/>
          <p:cNvSpPr txBox="1"/>
          <p:nvPr/>
        </p:nvSpPr>
        <p:spPr>
          <a:xfrm rot="-1160763">
            <a:off x="8021638" y="20669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27" name="文本框 50"/>
          <p:cNvSpPr txBox="1"/>
          <p:nvPr/>
        </p:nvSpPr>
        <p:spPr>
          <a:xfrm rot="-1160763">
            <a:off x="7488238" y="19335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28" name="文本框 51"/>
          <p:cNvSpPr txBox="1"/>
          <p:nvPr/>
        </p:nvSpPr>
        <p:spPr>
          <a:xfrm rot="-1160763">
            <a:off x="7964488" y="27940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29" name="文本框 32"/>
          <p:cNvSpPr txBox="1"/>
          <p:nvPr/>
        </p:nvSpPr>
        <p:spPr>
          <a:xfrm rot="4190103">
            <a:off x="2763838" y="33385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30" name="文本框 34"/>
          <p:cNvSpPr txBox="1"/>
          <p:nvPr/>
        </p:nvSpPr>
        <p:spPr>
          <a:xfrm rot="8340000">
            <a:off x="3924300" y="28162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31" name="文本框 36"/>
          <p:cNvSpPr txBox="1"/>
          <p:nvPr/>
        </p:nvSpPr>
        <p:spPr>
          <a:xfrm rot="2810103">
            <a:off x="3811588" y="17335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32" name="文本框 37"/>
          <p:cNvSpPr txBox="1"/>
          <p:nvPr/>
        </p:nvSpPr>
        <p:spPr>
          <a:xfrm rot="4010103">
            <a:off x="3811588" y="22764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33" name="文本框 45"/>
          <p:cNvSpPr txBox="1"/>
          <p:nvPr/>
        </p:nvSpPr>
        <p:spPr>
          <a:xfrm rot="2810103">
            <a:off x="4373563" y="17573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34" name="文本框 46"/>
          <p:cNvSpPr txBox="1"/>
          <p:nvPr/>
        </p:nvSpPr>
        <p:spPr>
          <a:xfrm rot="2810103">
            <a:off x="4741863" y="1970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35" name="文本框 47"/>
          <p:cNvSpPr txBox="1"/>
          <p:nvPr/>
        </p:nvSpPr>
        <p:spPr>
          <a:xfrm rot="4010103">
            <a:off x="4741863" y="2513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36" name="文本框 49"/>
          <p:cNvSpPr txBox="1"/>
          <p:nvPr/>
        </p:nvSpPr>
        <p:spPr>
          <a:xfrm rot="-1160763">
            <a:off x="6224588" y="2544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37" name="文本框 50"/>
          <p:cNvSpPr txBox="1"/>
          <p:nvPr/>
        </p:nvSpPr>
        <p:spPr>
          <a:xfrm rot="4020000">
            <a:off x="5218113" y="26304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38" name="文本框 51"/>
          <p:cNvSpPr txBox="1"/>
          <p:nvPr/>
        </p:nvSpPr>
        <p:spPr>
          <a:xfrm rot="-1160763">
            <a:off x="5599113" y="32194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39" name="文本框 32"/>
          <p:cNvSpPr txBox="1"/>
          <p:nvPr/>
        </p:nvSpPr>
        <p:spPr>
          <a:xfrm rot="5400000">
            <a:off x="1139825" y="32273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40" name="文本框 34"/>
          <p:cNvSpPr txBox="1"/>
          <p:nvPr/>
        </p:nvSpPr>
        <p:spPr>
          <a:xfrm rot="8340000">
            <a:off x="1881188" y="35528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41" name="文本框 36"/>
          <p:cNvSpPr txBox="1"/>
          <p:nvPr/>
        </p:nvSpPr>
        <p:spPr>
          <a:xfrm rot="2810103">
            <a:off x="1862138" y="27320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42" name="文本框 37"/>
          <p:cNvSpPr txBox="1"/>
          <p:nvPr/>
        </p:nvSpPr>
        <p:spPr>
          <a:xfrm rot="5220000">
            <a:off x="2297113" y="30146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43" name="文本框 45"/>
          <p:cNvSpPr txBox="1"/>
          <p:nvPr/>
        </p:nvSpPr>
        <p:spPr>
          <a:xfrm rot="2810103">
            <a:off x="2808288" y="27447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44" name="文本框 46"/>
          <p:cNvSpPr txBox="1"/>
          <p:nvPr/>
        </p:nvSpPr>
        <p:spPr>
          <a:xfrm rot="4020000">
            <a:off x="700088" y="196373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45" name="文本框 47"/>
          <p:cNvSpPr txBox="1"/>
          <p:nvPr/>
        </p:nvSpPr>
        <p:spPr>
          <a:xfrm rot="5220000">
            <a:off x="700088" y="28956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46" name="文本框 49"/>
          <p:cNvSpPr txBox="1"/>
          <p:nvPr/>
        </p:nvSpPr>
        <p:spPr>
          <a:xfrm rot="4020000">
            <a:off x="2462213" y="37385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47" name="文本框 50"/>
          <p:cNvSpPr txBox="1"/>
          <p:nvPr/>
        </p:nvSpPr>
        <p:spPr>
          <a:xfrm rot="4020000">
            <a:off x="3700463" y="33655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48" name="文本框 51"/>
          <p:cNvSpPr txBox="1"/>
          <p:nvPr/>
        </p:nvSpPr>
        <p:spPr>
          <a:xfrm rot="4020000">
            <a:off x="4070350" y="35798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49" name="文本框 32"/>
          <p:cNvSpPr txBox="1"/>
          <p:nvPr/>
        </p:nvSpPr>
        <p:spPr>
          <a:xfrm rot="-880739">
            <a:off x="514350" y="251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50" name="文本框 34"/>
          <p:cNvSpPr txBox="1"/>
          <p:nvPr/>
        </p:nvSpPr>
        <p:spPr>
          <a:xfrm rot="8340000">
            <a:off x="1254125" y="25923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51" name="文本框 36"/>
          <p:cNvSpPr txBox="1"/>
          <p:nvPr/>
        </p:nvSpPr>
        <p:spPr>
          <a:xfrm rot="4020000">
            <a:off x="1668463" y="15097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52" name="文本框 37"/>
          <p:cNvSpPr txBox="1"/>
          <p:nvPr/>
        </p:nvSpPr>
        <p:spPr>
          <a:xfrm rot="5220000">
            <a:off x="1668463" y="20526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53" name="文本框 45"/>
          <p:cNvSpPr txBox="1"/>
          <p:nvPr/>
        </p:nvSpPr>
        <p:spPr>
          <a:xfrm rot="2810103">
            <a:off x="2228850" y="15319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54" name="文本框 46"/>
          <p:cNvSpPr txBox="1"/>
          <p:nvPr/>
        </p:nvSpPr>
        <p:spPr>
          <a:xfrm rot="2810103">
            <a:off x="2598738" y="17462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55" name="文本框 47"/>
          <p:cNvSpPr txBox="1"/>
          <p:nvPr/>
        </p:nvSpPr>
        <p:spPr>
          <a:xfrm rot="4010103">
            <a:off x="2328863" y="23129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56" name="文本框 49"/>
          <p:cNvSpPr txBox="1"/>
          <p:nvPr/>
        </p:nvSpPr>
        <p:spPr>
          <a:xfrm rot="2810103">
            <a:off x="3186113" y="1970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57" name="文本框 50"/>
          <p:cNvSpPr txBox="1"/>
          <p:nvPr/>
        </p:nvSpPr>
        <p:spPr>
          <a:xfrm rot="2810103">
            <a:off x="3073400" y="2405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58" name="文本框 51"/>
          <p:cNvSpPr txBox="1"/>
          <p:nvPr/>
        </p:nvSpPr>
        <p:spPr>
          <a:xfrm rot="2810103">
            <a:off x="3443288" y="26193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59" name="文本框 32"/>
          <p:cNvSpPr txBox="1"/>
          <p:nvPr/>
        </p:nvSpPr>
        <p:spPr>
          <a:xfrm rot="5400000">
            <a:off x="4749800" y="36814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60" name="文本框 34"/>
          <p:cNvSpPr txBox="1"/>
          <p:nvPr/>
        </p:nvSpPr>
        <p:spPr>
          <a:xfrm rot="3159237">
            <a:off x="5819775" y="4006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61" name="文本框 36"/>
          <p:cNvSpPr txBox="1"/>
          <p:nvPr/>
        </p:nvSpPr>
        <p:spPr>
          <a:xfrm rot="-1160763">
            <a:off x="6237288" y="2925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62" name="文本框 37"/>
          <p:cNvSpPr txBox="1"/>
          <p:nvPr/>
        </p:nvSpPr>
        <p:spPr>
          <a:xfrm rot="39237">
            <a:off x="6237288" y="34686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63" name="文本框 45"/>
          <p:cNvSpPr txBox="1"/>
          <p:nvPr/>
        </p:nvSpPr>
        <p:spPr>
          <a:xfrm rot="-1160763">
            <a:off x="6797675" y="29479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64" name="文本框 46"/>
          <p:cNvSpPr txBox="1"/>
          <p:nvPr/>
        </p:nvSpPr>
        <p:spPr>
          <a:xfrm rot="-1160763">
            <a:off x="7167563" y="3162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65" name="文本框 47"/>
          <p:cNvSpPr txBox="1"/>
          <p:nvPr/>
        </p:nvSpPr>
        <p:spPr>
          <a:xfrm rot="39237">
            <a:off x="6854825" y="37306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66" name="文本框 49"/>
          <p:cNvSpPr txBox="1"/>
          <p:nvPr/>
        </p:nvSpPr>
        <p:spPr>
          <a:xfrm rot="-1160763">
            <a:off x="7688263" y="34528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67" name="文本框 50"/>
          <p:cNvSpPr txBox="1"/>
          <p:nvPr/>
        </p:nvSpPr>
        <p:spPr>
          <a:xfrm rot="-1160763">
            <a:off x="7642225" y="38211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7268" name="文本框 51"/>
          <p:cNvSpPr txBox="1"/>
          <p:nvPr/>
        </p:nvSpPr>
        <p:spPr>
          <a:xfrm rot="-1160763">
            <a:off x="6780213" y="11461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pic>
        <p:nvPicPr>
          <p:cNvPr id="7269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38288" y="1952625"/>
            <a:ext cx="5957887" cy="2995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矩形 3"/>
          <p:cNvSpPr/>
          <p:nvPr/>
        </p:nvSpPr>
        <p:spPr>
          <a:xfrm>
            <a:off x="1154113" y="1119188"/>
            <a:ext cx="7196137" cy="2030412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zh-CN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庄子的想法表达了一种</a:t>
            </a:r>
            <a:r>
              <a:rPr lang="zh-CN" altLang="zh-CN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人生如梦</a:t>
            </a:r>
            <a:r>
              <a:rPr lang="zh-CN" altLang="zh-CN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的</a:t>
            </a:r>
            <a:r>
              <a:rPr lang="zh-CN" altLang="zh-CN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人生态度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。今天，就让我们一起走近庄子，学习庄子的人生哲学！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9100" y="1039813"/>
            <a:ext cx="8305800" cy="609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文章标题为“北冥有鱼”，后来怎么又写鸟了？</a:t>
            </a:r>
          </a:p>
        </p:txBody>
      </p:sp>
      <p:sp>
        <p:nvSpPr>
          <p:cNvPr id="5" name="Text Box 7"/>
          <p:cNvSpPr txBox="1"/>
          <p:nvPr/>
        </p:nvSpPr>
        <p:spPr>
          <a:xfrm>
            <a:off x="482600" y="1992313"/>
            <a:ext cx="8118475" cy="1773237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鸟是由鱼变化而来的。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鲲的体积有几千里，变成鸟后，鸟的背部不知有几千里。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说明庄子想象力丰富。</a:t>
            </a:r>
          </a:p>
        </p:txBody>
      </p:sp>
      <p:sp>
        <p:nvSpPr>
          <p:cNvPr id="19459" name="文本框 2"/>
          <p:cNvSpPr txBox="1"/>
          <p:nvPr/>
        </p:nvSpPr>
        <p:spPr>
          <a:xfrm>
            <a:off x="184150" y="263525"/>
            <a:ext cx="1714305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课文解读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1"/>
          <p:cNvSpPr txBox="1"/>
          <p:nvPr/>
        </p:nvSpPr>
        <p:spPr>
          <a:xfrm>
            <a:off x="162560" y="156845"/>
            <a:ext cx="8641715" cy="40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latin typeface="Times New Roman" panose="02020603050405020304" pitchFamily="18" charset="0"/>
              </a:rPr>
              <a:t>2. “野马”“尘埃”的运动依靠什么？写它们有什么作</a:t>
            </a:r>
            <a:r>
              <a:rPr lang="zh-CN" altLang="en-US" sz="2800" b="1" dirty="0" smtClean="0">
                <a:latin typeface="Times New Roman" panose="02020603050405020304" pitchFamily="18" charset="0"/>
                <a:sym typeface="宋体" panose="02010600030101010101" pitchFamily="2" charset="-122"/>
              </a:rPr>
              <a:t>用？ </a:t>
            </a:r>
            <a:endParaRPr lang="zh-CN" altLang="en-US" sz="2800" b="1" dirty="0" smtClean="0">
              <a:latin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 sz="2800" b="1" dirty="0" smtClean="0">
                <a:latin typeface="Times New Roman" panose="02020603050405020304" pitchFamily="18" charset="0"/>
              </a:rPr>
              <a:t>    </a:t>
            </a:r>
            <a:endParaRPr lang="en-US" altLang="zh-CN" sz="2800" b="1" dirty="0" smtClean="0">
              <a:latin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      “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野马”“尘埃”的运动也必须依靠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______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ts val="4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这里和鹏相比,说明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__________________________</a:t>
            </a:r>
          </a:p>
          <a:p>
            <a:pPr>
              <a:lnSpc>
                <a:spcPts val="4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_______________________________________________</a:t>
            </a:r>
          </a:p>
          <a:p>
            <a:pPr>
              <a:lnSpc>
                <a:spcPts val="4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_______________________________________________</a:t>
            </a:r>
          </a:p>
          <a:p>
            <a:pPr>
              <a:lnSpc>
                <a:spcPts val="4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_______________________________________________</a:t>
            </a:r>
          </a:p>
        </p:txBody>
      </p:sp>
      <p:sp>
        <p:nvSpPr>
          <p:cNvPr id="3" name="矩形 2"/>
          <p:cNvSpPr/>
          <p:nvPr/>
        </p:nvSpPr>
        <p:spPr>
          <a:xfrm>
            <a:off x="777240" y="1123782"/>
            <a:ext cx="43202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800" b="1" dirty="0" smtClean="0">
                <a:solidFill>
                  <a:srgbClr val="124D12"/>
                </a:solidFill>
                <a:latin typeface="楷体" pitchFamily="49" charset="-122"/>
                <a:ea typeface="楷体" pitchFamily="49" charset="-122"/>
              </a:rPr>
              <a:t>生物之以息相吹也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701854" y="1499563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气息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44372" y="2032754"/>
            <a:ext cx="45143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万物均“有所待”(有所待,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1460" y="2534335"/>
            <a:ext cx="86410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须凭借,要依靠),世上的万物无论大小,都受到不同的</a:t>
            </a:r>
          </a:p>
        </p:txBody>
      </p:sp>
      <p:sp>
        <p:nvSpPr>
          <p:cNvPr id="7" name="矩形 6"/>
          <p:cNvSpPr/>
          <p:nvPr/>
        </p:nvSpPr>
        <p:spPr>
          <a:xfrm>
            <a:off x="205740" y="3025825"/>
            <a:ext cx="85153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限制,处在不同的束缚之中。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因此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,大鹏也好,“野马”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720" y="3569625"/>
            <a:ext cx="8572500" cy="508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“尘埃”也好,状似逍遥,</a:t>
            </a:r>
            <a:r>
              <a:rPr lang="zh-CN" altLang="en-US" sz="2800" b="1" dirty="0" smtClean="0">
                <a:solidFill>
                  <a:srgbClr val="FF00FF"/>
                </a:solidFill>
                <a:latin typeface="楷体" pitchFamily="49" charset="-122"/>
                <a:ea typeface="楷体" pitchFamily="49" charset="-122"/>
              </a:rPr>
              <a:t>其实并没有达到真正的逍遥。</a:t>
            </a:r>
            <a:endParaRPr lang="zh-CN" altLang="en-US" sz="2800" b="1" dirty="0">
              <a:solidFill>
                <a:srgbClr val="FF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3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3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3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4813" y="650875"/>
            <a:ext cx="8196262" cy="1641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3.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在庄子的作品中，往往借用寓言故事说理，使文章生动活泼，寓意隽永，感染力强。文章借鲲鹏的寓言说明什么道理？</a:t>
            </a:r>
          </a:p>
        </p:txBody>
      </p:sp>
      <p:sp>
        <p:nvSpPr>
          <p:cNvPr id="6" name="矩形 5"/>
          <p:cNvSpPr/>
          <p:nvPr/>
        </p:nvSpPr>
        <p:spPr>
          <a:xfrm>
            <a:off x="404813" y="2625725"/>
            <a:ext cx="8056562" cy="1210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   </a:t>
            </a:r>
            <a:r>
              <a:rPr lang="zh-CN" altLang="en-US" sz="2800" b="1" dirty="0">
                <a:solidFill>
                  <a:srgbClr val="0000FF"/>
                </a:solidFill>
                <a:effectLst/>
                <a:latin typeface="黑体" panose="02010600030101010101" pitchFamily="49" charset="-122"/>
                <a:ea typeface="黑体" panose="02010600030101010101" pitchFamily="49" charset="-122"/>
              </a:rPr>
              <a:t> 道理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：说明任何事物的存在都是依附于一定的条件，它们的活动都是有所凭借。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32"/>
          <p:cNvSpPr txBox="1"/>
          <p:nvPr/>
        </p:nvSpPr>
        <p:spPr>
          <a:xfrm>
            <a:off x="4475163" y="2925763"/>
            <a:ext cx="504825" cy="1698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4" name="文本框 34"/>
          <p:cNvSpPr txBox="1"/>
          <p:nvPr/>
        </p:nvSpPr>
        <p:spPr>
          <a:xfrm rot="-280097">
            <a:off x="8066088" y="16271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55" name="文本框 36"/>
          <p:cNvSpPr txBox="1"/>
          <p:nvPr/>
        </p:nvSpPr>
        <p:spPr>
          <a:xfrm rot="-5350866">
            <a:off x="5859463" y="13144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56" name="文本框 37"/>
          <p:cNvSpPr txBox="1"/>
          <p:nvPr/>
        </p:nvSpPr>
        <p:spPr>
          <a:xfrm rot="-4150866">
            <a:off x="5329238" y="17224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57" name="文本框 45"/>
          <p:cNvSpPr txBox="1"/>
          <p:nvPr/>
        </p:nvSpPr>
        <p:spPr>
          <a:xfrm rot="-5350866">
            <a:off x="6421438" y="13382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58" name="文本框 46"/>
          <p:cNvSpPr txBox="1"/>
          <p:nvPr/>
        </p:nvSpPr>
        <p:spPr>
          <a:xfrm rot="-424911">
            <a:off x="7067550" y="15700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59" name="文本框 47"/>
          <p:cNvSpPr txBox="1"/>
          <p:nvPr/>
        </p:nvSpPr>
        <p:spPr>
          <a:xfrm rot="-4150866">
            <a:off x="7653338" y="24971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60" name="文本框 49"/>
          <p:cNvSpPr txBox="1"/>
          <p:nvPr/>
        </p:nvSpPr>
        <p:spPr>
          <a:xfrm rot="657351">
            <a:off x="8167688" y="11826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61" name="文本框 50"/>
          <p:cNvSpPr txBox="1"/>
          <p:nvPr/>
        </p:nvSpPr>
        <p:spPr>
          <a:xfrm rot="1480325">
            <a:off x="7391400" y="124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62" name="文本框 51"/>
          <p:cNvSpPr txBox="1"/>
          <p:nvPr/>
        </p:nvSpPr>
        <p:spPr>
          <a:xfrm rot="-5350866">
            <a:off x="8364538" y="27130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63" name="文本框 32"/>
          <p:cNvSpPr txBox="1"/>
          <p:nvPr/>
        </p:nvSpPr>
        <p:spPr>
          <a:xfrm>
            <a:off x="3262313" y="35607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64" name="文本框 34"/>
          <p:cNvSpPr txBox="1"/>
          <p:nvPr/>
        </p:nvSpPr>
        <p:spPr>
          <a:xfrm rot="4149897">
            <a:off x="4464050" y="3498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65" name="文本框 36"/>
          <p:cNvSpPr txBox="1"/>
          <p:nvPr/>
        </p:nvSpPr>
        <p:spPr>
          <a:xfrm rot="-1380000">
            <a:off x="3900488" y="13017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66" name="文本框 37"/>
          <p:cNvSpPr txBox="1"/>
          <p:nvPr/>
        </p:nvSpPr>
        <p:spPr>
          <a:xfrm rot="-180000">
            <a:off x="4130675" y="20542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67" name="文本框 45"/>
          <p:cNvSpPr txBox="1"/>
          <p:nvPr/>
        </p:nvSpPr>
        <p:spPr>
          <a:xfrm rot="-1380000">
            <a:off x="4460875" y="13239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68" name="文本框 46"/>
          <p:cNvSpPr txBox="1"/>
          <p:nvPr/>
        </p:nvSpPr>
        <p:spPr>
          <a:xfrm rot="-1380000">
            <a:off x="4830763" y="15382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69" name="文本框 47"/>
          <p:cNvSpPr txBox="1"/>
          <p:nvPr/>
        </p:nvSpPr>
        <p:spPr>
          <a:xfrm rot="-180000">
            <a:off x="5064125" y="22352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70" name="文本框 49"/>
          <p:cNvSpPr txBox="1"/>
          <p:nvPr/>
        </p:nvSpPr>
        <p:spPr>
          <a:xfrm rot="-5350866">
            <a:off x="6310313" y="21097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71" name="文本框 50"/>
          <p:cNvSpPr txBox="1"/>
          <p:nvPr/>
        </p:nvSpPr>
        <p:spPr>
          <a:xfrm rot="-170103">
            <a:off x="5589588" y="25908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72" name="文本框 51"/>
          <p:cNvSpPr txBox="1"/>
          <p:nvPr/>
        </p:nvSpPr>
        <p:spPr>
          <a:xfrm rot="-5350866">
            <a:off x="5843588" y="34321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73" name="文本框 32"/>
          <p:cNvSpPr txBox="1"/>
          <p:nvPr/>
        </p:nvSpPr>
        <p:spPr>
          <a:xfrm rot="1209897">
            <a:off x="1136650" y="38750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74" name="文本框 34"/>
          <p:cNvSpPr txBox="1"/>
          <p:nvPr/>
        </p:nvSpPr>
        <p:spPr>
          <a:xfrm rot="4149897">
            <a:off x="2143125" y="34559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75" name="文本框 36"/>
          <p:cNvSpPr txBox="1"/>
          <p:nvPr/>
        </p:nvSpPr>
        <p:spPr>
          <a:xfrm rot="-1380000">
            <a:off x="1604963" y="32289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76" name="文本框 37"/>
          <p:cNvSpPr txBox="1"/>
          <p:nvPr/>
        </p:nvSpPr>
        <p:spPr>
          <a:xfrm rot="1029897">
            <a:off x="2486025" y="27543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77" name="文本框 45"/>
          <p:cNvSpPr txBox="1"/>
          <p:nvPr/>
        </p:nvSpPr>
        <p:spPr>
          <a:xfrm rot="-1380000">
            <a:off x="3162300" y="31464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78" name="文本框 46"/>
          <p:cNvSpPr txBox="1"/>
          <p:nvPr/>
        </p:nvSpPr>
        <p:spPr>
          <a:xfrm rot="-170103">
            <a:off x="787400" y="15303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79" name="文本框 47"/>
          <p:cNvSpPr txBox="1"/>
          <p:nvPr/>
        </p:nvSpPr>
        <p:spPr>
          <a:xfrm rot="1029897">
            <a:off x="828675" y="34004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80" name="文本框 49"/>
          <p:cNvSpPr txBox="1"/>
          <p:nvPr/>
        </p:nvSpPr>
        <p:spPr>
          <a:xfrm rot="-170103">
            <a:off x="3009900" y="38369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81" name="文本框 50"/>
          <p:cNvSpPr txBox="1"/>
          <p:nvPr/>
        </p:nvSpPr>
        <p:spPr>
          <a:xfrm rot="-170103">
            <a:off x="4157663" y="31702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82" name="文本框 51"/>
          <p:cNvSpPr txBox="1"/>
          <p:nvPr/>
        </p:nvSpPr>
        <p:spPr>
          <a:xfrm rot="-170103">
            <a:off x="4324350" y="3929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83" name="文本框 32"/>
          <p:cNvSpPr txBox="1"/>
          <p:nvPr/>
        </p:nvSpPr>
        <p:spPr>
          <a:xfrm rot="-5070842">
            <a:off x="320675" y="20399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84" name="文本框 36"/>
          <p:cNvSpPr txBox="1"/>
          <p:nvPr/>
        </p:nvSpPr>
        <p:spPr>
          <a:xfrm rot="4149897">
            <a:off x="1339850" y="215900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85" name="文本框 37"/>
          <p:cNvSpPr txBox="1"/>
          <p:nvPr/>
        </p:nvSpPr>
        <p:spPr>
          <a:xfrm rot="-170103">
            <a:off x="322263" y="13366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86" name="文本框 38"/>
          <p:cNvSpPr txBox="1"/>
          <p:nvPr/>
        </p:nvSpPr>
        <p:spPr>
          <a:xfrm rot="1029897">
            <a:off x="1338263" y="16843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87" name="文本框 45"/>
          <p:cNvSpPr txBox="1"/>
          <p:nvPr/>
        </p:nvSpPr>
        <p:spPr>
          <a:xfrm rot="-1380000">
            <a:off x="2117725" y="11461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88" name="文本框 46"/>
          <p:cNvSpPr txBox="1"/>
          <p:nvPr/>
        </p:nvSpPr>
        <p:spPr>
          <a:xfrm rot="-1380000">
            <a:off x="2687638" y="13160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89" name="文本框 47"/>
          <p:cNvSpPr txBox="1"/>
          <p:nvPr/>
        </p:nvSpPr>
        <p:spPr>
          <a:xfrm rot="-180000">
            <a:off x="2416175" y="1879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90" name="文本框 49"/>
          <p:cNvSpPr txBox="1"/>
          <p:nvPr/>
        </p:nvSpPr>
        <p:spPr>
          <a:xfrm rot="-1380000">
            <a:off x="3276600" y="15382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91" name="文本框 50"/>
          <p:cNvSpPr txBox="1"/>
          <p:nvPr/>
        </p:nvSpPr>
        <p:spPr>
          <a:xfrm rot="-1380000">
            <a:off x="2849563" y="21193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92" name="文本框 51"/>
          <p:cNvSpPr txBox="1"/>
          <p:nvPr/>
        </p:nvSpPr>
        <p:spPr>
          <a:xfrm rot="-1380000">
            <a:off x="3484563" y="22558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93" name="文本框 32"/>
          <p:cNvSpPr txBox="1"/>
          <p:nvPr/>
        </p:nvSpPr>
        <p:spPr>
          <a:xfrm rot="1209897">
            <a:off x="5114925" y="35385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94" name="文本框 34"/>
          <p:cNvSpPr txBox="1"/>
          <p:nvPr/>
        </p:nvSpPr>
        <p:spPr>
          <a:xfrm rot="-1030866">
            <a:off x="6313488" y="389413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95" name="文本框 36"/>
          <p:cNvSpPr txBox="1"/>
          <p:nvPr/>
        </p:nvSpPr>
        <p:spPr>
          <a:xfrm rot="368503">
            <a:off x="5773738" y="2859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96" name="文本框 37"/>
          <p:cNvSpPr txBox="1"/>
          <p:nvPr/>
        </p:nvSpPr>
        <p:spPr>
          <a:xfrm rot="829244">
            <a:off x="5284788" y="39735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97" name="文本框 45"/>
          <p:cNvSpPr txBox="1"/>
          <p:nvPr/>
        </p:nvSpPr>
        <p:spPr>
          <a:xfrm rot="-4502722">
            <a:off x="6777038" y="24987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98" name="文本框 46"/>
          <p:cNvSpPr txBox="1"/>
          <p:nvPr/>
        </p:nvSpPr>
        <p:spPr>
          <a:xfrm rot="2702238">
            <a:off x="7567613" y="30622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599" name="文本框 47"/>
          <p:cNvSpPr txBox="1"/>
          <p:nvPr/>
        </p:nvSpPr>
        <p:spPr>
          <a:xfrm rot="-3456638">
            <a:off x="6742113" y="3402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00" name="文本框 49"/>
          <p:cNvSpPr txBox="1"/>
          <p:nvPr/>
        </p:nvSpPr>
        <p:spPr>
          <a:xfrm rot="-3180423">
            <a:off x="8107363" y="32654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01" name="文本框 50"/>
          <p:cNvSpPr txBox="1"/>
          <p:nvPr/>
        </p:nvSpPr>
        <p:spPr>
          <a:xfrm rot="-3640556">
            <a:off x="7237413" y="35893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02" name="文本框 51"/>
          <p:cNvSpPr txBox="1"/>
          <p:nvPr/>
        </p:nvSpPr>
        <p:spPr>
          <a:xfrm rot="1549510">
            <a:off x="8029575" y="24018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03" name="文本框 32"/>
          <p:cNvSpPr txBox="1"/>
          <p:nvPr/>
        </p:nvSpPr>
        <p:spPr>
          <a:xfrm rot="4190103">
            <a:off x="4287838" y="25066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04" name="文本框 34"/>
          <p:cNvSpPr txBox="1"/>
          <p:nvPr/>
        </p:nvSpPr>
        <p:spPr>
          <a:xfrm rot="8340000">
            <a:off x="4922838" y="31384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05" name="文本框 36"/>
          <p:cNvSpPr txBox="1"/>
          <p:nvPr/>
        </p:nvSpPr>
        <p:spPr>
          <a:xfrm rot="-1160763">
            <a:off x="5773738" y="1751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06" name="文本框 37"/>
          <p:cNvSpPr txBox="1"/>
          <p:nvPr/>
        </p:nvSpPr>
        <p:spPr>
          <a:xfrm rot="39237">
            <a:off x="5649913" y="2273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07" name="文本框 45"/>
          <p:cNvSpPr txBox="1"/>
          <p:nvPr/>
        </p:nvSpPr>
        <p:spPr>
          <a:xfrm rot="-1160763">
            <a:off x="6334125" y="17732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08" name="文本框 46"/>
          <p:cNvSpPr txBox="1"/>
          <p:nvPr/>
        </p:nvSpPr>
        <p:spPr>
          <a:xfrm rot="-1160763">
            <a:off x="6704013" y="19875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09" name="文本框 47"/>
          <p:cNvSpPr txBox="1"/>
          <p:nvPr/>
        </p:nvSpPr>
        <p:spPr>
          <a:xfrm rot="39237">
            <a:off x="7185025" y="24574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10" name="文本框 49"/>
          <p:cNvSpPr txBox="1"/>
          <p:nvPr/>
        </p:nvSpPr>
        <p:spPr>
          <a:xfrm rot="-1160763">
            <a:off x="8021638" y="20669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11" name="文本框 50"/>
          <p:cNvSpPr txBox="1"/>
          <p:nvPr/>
        </p:nvSpPr>
        <p:spPr>
          <a:xfrm rot="-1160763">
            <a:off x="7488238" y="19335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12" name="文本框 51"/>
          <p:cNvSpPr txBox="1"/>
          <p:nvPr/>
        </p:nvSpPr>
        <p:spPr>
          <a:xfrm rot="-1160763">
            <a:off x="7964488" y="27940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13" name="文本框 32"/>
          <p:cNvSpPr txBox="1"/>
          <p:nvPr/>
        </p:nvSpPr>
        <p:spPr>
          <a:xfrm rot="4190103">
            <a:off x="2763838" y="33385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14" name="文本框 34"/>
          <p:cNvSpPr txBox="1"/>
          <p:nvPr/>
        </p:nvSpPr>
        <p:spPr>
          <a:xfrm rot="8340000">
            <a:off x="3924300" y="28162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15" name="文本框 36"/>
          <p:cNvSpPr txBox="1"/>
          <p:nvPr/>
        </p:nvSpPr>
        <p:spPr>
          <a:xfrm rot="2810103">
            <a:off x="3811588" y="17335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16" name="文本框 37"/>
          <p:cNvSpPr txBox="1"/>
          <p:nvPr/>
        </p:nvSpPr>
        <p:spPr>
          <a:xfrm rot="4010103">
            <a:off x="3811588" y="22764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17" name="文本框 45"/>
          <p:cNvSpPr txBox="1"/>
          <p:nvPr/>
        </p:nvSpPr>
        <p:spPr>
          <a:xfrm rot="2810103">
            <a:off x="4373563" y="17573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18" name="文本框 46"/>
          <p:cNvSpPr txBox="1"/>
          <p:nvPr/>
        </p:nvSpPr>
        <p:spPr>
          <a:xfrm rot="2810103">
            <a:off x="4741863" y="1970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19" name="文本框 47"/>
          <p:cNvSpPr txBox="1"/>
          <p:nvPr/>
        </p:nvSpPr>
        <p:spPr>
          <a:xfrm rot="4010103">
            <a:off x="4741863" y="2513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20" name="文本框 49"/>
          <p:cNvSpPr txBox="1"/>
          <p:nvPr/>
        </p:nvSpPr>
        <p:spPr>
          <a:xfrm rot="-1160763">
            <a:off x="6224588" y="2544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21" name="文本框 50"/>
          <p:cNvSpPr txBox="1"/>
          <p:nvPr/>
        </p:nvSpPr>
        <p:spPr>
          <a:xfrm rot="4020000">
            <a:off x="5218113" y="26304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22" name="文本框 51"/>
          <p:cNvSpPr txBox="1"/>
          <p:nvPr/>
        </p:nvSpPr>
        <p:spPr>
          <a:xfrm rot="-1160763">
            <a:off x="5599113" y="32194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23" name="文本框 32"/>
          <p:cNvSpPr txBox="1"/>
          <p:nvPr/>
        </p:nvSpPr>
        <p:spPr>
          <a:xfrm rot="5400000">
            <a:off x="1139825" y="32273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24" name="文本框 34"/>
          <p:cNvSpPr txBox="1"/>
          <p:nvPr/>
        </p:nvSpPr>
        <p:spPr>
          <a:xfrm rot="8340000">
            <a:off x="1881188" y="35528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25" name="文本框 36"/>
          <p:cNvSpPr txBox="1"/>
          <p:nvPr/>
        </p:nvSpPr>
        <p:spPr>
          <a:xfrm rot="2810103">
            <a:off x="1862138" y="27320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26" name="文本框 37"/>
          <p:cNvSpPr txBox="1"/>
          <p:nvPr/>
        </p:nvSpPr>
        <p:spPr>
          <a:xfrm rot="5220000">
            <a:off x="2297113" y="30146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27" name="文本框 45"/>
          <p:cNvSpPr txBox="1"/>
          <p:nvPr/>
        </p:nvSpPr>
        <p:spPr>
          <a:xfrm rot="2810103">
            <a:off x="2808288" y="27447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28" name="文本框 46"/>
          <p:cNvSpPr txBox="1"/>
          <p:nvPr/>
        </p:nvSpPr>
        <p:spPr>
          <a:xfrm rot="4020000">
            <a:off x="700088" y="196373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29" name="文本框 47"/>
          <p:cNvSpPr txBox="1"/>
          <p:nvPr/>
        </p:nvSpPr>
        <p:spPr>
          <a:xfrm rot="5220000">
            <a:off x="700088" y="28956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30" name="文本框 49"/>
          <p:cNvSpPr txBox="1"/>
          <p:nvPr/>
        </p:nvSpPr>
        <p:spPr>
          <a:xfrm rot="4020000">
            <a:off x="2462213" y="37385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31" name="文本框 50"/>
          <p:cNvSpPr txBox="1"/>
          <p:nvPr/>
        </p:nvSpPr>
        <p:spPr>
          <a:xfrm rot="4020000">
            <a:off x="3700463" y="33655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32" name="文本框 51"/>
          <p:cNvSpPr txBox="1"/>
          <p:nvPr/>
        </p:nvSpPr>
        <p:spPr>
          <a:xfrm rot="4020000">
            <a:off x="4070350" y="35798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33" name="文本框 32"/>
          <p:cNvSpPr txBox="1"/>
          <p:nvPr/>
        </p:nvSpPr>
        <p:spPr>
          <a:xfrm rot="-880739">
            <a:off x="514350" y="251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34" name="文本框 34"/>
          <p:cNvSpPr txBox="1"/>
          <p:nvPr/>
        </p:nvSpPr>
        <p:spPr>
          <a:xfrm rot="8340000">
            <a:off x="1254125" y="25923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35" name="文本框 36"/>
          <p:cNvSpPr txBox="1"/>
          <p:nvPr/>
        </p:nvSpPr>
        <p:spPr>
          <a:xfrm rot="4020000">
            <a:off x="1668463" y="15097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36" name="文本框 37"/>
          <p:cNvSpPr txBox="1"/>
          <p:nvPr/>
        </p:nvSpPr>
        <p:spPr>
          <a:xfrm rot="5220000">
            <a:off x="1668463" y="20526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37" name="文本框 45"/>
          <p:cNvSpPr txBox="1"/>
          <p:nvPr/>
        </p:nvSpPr>
        <p:spPr>
          <a:xfrm rot="2810103">
            <a:off x="2228850" y="15319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38" name="文本框 46"/>
          <p:cNvSpPr txBox="1"/>
          <p:nvPr/>
        </p:nvSpPr>
        <p:spPr>
          <a:xfrm rot="2810103">
            <a:off x="2598738" y="17462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39" name="文本框 47"/>
          <p:cNvSpPr txBox="1"/>
          <p:nvPr/>
        </p:nvSpPr>
        <p:spPr>
          <a:xfrm rot="4010103">
            <a:off x="2328863" y="23129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40" name="文本框 49"/>
          <p:cNvSpPr txBox="1"/>
          <p:nvPr/>
        </p:nvSpPr>
        <p:spPr>
          <a:xfrm rot="2810103">
            <a:off x="3186113" y="1970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41" name="文本框 50"/>
          <p:cNvSpPr txBox="1"/>
          <p:nvPr/>
        </p:nvSpPr>
        <p:spPr>
          <a:xfrm rot="2810103">
            <a:off x="3073400" y="2405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42" name="文本框 51"/>
          <p:cNvSpPr txBox="1"/>
          <p:nvPr/>
        </p:nvSpPr>
        <p:spPr>
          <a:xfrm rot="2810103">
            <a:off x="3443288" y="26193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43" name="文本框 32"/>
          <p:cNvSpPr txBox="1"/>
          <p:nvPr/>
        </p:nvSpPr>
        <p:spPr>
          <a:xfrm rot="5400000">
            <a:off x="4749800" y="36814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44" name="文本框 34"/>
          <p:cNvSpPr txBox="1"/>
          <p:nvPr/>
        </p:nvSpPr>
        <p:spPr>
          <a:xfrm rot="3159237">
            <a:off x="5819775" y="4006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45" name="文本框 36"/>
          <p:cNvSpPr txBox="1"/>
          <p:nvPr/>
        </p:nvSpPr>
        <p:spPr>
          <a:xfrm rot="-1160763">
            <a:off x="6237288" y="2925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46" name="文本框 37"/>
          <p:cNvSpPr txBox="1"/>
          <p:nvPr/>
        </p:nvSpPr>
        <p:spPr>
          <a:xfrm rot="39237">
            <a:off x="6237288" y="34686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47" name="文本框 45"/>
          <p:cNvSpPr txBox="1"/>
          <p:nvPr/>
        </p:nvSpPr>
        <p:spPr>
          <a:xfrm rot="-1160763">
            <a:off x="6797675" y="29479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48" name="文本框 46"/>
          <p:cNvSpPr txBox="1"/>
          <p:nvPr/>
        </p:nvSpPr>
        <p:spPr>
          <a:xfrm rot="-1160763">
            <a:off x="7167563" y="3162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49" name="文本框 47"/>
          <p:cNvSpPr txBox="1"/>
          <p:nvPr/>
        </p:nvSpPr>
        <p:spPr>
          <a:xfrm rot="39237">
            <a:off x="6854825" y="37306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50" name="文本框 49"/>
          <p:cNvSpPr txBox="1"/>
          <p:nvPr/>
        </p:nvSpPr>
        <p:spPr>
          <a:xfrm rot="-1160763">
            <a:off x="7688263" y="34528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51" name="文本框 50"/>
          <p:cNvSpPr txBox="1"/>
          <p:nvPr/>
        </p:nvSpPr>
        <p:spPr>
          <a:xfrm rot="-1160763">
            <a:off x="7642225" y="38211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3652" name="文本框 51"/>
          <p:cNvSpPr txBox="1"/>
          <p:nvPr/>
        </p:nvSpPr>
        <p:spPr>
          <a:xfrm rot="-1160763">
            <a:off x="6780213" y="11461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5" name="矩形 4"/>
          <p:cNvSpPr/>
          <p:nvPr/>
        </p:nvSpPr>
        <p:spPr>
          <a:xfrm>
            <a:off x="601663" y="493713"/>
            <a:ext cx="7759700" cy="1210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4.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任何事物的存在都是依附于一定的条件，那么人对事物的认识有没有局限呢？</a:t>
            </a:r>
          </a:p>
        </p:txBody>
      </p:sp>
      <p:sp>
        <p:nvSpPr>
          <p:cNvPr id="6" name="矩形 5"/>
          <p:cNvSpPr/>
          <p:nvPr/>
        </p:nvSpPr>
        <p:spPr>
          <a:xfrm>
            <a:off x="601663" y="2003425"/>
            <a:ext cx="8058150" cy="233045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   “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天之苍苍，其正色邪？其远而无所至极邪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？</a:t>
            </a:r>
            <a:r>
              <a:rPr lang="zh-CN" altLang="en-US" sz="28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”</a:t>
            </a:r>
            <a:endParaRPr lang="en-US" altLang="zh-CN" sz="2800" b="1" dirty="0" smtClean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这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句话</a:t>
            </a:r>
            <a:r>
              <a:rPr lang="zh-CN" altLang="en-US" sz="2800" b="1" u="sng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说明人对事物的认识是有局限的。</a:t>
            </a:r>
            <a:endParaRPr lang="en-US" altLang="zh-CN" sz="2800" b="1" u="sng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庄子给出确定的结论，</a:t>
            </a:r>
            <a:r>
              <a:rPr lang="zh-CN" altLang="en-US" sz="2800" b="1" u="sng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鹏鸟和人们一样，并不能弄清天的本色，鹏鸟的认识也是有局限的啊。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组合 3"/>
          <p:cNvGrpSpPr/>
          <p:nvPr/>
        </p:nvGrpSpPr>
        <p:grpSpPr>
          <a:xfrm>
            <a:off x="184150" y="263525"/>
            <a:ext cx="2062163" cy="544513"/>
            <a:chOff x="1438698" y="982657"/>
            <a:chExt cx="2498303" cy="616461"/>
          </a:xfrm>
        </p:grpSpPr>
        <p:pic>
          <p:nvPicPr>
            <p:cNvPr id="26626" name="图片 1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27" name="文本框 2"/>
            <p:cNvSpPr txBox="1"/>
            <p:nvPr/>
          </p:nvSpPr>
          <p:spPr>
            <a:xfrm>
              <a:off x="1438698" y="982657"/>
              <a:ext cx="2076874" cy="59235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70C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结构梳理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041400" y="2201863"/>
            <a:ext cx="1760538" cy="7397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北冥有鱼</a:t>
            </a:r>
          </a:p>
        </p:txBody>
      </p:sp>
      <p:sp>
        <p:nvSpPr>
          <p:cNvPr id="3" name="左大括号 2"/>
          <p:cNvSpPr/>
          <p:nvPr/>
        </p:nvSpPr>
        <p:spPr>
          <a:xfrm>
            <a:off x="2801938" y="1493838"/>
            <a:ext cx="320675" cy="2281238"/>
          </a:xfrm>
          <a:prstGeom prst="leftBrace">
            <a:avLst>
              <a:gd name="adj1" fmla="val 38404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100388" y="1247775"/>
            <a:ext cx="3471863" cy="6381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介绍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鲲鹏形体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sp>
        <p:nvSpPr>
          <p:cNvPr id="4" name="右大括号 3"/>
          <p:cNvSpPr/>
          <p:nvPr/>
        </p:nvSpPr>
        <p:spPr>
          <a:xfrm>
            <a:off x="6270625" y="1549400"/>
            <a:ext cx="301625" cy="2170113"/>
          </a:xfrm>
          <a:prstGeom prst="rightBrace">
            <a:avLst>
              <a:gd name="adj1" fmla="val 31862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Text Box 28"/>
          <p:cNvSpPr txBox="1"/>
          <p:nvPr/>
        </p:nvSpPr>
        <p:spPr>
          <a:xfrm>
            <a:off x="6704013" y="2265363"/>
            <a:ext cx="1439862" cy="5730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有所待</a:t>
            </a:r>
          </a:p>
        </p:txBody>
      </p:sp>
      <p:sp>
        <p:nvSpPr>
          <p:cNvPr id="5" name="矩形 4"/>
          <p:cNvSpPr/>
          <p:nvPr/>
        </p:nvSpPr>
        <p:spPr>
          <a:xfrm>
            <a:off x="3116263" y="2233613"/>
            <a:ext cx="2709863" cy="636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仰视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鲲鹏飞南冥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116263" y="3217863"/>
            <a:ext cx="3070225" cy="6381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想象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高空俯视情景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7" name="组合 3"/>
          <p:cNvGrpSpPr/>
          <p:nvPr/>
        </p:nvGrpSpPr>
        <p:grpSpPr>
          <a:xfrm>
            <a:off x="184150" y="263525"/>
            <a:ext cx="2062163" cy="544513"/>
            <a:chOff x="1438698" y="982657"/>
            <a:chExt cx="2498303" cy="616461"/>
          </a:xfrm>
        </p:grpSpPr>
        <p:pic>
          <p:nvPicPr>
            <p:cNvPr id="29698" name="图片 1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699" name="文本框 2"/>
            <p:cNvSpPr txBox="1"/>
            <p:nvPr/>
          </p:nvSpPr>
          <p:spPr>
            <a:xfrm>
              <a:off x="1438698" y="982657"/>
              <a:ext cx="2076874" cy="59235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70C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艺术特色</a:t>
              </a:r>
            </a:p>
          </p:txBody>
        </p:sp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09563" y="1116013"/>
            <a:ext cx="8467725" cy="6064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1.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巧借寓言，富有哲理。</a:t>
            </a:r>
            <a:endParaRPr kumimoji="0" lang="en-US" altLang="zh-CN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9563" y="1878013"/>
            <a:ext cx="8534400" cy="249237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庄子运用大鹏南飞凭借风的力量的故事，讲述了大鹏飞翔受到了风的限制，还是有所依赖的，所以大鹏还是有所待，并没有达到真正的逍遥，说理形象，寓意深远。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41338" y="585788"/>
            <a:ext cx="8105775" cy="6937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2.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对比鲜明，道理明确。</a:t>
            </a:r>
            <a:endParaRPr kumimoji="0" lang="en-US" altLang="zh-CN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1338" y="1279525"/>
            <a:ext cx="8105775" cy="309245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那些山野中的游气</a:t>
            </a:r>
            <a:r>
              <a:rPr lang="en-US" altLang="zh-CN" sz="3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(“</a:t>
            </a:r>
            <a:r>
              <a:rPr lang="zh-CN" altLang="en-US" sz="3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野马”</a:t>
            </a:r>
            <a:r>
              <a:rPr lang="en-US" altLang="zh-CN" sz="3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3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、飞尘</a:t>
            </a:r>
            <a:r>
              <a:rPr lang="en-US" altLang="zh-CN" sz="3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(“</a:t>
            </a:r>
            <a:r>
              <a:rPr lang="zh-CN" altLang="en-US" sz="3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尘埃”</a:t>
            </a:r>
            <a:r>
              <a:rPr lang="en-US" altLang="zh-CN" sz="3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3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，空中的活动之物</a:t>
            </a:r>
            <a:r>
              <a:rPr lang="en-US" altLang="zh-CN" sz="3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(“</a:t>
            </a:r>
            <a:r>
              <a:rPr lang="zh-CN" altLang="en-US" sz="3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生物”</a:t>
            </a:r>
            <a:r>
              <a:rPr lang="en-US" altLang="zh-CN" sz="3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3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，皆由风相吹而动。与鲲、鹏相比，它们实在是太渺小了，但它们要能够动起来，依然要有所凭借，即有所“待”。显然，它们也没有达到逍遥。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41338" y="839788"/>
            <a:ext cx="8105775" cy="6064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3.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+mn-ea"/>
              </a:rPr>
              <a:t>想象丰富，意境开阔。</a:t>
            </a:r>
            <a:endParaRPr kumimoji="0" lang="en-US" altLang="zh-CN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1338" y="1541463"/>
            <a:ext cx="8105775" cy="2408237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“大鹏”“野马”“尘埃”都展现了庄子丰富的想象力，想象雄奇瑰丽，汪洋恣肆，跌宕多姿，用形象、生动的故事来说明一个它们都有所待，没有达到真正的逍遥的道理。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32"/>
          <p:cNvSpPr txBox="1"/>
          <p:nvPr/>
        </p:nvSpPr>
        <p:spPr>
          <a:xfrm>
            <a:off x="4475163" y="2925763"/>
            <a:ext cx="504825" cy="1698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0" name="文本框 34"/>
          <p:cNvSpPr txBox="1"/>
          <p:nvPr/>
        </p:nvSpPr>
        <p:spPr>
          <a:xfrm rot="-280097">
            <a:off x="8066088" y="16271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51" name="文本框 36"/>
          <p:cNvSpPr txBox="1"/>
          <p:nvPr/>
        </p:nvSpPr>
        <p:spPr>
          <a:xfrm rot="-5350866">
            <a:off x="5859463" y="13144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52" name="文本框 37"/>
          <p:cNvSpPr txBox="1"/>
          <p:nvPr/>
        </p:nvSpPr>
        <p:spPr>
          <a:xfrm rot="-4150866">
            <a:off x="5329238" y="17224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53" name="文本框 45"/>
          <p:cNvSpPr txBox="1"/>
          <p:nvPr/>
        </p:nvSpPr>
        <p:spPr>
          <a:xfrm rot="-5350866">
            <a:off x="6421438" y="13382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54" name="文本框 46"/>
          <p:cNvSpPr txBox="1"/>
          <p:nvPr/>
        </p:nvSpPr>
        <p:spPr>
          <a:xfrm rot="-424911">
            <a:off x="7067550" y="15700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55" name="文本框 47"/>
          <p:cNvSpPr txBox="1"/>
          <p:nvPr/>
        </p:nvSpPr>
        <p:spPr>
          <a:xfrm rot="-4150866">
            <a:off x="7653338" y="24971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56" name="文本框 49"/>
          <p:cNvSpPr txBox="1"/>
          <p:nvPr/>
        </p:nvSpPr>
        <p:spPr>
          <a:xfrm rot="657351">
            <a:off x="8167688" y="11826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57" name="文本框 50"/>
          <p:cNvSpPr txBox="1"/>
          <p:nvPr/>
        </p:nvSpPr>
        <p:spPr>
          <a:xfrm rot="1480325">
            <a:off x="7391400" y="124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58" name="文本框 51"/>
          <p:cNvSpPr txBox="1"/>
          <p:nvPr/>
        </p:nvSpPr>
        <p:spPr>
          <a:xfrm rot="-5350866">
            <a:off x="8364538" y="27130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59" name="文本框 32"/>
          <p:cNvSpPr txBox="1"/>
          <p:nvPr/>
        </p:nvSpPr>
        <p:spPr>
          <a:xfrm>
            <a:off x="3262313" y="35607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60" name="文本框 34"/>
          <p:cNvSpPr txBox="1"/>
          <p:nvPr/>
        </p:nvSpPr>
        <p:spPr>
          <a:xfrm rot="4149897">
            <a:off x="4464050" y="3498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61" name="文本框 36"/>
          <p:cNvSpPr txBox="1"/>
          <p:nvPr/>
        </p:nvSpPr>
        <p:spPr>
          <a:xfrm rot="-1380000">
            <a:off x="3900488" y="13017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62" name="文本框 37"/>
          <p:cNvSpPr txBox="1"/>
          <p:nvPr/>
        </p:nvSpPr>
        <p:spPr>
          <a:xfrm rot="-180000">
            <a:off x="4130675" y="20542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63" name="文本框 45"/>
          <p:cNvSpPr txBox="1"/>
          <p:nvPr/>
        </p:nvSpPr>
        <p:spPr>
          <a:xfrm rot="-1380000">
            <a:off x="4460875" y="13239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64" name="文本框 46"/>
          <p:cNvSpPr txBox="1"/>
          <p:nvPr/>
        </p:nvSpPr>
        <p:spPr>
          <a:xfrm rot="-1380000">
            <a:off x="4830763" y="15382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65" name="文本框 47"/>
          <p:cNvSpPr txBox="1"/>
          <p:nvPr/>
        </p:nvSpPr>
        <p:spPr>
          <a:xfrm rot="-180000">
            <a:off x="5064125" y="22352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66" name="文本框 49"/>
          <p:cNvSpPr txBox="1"/>
          <p:nvPr/>
        </p:nvSpPr>
        <p:spPr>
          <a:xfrm rot="-5350866">
            <a:off x="6310313" y="21097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67" name="文本框 50"/>
          <p:cNvSpPr txBox="1"/>
          <p:nvPr/>
        </p:nvSpPr>
        <p:spPr>
          <a:xfrm rot="-170103">
            <a:off x="5589588" y="25908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68" name="文本框 51"/>
          <p:cNvSpPr txBox="1"/>
          <p:nvPr/>
        </p:nvSpPr>
        <p:spPr>
          <a:xfrm rot="-5350866">
            <a:off x="5843588" y="34321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69" name="文本框 32"/>
          <p:cNvSpPr txBox="1"/>
          <p:nvPr/>
        </p:nvSpPr>
        <p:spPr>
          <a:xfrm rot="1209897">
            <a:off x="1136650" y="38750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70" name="文本框 34"/>
          <p:cNvSpPr txBox="1"/>
          <p:nvPr/>
        </p:nvSpPr>
        <p:spPr>
          <a:xfrm rot="4149897">
            <a:off x="2143125" y="34559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71" name="文本框 36"/>
          <p:cNvSpPr txBox="1"/>
          <p:nvPr/>
        </p:nvSpPr>
        <p:spPr>
          <a:xfrm rot="-1380000">
            <a:off x="1604963" y="32289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72" name="文本框 37"/>
          <p:cNvSpPr txBox="1"/>
          <p:nvPr/>
        </p:nvSpPr>
        <p:spPr>
          <a:xfrm rot="1029897">
            <a:off x="2486025" y="27543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73" name="文本框 45"/>
          <p:cNvSpPr txBox="1"/>
          <p:nvPr/>
        </p:nvSpPr>
        <p:spPr>
          <a:xfrm rot="-1380000">
            <a:off x="3162300" y="31464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74" name="文本框 46"/>
          <p:cNvSpPr txBox="1"/>
          <p:nvPr/>
        </p:nvSpPr>
        <p:spPr>
          <a:xfrm rot="-170103">
            <a:off x="787400" y="15303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75" name="文本框 47"/>
          <p:cNvSpPr txBox="1"/>
          <p:nvPr/>
        </p:nvSpPr>
        <p:spPr>
          <a:xfrm rot="1029897">
            <a:off x="828675" y="34004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76" name="文本框 49"/>
          <p:cNvSpPr txBox="1"/>
          <p:nvPr/>
        </p:nvSpPr>
        <p:spPr>
          <a:xfrm rot="-170103">
            <a:off x="3009900" y="38369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77" name="文本框 50"/>
          <p:cNvSpPr txBox="1"/>
          <p:nvPr/>
        </p:nvSpPr>
        <p:spPr>
          <a:xfrm rot="-170103">
            <a:off x="4157663" y="31702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78" name="文本框 51"/>
          <p:cNvSpPr txBox="1"/>
          <p:nvPr/>
        </p:nvSpPr>
        <p:spPr>
          <a:xfrm rot="-170103">
            <a:off x="4324350" y="3929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79" name="文本框 32"/>
          <p:cNvSpPr txBox="1"/>
          <p:nvPr/>
        </p:nvSpPr>
        <p:spPr>
          <a:xfrm rot="-5070842">
            <a:off x="320675" y="20399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80" name="文本框 36"/>
          <p:cNvSpPr txBox="1"/>
          <p:nvPr/>
        </p:nvSpPr>
        <p:spPr>
          <a:xfrm rot="4149897">
            <a:off x="1339850" y="215900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81" name="文本框 37"/>
          <p:cNvSpPr txBox="1"/>
          <p:nvPr/>
        </p:nvSpPr>
        <p:spPr>
          <a:xfrm rot="-170103">
            <a:off x="322263" y="13366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82" name="文本框 38"/>
          <p:cNvSpPr txBox="1"/>
          <p:nvPr/>
        </p:nvSpPr>
        <p:spPr>
          <a:xfrm rot="1029897">
            <a:off x="1338263" y="16843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83" name="文本框 45"/>
          <p:cNvSpPr txBox="1"/>
          <p:nvPr/>
        </p:nvSpPr>
        <p:spPr>
          <a:xfrm rot="-1380000">
            <a:off x="2117725" y="11461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84" name="文本框 46"/>
          <p:cNvSpPr txBox="1"/>
          <p:nvPr/>
        </p:nvSpPr>
        <p:spPr>
          <a:xfrm rot="-1380000">
            <a:off x="2687638" y="13160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85" name="文本框 47"/>
          <p:cNvSpPr txBox="1"/>
          <p:nvPr/>
        </p:nvSpPr>
        <p:spPr>
          <a:xfrm rot="-180000">
            <a:off x="2416175" y="1879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86" name="文本框 49"/>
          <p:cNvSpPr txBox="1"/>
          <p:nvPr/>
        </p:nvSpPr>
        <p:spPr>
          <a:xfrm rot="-1380000">
            <a:off x="3276600" y="15382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87" name="文本框 50"/>
          <p:cNvSpPr txBox="1"/>
          <p:nvPr/>
        </p:nvSpPr>
        <p:spPr>
          <a:xfrm rot="-1380000">
            <a:off x="2849563" y="21193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88" name="文本框 51"/>
          <p:cNvSpPr txBox="1"/>
          <p:nvPr/>
        </p:nvSpPr>
        <p:spPr>
          <a:xfrm rot="-1380000">
            <a:off x="3484563" y="22558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89" name="文本框 32"/>
          <p:cNvSpPr txBox="1"/>
          <p:nvPr/>
        </p:nvSpPr>
        <p:spPr>
          <a:xfrm rot="1209897">
            <a:off x="5114925" y="35385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90" name="文本框 34"/>
          <p:cNvSpPr txBox="1"/>
          <p:nvPr/>
        </p:nvSpPr>
        <p:spPr>
          <a:xfrm rot="-1030866">
            <a:off x="6313488" y="389413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91" name="文本框 36"/>
          <p:cNvSpPr txBox="1"/>
          <p:nvPr/>
        </p:nvSpPr>
        <p:spPr>
          <a:xfrm rot="368503">
            <a:off x="5773738" y="2859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92" name="文本框 37"/>
          <p:cNvSpPr txBox="1"/>
          <p:nvPr/>
        </p:nvSpPr>
        <p:spPr>
          <a:xfrm rot="829244">
            <a:off x="5284788" y="39735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93" name="文本框 45"/>
          <p:cNvSpPr txBox="1"/>
          <p:nvPr/>
        </p:nvSpPr>
        <p:spPr>
          <a:xfrm rot="-4502722">
            <a:off x="6777038" y="24987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94" name="文本框 46"/>
          <p:cNvSpPr txBox="1"/>
          <p:nvPr/>
        </p:nvSpPr>
        <p:spPr>
          <a:xfrm rot="2702238">
            <a:off x="7567613" y="30622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95" name="文本框 47"/>
          <p:cNvSpPr txBox="1"/>
          <p:nvPr/>
        </p:nvSpPr>
        <p:spPr>
          <a:xfrm rot="-3456638">
            <a:off x="6742113" y="3402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96" name="文本框 49"/>
          <p:cNvSpPr txBox="1"/>
          <p:nvPr/>
        </p:nvSpPr>
        <p:spPr>
          <a:xfrm rot="-3180423">
            <a:off x="8107363" y="32654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97" name="文本框 50"/>
          <p:cNvSpPr txBox="1"/>
          <p:nvPr/>
        </p:nvSpPr>
        <p:spPr>
          <a:xfrm rot="-3640556">
            <a:off x="7237413" y="35893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98" name="文本框 51"/>
          <p:cNvSpPr txBox="1"/>
          <p:nvPr/>
        </p:nvSpPr>
        <p:spPr>
          <a:xfrm rot="1549510">
            <a:off x="8029575" y="24018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699" name="文本框 32"/>
          <p:cNvSpPr txBox="1"/>
          <p:nvPr/>
        </p:nvSpPr>
        <p:spPr>
          <a:xfrm rot="4190103">
            <a:off x="4287838" y="25066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00" name="文本框 34"/>
          <p:cNvSpPr txBox="1"/>
          <p:nvPr/>
        </p:nvSpPr>
        <p:spPr>
          <a:xfrm rot="8340000">
            <a:off x="4922838" y="31384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01" name="文本框 36"/>
          <p:cNvSpPr txBox="1"/>
          <p:nvPr/>
        </p:nvSpPr>
        <p:spPr>
          <a:xfrm rot="-1160763">
            <a:off x="5773738" y="1751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02" name="文本框 37"/>
          <p:cNvSpPr txBox="1"/>
          <p:nvPr/>
        </p:nvSpPr>
        <p:spPr>
          <a:xfrm rot="39237">
            <a:off x="5649913" y="2273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03" name="文本框 45"/>
          <p:cNvSpPr txBox="1"/>
          <p:nvPr/>
        </p:nvSpPr>
        <p:spPr>
          <a:xfrm rot="-1160763">
            <a:off x="6334125" y="17732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04" name="文本框 46"/>
          <p:cNvSpPr txBox="1"/>
          <p:nvPr/>
        </p:nvSpPr>
        <p:spPr>
          <a:xfrm rot="-1160763">
            <a:off x="6704013" y="19875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05" name="文本框 47"/>
          <p:cNvSpPr txBox="1"/>
          <p:nvPr/>
        </p:nvSpPr>
        <p:spPr>
          <a:xfrm rot="39237">
            <a:off x="7185025" y="24574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06" name="文本框 49"/>
          <p:cNvSpPr txBox="1"/>
          <p:nvPr/>
        </p:nvSpPr>
        <p:spPr>
          <a:xfrm rot="-1160763">
            <a:off x="8021638" y="20669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07" name="文本框 50"/>
          <p:cNvSpPr txBox="1"/>
          <p:nvPr/>
        </p:nvSpPr>
        <p:spPr>
          <a:xfrm rot="-1160763">
            <a:off x="7488238" y="19335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08" name="文本框 51"/>
          <p:cNvSpPr txBox="1"/>
          <p:nvPr/>
        </p:nvSpPr>
        <p:spPr>
          <a:xfrm rot="-1160763">
            <a:off x="7964488" y="27940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09" name="文本框 32"/>
          <p:cNvSpPr txBox="1"/>
          <p:nvPr/>
        </p:nvSpPr>
        <p:spPr>
          <a:xfrm rot="4190103">
            <a:off x="2763838" y="33385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10" name="文本框 34"/>
          <p:cNvSpPr txBox="1"/>
          <p:nvPr/>
        </p:nvSpPr>
        <p:spPr>
          <a:xfrm rot="8340000">
            <a:off x="3924300" y="28162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11" name="文本框 36"/>
          <p:cNvSpPr txBox="1"/>
          <p:nvPr/>
        </p:nvSpPr>
        <p:spPr>
          <a:xfrm rot="2810103">
            <a:off x="3811588" y="17335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12" name="文本框 37"/>
          <p:cNvSpPr txBox="1"/>
          <p:nvPr/>
        </p:nvSpPr>
        <p:spPr>
          <a:xfrm rot="4010103">
            <a:off x="3811588" y="22764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13" name="文本框 45"/>
          <p:cNvSpPr txBox="1"/>
          <p:nvPr/>
        </p:nvSpPr>
        <p:spPr>
          <a:xfrm rot="2810103">
            <a:off x="4373563" y="17573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14" name="文本框 46"/>
          <p:cNvSpPr txBox="1"/>
          <p:nvPr/>
        </p:nvSpPr>
        <p:spPr>
          <a:xfrm rot="2810103">
            <a:off x="4741863" y="1970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15" name="文本框 47"/>
          <p:cNvSpPr txBox="1"/>
          <p:nvPr/>
        </p:nvSpPr>
        <p:spPr>
          <a:xfrm rot="4010103">
            <a:off x="4741863" y="2513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16" name="文本框 49"/>
          <p:cNvSpPr txBox="1"/>
          <p:nvPr/>
        </p:nvSpPr>
        <p:spPr>
          <a:xfrm rot="-1160763">
            <a:off x="6224588" y="2544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17" name="文本框 50"/>
          <p:cNvSpPr txBox="1"/>
          <p:nvPr/>
        </p:nvSpPr>
        <p:spPr>
          <a:xfrm rot="4020000">
            <a:off x="5218113" y="26304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18" name="文本框 51"/>
          <p:cNvSpPr txBox="1"/>
          <p:nvPr/>
        </p:nvSpPr>
        <p:spPr>
          <a:xfrm rot="-1160763">
            <a:off x="5599113" y="32194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19" name="文本框 32"/>
          <p:cNvSpPr txBox="1"/>
          <p:nvPr/>
        </p:nvSpPr>
        <p:spPr>
          <a:xfrm rot="5400000">
            <a:off x="1139825" y="32273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20" name="文本框 34"/>
          <p:cNvSpPr txBox="1"/>
          <p:nvPr/>
        </p:nvSpPr>
        <p:spPr>
          <a:xfrm rot="8340000">
            <a:off x="1881188" y="35528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21" name="文本框 36"/>
          <p:cNvSpPr txBox="1"/>
          <p:nvPr/>
        </p:nvSpPr>
        <p:spPr>
          <a:xfrm rot="2810103">
            <a:off x="1862138" y="27320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22" name="文本框 37"/>
          <p:cNvSpPr txBox="1"/>
          <p:nvPr/>
        </p:nvSpPr>
        <p:spPr>
          <a:xfrm rot="5220000">
            <a:off x="2297113" y="30146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23" name="文本框 45"/>
          <p:cNvSpPr txBox="1"/>
          <p:nvPr/>
        </p:nvSpPr>
        <p:spPr>
          <a:xfrm rot="2810103">
            <a:off x="2808288" y="27447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24" name="文本框 46"/>
          <p:cNvSpPr txBox="1"/>
          <p:nvPr/>
        </p:nvSpPr>
        <p:spPr>
          <a:xfrm rot="4020000">
            <a:off x="700088" y="196373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25" name="文本框 47"/>
          <p:cNvSpPr txBox="1"/>
          <p:nvPr/>
        </p:nvSpPr>
        <p:spPr>
          <a:xfrm rot="5220000">
            <a:off x="700088" y="28956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26" name="文本框 49"/>
          <p:cNvSpPr txBox="1"/>
          <p:nvPr/>
        </p:nvSpPr>
        <p:spPr>
          <a:xfrm rot="4020000">
            <a:off x="2462213" y="37385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27" name="文本框 50"/>
          <p:cNvSpPr txBox="1"/>
          <p:nvPr/>
        </p:nvSpPr>
        <p:spPr>
          <a:xfrm rot="4020000">
            <a:off x="3700463" y="33655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28" name="文本框 51"/>
          <p:cNvSpPr txBox="1"/>
          <p:nvPr/>
        </p:nvSpPr>
        <p:spPr>
          <a:xfrm rot="4020000">
            <a:off x="4070350" y="35798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29" name="文本框 32"/>
          <p:cNvSpPr txBox="1"/>
          <p:nvPr/>
        </p:nvSpPr>
        <p:spPr>
          <a:xfrm rot="-880739">
            <a:off x="514350" y="251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30" name="文本框 34"/>
          <p:cNvSpPr txBox="1"/>
          <p:nvPr/>
        </p:nvSpPr>
        <p:spPr>
          <a:xfrm rot="8340000">
            <a:off x="1254125" y="25923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31" name="文本框 36"/>
          <p:cNvSpPr txBox="1"/>
          <p:nvPr/>
        </p:nvSpPr>
        <p:spPr>
          <a:xfrm rot="4020000">
            <a:off x="1668463" y="15097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32" name="文本框 37"/>
          <p:cNvSpPr txBox="1"/>
          <p:nvPr/>
        </p:nvSpPr>
        <p:spPr>
          <a:xfrm rot="5220000">
            <a:off x="1668463" y="20526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33" name="文本框 45"/>
          <p:cNvSpPr txBox="1"/>
          <p:nvPr/>
        </p:nvSpPr>
        <p:spPr>
          <a:xfrm rot="2810103">
            <a:off x="2228850" y="15319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34" name="文本框 46"/>
          <p:cNvSpPr txBox="1"/>
          <p:nvPr/>
        </p:nvSpPr>
        <p:spPr>
          <a:xfrm rot="2810103">
            <a:off x="2598738" y="17462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35" name="文本框 47"/>
          <p:cNvSpPr txBox="1"/>
          <p:nvPr/>
        </p:nvSpPr>
        <p:spPr>
          <a:xfrm rot="4010103">
            <a:off x="2328863" y="23129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36" name="文本框 49"/>
          <p:cNvSpPr txBox="1"/>
          <p:nvPr/>
        </p:nvSpPr>
        <p:spPr>
          <a:xfrm rot="2810103">
            <a:off x="3186113" y="1970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37" name="文本框 50"/>
          <p:cNvSpPr txBox="1"/>
          <p:nvPr/>
        </p:nvSpPr>
        <p:spPr>
          <a:xfrm rot="2810103">
            <a:off x="3073400" y="2405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38" name="文本框 51"/>
          <p:cNvSpPr txBox="1"/>
          <p:nvPr/>
        </p:nvSpPr>
        <p:spPr>
          <a:xfrm rot="2810103">
            <a:off x="3443288" y="26193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39" name="文本框 32"/>
          <p:cNvSpPr txBox="1"/>
          <p:nvPr/>
        </p:nvSpPr>
        <p:spPr>
          <a:xfrm rot="5400000">
            <a:off x="4749800" y="36814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40" name="文本框 34"/>
          <p:cNvSpPr txBox="1"/>
          <p:nvPr/>
        </p:nvSpPr>
        <p:spPr>
          <a:xfrm rot="3159237">
            <a:off x="5819775" y="4006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41" name="文本框 36"/>
          <p:cNvSpPr txBox="1"/>
          <p:nvPr/>
        </p:nvSpPr>
        <p:spPr>
          <a:xfrm rot="-1160763">
            <a:off x="6237288" y="2925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42" name="文本框 37"/>
          <p:cNvSpPr txBox="1"/>
          <p:nvPr/>
        </p:nvSpPr>
        <p:spPr>
          <a:xfrm rot="39237">
            <a:off x="6237288" y="34686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43" name="文本框 45"/>
          <p:cNvSpPr txBox="1"/>
          <p:nvPr/>
        </p:nvSpPr>
        <p:spPr>
          <a:xfrm rot="-1160763">
            <a:off x="6797675" y="29479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44" name="文本框 46"/>
          <p:cNvSpPr txBox="1"/>
          <p:nvPr/>
        </p:nvSpPr>
        <p:spPr>
          <a:xfrm rot="-1160763">
            <a:off x="7167563" y="3162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45" name="文本框 47"/>
          <p:cNvSpPr txBox="1"/>
          <p:nvPr/>
        </p:nvSpPr>
        <p:spPr>
          <a:xfrm rot="39237">
            <a:off x="6854825" y="37306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46" name="文本框 49"/>
          <p:cNvSpPr txBox="1"/>
          <p:nvPr/>
        </p:nvSpPr>
        <p:spPr>
          <a:xfrm rot="-1160763">
            <a:off x="7688263" y="34528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47" name="文本框 50"/>
          <p:cNvSpPr txBox="1"/>
          <p:nvPr/>
        </p:nvSpPr>
        <p:spPr>
          <a:xfrm rot="-1160763">
            <a:off x="7642225" y="38211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27748" name="文本框 51"/>
          <p:cNvSpPr txBox="1"/>
          <p:nvPr/>
        </p:nvSpPr>
        <p:spPr>
          <a:xfrm rot="-1160763">
            <a:off x="6780213" y="11461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grpSp>
        <p:nvGrpSpPr>
          <p:cNvPr id="27749" name="组合 3"/>
          <p:cNvGrpSpPr/>
          <p:nvPr/>
        </p:nvGrpSpPr>
        <p:grpSpPr>
          <a:xfrm>
            <a:off x="184150" y="263525"/>
            <a:ext cx="2062163" cy="544513"/>
            <a:chOff x="1438698" y="982657"/>
            <a:chExt cx="2498303" cy="616461"/>
          </a:xfrm>
        </p:grpSpPr>
        <p:pic>
          <p:nvPicPr>
            <p:cNvPr id="27750" name="图片 1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751" name="文本框 2"/>
            <p:cNvSpPr txBox="1"/>
            <p:nvPr/>
          </p:nvSpPr>
          <p:spPr>
            <a:xfrm>
              <a:off x="1438698" y="982657"/>
              <a:ext cx="2076874" cy="59235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70C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主旨归纳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649288" y="1277938"/>
            <a:ext cx="8058150" cy="2754312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itchFamily="49" charset="-122"/>
                <a:ea typeface="楷体" pitchFamily="49" charset="-122"/>
              </a:rPr>
              <a:t>    这则故事以大鹏南飞作比喻，说明世上的万物无论大小，都受到不同的限制，处在不同的束缚之中，因此，大鹏状似逍遥，其实还没有达到真正的逍遥。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17409"/>
          <p:cNvSpPr>
            <a:spLocks noGrp="1"/>
          </p:cNvSpPr>
          <p:nvPr>
            <p:ph type="title"/>
          </p:nvPr>
        </p:nvSpPr>
        <p:spPr>
          <a:xfrm>
            <a:off x="355918" y="368618"/>
            <a:ext cx="6162675" cy="471487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l" defTabSz="685800">
              <a:buNone/>
            </a:pPr>
            <a:r>
              <a:rPr lang="zh-CN" altLang="en-US" sz="3600" kern="1200" baseline="0" dirty="0">
                <a:solidFill>
                  <a:schemeClr val="tx1"/>
                </a:solidFill>
                <a:latin typeface="黑体" panose="02010600030101010101" pitchFamily="49" charset="-122"/>
                <a:ea typeface="+mj-ea"/>
                <a:cs typeface="+mj-cs"/>
              </a:rPr>
              <a:t>现实意义：</a:t>
            </a:r>
          </a:p>
        </p:txBody>
      </p:sp>
      <p:sp>
        <p:nvSpPr>
          <p:cNvPr id="28674" name="文本占位符 17410"/>
          <p:cNvSpPr>
            <a:spLocks noGrp="1"/>
          </p:cNvSpPr>
          <p:nvPr>
            <p:ph idx="1"/>
          </p:nvPr>
        </p:nvSpPr>
        <p:spPr>
          <a:xfrm>
            <a:off x="-66675" y="1244600"/>
            <a:ext cx="9098915" cy="3234055"/>
          </a:xfrm>
          <a:prstGeom prst="rect">
            <a:avLst/>
          </a:prstGeom>
          <a:noFill/>
          <a:ln>
            <a:noFill/>
          </a:ln>
        </p:spPr>
        <p:txBody>
          <a:bodyPr anchor="t">
            <a:normAutofit/>
          </a:bodyPr>
          <a:lstStyle/>
          <a:p>
            <a:pPr defTabSz="685800"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kern="1200" baseline="0" dirty="0">
                <a:latin typeface="宋体" panose="02010600030101010101" pitchFamily="2" charset="-122"/>
                <a:ea typeface="+mn-ea"/>
                <a:cs typeface="+mn-cs"/>
              </a:rPr>
              <a:t>         </a:t>
            </a:r>
            <a:r>
              <a:rPr lang="zh-CN" altLang="en-US" sz="3200" kern="1200" baseline="0" dirty="0">
                <a:solidFill>
                  <a:srgbClr val="300EC0"/>
                </a:solidFill>
                <a:latin typeface="宋体" panose="02010600030101010101" pitchFamily="2" charset="-122"/>
                <a:ea typeface="+mn-ea"/>
                <a:cs typeface="+mn-cs"/>
              </a:rPr>
              <a:t>作者在文中表明自己的</a:t>
            </a:r>
            <a:r>
              <a:rPr lang="zh-CN" altLang="en-US" sz="3200" kern="1200" baseline="0" dirty="0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+mn-cs"/>
              </a:rPr>
              <a:t>观点</a:t>
            </a:r>
            <a:r>
              <a:rPr lang="zh-CN" altLang="en-US" sz="3200" kern="1200" baseline="0" dirty="0">
                <a:solidFill>
                  <a:srgbClr val="300EC0"/>
                </a:solidFill>
                <a:latin typeface="宋体" panose="02010600030101010101" pitchFamily="2" charset="-122"/>
                <a:ea typeface="+mn-ea"/>
                <a:cs typeface="+mn-cs"/>
              </a:rPr>
              <a:t>：世间万物都是由所凭依的，是不自由的。就连宏大的鲲鹏也不例外，这就让我们</a:t>
            </a:r>
            <a:r>
              <a:rPr lang="zh-CN" altLang="en-US" sz="3200" kern="1200" baseline="0" dirty="0">
                <a:solidFill>
                  <a:srgbClr val="FF0000"/>
                </a:solidFill>
                <a:latin typeface="宋体" panose="02010600030101010101" pitchFamily="2" charset="-122"/>
                <a:ea typeface="+mn-ea"/>
                <a:cs typeface="+mn-cs"/>
              </a:rPr>
              <a:t>意识</a:t>
            </a:r>
            <a:r>
              <a:rPr lang="zh-CN" altLang="en-US" sz="3200" kern="1200" baseline="0" dirty="0">
                <a:solidFill>
                  <a:srgbClr val="300EC0"/>
                </a:solidFill>
                <a:latin typeface="宋体" panose="02010600030101010101" pitchFamily="2" charset="-122"/>
                <a:ea typeface="+mn-ea"/>
                <a:cs typeface="+mn-cs"/>
              </a:rPr>
              <a:t>到，</a:t>
            </a:r>
            <a:r>
              <a:rPr lang="zh-CN" altLang="en-US" sz="3200" u="sng" kern="1200" baseline="0" dirty="0">
                <a:solidFill>
                  <a:srgbClr val="FF00FF"/>
                </a:solidFill>
                <a:effectLst/>
                <a:latin typeface="宋体" panose="02010600030101010101" pitchFamily="2" charset="-122"/>
                <a:ea typeface="+mn-ea"/>
                <a:cs typeface="+mn-cs"/>
              </a:rPr>
              <a:t>自由是相对的，世界上没有绝对的自由。</a:t>
            </a:r>
            <a:r>
              <a:rPr lang="zh-CN" altLang="en-US" sz="3200" u="sng" kern="1200" baseline="0" dirty="0">
                <a:solidFill>
                  <a:srgbClr val="FF00FF"/>
                </a:solidFill>
                <a:latin typeface="宋体" panose="02010600030101010101" pitchFamily="2" charset="-122"/>
                <a:ea typeface="+mn-ea"/>
                <a:cs typeface="+mn-cs"/>
              </a:rPr>
              <a:t>只有遵守法纪，懂得自律的人，才会有自由的空间和生活。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1"/>
          <p:cNvSpPr txBox="1"/>
          <p:nvPr/>
        </p:nvSpPr>
        <p:spPr>
          <a:xfrm>
            <a:off x="1879600" y="3554413"/>
            <a:ext cx="5473700" cy="77787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en-US" altLang="zh-CN" sz="4400" b="1" dirty="0">
                <a:latin typeface="黑体" panose="02010600030101010101" pitchFamily="49" charset="-122"/>
                <a:ea typeface="黑体" panose="02010600030101010101" pitchFamily="49" charset="-122"/>
              </a:rPr>
              <a:t>21 《</a:t>
            </a:r>
            <a:r>
              <a:rPr lang="zh-CN" altLang="en-US" sz="4400" b="1" dirty="0">
                <a:latin typeface="黑体" panose="02010600030101010101" pitchFamily="49" charset="-122"/>
                <a:ea typeface="黑体" panose="02010600030101010101" pitchFamily="49" charset="-122"/>
              </a:rPr>
              <a:t>庄子</a:t>
            </a:r>
            <a:r>
              <a:rPr lang="en-US" altLang="zh-CN" sz="4400" b="1" dirty="0">
                <a:latin typeface="黑体" panose="02010600030101010101" pitchFamily="49" charset="-122"/>
                <a:ea typeface="黑体" panose="02010600030101010101" pitchFamily="49" charset="-122"/>
              </a:rPr>
              <a:t>》</a:t>
            </a:r>
            <a:r>
              <a:rPr lang="zh-CN" altLang="en-US" sz="4400" b="1" dirty="0">
                <a:latin typeface="黑体" panose="02010600030101010101" pitchFamily="49" charset="-122"/>
                <a:ea typeface="黑体" panose="02010600030101010101" pitchFamily="49" charset="-122"/>
              </a:rPr>
              <a:t>二则</a:t>
            </a:r>
          </a:p>
        </p:txBody>
      </p:sp>
      <p:sp>
        <p:nvSpPr>
          <p:cNvPr id="8194" name="副标题 2"/>
          <p:cNvSpPr txBox="1"/>
          <p:nvPr/>
        </p:nvSpPr>
        <p:spPr>
          <a:xfrm>
            <a:off x="1879600" y="4340225"/>
            <a:ext cx="5473700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sz="2400" b="1" dirty="0">
                <a:latin typeface="黑体" panose="02010600030101010101" pitchFamily="49" charset="-122"/>
                <a:ea typeface="黑体" panose="02010600030101010101" pitchFamily="49" charset="-122"/>
              </a:rPr>
              <a:t>R·</a:t>
            </a:r>
            <a:r>
              <a:rPr lang="zh-CN" altLang="en-US" sz="2400" b="1" dirty="0">
                <a:latin typeface="黑体" panose="02010600030101010101" pitchFamily="49" charset="-122"/>
                <a:ea typeface="黑体" panose="02010600030101010101" pitchFamily="49" charset="-122"/>
              </a:rPr>
              <a:t>八年级语文下册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1879600" y="4332288"/>
            <a:ext cx="54737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" name="组合 3"/>
          <p:cNvGrpSpPr/>
          <p:nvPr/>
        </p:nvGrpSpPr>
        <p:grpSpPr>
          <a:xfrm>
            <a:off x="184150" y="236538"/>
            <a:ext cx="2062163" cy="544512"/>
            <a:chOff x="1438698" y="982657"/>
            <a:chExt cx="2498303" cy="616461"/>
          </a:xfrm>
        </p:grpSpPr>
        <p:pic>
          <p:nvPicPr>
            <p:cNvPr id="9218" name="图片 1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19" name="文本框 2"/>
            <p:cNvSpPr txBox="1"/>
            <p:nvPr/>
          </p:nvSpPr>
          <p:spPr>
            <a:xfrm>
              <a:off x="1438698" y="982657"/>
              <a:ext cx="2076874" cy="5919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70C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学习目标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257175" y="1084263"/>
            <a:ext cx="8710613" cy="3502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514350" indent="-514350">
              <a:lnSpc>
                <a:spcPct val="120000"/>
              </a:lnSpc>
              <a:spcBef>
                <a:spcPts val="1200"/>
              </a:spcBef>
              <a:buFont typeface="Times New Roman" panose="02020603050405020304" pitchFamily="18" charset="0"/>
              <a:buAutoNum type="arabicPeriod"/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了解庄子的作品及其思想主张；积累常用文言词语，整体把握课文大意。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（重点）</a:t>
            </a:r>
            <a:endParaRPr lang="en-US" altLang="zh-CN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514350" indent="-514350">
              <a:lnSpc>
                <a:spcPct val="120000"/>
              </a:lnSpc>
              <a:spcBef>
                <a:spcPts val="1200"/>
              </a:spcBef>
              <a:buFont typeface="Times New Roman" panose="02020603050405020304" pitchFamily="18" charset="0"/>
              <a:buAutoNum type="arabicPeriod"/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体味对话中的人物语气，理解课文中两则寓言阐述的道理。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（难点）</a:t>
            </a:r>
            <a:endParaRPr lang="en-US" altLang="zh-CN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514350" indent="-514350">
              <a:lnSpc>
                <a:spcPct val="120000"/>
              </a:lnSpc>
              <a:spcBef>
                <a:spcPts val="1200"/>
              </a:spcBef>
              <a:buFont typeface="Times New Roman" panose="02020603050405020304" pitchFamily="18" charset="0"/>
              <a:buAutoNum type="arabicPeriod"/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学习庄子追求逍遥洒脱的人生态度，无所恃的绝对自由的精神境界。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（难点）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32"/>
          <p:cNvSpPr txBox="1"/>
          <p:nvPr/>
        </p:nvSpPr>
        <p:spPr>
          <a:xfrm>
            <a:off x="4475163" y="2925763"/>
            <a:ext cx="504825" cy="1698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2" name="文本框 34"/>
          <p:cNvSpPr txBox="1"/>
          <p:nvPr/>
        </p:nvSpPr>
        <p:spPr>
          <a:xfrm rot="-280097">
            <a:off x="8066088" y="16271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43" name="文本框 36"/>
          <p:cNvSpPr txBox="1"/>
          <p:nvPr/>
        </p:nvSpPr>
        <p:spPr>
          <a:xfrm rot="-5350866">
            <a:off x="5859463" y="13144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44" name="文本框 37"/>
          <p:cNvSpPr txBox="1"/>
          <p:nvPr/>
        </p:nvSpPr>
        <p:spPr>
          <a:xfrm rot="-4150866">
            <a:off x="5329238" y="17224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45" name="文本框 45"/>
          <p:cNvSpPr txBox="1"/>
          <p:nvPr/>
        </p:nvSpPr>
        <p:spPr>
          <a:xfrm rot="-5350866">
            <a:off x="6421438" y="13382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46" name="文本框 46"/>
          <p:cNvSpPr txBox="1"/>
          <p:nvPr/>
        </p:nvSpPr>
        <p:spPr>
          <a:xfrm rot="-424911">
            <a:off x="7067550" y="15700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47" name="文本框 47"/>
          <p:cNvSpPr txBox="1"/>
          <p:nvPr/>
        </p:nvSpPr>
        <p:spPr>
          <a:xfrm rot="-4150866">
            <a:off x="7653338" y="24971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48" name="文本框 49"/>
          <p:cNvSpPr txBox="1"/>
          <p:nvPr/>
        </p:nvSpPr>
        <p:spPr>
          <a:xfrm rot="657351">
            <a:off x="8167688" y="11826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49" name="文本框 50"/>
          <p:cNvSpPr txBox="1"/>
          <p:nvPr/>
        </p:nvSpPr>
        <p:spPr>
          <a:xfrm rot="1480325">
            <a:off x="7391400" y="124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50" name="文本框 51"/>
          <p:cNvSpPr txBox="1"/>
          <p:nvPr/>
        </p:nvSpPr>
        <p:spPr>
          <a:xfrm rot="-5350866">
            <a:off x="8364538" y="27130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51" name="文本框 32"/>
          <p:cNvSpPr txBox="1"/>
          <p:nvPr/>
        </p:nvSpPr>
        <p:spPr>
          <a:xfrm>
            <a:off x="3262313" y="35607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52" name="文本框 34"/>
          <p:cNvSpPr txBox="1"/>
          <p:nvPr/>
        </p:nvSpPr>
        <p:spPr>
          <a:xfrm rot="4149897">
            <a:off x="4464050" y="3498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53" name="文本框 36"/>
          <p:cNvSpPr txBox="1"/>
          <p:nvPr/>
        </p:nvSpPr>
        <p:spPr>
          <a:xfrm rot="-1380000">
            <a:off x="3900488" y="13017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54" name="文本框 37"/>
          <p:cNvSpPr txBox="1"/>
          <p:nvPr/>
        </p:nvSpPr>
        <p:spPr>
          <a:xfrm rot="-180000">
            <a:off x="4130675" y="20542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55" name="文本框 45"/>
          <p:cNvSpPr txBox="1"/>
          <p:nvPr/>
        </p:nvSpPr>
        <p:spPr>
          <a:xfrm rot="-1380000">
            <a:off x="4460875" y="13239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56" name="文本框 46"/>
          <p:cNvSpPr txBox="1"/>
          <p:nvPr/>
        </p:nvSpPr>
        <p:spPr>
          <a:xfrm rot="-1380000">
            <a:off x="4830763" y="15382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57" name="文本框 47"/>
          <p:cNvSpPr txBox="1"/>
          <p:nvPr/>
        </p:nvSpPr>
        <p:spPr>
          <a:xfrm rot="-180000">
            <a:off x="5064125" y="22352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58" name="文本框 49"/>
          <p:cNvSpPr txBox="1"/>
          <p:nvPr/>
        </p:nvSpPr>
        <p:spPr>
          <a:xfrm rot="-5350866">
            <a:off x="6310313" y="21097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59" name="文本框 50"/>
          <p:cNvSpPr txBox="1"/>
          <p:nvPr/>
        </p:nvSpPr>
        <p:spPr>
          <a:xfrm rot="-170103">
            <a:off x="5589588" y="25908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60" name="文本框 51"/>
          <p:cNvSpPr txBox="1"/>
          <p:nvPr/>
        </p:nvSpPr>
        <p:spPr>
          <a:xfrm rot="-5350866">
            <a:off x="5843588" y="34321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61" name="文本框 32"/>
          <p:cNvSpPr txBox="1"/>
          <p:nvPr/>
        </p:nvSpPr>
        <p:spPr>
          <a:xfrm rot="1209897">
            <a:off x="1136650" y="38750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62" name="文本框 34"/>
          <p:cNvSpPr txBox="1"/>
          <p:nvPr/>
        </p:nvSpPr>
        <p:spPr>
          <a:xfrm rot="4149897">
            <a:off x="2143125" y="34559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63" name="文本框 36"/>
          <p:cNvSpPr txBox="1"/>
          <p:nvPr/>
        </p:nvSpPr>
        <p:spPr>
          <a:xfrm rot="-1380000">
            <a:off x="1604963" y="32289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64" name="文本框 37"/>
          <p:cNvSpPr txBox="1"/>
          <p:nvPr/>
        </p:nvSpPr>
        <p:spPr>
          <a:xfrm rot="1029897">
            <a:off x="2486025" y="27543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65" name="文本框 45"/>
          <p:cNvSpPr txBox="1"/>
          <p:nvPr/>
        </p:nvSpPr>
        <p:spPr>
          <a:xfrm rot="-1380000">
            <a:off x="3162300" y="31464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66" name="文本框 46"/>
          <p:cNvSpPr txBox="1"/>
          <p:nvPr/>
        </p:nvSpPr>
        <p:spPr>
          <a:xfrm rot="-170103">
            <a:off x="787400" y="15303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67" name="文本框 47"/>
          <p:cNvSpPr txBox="1"/>
          <p:nvPr/>
        </p:nvSpPr>
        <p:spPr>
          <a:xfrm rot="1029897">
            <a:off x="828675" y="34004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68" name="文本框 49"/>
          <p:cNvSpPr txBox="1"/>
          <p:nvPr/>
        </p:nvSpPr>
        <p:spPr>
          <a:xfrm rot="-170103">
            <a:off x="3009900" y="38369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69" name="文本框 50"/>
          <p:cNvSpPr txBox="1"/>
          <p:nvPr/>
        </p:nvSpPr>
        <p:spPr>
          <a:xfrm rot="-170103">
            <a:off x="4157663" y="31702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70" name="文本框 51"/>
          <p:cNvSpPr txBox="1"/>
          <p:nvPr/>
        </p:nvSpPr>
        <p:spPr>
          <a:xfrm rot="-170103">
            <a:off x="4324350" y="3929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71" name="文本框 32"/>
          <p:cNvSpPr txBox="1"/>
          <p:nvPr/>
        </p:nvSpPr>
        <p:spPr>
          <a:xfrm rot="-5070842">
            <a:off x="320675" y="20399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72" name="文本框 38"/>
          <p:cNvSpPr txBox="1"/>
          <p:nvPr/>
        </p:nvSpPr>
        <p:spPr>
          <a:xfrm rot="4149897">
            <a:off x="1339850" y="215900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73" name="文本框 39"/>
          <p:cNvSpPr txBox="1"/>
          <p:nvPr/>
        </p:nvSpPr>
        <p:spPr>
          <a:xfrm rot="-170103">
            <a:off x="322263" y="13366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74" name="文本框 40"/>
          <p:cNvSpPr txBox="1"/>
          <p:nvPr/>
        </p:nvSpPr>
        <p:spPr>
          <a:xfrm rot="1029897">
            <a:off x="1338263" y="16843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75" name="文本框 45"/>
          <p:cNvSpPr txBox="1"/>
          <p:nvPr/>
        </p:nvSpPr>
        <p:spPr>
          <a:xfrm rot="-1380000">
            <a:off x="2117725" y="11461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76" name="文本框 46"/>
          <p:cNvSpPr txBox="1"/>
          <p:nvPr/>
        </p:nvSpPr>
        <p:spPr>
          <a:xfrm rot="-1380000">
            <a:off x="2687638" y="13160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77" name="文本框 47"/>
          <p:cNvSpPr txBox="1"/>
          <p:nvPr/>
        </p:nvSpPr>
        <p:spPr>
          <a:xfrm rot="-180000">
            <a:off x="2416175" y="1879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78" name="文本框 49"/>
          <p:cNvSpPr txBox="1"/>
          <p:nvPr/>
        </p:nvSpPr>
        <p:spPr>
          <a:xfrm rot="-1380000">
            <a:off x="3276600" y="15382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79" name="文本框 50"/>
          <p:cNvSpPr txBox="1"/>
          <p:nvPr/>
        </p:nvSpPr>
        <p:spPr>
          <a:xfrm rot="-1380000">
            <a:off x="2849563" y="21193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80" name="文本框 51"/>
          <p:cNvSpPr txBox="1"/>
          <p:nvPr/>
        </p:nvSpPr>
        <p:spPr>
          <a:xfrm rot="-1380000">
            <a:off x="3484563" y="22558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81" name="文本框 32"/>
          <p:cNvSpPr txBox="1"/>
          <p:nvPr/>
        </p:nvSpPr>
        <p:spPr>
          <a:xfrm rot="1209897">
            <a:off x="5114925" y="35385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82" name="文本框 34"/>
          <p:cNvSpPr txBox="1"/>
          <p:nvPr/>
        </p:nvSpPr>
        <p:spPr>
          <a:xfrm rot="-1030866">
            <a:off x="6313488" y="389413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83" name="文本框 36"/>
          <p:cNvSpPr txBox="1"/>
          <p:nvPr/>
        </p:nvSpPr>
        <p:spPr>
          <a:xfrm rot="368503">
            <a:off x="5773738" y="2859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84" name="文本框 37"/>
          <p:cNvSpPr txBox="1"/>
          <p:nvPr/>
        </p:nvSpPr>
        <p:spPr>
          <a:xfrm rot="829244">
            <a:off x="5284788" y="39735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85" name="文本框 45"/>
          <p:cNvSpPr txBox="1"/>
          <p:nvPr/>
        </p:nvSpPr>
        <p:spPr>
          <a:xfrm rot="-4502722">
            <a:off x="6777038" y="24987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86" name="文本框 46"/>
          <p:cNvSpPr txBox="1"/>
          <p:nvPr/>
        </p:nvSpPr>
        <p:spPr>
          <a:xfrm rot="2702238">
            <a:off x="7567613" y="30622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87" name="文本框 47"/>
          <p:cNvSpPr txBox="1"/>
          <p:nvPr/>
        </p:nvSpPr>
        <p:spPr>
          <a:xfrm rot="-3456638">
            <a:off x="6742113" y="3402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88" name="文本框 49"/>
          <p:cNvSpPr txBox="1"/>
          <p:nvPr/>
        </p:nvSpPr>
        <p:spPr>
          <a:xfrm rot="-3180423">
            <a:off x="8107363" y="32654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89" name="文本框 50"/>
          <p:cNvSpPr txBox="1"/>
          <p:nvPr/>
        </p:nvSpPr>
        <p:spPr>
          <a:xfrm rot="-3640556">
            <a:off x="7237413" y="35893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90" name="文本框 51"/>
          <p:cNvSpPr txBox="1"/>
          <p:nvPr/>
        </p:nvSpPr>
        <p:spPr>
          <a:xfrm rot="1549510">
            <a:off x="8029575" y="24018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91" name="文本框 32"/>
          <p:cNvSpPr txBox="1"/>
          <p:nvPr/>
        </p:nvSpPr>
        <p:spPr>
          <a:xfrm rot="4190103">
            <a:off x="4287838" y="25066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92" name="文本框 34"/>
          <p:cNvSpPr txBox="1"/>
          <p:nvPr/>
        </p:nvSpPr>
        <p:spPr>
          <a:xfrm rot="8340000">
            <a:off x="4922838" y="31384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93" name="文本框 36"/>
          <p:cNvSpPr txBox="1"/>
          <p:nvPr/>
        </p:nvSpPr>
        <p:spPr>
          <a:xfrm rot="-1160763">
            <a:off x="5773738" y="1751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94" name="文本框 37"/>
          <p:cNvSpPr txBox="1"/>
          <p:nvPr/>
        </p:nvSpPr>
        <p:spPr>
          <a:xfrm rot="39237">
            <a:off x="5649913" y="2273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95" name="文本框 45"/>
          <p:cNvSpPr txBox="1"/>
          <p:nvPr/>
        </p:nvSpPr>
        <p:spPr>
          <a:xfrm rot="-1160763">
            <a:off x="6334125" y="17732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96" name="文本框 46"/>
          <p:cNvSpPr txBox="1"/>
          <p:nvPr/>
        </p:nvSpPr>
        <p:spPr>
          <a:xfrm rot="-1160763">
            <a:off x="6704013" y="19875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97" name="文本框 47"/>
          <p:cNvSpPr txBox="1"/>
          <p:nvPr/>
        </p:nvSpPr>
        <p:spPr>
          <a:xfrm rot="39237">
            <a:off x="7185025" y="24574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98" name="文本框 49"/>
          <p:cNvSpPr txBox="1"/>
          <p:nvPr/>
        </p:nvSpPr>
        <p:spPr>
          <a:xfrm rot="-1160763">
            <a:off x="8021638" y="20669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299" name="文本框 50"/>
          <p:cNvSpPr txBox="1"/>
          <p:nvPr/>
        </p:nvSpPr>
        <p:spPr>
          <a:xfrm rot="-1160763">
            <a:off x="7488238" y="19335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300" name="文本框 51"/>
          <p:cNvSpPr txBox="1"/>
          <p:nvPr/>
        </p:nvSpPr>
        <p:spPr>
          <a:xfrm rot="-1160763">
            <a:off x="7964488" y="27940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301" name="文本框 32"/>
          <p:cNvSpPr txBox="1"/>
          <p:nvPr/>
        </p:nvSpPr>
        <p:spPr>
          <a:xfrm rot="4190103">
            <a:off x="2763838" y="33385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302" name="文本框 34"/>
          <p:cNvSpPr txBox="1"/>
          <p:nvPr/>
        </p:nvSpPr>
        <p:spPr>
          <a:xfrm rot="8340000">
            <a:off x="3924300" y="28162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303" name="文本框 36"/>
          <p:cNvSpPr txBox="1"/>
          <p:nvPr/>
        </p:nvSpPr>
        <p:spPr>
          <a:xfrm rot="2810103">
            <a:off x="3811588" y="17335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304" name="文本框 37"/>
          <p:cNvSpPr txBox="1"/>
          <p:nvPr/>
        </p:nvSpPr>
        <p:spPr>
          <a:xfrm rot="4010103">
            <a:off x="3811588" y="22764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305" name="文本框 45"/>
          <p:cNvSpPr txBox="1"/>
          <p:nvPr/>
        </p:nvSpPr>
        <p:spPr>
          <a:xfrm rot="2810103">
            <a:off x="4373563" y="17573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306" name="文本框 46"/>
          <p:cNvSpPr txBox="1"/>
          <p:nvPr/>
        </p:nvSpPr>
        <p:spPr>
          <a:xfrm rot="2810103">
            <a:off x="4741863" y="1970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307" name="文本框 47"/>
          <p:cNvSpPr txBox="1"/>
          <p:nvPr/>
        </p:nvSpPr>
        <p:spPr>
          <a:xfrm rot="4010103">
            <a:off x="4741863" y="2513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308" name="文本框 49"/>
          <p:cNvSpPr txBox="1"/>
          <p:nvPr/>
        </p:nvSpPr>
        <p:spPr>
          <a:xfrm rot="-1160763">
            <a:off x="6224588" y="2544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309" name="文本框 50"/>
          <p:cNvSpPr txBox="1"/>
          <p:nvPr/>
        </p:nvSpPr>
        <p:spPr>
          <a:xfrm rot="4020000">
            <a:off x="5218113" y="26304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310" name="文本框 51"/>
          <p:cNvSpPr txBox="1"/>
          <p:nvPr/>
        </p:nvSpPr>
        <p:spPr>
          <a:xfrm rot="-1160763">
            <a:off x="5599113" y="32194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311" name="文本框 32"/>
          <p:cNvSpPr txBox="1"/>
          <p:nvPr/>
        </p:nvSpPr>
        <p:spPr>
          <a:xfrm rot="5400000">
            <a:off x="1139825" y="32273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312" name="文本框 34"/>
          <p:cNvSpPr txBox="1"/>
          <p:nvPr/>
        </p:nvSpPr>
        <p:spPr>
          <a:xfrm rot="8340000">
            <a:off x="1881188" y="35528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313" name="文本框 36"/>
          <p:cNvSpPr txBox="1"/>
          <p:nvPr/>
        </p:nvSpPr>
        <p:spPr>
          <a:xfrm rot="2810103">
            <a:off x="1862138" y="27320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314" name="文本框 37"/>
          <p:cNvSpPr txBox="1"/>
          <p:nvPr/>
        </p:nvSpPr>
        <p:spPr>
          <a:xfrm rot="5220000">
            <a:off x="2297113" y="30146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315" name="文本框 45"/>
          <p:cNvSpPr txBox="1"/>
          <p:nvPr/>
        </p:nvSpPr>
        <p:spPr>
          <a:xfrm rot="2810103">
            <a:off x="2808288" y="27447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316" name="文本框 46"/>
          <p:cNvSpPr txBox="1"/>
          <p:nvPr/>
        </p:nvSpPr>
        <p:spPr>
          <a:xfrm rot="4020000">
            <a:off x="700088" y="196373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317" name="文本框 47"/>
          <p:cNvSpPr txBox="1"/>
          <p:nvPr/>
        </p:nvSpPr>
        <p:spPr>
          <a:xfrm rot="5220000">
            <a:off x="700088" y="28956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318" name="文本框 49"/>
          <p:cNvSpPr txBox="1"/>
          <p:nvPr/>
        </p:nvSpPr>
        <p:spPr>
          <a:xfrm rot="4020000">
            <a:off x="2462213" y="37385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319" name="文本框 50"/>
          <p:cNvSpPr txBox="1"/>
          <p:nvPr/>
        </p:nvSpPr>
        <p:spPr>
          <a:xfrm rot="4020000">
            <a:off x="3700463" y="33655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320" name="文本框 51"/>
          <p:cNvSpPr txBox="1"/>
          <p:nvPr/>
        </p:nvSpPr>
        <p:spPr>
          <a:xfrm rot="4020000">
            <a:off x="4070350" y="35798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321" name="文本框 32"/>
          <p:cNvSpPr txBox="1"/>
          <p:nvPr/>
        </p:nvSpPr>
        <p:spPr>
          <a:xfrm rot="-880739">
            <a:off x="514350" y="251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322" name="文本框 34"/>
          <p:cNvSpPr txBox="1"/>
          <p:nvPr/>
        </p:nvSpPr>
        <p:spPr>
          <a:xfrm rot="8340000">
            <a:off x="1254125" y="25923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323" name="文本框 36"/>
          <p:cNvSpPr txBox="1"/>
          <p:nvPr/>
        </p:nvSpPr>
        <p:spPr>
          <a:xfrm rot="4020000">
            <a:off x="1668463" y="15097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324" name="文本框 37"/>
          <p:cNvSpPr txBox="1"/>
          <p:nvPr/>
        </p:nvSpPr>
        <p:spPr>
          <a:xfrm rot="5220000">
            <a:off x="1668463" y="20526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325" name="文本框 45"/>
          <p:cNvSpPr txBox="1"/>
          <p:nvPr/>
        </p:nvSpPr>
        <p:spPr>
          <a:xfrm rot="2810103">
            <a:off x="2228850" y="15319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326" name="文本框 46"/>
          <p:cNvSpPr txBox="1"/>
          <p:nvPr/>
        </p:nvSpPr>
        <p:spPr>
          <a:xfrm rot="2810103">
            <a:off x="2598738" y="17462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327" name="文本框 47"/>
          <p:cNvSpPr txBox="1"/>
          <p:nvPr/>
        </p:nvSpPr>
        <p:spPr>
          <a:xfrm rot="4010103">
            <a:off x="2328863" y="23129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328" name="文本框 49"/>
          <p:cNvSpPr txBox="1"/>
          <p:nvPr/>
        </p:nvSpPr>
        <p:spPr>
          <a:xfrm rot="2810103">
            <a:off x="3186113" y="1970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329" name="文本框 50"/>
          <p:cNvSpPr txBox="1"/>
          <p:nvPr/>
        </p:nvSpPr>
        <p:spPr>
          <a:xfrm rot="2810103">
            <a:off x="3073400" y="2405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330" name="文本框 51"/>
          <p:cNvSpPr txBox="1"/>
          <p:nvPr/>
        </p:nvSpPr>
        <p:spPr>
          <a:xfrm rot="2810103">
            <a:off x="3443288" y="26193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331" name="文本框 32"/>
          <p:cNvSpPr txBox="1"/>
          <p:nvPr/>
        </p:nvSpPr>
        <p:spPr>
          <a:xfrm rot="5400000">
            <a:off x="4749800" y="36814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332" name="文本框 34"/>
          <p:cNvSpPr txBox="1"/>
          <p:nvPr/>
        </p:nvSpPr>
        <p:spPr>
          <a:xfrm rot="3159237">
            <a:off x="5819775" y="4006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333" name="文本框 36"/>
          <p:cNvSpPr txBox="1"/>
          <p:nvPr/>
        </p:nvSpPr>
        <p:spPr>
          <a:xfrm rot="-1160763">
            <a:off x="6237288" y="2925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334" name="文本框 37"/>
          <p:cNvSpPr txBox="1"/>
          <p:nvPr/>
        </p:nvSpPr>
        <p:spPr>
          <a:xfrm rot="39237">
            <a:off x="6237288" y="34686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335" name="文本框 45"/>
          <p:cNvSpPr txBox="1"/>
          <p:nvPr/>
        </p:nvSpPr>
        <p:spPr>
          <a:xfrm rot="-1160763">
            <a:off x="6797675" y="29479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336" name="文本框 46"/>
          <p:cNvSpPr txBox="1"/>
          <p:nvPr/>
        </p:nvSpPr>
        <p:spPr>
          <a:xfrm rot="-1160763">
            <a:off x="7167563" y="3162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337" name="文本框 47"/>
          <p:cNvSpPr txBox="1"/>
          <p:nvPr/>
        </p:nvSpPr>
        <p:spPr>
          <a:xfrm rot="39237">
            <a:off x="6854825" y="37306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338" name="文本框 49"/>
          <p:cNvSpPr txBox="1"/>
          <p:nvPr/>
        </p:nvSpPr>
        <p:spPr>
          <a:xfrm rot="-1160763">
            <a:off x="7688263" y="34528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339" name="文本框 50"/>
          <p:cNvSpPr txBox="1"/>
          <p:nvPr/>
        </p:nvSpPr>
        <p:spPr>
          <a:xfrm rot="-1160763">
            <a:off x="7642225" y="38211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0340" name="文本框 51"/>
          <p:cNvSpPr txBox="1"/>
          <p:nvPr/>
        </p:nvSpPr>
        <p:spPr>
          <a:xfrm rot="-1160763">
            <a:off x="6780213" y="11461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grpSp>
        <p:nvGrpSpPr>
          <p:cNvPr id="10341" name="组合 3"/>
          <p:cNvGrpSpPr/>
          <p:nvPr/>
        </p:nvGrpSpPr>
        <p:grpSpPr>
          <a:xfrm>
            <a:off x="184150" y="263525"/>
            <a:ext cx="2062163" cy="544513"/>
            <a:chOff x="1438698" y="982657"/>
            <a:chExt cx="2498303" cy="616461"/>
          </a:xfrm>
        </p:grpSpPr>
        <p:pic>
          <p:nvPicPr>
            <p:cNvPr id="10342" name="图片 1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343" name="文本框 2"/>
            <p:cNvSpPr txBox="1"/>
            <p:nvPr/>
          </p:nvSpPr>
          <p:spPr>
            <a:xfrm>
              <a:off x="1438698" y="982657"/>
              <a:ext cx="2076874" cy="59196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70C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作者简介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351790" y="909003"/>
            <a:ext cx="6666230" cy="3231654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4000" b="1" u="sng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庄子</a:t>
            </a:r>
            <a:r>
              <a:rPr lang="zh-CN" altLang="en-US" sz="2800" b="1" u="sng" dirty="0" smtClean="0">
                <a:latin typeface="黑体" panose="02010600030101010101" pitchFamily="49" charset="-122"/>
                <a:ea typeface="黑体" panose="02010600030101010101" pitchFamily="49" charset="-122"/>
              </a:rPr>
              <a:t>（</a:t>
            </a:r>
            <a:r>
              <a:rPr lang="zh-CN" altLang="en-US" sz="2800" b="1" u="sng" dirty="0">
                <a:latin typeface="黑体" panose="02010600030101010101" pitchFamily="49" charset="-122"/>
                <a:ea typeface="黑体" panose="02010600030101010101" pitchFamily="49" charset="-122"/>
              </a:rPr>
              <a:t>约前</a:t>
            </a:r>
            <a:r>
              <a:rPr lang="en-US" altLang="zh-CN" sz="2800" b="1" u="sng" dirty="0">
                <a:latin typeface="黑体" panose="02010600030101010101" pitchFamily="49" charset="-122"/>
                <a:ea typeface="黑体" panose="02010600030101010101" pitchFamily="49" charset="-122"/>
              </a:rPr>
              <a:t>369—</a:t>
            </a:r>
            <a:r>
              <a:rPr lang="zh-CN" altLang="en-US" sz="2800" b="1" u="sng" dirty="0">
                <a:latin typeface="黑体" panose="02010600030101010101" pitchFamily="49" charset="-122"/>
                <a:ea typeface="黑体" panose="02010600030101010101" pitchFamily="49" charset="-122"/>
              </a:rPr>
              <a:t>前</a:t>
            </a:r>
            <a:r>
              <a:rPr lang="en-US" altLang="zh-CN" sz="2800" b="1" u="sng" dirty="0">
                <a:latin typeface="黑体" panose="02010600030101010101" pitchFamily="49" charset="-122"/>
                <a:ea typeface="黑体" panose="02010600030101010101" pitchFamily="49" charset="-122"/>
              </a:rPr>
              <a:t>286</a:t>
            </a:r>
            <a:r>
              <a:rPr lang="zh-CN" altLang="en-US" sz="2800" b="1" u="sng" dirty="0" smtClean="0">
                <a:latin typeface="黑体" panose="02010600030101010101" pitchFamily="49" charset="-122"/>
                <a:ea typeface="黑体" panose="02010600030101010101" pitchFamily="49" charset="-122"/>
              </a:rPr>
              <a:t>），</a:t>
            </a:r>
            <a:r>
              <a:rPr lang="zh-CN" altLang="en-US" sz="3200" b="1" u="sng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名周，</a:t>
            </a:r>
            <a:r>
              <a:rPr lang="zh-CN" altLang="en-US" sz="3200" b="1" u="sng" dirty="0" smtClean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宋</a:t>
            </a:r>
            <a:r>
              <a:rPr lang="zh-CN" altLang="en-US" sz="3200" b="1" u="sng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国</a:t>
            </a:r>
            <a:r>
              <a:rPr lang="zh-CN" altLang="en-US" sz="3200" b="1" u="sng" dirty="0">
                <a:latin typeface="黑体" panose="02010600030101010101" pitchFamily="49" charset="-122"/>
                <a:ea typeface="黑体" panose="02010600030101010101" pitchFamily="49" charset="-122"/>
              </a:rPr>
              <a:t>蒙（今河南商丘东北）</a:t>
            </a:r>
            <a:r>
              <a:rPr lang="zh-CN" altLang="en-US" sz="3200" b="1" u="sng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人</a:t>
            </a:r>
            <a:r>
              <a:rPr lang="zh-CN" altLang="en-US" sz="3200" b="1" u="sng" dirty="0" smtClean="0">
                <a:latin typeface="黑体" panose="02010600030101010101" pitchFamily="49" charset="-122"/>
                <a:ea typeface="黑体" panose="02010600030101010101" pitchFamily="49" charset="-122"/>
              </a:rPr>
              <a:t>。</a:t>
            </a:r>
            <a:r>
              <a:rPr lang="zh-CN" altLang="en-US" sz="3200" b="1" u="sng" dirty="0" smtClean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战国时期</a:t>
            </a:r>
            <a:r>
              <a:rPr lang="zh-CN" altLang="en-US" sz="3200" b="1" u="sng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哲学家，</a:t>
            </a:r>
            <a:r>
              <a:rPr lang="zh-CN" altLang="en-US" sz="3200" b="1" u="sng" dirty="0" smtClean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道</a:t>
            </a:r>
            <a:r>
              <a:rPr lang="zh-CN" altLang="en-US" sz="3200" b="1" u="sng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家学派代表人物</a:t>
            </a:r>
            <a:r>
              <a:rPr lang="zh-CN" altLang="en-US" sz="3200" b="1" u="sng" dirty="0">
                <a:latin typeface="黑体" panose="02010600030101010101" pitchFamily="49" charset="-122"/>
                <a:ea typeface="黑体" panose="02010600030101010101" pitchFamily="49" charset="-122"/>
              </a:rPr>
              <a:t>。</a:t>
            </a: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曾做过漆园吏。</a:t>
            </a:r>
          </a:p>
        </p:txBody>
      </p:sp>
      <p:pic>
        <p:nvPicPr>
          <p:cNvPr id="75778" name="Picture 2" descr="http://p3.so.qhmsg.com/t01f9c8ac81aafaf3e3.jpg"/>
          <p:cNvPicPr>
            <a:picLocks noChangeAspect="1"/>
          </p:cNvPicPr>
          <p:nvPr/>
        </p:nvPicPr>
        <p:blipFill>
          <a:blip r:embed="rId3" cstate="print"/>
          <a:srcRect b="3799"/>
          <a:stretch>
            <a:fillRect/>
          </a:stretch>
        </p:blipFill>
        <p:spPr>
          <a:xfrm>
            <a:off x="6858000" y="455613"/>
            <a:ext cx="2091690" cy="2517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40030" y="971800"/>
            <a:ext cx="8446770" cy="398970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38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庄子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为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道家经典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之一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ts val="38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en-US" altLang="zh-CN" sz="2800" b="1" u="sng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u="sng" dirty="0">
                <a:latin typeface="楷体" pitchFamily="49" charset="-122"/>
                <a:ea typeface="楷体" pitchFamily="49" charset="-122"/>
              </a:rPr>
              <a:t>庄子</a:t>
            </a:r>
            <a:r>
              <a:rPr lang="en-US" altLang="zh-CN" sz="2800" b="1" u="sng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u="sng" dirty="0">
                <a:latin typeface="楷体" pitchFamily="49" charset="-122"/>
                <a:ea typeface="楷体" pitchFamily="49" charset="-122"/>
              </a:rPr>
              <a:t>一书</a:t>
            </a:r>
            <a:r>
              <a:rPr lang="zh-CN" altLang="en-US" sz="2800" b="1" u="sng" dirty="0" smtClean="0">
                <a:latin typeface="楷体" pitchFamily="49" charset="-122"/>
                <a:ea typeface="楷体" pitchFamily="49" charset="-122"/>
              </a:rPr>
              <a:t>，是庄子及其后学的著作，现存</a:t>
            </a:r>
            <a:r>
              <a:rPr lang="en-US" altLang="zh-CN" sz="2800" b="1" u="sng" dirty="0">
                <a:latin typeface="楷体" pitchFamily="49" charset="-122"/>
                <a:ea typeface="楷体" pitchFamily="49" charset="-122"/>
              </a:rPr>
              <a:t>33</a:t>
            </a:r>
            <a:r>
              <a:rPr lang="zh-CN" altLang="en-US" sz="2800" b="1" u="sng" dirty="0">
                <a:latin typeface="楷体" pitchFamily="49" charset="-122"/>
                <a:ea typeface="楷体" pitchFamily="49" charset="-122"/>
              </a:rPr>
              <a:t>篇</a:t>
            </a:r>
            <a:r>
              <a:rPr lang="zh-CN" altLang="en-US" sz="2800" b="1" u="sng" dirty="0" smtClean="0">
                <a:latin typeface="楷体" pitchFamily="49" charset="-122"/>
                <a:ea typeface="楷体" pitchFamily="49" charset="-122"/>
              </a:rPr>
              <a:t>，包括内篇</a:t>
            </a:r>
            <a:r>
              <a:rPr lang="en-US" altLang="zh-CN" sz="2800" b="1" u="sng" dirty="0" smtClean="0">
                <a:latin typeface="楷体" pitchFamily="49" charset="-122"/>
                <a:ea typeface="楷体" pitchFamily="49" charset="-122"/>
              </a:rPr>
              <a:t>7</a:t>
            </a:r>
            <a:r>
              <a:rPr lang="zh-CN" altLang="en-US" sz="2800" b="1" u="sng" dirty="0" smtClean="0">
                <a:latin typeface="楷体" pitchFamily="49" charset="-122"/>
                <a:ea typeface="楷体" pitchFamily="49" charset="-122"/>
              </a:rPr>
              <a:t>篇、</a:t>
            </a:r>
            <a:r>
              <a:rPr lang="zh-CN" altLang="en-US" sz="2800" b="1" u="sng" dirty="0">
                <a:latin typeface="楷体" pitchFamily="49" charset="-122"/>
                <a:ea typeface="楷体" pitchFamily="49" charset="-122"/>
              </a:rPr>
              <a:t>外</a:t>
            </a:r>
            <a:r>
              <a:rPr lang="zh-CN" altLang="en-US" sz="2800" b="1" u="sng" dirty="0" smtClean="0">
                <a:latin typeface="楷体" pitchFamily="49" charset="-122"/>
                <a:ea typeface="楷体" pitchFamily="49" charset="-122"/>
              </a:rPr>
              <a:t>篇</a:t>
            </a:r>
            <a:r>
              <a:rPr lang="en-US" altLang="zh-CN" sz="2800" b="1" u="sng" dirty="0" smtClean="0">
                <a:latin typeface="楷体" pitchFamily="49" charset="-122"/>
                <a:ea typeface="楷体" pitchFamily="49" charset="-122"/>
              </a:rPr>
              <a:t>15</a:t>
            </a:r>
            <a:r>
              <a:rPr lang="zh-CN" altLang="en-US" sz="2800" b="1" u="sng" dirty="0" smtClean="0">
                <a:latin typeface="楷体" pitchFamily="49" charset="-122"/>
                <a:ea typeface="楷体" pitchFamily="49" charset="-122"/>
              </a:rPr>
              <a:t>篇、</a:t>
            </a:r>
            <a:r>
              <a:rPr lang="zh-CN" altLang="en-US" sz="2800" b="1" u="sng" dirty="0">
                <a:latin typeface="楷体" pitchFamily="49" charset="-122"/>
                <a:ea typeface="楷体" pitchFamily="49" charset="-122"/>
              </a:rPr>
              <a:t>杂</a:t>
            </a:r>
            <a:r>
              <a:rPr lang="zh-CN" altLang="en-US" sz="2800" b="1" u="sng" dirty="0" smtClean="0">
                <a:latin typeface="楷体" pitchFamily="49" charset="-122"/>
                <a:ea typeface="楷体" pitchFamily="49" charset="-122"/>
              </a:rPr>
              <a:t>篇</a:t>
            </a:r>
            <a:r>
              <a:rPr lang="en-US" altLang="zh-CN" sz="2800" b="1" u="sng" dirty="0" smtClean="0">
                <a:latin typeface="楷体" pitchFamily="49" charset="-122"/>
                <a:ea typeface="楷体" pitchFamily="49" charset="-122"/>
              </a:rPr>
              <a:t>11</a:t>
            </a:r>
            <a:r>
              <a:rPr lang="zh-CN" altLang="en-US" sz="2800" b="1" u="sng" dirty="0" smtClean="0">
                <a:latin typeface="楷体" pitchFamily="49" charset="-122"/>
                <a:ea typeface="楷体" pitchFamily="49" charset="-122"/>
              </a:rPr>
              <a:t>篇。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庄子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散文在先秦诸子中独具风格，文章已完全突破了语录形式而发展成为专题论文。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庄子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的散文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辛辣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幽默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形象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生动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，富有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趣味性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以及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艺术魅力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ts val="38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u="sng" dirty="0" smtClean="0">
                <a:latin typeface="楷体" pitchFamily="49" charset="-122"/>
                <a:ea typeface="楷体" pitchFamily="49" charset="-122"/>
              </a:rPr>
              <a:t>本课第一则选自内篇中的</a:t>
            </a:r>
            <a:r>
              <a:rPr lang="en-US" altLang="zh-CN" sz="2800" b="1" u="sng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u="sng" dirty="0" smtClean="0">
                <a:latin typeface="楷体" pitchFamily="49" charset="-122"/>
                <a:ea typeface="楷体" pitchFamily="49" charset="-122"/>
              </a:rPr>
              <a:t>逍遥游</a:t>
            </a:r>
            <a:r>
              <a:rPr lang="en-US" altLang="zh-CN" sz="2800" b="1" u="sng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u="sng" dirty="0" smtClean="0">
                <a:latin typeface="楷体" pitchFamily="49" charset="-122"/>
                <a:ea typeface="楷体" pitchFamily="49" charset="-122"/>
              </a:rPr>
              <a:t>，第二则节选自外篇中的</a:t>
            </a:r>
            <a:r>
              <a:rPr lang="en-US" altLang="zh-CN" sz="2800" b="1" u="sng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u="sng" dirty="0" smtClean="0">
                <a:latin typeface="楷体" pitchFamily="49" charset="-122"/>
                <a:ea typeface="楷体" pitchFamily="49" charset="-122"/>
              </a:rPr>
              <a:t>秋水</a:t>
            </a:r>
            <a:r>
              <a:rPr lang="en-US" altLang="zh-CN" sz="2800" b="1" u="sng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u="sng" dirty="0" smtClean="0">
                <a:latin typeface="楷体" pitchFamily="49" charset="-122"/>
                <a:ea typeface="楷体" pitchFamily="49" charset="-122"/>
              </a:rPr>
              <a:t>。题目是编者加的。</a:t>
            </a:r>
            <a:endParaRPr lang="zh-CN" altLang="en-US" sz="2800" b="1" u="sng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9223" name="Picture 7" descr="E:\上课课件\制作\人九语下\人九语大课堂正文\CJ13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60920" y="184468"/>
            <a:ext cx="1611630" cy="115284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67" name="组合 3"/>
          <p:cNvGrpSpPr/>
          <p:nvPr/>
        </p:nvGrpSpPr>
        <p:grpSpPr>
          <a:xfrm>
            <a:off x="184150" y="171450"/>
            <a:ext cx="2062163" cy="544513"/>
            <a:chOff x="1438698" y="982657"/>
            <a:chExt cx="2498303" cy="616461"/>
          </a:xfrm>
        </p:grpSpPr>
        <p:pic>
          <p:nvPicPr>
            <p:cNvPr id="11268" name="图片 1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69" name="文本框 2"/>
            <p:cNvSpPr txBox="1"/>
            <p:nvPr/>
          </p:nvSpPr>
          <p:spPr>
            <a:xfrm>
              <a:off x="1438698" y="982657"/>
              <a:ext cx="2076874" cy="59235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70C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作品简介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/>
          <p:nvPr/>
        </p:nvSpPr>
        <p:spPr>
          <a:xfrm>
            <a:off x="340995" y="910273"/>
            <a:ext cx="8461375" cy="332295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　 </a:t>
            </a:r>
            <a:r>
              <a:rPr lang="zh-CN" altLang="en-US" sz="2800" b="1" u="sng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《北冥有鱼》选自</a:t>
            </a:r>
            <a:r>
              <a:rPr lang="en-US" altLang="zh-CN" sz="2800" b="1" u="sng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u="sng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庄子集释</a:t>
            </a:r>
            <a:r>
              <a:rPr lang="en-US" altLang="zh-CN" sz="2800" b="1" u="sng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，自晋人郭象以来，众家莫不把它的篇旨看作是论“逍遥”，并且以“逍遥游”作为庄子人生追求的理想境界，这一点几乎没有异议，但在关于何为“逍遥”，怎样才能“逍遥”的问题上，出现了种种分歧，从而影响到对该篇思想意义及有关问题的正确理解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32"/>
          <p:cNvSpPr txBox="1"/>
          <p:nvPr/>
        </p:nvSpPr>
        <p:spPr>
          <a:xfrm>
            <a:off x="4475163" y="2925763"/>
            <a:ext cx="504825" cy="1698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8" name="文本框 34"/>
          <p:cNvSpPr txBox="1"/>
          <p:nvPr/>
        </p:nvSpPr>
        <p:spPr>
          <a:xfrm rot="-280097">
            <a:off x="8066088" y="16271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39" name="文本框 36"/>
          <p:cNvSpPr txBox="1"/>
          <p:nvPr/>
        </p:nvSpPr>
        <p:spPr>
          <a:xfrm rot="-5350866">
            <a:off x="5859463" y="13144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40" name="文本框 37"/>
          <p:cNvSpPr txBox="1"/>
          <p:nvPr/>
        </p:nvSpPr>
        <p:spPr>
          <a:xfrm rot="-4150866">
            <a:off x="5329238" y="17224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41" name="文本框 45"/>
          <p:cNvSpPr txBox="1"/>
          <p:nvPr/>
        </p:nvSpPr>
        <p:spPr>
          <a:xfrm rot="-5350866">
            <a:off x="6421438" y="13382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42" name="文本框 46"/>
          <p:cNvSpPr txBox="1"/>
          <p:nvPr/>
        </p:nvSpPr>
        <p:spPr>
          <a:xfrm rot="-424911">
            <a:off x="7067550" y="15700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43" name="文本框 47"/>
          <p:cNvSpPr txBox="1"/>
          <p:nvPr/>
        </p:nvSpPr>
        <p:spPr>
          <a:xfrm rot="-4150866">
            <a:off x="7653338" y="24971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44" name="文本框 49"/>
          <p:cNvSpPr txBox="1"/>
          <p:nvPr/>
        </p:nvSpPr>
        <p:spPr>
          <a:xfrm rot="657351">
            <a:off x="8167688" y="11826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45" name="文本框 50"/>
          <p:cNvSpPr txBox="1"/>
          <p:nvPr/>
        </p:nvSpPr>
        <p:spPr>
          <a:xfrm rot="1480325">
            <a:off x="7391400" y="124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46" name="文本框 51"/>
          <p:cNvSpPr txBox="1"/>
          <p:nvPr/>
        </p:nvSpPr>
        <p:spPr>
          <a:xfrm rot="-5350866">
            <a:off x="8364538" y="27130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47" name="文本框 32"/>
          <p:cNvSpPr txBox="1"/>
          <p:nvPr/>
        </p:nvSpPr>
        <p:spPr>
          <a:xfrm>
            <a:off x="3262313" y="35607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49" name="文本框 36"/>
          <p:cNvSpPr txBox="1"/>
          <p:nvPr/>
        </p:nvSpPr>
        <p:spPr>
          <a:xfrm rot="-1380000">
            <a:off x="3900488" y="13017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50" name="文本框 37"/>
          <p:cNvSpPr txBox="1"/>
          <p:nvPr/>
        </p:nvSpPr>
        <p:spPr>
          <a:xfrm rot="-180000">
            <a:off x="4130675" y="20542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51" name="文本框 45"/>
          <p:cNvSpPr txBox="1"/>
          <p:nvPr/>
        </p:nvSpPr>
        <p:spPr>
          <a:xfrm rot="-1380000">
            <a:off x="4460875" y="13239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52" name="文本框 46"/>
          <p:cNvSpPr txBox="1"/>
          <p:nvPr/>
        </p:nvSpPr>
        <p:spPr>
          <a:xfrm rot="-1380000">
            <a:off x="4830763" y="15382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53" name="文本框 47"/>
          <p:cNvSpPr txBox="1"/>
          <p:nvPr/>
        </p:nvSpPr>
        <p:spPr>
          <a:xfrm rot="-180000">
            <a:off x="5064125" y="22352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54" name="文本框 49"/>
          <p:cNvSpPr txBox="1"/>
          <p:nvPr/>
        </p:nvSpPr>
        <p:spPr>
          <a:xfrm rot="-5350866">
            <a:off x="6310313" y="21097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55" name="文本框 50"/>
          <p:cNvSpPr txBox="1"/>
          <p:nvPr/>
        </p:nvSpPr>
        <p:spPr>
          <a:xfrm rot="-170103">
            <a:off x="5589588" y="25908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56" name="文本框 51"/>
          <p:cNvSpPr txBox="1"/>
          <p:nvPr/>
        </p:nvSpPr>
        <p:spPr>
          <a:xfrm rot="-5350866">
            <a:off x="5843588" y="34321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57" name="文本框 32"/>
          <p:cNvSpPr txBox="1"/>
          <p:nvPr/>
        </p:nvSpPr>
        <p:spPr>
          <a:xfrm rot="1209897">
            <a:off x="1136650" y="38750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58" name="文本框 34"/>
          <p:cNvSpPr txBox="1"/>
          <p:nvPr/>
        </p:nvSpPr>
        <p:spPr>
          <a:xfrm rot="4149897">
            <a:off x="2143125" y="34559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59" name="文本框 36"/>
          <p:cNvSpPr txBox="1"/>
          <p:nvPr/>
        </p:nvSpPr>
        <p:spPr>
          <a:xfrm rot="-1380000">
            <a:off x="1604963" y="32289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60" name="文本框 37"/>
          <p:cNvSpPr txBox="1"/>
          <p:nvPr/>
        </p:nvSpPr>
        <p:spPr>
          <a:xfrm rot="1029897">
            <a:off x="2486025" y="27543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61" name="文本框 45"/>
          <p:cNvSpPr txBox="1"/>
          <p:nvPr/>
        </p:nvSpPr>
        <p:spPr>
          <a:xfrm rot="-1380000">
            <a:off x="3162300" y="31464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62" name="文本框 46"/>
          <p:cNvSpPr txBox="1"/>
          <p:nvPr/>
        </p:nvSpPr>
        <p:spPr>
          <a:xfrm rot="-170103">
            <a:off x="787400" y="15303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63" name="文本框 47"/>
          <p:cNvSpPr txBox="1"/>
          <p:nvPr/>
        </p:nvSpPr>
        <p:spPr>
          <a:xfrm rot="1029897">
            <a:off x="828675" y="34004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64" name="文本框 49"/>
          <p:cNvSpPr txBox="1"/>
          <p:nvPr/>
        </p:nvSpPr>
        <p:spPr>
          <a:xfrm rot="-170103">
            <a:off x="3009900" y="38369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65" name="文本框 50"/>
          <p:cNvSpPr txBox="1"/>
          <p:nvPr/>
        </p:nvSpPr>
        <p:spPr>
          <a:xfrm rot="-170103">
            <a:off x="4157663" y="31702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66" name="文本框 51"/>
          <p:cNvSpPr txBox="1"/>
          <p:nvPr/>
        </p:nvSpPr>
        <p:spPr>
          <a:xfrm rot="-170103">
            <a:off x="4324350" y="3929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67" name="文本框 32"/>
          <p:cNvSpPr txBox="1"/>
          <p:nvPr/>
        </p:nvSpPr>
        <p:spPr>
          <a:xfrm rot="-5070842">
            <a:off x="320675" y="20399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68" name="文本框 54"/>
          <p:cNvSpPr txBox="1"/>
          <p:nvPr/>
        </p:nvSpPr>
        <p:spPr>
          <a:xfrm rot="4149897">
            <a:off x="1339850" y="215900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69" name="文本框 55"/>
          <p:cNvSpPr txBox="1"/>
          <p:nvPr/>
        </p:nvSpPr>
        <p:spPr>
          <a:xfrm rot="-170103">
            <a:off x="322263" y="13366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70" name="文本框 56"/>
          <p:cNvSpPr txBox="1"/>
          <p:nvPr/>
        </p:nvSpPr>
        <p:spPr>
          <a:xfrm rot="1029897">
            <a:off x="1338263" y="16843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71" name="文本框 45"/>
          <p:cNvSpPr txBox="1"/>
          <p:nvPr/>
        </p:nvSpPr>
        <p:spPr>
          <a:xfrm rot="-1380000">
            <a:off x="2117725" y="114617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72" name="文本框 46"/>
          <p:cNvSpPr txBox="1"/>
          <p:nvPr/>
        </p:nvSpPr>
        <p:spPr>
          <a:xfrm rot="-1380000">
            <a:off x="2687638" y="13160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73" name="文本框 47"/>
          <p:cNvSpPr txBox="1"/>
          <p:nvPr/>
        </p:nvSpPr>
        <p:spPr>
          <a:xfrm rot="-180000">
            <a:off x="2416175" y="1879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74" name="文本框 49"/>
          <p:cNvSpPr txBox="1"/>
          <p:nvPr/>
        </p:nvSpPr>
        <p:spPr>
          <a:xfrm rot="-1380000">
            <a:off x="3276600" y="15382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75" name="文本框 50"/>
          <p:cNvSpPr txBox="1"/>
          <p:nvPr/>
        </p:nvSpPr>
        <p:spPr>
          <a:xfrm rot="-1380000">
            <a:off x="2849563" y="21193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76" name="文本框 51"/>
          <p:cNvSpPr txBox="1"/>
          <p:nvPr/>
        </p:nvSpPr>
        <p:spPr>
          <a:xfrm rot="-1380000">
            <a:off x="3484563" y="22558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77" name="文本框 32"/>
          <p:cNvSpPr txBox="1"/>
          <p:nvPr/>
        </p:nvSpPr>
        <p:spPr>
          <a:xfrm rot="1209897">
            <a:off x="5114925" y="35385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78" name="文本框 34"/>
          <p:cNvSpPr txBox="1"/>
          <p:nvPr/>
        </p:nvSpPr>
        <p:spPr>
          <a:xfrm rot="-1030866">
            <a:off x="6313488" y="389413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79" name="文本框 36"/>
          <p:cNvSpPr txBox="1"/>
          <p:nvPr/>
        </p:nvSpPr>
        <p:spPr>
          <a:xfrm rot="368503">
            <a:off x="5773738" y="2859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80" name="文本框 37"/>
          <p:cNvSpPr txBox="1"/>
          <p:nvPr/>
        </p:nvSpPr>
        <p:spPr>
          <a:xfrm rot="829244">
            <a:off x="5284788" y="39735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81" name="文本框 45"/>
          <p:cNvSpPr txBox="1"/>
          <p:nvPr/>
        </p:nvSpPr>
        <p:spPr>
          <a:xfrm rot="-4502722">
            <a:off x="6777038" y="24987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82" name="文本框 46"/>
          <p:cNvSpPr txBox="1"/>
          <p:nvPr/>
        </p:nvSpPr>
        <p:spPr>
          <a:xfrm rot="2702238">
            <a:off x="7567613" y="30622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83" name="文本框 47"/>
          <p:cNvSpPr txBox="1"/>
          <p:nvPr/>
        </p:nvSpPr>
        <p:spPr>
          <a:xfrm rot="-3456638">
            <a:off x="6742113" y="3402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84" name="文本框 49"/>
          <p:cNvSpPr txBox="1"/>
          <p:nvPr/>
        </p:nvSpPr>
        <p:spPr>
          <a:xfrm rot="-3180423">
            <a:off x="8107363" y="32654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85" name="文本框 50"/>
          <p:cNvSpPr txBox="1"/>
          <p:nvPr/>
        </p:nvSpPr>
        <p:spPr>
          <a:xfrm rot="-3640556">
            <a:off x="7237413" y="35893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86" name="文本框 51"/>
          <p:cNvSpPr txBox="1"/>
          <p:nvPr/>
        </p:nvSpPr>
        <p:spPr>
          <a:xfrm rot="1549510">
            <a:off x="8029575" y="24018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87" name="文本框 32"/>
          <p:cNvSpPr txBox="1"/>
          <p:nvPr/>
        </p:nvSpPr>
        <p:spPr>
          <a:xfrm rot="4190103">
            <a:off x="4287838" y="25066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88" name="文本框 34"/>
          <p:cNvSpPr txBox="1"/>
          <p:nvPr/>
        </p:nvSpPr>
        <p:spPr>
          <a:xfrm rot="8340000">
            <a:off x="4922838" y="31384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89" name="文本框 36"/>
          <p:cNvSpPr txBox="1"/>
          <p:nvPr/>
        </p:nvSpPr>
        <p:spPr>
          <a:xfrm rot="-1160763">
            <a:off x="5773738" y="1751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90" name="文本框 37"/>
          <p:cNvSpPr txBox="1"/>
          <p:nvPr/>
        </p:nvSpPr>
        <p:spPr>
          <a:xfrm rot="39237">
            <a:off x="5649913" y="2273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91" name="文本框 45"/>
          <p:cNvSpPr txBox="1"/>
          <p:nvPr/>
        </p:nvSpPr>
        <p:spPr>
          <a:xfrm rot="-1160763">
            <a:off x="6334125" y="17732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92" name="文本框 46"/>
          <p:cNvSpPr txBox="1"/>
          <p:nvPr/>
        </p:nvSpPr>
        <p:spPr>
          <a:xfrm rot="-1160763">
            <a:off x="6704013" y="19875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93" name="文本框 47"/>
          <p:cNvSpPr txBox="1"/>
          <p:nvPr/>
        </p:nvSpPr>
        <p:spPr>
          <a:xfrm rot="39237">
            <a:off x="7185025" y="245745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94" name="文本框 49"/>
          <p:cNvSpPr txBox="1"/>
          <p:nvPr/>
        </p:nvSpPr>
        <p:spPr>
          <a:xfrm rot="-1160763">
            <a:off x="8021638" y="206692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95" name="文本框 50"/>
          <p:cNvSpPr txBox="1"/>
          <p:nvPr/>
        </p:nvSpPr>
        <p:spPr>
          <a:xfrm rot="-1160763">
            <a:off x="7488238" y="19335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96" name="文本框 51"/>
          <p:cNvSpPr txBox="1"/>
          <p:nvPr/>
        </p:nvSpPr>
        <p:spPr>
          <a:xfrm rot="-1160763">
            <a:off x="7964488" y="27940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97" name="文本框 32"/>
          <p:cNvSpPr txBox="1"/>
          <p:nvPr/>
        </p:nvSpPr>
        <p:spPr>
          <a:xfrm rot="4190103">
            <a:off x="2763838" y="33385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98" name="文本框 34"/>
          <p:cNvSpPr txBox="1"/>
          <p:nvPr/>
        </p:nvSpPr>
        <p:spPr>
          <a:xfrm rot="8340000">
            <a:off x="3924300" y="281622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399" name="文本框 36"/>
          <p:cNvSpPr txBox="1"/>
          <p:nvPr/>
        </p:nvSpPr>
        <p:spPr>
          <a:xfrm rot="2810103">
            <a:off x="3811588" y="17335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400" name="文本框 37"/>
          <p:cNvSpPr txBox="1"/>
          <p:nvPr/>
        </p:nvSpPr>
        <p:spPr>
          <a:xfrm rot="4010103">
            <a:off x="3811588" y="22764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401" name="文本框 45"/>
          <p:cNvSpPr txBox="1"/>
          <p:nvPr/>
        </p:nvSpPr>
        <p:spPr>
          <a:xfrm rot="2810103">
            <a:off x="4373563" y="17573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402" name="文本框 46"/>
          <p:cNvSpPr txBox="1"/>
          <p:nvPr/>
        </p:nvSpPr>
        <p:spPr>
          <a:xfrm rot="2810103">
            <a:off x="4741863" y="1970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403" name="文本框 47"/>
          <p:cNvSpPr txBox="1"/>
          <p:nvPr/>
        </p:nvSpPr>
        <p:spPr>
          <a:xfrm rot="4010103">
            <a:off x="4741863" y="25130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404" name="文本框 49"/>
          <p:cNvSpPr txBox="1"/>
          <p:nvPr/>
        </p:nvSpPr>
        <p:spPr>
          <a:xfrm rot="-1160763">
            <a:off x="6224588" y="2544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405" name="文本框 50"/>
          <p:cNvSpPr txBox="1"/>
          <p:nvPr/>
        </p:nvSpPr>
        <p:spPr>
          <a:xfrm rot="4020000">
            <a:off x="5218113" y="26304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406" name="文本框 51"/>
          <p:cNvSpPr txBox="1"/>
          <p:nvPr/>
        </p:nvSpPr>
        <p:spPr>
          <a:xfrm rot="-1160763">
            <a:off x="5599113" y="32194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407" name="文本框 32"/>
          <p:cNvSpPr txBox="1"/>
          <p:nvPr/>
        </p:nvSpPr>
        <p:spPr>
          <a:xfrm rot="5400000">
            <a:off x="1139825" y="32273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408" name="文本框 34"/>
          <p:cNvSpPr txBox="1"/>
          <p:nvPr/>
        </p:nvSpPr>
        <p:spPr>
          <a:xfrm rot="8340000">
            <a:off x="1888173" y="3493135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409" name="文本框 36"/>
          <p:cNvSpPr txBox="1"/>
          <p:nvPr/>
        </p:nvSpPr>
        <p:spPr>
          <a:xfrm rot="2810103">
            <a:off x="1862138" y="27320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410" name="文本框 37"/>
          <p:cNvSpPr txBox="1"/>
          <p:nvPr/>
        </p:nvSpPr>
        <p:spPr>
          <a:xfrm rot="5220000">
            <a:off x="2297113" y="3014663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411" name="文本框 45"/>
          <p:cNvSpPr txBox="1"/>
          <p:nvPr/>
        </p:nvSpPr>
        <p:spPr>
          <a:xfrm rot="2810103">
            <a:off x="2808288" y="27447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412" name="文本框 46"/>
          <p:cNvSpPr txBox="1"/>
          <p:nvPr/>
        </p:nvSpPr>
        <p:spPr>
          <a:xfrm rot="4020000">
            <a:off x="700088" y="196373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413" name="文本框 47"/>
          <p:cNvSpPr txBox="1"/>
          <p:nvPr/>
        </p:nvSpPr>
        <p:spPr>
          <a:xfrm rot="5220000">
            <a:off x="700088" y="28956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414" name="文本框 49"/>
          <p:cNvSpPr txBox="1"/>
          <p:nvPr/>
        </p:nvSpPr>
        <p:spPr>
          <a:xfrm rot="4020000">
            <a:off x="2462213" y="37385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415" name="文本框 50"/>
          <p:cNvSpPr txBox="1"/>
          <p:nvPr/>
        </p:nvSpPr>
        <p:spPr>
          <a:xfrm rot="4020000">
            <a:off x="3700463" y="33655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416" name="文本框 51"/>
          <p:cNvSpPr txBox="1"/>
          <p:nvPr/>
        </p:nvSpPr>
        <p:spPr>
          <a:xfrm rot="4020000">
            <a:off x="4070350" y="35798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417" name="文本框 32"/>
          <p:cNvSpPr txBox="1"/>
          <p:nvPr/>
        </p:nvSpPr>
        <p:spPr>
          <a:xfrm rot="-880739">
            <a:off x="514350" y="2514600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418" name="文本框 34"/>
          <p:cNvSpPr txBox="1"/>
          <p:nvPr/>
        </p:nvSpPr>
        <p:spPr>
          <a:xfrm rot="8340000">
            <a:off x="1254125" y="2592388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419" name="文本框 36"/>
          <p:cNvSpPr txBox="1"/>
          <p:nvPr/>
        </p:nvSpPr>
        <p:spPr>
          <a:xfrm rot="4020000">
            <a:off x="1668463" y="15097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420" name="文本框 37"/>
          <p:cNvSpPr txBox="1"/>
          <p:nvPr/>
        </p:nvSpPr>
        <p:spPr>
          <a:xfrm rot="5220000">
            <a:off x="1668463" y="205263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421" name="文本框 45"/>
          <p:cNvSpPr txBox="1"/>
          <p:nvPr/>
        </p:nvSpPr>
        <p:spPr>
          <a:xfrm rot="2810103">
            <a:off x="2228850" y="153193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422" name="文本框 46"/>
          <p:cNvSpPr txBox="1"/>
          <p:nvPr/>
        </p:nvSpPr>
        <p:spPr>
          <a:xfrm rot="2810103">
            <a:off x="2598738" y="174625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423" name="文本框 47"/>
          <p:cNvSpPr txBox="1"/>
          <p:nvPr/>
        </p:nvSpPr>
        <p:spPr>
          <a:xfrm rot="4010103">
            <a:off x="2328863" y="2312988"/>
            <a:ext cx="504825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424" name="文本框 49"/>
          <p:cNvSpPr txBox="1"/>
          <p:nvPr/>
        </p:nvSpPr>
        <p:spPr>
          <a:xfrm rot="2810103">
            <a:off x="3186113" y="19700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425" name="文本框 50"/>
          <p:cNvSpPr txBox="1"/>
          <p:nvPr/>
        </p:nvSpPr>
        <p:spPr>
          <a:xfrm rot="2810103">
            <a:off x="3073400" y="240506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426" name="文本框 51"/>
          <p:cNvSpPr txBox="1"/>
          <p:nvPr/>
        </p:nvSpPr>
        <p:spPr>
          <a:xfrm rot="2810103">
            <a:off x="3443288" y="26193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427" name="文本框 32"/>
          <p:cNvSpPr txBox="1"/>
          <p:nvPr/>
        </p:nvSpPr>
        <p:spPr>
          <a:xfrm rot="5400000">
            <a:off x="4891405" y="358870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428" name="文本框 34"/>
          <p:cNvSpPr txBox="1"/>
          <p:nvPr/>
        </p:nvSpPr>
        <p:spPr>
          <a:xfrm rot="3159237">
            <a:off x="5819775" y="4006850"/>
            <a:ext cx="501650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429" name="文本框 36"/>
          <p:cNvSpPr txBox="1"/>
          <p:nvPr/>
        </p:nvSpPr>
        <p:spPr>
          <a:xfrm rot="-1160763">
            <a:off x="6237288" y="292576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430" name="文本框 37"/>
          <p:cNvSpPr txBox="1"/>
          <p:nvPr/>
        </p:nvSpPr>
        <p:spPr>
          <a:xfrm rot="39237">
            <a:off x="6237288" y="3468688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431" name="文本框 45"/>
          <p:cNvSpPr txBox="1"/>
          <p:nvPr/>
        </p:nvSpPr>
        <p:spPr>
          <a:xfrm rot="-1160763">
            <a:off x="6797675" y="2947988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432" name="文本框 46"/>
          <p:cNvSpPr txBox="1"/>
          <p:nvPr/>
        </p:nvSpPr>
        <p:spPr>
          <a:xfrm rot="-1160763">
            <a:off x="7167563" y="3162300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433" name="文本框 47"/>
          <p:cNvSpPr txBox="1"/>
          <p:nvPr/>
        </p:nvSpPr>
        <p:spPr>
          <a:xfrm rot="39237">
            <a:off x="6854825" y="3730625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434" name="文本框 49"/>
          <p:cNvSpPr txBox="1"/>
          <p:nvPr/>
        </p:nvSpPr>
        <p:spPr>
          <a:xfrm rot="-1160763">
            <a:off x="7688263" y="3452813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435" name="文本框 50"/>
          <p:cNvSpPr txBox="1"/>
          <p:nvPr/>
        </p:nvSpPr>
        <p:spPr>
          <a:xfrm rot="-1160763">
            <a:off x="7642225" y="3821113"/>
            <a:ext cx="506413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sp>
        <p:nvSpPr>
          <p:cNvPr id="14436" name="文本框 51"/>
          <p:cNvSpPr txBox="1"/>
          <p:nvPr/>
        </p:nvSpPr>
        <p:spPr>
          <a:xfrm rot="-1160763">
            <a:off x="6780213" y="1146175"/>
            <a:ext cx="506412" cy="168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</a:p>
        </p:txBody>
      </p:sp>
      <p:grpSp>
        <p:nvGrpSpPr>
          <p:cNvPr id="14437" name="组合 3"/>
          <p:cNvGrpSpPr/>
          <p:nvPr/>
        </p:nvGrpSpPr>
        <p:grpSpPr>
          <a:xfrm>
            <a:off x="274638" y="336550"/>
            <a:ext cx="2062162" cy="544513"/>
            <a:chOff x="1438698" y="982657"/>
            <a:chExt cx="2498303" cy="616461"/>
          </a:xfrm>
        </p:grpSpPr>
        <p:pic>
          <p:nvPicPr>
            <p:cNvPr id="14438" name="图片 1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439" name="文本框 2"/>
            <p:cNvSpPr txBox="1"/>
            <p:nvPr/>
          </p:nvSpPr>
          <p:spPr>
            <a:xfrm>
              <a:off x="1438698" y="982657"/>
              <a:ext cx="2076874" cy="59235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800" b="1" dirty="0">
                  <a:solidFill>
                    <a:srgbClr val="0070C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字词学习</a:t>
              </a:r>
            </a:p>
          </p:txBody>
        </p:sp>
      </p:grpSp>
      <p:sp>
        <p:nvSpPr>
          <p:cNvPr id="14440" name="Text Box 2"/>
          <p:cNvSpPr txBox="1"/>
          <p:nvPr/>
        </p:nvSpPr>
        <p:spPr>
          <a:xfrm>
            <a:off x="401638" y="1417638"/>
            <a:ext cx="8488362" cy="206121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鲲（    ）    徙（    ）     抟（    ）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南冥（ 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）  邪（    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)</a:t>
            </a:r>
          </a:p>
        </p:txBody>
      </p:sp>
      <p:sp>
        <p:nvSpPr>
          <p:cNvPr id="9" name="矩形 8"/>
          <p:cNvSpPr/>
          <p:nvPr/>
        </p:nvSpPr>
        <p:spPr>
          <a:xfrm>
            <a:off x="1249680" y="1734820"/>
            <a:ext cx="87439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kūn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05300" y="1731963"/>
            <a:ext cx="64389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xǐ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91680" y="1710373"/>
            <a:ext cx="110490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tuán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41463" y="2671763"/>
            <a:ext cx="110490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mínɡ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sp>
        <p:nvSpPr>
          <p:cNvPr id="14447" name="TextBox 11"/>
          <p:cNvSpPr txBox="1"/>
          <p:nvPr/>
        </p:nvSpPr>
        <p:spPr>
          <a:xfrm>
            <a:off x="466090" y="2139315"/>
            <a:ext cx="517525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914400"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448" name="TextBox 19"/>
          <p:cNvSpPr txBox="1"/>
          <p:nvPr/>
        </p:nvSpPr>
        <p:spPr>
          <a:xfrm>
            <a:off x="3327718" y="2099310"/>
            <a:ext cx="468312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914400"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449" name="TextBox 20"/>
          <p:cNvSpPr txBox="1"/>
          <p:nvPr/>
        </p:nvSpPr>
        <p:spPr>
          <a:xfrm>
            <a:off x="6414770" y="2131695"/>
            <a:ext cx="517525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914400"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450" name="TextBox 21"/>
          <p:cNvSpPr txBox="1"/>
          <p:nvPr/>
        </p:nvSpPr>
        <p:spPr>
          <a:xfrm>
            <a:off x="855663" y="3077528"/>
            <a:ext cx="515937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914400"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TextBox 19"/>
          <p:cNvSpPr txBox="1"/>
          <p:nvPr/>
        </p:nvSpPr>
        <p:spPr>
          <a:xfrm>
            <a:off x="3295968" y="3155950"/>
            <a:ext cx="468312" cy="5222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914400"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65600" y="2728278"/>
            <a:ext cx="66929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y</a:t>
            </a:r>
            <a:r>
              <a:rPr kumimoji="0" lang="en-US" altLang="zh-C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charset="0"/>
                <a:ea typeface="+mn-ea"/>
                <a:cs typeface="Comic Sans MS" panose="030F0702030302020204" charset="0"/>
                <a:sym typeface="+mn-ea"/>
              </a:rPr>
              <a:t>é</a:t>
            </a:r>
          </a:p>
        </p:txBody>
      </p:sp>
      <p:pic>
        <p:nvPicPr>
          <p:cNvPr id="4" name="zmj-6002-10729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362190" y="59055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0" dur="3714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1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9" grpId="0"/>
      <p:bldP spid="11" grpId="0"/>
      <p:bldP spid="12" grpId="0"/>
      <p:bldP spid="13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1"/>
          <p:cNvSpPr txBox="1"/>
          <p:nvPr/>
        </p:nvSpPr>
        <p:spPr>
          <a:xfrm>
            <a:off x="2980690" y="1868170"/>
            <a:ext cx="2805113" cy="777875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lstStyle/>
          <a:p>
            <a:pPr algn="ctr"/>
            <a:r>
              <a:rPr lang="zh-CN" altLang="en-US" sz="4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北冥有鱼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4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5677</Words>
  <Application>Microsoft Office PowerPoint</Application>
  <PresentationFormat>全屏显示(16:9)</PresentationFormat>
  <Paragraphs>774</Paragraphs>
  <Slides>29</Slides>
  <Notes>1</Notes>
  <HiddenSlides>1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4_自定义设计方案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现实意义：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jxzy888666</dc:title>
  <dc:creator>jxzy888666</dc:creator>
  <cp:lastModifiedBy>Administrator</cp:lastModifiedBy>
  <cp:revision>912</cp:revision>
  <dcterms:created xsi:type="dcterms:W3CDTF">2016-01-14T07:05:00Z</dcterms:created>
  <dcterms:modified xsi:type="dcterms:W3CDTF">2018-06-20T13:52:55Z</dcterms:modified>
  <cp:category>jxzy888666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KSOProductBuildVer">
    <vt:lpwstr>2052-10.1.0.7346</vt:lpwstr>
  </property>
</Properties>
</file>