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  <p:sldMasterId id="2147483683" r:id="rId3"/>
  </p:sldMasterIdLst>
  <p:sldIdLst>
    <p:sldId id="256" r:id="rId4"/>
    <p:sldId id="259" r:id="rId5"/>
    <p:sldId id="263" r:id="rId6"/>
    <p:sldId id="310" r:id="rId7"/>
    <p:sldId id="311" r:id="rId8"/>
    <p:sldId id="312" r:id="rId9"/>
    <p:sldId id="313" r:id="rId10"/>
    <p:sldId id="314" r:id="rId11"/>
    <p:sldId id="315" r:id="rId12"/>
    <p:sldId id="265" r:id="rId13"/>
    <p:sldId id="266" r:id="rId14"/>
    <p:sldId id="267" r:id="rId15"/>
    <p:sldId id="264" r:id="rId16"/>
    <p:sldId id="269" r:id="rId17"/>
    <p:sldId id="270" r:id="rId18"/>
    <p:sldId id="271" r:id="rId19"/>
    <p:sldId id="278" r:id="rId20"/>
    <p:sldId id="268" r:id="rId21"/>
    <p:sldId id="280" r:id="rId22"/>
    <p:sldId id="281" r:id="rId23"/>
    <p:sldId id="282" r:id="rId24"/>
    <p:sldId id="283" r:id="rId25"/>
    <p:sldId id="284" r:id="rId26"/>
    <p:sldId id="285" r:id="rId27"/>
    <p:sldId id="279" r:id="rId28"/>
    <p:sldId id="286" r:id="rId29"/>
    <p:sldId id="287" r:id="rId30"/>
    <p:sldId id="288" r:id="rId31"/>
    <p:sldId id="289" r:id="rId32"/>
    <p:sldId id="291" r:id="rId33"/>
    <p:sldId id="290" r:id="rId34"/>
    <p:sldId id="293" r:id="rId35"/>
    <p:sldId id="292" r:id="rId36"/>
    <p:sldId id="295" r:id="rId37"/>
    <p:sldId id="296" r:id="rId38"/>
    <p:sldId id="297" r:id="rId39"/>
    <p:sldId id="294" r:id="rId40"/>
    <p:sldId id="298" r:id="rId41"/>
    <p:sldId id="300" r:id="rId42"/>
    <p:sldId id="301" r:id="rId43"/>
    <p:sldId id="302" r:id="rId44"/>
    <p:sldId id="303" r:id="rId45"/>
    <p:sldId id="304" r:id="rId46"/>
    <p:sldId id="305" r:id="rId47"/>
    <p:sldId id="306" r:id="rId48"/>
    <p:sldId id="307" r:id="rId49"/>
    <p:sldId id="308" r:id="rId50"/>
    <p:sldId id="299" r:id="rId51"/>
  </p:sldIdLst>
  <p:sldSz cx="9144000" cy="6858000" type="screen4x3"/>
  <p:notesSz cx="6858000" cy="9144000"/>
  <p:custDataLst>
    <p:tags r:id="rId52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宋体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宋体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宋体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宋体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宋体" pitchFamily="2" charset="-122"/>
      </a:defRPr>
    </a:lvl5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 autoAdjust="0"/>
    <p:restoredTop sz="94660" autoAdjust="0"/>
  </p:normalViewPr>
  <p:slideViewPr>
    <p:cSldViewPr>
      <p:cViewPr varScale="1">
        <p:scale>
          <a:sx n="78" d="100"/>
          <a:sy n="78" d="100"/>
        </p:scale>
        <p:origin x="0" y="0"/>
      </p:cViewPr>
    </p:cSldViewPr>
  </p:slideViewPr>
  <p:notesViewPr>
    <p:cSldViewPr>
      <p:cViewPr varScale="1">
        <p:scale>
          <a:sx n="1" d="100"/>
          <a:sy n="1" d="100"/>
        </p:scale>
        <p:origin x="0" y="0"/>
      </p:cViewPr>
    </p:cSldViewPr>
  </p:notesViewPr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slideMaster" Target="slideMasters/slideMaster3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slide" Target="slides/slide42.xml" /><Relationship Id="rId46" Type="http://schemas.openxmlformats.org/officeDocument/2006/relationships/slide" Target="slides/slide43.xml" /><Relationship Id="rId47" Type="http://schemas.openxmlformats.org/officeDocument/2006/relationships/slide" Target="slides/slide44.xml" /><Relationship Id="rId48" Type="http://schemas.openxmlformats.org/officeDocument/2006/relationships/slide" Target="slides/slide45.xml" /><Relationship Id="rId49" Type="http://schemas.openxmlformats.org/officeDocument/2006/relationships/slide" Target="slides/slide46.xml" /><Relationship Id="rId5" Type="http://schemas.openxmlformats.org/officeDocument/2006/relationships/slide" Target="slides/slide2.xml" /><Relationship Id="rId50" Type="http://schemas.openxmlformats.org/officeDocument/2006/relationships/slide" Target="slides/slide47.xml" /><Relationship Id="rId51" Type="http://schemas.openxmlformats.org/officeDocument/2006/relationships/slide" Target="slides/slide48.xml" /><Relationship Id="rId52" Type="http://schemas.openxmlformats.org/officeDocument/2006/relationships/tags" Target="tags/tag1.xml" /><Relationship Id="rId53" Type="http://schemas.openxmlformats.org/officeDocument/2006/relationships/presProps" Target="presProps.xml" /><Relationship Id="rId54" Type="http://schemas.openxmlformats.org/officeDocument/2006/relationships/viewProps" Target="viewProps.xml" /><Relationship Id="rId55" Type="http://schemas.openxmlformats.org/officeDocument/2006/relationships/theme" Target="theme/theme1.xml" /><Relationship Id="rId56" Type="http://schemas.openxmlformats.org/officeDocument/2006/relationships/tableStyles" Target="tableStyles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en-US" altLang="en-US" sz="1400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en-US" altLang="en-US" sz="1400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051EB7AA-9E66-4A67-B322-88D49F0E09A5}" type="slidenum">
              <a:rPr lang="en-US" altLang="en-US" sz="1400"/>
              <a:t>*</a:t>
            </a:fld>
            <a:endParaRPr lang="en-US" altLang="en-US" sz="1400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en-US" altLang="en-US" sz="1400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en-US" altLang="en-US" sz="1400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051EB7AA-9E66-4A67-B322-88D49F0E09A5}" type="slidenum">
              <a:rPr lang="en-US" altLang="en-US" sz="1400"/>
              <a:t>*</a:t>
            </a:fld>
            <a:endParaRPr lang="en-US" altLang="en-US" sz="1400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en-US" altLang="en-US" sz="1400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en-US" altLang="en-US" sz="1400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051EB7AA-9E66-4A67-B322-88D49F0E09A5}" type="slidenum">
              <a:rPr lang="en-US" altLang="en-US" sz="1400"/>
              <a:t>*</a:t>
            </a:fld>
            <a:endParaRPr lang="en-US" altLang="en-US" sz="1400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en-US" altLang="en-US" sz="1400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en-US" altLang="en-US" sz="1400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D93A772A-CA43-4310-93FE-DED79FDBFAB3}" type="slidenum">
              <a:rPr lang="en-US" altLang="en-US" sz="1400"/>
              <a:t>*</a:t>
            </a:fld>
            <a:endParaRPr lang="en-US" altLang="en-US" sz="1400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en-US" altLang="en-US" sz="1400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en-US" altLang="en-US" sz="1400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D93A772A-CA43-4310-93FE-DED79FDBFAB3}" type="slidenum">
              <a:rPr lang="en-US" altLang="en-US" sz="1400"/>
              <a:t>*</a:t>
            </a:fld>
            <a:endParaRPr lang="en-US" altLang="en-US" sz="1400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en-US" altLang="en-US" sz="1400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en-US" altLang="en-US" sz="1400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D93A772A-CA43-4310-93FE-DED79FDBFAB3}" type="slidenum">
              <a:rPr lang="en-US" altLang="en-US" sz="1400"/>
              <a:t>*</a:t>
            </a:fld>
            <a:endParaRPr lang="en-US" altLang="en-US" sz="1400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en-US" altLang="en-US" sz="1400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en-US" altLang="en-US" sz="1400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D93A772A-CA43-4310-93FE-DED79FDBFAB3}" type="slidenum">
              <a:rPr lang="en-US" altLang="en-US" sz="1400"/>
              <a:t>*</a:t>
            </a:fld>
            <a:endParaRPr lang="en-US" altLang="en-US" sz="1400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en-US" altLang="en-US" sz="1400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en-US" altLang="en-US" sz="1400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D93A772A-CA43-4310-93FE-DED79FDBFAB3}" type="slidenum">
              <a:rPr lang="en-US" altLang="en-US" sz="1400"/>
              <a:t>*</a:t>
            </a:fld>
            <a:endParaRPr lang="en-US" altLang="en-US" sz="1400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en-US" altLang="en-US" sz="1400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en-US" altLang="en-US" sz="1400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D93A772A-CA43-4310-93FE-DED79FDBFAB3}" type="slidenum">
              <a:rPr lang="en-US" altLang="en-US" sz="1400"/>
              <a:t>*</a:t>
            </a:fld>
            <a:endParaRPr lang="en-US" altLang="en-US" sz="1400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en-US" altLang="en-US" sz="1400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en-US" altLang="en-US" sz="1400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D93A772A-CA43-4310-93FE-DED79FDBFAB3}" type="slidenum">
              <a:rPr lang="en-US" altLang="en-US" sz="1400"/>
              <a:t>*</a:t>
            </a:fld>
            <a:endParaRPr lang="en-US" altLang="en-US" sz="1400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en-US" altLang="en-US" sz="1400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en-US" altLang="en-US" sz="1400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D93A772A-CA43-4310-93FE-DED79FDBFAB3}" type="slidenum">
              <a:rPr lang="en-US" altLang="en-US" sz="1400"/>
              <a:t>*</a:t>
            </a:fld>
            <a:endParaRPr lang="en-US" altLang="en-US" sz="1400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en-US" altLang="en-US" sz="1400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en-US" altLang="en-US" sz="1400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051EB7AA-9E66-4A67-B322-88D49F0E09A5}" type="slidenum">
              <a:rPr lang="en-US" altLang="en-US" sz="1400"/>
              <a:t>*</a:t>
            </a:fld>
            <a:endParaRPr lang="en-US" altLang="en-US" sz="1400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en-US" altLang="en-US" sz="1400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en-US" altLang="en-US" sz="1400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D93A772A-CA43-4310-93FE-DED79FDBFAB3}" type="slidenum">
              <a:rPr lang="en-US" altLang="en-US" sz="1400"/>
              <a:t>*</a:t>
            </a:fld>
            <a:endParaRPr lang="en-US" altLang="en-US" sz="1400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en-US" altLang="en-US" sz="1400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en-US" altLang="en-US" sz="1400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D93A772A-CA43-4310-93FE-DED79FDBFAB3}" type="slidenum">
              <a:rPr lang="en-US" altLang="en-US" sz="1400"/>
              <a:t>*</a:t>
            </a:fld>
            <a:endParaRPr lang="en-US" altLang="en-US" sz="1400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en-US" altLang="en-US" sz="1400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en-US" altLang="en-US" sz="1400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D93A772A-CA43-4310-93FE-DED79FDBFAB3}" type="slidenum">
              <a:rPr lang="en-US" altLang="en-US" sz="1400"/>
              <a:t>*</a:t>
            </a:fld>
            <a:endParaRPr lang="en-US" altLang="en-US" sz="1400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en-US" altLang="en-US" sz="1400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en-US" altLang="en-US" sz="1400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5F976DC9-2232-4694-8592-1F382D8A39D3}" type="slidenum">
              <a:rPr lang="en-US" altLang="en-US" sz="1400"/>
              <a:t>*</a:t>
            </a:fld>
            <a:endParaRPr lang="en-US" altLang="en-US" sz="1400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en-US" altLang="en-US" sz="1400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en-US" altLang="en-US" sz="1400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5F976DC9-2232-4694-8592-1F382D8A39D3}" type="slidenum">
              <a:rPr lang="en-US" altLang="en-US" sz="1400"/>
              <a:t>*</a:t>
            </a:fld>
            <a:endParaRPr lang="en-US" altLang="en-US" sz="1400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en-US" altLang="en-US" sz="1400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en-US" altLang="en-US" sz="1400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5F976DC9-2232-4694-8592-1F382D8A39D3}" type="slidenum">
              <a:rPr lang="en-US" altLang="en-US" sz="1400"/>
              <a:t>*</a:t>
            </a:fld>
            <a:endParaRPr lang="en-US" altLang="en-US" sz="1400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en-US" altLang="en-US" sz="1400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en-US" altLang="en-US" sz="1400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5F976DC9-2232-4694-8592-1F382D8A39D3}" type="slidenum">
              <a:rPr lang="en-US" altLang="en-US" sz="1400"/>
              <a:t>*</a:t>
            </a:fld>
            <a:endParaRPr lang="en-US" altLang="en-US" sz="1400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en-US" altLang="en-US" sz="1400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en-US" altLang="en-US" sz="1400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5F976DC9-2232-4694-8592-1F382D8A39D3}" type="slidenum">
              <a:rPr lang="en-US" altLang="en-US" sz="1400"/>
              <a:t>*</a:t>
            </a:fld>
            <a:endParaRPr lang="en-US" altLang="en-US" sz="1400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en-US" altLang="en-US" sz="1400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en-US" altLang="en-US" sz="1400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5F976DC9-2232-4694-8592-1F382D8A39D3}" type="slidenum">
              <a:rPr lang="en-US" altLang="en-US" sz="1400"/>
              <a:t>*</a:t>
            </a:fld>
            <a:endParaRPr lang="en-US" altLang="en-US" sz="1400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en-US" altLang="en-US" sz="1400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en-US" altLang="en-US" sz="1400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5F976DC9-2232-4694-8592-1F382D8A39D3}" type="slidenum">
              <a:rPr lang="en-US" altLang="en-US" sz="1400"/>
              <a:t>*</a:t>
            </a:fld>
            <a:endParaRPr lang="en-US" altLang="en-US" sz="1400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en-US" altLang="en-US" sz="1400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en-US" altLang="en-US" sz="1400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051EB7AA-9E66-4A67-B322-88D49F0E09A5}" type="slidenum">
              <a:rPr lang="en-US" altLang="en-US" sz="1400"/>
              <a:t>*</a:t>
            </a:fld>
            <a:endParaRPr lang="en-US" altLang="en-US" sz="1400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en-US" altLang="en-US" sz="1400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en-US" altLang="en-US" sz="1400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5F976DC9-2232-4694-8592-1F382D8A39D3}" type="slidenum">
              <a:rPr lang="en-US" altLang="en-US" sz="1400"/>
              <a:t>*</a:t>
            </a:fld>
            <a:endParaRPr lang="en-US" altLang="en-US" sz="1400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en-US" altLang="en-US" sz="1400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en-US" altLang="en-US" sz="1400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5F976DC9-2232-4694-8592-1F382D8A39D3}" type="slidenum">
              <a:rPr lang="en-US" altLang="en-US" sz="1400"/>
              <a:t>*</a:t>
            </a:fld>
            <a:endParaRPr lang="en-US" altLang="en-US" sz="1400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en-US" altLang="en-US" sz="1400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en-US" altLang="en-US" sz="1400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5F976DC9-2232-4694-8592-1F382D8A39D3}" type="slidenum">
              <a:rPr lang="en-US" altLang="en-US" sz="1400"/>
              <a:t>*</a:t>
            </a:fld>
            <a:endParaRPr lang="en-US" altLang="en-US" sz="1400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en-US" altLang="en-US" sz="1400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en-US" altLang="en-US" sz="1400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5F976DC9-2232-4694-8592-1F382D8A39D3}" type="slidenum">
              <a:rPr lang="en-US" altLang="en-US" sz="1400"/>
              <a:t>*</a:t>
            </a:fld>
            <a:endParaRPr lang="en-US" altLang="en-US" sz="1400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en-US" altLang="en-US" sz="1400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en-US" altLang="en-US" sz="1400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051EB7AA-9E66-4A67-B322-88D49F0E09A5}" type="slidenum">
              <a:rPr lang="en-US" altLang="en-US" sz="1400"/>
              <a:t>*</a:t>
            </a:fld>
            <a:endParaRPr lang="en-US" altLang="en-US" sz="1400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en-US" altLang="en-US" sz="1400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en-US" altLang="en-US" sz="1400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051EB7AA-9E66-4A67-B322-88D49F0E09A5}" type="slidenum">
              <a:rPr lang="en-US" altLang="en-US" sz="1400"/>
              <a:t>*</a:t>
            </a:fld>
            <a:endParaRPr lang="en-US" altLang="en-US" sz="1400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en-US" altLang="en-US" sz="1400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en-US" altLang="en-US" sz="1400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051EB7AA-9E66-4A67-B322-88D49F0E09A5}" type="slidenum">
              <a:rPr lang="en-US" altLang="en-US" sz="1400"/>
              <a:t>*</a:t>
            </a:fld>
            <a:endParaRPr lang="en-US" altLang="en-US" sz="1400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en-US" altLang="en-US" sz="1400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en-US" altLang="en-US" sz="1400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051EB7AA-9E66-4A67-B322-88D49F0E09A5}" type="slidenum">
              <a:rPr lang="en-US" altLang="en-US" sz="1400"/>
              <a:t>*</a:t>
            </a:fld>
            <a:endParaRPr lang="en-US" altLang="en-US" sz="1400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en-US" altLang="en-US" sz="1400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en-US" altLang="en-US" sz="1400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051EB7AA-9E66-4A67-B322-88D49F0E09A5}" type="slidenum">
              <a:rPr lang="en-US" altLang="en-US" sz="1400"/>
              <a:t>*</a:t>
            </a:fld>
            <a:endParaRPr lang="en-US" altLang="en-US" sz="1400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en-US" altLang="en-US" sz="1400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en-US" altLang="en-US" sz="1400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051EB7AA-9E66-4A67-B322-88D49F0E09A5}" type="slidenum">
              <a:rPr lang="en-US" altLang="en-US" sz="1400"/>
              <a:t>*</a:t>
            </a:fld>
            <a:endParaRPr lang="en-US" altLang="en-US" sz="1400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10" Type="http://schemas.openxmlformats.org/officeDocument/2006/relationships/slideLayout" Target="../slideLayouts/slideLayout32.xml" /><Relationship Id="rId11" Type="http://schemas.openxmlformats.org/officeDocument/2006/relationships/slideLayout" Target="../slideLayouts/slideLayout33.xml" /><Relationship Id="rId12" Type="http://schemas.openxmlformats.org/officeDocument/2006/relationships/theme" Target="../theme/theme3.xml" /><Relationship Id="rId2" Type="http://schemas.openxmlformats.org/officeDocument/2006/relationships/slideLayout" Target="../slideLayouts/slideLayout24.xml" /><Relationship Id="rId3" Type="http://schemas.openxmlformats.org/officeDocument/2006/relationships/slideLayout" Target="../slideLayouts/slideLayout25.xml" /><Relationship Id="rId4" Type="http://schemas.openxmlformats.org/officeDocument/2006/relationships/slideLayout" Target="../slideLayouts/slideLayout26.xml" /><Relationship Id="rId5" Type="http://schemas.openxmlformats.org/officeDocument/2006/relationships/slideLayout" Target="../slideLayouts/slideLayout27.xml" /><Relationship Id="rId6" Type="http://schemas.openxmlformats.org/officeDocument/2006/relationships/slideLayout" Target="../slideLayouts/slideLayout28.xml" /><Relationship Id="rId7" Type="http://schemas.openxmlformats.org/officeDocument/2006/relationships/slideLayout" Target="../slideLayouts/slideLayout29.xml" /><Relationship Id="rId8" Type="http://schemas.openxmlformats.org/officeDocument/2006/relationships/slideLayout" Target="../slideLayouts/slideLayout30.xml" /><Relationship Id="rId9" Type="http://schemas.openxmlformats.org/officeDocument/2006/relationships/slideLayout" Target="../slideLayouts/slideLayout3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rgbClr val="FCFDFE"/>
            </a:gs>
            <a:gs pos="74001">
              <a:srgbClr val="E0F1F2"/>
            </a:gs>
            <a:gs pos="83000">
              <a:srgbClr val="E0F1F2"/>
            </a:gs>
            <a:gs pos="100000">
              <a:srgbClr val="EBF6F7"/>
            </a:gs>
          </a:gsLst>
          <a:lin ang="5400000"/>
        </a:gradFill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 baseline="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en-US" altLang="en-US" sz="140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en-US" altLang="en-US" sz="140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051EB7AA-9E66-4A67-B322-88D49F0E09A5}" type="slidenum">
              <a:rPr lang="en-US" altLang="en-US" sz="1400"/>
              <a:t>*</a:t>
            </a:fld>
            <a:endParaRPr lang="en-US" altLang="en-US" sz="1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ransition/>
  <p:timing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2"/>
          </a:solidFill>
          <a:effectLst/>
          <a:latin typeface="Arial" pitchFamily="34" charset="0"/>
          <a:ea typeface="宋体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32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lvl="1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lvl="2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lvl="3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lvl="4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Arial" pitchFamily="34" charset="0"/>
          <a:ea typeface="宋体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Arial" pitchFamily="34" charset="0"/>
          <a:ea typeface="宋体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Arial" pitchFamily="34" charset="0"/>
          <a:ea typeface="宋体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Arial" pitchFamily="34" charset="0"/>
          <a:ea typeface="宋体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rgbClr val="FCFDFE"/>
            </a:gs>
            <a:gs pos="74001">
              <a:srgbClr val="E0F1F2"/>
            </a:gs>
            <a:gs pos="83000">
              <a:srgbClr val="E0F1F2"/>
            </a:gs>
            <a:gs pos="100000">
              <a:srgbClr val="EBF6F7"/>
            </a:gs>
          </a:gsLst>
          <a:lin ang="5400000"/>
        </a:gradFill>
      </p:bgPr>
    </p:bg>
    <p:spTree>
      <p:nvGrpSpPr>
        <p:cNvPr id="1" name=""/>
        <p:cNvGrpSpPr/>
        <p:nvPr/>
      </p:nvGrpSpPr>
      <p:grpSpPr/>
      <p:sp>
        <p:nvSpPr>
          <p:cNvPr id="2050" name="标题 1025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 baseline="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2051" name="文本占位符 1026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2052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en-US" altLang="en-US" sz="1400"/>
          </a:p>
        </p:txBody>
      </p:sp>
      <p:sp>
        <p:nvSpPr>
          <p:cNvPr id="2053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en-US" altLang="en-US" sz="1400"/>
          </a:p>
        </p:txBody>
      </p:sp>
      <p:sp>
        <p:nvSpPr>
          <p:cNvPr id="2054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D93A772A-CA43-4310-93FE-DED79FDBFAB3}" type="slidenum">
              <a:rPr lang="en-US" altLang="en-US" sz="1400"/>
              <a:t>*</a:t>
            </a:fld>
            <a:endParaRPr lang="en-US" altLang="en-US" sz="1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ransition/>
  <p:timing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2"/>
          </a:solidFill>
          <a:effectLst/>
          <a:latin typeface="Arial" pitchFamily="34" charset="0"/>
          <a:ea typeface="宋体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32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lvl="1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lvl="2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lvl="3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lvl="4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Arial" pitchFamily="34" charset="0"/>
          <a:ea typeface="宋体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Arial" pitchFamily="34" charset="0"/>
          <a:ea typeface="宋体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Arial" pitchFamily="34" charset="0"/>
          <a:ea typeface="宋体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Arial" pitchFamily="34" charset="0"/>
          <a:ea typeface="宋体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rgbClr val="FCFDFE"/>
            </a:gs>
            <a:gs pos="74001">
              <a:srgbClr val="E0F1F2"/>
            </a:gs>
            <a:gs pos="83000">
              <a:srgbClr val="E0F1F2"/>
            </a:gs>
            <a:gs pos="100000">
              <a:srgbClr val="EBF6F7"/>
            </a:gs>
          </a:gsLst>
          <a:lin ang="5400000"/>
        </a:gradFill>
      </p:bgPr>
    </p:bg>
    <p:spTree>
      <p:nvGrpSpPr>
        <p:cNvPr id="1" name=""/>
        <p:cNvGrpSpPr/>
        <p:nvPr/>
      </p:nvGrpSpPr>
      <p:grpSpPr/>
      <p:sp>
        <p:nvSpPr>
          <p:cNvPr id="3074" name="标题 1025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 baseline="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3075" name="文本占位符 1026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3076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en-US" altLang="en-US" sz="1400"/>
          </a:p>
        </p:txBody>
      </p:sp>
      <p:sp>
        <p:nvSpPr>
          <p:cNvPr id="3077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en-US" altLang="en-US" sz="1400"/>
          </a:p>
        </p:txBody>
      </p:sp>
      <p:sp>
        <p:nvSpPr>
          <p:cNvPr id="3078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5F976DC9-2232-4694-8592-1F382D8A39D3}" type="slidenum">
              <a:rPr lang="en-US" altLang="en-US" sz="1400"/>
              <a:t>*</a:t>
            </a:fld>
            <a:endParaRPr lang="en-US" altLang="en-US" sz="1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transition/>
  <p:timing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2"/>
          </a:solidFill>
          <a:effectLst/>
          <a:latin typeface="Arial" pitchFamily="34" charset="0"/>
          <a:ea typeface="宋体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32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lvl="1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lvl="2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lvl="3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lvl="4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Arial" pitchFamily="34" charset="0"/>
          <a:ea typeface="宋体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Arial" pitchFamily="34" charset="0"/>
          <a:ea typeface="宋体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Arial" pitchFamily="34" charset="0"/>
          <a:ea typeface="宋体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Arial" pitchFamily="34" charset="0"/>
          <a:ea typeface="宋体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8" name="标题 3073"/>
          <p:cNvSpPr>
            <a:spLocks noGrp="1"/>
          </p:cNvSpPr>
          <p:nvPr>
            <p:ph type="ctrTitle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 w="9525" cmpd="sng">
            <a:noFill/>
            <a:prstDash val="solid"/>
          </a:ln>
          <a:effectLst/>
          <a:scene3d>
            <a:camera prst="orthographicFront"/>
            <a:lightRig rig="balanced" dir="t"/>
          </a:scene3d>
          <a:sp3d prstMaterial="plastic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6600" b="0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+mj-cs"/>
              </a:rPr>
              <a:t>离骚</a:t>
            </a:r>
          </a:p>
        </p:txBody>
      </p:sp>
      <p:sp>
        <p:nvSpPr>
          <p:cNvPr id="4099" name="副标题 3074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eaLnBrk="1" hangingPunct="1"/>
            <a:endParaRPr lang="zh-CN" altLang="zh-CN"/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noFill/>
          <a:ln>
            <a:miter lim="800000"/>
          </a:ln>
        </p:spPr>
        <p:txBody>
          <a:bodyPr vert="horz" wrap="square" lIns="91440" tIns="45720" rIns="91440" bIns="45720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 baseline="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 eaLnBrk="1" hangingPunct="1"/>
            <a:r>
              <a:rPr lang="zh-CN" altLang="en-US"/>
              <a:t>关于楚辞</a:t>
            </a:r>
            <a:endParaRPr lang="zh-CN" altLang="en-US"/>
          </a:p>
        </p:txBody>
      </p:sp>
      <p:sp>
        <p:nvSpPr>
          <p:cNvPr id="13315" name="内容占位符 2"/>
          <p:cNvSpPr>
            <a:spLocks noGrp="1"/>
          </p:cNvSpPr>
          <p:nvPr>
            <p:ph idx="1"/>
          </p:nvPr>
        </p:nvSpPr>
        <p:spPr>
          <a:xfrm>
            <a:off x="344488" y="1165225"/>
            <a:ext cx="8455025" cy="4527550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zh-CN" altLang="en-US" sz="2800"/>
              <a:t>“楚辞”战国时期兴起于楚国的一种诗歌形式，亦称“楚辞体”。楚辞中最有代表性的作品是屈原的《离骚》，所以后人也有用“骚”指代楚辞的，故称“骚体诗”。楚辞发源于中国江淮流域楚地的歌谣，书楚语，作楚声，记楚地，名楚物。在语言形式上，突破了《诗经》以四字句为主的格局，句法参差错落，灵活多变;句中句尾多用“兮”字以助语势，造成起伏回宕、一唱三叹的韵致，富有抒情成分和浪漫色彩。楚辞的出现标志着我国文学史的诗歌的新发展，是《诗经》以后的一次诗体创新和解放。</a:t>
            </a:r>
            <a:endParaRPr lang="zh-CN" altLang="en-US" sz="2800"/>
          </a:p>
          <a:p>
            <a:pPr lvl="0" eaLnBrk="1" hangingPunct="1"/>
            <a:r>
              <a:rPr lang="zh-CN" altLang="en-US" sz="2800"/>
              <a:t>　《楚辞》：西汉刘向编辑的收录屈原等人诗歌的一本诗歌总集。</a:t>
            </a:r>
            <a:endParaRPr lang="zh-CN" altLang="en-US" sz="2800"/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noFill/>
          <a:ln>
            <a:miter lim="800000"/>
          </a:ln>
        </p:spPr>
        <p:txBody>
          <a:bodyPr vert="horz" wrap="square" lIns="91440" tIns="45720" rIns="91440" bIns="45720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 baseline="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 eaLnBrk="1" hangingPunct="1"/>
            <a:r>
              <a:rPr lang="zh-CN" altLang="en-US"/>
              <a:t>解题</a:t>
            </a:r>
            <a:endParaRPr lang="zh-CN" altLang="en-US"/>
          </a:p>
        </p:txBody>
      </p:sp>
      <p:sp>
        <p:nvSpPr>
          <p:cNvPr id="14339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zh-CN" altLang="en-US"/>
              <a:t>《离骚》是屈原一生寻求爱国真理并为之奋斗不息的一个缩影，是我国古典文学中最长的一首政治抒情诗，《离骚》是屈原最重要的代表作。全诗全诗372句，分93节，共2464字。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noFill/>
          <a:ln>
            <a:miter lim="800000"/>
          </a:ln>
        </p:spPr>
        <p:txBody>
          <a:bodyPr vert="horz" wrap="square" lIns="91440" tIns="45720" rIns="91440" bIns="45720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 baseline="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 eaLnBrk="1" hangingPunct="1"/>
            <a:r>
              <a:rPr lang="zh-CN" altLang="en-US"/>
              <a:t>初读《离骚》</a:t>
            </a:r>
            <a:endParaRPr lang="zh-CN" altLang="en-US"/>
          </a:p>
        </p:txBody>
      </p:sp>
      <p:sp>
        <p:nvSpPr>
          <p:cNvPr id="15363" name="内容占位符 2"/>
          <p:cNvSpPr>
            <a:spLocks noGrp="1"/>
          </p:cNvSpPr>
          <p:nvPr>
            <p:ph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 cmpd="sng">
            <a:noFill/>
            <a:prstDash val="solid"/>
          </a:ln>
          <a:effectLst/>
          <a:scene3d>
            <a:camera prst="orthographicFront"/>
            <a:lightRig rig="balanced" dir="t"/>
          </a:scene3d>
          <a:sp3d prstMaterial="plastic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1、请大家朗读这段用血泪写成的文字，注意在形式上这首诗有什么特点?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　　</a:t>
            </a:r>
            <a:r>
              <a:rPr kumimoji="0" lang="zh-CN" altLang="en-US" sz="3600" b="0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力拔山兮气盖世，时不利兮骓不逝。骓不逝兮可奈何，虞兮虞兮奈如何。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内容占位符 2"/>
          <p:cNvSpPr>
            <a:spLocks noGrp="1"/>
          </p:cNvSpPr>
          <p:nvPr>
            <p:ph idx="1"/>
          </p:nvPr>
        </p:nvSpPr>
        <p:spPr>
          <a:xfrm>
            <a:off x="174625" y="161925"/>
            <a:ext cx="8793163" cy="6486525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zh-CN" altLang="en-US"/>
              <a:t>楚辞体或叫骚体，兮就是一个标志，如去掉兮后再读一遍(生读)。“兮”使全诗一直在回环往复的旋律中进行，具有很强的节奏感。“兮”字具有特别强烈的咏叹表情色彩、构成诗歌节奏的能力，同时，“兮”字句作为一种文化存在，反映了荆楚民族的自由浪漫精神和屈原的悲怨愤激情绪。“兮”在句中起了其他虚词所无法替代的特殊作用，从而构成一种独特的意味。闻一多认为“兮确乎是诗歌的核心与原动力”。项羽是楚国的贵族，生当做人杰，死亦为鬼雄，顶天立地的男子汉，是女性中的偶像，同样是楚国的贵族《离骚》中屈原是怎样的形象呢?</a:t>
            </a:r>
            <a:endParaRPr lang="zh-CN" altLang="en-US"/>
          </a:p>
          <a:p>
            <a:pPr lvl="0" eaLnBrk="1" hangingPunct="1"/>
            <a:endParaRPr lang="zh-CN" altLang="en-US"/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noFill/>
          <a:ln>
            <a:miter lim="800000"/>
          </a:ln>
        </p:spPr>
        <p:txBody>
          <a:bodyPr vert="horz" wrap="square" lIns="91440" tIns="45720" rIns="91440" bIns="45720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 baseline="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 eaLnBrk="1" hangingPunct="1"/>
            <a:endParaRPr lang="zh-CN" altLang="en-US"/>
          </a:p>
        </p:txBody>
      </p:sp>
      <p:sp>
        <p:nvSpPr>
          <p:cNvPr id="17411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en-US" altLang="zh-CN"/>
              <a:t>2</a:t>
            </a:r>
            <a:r>
              <a:rPr lang="zh-CN" altLang="en-US"/>
              <a:t>、指名学生朗读，指正生字的读音及句子的节奏把握诗的节奏，在理解的基础上诵读，在反复诵读中进一步理解</a:t>
            </a:r>
            <a:endParaRPr lang="zh-CN" altLang="en-US"/>
          </a:p>
          <a:p>
            <a:pPr lvl="0" eaLnBrk="1" hangingPunct="1"/>
            <a:endParaRPr lang="zh-CN" altLang="en-US"/>
          </a:p>
          <a:p>
            <a:pPr lvl="0" eaLnBrk="1" hangingPunct="1"/>
            <a:r>
              <a:rPr lang="zh-CN" altLang="en-US"/>
              <a:t>　　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noFill/>
          <a:ln>
            <a:miter lim="800000"/>
          </a:ln>
        </p:spPr>
        <p:txBody>
          <a:bodyPr vert="horz" wrap="square" lIns="91440" tIns="45720" rIns="91440" bIns="45720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 baseline="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 eaLnBrk="1" hangingPunct="1"/>
            <a:r>
              <a:rPr lang="zh-CN" altLang="en-US">
                <a:sym typeface="宋体" pitchFamily="2" charset="-122"/>
              </a:rPr>
              <a:t>(1)把握诗的节奏</a:t>
            </a:r>
            <a:endParaRPr lang="zh-CN" altLang="en-US"/>
          </a:p>
        </p:txBody>
      </p:sp>
      <p:sp>
        <p:nvSpPr>
          <p:cNvPr id="18435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zh-CN" altLang="en-US"/>
              <a:t>骚体诗的节奏要复杂一些，但仍有规律可循，这就是每个诗句都可以分成两半，中间用虚词连接，前一半占两拍，后一半看起来似乎只有一拍，但加上延长音或停顿，其实也是两拍。《离骚》本来是用楚地曲调吟诵的，音乐性很强，诵读时首先要划分好节奏。诵读时，上分句末字“兮”，犹如现之“啊”，读音要稍长，押韵的字要重读，反复练习，直至口熟。</a:t>
            </a:r>
            <a:endParaRPr lang="zh-CN" altLang="en-US"/>
          </a:p>
          <a:p>
            <a:pPr lvl="0" eaLnBrk="1" hangingPunct="1"/>
            <a:endParaRPr lang="zh-CN" altLang="en-US"/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noFill/>
          <a:ln>
            <a:miter lim="800000"/>
          </a:ln>
        </p:spPr>
        <p:txBody>
          <a:bodyPr vert="horz" wrap="square" lIns="91440" tIns="45720" rIns="91440" bIns="45720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 baseline="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 eaLnBrk="1" hangingPunct="1"/>
            <a:r>
              <a:rPr lang="zh-CN" altLang="en-US"/>
              <a:t>(2)体味诗的情感</a:t>
            </a:r>
            <a:endParaRPr lang="zh-CN" altLang="en-US"/>
          </a:p>
        </p:txBody>
      </p:sp>
      <p:sp>
        <p:nvSpPr>
          <p:cNvPr id="19459" name="内容占位符 2"/>
          <p:cNvSpPr>
            <a:spLocks noGrp="1"/>
          </p:cNvSpPr>
          <p:nvPr>
            <p:ph idx="1"/>
          </p:nvPr>
        </p:nvSpPr>
        <p:spPr>
          <a:xfrm>
            <a:off x="161925" y="1036638"/>
            <a:ext cx="8821738" cy="4525962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buNone/>
            </a:pPr>
            <a:r>
              <a:rPr lang="zh-CN" altLang="en-US" sz="2400"/>
              <a:t>朗读时还要把握每一节的主旨，一节一节地读，边读边体会诗人的感情。</a:t>
            </a:r>
            <a:endParaRPr lang="zh-CN" altLang="en-US" sz="2400"/>
          </a:p>
          <a:p>
            <a:pPr marL="0" lvl="0" indent="0" eaLnBrk="1" hangingPunct="1">
              <a:buNone/>
            </a:pPr>
            <a:r>
              <a:rPr lang="zh-CN" altLang="en-US" sz="2400"/>
              <a:t>例如：第一部分第1节主要是说他因进谏而遭贬黜，接着就说到朝中小人如何诬蔑他，而君王却执迷不悟，由此他想到当时政治上的坏风气：投机取巧，不顾公理，造谣中伤，产生了孤独感。但他决不同流合污，把个人的安危置之度外;终于得出“伏清白以死直”的结论，这种精神是极为感人的。</a:t>
            </a:r>
            <a:endParaRPr lang="zh-CN" altLang="en-US" sz="2400"/>
          </a:p>
          <a:p>
            <a:pPr marL="0" lvl="0" indent="0" eaLnBrk="1" hangingPunct="1">
              <a:buNone/>
            </a:pPr>
            <a:r>
              <a:rPr lang="zh-CN" altLang="en-US" sz="2400"/>
              <a:t>第二部分说既黜之后，该怎么办?反省自己，是否没有看清道路，返回去呢?承着反省的思想，检查自己的进退、制衣，肯定了自己的美好品质及政治主张“苟余情其信芳”，“唯昭质其犹未亏”，信念更加坚定，为了寻求理想，“虽体解吾犹未变兮，岂余心之可惩”。伟大的浪漫主义诗人屈原的刚正不阿，一身正气，嫉恶如仇，不同流合污;洁身自好，自我完善;坚持真理，献身理想;忧国忧民，热爱祖国的情感无不激励着一代代仁人志士，为光明自由幸福而斗争。在今天仍有一定的现实意义。</a:t>
            </a:r>
            <a:endParaRPr lang="zh-CN" altLang="en-US" sz="2400"/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noFill/>
          <a:ln>
            <a:miter lim="800000"/>
          </a:ln>
        </p:spPr>
        <p:txBody>
          <a:bodyPr vert="horz" wrap="square" lIns="91440" tIns="45720" rIns="91440" bIns="45720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 baseline="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 eaLnBrk="1" hangingPunct="1"/>
            <a:endParaRPr lang="zh-CN" altLang="en-US"/>
          </a:p>
        </p:txBody>
      </p:sp>
      <p:sp>
        <p:nvSpPr>
          <p:cNvPr id="2048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zh-CN" altLang="en-US"/>
              <a:t>2、要求学生以四人为一小组，讨论课文内容，梳理课文思路。</a:t>
            </a:r>
            <a:endParaRPr lang="zh-CN" altLang="en-US"/>
          </a:p>
          <a:p>
            <a:pPr lvl="0" eaLnBrk="1" hangingPunct="1"/>
            <a:endParaRPr lang="zh-CN" altLang="en-US"/>
          </a:p>
          <a:p>
            <a:pPr lvl="0" eaLnBrk="1" hangingPunct="1"/>
            <a:r>
              <a:rPr lang="zh-CN" altLang="en-US"/>
              <a:t>　　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内容占位符 2"/>
          <p:cNvSpPr>
            <a:spLocks noGrp="1"/>
          </p:cNvSpPr>
          <p:nvPr>
            <p:ph idx="1"/>
          </p:nvPr>
        </p:nvSpPr>
        <p:spPr>
          <a:xfrm>
            <a:off x="174625" y="161925"/>
            <a:ext cx="8793163" cy="64865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eaLnBrk="1" hangingPunct="1">
              <a:buNone/>
            </a:pPr>
            <a:r>
              <a:rPr lang="en-US" altLang="en-US" sz="3200" spc="0">
                <a:sym typeface="+mn-ea"/>
              </a:rPr>
              <a:t>明确：《离骚》集中反映了屈原的爱国思想感情，表达了举贤授能、修明法度以统一中国的进步政治思想，以及献身祖国的爱国感情，体现了决不苟且偷安、同流合污的光辉峻洁的伟大人格。全诗共93节，课文节选的是第20节至第32节，共13节，52句。课文内容可分为两部分：</a:t>
            </a:r>
            <a:endParaRPr lang="en-US" altLang="en-US"/>
          </a:p>
          <a:p>
            <a:pPr marL="0" marR="0" lvl="0" indent="0" eaLnBrk="1" hangingPunct="1">
              <a:buNone/>
            </a:pPr>
            <a:r>
              <a:rPr lang="en-US" altLang="en-US" sz="3200" spc="0">
                <a:sym typeface="+mn-ea"/>
              </a:rPr>
              <a:t>　　第一部分(1—7节)自述遭贬原因，表示决不跟那些小人同流合污的精神，这就是司马迁所称道的“正道直行”。</a:t>
            </a:r>
            <a:endParaRPr lang="en-US" altLang="en-US"/>
          </a:p>
          <a:p>
            <a:pPr marL="0" marR="0" lvl="0" indent="0" eaLnBrk="1" hangingPunct="1">
              <a:buNone/>
            </a:pPr>
            <a:r>
              <a:rPr lang="en-US" altLang="en-US" sz="3200" spc="0">
                <a:sym typeface="+mn-ea"/>
              </a:rPr>
              <a:t>　　第二部分(8—13节)表现诗人保持美好品质的愿望。这六节从反省、检查自己的行为，反省明志，以退为进、斗志弥坚，更表现出诗人追求美政、美德而九死未悔的精神和品德。</a:t>
            </a:r>
            <a:endParaRPr lang="en-US" altLang="en-US"/>
          </a:p>
          <a:p>
            <a:pPr marL="342900" marR="0" lvl="0" indent="-342900" eaLnBrk="1" hangingPunct="1"/>
            <a:endParaRPr lang="en-US" altLang="en-US"/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noFill/>
          <a:ln>
            <a:miter lim="800000"/>
          </a:ln>
        </p:spPr>
        <p:txBody>
          <a:bodyPr vert="horz" wrap="square" lIns="91440" tIns="45720" rIns="91440" bIns="45720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 baseline="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 eaLnBrk="1" hangingPunct="1"/>
            <a:r>
              <a:rPr lang="zh-CN" altLang="en-US"/>
              <a:t>鉴赏第一段</a:t>
            </a:r>
            <a:endParaRPr lang="zh-CN" altLang="en-US"/>
          </a:p>
        </p:txBody>
      </p:sp>
      <p:sp>
        <p:nvSpPr>
          <p:cNvPr id="22531" name="内容占位符 2"/>
          <p:cNvSpPr>
            <a:spLocks noGrp="1"/>
          </p:cNvSpPr>
          <p:nvPr>
            <p:ph idx="1"/>
          </p:nvPr>
        </p:nvSpPr>
        <p:spPr>
          <a:xfrm>
            <a:off x="217488" y="1600200"/>
            <a:ext cx="8469312" cy="4525963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zh-CN" altLang="en-US"/>
              <a:t>重点字词</a:t>
            </a:r>
            <a:endParaRPr lang="zh-CN" altLang="en-US"/>
          </a:p>
          <a:p>
            <a:pPr lvl="0" eaLnBrk="1" hangingPunct="1"/>
            <a:r>
              <a:rPr lang="zh-CN" altLang="en-US"/>
              <a:t>　　众女嫉余之蛾眉兮 众女，喻指许多小人。</a:t>
            </a:r>
            <a:endParaRPr lang="zh-CN" altLang="en-US"/>
          </a:p>
          <a:p>
            <a:pPr lvl="0" eaLnBrk="1" hangingPunct="1"/>
            <a:r>
              <a:rPr lang="zh-CN" altLang="en-US"/>
              <a:t>　　蛾眉，喻指高尚德行。</a:t>
            </a:r>
            <a:endParaRPr lang="zh-CN" altLang="en-US"/>
          </a:p>
          <a:p>
            <a:pPr lvl="0" eaLnBrk="1" hangingPunct="1"/>
            <a:r>
              <a:rPr lang="zh-CN" altLang="en-US"/>
              <a:t>　　偭规矩而改错 错，通“措”。</a:t>
            </a:r>
            <a:endParaRPr lang="zh-CN" altLang="en-US"/>
          </a:p>
          <a:p>
            <a:pPr lvl="0" eaLnBrk="1" hangingPunct="1"/>
            <a:r>
              <a:rPr lang="zh-CN" altLang="en-US"/>
              <a:t>　　忳郁邑侘傺兮 忳，忧闷。</a:t>
            </a:r>
            <a:endParaRPr lang="zh-CN" altLang="en-US"/>
          </a:p>
          <a:p>
            <a:pPr lvl="0" eaLnBrk="1" hangingPunct="1"/>
            <a:r>
              <a:rPr lang="zh-CN" altLang="en-US"/>
              <a:t>　　郁邑，通“郁悒”，忧愁苦闷。</a:t>
            </a:r>
            <a:endParaRPr lang="zh-CN" altLang="en-US"/>
          </a:p>
          <a:p>
            <a:pPr lvl="0" eaLnBrk="1" hangingPunct="1"/>
            <a:r>
              <a:rPr lang="zh-CN" altLang="en-US"/>
              <a:t>　　侘傺，失意的样子。</a:t>
            </a:r>
            <a:endParaRPr lang="zh-CN" altLang="en-US"/>
          </a:p>
          <a:p>
            <a:pPr lvl="0" eaLnBrk="1" hangingPunct="1"/>
            <a:r>
              <a:rPr lang="zh-CN" altLang="en-US"/>
              <a:t>　　何方圜之能周兮 圜，通“圆”。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noFill/>
          <a:ln>
            <a:miter lim="800000"/>
          </a:ln>
        </p:spPr>
        <p:txBody>
          <a:bodyPr vert="horz" wrap="square" lIns="91440" tIns="45720" rIns="91440" bIns="45720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 baseline="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 eaLnBrk="1" hangingPunct="1"/>
            <a:r>
              <a:rPr lang="zh-CN" altLang="en-US"/>
              <a:t>走进屈原 </a:t>
            </a:r>
            <a:endParaRPr lang="zh-CN" altLang="en-US"/>
          </a:p>
        </p:txBody>
      </p:sp>
      <p:sp>
        <p:nvSpPr>
          <p:cNvPr id="512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buNone/>
            </a:pPr>
            <a:r>
              <a:rPr lang="zh-CN" altLang="en-US" sz="3600"/>
              <a:t>屈原，名平，字原。战国末期楚国人，杰出的政治家和爱国诗人。屈原一生经历了楚威王、楚怀王、顷襄王三个时期，而主要活动于楚怀王时期。这个时期正是中国即将实现大一统的前夕，屈原因出身贵族，又见闻广博，记忆力特别好，对时代风云变化了如指掌，而且擅长口才，很快成为楚国政坛引人注目的风云人物。</a:t>
            </a:r>
            <a:endParaRPr lang="zh-CN" altLang="en-US" sz="3600"/>
          </a:p>
          <a:p>
            <a:pPr marL="0" lvl="0" indent="0" eaLnBrk="1" hangingPunct="1">
              <a:buNone/>
            </a:pPr>
            <a:r>
              <a:rPr lang="zh-CN" altLang="en-US" sz="2400"/>
              <a:t> </a:t>
            </a:r>
            <a:endParaRPr lang="zh-CN" altLang="en-US" sz="2400"/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noFill/>
          <a:ln>
            <a:miter lim="800000"/>
          </a:ln>
        </p:spPr>
        <p:txBody>
          <a:bodyPr vert="horz" wrap="square" lIns="91440" tIns="45720" rIns="91440" bIns="45720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 baseline="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 eaLnBrk="1" hangingPunct="1"/>
            <a:r>
              <a:rPr lang="zh-CN" altLang="en-US"/>
              <a:t>找出本段中诗人直抒胸臆、表白心志的诗句</a:t>
            </a:r>
            <a:endParaRPr lang="zh-CN" altLang="en-US"/>
          </a:p>
        </p:txBody>
      </p:sp>
      <p:sp>
        <p:nvSpPr>
          <p:cNvPr id="23555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zh-CN" altLang="en-US"/>
              <a:t>“长太息以掩涕兮，哀民生之多艰。” ——内心苦闷，忧国忧民。</a:t>
            </a:r>
            <a:endParaRPr lang="zh-CN" altLang="en-US"/>
          </a:p>
          <a:p>
            <a:pPr lvl="0" eaLnBrk="1" hangingPunct="1"/>
            <a:r>
              <a:rPr lang="zh-CN" altLang="en-US"/>
              <a:t>　　“亦余心之所善兮，虽九死其犹未悔。”——追求美德，至死不改。</a:t>
            </a:r>
            <a:endParaRPr lang="zh-CN" altLang="en-US"/>
          </a:p>
          <a:p>
            <a:pPr lvl="0" eaLnBrk="1" hangingPunct="1"/>
            <a:endParaRPr lang="zh-CN" altLang="en-US"/>
          </a:p>
          <a:p>
            <a:pPr lvl="0" eaLnBrk="1" hangingPunct="1"/>
            <a:r>
              <a:rPr lang="zh-CN" altLang="en-US"/>
              <a:t>“宁溘死以流亡兮，余不忍为此态也。” ——疾恶如仇，不同流合污。</a:t>
            </a:r>
            <a:endParaRPr lang="zh-CN" altLang="en-US"/>
          </a:p>
          <a:p>
            <a:pPr lvl="0" eaLnBrk="1" hangingPunct="1"/>
            <a:r>
              <a:rPr lang="zh-CN" altLang="en-US"/>
              <a:t>　　“伏清白以死直兮，固前圣之所厚。” ——刚正不阿，愿献身正道。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8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noFill/>
          <a:ln>
            <a:miter lim="800000"/>
          </a:ln>
        </p:spPr>
        <p:txBody>
          <a:bodyPr vert="horz" wrap="square" lIns="91440" tIns="45720" rIns="91440" bIns="45720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 baseline="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 eaLnBrk="1" hangingPunct="1"/>
            <a:r>
              <a:rPr lang="zh-CN" altLang="en-US"/>
              <a:t>小结</a:t>
            </a:r>
            <a:endParaRPr lang="zh-CN" altLang="en-US"/>
          </a:p>
        </p:txBody>
      </p:sp>
      <p:sp>
        <p:nvSpPr>
          <p:cNvPr id="24579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zh-CN" altLang="en-US"/>
              <a:t>述怀，揭示“朝谇而夕替”原因(洁身自好，小人诽谤，君王昏庸)，表现“九死未悔”的坚定节操。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noFill/>
          <a:ln>
            <a:miter lim="800000"/>
          </a:ln>
        </p:spPr>
        <p:txBody>
          <a:bodyPr vert="horz" wrap="square" lIns="91440" tIns="45720" rIns="91440" bIns="45720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 baseline="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 eaLnBrk="1" hangingPunct="1"/>
            <a:r>
              <a:rPr lang="zh-CN" altLang="en-US"/>
              <a:t>鉴赏第二段</a:t>
            </a:r>
            <a:endParaRPr lang="zh-CN" altLang="en-US"/>
          </a:p>
        </p:txBody>
      </p:sp>
      <p:sp>
        <p:nvSpPr>
          <p:cNvPr id="25603" name="内容占位符 2"/>
          <p:cNvSpPr>
            <a:spLocks noGrp="1"/>
          </p:cNvSpPr>
          <p:nvPr>
            <p:ph idx="1"/>
          </p:nvPr>
        </p:nvSpPr>
        <p:spPr>
          <a:xfrm>
            <a:off x="144463" y="1600200"/>
            <a:ext cx="8853487" cy="4525963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zh-CN" altLang="en-US"/>
              <a:t>字词</a:t>
            </a:r>
            <a:endParaRPr lang="zh-CN" altLang="en-US"/>
          </a:p>
          <a:p>
            <a:pPr lvl="0" eaLnBrk="1" hangingPunct="1"/>
            <a:r>
              <a:rPr lang="zh-CN" altLang="en-US"/>
              <a:t>　　步余马于兰皋兮 步，缓行。使动用法。</a:t>
            </a:r>
            <a:endParaRPr lang="zh-CN" altLang="en-US"/>
          </a:p>
          <a:p>
            <a:pPr lvl="0" eaLnBrk="1" hangingPunct="1"/>
            <a:r>
              <a:rPr lang="zh-CN" altLang="en-US"/>
              <a:t>　　进不入以离尤兮 离，通“罹”，遭受。</a:t>
            </a:r>
            <a:endParaRPr lang="zh-CN" altLang="en-US"/>
          </a:p>
          <a:p>
            <a:pPr lvl="0" eaLnBrk="1" hangingPunct="1"/>
            <a:r>
              <a:rPr lang="zh-CN" altLang="en-US"/>
              <a:t>　　不吾知其亦已兮 宾语前置 “不知吾”</a:t>
            </a:r>
            <a:endParaRPr lang="zh-CN" altLang="en-US"/>
          </a:p>
          <a:p>
            <a:pPr lvl="0" eaLnBrk="1" hangingPunct="1"/>
            <a:r>
              <a:rPr lang="zh-CN" altLang="en-US"/>
              <a:t>　　高余冠……长余佩…… 高、长，用作动词。</a:t>
            </a:r>
            <a:endParaRPr lang="zh-CN" altLang="en-US"/>
          </a:p>
          <a:p>
            <a:pPr lvl="0" eaLnBrk="1" hangingPunct="1"/>
            <a:r>
              <a:rPr lang="zh-CN" altLang="en-US"/>
              <a:t>　　唯昭质其犹未亏 “ 唯……犹……”，唯独(只有)……还……</a:t>
            </a:r>
            <a:endParaRPr lang="zh-CN" altLang="en-US"/>
          </a:p>
          <a:p>
            <a:pPr lvl="0" eaLnBrk="1" hangingPunct="1"/>
            <a:r>
              <a:rPr lang="zh-CN" altLang="en-US"/>
              <a:t>　　芳菲菲其弥章 章，通“彰”。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noFill/>
          <a:ln>
            <a:miter lim="800000"/>
          </a:ln>
        </p:spPr>
        <p:txBody>
          <a:bodyPr vert="horz" wrap="square" lIns="91440" tIns="45720" rIns="91440" bIns="45720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 baseline="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 eaLnBrk="1" hangingPunct="1"/>
            <a:r>
              <a:rPr lang="zh-CN" altLang="en-US"/>
              <a:t>找出本段中诗人直抒胸臆、表白心志的诗句</a:t>
            </a:r>
            <a:endParaRPr lang="zh-CN" altLang="en-US"/>
          </a:p>
        </p:txBody>
      </p:sp>
      <p:sp>
        <p:nvSpPr>
          <p:cNvPr id="26627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eaLnBrk="1" hangingPunct="1">
              <a:buNone/>
            </a:pPr>
            <a:r>
              <a:rPr lang="en-US" altLang="en-US" sz="3200" spc="0"/>
              <a:t>　“不吾知其亦已兮，苟余情其信芳。” ——修身洁行，不管别人怎么看。</a:t>
            </a:r>
            <a:endParaRPr lang="en-US" altLang="en-US"/>
          </a:p>
          <a:p>
            <a:pPr marL="342900" marR="0" lvl="0" indent="-342900" eaLnBrk="1" hangingPunct="1"/>
            <a:r>
              <a:rPr lang="en-US" altLang="en-US" sz="3200" spc="0"/>
              <a:t>“民生各有所乐兮，余独好修以为常。”“虽体解吾犹未变兮，岂余心之可惩?”　——以“好修”为乐，至死不变。</a:t>
            </a:r>
            <a:endParaRPr lang="en-US" altLang="en-US"/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0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noFill/>
          <a:ln>
            <a:miter lim="800000"/>
          </a:ln>
        </p:spPr>
        <p:txBody>
          <a:bodyPr vert="horz" wrap="square" lIns="91440" tIns="45720" rIns="91440" bIns="45720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 baseline="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 eaLnBrk="1" hangingPunct="1"/>
            <a:r>
              <a:rPr lang="zh-CN" altLang="en-US"/>
              <a:t>小结</a:t>
            </a:r>
            <a:endParaRPr lang="zh-CN" altLang="en-US"/>
          </a:p>
        </p:txBody>
      </p:sp>
      <p:sp>
        <p:nvSpPr>
          <p:cNvPr id="27651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endParaRPr lang="zh-CN" altLang="en-US"/>
          </a:p>
          <a:p>
            <a:pPr lvl="0" eaLnBrk="1" hangingPunct="1"/>
            <a:endParaRPr lang="zh-CN" altLang="en-US"/>
          </a:p>
          <a:p>
            <a:pPr lvl="0" eaLnBrk="1" hangingPunct="1"/>
            <a:r>
              <a:rPr lang="zh-CN" altLang="en-US"/>
              <a:t>　　反省。检查自己的行为，表现追求美德，体解不悔的高尚品格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4" name="内容占位符 2"/>
          <p:cNvSpPr>
            <a:spLocks noGrp="1"/>
          </p:cNvSpPr>
          <p:nvPr>
            <p:ph idx="1"/>
          </p:nvPr>
        </p:nvSpPr>
        <p:spPr>
          <a:xfrm>
            <a:off x="174625" y="161925"/>
            <a:ext cx="8793163" cy="6486525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buNone/>
            </a:pPr>
            <a:r>
              <a:rPr lang="zh-CN" altLang="en-US" sz="2800"/>
              <a:t>《离骚》是屈原以自己的理想、遭遇、痛苦、热情以至整个生命所熔铸而成的宏伟诗篇，其中闪耀着鲜明的个性光辉。它既植根于现实，又富于幻想色彩，大量运用古代神话和传说，通过极丰富的想象和联想，把现实人物、历史人物、神话人物交织在一起，构成了瑰丽奇特、绚烂多彩的幻想世界，从而产生了强烈的艺术魅力。不愧为我国最早的积极浪漫主义诗歌的典范。课文比较集中地表现屈原的忧患意识和爱国情怀。主要表现在：追求、讴歌理想，九死未悔，直抒胸臆;发挥想象，大量运用“香草美人”的比兴手法及对偶，把抽象的意识品性、复杂的现实关系生动形象地表现出来，塑造自己美好的形象。《离骚》是因“忧愁幽思”(司马迁语)而作。故以抒情为主，但也不乏生动的叙事，展示了一种“心事浩茫连广宇”的境界，即使单就课文所节选的章节而言，它的意境也是极其开阔而明朗的。</a:t>
            </a:r>
            <a:endParaRPr lang="zh-CN" altLang="en-US" sz="2800"/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8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noFill/>
          <a:ln>
            <a:miter lim="800000"/>
          </a:ln>
        </p:spPr>
        <p:txBody>
          <a:bodyPr vert="horz" wrap="square" lIns="91440" tIns="45720" rIns="91440" bIns="45720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 baseline="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 eaLnBrk="1" hangingPunct="1"/>
            <a:r>
              <a:rPr lang="zh-CN" altLang="en-US"/>
              <a:t>重点、难点的学习探究过程</a:t>
            </a:r>
            <a:endParaRPr lang="zh-CN" altLang="en-US"/>
          </a:p>
        </p:txBody>
      </p:sp>
      <p:sp>
        <p:nvSpPr>
          <p:cNvPr id="29699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endParaRPr lang="zh-CN" altLang="en-US"/>
          </a:p>
          <a:p>
            <a:pPr lvl="0" eaLnBrk="1" hangingPunct="1"/>
            <a:endParaRPr lang="zh-CN" altLang="en-US"/>
          </a:p>
          <a:p>
            <a:pPr lvl="0" eaLnBrk="1" hangingPunct="1"/>
            <a:r>
              <a:rPr lang="zh-CN" altLang="en-US"/>
              <a:t>　　讨论题1： 《离骚》虽以抒情为主，也不乏生动的比喻及对偶，从文中找出一二处并谈谈这些诗句对营造意境的作用。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2" name="内容占位符 2"/>
          <p:cNvSpPr>
            <a:spLocks noGrp="1"/>
          </p:cNvSpPr>
          <p:nvPr>
            <p:ph idx="1"/>
          </p:nvPr>
        </p:nvSpPr>
        <p:spPr>
          <a:xfrm>
            <a:off x="119063" y="90488"/>
            <a:ext cx="8878887" cy="6573837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zh-CN" altLang="en-US"/>
              <a:t>本文所用比喻及对偶较多。</a:t>
            </a:r>
            <a:endParaRPr lang="zh-CN" altLang="en-US"/>
          </a:p>
          <a:p>
            <a:pPr lvl="0" eaLnBrk="1" hangingPunct="1"/>
            <a:r>
              <a:rPr lang="zh-CN" altLang="en-US" sz="2800"/>
              <a:t>　　如：“既替余以蕙镶兮，又申之以揽茝”，运用了对偶及比喻，通过这组对偶句描述了政敌对他的诽滂、诬陷，不仅揭示了政敌的卑劣，也表现了自己的坚贞;任凭他们“既替”“又申”;作者还将自己的品德这一抽象的概念具体物化为可见的“蕙、茝”这样香气四溢的植物，让读者了解他的美德，使诗人的形象生动具体，营造了一种耐人寻味的意境。</a:t>
            </a:r>
            <a:endParaRPr lang="zh-CN" altLang="en-US" sz="2800"/>
          </a:p>
          <a:p>
            <a:pPr lvl="0" eaLnBrk="1" hangingPunct="1"/>
            <a:r>
              <a:rPr lang="zh-CN" altLang="en-US" sz="2800"/>
              <a:t>　　又如“步余马于兰皋兮，驰椒丘且焉止息”、“制芰荷以为衣兮，集芙蓉以为裳”、“高余冠之岌岌兮，长余佩之陆离”这些比喻及对偶的诗句，意境多么明净、馨香，跟现实的黑暗、污浊形成了强烈的反差，它使我们看到诗人对美好事物的喜爱和追求。正是这样的喜爱和追求，使他终生保持了“泥而不滓”的品质，世世代代为人民所景仰。</a:t>
            </a:r>
            <a:endParaRPr lang="zh-CN" altLang="en-US" sz="2800"/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noFill/>
          <a:ln>
            <a:miter lim="800000"/>
          </a:ln>
        </p:spPr>
        <p:txBody>
          <a:bodyPr vert="horz" wrap="square" lIns="91440" tIns="45720" rIns="91440" bIns="45720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 baseline="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 eaLnBrk="1" hangingPunct="1"/>
            <a:endParaRPr lang="zh-CN" altLang="en-US"/>
          </a:p>
        </p:txBody>
      </p:sp>
      <p:sp>
        <p:nvSpPr>
          <p:cNvPr id="31747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zh-CN" altLang="en-US"/>
              <a:t>讨论题2，有人认为直接抒情的诗句，只有“意”而无“境”，你是怎么认为的?请找出一二句直接抒情的诗句，谈谈你的看法。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0" name="内容占位符 2"/>
          <p:cNvSpPr>
            <a:spLocks noGrp="1"/>
          </p:cNvSpPr>
          <p:nvPr>
            <p:ph idx="1"/>
          </p:nvPr>
        </p:nvSpPr>
        <p:spPr>
          <a:xfrm>
            <a:off x="146050" y="119063"/>
            <a:ext cx="8836025" cy="6584950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zh-CN" altLang="en-US"/>
              <a:t>应该说这种认为是不够正确的，如“长太息以掩涕兮，哀民生之多艰”、“亦余心之所善兮，虽九死其犹未悔”、“宁溘死以流亡兮，吾不忍为此态也”等，这些诗句决非有“意”无“境”，因为诗人的情意是在楚国当时的特殊背景下产生出来的，透过它们可以返照出楚国朝政昏暗、群小盘踞要津和人民生活艰难的情状，同时诗人保持高尚节操，献身理想的崇高形象凸现纸面，栩栩如生。意境深邃，撼人心魄。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noFill/>
          <a:ln>
            <a:miter lim="800000"/>
          </a:ln>
        </p:spPr>
        <p:txBody>
          <a:bodyPr vert="horz" wrap="square" lIns="91440" tIns="45720" rIns="91440" bIns="45720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 baseline="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 eaLnBrk="1" hangingPunct="1"/>
            <a:r>
              <a:rPr lang="zh-CN" altLang="en-US"/>
              <a:t>屈原作品</a:t>
            </a:r>
            <a:endParaRPr lang="zh-CN" altLang="en-US"/>
          </a:p>
        </p:txBody>
      </p:sp>
      <p:sp>
        <p:nvSpPr>
          <p:cNvPr id="6147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zh-CN" altLang="en-US"/>
              <a:t>《离骚》、《天问》《九歌》《九章》《渔父》《招魂》等，其中《离骚》是屈原的代表作，也是中国古代文学史上最长的一首浪漫主义的政治抒情诗。屈原的作品是他坚持“美政”理想，与腐朽的楚国贵族集团进行斗争的实录，表现了他忧国忧民、爱国爱民、矢志献身于祖国的决心。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noFill/>
          <a:ln>
            <a:miter lim="800000"/>
          </a:ln>
        </p:spPr>
        <p:txBody>
          <a:bodyPr vert="horz" wrap="square" lIns="91440" tIns="45720" rIns="91440" bIns="45720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 baseline="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 eaLnBrk="1" hangingPunct="1"/>
            <a:endParaRPr lang="zh-CN" altLang="en-US"/>
          </a:p>
        </p:txBody>
      </p:sp>
      <p:sp>
        <p:nvSpPr>
          <p:cNvPr id="33795" name="内容占位符 2"/>
          <p:cNvSpPr>
            <a:spLocks noGrp="1"/>
          </p:cNvSpPr>
          <p:nvPr>
            <p:ph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 cmpd="sng">
            <a:noFill/>
            <a:prstDash val="solid"/>
          </a:ln>
          <a:effectLst/>
          <a:scene3d>
            <a:camera prst="orthographicFront"/>
            <a:lightRig rig="balanced" dir="t"/>
          </a:scene3d>
          <a:sp3d prstMaterial="plastic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3200" b="0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200" b="0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节选的这部分里第一节先说“亦余心之所善兮，虽九死其犹未悔”，“伏清白以死直兮，固前圣之所厚”，第二节接着却又说“悔相道之不察兮，延伫乎吾将反。回朕车以复路兮，及行迷其未远”，前后是否有矛盾?</a:t>
            </a:r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8" name="内容占位符 2"/>
          <p:cNvSpPr>
            <a:spLocks noGrp="1"/>
          </p:cNvSpPr>
          <p:nvPr>
            <p:ph idx="1"/>
          </p:nvPr>
        </p:nvSpPr>
        <p:spPr>
          <a:xfrm>
            <a:off x="146050" y="119063"/>
            <a:ext cx="8836025" cy="6584950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zh-CN" altLang="en-US"/>
              <a:t>第一节写的是诗人因正道直行，不同流合污，而遭小人诬陷，君王是非不分，疏远了他。虽遭多方沉重打击，但他心志弥坚，毫不退缩。第二节里写诗人打算全身而退，高洁自守，不再在政治活动中积极进取，谋求变革。远离政坛，并不意味着放弃操守，因此并不矛盾。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noFill/>
          <a:ln>
            <a:miter lim="800000"/>
          </a:ln>
        </p:spPr>
        <p:txBody>
          <a:bodyPr vert="horz" wrap="square" lIns="91440" tIns="45720" rIns="91440" bIns="45720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 baseline="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 eaLnBrk="1" hangingPunct="1"/>
            <a:endParaRPr lang="zh-CN" altLang="en-US"/>
          </a:p>
        </p:txBody>
      </p:sp>
      <p:sp>
        <p:nvSpPr>
          <p:cNvPr id="35843" name="内容占位符 2"/>
          <p:cNvSpPr>
            <a:spLocks noGrp="1"/>
          </p:cNvSpPr>
          <p:nvPr>
            <p:ph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 cmpd="sng">
            <a:noFill/>
            <a:prstDash val="solid"/>
          </a:ln>
          <a:effectLst/>
          <a:scene3d>
            <a:camera prst="orthographicFront"/>
            <a:lightRig rig="balanced" dir="t"/>
          </a:scene3d>
          <a:sp3d prstMaterial="plastic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3600" b="0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r>
              <a:rPr kumimoji="0" lang="zh-CN" altLang="en-US" sz="3600" b="0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、这首诗运用了哪些手段来增强韵律感、音乐性?</a:t>
            </a:r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6" name="内容占位符 2"/>
          <p:cNvSpPr>
            <a:spLocks noGrp="1"/>
          </p:cNvSpPr>
          <p:nvPr>
            <p:ph idx="1"/>
          </p:nvPr>
        </p:nvSpPr>
        <p:spPr>
          <a:xfrm>
            <a:off x="146050" y="119063"/>
            <a:ext cx="8836025" cy="65849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eaLnBrk="1" hangingPunct="1">
              <a:buNone/>
            </a:pPr>
            <a:r>
              <a:rPr lang="en-US" altLang="en-US" sz="3200" spc="0"/>
              <a:t>①在句中普遍使用“兮”字。“兮”字是语助词，没有实在意义。用在上下句中间，增加了停顿，增强了诗歌的节奏感。</a:t>
            </a:r>
            <a:endParaRPr lang="en-US" altLang="en-US"/>
          </a:p>
          <a:p>
            <a:pPr marL="0" marR="0" lvl="0" indent="0" eaLnBrk="1" hangingPunct="1">
              <a:buNone/>
            </a:pPr>
            <a:r>
              <a:rPr lang="en-US" altLang="en-US" sz="3200" spc="0"/>
              <a:t>②大量使用对偶句。</a:t>
            </a:r>
            <a:endParaRPr lang="en-US" altLang="en-US"/>
          </a:p>
          <a:p>
            <a:pPr marL="342900" marR="0" lvl="0" indent="-342900" eaLnBrk="1" hangingPunct="1"/>
            <a:r>
              <a:rPr lang="en-US" altLang="en-US" sz="3200" spc="0"/>
              <a:t>屈心而抑志兮，忍尤而攘诟。</a:t>
            </a:r>
            <a:endParaRPr lang="en-US" altLang="en-US"/>
          </a:p>
          <a:p>
            <a:pPr marL="342900" marR="0" lvl="0" indent="-342900" eaLnBrk="1" hangingPunct="1"/>
            <a:r>
              <a:rPr lang="en-US" altLang="en-US" sz="3200" spc="0"/>
              <a:t>制芰荷以为衣兮，集芙蓉以为裳。</a:t>
            </a:r>
            <a:endParaRPr lang="en-US" altLang="en-US"/>
          </a:p>
          <a:p>
            <a:pPr marL="0" marR="0" lvl="0" indent="0" eaLnBrk="1" hangingPunct="1">
              <a:buNone/>
            </a:pPr>
            <a:r>
              <a:rPr lang="en-US" altLang="en-US" sz="3200" spc="0"/>
              <a:t>③多用双声叠韵联绵词及叠音词。</a:t>
            </a:r>
            <a:endParaRPr lang="en-US" altLang="en-US"/>
          </a:p>
          <a:p>
            <a:pPr marL="0" marR="0" lvl="0" indent="0" eaLnBrk="1" hangingPunct="1">
              <a:buNone/>
            </a:pPr>
            <a:r>
              <a:rPr lang="en-US" altLang="en-US" sz="3200" spc="0"/>
              <a:t>如“郁邑”“ 侘 傺”“陆离”是双声词，“岌岌”“菲菲”是叠音词。</a:t>
            </a:r>
            <a:endParaRPr lang="en-US" altLang="en-US"/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90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noFill/>
          <a:ln>
            <a:miter lim="800000"/>
          </a:ln>
        </p:spPr>
        <p:txBody>
          <a:bodyPr vert="horz" wrap="square" lIns="91440" tIns="45720" rIns="91440" bIns="45720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 baseline="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 eaLnBrk="1" hangingPunct="1"/>
            <a:r>
              <a:rPr lang="en-US" altLang="zh-CN"/>
              <a:t>5.</a:t>
            </a:r>
            <a:r>
              <a:rPr lang="zh-CN" altLang="en-US"/>
              <a:t>比兴手法</a:t>
            </a:r>
            <a:endParaRPr lang="zh-CN" altLang="en-US"/>
          </a:p>
        </p:txBody>
      </p:sp>
      <p:sp>
        <p:nvSpPr>
          <p:cNvPr id="37891" name="内容占位符 2"/>
          <p:cNvSpPr>
            <a:spLocks noGrp="1"/>
          </p:cNvSpPr>
          <p:nvPr>
            <p:ph idx="1"/>
          </p:nvPr>
        </p:nvSpPr>
        <p:spPr>
          <a:xfrm>
            <a:off x="139700" y="1262063"/>
            <a:ext cx="8688388" cy="4525962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zh-CN" altLang="en-US" sz="2800"/>
              <a:t>“怨灵修之浩荡兮，终不察夫民心。”——“灵修”本意是神仙，此指君王。</a:t>
            </a:r>
            <a:endParaRPr lang="zh-CN" altLang="en-US" sz="2800"/>
          </a:p>
          <a:p>
            <a:pPr lvl="0" eaLnBrk="1" hangingPunct="1"/>
            <a:r>
              <a:rPr lang="zh-CN" altLang="en-US" sz="2800"/>
              <a:t>“众女嫉余之蛾眉兮，谣诼谓余以善淫。”——“蛾眉”比拟自己的美德。以“众女”肆意造谣中伤比拟朝臣对自己的造谣中伤。</a:t>
            </a:r>
            <a:endParaRPr lang="zh-CN" altLang="en-US" sz="2800"/>
          </a:p>
          <a:p>
            <a:pPr lvl="0" eaLnBrk="1" hangingPunct="1"/>
            <a:r>
              <a:rPr lang="zh-CN" altLang="en-US" sz="2800"/>
              <a:t>　　“鸷鸟之不群兮，自前世而固然。”——“鸷”比拟诗人，“鸟”比拟周围群小。</a:t>
            </a:r>
            <a:endParaRPr lang="zh-CN" altLang="en-US" sz="2800"/>
          </a:p>
          <a:p>
            <a:pPr lvl="0" eaLnBrk="1" hangingPunct="1"/>
            <a:r>
              <a:rPr lang="zh-CN" altLang="en-US" sz="2800"/>
              <a:t>　　“制芰荷以为衣兮，集芙蓉以为裳。”“高余冠之岌岌兮，长余佩之陆离。”</a:t>
            </a:r>
            <a:endParaRPr lang="zh-CN" altLang="en-US" sz="2800"/>
          </a:p>
          <a:p>
            <a:pPr lvl="0" eaLnBrk="1" hangingPunct="1"/>
            <a:r>
              <a:rPr lang="zh-CN" altLang="en-US" sz="2800"/>
              <a:t>　　——以衣服佩饰比拟诗人的美德。</a:t>
            </a:r>
            <a:endParaRPr lang="zh-CN" altLang="en-US" sz="2800"/>
          </a:p>
          <a:p>
            <a:pPr lvl="0" eaLnBrk="1" hangingPunct="1"/>
            <a:r>
              <a:rPr lang="zh-CN" altLang="en-US" sz="2800"/>
              <a:t>　　“佩缤纷其繁饰兮，芳菲菲其弥章。”——比拟诗人品德高洁。</a:t>
            </a:r>
            <a:endParaRPr lang="zh-CN" altLang="en-US" sz="2800"/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noFill/>
          <a:ln>
            <a:miter lim="800000"/>
          </a:ln>
        </p:spPr>
        <p:txBody>
          <a:bodyPr vert="horz" wrap="square" lIns="91440" tIns="45720" rIns="91440" bIns="45720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 baseline="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 eaLnBrk="1" hangingPunct="1"/>
            <a:endParaRPr lang="zh-CN" altLang="en-US"/>
          </a:p>
        </p:txBody>
      </p:sp>
      <p:sp>
        <p:nvSpPr>
          <p:cNvPr id="38915" name="内容占位符 2"/>
          <p:cNvSpPr>
            <a:spLocks noGrp="1"/>
          </p:cNvSpPr>
          <p:nvPr>
            <p:ph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 cmpd="sng">
            <a:noFill/>
            <a:prstDash val="solid"/>
          </a:ln>
          <a:effectLst/>
          <a:scene3d>
            <a:camera prst="orthographicFront"/>
            <a:lightRig rig="balanced" dir="t"/>
          </a:scene3d>
          <a:sp3d prstMaterial="plastic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　</a:t>
            </a:r>
            <a:r>
              <a:rPr kumimoji="0" lang="en-US" altLang="zh-CN" sz="4000" b="0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zh-CN" altLang="en-US" sz="4000" b="0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、你是如何看待屈原的爱国情感的?有人说他这是一种“宗国”思想，你同意吗?</a:t>
            </a:r>
          </a:p>
        </p:txBody>
      </p:sp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8" name="内容占位符 2"/>
          <p:cNvSpPr>
            <a:spLocks noGrp="1"/>
          </p:cNvSpPr>
          <p:nvPr>
            <p:ph idx="1"/>
          </p:nvPr>
        </p:nvSpPr>
        <p:spPr>
          <a:xfrm>
            <a:off x="146050" y="119063"/>
            <a:ext cx="8836025" cy="6584950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buNone/>
            </a:pPr>
            <a:r>
              <a:rPr lang="zh-CN" altLang="en-US"/>
              <a:t>观点一：同意。屈原的爱国思想其实是一种“爱君”思想。战国后期的“合纵”“连横”之争，是中国内部的矛盾斗争，因为它们都是周王朝的诸侯国，随着诸侯国势力的强大，他们都取代周天子而王天下，屈原力主联齐抗秦的“合纵”策略，一是为保卫楚的独立，二是进而实现楚“王”天下的企图，这只能说是为争夺全中国领导权而进行的内部斗争，并非是抵御外国的侵略，像他在作品中所说的“帝高阳之苗裔兮”就带有明显的血统夸耀。“来吾道夫先路”“恐皇舆之败绩“忽奔走以先后兮，及前王之踵武”，则是一种出于“家天下”感情和宗国观念的使命感和忧患意识。屈原的种种努力，客观地说，这的是楚王的统治，我们不必人为地拔高理解他。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2" name="内容占位符 2"/>
          <p:cNvSpPr>
            <a:spLocks noGrp="1"/>
          </p:cNvSpPr>
          <p:nvPr>
            <p:ph idx="1"/>
          </p:nvPr>
        </p:nvSpPr>
        <p:spPr>
          <a:xfrm>
            <a:off x="146050" y="119063"/>
            <a:ext cx="8836025" cy="6584950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zh-CN" altLang="en-US"/>
              <a:t>不同意否认屈原的爱国意识。上种观点是站在我们今天的角度去看待的。我们现在之于屈原的时代，相距上千年，我们不能苛求那个时代的屈原像我们今天这样考虑问题。施行政策，具有和我们一样的思维、观点以及胸怀世界的气度，那个时代的屈原，为了国家的前途，为了人民的生活，忧心哪焚，奔走呼号，这不就是爱国的表现还能是什么?在他的心中，楚国就是他的祖国，楚国的人民就是他的同胞，我们能非议他的爱国精神吗?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6" name="内容占位符 2"/>
          <p:cNvSpPr>
            <a:spLocks noGrp="1"/>
          </p:cNvSpPr>
          <p:nvPr>
            <p:ph idx="1"/>
          </p:nvPr>
        </p:nvSpPr>
        <p:spPr>
          <a:xfrm>
            <a:off x="146050" y="119063"/>
            <a:ext cx="8836025" cy="6584950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zh-CN" altLang="en-US"/>
              <a:t>对屈原的评价应该分两个方面：作为一位诗人，屈原是成功的;但是，作为一位政治家，他是失败的。屈原的失败就在于他把自己的命运与楚国的国运紧密的联结起来。他爱楚国，是爱的那么的深沉和执着。他深深地爱着楚国的文化，这一点造就了他成为一位伟大的诗人;他深深地迷恋着楚国的腐朽的、没落的政坛，这一点铸成了他只能是一位狭隘的民族主义者，从而他的国家的毁灭，连带了他政治信仰上也彻底的毁灭。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10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noFill/>
          <a:ln>
            <a:miter lim="800000"/>
          </a:ln>
        </p:spPr>
        <p:txBody>
          <a:bodyPr vert="horz" wrap="square" lIns="91440" tIns="45720" rIns="91440" bIns="45720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 baseline="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 eaLnBrk="1" hangingPunct="1"/>
            <a:endParaRPr lang="zh-CN" altLang="en-US"/>
          </a:p>
        </p:txBody>
      </p:sp>
      <p:sp>
        <p:nvSpPr>
          <p:cNvPr id="43011" name="内容占位符 2"/>
          <p:cNvSpPr>
            <a:spLocks noGrp="1"/>
          </p:cNvSpPr>
          <p:nvPr>
            <p:ph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 cmpd="sng">
            <a:noFill/>
            <a:prstDash val="solid"/>
          </a:ln>
          <a:effectLst/>
          <a:scene3d>
            <a:camera prst="orthographicFront"/>
            <a:lightRig rig="balanced" dir="t"/>
          </a:scene3d>
          <a:sp3d prstMaterial="plastic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4400" b="0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7</a:t>
            </a:r>
            <a:r>
              <a:rPr kumimoji="0" lang="zh-CN" altLang="en-US" sz="4400" b="0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、讨论：屈原为了自己的政治理想，最后抱石沉江，你赞成这一举动吗?</a:t>
            </a: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noFill/>
          <a:ln>
            <a:miter lim="800000"/>
          </a:ln>
        </p:spPr>
        <p:txBody>
          <a:bodyPr vert="horz" wrap="square" lIns="91440" tIns="45720" rIns="91440" bIns="45720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 baseline="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 eaLnBrk="1" hangingPunct="1"/>
            <a:r>
              <a:rPr lang="zh-CN" altLang="en-US"/>
              <a:t>整体把握课文</a:t>
            </a:r>
            <a:endParaRPr lang="zh-CN" altLang="en-US"/>
          </a:p>
        </p:txBody>
      </p:sp>
      <p:sp>
        <p:nvSpPr>
          <p:cNvPr id="7171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zh-CN" altLang="en-US"/>
              <a:t>1、要求学生借助课下的注解，疏通课文的句子，注意生字、生词及常用字、词的特殊用法。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03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noFill/>
          <a:ln>
            <a:miter lim="800000"/>
          </a:ln>
        </p:spPr>
        <p:txBody>
          <a:bodyPr vert="horz" wrap="square" lIns="91440" tIns="45720" rIns="91440" bIns="45720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 baseline="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 eaLnBrk="1" hangingPunct="1"/>
            <a:endParaRPr lang="zh-CN" altLang="en-US"/>
          </a:p>
        </p:txBody>
      </p:sp>
      <p:sp>
        <p:nvSpPr>
          <p:cNvPr id="44035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zh-CN" altLang="en-US"/>
              <a:t>　①观点：可以理解——作为那个时代的文人，即便他出身贵族，他和君王仍是附庸和主人的关系，他的理想只有在君王赏识并支持下才能实现，他的高洁的节操只有君王帮他力排众议时才能保持，当君王不赏识他，不支持他，他便失去了支撑他的柱石，若不想改节，不想改变自己，那么，他只有走这一条路。我想屈原走向这条不归路是无奈的，并不是他真心所愿。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058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noFill/>
          <a:ln>
            <a:miter lim="800000"/>
          </a:ln>
        </p:spPr>
        <p:txBody>
          <a:bodyPr vert="horz" wrap="square" lIns="91440" tIns="45720" rIns="91440" bIns="45720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 baseline="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 eaLnBrk="1" hangingPunct="1"/>
            <a:endParaRPr lang="zh-CN" altLang="en-US"/>
          </a:p>
        </p:txBody>
      </p:sp>
      <p:sp>
        <p:nvSpPr>
          <p:cNvPr id="45059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zh-CN" altLang="en-US"/>
              <a:t>②观点：不赞同——屈原虽遭楚王放逐但楚国人民并没有抛弃他，他自感面君无望，心中的理想无法实现，便抱石沉江，这其实是文人心理脆弱的表现。他应坚强地活下来，活着便有希望。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2" name="标题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 cmpd="sng">
            <a:noFill/>
            <a:prstDash val="solid"/>
          </a:ln>
          <a:effectLst/>
          <a:scene3d>
            <a:camera prst="orthographicFront"/>
            <a:lightRig rig="balanced" dir="t"/>
          </a:scene3d>
          <a:sp3d prstMaterial="plastic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8</a:t>
            </a:r>
            <a:r>
              <a:rPr kumimoji="0" lang="zh-CN" altLang="en-US" sz="4400" b="0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、读这篇文章，你有哪些启发?</a:t>
            </a:r>
          </a:p>
        </p:txBody>
      </p:sp>
      <p:sp>
        <p:nvSpPr>
          <p:cNvPr id="4608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zh-CN" altLang="en-US"/>
              <a:t>①一个人即使身处逆境，也要为崇高远大的理想而奋斗，决不能动摇和悔改。</a:t>
            </a:r>
            <a:endParaRPr lang="zh-CN" altLang="en-US"/>
          </a:p>
          <a:p>
            <a:pPr lvl="0" eaLnBrk="1" hangingPunct="1"/>
            <a:r>
              <a:rPr lang="zh-CN" altLang="en-US"/>
              <a:t>　　②人生的道路是曲折而漫长的，但为了追求真理，应不屈不挠，勇往直前。</a:t>
            </a:r>
            <a:endParaRPr lang="zh-CN" altLang="en-US"/>
          </a:p>
          <a:p>
            <a:pPr lvl="0" eaLnBrk="1" hangingPunct="1"/>
            <a:r>
              <a:rPr lang="zh-CN" altLang="en-US"/>
              <a:t>　　③即使在污浊的环境中，也应保持自己的高洁品质。要热爱祖国。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10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noFill/>
          <a:ln>
            <a:miter lim="800000"/>
          </a:ln>
        </p:spPr>
        <p:txBody>
          <a:bodyPr vert="horz" wrap="square" lIns="91440" tIns="45720" rIns="91440" bIns="45720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 baseline="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 eaLnBrk="1" hangingPunct="1"/>
            <a:endParaRPr lang="zh-CN" altLang="en-US"/>
          </a:p>
        </p:txBody>
      </p:sp>
      <p:sp>
        <p:nvSpPr>
          <p:cNvPr id="47107" name="内容占位符 2"/>
          <p:cNvSpPr>
            <a:spLocks noGrp="1"/>
          </p:cNvSpPr>
          <p:nvPr>
            <p:ph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 cmpd="sng">
            <a:noFill/>
            <a:prstDash val="solid"/>
          </a:ln>
          <a:effectLst/>
          <a:scene3d>
            <a:camera prst="orthographicFront"/>
            <a:lightRig rig="balanced" dir="t"/>
          </a:scene3d>
          <a:sp3d prstMaterial="plastic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3200" b="0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</a:t>
            </a:r>
            <a:r>
              <a:rPr kumimoji="0" lang="zh-CN" altLang="en-US" sz="3200" b="0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、.全诗塑造了一个什么样的抒情主人公形象？</a:t>
            </a:r>
          </a:p>
        </p:txBody>
      </p:sp>
    </p:spTree>
  </p:cSld>
  <p:clrMapOvr>
    <a:masterClrMapping/>
  </p:clrMapOvr>
  <p:transition/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8130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noFill/>
          <a:ln>
            <a:miter lim="800000"/>
          </a:ln>
        </p:spPr>
        <p:txBody>
          <a:bodyPr vert="horz" wrap="square" lIns="91440" tIns="45720" rIns="91440" bIns="45720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 baseline="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 eaLnBrk="1" hangingPunct="1"/>
            <a:endParaRPr lang="zh-CN" altLang="en-US"/>
          </a:p>
        </p:txBody>
      </p:sp>
      <p:sp>
        <p:nvSpPr>
          <p:cNvPr id="48131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zh-CN" altLang="en-US"/>
              <a:t>塑造了一个忧国忧民、洁身自好、坚持正道、献身理想的爱国诗人形象。他不仅有着突出的外部形象特征，而且有着鲜明的思想性格。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9154" name="内容占位符 2"/>
          <p:cNvSpPr>
            <a:spLocks noGrp="1"/>
          </p:cNvSpPr>
          <p:nvPr>
            <p:ph idx="1"/>
          </p:nvPr>
        </p:nvSpPr>
        <p:spPr>
          <a:xfrm>
            <a:off x="288925" y="311150"/>
            <a:ext cx="8229600" cy="4525963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zh-CN" altLang="en-US"/>
              <a:t>2、赏析“制芰荷以为衣兮，集芙蓉以为裳”“高余冠之岌岌兮，长余佩之陆离”。 </a:t>
            </a:r>
            <a:endParaRPr lang="zh-CN" altLang="en-US"/>
          </a:p>
          <a:p>
            <a:pPr lvl="0" eaLnBrk="1" hangingPunct="1"/>
            <a:r>
              <a:rPr lang="zh-CN" altLang="en-US"/>
              <a:t>　　(1)“芰荷”“芙蓉”喻指什么?</a:t>
            </a:r>
            <a:endParaRPr lang="zh-CN" altLang="en-US"/>
          </a:p>
          <a:p>
            <a:pPr lvl="0" eaLnBrk="1" hangingPunct="1"/>
            <a:r>
              <a:rPr lang="zh-CN" altLang="en-US"/>
              <a:t>　　(2)诗人为何还要“高余冠”“长余佩”，这表达了诗人怎样的思想情感? </a:t>
            </a:r>
            <a:endParaRPr lang="zh-CN" altLang="en-US"/>
          </a:p>
          <a:p>
            <a:pPr lvl="0" eaLnBrk="1" hangingPunct="1"/>
            <a:r>
              <a:rPr lang="zh-CN" altLang="en-US"/>
              <a:t>　　(3)这两个诗句描绘了诗人什么样的自我形象? 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0178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noFill/>
          <a:ln>
            <a:miter lim="800000"/>
          </a:ln>
        </p:spPr>
        <p:txBody>
          <a:bodyPr vert="horz" wrap="square" lIns="91440" tIns="45720" rIns="91440" bIns="45720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 baseline="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 eaLnBrk="1" hangingPunct="1"/>
            <a:endParaRPr lang="zh-CN" altLang="en-US"/>
          </a:p>
        </p:txBody>
      </p:sp>
      <p:sp>
        <p:nvSpPr>
          <p:cNvPr id="50179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eaLnBrk="1" hangingPunct="1"/>
            <a:r>
              <a:rPr lang="en-US" altLang="en-US" sz="3200" spc="0"/>
              <a:t>(1)高洁的德行。(或：崇高的品德。)</a:t>
            </a:r>
            <a:endParaRPr lang="en-US" altLang="en-US"/>
          </a:p>
          <a:p>
            <a:pPr marL="342900" marR="0" lvl="0" indent="-342900" eaLnBrk="1" hangingPunct="1"/>
            <a:r>
              <a:rPr lang="en-US" altLang="en-US" sz="3200" spc="0"/>
              <a:t>(2)在反省自己走过的路后，诗人没有畏惧邪恶，而是更坚定了走自己路的决心。“高余冠”“长余佩”更是明确表达自己的思想：无悔选择。</a:t>
            </a:r>
            <a:endParaRPr lang="en-US" altLang="en-US"/>
          </a:p>
          <a:p>
            <a:pPr marL="342900" marR="0" lvl="0" indent="-342900" eaLnBrk="1" hangingPunct="1"/>
            <a:r>
              <a:rPr lang="en-US" altLang="en-US" sz="3200" spc="0"/>
              <a:t>(3)德行高洁的君子形象。</a:t>
            </a:r>
            <a:endParaRPr lang="en-US" altLang="en-US"/>
          </a:p>
          <a:p>
            <a:pPr marL="342900" marR="0" lvl="0" indent="-342900" eaLnBrk="1" hangingPunct="1"/>
            <a:endParaRPr lang="en-US" altLang="en-US"/>
          </a:p>
          <a:p>
            <a:pPr marL="0" marR="0" lvl="0" indent="0" eaLnBrk="1" hangingPunct="1">
              <a:buNone/>
            </a:pPr>
            <a:endParaRPr lang="en-US" altLang="en-US"/>
          </a:p>
        </p:txBody>
      </p:sp>
    </p:spTree>
  </p:cSld>
  <p:clrMapOvr>
    <a:masterClrMapping/>
  </p:clrMapOvr>
  <p:transition/>
  <p:timing/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0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noFill/>
          <a:ln>
            <a:miter lim="800000"/>
          </a:ln>
        </p:spPr>
        <p:txBody>
          <a:bodyPr vert="horz" wrap="square" lIns="91440" tIns="45720" rIns="91440" bIns="45720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 baseline="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 eaLnBrk="1" hangingPunct="1"/>
            <a:endParaRPr lang="zh-CN" altLang="en-US"/>
          </a:p>
        </p:txBody>
      </p:sp>
      <p:sp>
        <p:nvSpPr>
          <p:cNvPr id="51203" name="内容占位符 2"/>
          <p:cNvSpPr>
            <a:spLocks noGrp="1"/>
          </p:cNvSpPr>
          <p:nvPr>
            <p:ph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 cmpd="sng">
            <a:noFill/>
            <a:prstDash val="solid"/>
          </a:ln>
          <a:effectLst/>
          <a:scene3d>
            <a:camera prst="orthographicFront"/>
            <a:lightRig rig="balanced" dir="t"/>
          </a:scene3d>
          <a:sp3d prstMaterial="plastic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4800" b="0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屈原的《离骚》中浪漫主义的风格从哪些地方体现出来？</a:t>
            </a:r>
          </a:p>
        </p:txBody>
      </p:sp>
    </p:spTree>
  </p:cSld>
  <p:clrMapOvr>
    <a:masterClrMapping/>
  </p:clrMapOvr>
  <p:transition/>
  <p:timing/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2226" name="内容占位符 2"/>
          <p:cNvSpPr>
            <a:spLocks noGrp="1"/>
          </p:cNvSpPr>
          <p:nvPr>
            <p:ph idx="1"/>
          </p:nvPr>
        </p:nvSpPr>
        <p:spPr>
          <a:xfrm>
            <a:off x="146050" y="119063"/>
            <a:ext cx="8836025" cy="6584950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zh-CN" altLang="en-US" sz="2000"/>
              <a:t>（1）《离骚》是一篇具有深刻现实性的积极浪漫主义作品。它发展了我国古代人民口头创作——神话的浪漫主义，成为我国文学浪漫主义的直接源头。</a:t>
            </a:r>
            <a:endParaRPr lang="zh-CN" altLang="en-US" sz="2000"/>
          </a:p>
          <a:p>
            <a:pPr lvl="0" eaLnBrk="1" hangingPunct="1"/>
            <a:r>
              <a:rPr lang="zh-CN" altLang="en-US" sz="2000"/>
              <a:t>  《离骚》塑造了一个纯洁高大的抒情主人公的形象，由于理想的崇高，人格的峻洁，感情的强烈，这个形象就远远地超出于流俗和现实之上。《离骚》又自始至终贯串着诗人以理想改造现实的顽强斗争精神，当残酷的现实终于使理想破灭时，他更表示了以身殉理想的坚决意志。这些都表现了《离骚》这首长诗的浪漫主义的精神实质。</a:t>
            </a:r>
            <a:endParaRPr lang="zh-CN" altLang="en-US" sz="2000"/>
          </a:p>
          <a:p>
            <a:pPr lvl="0" eaLnBrk="1" hangingPunct="1"/>
            <a:r>
              <a:rPr lang="zh-CN" altLang="en-US" sz="2000"/>
              <a:t>  （2）《离骚》又大量地采用了浪漫主义的表现手法。这突出地表现在诗人驰骋想象，糅合神话传说、历史人物和自然现象编织幻想的境界。如关于神游一段的描写，诗人朝发苍梧，夕至县圃，他以望舒、飞廉、鸾皇、凤鸟、飘风、云霓为侍从仪仗，上叩天阍，下求佚女，想象丰富奇特，境界仿佛迷离，场面宏伟壮丽，有力地表现了诗人追求理想的精神。</a:t>
            </a:r>
            <a:endParaRPr lang="zh-CN" altLang="en-US" sz="2000"/>
          </a:p>
          <a:p>
            <a:pPr lvl="0" eaLnBrk="1" hangingPunct="1"/>
            <a:r>
              <a:rPr lang="zh-CN" altLang="en-US" sz="2000"/>
              <a:t>  此外，诗人也常常用夸张的手法突出事物的特征。如关于诗人品格的描写：“熙木根以结苣兮，贯薜荔之落蕊；矫菌桂以纫蕙兮，索胡绳之丽丽。”“高余冠之岌岌兮，长余佩之陆离。芳与泽其杂糅兮，惟昭质其犹未亏。”诗人以花草冠佩象征品德，已富有优美的想象，而这种集中的夸张的描写，就把诗人的品格刻划得异常的崇高，具有了浪漫主义的特质。</a:t>
            </a:r>
            <a:endParaRPr lang="zh-CN" altLang="en-US" sz="2000"/>
          </a:p>
        </p:txBody>
      </p:sp>
      <p:pic>
        <p:nvPicPr>
          <p:cNvPr id="52227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337800" y="121285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noFill/>
          <a:ln>
            <a:miter lim="800000"/>
          </a:ln>
        </p:spPr>
        <p:txBody>
          <a:bodyPr vert="horz" wrap="square" lIns="91440" tIns="45720" rIns="91440" bIns="45720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 baseline="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 eaLnBrk="1" hangingPunct="1"/>
            <a:r>
              <a:rPr lang="zh-CN" altLang="en-US"/>
              <a:t>通假字</a:t>
            </a:r>
            <a:endParaRPr lang="zh-CN" altLang="en-US"/>
          </a:p>
        </p:txBody>
      </p:sp>
      <p:sp>
        <p:nvSpPr>
          <p:cNvPr id="8195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endParaRPr lang="zh-CN" altLang="en-US"/>
          </a:p>
          <a:p>
            <a:pPr lvl="0" eaLnBrk="1" hangingPunct="1"/>
            <a:r>
              <a:rPr lang="zh-CN" altLang="en-US"/>
              <a:t>1.错：偭(miǎn)规矩而改错(通“措”,措施)</a:t>
            </a:r>
            <a:endParaRPr lang="zh-CN" altLang="en-US"/>
          </a:p>
          <a:p>
            <a:pPr lvl="0" eaLnBrk="1" hangingPunct="1"/>
            <a:r>
              <a:rPr lang="zh-CN" altLang="en-US"/>
              <a:t>2.邑：忳(tún)郁邑余侘(chà)傺(chì)兮(通“悒”,忧愁苦闷)</a:t>
            </a:r>
            <a:endParaRPr lang="zh-CN" altLang="en-US"/>
          </a:p>
          <a:p>
            <a:pPr lvl="0" eaLnBrk="1" hangingPunct="1"/>
            <a:r>
              <a:rPr lang="zh-CN" altLang="en-US"/>
              <a:t>3.圜：何方圜之能周兮(通“圆”)</a:t>
            </a:r>
            <a:endParaRPr lang="zh-CN" altLang="en-US"/>
          </a:p>
          <a:p>
            <a:pPr lvl="0" eaLnBrk="1" hangingPunct="1"/>
            <a:r>
              <a:rPr lang="zh-CN" altLang="en-US"/>
              <a:t>4.离：进不入以离尤兮(通“罹”,遭受)</a:t>
            </a:r>
            <a:endParaRPr lang="zh-CN" altLang="en-US"/>
          </a:p>
          <a:p>
            <a:pPr lvl="0" eaLnBrk="1" hangingPunct="1"/>
            <a:r>
              <a:rPr lang="zh-CN" altLang="en-US"/>
              <a:t>5.章：芳菲菲其弥章(通“彰”,明显,显著)</a:t>
            </a:r>
            <a:endParaRPr lang="zh-CN" altLang="en-US"/>
          </a:p>
          <a:p>
            <a:pPr lvl="0" eaLnBrk="1" hangingPunct="1"/>
            <a:r>
              <a:rPr lang="zh-CN" altLang="en-US"/>
              <a:t>6.反：延伫乎吾将反(通“返”,返回)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noFill/>
          <a:ln>
            <a:miter lim="800000"/>
          </a:ln>
        </p:spPr>
        <p:txBody>
          <a:bodyPr vert="horz" wrap="square" lIns="91440" tIns="45720" rIns="91440" bIns="45720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 baseline="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 eaLnBrk="1" hangingPunct="1"/>
            <a:r>
              <a:rPr lang="zh-CN" altLang="en-US"/>
              <a:t>一词多义</a:t>
            </a:r>
            <a:endParaRPr lang="zh-CN" altLang="en-US"/>
          </a:p>
        </p:txBody>
      </p:sp>
      <p:sp>
        <p:nvSpPr>
          <p:cNvPr id="9219" name="内容占位符 2"/>
          <p:cNvSpPr>
            <a:spLocks noGrp="1"/>
          </p:cNvSpPr>
          <p:nvPr>
            <p:ph idx="1"/>
          </p:nvPr>
        </p:nvSpPr>
        <p:spPr>
          <a:xfrm>
            <a:off x="146050" y="1165225"/>
            <a:ext cx="8766175" cy="4527550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zh-CN" altLang="en-US"/>
              <a:t>1.长：①长太息以掩涕兮(副词,长久) ②长余佩之陆离(使……加长)</a:t>
            </a:r>
            <a:endParaRPr lang="zh-CN" altLang="en-US"/>
          </a:p>
          <a:p>
            <a:pPr lvl="0" eaLnBrk="1" hangingPunct="1"/>
            <a:r>
              <a:rPr lang="zh-CN" altLang="en-US"/>
              <a:t>2.善：①亦余心之所善兮(以为是好的) ②谣诼(zhuó)谓余以善淫(擅长)</a:t>
            </a:r>
            <a:endParaRPr lang="zh-CN" altLang="en-US"/>
          </a:p>
          <a:p>
            <a:pPr lvl="0" eaLnBrk="1" hangingPunct="1"/>
            <a:r>
              <a:rPr lang="zh-CN" altLang="en-US"/>
              <a:t>3.以为：①制芰(jì)荷以为衣兮(用……做) ②余独好修以为常(认为)</a:t>
            </a:r>
            <a:endParaRPr lang="zh-CN" altLang="en-US"/>
          </a:p>
          <a:p>
            <a:pPr lvl="0" eaLnBrk="1" hangingPunct="1"/>
            <a:r>
              <a:rPr lang="zh-CN" altLang="en-US"/>
              <a:t>4.修：①余虽好修姱(kuā)以鞿(jī)羁兮(美好)②退将复修吾初服(整理) ③余独好修姱以为常(美,美好)</a:t>
            </a:r>
            <a:endParaRPr lang="zh-CN" altLang="en-US"/>
          </a:p>
          <a:p>
            <a:pPr lvl="0" eaLnBrk="1" hangingPunct="1"/>
            <a:r>
              <a:rPr lang="zh-CN" altLang="en-US"/>
              <a:t>5.虽：①余虽好修姱(kuā)以鞿(jī)羁兮(惟,只是) ②虽九死其犹未悔(即使,纵然)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noFill/>
          <a:ln>
            <a:miter lim="800000"/>
          </a:ln>
        </p:spPr>
        <p:txBody>
          <a:bodyPr vert="horz" wrap="square" lIns="91440" tIns="45720" rIns="91440" bIns="45720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 baseline="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 eaLnBrk="1" hangingPunct="1"/>
            <a:r>
              <a:rPr lang="zh-CN" altLang="en-US"/>
              <a:t>词类活用</a:t>
            </a:r>
            <a:endParaRPr lang="zh-CN" altLang="en-US"/>
          </a:p>
        </p:txBody>
      </p:sp>
      <p:sp>
        <p:nvSpPr>
          <p:cNvPr id="10243" name="内容占位符 2"/>
          <p:cNvSpPr>
            <a:spLocks noGrp="1"/>
          </p:cNvSpPr>
          <p:nvPr>
            <p:ph idx="1"/>
          </p:nvPr>
        </p:nvSpPr>
        <p:spPr>
          <a:xfrm>
            <a:off x="228600" y="1165225"/>
            <a:ext cx="8686800" cy="4527550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zh-CN" altLang="en-US"/>
              <a:t>1.鞿羁：余虽好修姱(kuā)以鞿(jī)羁兮(名作动,约束)</a:t>
            </a:r>
            <a:endParaRPr lang="zh-CN" altLang="en-US"/>
          </a:p>
          <a:p>
            <a:pPr lvl="0" eaLnBrk="1" hangingPunct="1"/>
            <a:r>
              <a:rPr lang="zh-CN" altLang="en-US"/>
              <a:t>2.淫：谣诼谓余以善淫(动作名,淫荡的事)</a:t>
            </a:r>
            <a:endParaRPr lang="zh-CN" altLang="en-US"/>
          </a:p>
          <a:p>
            <a:pPr lvl="0" eaLnBrk="1" hangingPunct="1"/>
            <a:r>
              <a:rPr lang="zh-CN" altLang="en-US"/>
              <a:t>3.群：鸷鸟之不群兮(名作动,合群)</a:t>
            </a:r>
            <a:endParaRPr lang="zh-CN" altLang="en-US"/>
          </a:p>
          <a:p>
            <a:pPr lvl="0" eaLnBrk="1" hangingPunct="1"/>
            <a:r>
              <a:rPr lang="zh-CN" altLang="en-US"/>
              <a:t>4.死：伏清白以死直兮(为动用法,为……而死)</a:t>
            </a:r>
            <a:endParaRPr lang="zh-CN" altLang="en-US"/>
          </a:p>
          <a:p>
            <a:pPr lvl="0" eaLnBrk="1" hangingPunct="1"/>
            <a:r>
              <a:rPr lang="zh-CN" altLang="en-US"/>
              <a:t>5.屈、抑：屈心而抑志兮(使动,使……受委屈,使……受压抑)</a:t>
            </a:r>
            <a:endParaRPr lang="zh-CN" altLang="en-US"/>
          </a:p>
          <a:p>
            <a:pPr lvl="0" eaLnBrk="1" hangingPunct="1"/>
            <a:r>
              <a:rPr lang="zh-CN" altLang="en-US"/>
              <a:t>6.步：步余马于兰皋兮(使动,使……步行)</a:t>
            </a:r>
            <a:endParaRPr lang="zh-CN" altLang="en-US"/>
          </a:p>
          <a:p>
            <a:pPr lvl="0" eaLnBrk="1" hangingPunct="1"/>
            <a:r>
              <a:rPr lang="zh-CN" altLang="en-US"/>
              <a:t>7.高：高余冠之岌岌兮(使动,使……加高)</a:t>
            </a:r>
            <a:endParaRPr lang="zh-CN" altLang="en-US"/>
          </a:p>
          <a:p>
            <a:pPr lvl="0" eaLnBrk="1" hangingPunct="1"/>
            <a:r>
              <a:rPr lang="zh-CN" altLang="en-US"/>
              <a:t>8.长：长余佩之陆离 (使动,使……加长)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noFill/>
          <a:ln>
            <a:miter lim="800000"/>
          </a:ln>
        </p:spPr>
        <p:txBody>
          <a:bodyPr vert="horz" wrap="square" lIns="91440" tIns="45720" rIns="91440" bIns="45720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 baseline="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 eaLnBrk="1" hangingPunct="1"/>
            <a:r>
              <a:rPr lang="zh-CN" altLang="en-US"/>
              <a:t>古今异义</a:t>
            </a:r>
            <a:endParaRPr lang="zh-CN" altLang="en-US"/>
          </a:p>
        </p:txBody>
      </p:sp>
      <p:sp>
        <p:nvSpPr>
          <p:cNvPr id="11267" name="内容占位符 2"/>
          <p:cNvSpPr>
            <a:spLocks noGrp="1"/>
          </p:cNvSpPr>
          <p:nvPr>
            <p:ph idx="1"/>
          </p:nvPr>
        </p:nvSpPr>
        <p:spPr>
          <a:xfrm>
            <a:off x="112713" y="1165225"/>
            <a:ext cx="8842375" cy="4527550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zh-CN" altLang="en-US"/>
              <a:t>1.浩荡：怨灵修之浩荡(①古义：荒唐.②今义：形容水势广阔而壮大)</a:t>
            </a:r>
            <a:endParaRPr lang="zh-CN" altLang="en-US"/>
          </a:p>
          <a:p>
            <a:pPr lvl="0" eaLnBrk="1" hangingPunct="1"/>
            <a:r>
              <a:rPr lang="zh-CN" altLang="en-US"/>
              <a:t>2.工巧：固时俗之工巧兮(①古义：善于投机取巧.②今义：技艺巧妙)</a:t>
            </a:r>
            <a:endParaRPr lang="zh-CN" altLang="en-US"/>
          </a:p>
          <a:p>
            <a:pPr lvl="0" eaLnBrk="1" hangingPunct="1"/>
            <a:r>
              <a:rPr lang="zh-CN" altLang="en-US"/>
              <a:t>3.改错：偭(miǎn)规矩而改错(①古义：改变措施.②今义：改正错误)</a:t>
            </a:r>
            <a:endParaRPr lang="zh-CN" altLang="en-US"/>
          </a:p>
          <a:p>
            <a:pPr lvl="0" eaLnBrk="1" hangingPunct="1"/>
            <a:r>
              <a:rPr lang="zh-CN" altLang="en-US"/>
              <a:t>4.穷困：吾独穷困乎此时也(①古义：处境困窘.②今义：经济困难)</a:t>
            </a:r>
            <a:endParaRPr lang="zh-CN" altLang="en-US"/>
          </a:p>
          <a:p>
            <a:pPr lvl="0" eaLnBrk="1" hangingPunct="1"/>
            <a:r>
              <a:rPr lang="zh-CN" altLang="en-US"/>
              <a:t>5.流亡：宁溘(kè)死以流亡兮(①古义：随流水而消逝.②今义：因灾害或政治原因被迫离开家乡或祖国)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0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noFill/>
          <a:ln>
            <a:miter lim="800000"/>
          </a:ln>
        </p:spPr>
        <p:txBody>
          <a:bodyPr vert="horz" wrap="square" lIns="91440" tIns="45720" rIns="91440" bIns="45720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 baseline="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 eaLnBrk="1" hangingPunct="1"/>
            <a:r>
              <a:rPr lang="zh-CN" altLang="en-US"/>
              <a:t>句式</a:t>
            </a:r>
            <a:endParaRPr lang="zh-CN" altLang="en-US"/>
          </a:p>
        </p:txBody>
      </p:sp>
      <p:sp>
        <p:nvSpPr>
          <p:cNvPr id="12291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zh-CN" altLang="en-US"/>
              <a:t>1.不吾知其亦已兮(宾语前置)</a:t>
            </a:r>
            <a:endParaRPr lang="zh-CN" altLang="en-US"/>
          </a:p>
          <a:p>
            <a:pPr lvl="0" eaLnBrk="1" hangingPunct="1"/>
            <a:r>
              <a:rPr lang="zh-CN" altLang="en-US"/>
              <a:t>2.唯昭质其犹未兮(固定句式)</a:t>
            </a:r>
            <a:endParaRPr lang="zh-CN" altLang="en-US"/>
          </a:p>
          <a:p>
            <a:pPr lvl="0" eaLnBrk="1" hangingPunct="1"/>
            <a:r>
              <a:rPr lang="zh-CN" altLang="en-US"/>
              <a:t>3.高余冠之岌岌兮,长余佩之陆离(定语后置)</a:t>
            </a:r>
            <a:endParaRPr lang="zh-CN" altLang="en-US"/>
          </a:p>
          <a:p>
            <a:pPr lvl="0" eaLnBrk="1" hangingPunct="1"/>
            <a:r>
              <a:rPr lang="zh-CN" altLang="en-US"/>
              <a:t>4.余虽好修姱以鞿羁兮,謇朝谇而夕替.(被动句)</a:t>
            </a:r>
            <a:endParaRPr lang="zh-CN" altLang="en-US"/>
          </a:p>
          <a:p>
            <a:pPr lvl="0" eaLnBrk="1" hangingPunct="1"/>
            <a:r>
              <a:rPr lang="zh-CN" altLang="en-US"/>
              <a:t>5.虽体解吾犹未变亏(被动句)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2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142</Paragraphs>
  <Slides>48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baseType="lpstr" size="52">
      <vt:lpstr>Arial</vt:lpstr>
      <vt:lpstr>宋体</vt:lpstr>
      <vt:lpstr>仿宋</vt:lpstr>
      <vt:lpstr>默认设计模板</vt:lpstr>
      <vt:lpstr>离骚</vt:lpstr>
      <vt:lpstr>走进屈原 </vt:lpstr>
      <vt:lpstr>屈原作品</vt:lpstr>
      <vt:lpstr>整体把握课文</vt:lpstr>
      <vt:lpstr>通假字</vt:lpstr>
      <vt:lpstr>一词多义</vt:lpstr>
      <vt:lpstr>词类活用</vt:lpstr>
      <vt:lpstr>古今异义</vt:lpstr>
      <vt:lpstr>句式</vt:lpstr>
      <vt:lpstr>关于楚辞</vt:lpstr>
      <vt:lpstr>解题</vt:lpstr>
      <vt:lpstr>初读《离骚》</vt:lpstr>
      <vt:lpstr>PowerPoint Presentation</vt:lpstr>
      <vt:lpstr>PowerPoint Presentation</vt:lpstr>
      <vt:lpstr>(1)把握诗的节奏</vt:lpstr>
      <vt:lpstr>(2)体味诗的情感</vt:lpstr>
      <vt:lpstr>PowerPoint Presentation</vt:lpstr>
      <vt:lpstr>PowerPoint Presentation</vt:lpstr>
      <vt:lpstr>鉴赏第一段</vt:lpstr>
      <vt:lpstr>找出本段中诗人直抒胸臆、表白心志的诗句</vt:lpstr>
      <vt:lpstr>小结</vt:lpstr>
      <vt:lpstr>鉴赏第二段</vt:lpstr>
      <vt:lpstr>找出本段中诗人直抒胸臆、表白心志的诗句</vt:lpstr>
      <vt:lpstr>小结</vt:lpstr>
      <vt:lpstr>PowerPoint Presentation</vt:lpstr>
      <vt:lpstr>重点、难点的学习探究过程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5.比兴手法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8、读这篇文章，你有哪些启发?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2022-02-05T18:08:24.216</cp:lastPrinted>
  <dcterms:created xsi:type="dcterms:W3CDTF">2022-02-05T18:08:24Z</dcterms:created>
  <dcterms:modified xsi:type="dcterms:W3CDTF">2022-02-05T10:08:24Z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