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74" r:id="rId2"/>
    <p:sldId id="344" r:id="rId3"/>
    <p:sldId id="308" r:id="rId4"/>
    <p:sldId id="317" r:id="rId5"/>
    <p:sldId id="382" r:id="rId6"/>
    <p:sldId id="383" r:id="rId7"/>
    <p:sldId id="387" r:id="rId8"/>
    <p:sldId id="309" r:id="rId9"/>
    <p:sldId id="384" r:id="rId10"/>
    <p:sldId id="385" r:id="rId11"/>
    <p:sldId id="386" r:id="rId12"/>
    <p:sldId id="348" r:id="rId13"/>
    <p:sldId id="265" r:id="rId14"/>
    <p:sldId id="388" r:id="rId15"/>
    <p:sldId id="346" r:id="rId16"/>
    <p:sldId id="269" r:id="rId17"/>
    <p:sldId id="349" r:id="rId18"/>
    <p:sldId id="390" r:id="rId19"/>
    <p:sldId id="350" r:id="rId20"/>
    <p:sldId id="351" r:id="rId21"/>
    <p:sldId id="352" r:id="rId22"/>
    <p:sldId id="278" r:id="rId23"/>
    <p:sldId id="353" r:id="rId24"/>
    <p:sldId id="354" r:id="rId25"/>
    <p:sldId id="310" r:id="rId26"/>
    <p:sldId id="35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howGuides="1">
      <p:cViewPr varScale="1">
        <p:scale>
          <a:sx n="62" d="100"/>
          <a:sy n="62" d="100"/>
        </p:scale>
        <p:origin x="-7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2021-9-12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12509703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fld id="{9E79476F-B186-455B-A464-ABA7A70914EA}" type="slidenum">
              <a:rPr lang="zh-CN" altLang="zh-CN" sz="1200" smtClean="0">
                <a:latin typeface="Arial" panose="020B0604020202020204" pitchFamily="34" charset="0"/>
                <a:ea typeface="宋体" panose="02010600030101010101" pitchFamily="2" charset="-122"/>
              </a:rPr>
              <a:t>9</a:t>
            </a:fld>
            <a:endParaRPr lang="zh-CN" altLang="zh-CN" sz="1200" smtClean="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fld id="{9E79476F-B186-455B-A464-ABA7A70914EA}" type="slidenum">
              <a:rPr lang="zh-CN" altLang="zh-CN" sz="1200" smtClean="0">
                <a:latin typeface="Arial" panose="020B0604020202020204" pitchFamily="34" charset="0"/>
                <a:ea typeface="宋体" panose="02010600030101010101" pitchFamily="2" charset="-122"/>
              </a:rPr>
              <a:t>10</a:t>
            </a:fld>
            <a:endParaRPr lang="zh-CN" altLang="zh-CN" sz="1200" smtClean="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3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53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fld id="{A5DEF422-5B51-441C-B0D8-D1BFD3E02975}" type="slidenum">
              <a:rPr lang="zh-CN" altLang="zh-CN" sz="1200" smtClean="0">
                <a:latin typeface="Arial" panose="020B0604020202020204" pitchFamily="34" charset="0"/>
                <a:ea typeface="宋体" panose="02010600030101010101" pitchFamily="2" charset="-122"/>
              </a:rPr>
              <a:t>11</a:t>
            </a:fld>
            <a:endParaRPr lang="zh-CN" altLang="zh-CN" sz="1200" smtClean="0">
              <a:latin typeface="Arial" panose="020B060402020202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a:lum/>
          </a:blip>
          <a:stretch>
            <a:fillRect/>
          </a:stretch>
        </a:blip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7824192" y="3781412"/>
            <a:ext cx="4130456" cy="2767905"/>
          </a:xfrm>
          <a:prstGeom prst="rect">
            <a:avLst/>
          </a:prstGeom>
        </p:spPr>
      </p:pic>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3"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F2BFA00E-5743-400A-91C2-DFD7AF80BD4D}" type="slidenum">
              <a:rPr lang="zh-CN" altLang="en-US"/>
              <a:t>‹#›</a:t>
            </a:fld>
            <a:endParaRPr lang="zh-CN" altLang="en-US"/>
          </a:p>
        </p:txBody>
      </p:sp>
    </p:spTree>
  </p:cSld>
  <p:clrMapOvr>
    <a:masterClrMapping/>
  </p:clrMapOvr>
  <p:transition spd="slow">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0"/>
            <a:ext cx="2743200" cy="365125"/>
          </a:xfrm>
          <a:prstGeom prst="rect">
            <a:avLst/>
          </a:prstGeom>
        </p:spPr>
        <p:txBody>
          <a:bodyPr/>
          <a:lstStyle>
            <a:lvl1pPr>
              <a:defRPr/>
            </a:lvl1pPr>
          </a:lstStyle>
          <a:p>
            <a:pPr>
              <a:defRPr/>
            </a:pPr>
            <a:endParaRPr lang="zh-CN" altLang="en-US"/>
          </a:p>
        </p:txBody>
      </p:sp>
      <p:sp>
        <p:nvSpPr>
          <p:cNvPr id="3" name="页脚占位符 4"/>
          <p:cNvSpPr>
            <a:spLocks noGrp="1"/>
          </p:cNvSpPr>
          <p:nvPr>
            <p:ph type="ftr" sz="quarter" idx="11"/>
          </p:nvPr>
        </p:nvSpPr>
        <p:spPr>
          <a:xfrm>
            <a:off x="4038600" y="6356350"/>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0"/>
            <a:ext cx="2743200" cy="365125"/>
          </a:xfrm>
          <a:prstGeom prst="rect">
            <a:avLst/>
          </a:prstGeom>
        </p:spPr>
        <p:txBody>
          <a:bodyPr/>
          <a:lstStyle>
            <a:lvl1pPr>
              <a:defRPr/>
            </a:lvl1pPr>
          </a:lstStyle>
          <a:p>
            <a:pPr>
              <a:defRPr/>
            </a:pPr>
            <a:fld id="{F2BFA00E-5743-400A-91C2-DFD7AF80BD4D}" type="slidenum">
              <a:rPr lang="zh-CN" altLang="en-US"/>
              <a:t>‹#›</a:t>
            </a:fld>
            <a:endParaRPr lang="zh-CN" altLang="en-US"/>
          </a:p>
        </p:txBody>
      </p:sp>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60FBDFE-C587-4B4C-A407-44438C67B59E}" type="datetimeFigureOut">
              <a:rPr lang="zh-CN" altLang="en-US" smtClean="0"/>
              <a:t>2021-9-12</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4">
            <a:lum/>
          </a:blip>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Lst>
  <p:transition/>
  <p:txStyles>
    <p:titleStyle>
      <a:lvl1pPr algn="ctr" defTabSz="1219200" rtl="0" eaLnBrk="1" latinLnBrk="0" hangingPunct="1">
        <a:spcBef>
          <a:spcPct val="0"/>
        </a:spcBef>
        <a:buNone/>
        <a:defRPr sz="48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3735" kern="1200">
          <a:solidFill>
            <a:schemeClr val="accent6">
              <a:lumMod val="50000"/>
            </a:schemeClr>
          </a:solidFill>
          <a:latin typeface="黑体" panose="02010609060101010101" pitchFamily="49" charset="-122"/>
          <a:ea typeface="黑体" panose="02010609060101010101" pitchFamily="49" charset="-122"/>
          <a:cs typeface="+mn-cs"/>
        </a:defRPr>
      </a:lvl1pPr>
      <a:lvl2pPr marL="990600" indent="-381000" algn="l" defTabSz="1219200" rtl="0" eaLnBrk="1" latinLnBrk="0" hangingPunct="1">
        <a:spcBef>
          <a:spcPct val="20000"/>
        </a:spcBef>
        <a:buFont typeface="Arial" panose="020B0604020202020204" pitchFamily="34" charset="0"/>
        <a:buChar char="–"/>
        <a:defRPr sz="3735" kern="1200">
          <a:solidFill>
            <a:schemeClr val="tx1"/>
          </a:solidFill>
          <a:latin typeface="黑体" panose="02010609060101010101" pitchFamily="49" charset="-122"/>
          <a:ea typeface="黑体" panose="02010609060101010101" pitchFamily="49" charset="-122"/>
          <a:cs typeface="+mn-cs"/>
        </a:defRPr>
      </a:lvl2pPr>
      <a:lvl3pPr marL="1524000" indent="-304800" algn="l" defTabSz="1219200" rtl="0" eaLnBrk="1" latinLnBrk="0" hangingPunct="1">
        <a:spcBef>
          <a:spcPct val="20000"/>
        </a:spcBef>
        <a:buFont typeface="Arial" panose="020B0604020202020204" pitchFamily="34" charset="0"/>
        <a:buChar char="•"/>
        <a:defRPr sz="3735" kern="1200">
          <a:solidFill>
            <a:schemeClr val="tx1"/>
          </a:solidFill>
          <a:latin typeface="黑体" panose="02010609060101010101" pitchFamily="49" charset="-122"/>
          <a:ea typeface="黑体" panose="02010609060101010101" pitchFamily="49" charset="-122"/>
          <a:cs typeface="+mn-cs"/>
        </a:defRPr>
      </a:lvl3pPr>
      <a:lvl4pPr marL="2133600" indent="-304800" algn="l" defTabSz="1219200" rtl="0" eaLnBrk="1" latinLnBrk="0" hangingPunct="1">
        <a:spcBef>
          <a:spcPct val="20000"/>
        </a:spcBef>
        <a:buFont typeface="Arial" panose="020B0604020202020204" pitchFamily="34" charset="0"/>
        <a:buChar char="–"/>
        <a:defRPr sz="3735" kern="1200">
          <a:solidFill>
            <a:schemeClr val="tx1"/>
          </a:solidFill>
          <a:latin typeface="黑体" panose="02010609060101010101" pitchFamily="49" charset="-122"/>
          <a:ea typeface="黑体" panose="02010609060101010101" pitchFamily="49" charset="-122"/>
          <a:cs typeface="+mn-cs"/>
        </a:defRPr>
      </a:lvl4pPr>
      <a:lvl5pPr marL="2743200" indent="-304800" algn="l" defTabSz="1219200" rtl="0" eaLnBrk="1" latinLnBrk="0" hangingPunct="1">
        <a:spcBef>
          <a:spcPct val="20000"/>
        </a:spcBef>
        <a:buFont typeface="Arial" panose="020B0604020202020204" pitchFamily="34" charset="0"/>
        <a:buChar char="»"/>
        <a:defRPr sz="3735" kern="1200">
          <a:solidFill>
            <a:schemeClr val="tx1"/>
          </a:solidFill>
          <a:latin typeface="黑体" panose="02010609060101010101" pitchFamily="49" charset="-122"/>
          <a:ea typeface="黑体" panose="02010609060101010101" pitchFamily="49" charset="-122"/>
          <a:cs typeface="+mn-cs"/>
        </a:defRPr>
      </a:lvl5pPr>
      <a:lvl6pPr marL="33528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4.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idx="4294967295"/>
          </p:nvPr>
        </p:nvSpPr>
        <p:spPr>
          <a:xfrm>
            <a:off x="3719736" y="1484784"/>
            <a:ext cx="7968208" cy="936104"/>
          </a:xfrm>
          <a:prstGeom prst="rect">
            <a:avLst/>
          </a:prstGeom>
        </p:spPr>
        <p:txBody>
          <a:bodyPr/>
          <a:lstStyle/>
          <a:p>
            <a:r>
              <a:rPr lang="zh-CN" altLang="en-US" sz="5400" b="1" smtClean="0"/>
              <a:t>社会历史的决定性基础</a:t>
            </a:r>
            <a:endParaRPr lang="zh-CN" altLang="zh-CN" sz="5400" b="1"/>
          </a:p>
        </p:txBody>
      </p:sp>
      <p:sp>
        <p:nvSpPr>
          <p:cNvPr id="3" name="标题 3"/>
          <p:cNvSpPr txBox="1"/>
          <p:nvPr/>
        </p:nvSpPr>
        <p:spPr>
          <a:xfrm>
            <a:off x="6549585" y="2924944"/>
            <a:ext cx="2693230" cy="634981"/>
          </a:xfrm>
          <a:prstGeom prst="rect">
            <a:avLst/>
          </a:prstGeom>
        </p:spPr>
        <p:txBody>
          <a:bodyPr/>
          <a:lstStyle>
            <a:lvl1pPr algn="ctr" defTabSz="1219200" rtl="0" eaLnBrk="1" latinLnBrk="0" hangingPunct="1">
              <a:spcBef>
                <a:spcPct val="0"/>
              </a:spcBef>
              <a:buNone/>
              <a:defRPr sz="4800" kern="1200">
                <a:solidFill>
                  <a:schemeClr val="accent6">
                    <a:lumMod val="50000"/>
                  </a:schemeClr>
                </a:solidFill>
                <a:latin typeface="黑体" panose="02010609060101010101" pitchFamily="49" charset="-122"/>
                <a:ea typeface="黑体" panose="02010609060101010101" pitchFamily="49" charset="-122"/>
                <a:cs typeface="+mj-cs"/>
              </a:defRPr>
            </a:lvl1pPr>
          </a:lstStyle>
          <a:p>
            <a:r>
              <a:rPr lang="zh-CN" altLang="en-US" sz="3600" b="1" smtClean="0"/>
              <a:t>教学课件</a:t>
            </a:r>
            <a:endParaRPr lang="zh-CN" altLang="zh-CN" sz="3600" b="1"/>
          </a:p>
        </p:txBody>
      </p:sp>
      <p:cxnSp>
        <p:nvCxnSpPr>
          <p:cNvPr id="5" name="直接连接符 4"/>
          <p:cNvCxnSpPr/>
          <p:nvPr/>
        </p:nvCxnSpPr>
        <p:spPr>
          <a:xfrm>
            <a:off x="4295800" y="2564904"/>
            <a:ext cx="7200800" cy="0"/>
          </a:xfrm>
          <a:prstGeom prst="line">
            <a:avLst/>
          </a:prstGeom>
          <a:ln w="28575">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6" name="标题 3"/>
          <p:cNvSpPr txBox="1"/>
          <p:nvPr/>
        </p:nvSpPr>
        <p:spPr>
          <a:xfrm>
            <a:off x="3863752" y="933851"/>
            <a:ext cx="2520280" cy="393827"/>
          </a:xfrm>
          <a:prstGeom prst="rect">
            <a:avLst/>
          </a:prstGeom>
          <a:solidFill>
            <a:schemeClr val="bg1">
              <a:lumMod val="95000"/>
            </a:schemeClr>
          </a:solidFill>
        </p:spPr>
        <p:txBody>
          <a:bodyPr/>
          <a:lstStyle>
            <a:lvl1pPr algn="ctr" defTabSz="1219200" rtl="0" eaLnBrk="1" latinLnBrk="0" hangingPunct="1">
              <a:spcBef>
                <a:spcPct val="0"/>
              </a:spcBef>
              <a:buNone/>
              <a:defRPr sz="4800" kern="1200">
                <a:solidFill>
                  <a:schemeClr val="accent6">
                    <a:lumMod val="50000"/>
                  </a:schemeClr>
                </a:solidFill>
                <a:latin typeface="黑体" panose="02010609060101010101" pitchFamily="49" charset="-122"/>
                <a:ea typeface="黑体" panose="02010609060101010101" pitchFamily="49" charset="-122"/>
                <a:cs typeface="+mj-cs"/>
              </a:defRPr>
            </a:lvl1pPr>
          </a:lstStyle>
          <a:p>
            <a:r>
              <a:rPr lang="zh-CN" altLang="en-US" sz="2000" b="1"/>
              <a:t>科学与文化论著</a:t>
            </a:r>
            <a:r>
              <a:rPr lang="zh-CN" altLang="en-US" sz="2000" b="1" smtClean="0"/>
              <a:t>研习</a:t>
            </a:r>
            <a:endParaRPr lang="zh-CN" altLang="zh-CN" sz="2000" b="1"/>
          </a:p>
        </p:txBody>
      </p:sp>
    </p:spTree>
  </p:cSld>
  <p:clrMapOvr>
    <a:overrideClrMapping bg1="lt1" tx1="dk1" bg2="lt2" tx2="dk2" accent1="accent1" accent2="accent2" accent3="accent3" accent4="accent4" accent5="accent5" accent6="accent6" hlink="hlink" folHlink="folHlink"/>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5009608" y="0"/>
            <a:ext cx="2952067"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848147" y="1695143"/>
            <a:ext cx="3087613" cy="381336"/>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界限、界线</a:t>
            </a:r>
            <a:endPar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14" name="表格 13"/>
          <p:cNvGraphicFramePr>
            <a:graphicFrameLocks noGrp="1"/>
          </p:cNvGraphicFramePr>
          <p:nvPr/>
        </p:nvGraphicFramePr>
        <p:xfrm>
          <a:off x="848147" y="2204864"/>
          <a:ext cx="10908361" cy="4296516"/>
        </p:xfrm>
        <a:graphic>
          <a:graphicData uri="http://schemas.openxmlformats.org/drawingml/2006/table">
            <a:tbl>
              <a:tblPr firstRow="1" bandRow="1">
                <a:tableStyleId>{BC89EF96-8CEA-46FF-86C4-4CE0E7609802}</a:tableStyleId>
              </a:tblPr>
              <a:tblGrid>
                <a:gridCol w="1821522"/>
                <a:gridCol w="4643025"/>
                <a:gridCol w="4443814"/>
              </a:tblGrid>
              <a:tr h="640163">
                <a:tc>
                  <a:txBody>
                    <a:bodyPr/>
                    <a:lstStyle/>
                    <a:p>
                      <a:pPr>
                        <a:lnSpc>
                          <a:spcPct val="150000"/>
                        </a:lnSpc>
                      </a:pPr>
                      <a:r>
                        <a:rPr lang="zh-CN" altLang="en-US" sz="2400" smtClean="0">
                          <a:latin typeface="黑体" panose="02010609060101010101" pitchFamily="49" charset="-122"/>
                          <a:ea typeface="黑体" panose="02010609060101010101" pitchFamily="49" charset="-122"/>
                        </a:rPr>
                        <a:t>  辨 析</a:t>
                      </a:r>
                      <a:endParaRPr lang="zh-CN" altLang="en-US" sz="2400">
                        <a:latin typeface="黑体" panose="02010609060101010101" pitchFamily="49" charset="-122"/>
                        <a:ea typeface="黑体" panose="02010609060101010101" pitchFamily="49" charset="-122"/>
                      </a:endParaRPr>
                    </a:p>
                  </a:txBody>
                  <a:tcPr marL="91410" marR="91410" marT="45726" marB="45726"/>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界限</a:t>
                      </a:r>
                      <a:endParaRPr lang="zh-CN" altLang="en-US" sz="2400">
                        <a:solidFill>
                          <a:srgbClr val="FF0000"/>
                        </a:solidFill>
                        <a:latin typeface="黑体" panose="02010609060101010101" pitchFamily="49" charset="-122"/>
                        <a:ea typeface="黑体" panose="02010609060101010101" pitchFamily="49" charset="-122"/>
                      </a:endParaRPr>
                    </a:p>
                  </a:txBody>
                  <a:tcPr marL="91410" marR="91410" marT="45726" marB="45726">
                    <a:noFill/>
                  </a:tcPr>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界线</a:t>
                      </a:r>
                      <a:endParaRPr lang="zh-CN" altLang="en-US" sz="2400">
                        <a:solidFill>
                          <a:srgbClr val="FF0000"/>
                        </a:solidFill>
                        <a:latin typeface="黑体" panose="02010609060101010101" pitchFamily="49" charset="-122"/>
                        <a:ea typeface="黑体" panose="02010609060101010101" pitchFamily="49" charset="-122"/>
                      </a:endParaRPr>
                    </a:p>
                  </a:txBody>
                  <a:tcPr marL="91410" marR="91410" marT="45726" marB="45726">
                    <a:noFill/>
                  </a:tcPr>
                </a:tc>
              </a:tr>
              <a:tr h="640163">
                <a:tc>
                  <a:txBody>
                    <a:bodyPr/>
                    <a:lstStyle/>
                    <a:p>
                      <a:pPr>
                        <a:lnSpc>
                          <a:spcPct val="150000"/>
                        </a:lnSpc>
                      </a:pPr>
                      <a:r>
                        <a:rPr lang="zh-CN" altLang="en-US" sz="2400" smtClean="0">
                          <a:latin typeface="黑体" panose="02010609060101010101" pitchFamily="49" charset="-122"/>
                          <a:ea typeface="黑体" panose="02010609060101010101" pitchFamily="49" charset="-122"/>
                        </a:rPr>
                        <a:t> 相同点</a:t>
                      </a:r>
                      <a:endParaRPr lang="zh-CN" altLang="en-US" sz="2400">
                        <a:latin typeface="黑体" panose="02010609060101010101" pitchFamily="49" charset="-122"/>
                        <a:ea typeface="黑体" panose="02010609060101010101" pitchFamily="49" charset="-122"/>
                      </a:endParaRPr>
                    </a:p>
                  </a:txBody>
                  <a:tcPr marL="91410" marR="91410" marT="45726" marB="45726">
                    <a:solidFill>
                      <a:schemeClr val="accent5">
                        <a:lumMod val="20000"/>
                        <a:lumOff val="80000"/>
                      </a:schemeClr>
                    </a:solidFill>
                  </a:tcPr>
                </a:tc>
                <a:tc gridSpan="2">
                  <a:txBody>
                    <a:bodyPr/>
                    <a:lstStyle/>
                    <a:p>
                      <a:pPr>
                        <a:lnSpc>
                          <a:spcPct val="150000"/>
                        </a:lnSpc>
                      </a:pPr>
                      <a:r>
                        <a:rPr lang="zh-CN" altLang="en-US" sz="2000" smtClean="0">
                          <a:latin typeface="黑体" panose="02010609060101010101" pitchFamily="49" charset="-122"/>
                          <a:ea typeface="黑体" panose="02010609060101010101" pitchFamily="49" charset="-122"/>
                        </a:rPr>
                        <a:t>都有表述“不同事物的分界”的意思。</a:t>
                      </a:r>
                      <a:endParaRPr lang="zh-CN" altLang="en-US" sz="2000">
                        <a:latin typeface="黑体" panose="02010609060101010101" pitchFamily="49" charset="-122"/>
                        <a:ea typeface="黑体" panose="02010609060101010101" pitchFamily="49" charset="-122"/>
                      </a:endParaRPr>
                    </a:p>
                  </a:txBody>
                  <a:tcPr marL="91410" marR="91410" marT="45726" marB="45726">
                    <a:noFill/>
                  </a:tcPr>
                </a:tc>
                <a:tc hMerge="1">
                  <a:txBody>
                    <a:bodyPr/>
                    <a:lstStyle/>
                    <a:p>
                      <a:endParaRPr/>
                    </a:p>
                  </a:txBody>
                  <a:tcPr/>
                </a:tc>
              </a:tr>
              <a:tr h="1095938">
                <a:tc>
                  <a:txBody>
                    <a:bodyPr/>
                    <a:lstStyle/>
                    <a:p>
                      <a:pPr>
                        <a:lnSpc>
                          <a:spcPct val="150000"/>
                        </a:lnSpc>
                      </a:pPr>
                      <a:r>
                        <a:rPr lang="zh-CN" altLang="en-US" sz="2400" smtClean="0">
                          <a:latin typeface="黑体" panose="02010609060101010101" pitchFamily="49" charset="-122"/>
                          <a:ea typeface="黑体" panose="02010609060101010101" pitchFamily="49" charset="-122"/>
                        </a:rPr>
                        <a:t> 不同点</a:t>
                      </a:r>
                      <a:endParaRPr lang="zh-CN" altLang="en-US" sz="2400">
                        <a:latin typeface="黑体" panose="02010609060101010101" pitchFamily="49" charset="-122"/>
                        <a:ea typeface="黑体" panose="02010609060101010101" pitchFamily="49" charset="-122"/>
                      </a:endParaRPr>
                    </a:p>
                  </a:txBody>
                  <a:tcPr marL="91410" marR="91410" marT="45726" marB="45726">
                    <a:solidFill>
                      <a:schemeClr val="accent5">
                        <a:lumMod val="20000"/>
                        <a:lumOff val="80000"/>
                      </a:schemeClr>
                    </a:solidFill>
                  </a:tcPr>
                </a:tc>
                <a:tc>
                  <a:txBody>
                    <a:bodyPr/>
                    <a:lstStyle/>
                    <a:p>
                      <a:pPr>
                        <a:lnSpc>
                          <a:spcPct val="150000"/>
                        </a:lnSpc>
                      </a:pPr>
                      <a:r>
                        <a:rPr lang="zh-CN" altLang="en-US" sz="2000" smtClean="0">
                          <a:latin typeface="黑体" panose="02010609060101010101" pitchFamily="49" charset="-122"/>
                          <a:ea typeface="黑体" panose="02010609060101010101" pitchFamily="49" charset="-122"/>
                        </a:rPr>
                        <a:t>界限：不同事物的分界；尽头处；限度。</a:t>
                      </a:r>
                      <a:endParaRPr lang="en-US" altLang="zh-CN" sz="2000" smtClean="0">
                        <a:latin typeface="黑体" panose="02010609060101010101" pitchFamily="49" charset="-122"/>
                        <a:ea typeface="黑体" panose="02010609060101010101" pitchFamily="49" charset="-122"/>
                      </a:endParaRPr>
                    </a:p>
                    <a:p>
                      <a:pPr>
                        <a:lnSpc>
                          <a:spcPct val="150000"/>
                        </a:lnSpc>
                      </a:pPr>
                      <a:r>
                        <a:rPr lang="zh-CN" altLang="en-US" sz="2000" smtClean="0">
                          <a:latin typeface="黑体" panose="02010609060101010101" pitchFamily="49" charset="-122"/>
                          <a:ea typeface="黑体" panose="02010609060101010101" pitchFamily="49" charset="-122"/>
                        </a:rPr>
                        <a:t>多用于抽象事物。</a:t>
                      </a:r>
                      <a:endParaRPr lang="zh-CN" altLang="en-US" sz="2000">
                        <a:latin typeface="黑体" panose="02010609060101010101" pitchFamily="49" charset="-122"/>
                        <a:ea typeface="黑体" panose="02010609060101010101" pitchFamily="49" charset="-122"/>
                      </a:endParaRPr>
                    </a:p>
                  </a:txBody>
                  <a:tcPr marL="91410" marR="91410" marT="45726" marB="45726"/>
                </a:tc>
                <a:tc>
                  <a:txBody>
                    <a:bodyPr/>
                    <a:lstStyle/>
                    <a:p>
                      <a:pPr>
                        <a:lnSpc>
                          <a:spcPct val="150000"/>
                        </a:lnSpc>
                      </a:pPr>
                      <a:r>
                        <a:rPr lang="zh-CN" altLang="en-US" sz="2000" smtClean="0">
                          <a:latin typeface="黑体" panose="02010609060101010101" pitchFamily="49" charset="-122"/>
                          <a:ea typeface="黑体" panose="02010609060101010101" pitchFamily="49" charset="-122"/>
                        </a:rPr>
                        <a:t>两个地区分界的线</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不同事物的分界线</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某些事物的边缘。多用于具体事物。</a:t>
                      </a:r>
                      <a:endParaRPr lang="zh-CN" altLang="en-US" sz="2000">
                        <a:latin typeface="黑体" panose="02010609060101010101" pitchFamily="49" charset="-122"/>
                        <a:ea typeface="黑体" panose="02010609060101010101" pitchFamily="49" charset="-122"/>
                      </a:endParaRPr>
                    </a:p>
                  </a:txBody>
                  <a:tcPr marL="91410" marR="91410" marT="45726" marB="45726"/>
                </a:tc>
              </a:tr>
              <a:tr h="1463200">
                <a:tc>
                  <a:txBody>
                    <a:bodyPr/>
                    <a:lstStyle/>
                    <a:p>
                      <a:pPr>
                        <a:lnSpc>
                          <a:spcPct val="150000"/>
                        </a:lnSpc>
                      </a:pPr>
                      <a:endParaRPr lang="en-US" altLang="zh-CN" sz="2400" smtClean="0">
                        <a:latin typeface="黑体" panose="02010609060101010101" pitchFamily="49" charset="-122"/>
                        <a:ea typeface="黑体" panose="02010609060101010101" pitchFamily="49" charset="-122"/>
                      </a:endParaRPr>
                    </a:p>
                    <a:p>
                      <a:pPr>
                        <a:lnSpc>
                          <a:spcPct val="150000"/>
                        </a:lnSpc>
                      </a:pPr>
                      <a:r>
                        <a:rPr lang="zh-CN" altLang="en-US" sz="2400" smtClean="0">
                          <a:latin typeface="黑体" panose="02010609060101010101" pitchFamily="49" charset="-122"/>
                          <a:ea typeface="黑体" panose="02010609060101010101" pitchFamily="49" charset="-122"/>
                        </a:rPr>
                        <a:t>造句与用例</a:t>
                      </a:r>
                      <a:endParaRPr lang="zh-CN" altLang="en-US" sz="2400">
                        <a:latin typeface="黑体" panose="02010609060101010101" pitchFamily="49" charset="-122"/>
                        <a:ea typeface="黑体" panose="02010609060101010101" pitchFamily="49" charset="-122"/>
                      </a:endParaRPr>
                    </a:p>
                  </a:txBody>
                  <a:tcPr marL="91410" marR="91410" marT="45726" marB="45726">
                    <a:solidFill>
                      <a:schemeClr val="accent5">
                        <a:lumMod val="20000"/>
                        <a:lumOff val="80000"/>
                      </a:schemeClr>
                    </a:solidFill>
                  </a:tcPr>
                </a:tc>
                <a:tc>
                  <a:txBody>
                    <a:bodyPr/>
                    <a:lstStyle/>
                    <a:p>
                      <a:pPr>
                        <a:lnSpc>
                          <a:spcPct val="150000"/>
                        </a:lnSpc>
                      </a:pPr>
                      <a:r>
                        <a:rPr lang="zh-CN" altLang="en-US" sz="2000" smtClean="0">
                          <a:solidFill>
                            <a:schemeClr val="tx1"/>
                          </a:solidFill>
                          <a:latin typeface="黑体" panose="02010609060101010101" pitchFamily="49" charset="-122"/>
                          <a:ea typeface="黑体" panose="02010609060101010101" pitchFamily="49" charset="-122"/>
                        </a:rPr>
                        <a:t>人们现在已经明确</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新冠病毒是由动物传播给人类的</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但是其中具体的传播路径需要更深入的研究</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这有助于了解病毒是如何打破物种</a:t>
                      </a:r>
                      <a:r>
                        <a:rPr lang="zh-CN" altLang="en-US" sz="2000" smtClean="0">
                          <a:solidFill>
                            <a:srgbClr val="FF0000"/>
                          </a:solidFill>
                          <a:latin typeface="黑体" panose="02010609060101010101" pitchFamily="49" charset="-122"/>
                          <a:ea typeface="黑体" panose="02010609060101010101" pitchFamily="49" charset="-122"/>
                        </a:rPr>
                        <a:t>界限</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传给人类的。</a:t>
                      </a:r>
                      <a:endParaRPr lang="zh-CN" altLang="en-US" sz="2000">
                        <a:solidFill>
                          <a:schemeClr val="tx1"/>
                        </a:solidFill>
                        <a:latin typeface="黑体" panose="02010609060101010101" pitchFamily="49" charset="-122"/>
                        <a:ea typeface="黑体" panose="02010609060101010101" pitchFamily="49" charset="-122"/>
                      </a:endParaRPr>
                    </a:p>
                  </a:txBody>
                  <a:tcPr marL="91410" marR="91410" marT="45726" marB="45726">
                    <a:noFill/>
                  </a:tcPr>
                </a:tc>
                <a:tc>
                  <a:txBody>
                    <a:bodyPr/>
                    <a:lstStyle/>
                    <a:p>
                      <a:pPr>
                        <a:lnSpc>
                          <a:spcPct val="150000"/>
                        </a:lnSpc>
                      </a:pP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过去由农户单独种植的小块田地</a:t>
                      </a:r>
                      <a:r>
                        <a:rPr lang="en-US" altLang="zh-CN" sz="2000" b="0" i="0" kern="1200" smtClean="0">
                          <a:solidFill>
                            <a:schemeClr val="tx1"/>
                          </a:solidFill>
                          <a:effectLst/>
                          <a:latin typeface="黑体" panose="02010609060101010101" pitchFamily="49" charset="-122"/>
                          <a:ea typeface="黑体" panose="02010609060101010101" pitchFamily="49" charset="-122"/>
                          <a:cs typeface="+mn-cs"/>
                        </a:rPr>
                        <a:t>,</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如今打破了地块</a:t>
                      </a:r>
                      <a:r>
                        <a:rPr lang="zh-CN" altLang="en-US" sz="2000" b="0" i="0" kern="1200" smtClean="0">
                          <a:solidFill>
                            <a:srgbClr val="FF0000"/>
                          </a:solidFill>
                          <a:effectLst/>
                          <a:latin typeface="黑体" panose="02010609060101010101" pitchFamily="49" charset="-122"/>
                          <a:ea typeface="黑体" panose="02010609060101010101" pitchFamily="49" charset="-122"/>
                          <a:cs typeface="+mn-cs"/>
                        </a:rPr>
                        <a:t>界线</a:t>
                      </a:r>
                      <a:r>
                        <a:rPr lang="en-US" altLang="zh-CN" sz="2000" b="0" i="0" kern="1200" smtClean="0">
                          <a:solidFill>
                            <a:schemeClr val="tx1"/>
                          </a:solidFill>
                          <a:effectLst/>
                          <a:latin typeface="黑体" panose="02010609060101010101" pitchFamily="49" charset="-122"/>
                          <a:ea typeface="黑体" panose="02010609060101010101" pitchFamily="49" charset="-122"/>
                          <a:cs typeface="+mn-cs"/>
                        </a:rPr>
                        <a:t>,</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被改造成了连片的水肥一体化的灌种植耕地。</a:t>
                      </a:r>
                      <a:endParaRPr lang="zh-CN" altLang="en-US" sz="2000">
                        <a:latin typeface="黑体" panose="02010609060101010101" pitchFamily="49" charset="-122"/>
                        <a:ea typeface="黑体" panose="02010609060101010101" pitchFamily="49" charset="-122"/>
                      </a:endParaRPr>
                    </a:p>
                  </a:txBody>
                  <a:tcPr marL="91410" marR="91410" marT="45726" marB="45726">
                    <a:noFill/>
                  </a:tcPr>
                </a:tc>
              </a:tr>
            </a:tbl>
          </a:graphicData>
        </a:graphic>
      </p:graphicFrame>
    </p:spTree>
  </p:cSld>
  <p:clrMapOvr>
    <a:masterClrMapping/>
  </p:clrMapOvr>
  <p:transition spd="slow">
    <p:random/>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084203" y="66660"/>
            <a:ext cx="2952067"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718002" y="1412776"/>
            <a:ext cx="2016224" cy="577716"/>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贯穿、贯串</a:t>
            </a:r>
          </a:p>
        </p:txBody>
      </p:sp>
      <p:graphicFrame>
        <p:nvGraphicFramePr>
          <p:cNvPr id="14" name="表格 13"/>
          <p:cNvGraphicFramePr>
            <a:graphicFrameLocks noGrp="1"/>
          </p:cNvGraphicFramePr>
          <p:nvPr/>
        </p:nvGraphicFramePr>
        <p:xfrm>
          <a:off x="718002" y="2134694"/>
          <a:ext cx="10908362" cy="4372551"/>
        </p:xfrm>
        <a:graphic>
          <a:graphicData uri="http://schemas.openxmlformats.org/drawingml/2006/table">
            <a:tbl>
              <a:tblPr firstRow="1" bandRow="1">
                <a:tableStyleId>{BC89EF96-8CEA-46FF-86C4-4CE0E7609802}</a:tableStyleId>
              </a:tblPr>
              <a:tblGrid>
                <a:gridCol w="2198584"/>
                <a:gridCol w="4265964"/>
                <a:gridCol w="4443814"/>
              </a:tblGrid>
              <a:tr h="683586">
                <a:tc>
                  <a:txBody>
                    <a:bodyPr/>
                    <a:lstStyle/>
                    <a:p>
                      <a:pPr>
                        <a:lnSpc>
                          <a:spcPct val="150000"/>
                        </a:lnSpc>
                      </a:pPr>
                      <a:r>
                        <a:rPr lang="zh-CN" altLang="en-US" sz="2400" smtClean="0">
                          <a:latin typeface="黑体" panose="02010609060101010101" pitchFamily="49" charset="-122"/>
                          <a:ea typeface="黑体" panose="02010609060101010101" pitchFamily="49" charset="-122"/>
                        </a:rPr>
                        <a:t>  辨 析</a:t>
                      </a:r>
                      <a:endParaRPr lang="zh-CN" altLang="en-US" sz="2400">
                        <a:latin typeface="黑体" panose="02010609060101010101" pitchFamily="49" charset="-122"/>
                        <a:ea typeface="黑体" panose="02010609060101010101" pitchFamily="49" charset="-122"/>
                      </a:endParaRPr>
                    </a:p>
                  </a:txBody>
                  <a:tcPr marL="91410" marR="91410" marT="45705" marB="45705"/>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贯穿</a:t>
                      </a:r>
                      <a:endParaRPr lang="zh-CN" altLang="en-US" sz="2400">
                        <a:solidFill>
                          <a:srgbClr val="FF0000"/>
                        </a:solidFill>
                        <a:latin typeface="黑体" panose="02010609060101010101" pitchFamily="49" charset="-122"/>
                        <a:ea typeface="黑体" panose="02010609060101010101" pitchFamily="49" charset="-122"/>
                      </a:endParaRPr>
                    </a:p>
                  </a:txBody>
                  <a:tcPr marL="91410" marR="91410" marT="45705" marB="45705">
                    <a:noFill/>
                  </a:tcPr>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贯串</a:t>
                      </a:r>
                      <a:endParaRPr lang="zh-CN" altLang="en-US" sz="2400">
                        <a:solidFill>
                          <a:srgbClr val="FF0000"/>
                        </a:solidFill>
                        <a:latin typeface="黑体" panose="02010609060101010101" pitchFamily="49" charset="-122"/>
                        <a:ea typeface="黑体" panose="02010609060101010101" pitchFamily="49" charset="-122"/>
                      </a:endParaRPr>
                    </a:p>
                  </a:txBody>
                  <a:tcPr marL="91410" marR="91410" marT="45705" marB="45705">
                    <a:noFill/>
                  </a:tcPr>
                </a:tc>
              </a:tr>
              <a:tr h="683586">
                <a:tc>
                  <a:txBody>
                    <a:bodyPr/>
                    <a:lstStyle/>
                    <a:p>
                      <a:pPr>
                        <a:lnSpc>
                          <a:spcPct val="150000"/>
                        </a:lnSpc>
                      </a:pPr>
                      <a:r>
                        <a:rPr lang="zh-CN" altLang="en-US" sz="2400" smtClean="0">
                          <a:latin typeface="黑体" panose="02010609060101010101" pitchFamily="49" charset="-122"/>
                          <a:ea typeface="黑体" panose="02010609060101010101" pitchFamily="49" charset="-122"/>
                        </a:rPr>
                        <a:t> 相同点</a:t>
                      </a:r>
                      <a:endParaRPr lang="zh-CN" altLang="en-US" sz="2400">
                        <a:latin typeface="黑体" panose="02010609060101010101" pitchFamily="49" charset="-122"/>
                        <a:ea typeface="黑体" panose="02010609060101010101" pitchFamily="49" charset="-122"/>
                      </a:endParaRPr>
                    </a:p>
                  </a:txBody>
                  <a:tcPr marL="91410" marR="91410" marT="45705" marB="45705">
                    <a:solidFill>
                      <a:schemeClr val="accent5">
                        <a:lumMod val="20000"/>
                        <a:lumOff val="80000"/>
                      </a:schemeClr>
                    </a:solidFill>
                  </a:tcPr>
                </a:tc>
                <a:tc gridSpan="2">
                  <a:txBody>
                    <a:bodyPr/>
                    <a:lstStyle/>
                    <a:p>
                      <a:pPr>
                        <a:lnSpc>
                          <a:spcPct val="150000"/>
                        </a:lnSpc>
                      </a:pPr>
                      <a:r>
                        <a:rPr lang="zh-CN" altLang="en-US" sz="2000" smtClean="0">
                          <a:latin typeface="黑体" panose="02010609060101010101" pitchFamily="49" charset="-122"/>
                          <a:ea typeface="黑体" panose="02010609060101010101" pitchFamily="49" charset="-122"/>
                        </a:rPr>
                        <a:t>二者均有“穿过”“贯通”的意思。</a:t>
                      </a:r>
                      <a:endParaRPr lang="zh-CN" altLang="en-US" sz="2000">
                        <a:latin typeface="黑体" panose="02010609060101010101" pitchFamily="49" charset="-122"/>
                        <a:ea typeface="黑体" panose="02010609060101010101" pitchFamily="49" charset="-122"/>
                      </a:endParaRPr>
                    </a:p>
                  </a:txBody>
                  <a:tcPr marL="91410" marR="91410" marT="45705" marB="45705">
                    <a:noFill/>
                  </a:tcPr>
                </a:tc>
                <a:tc hMerge="1">
                  <a:txBody>
                    <a:bodyPr/>
                    <a:lstStyle/>
                    <a:p>
                      <a:endParaRPr/>
                    </a:p>
                  </a:txBody>
                  <a:tcPr/>
                </a:tc>
              </a:tr>
              <a:tr h="1442931">
                <a:tc>
                  <a:txBody>
                    <a:bodyPr/>
                    <a:lstStyle/>
                    <a:p>
                      <a:pPr>
                        <a:lnSpc>
                          <a:spcPct val="150000"/>
                        </a:lnSpc>
                      </a:pPr>
                      <a:r>
                        <a:rPr lang="zh-CN" altLang="en-US" sz="2400" smtClean="0">
                          <a:latin typeface="黑体" panose="02010609060101010101" pitchFamily="49" charset="-122"/>
                          <a:ea typeface="黑体" panose="02010609060101010101" pitchFamily="49" charset="-122"/>
                        </a:rPr>
                        <a:t> </a:t>
                      </a:r>
                      <a:endParaRPr lang="en-US" altLang="zh-CN" sz="2400" smtClean="0">
                        <a:latin typeface="黑体" panose="02010609060101010101" pitchFamily="49" charset="-122"/>
                        <a:ea typeface="黑体" panose="02010609060101010101" pitchFamily="49" charset="-122"/>
                      </a:endParaRPr>
                    </a:p>
                    <a:p>
                      <a:pPr>
                        <a:lnSpc>
                          <a:spcPct val="150000"/>
                        </a:lnSpc>
                      </a:pPr>
                      <a:r>
                        <a:rPr lang="en-US" altLang="zh-CN" sz="2400" baseline="0" smtClean="0">
                          <a:latin typeface="黑体" panose="02010609060101010101" pitchFamily="49" charset="-122"/>
                          <a:ea typeface="黑体" panose="02010609060101010101" pitchFamily="49" charset="-122"/>
                        </a:rPr>
                        <a:t> </a:t>
                      </a:r>
                      <a:r>
                        <a:rPr lang="zh-CN" altLang="en-US" sz="2400" smtClean="0">
                          <a:latin typeface="黑体" panose="02010609060101010101" pitchFamily="49" charset="-122"/>
                          <a:ea typeface="黑体" panose="02010609060101010101" pitchFamily="49" charset="-122"/>
                        </a:rPr>
                        <a:t>不同点</a:t>
                      </a:r>
                      <a:endParaRPr lang="zh-CN" altLang="en-US" sz="2400">
                        <a:latin typeface="黑体" panose="02010609060101010101" pitchFamily="49" charset="-122"/>
                        <a:ea typeface="黑体" panose="02010609060101010101" pitchFamily="49" charset="-122"/>
                      </a:endParaRPr>
                    </a:p>
                  </a:txBody>
                  <a:tcPr marL="91410" marR="91410" marT="45705" marB="45705">
                    <a:solidFill>
                      <a:schemeClr val="accent5">
                        <a:lumMod val="20000"/>
                        <a:lumOff val="80000"/>
                      </a:schemeClr>
                    </a:solidFill>
                  </a:tcPr>
                </a:tc>
                <a:tc>
                  <a:txBody>
                    <a:bodyPr/>
                    <a:lstStyle/>
                    <a:p>
                      <a:pPr>
                        <a:lnSpc>
                          <a:spcPct val="150000"/>
                        </a:lnSpc>
                      </a:pPr>
                      <a:r>
                        <a:rPr lang="zh-CN" altLang="zh-CN" sz="2000" kern="1200" smtClean="0">
                          <a:solidFill>
                            <a:schemeClr val="tx1"/>
                          </a:solidFill>
                          <a:latin typeface="黑体" panose="02010609060101010101" pitchFamily="49" charset="-122"/>
                          <a:ea typeface="黑体" panose="02010609060101010101" pitchFamily="49" charset="-122"/>
                          <a:cs typeface="+mn-cs"/>
                        </a:rPr>
                        <a:t>穿过，连通，对象可以是抽象事物，也可以是具体事物。</a:t>
                      </a:r>
                      <a:endParaRPr lang="zh-CN" altLang="en-US" sz="2000" kern="1200">
                        <a:solidFill>
                          <a:schemeClr val="tx1"/>
                        </a:solidFill>
                        <a:latin typeface="黑体" panose="02010609060101010101" pitchFamily="49" charset="-122"/>
                        <a:ea typeface="黑体" panose="02010609060101010101" pitchFamily="49" charset="-122"/>
                        <a:cs typeface="+mn-cs"/>
                      </a:endParaRPr>
                    </a:p>
                  </a:txBody>
                  <a:tcPr marL="91410" marR="91410" marT="45705" marB="45705"/>
                </a:tc>
                <a:tc>
                  <a:txBody>
                    <a:bodyPr/>
                    <a:lstStyle/>
                    <a:p>
                      <a:pPr>
                        <a:lnSpc>
                          <a:spcPct val="150000"/>
                        </a:lnSpc>
                      </a:pPr>
                      <a:r>
                        <a:rPr lang="zh-CN" altLang="en-US" sz="2000" smtClean="0">
                          <a:latin typeface="黑体" panose="02010609060101010101" pitchFamily="49" charset="-122"/>
                          <a:ea typeface="黑体" panose="02010609060101010101" pitchFamily="49" charset="-122"/>
                        </a:rPr>
                        <a:t>指从头到尾穿过一个或一系列事物，一般用于抽象事物。</a:t>
                      </a:r>
                    </a:p>
                  </a:txBody>
                  <a:tcPr marL="91410" marR="91410" marT="45705" marB="45705"/>
                </a:tc>
              </a:tr>
              <a:tr h="1562448">
                <a:tc>
                  <a:txBody>
                    <a:bodyPr/>
                    <a:lstStyle/>
                    <a:p>
                      <a:pPr>
                        <a:lnSpc>
                          <a:spcPct val="150000"/>
                        </a:lnSpc>
                      </a:pPr>
                      <a:endParaRPr lang="en-US" altLang="zh-CN" sz="2400" smtClean="0">
                        <a:latin typeface="黑体" panose="02010609060101010101" pitchFamily="49" charset="-122"/>
                        <a:ea typeface="黑体" panose="02010609060101010101" pitchFamily="49" charset="-122"/>
                      </a:endParaRPr>
                    </a:p>
                    <a:p>
                      <a:pPr>
                        <a:lnSpc>
                          <a:spcPct val="150000"/>
                        </a:lnSpc>
                      </a:pPr>
                      <a:r>
                        <a:rPr lang="zh-CN" altLang="en-US" sz="2400" smtClean="0">
                          <a:latin typeface="黑体" panose="02010609060101010101" pitchFamily="49" charset="-122"/>
                          <a:ea typeface="黑体" panose="02010609060101010101" pitchFamily="49" charset="-122"/>
                        </a:rPr>
                        <a:t>造句与用例</a:t>
                      </a:r>
                      <a:endParaRPr lang="zh-CN" altLang="en-US" sz="2400">
                        <a:latin typeface="黑体" panose="02010609060101010101" pitchFamily="49" charset="-122"/>
                        <a:ea typeface="黑体" panose="02010609060101010101" pitchFamily="49" charset="-122"/>
                      </a:endParaRPr>
                    </a:p>
                  </a:txBody>
                  <a:tcPr marL="91410" marR="91410" marT="45705" marB="45705">
                    <a:solidFill>
                      <a:schemeClr val="accent5">
                        <a:lumMod val="20000"/>
                        <a:lumOff val="80000"/>
                      </a:schemeClr>
                    </a:solidFill>
                  </a:tcPr>
                </a:tc>
                <a:tc>
                  <a:txBody>
                    <a:bodyPr/>
                    <a:lstStyle/>
                    <a:p>
                      <a:pPr>
                        <a:lnSpc>
                          <a:spcPct val="150000"/>
                        </a:lnSpc>
                      </a:pPr>
                      <a:r>
                        <a:rPr lang="zh-CN" altLang="en-US" sz="2000" smtClean="0">
                          <a:solidFill>
                            <a:schemeClr val="tx1"/>
                          </a:solidFill>
                          <a:latin typeface="黑体" panose="02010609060101010101" pitchFamily="49" charset="-122"/>
                          <a:ea typeface="黑体" panose="02010609060101010101" pitchFamily="49" charset="-122"/>
                        </a:rPr>
                        <a:t>这条公路贯穿全省各县。</a:t>
                      </a:r>
                      <a:endParaRPr lang="zh-CN" altLang="en-US" sz="2000">
                        <a:solidFill>
                          <a:schemeClr val="tx1"/>
                        </a:solidFill>
                        <a:latin typeface="黑体" panose="02010609060101010101" pitchFamily="49" charset="-122"/>
                        <a:ea typeface="黑体" panose="02010609060101010101" pitchFamily="49" charset="-122"/>
                      </a:endParaRPr>
                    </a:p>
                  </a:txBody>
                  <a:tcPr marL="91410" marR="91410" marT="45705" marB="45705">
                    <a:noFill/>
                  </a:tcPr>
                </a:tc>
                <a:tc>
                  <a:txBody>
                    <a:bodyPr/>
                    <a:lstStyle/>
                    <a:p>
                      <a:pPr>
                        <a:lnSpc>
                          <a:spcPct val="150000"/>
                        </a:lnSpc>
                      </a:pP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“贯串着革命精神”“这篇讲话贯串着民本思想”。</a:t>
                      </a:r>
                      <a:endParaRPr lang="zh-CN" altLang="en-US" sz="2000">
                        <a:latin typeface="黑体" panose="02010609060101010101" pitchFamily="49" charset="-122"/>
                        <a:ea typeface="黑体" panose="02010609060101010101" pitchFamily="49" charset="-122"/>
                      </a:endParaRPr>
                    </a:p>
                  </a:txBody>
                  <a:tcPr marL="91410" marR="91410" marT="45705" marB="45705">
                    <a:noFill/>
                  </a:tcPr>
                </a:tc>
              </a:tr>
            </a:tbl>
          </a:graphicData>
        </a:graphic>
      </p:graphicFrame>
    </p:spTree>
  </p:cSld>
  <p:clrMapOvr>
    <a:masterClrMapping/>
  </p:clrMapOvr>
  <p:transition spd="slow">
    <p:random/>
  </p:transition>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1055440" y="1060059"/>
            <a:ext cx="3240360" cy="444674"/>
          </a:xfrm>
          <a:prstGeom prst="rect">
            <a:avLst/>
          </a:prstGeom>
        </p:spPr>
        <p:txBody>
          <a:bodyPr wrap="square">
            <a:spAutoFit/>
          </a:bodyPr>
          <a:lstStyle/>
          <a:p>
            <a:pPr>
              <a:lnSpc>
                <a:spcPct val="120000"/>
              </a:lnSpc>
              <a:tabLst>
                <a:tab pos="1188085" algn="l"/>
                <a:tab pos="2163445" algn="l"/>
                <a:tab pos="3142615" algn="l"/>
                <a:tab pos="4190365" algn="l"/>
              </a:tabLst>
            </a:pPr>
            <a:r>
              <a:rPr lang="zh-CN" altLang="zh-CN"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任务</a:t>
            </a:r>
            <a:r>
              <a:rPr lang="zh-CN" altLang="en-US"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a:solidFill>
                  <a:srgbClr val="FF0000"/>
                </a:solidFill>
                <a:latin typeface="Times New Roman" panose="02020603050405020304" pitchFamily="18" charset="0"/>
                <a:cs typeface="Times New Roman" panose="02020603050405020304" pitchFamily="18" charset="0"/>
              </a:rPr>
              <a:t>　</a:t>
            </a:r>
            <a:r>
              <a:rPr lang="zh-CN" altLang="zh-CN" sz="2200" b="1">
                <a:solidFill>
                  <a:srgbClr val="FF0000"/>
                </a:solidFill>
                <a:latin typeface="Arial" panose="020B0604020202020204" pitchFamily="34" charset="0"/>
                <a:ea typeface="黑体" panose="02010609060101010101" pitchFamily="49" charset="-122"/>
                <a:cs typeface="Times New Roman" panose="02020603050405020304" pitchFamily="18" charset="0"/>
              </a:rPr>
              <a:t>厘清论述</a:t>
            </a:r>
            <a:r>
              <a:rPr lang="zh-CN" altLang="zh-CN"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思路</a:t>
            </a:r>
            <a:endParaRPr lang="zh-CN" altLang="zh-CN" sz="2200" b="1">
              <a:solidFill>
                <a:srgbClr val="FF0000"/>
              </a:solidFill>
              <a:latin typeface="NEU-BZ-S92"/>
              <a:ea typeface="方正书宋_GBK" panose="03000509000000000000" pitchFamily="65" charset="-122"/>
              <a:cs typeface="Times New Roman" panose="02020603050405020304" pitchFamily="18" charset="0"/>
            </a:endParaRPr>
          </a:p>
        </p:txBody>
      </p:sp>
      <p:sp>
        <p:nvSpPr>
          <p:cNvPr id="8" name="Text Box 2"/>
          <p:cNvSpPr txBox="1">
            <a:spLocks noChangeArrowheads="1"/>
          </p:cNvSpPr>
          <p:nvPr/>
        </p:nvSpPr>
        <p:spPr bwMode="auto">
          <a:xfrm>
            <a:off x="5048301" y="72105"/>
            <a:ext cx="2271836"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内容理解</a:t>
            </a:r>
            <a:endParaRPr lang="zh-CN" altLang="en-US" sz="4000">
              <a:solidFill>
                <a:schemeClr val="bg1"/>
              </a:solidFill>
              <a:latin typeface="黑体" panose="02010609060101010101" pitchFamily="49" charset="-122"/>
              <a:ea typeface="黑体" panose="02010609060101010101" pitchFamily="49" charset="-122"/>
            </a:endParaRPr>
          </a:p>
        </p:txBody>
      </p:sp>
      <p:sp>
        <p:nvSpPr>
          <p:cNvPr id="13" name="矩形 12"/>
          <p:cNvSpPr>
            <a:spLocks noChangeAspect="1"/>
          </p:cNvSpPr>
          <p:nvPr/>
        </p:nvSpPr>
        <p:spPr>
          <a:xfrm>
            <a:off x="1991544" y="1784825"/>
            <a:ext cx="5040560" cy="459741"/>
          </a:xfrm>
          <a:prstGeom prst="rect">
            <a:avLst/>
          </a:prstGeom>
          <a:solidFill>
            <a:schemeClr val="bg1">
              <a:lumMod val="95000"/>
            </a:schemeClr>
          </a:solidFill>
        </p:spPr>
        <p:txBody>
          <a:bodyPr wrap="square">
            <a:spAutoFit/>
          </a:bodyPr>
          <a:lstStyle/>
          <a:p>
            <a:pPr>
              <a:lnSpc>
                <a:spcPct val="120000"/>
              </a:lnSpc>
              <a:tabLst>
                <a:tab pos="1188085" algn="l"/>
                <a:tab pos="2163445" algn="l"/>
                <a:tab pos="3142615" algn="l"/>
                <a:tab pos="4190365"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zh-CN" altLang="zh-CN" sz="2200" b="1" smtClean="0">
                <a:solidFill>
                  <a:srgbClr val="000000"/>
                </a:solidFill>
                <a:latin typeface="Times New Roman" panose="02020603050405020304" pitchFamily="18" charset="0"/>
                <a:cs typeface="Times New Roman" panose="02020603050405020304" pitchFamily="18" charset="0"/>
              </a:rPr>
              <a:t>本文</a:t>
            </a:r>
            <a:r>
              <a:rPr lang="zh-CN" altLang="zh-CN" sz="2200" b="1">
                <a:solidFill>
                  <a:srgbClr val="000000"/>
                </a:solidFill>
                <a:latin typeface="Times New Roman" panose="02020603050405020304" pitchFamily="18" charset="0"/>
                <a:cs typeface="Times New Roman" panose="02020603050405020304" pitchFamily="18" charset="0"/>
              </a:rPr>
              <a:t>的论述思路是怎样的</a:t>
            </a:r>
            <a:r>
              <a:rPr lang="en-US" altLang="zh-CN" sz="2200" b="1">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请简要概述</a:t>
            </a:r>
            <a:r>
              <a:rPr lang="zh-CN" altLang="zh-CN" sz="2200" b="1" smtClean="0">
                <a:solidFill>
                  <a:srgbClr val="000000"/>
                </a:solidFill>
                <a:latin typeface="Times New Roman" panose="02020603050405020304" pitchFamily="18" charset="0"/>
                <a:cs typeface="Times New Roman" panose="02020603050405020304" pitchFamily="18" charset="0"/>
              </a:rPr>
              <a:t>。</a:t>
            </a:r>
            <a:endParaRPr lang="zh-CN" altLang="zh-CN" sz="2200" b="1">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2207568" y="3192754"/>
            <a:ext cx="3043398" cy="1015663"/>
          </a:xfrm>
          <a:prstGeom prst="rect">
            <a:avLst/>
          </a:prstGeom>
          <a:solidFill>
            <a:schemeClr val="bg1">
              <a:lumMod val="95000"/>
            </a:schemeClr>
          </a:solidFill>
        </p:spPr>
        <p:txBody>
          <a:bodyPr wrap="square">
            <a:spAutoFit/>
          </a:bodyPr>
          <a:lstStyle/>
          <a:p>
            <a:pPr indent="457200">
              <a:lnSpc>
                <a:spcPct val="150000"/>
              </a:lnSpc>
              <a:tabLst>
                <a:tab pos="1188085" algn="l"/>
                <a:tab pos="2163445" algn="l"/>
                <a:tab pos="3142615" algn="l"/>
                <a:tab pos="4190365" algn="l"/>
              </a:tabLst>
            </a:pPr>
            <a:r>
              <a:rPr lang="zh-CN" altLang="en-US" sz="2000">
                <a:solidFill>
                  <a:srgbClr val="FF0000"/>
                </a:solidFill>
                <a:latin typeface="黑体" panose="02010609060101010101" pitchFamily="49" charset="-122"/>
                <a:ea typeface="黑体" panose="02010609060101010101" pitchFamily="49" charset="-122"/>
                <a:cs typeface="Times New Roman" panose="02020603050405020304" pitchFamily="18" charset="0"/>
              </a:rPr>
              <a:t>首先</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阐明</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了经济关系是社会历史的决定性基础</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6" name="矩形 5"/>
          <p:cNvSpPr>
            <a:spLocks noChangeAspect="1"/>
          </p:cNvSpPr>
          <p:nvPr/>
        </p:nvSpPr>
        <p:spPr>
          <a:xfrm>
            <a:off x="6023992" y="2731089"/>
            <a:ext cx="5112568" cy="1477328"/>
          </a:xfrm>
          <a:prstGeom prst="rect">
            <a:avLst/>
          </a:prstGeom>
          <a:solidFill>
            <a:schemeClr val="bg1">
              <a:lumMod val="95000"/>
            </a:schemeClr>
          </a:solidFill>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然后</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指出政治、法、哲学、宗教、文学、艺术等等的发展是以经济发展为基础的</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它们之间又都互相作用并对经济基础发生作用</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7" name="矩形 6"/>
          <p:cNvSpPr>
            <a:spLocks noChangeAspect="1"/>
          </p:cNvSpPr>
          <p:nvPr/>
        </p:nvSpPr>
        <p:spPr>
          <a:xfrm>
            <a:off x="1281431" y="4941168"/>
            <a:ext cx="4005975" cy="1477328"/>
          </a:xfrm>
          <a:prstGeom prst="rect">
            <a:avLst/>
          </a:prstGeom>
          <a:solidFill>
            <a:schemeClr val="bg1">
              <a:lumMod val="95000"/>
            </a:schemeClr>
          </a:solidFill>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最后</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归结到要正确理解历史就必须注重经济史的学习</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学会全面把握马克思主义的辩证唯物史观。</a:t>
            </a:r>
          </a:p>
        </p:txBody>
      </p:sp>
      <p:sp>
        <p:nvSpPr>
          <p:cNvPr id="9" name="矩形 8"/>
          <p:cNvSpPr>
            <a:spLocks noChangeAspect="1"/>
          </p:cNvSpPr>
          <p:nvPr/>
        </p:nvSpPr>
        <p:spPr>
          <a:xfrm>
            <a:off x="6023992" y="4941168"/>
            <a:ext cx="5112568" cy="1015663"/>
          </a:xfrm>
          <a:prstGeom prst="rect">
            <a:avLst/>
          </a:prstGeom>
          <a:solidFill>
            <a:schemeClr val="bg1">
              <a:lumMod val="95000"/>
            </a:schemeClr>
          </a:solidFill>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接着</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分析了历史发展中必然性和偶然性的关系</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阐明</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了</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两者与经济基础的关系</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195230">
            <a:off x="5291049" y="2866984"/>
            <a:ext cx="678973" cy="651540"/>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857566">
            <a:off x="10898185" y="4220444"/>
            <a:ext cx="678973" cy="651540"/>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541483">
            <a:off x="5366390" y="5803633"/>
            <a:ext cx="678973" cy="65154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7" dur="500"/>
                                        <p:tgtEl>
                                          <p:spTgt spid="1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2" dur="5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randombar(horizontal)">
                                      <p:cBhvr>
                                        <p:cTn id="17" dur="500"/>
                                        <p:tgtEl>
                                          <p:spTgt spid="7">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randombar(horizontal)">
                                      <p:cBhvr>
                                        <p:cTn id="2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5002478" y="41646"/>
            <a:ext cx="2952067"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理清思路</a:t>
            </a:r>
            <a:endParaRPr lang="zh-CN" altLang="en-US" sz="4000">
              <a:solidFill>
                <a:schemeClr val="bg1"/>
              </a:solidFill>
              <a:latin typeface="黑体" panose="02010609060101010101" pitchFamily="49" charset="-122"/>
              <a:ea typeface="黑体" panose="02010609060101010101" pitchFamily="49" charset="-122"/>
            </a:endParaRPr>
          </a:p>
        </p:txBody>
      </p:sp>
      <p:sp>
        <p:nvSpPr>
          <p:cNvPr id="2" name="圆角矩形 1"/>
          <p:cNvSpPr/>
          <p:nvPr/>
        </p:nvSpPr>
        <p:spPr>
          <a:xfrm>
            <a:off x="517785" y="2841314"/>
            <a:ext cx="1080120" cy="2263606"/>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社会历史的决定性基础</a:t>
            </a:r>
            <a:endParaRPr lang="zh-CN" altLang="en-US" sz="2400">
              <a:solidFill>
                <a:schemeClr val="tx1"/>
              </a:solidFill>
              <a:latin typeface="黑体" panose="02010609060101010101" pitchFamily="49" charset="-122"/>
              <a:ea typeface="黑体" panose="02010609060101010101" pitchFamily="49" charset="-122"/>
            </a:endParaRPr>
          </a:p>
        </p:txBody>
      </p:sp>
      <p:cxnSp>
        <p:nvCxnSpPr>
          <p:cNvPr id="4" name="直接连接符 3"/>
          <p:cNvCxnSpPr>
            <a:stCxn id="2" idx="3"/>
          </p:cNvCxnSpPr>
          <p:nvPr/>
        </p:nvCxnSpPr>
        <p:spPr>
          <a:xfrm>
            <a:off x="1597905" y="3973117"/>
            <a:ext cx="50405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圆角矩形 4"/>
          <p:cNvSpPr/>
          <p:nvPr/>
        </p:nvSpPr>
        <p:spPr>
          <a:xfrm>
            <a:off x="2151005" y="3449421"/>
            <a:ext cx="1368152" cy="832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黑体" panose="02010609060101010101" pitchFamily="49" charset="-122"/>
                <a:ea typeface="黑体" panose="02010609060101010101" pitchFamily="49" charset="-122"/>
              </a:rPr>
              <a:t>经济</a:t>
            </a:r>
            <a:endParaRPr lang="en-US" altLang="zh-CN" sz="2400" smtClean="0">
              <a:latin typeface="黑体" panose="02010609060101010101" pitchFamily="49" charset="-122"/>
              <a:ea typeface="黑体" panose="02010609060101010101" pitchFamily="49" charset="-122"/>
            </a:endParaRPr>
          </a:p>
          <a:p>
            <a:pPr algn="ctr"/>
            <a:r>
              <a:rPr lang="zh-CN" altLang="en-US" sz="2400" smtClean="0">
                <a:latin typeface="黑体" panose="02010609060101010101" pitchFamily="49" charset="-122"/>
                <a:ea typeface="黑体" panose="02010609060101010101" pitchFamily="49" charset="-122"/>
              </a:rPr>
              <a:t>关系</a:t>
            </a:r>
            <a:endParaRPr lang="zh-CN" altLang="en-US" sz="2400">
              <a:latin typeface="黑体" panose="02010609060101010101" pitchFamily="49" charset="-122"/>
              <a:ea typeface="黑体" panose="02010609060101010101" pitchFamily="49" charset="-122"/>
            </a:endParaRPr>
          </a:p>
        </p:txBody>
      </p:sp>
      <p:cxnSp>
        <p:nvCxnSpPr>
          <p:cNvPr id="14" name="肘形连接符 13"/>
          <p:cNvCxnSpPr>
            <a:stCxn id="5" idx="0"/>
          </p:cNvCxnSpPr>
          <p:nvPr/>
        </p:nvCxnSpPr>
        <p:spPr>
          <a:xfrm rot="5400000" flipH="1" flipV="1">
            <a:off x="3071430" y="2857678"/>
            <a:ext cx="355394" cy="828092"/>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15" name="肘形连接符 14"/>
          <p:cNvCxnSpPr>
            <a:stCxn id="5" idx="2"/>
            <a:endCxn id="19" idx="1"/>
          </p:cNvCxnSpPr>
          <p:nvPr/>
        </p:nvCxnSpPr>
        <p:spPr>
          <a:xfrm rot="16200000" flipH="1">
            <a:off x="2634426" y="4482813"/>
            <a:ext cx="993968" cy="592659"/>
          </a:xfrm>
          <a:prstGeom prst="bentConnector2">
            <a:avLst/>
          </a:prstGeom>
          <a:ln w="28575"/>
        </p:spPr>
        <p:style>
          <a:lnRef idx="1">
            <a:schemeClr val="accent1"/>
          </a:lnRef>
          <a:fillRef idx="0">
            <a:schemeClr val="accent1"/>
          </a:fillRef>
          <a:effectRef idx="0">
            <a:schemeClr val="accent1"/>
          </a:effectRef>
          <a:fontRef idx="minor">
            <a:schemeClr val="tx1"/>
          </a:fontRef>
        </p:style>
      </p:cxnSp>
      <p:sp>
        <p:nvSpPr>
          <p:cNvPr id="18" name="圆角矩形 17"/>
          <p:cNvSpPr/>
          <p:nvPr/>
        </p:nvSpPr>
        <p:spPr>
          <a:xfrm>
            <a:off x="3506056" y="2340534"/>
            <a:ext cx="1682386" cy="901458"/>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社会历史的决定性基础</a:t>
            </a:r>
            <a:endParaRPr lang="zh-CN" altLang="en-US" sz="2000">
              <a:solidFill>
                <a:schemeClr val="tx1"/>
              </a:solidFill>
              <a:latin typeface="黑体" panose="02010609060101010101" pitchFamily="49" charset="-122"/>
              <a:ea typeface="黑体" panose="02010609060101010101" pitchFamily="49" charset="-122"/>
            </a:endParaRPr>
          </a:p>
        </p:txBody>
      </p:sp>
      <p:sp>
        <p:nvSpPr>
          <p:cNvPr id="19" name="圆角矩形 18"/>
          <p:cNvSpPr/>
          <p:nvPr/>
        </p:nvSpPr>
        <p:spPr>
          <a:xfrm>
            <a:off x="3427740" y="4899148"/>
            <a:ext cx="1903872" cy="753957"/>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归根到底制约历史发展</a:t>
            </a:r>
            <a:endParaRPr lang="zh-CN" altLang="en-US" sz="2000">
              <a:solidFill>
                <a:schemeClr val="tx1"/>
              </a:solidFill>
              <a:latin typeface="黑体" panose="02010609060101010101" pitchFamily="49" charset="-122"/>
              <a:ea typeface="黑体" panose="02010609060101010101" pitchFamily="49" charset="-122"/>
            </a:endParaRPr>
          </a:p>
        </p:txBody>
      </p:sp>
      <p:cxnSp>
        <p:nvCxnSpPr>
          <p:cNvPr id="20" name="直接连接符 19"/>
          <p:cNvCxnSpPr/>
          <p:nvPr/>
        </p:nvCxnSpPr>
        <p:spPr>
          <a:xfrm flipV="1">
            <a:off x="4935589" y="2320888"/>
            <a:ext cx="1429308" cy="196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肘形连接符 21"/>
          <p:cNvCxnSpPr/>
          <p:nvPr/>
        </p:nvCxnSpPr>
        <p:spPr>
          <a:xfrm rot="5400000">
            <a:off x="5613502" y="1940401"/>
            <a:ext cx="1368152" cy="405029"/>
          </a:xfrm>
          <a:prstGeom prst="bentConnector3">
            <a:avLst>
              <a:gd name="adj1" fmla="val -654"/>
            </a:avLst>
          </a:prstGeom>
          <a:ln w="19050"/>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V="1">
            <a:off x="5853675" y="2385892"/>
            <a:ext cx="961402" cy="475450"/>
          </a:xfrm>
          <a:prstGeom prst="bentConnector3">
            <a:avLst>
              <a:gd name="adj1" fmla="val -58"/>
            </a:avLst>
          </a:prstGeom>
          <a:ln w="19050"/>
        </p:spPr>
        <p:style>
          <a:lnRef idx="1">
            <a:schemeClr val="accent1"/>
          </a:lnRef>
          <a:fillRef idx="0">
            <a:schemeClr val="accent1"/>
          </a:fillRef>
          <a:effectRef idx="0">
            <a:schemeClr val="accent1"/>
          </a:effectRef>
          <a:fontRef idx="minor">
            <a:schemeClr val="tx1"/>
          </a:fontRef>
        </p:style>
      </p:cxnSp>
      <p:sp>
        <p:nvSpPr>
          <p:cNvPr id="30" name="圆角矩形 29"/>
          <p:cNvSpPr/>
          <p:nvPr/>
        </p:nvSpPr>
        <p:spPr>
          <a:xfrm>
            <a:off x="6500093" y="1196752"/>
            <a:ext cx="2836267" cy="52417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生产和运输的全部技术</a:t>
            </a:r>
            <a:endParaRPr lang="zh-CN" altLang="en-US" sz="2000">
              <a:solidFill>
                <a:schemeClr val="tx1"/>
              </a:solidFill>
              <a:latin typeface="黑体" panose="02010609060101010101" pitchFamily="49" charset="-122"/>
              <a:ea typeface="黑体" panose="02010609060101010101" pitchFamily="49" charset="-122"/>
            </a:endParaRPr>
          </a:p>
        </p:txBody>
      </p:sp>
      <p:cxnSp>
        <p:nvCxnSpPr>
          <p:cNvPr id="31" name="直接连接符 30"/>
          <p:cNvCxnSpPr/>
          <p:nvPr/>
        </p:nvCxnSpPr>
        <p:spPr>
          <a:xfrm>
            <a:off x="6082348" y="2320888"/>
            <a:ext cx="504056"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2" name="圆角矩形 31"/>
          <p:cNvSpPr/>
          <p:nvPr/>
        </p:nvSpPr>
        <p:spPr>
          <a:xfrm>
            <a:off x="6500093" y="2007157"/>
            <a:ext cx="3844379" cy="52417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地理基础和先前经济阶段的残余</a:t>
            </a:r>
            <a:endParaRPr lang="zh-CN" altLang="en-US" sz="2000">
              <a:solidFill>
                <a:schemeClr val="tx1"/>
              </a:solidFill>
              <a:latin typeface="黑体" panose="02010609060101010101" pitchFamily="49" charset="-122"/>
              <a:ea typeface="黑体" panose="02010609060101010101" pitchFamily="49" charset="-122"/>
            </a:endParaRPr>
          </a:p>
        </p:txBody>
      </p:sp>
      <p:sp>
        <p:nvSpPr>
          <p:cNvPr id="33" name="圆角矩形 32"/>
          <p:cNvSpPr/>
          <p:nvPr/>
        </p:nvSpPr>
        <p:spPr>
          <a:xfrm>
            <a:off x="6526175" y="2800871"/>
            <a:ext cx="3629510" cy="52417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smtClean="0">
                <a:solidFill>
                  <a:schemeClr val="tx1"/>
                </a:solidFill>
                <a:latin typeface="黑体" panose="02010609060101010101" pitchFamily="49" charset="-122"/>
                <a:ea typeface="黑体" panose="02010609060101010101" pitchFamily="49" charset="-122"/>
              </a:rPr>
              <a:t>围绕这一社会形式的外部环境</a:t>
            </a:r>
            <a:endParaRPr lang="zh-CN" altLang="en-US" sz="2000">
              <a:solidFill>
                <a:schemeClr val="tx1"/>
              </a:solidFill>
              <a:latin typeface="黑体" panose="02010609060101010101" pitchFamily="49" charset="-122"/>
              <a:ea typeface="黑体" panose="02010609060101010101" pitchFamily="49" charset="-122"/>
            </a:endParaRPr>
          </a:p>
        </p:txBody>
      </p:sp>
      <p:grpSp>
        <p:nvGrpSpPr>
          <p:cNvPr id="11" name="组合 10"/>
          <p:cNvGrpSpPr/>
          <p:nvPr/>
        </p:nvGrpSpPr>
        <p:grpSpPr>
          <a:xfrm>
            <a:off x="5321038" y="4789849"/>
            <a:ext cx="918577" cy="946728"/>
            <a:chOff x="5312753" y="4884861"/>
            <a:chExt cx="918577" cy="946728"/>
          </a:xfrm>
        </p:grpSpPr>
        <p:cxnSp>
          <p:nvCxnSpPr>
            <p:cNvPr id="35" name="肘形连接符 34"/>
            <p:cNvCxnSpPr/>
            <p:nvPr/>
          </p:nvCxnSpPr>
          <p:spPr>
            <a:xfrm rot="5400000">
              <a:off x="5599376" y="5116163"/>
              <a:ext cx="863256" cy="400652"/>
            </a:xfrm>
            <a:prstGeom prst="bentConnector3">
              <a:avLst>
                <a:gd name="adj1" fmla="val 940"/>
              </a:avLst>
            </a:prstGeom>
            <a:ln w="19050"/>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312753" y="4951834"/>
              <a:ext cx="916287" cy="879755"/>
              <a:chOff x="5358274" y="5047125"/>
              <a:chExt cx="916287" cy="879755"/>
            </a:xfrm>
          </p:grpSpPr>
          <p:cxnSp>
            <p:nvCxnSpPr>
              <p:cNvPr id="34" name="直接连接符 33"/>
              <p:cNvCxnSpPr/>
              <p:nvPr/>
            </p:nvCxnSpPr>
            <p:spPr>
              <a:xfrm>
                <a:off x="5358274" y="5487003"/>
                <a:ext cx="50405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6200000" flipV="1">
                <a:off x="5632778" y="5285097"/>
                <a:ext cx="879755" cy="403811"/>
              </a:xfrm>
              <a:prstGeom prst="bentConnector3">
                <a:avLst>
                  <a:gd name="adj1" fmla="val -328"/>
                </a:avLst>
              </a:prstGeom>
              <a:ln w="19050"/>
            </p:spPr>
            <p:style>
              <a:lnRef idx="1">
                <a:schemeClr val="accent1"/>
              </a:lnRef>
              <a:fillRef idx="0">
                <a:schemeClr val="accent1"/>
              </a:fillRef>
              <a:effectRef idx="0">
                <a:schemeClr val="accent1"/>
              </a:effectRef>
              <a:fontRef idx="minor">
                <a:schemeClr val="tx1"/>
              </a:fontRef>
            </p:style>
          </p:cxnSp>
        </p:grpSp>
      </p:grpSp>
      <p:sp>
        <p:nvSpPr>
          <p:cNvPr id="43" name="圆角矩形 42"/>
          <p:cNvSpPr/>
          <p:nvPr/>
        </p:nvSpPr>
        <p:spPr>
          <a:xfrm>
            <a:off x="6245064" y="4581955"/>
            <a:ext cx="3583421" cy="462132"/>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上层建筑对经济基础的作用</a:t>
            </a:r>
            <a:endParaRPr lang="zh-CN" altLang="en-US" sz="2000">
              <a:solidFill>
                <a:schemeClr val="tx1"/>
              </a:solidFill>
              <a:latin typeface="黑体" panose="02010609060101010101" pitchFamily="49" charset="-122"/>
              <a:ea typeface="黑体" panose="02010609060101010101" pitchFamily="49" charset="-122"/>
            </a:endParaRPr>
          </a:p>
        </p:txBody>
      </p:sp>
      <p:sp>
        <p:nvSpPr>
          <p:cNvPr id="44" name="圆角矩形 43"/>
          <p:cNvSpPr/>
          <p:nvPr/>
        </p:nvSpPr>
        <p:spPr>
          <a:xfrm>
            <a:off x="6264014" y="5510961"/>
            <a:ext cx="3891670" cy="374969"/>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人们创造历史的偶然性与必然性</a:t>
            </a:r>
            <a:endParaRPr lang="zh-CN" altLang="en-US" sz="2000">
              <a:solidFill>
                <a:schemeClr val="tx1"/>
              </a:solidFill>
              <a:latin typeface="黑体" panose="02010609060101010101" pitchFamily="49" charset="-122"/>
              <a:ea typeface="黑体" panose="02010609060101010101" pitchFamily="49" charset="-122"/>
            </a:endParaRPr>
          </a:p>
        </p:txBody>
      </p:sp>
      <p:grpSp>
        <p:nvGrpSpPr>
          <p:cNvPr id="45" name="组合 17"/>
          <p:cNvGrpSpPr/>
          <p:nvPr/>
        </p:nvGrpSpPr>
        <p:grpSpPr>
          <a:xfrm>
            <a:off x="192661" y="990371"/>
            <a:ext cx="1952173" cy="652960"/>
            <a:chOff x="0" y="0"/>
            <a:chExt cx="3788755" cy="955148"/>
          </a:xfrm>
        </p:grpSpPr>
        <p:pic>
          <p:nvPicPr>
            <p:cNvPr id="46" name="图片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文本框 19"/>
            <p:cNvSpPr txBox="1">
              <a:spLocks noChangeArrowheads="1"/>
            </p:cNvSpPr>
            <p:nvPr/>
          </p:nvSpPr>
          <p:spPr bwMode="auto">
            <a:xfrm>
              <a:off x="265991" y="75790"/>
              <a:ext cx="2396845" cy="58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r>
                <a:rPr lang="zh-CN" altLang="en-US" sz="2000" smtClean="0">
                  <a:solidFill>
                    <a:schemeClr val="bg1"/>
                  </a:solidFill>
                  <a:latin typeface="黑体" panose="02010609060101010101" pitchFamily="49" charset="-122"/>
                  <a:ea typeface="黑体" panose="02010609060101010101" pitchFamily="49" charset="-122"/>
                </a:rPr>
                <a:t>课文结构</a:t>
              </a:r>
              <a:endParaRPr lang="zh-CN" altLang="en-US" sz="2000">
                <a:solidFill>
                  <a:schemeClr val="bg1"/>
                </a:solidFill>
                <a:latin typeface="黑体" panose="02010609060101010101" pitchFamily="49" charset="-122"/>
                <a:ea typeface="黑体" panose="02010609060101010101" pitchFamily="49" charset="-122"/>
              </a:endParaRPr>
            </a:p>
          </p:txBody>
        </p:sp>
      </p:grpSp>
      <p:sp>
        <p:nvSpPr>
          <p:cNvPr id="3" name="文本框 2"/>
          <p:cNvSpPr txBox="1"/>
          <p:nvPr/>
        </p:nvSpPr>
        <p:spPr>
          <a:xfrm>
            <a:off x="2051955" y="1255596"/>
            <a:ext cx="2965860" cy="646331"/>
          </a:xfrm>
          <a:prstGeom prst="rect">
            <a:avLst/>
          </a:prstGeom>
          <a:noFill/>
        </p:spPr>
        <p:txBody>
          <a:bodyPr wrap="square" rtlCol="0">
            <a:spAutoFit/>
          </a:bodyPr>
          <a:lstStyle/>
          <a:p>
            <a:r>
              <a:rPr lang="zh-CN" altLang="en-US" smtClean="0">
                <a:solidFill>
                  <a:srgbClr val="FF0000"/>
                </a:solidFill>
                <a:latin typeface="黑体" panose="02010609060101010101" pitchFamily="49" charset="-122"/>
                <a:ea typeface="黑体" panose="02010609060101010101" pitchFamily="49" charset="-122"/>
              </a:rPr>
              <a:t>一定社会的人们生产生活资料和彼此交换产品的方式。</a:t>
            </a:r>
            <a:endParaRPr lang="zh-CN" altLang="en-US">
              <a:solidFill>
                <a:srgbClr val="FF0000"/>
              </a:solidFill>
              <a:latin typeface="黑体" panose="02010609060101010101" pitchFamily="49" charset="-122"/>
              <a:ea typeface="黑体" panose="02010609060101010101" pitchFamily="49" charset="-122"/>
            </a:endParaRPr>
          </a:p>
        </p:txBody>
      </p:sp>
      <p:sp>
        <p:nvSpPr>
          <p:cNvPr id="17" name="圆角矩形 16"/>
          <p:cNvSpPr/>
          <p:nvPr/>
        </p:nvSpPr>
        <p:spPr>
          <a:xfrm>
            <a:off x="5184073" y="1848733"/>
            <a:ext cx="847644" cy="37710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黑体" panose="02010609060101010101" pitchFamily="49" charset="-122"/>
                <a:ea typeface="黑体" panose="02010609060101010101" pitchFamily="49" charset="-122"/>
              </a:rPr>
              <a:t>内容</a:t>
            </a:r>
            <a:endParaRPr lang="zh-CN" altLang="en-US" sz="2400">
              <a:latin typeface="黑体" panose="02010609060101010101" pitchFamily="49" charset="-122"/>
              <a:ea typeface="黑体" panose="02010609060101010101" pitchFamily="49" charset="-122"/>
            </a:endParaRPr>
          </a:p>
        </p:txBody>
      </p:sp>
      <p:sp>
        <p:nvSpPr>
          <p:cNvPr id="39" name="圆角矩形 38"/>
          <p:cNvSpPr/>
          <p:nvPr/>
        </p:nvSpPr>
        <p:spPr>
          <a:xfrm>
            <a:off x="7161799" y="3567782"/>
            <a:ext cx="1870303" cy="45552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科学与技术</a:t>
            </a:r>
            <a:endParaRPr lang="zh-CN" altLang="en-US" sz="2000">
              <a:solidFill>
                <a:schemeClr val="tx1"/>
              </a:solidFill>
              <a:latin typeface="黑体" panose="02010609060101010101" pitchFamily="49" charset="-122"/>
              <a:ea typeface="黑体" panose="02010609060101010101" pitchFamily="49" charset="-122"/>
            </a:endParaRPr>
          </a:p>
        </p:txBody>
      </p:sp>
      <p:cxnSp>
        <p:nvCxnSpPr>
          <p:cNvPr id="23" name="肘形连接符 22"/>
          <p:cNvCxnSpPr>
            <a:stCxn id="18" idx="3"/>
            <a:endCxn id="39" idx="1"/>
          </p:cNvCxnSpPr>
          <p:nvPr/>
        </p:nvCxnSpPr>
        <p:spPr>
          <a:xfrm>
            <a:off x="5188442" y="2791263"/>
            <a:ext cx="1973357" cy="1004281"/>
          </a:xfrm>
          <a:prstGeom prst="bentConnector3">
            <a:avLst>
              <a:gd name="adj1" fmla="val 12261"/>
            </a:avLst>
          </a:prstGeom>
          <a:ln w="19050"/>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9032102" y="5951872"/>
            <a:ext cx="2749913" cy="646331"/>
          </a:xfrm>
          <a:prstGeom prst="rect">
            <a:avLst/>
          </a:prstGeom>
          <a:noFill/>
        </p:spPr>
        <p:txBody>
          <a:bodyPr wrap="square" rtlCol="0">
            <a:spAutoFit/>
          </a:bodyPr>
          <a:lstStyle/>
          <a:p>
            <a:r>
              <a:rPr lang="zh-CN" altLang="en-US" smtClean="0">
                <a:solidFill>
                  <a:srgbClr val="FF0000"/>
                </a:solidFill>
                <a:latin typeface="黑体" panose="02010609060101010101" pitchFamily="49" charset="-122"/>
                <a:ea typeface="黑体" panose="02010609060101010101" pitchFamily="49" charset="-122"/>
              </a:rPr>
              <a:t>研究的领域越是远离经济，越是表现为偶然现象。</a:t>
            </a:r>
            <a:endParaRPr lang="zh-CN" altLang="en-US">
              <a:solidFill>
                <a:srgbClr val="FF0000"/>
              </a:solidFill>
              <a:latin typeface="黑体" panose="02010609060101010101" pitchFamily="49" charset="-122"/>
              <a:ea typeface="黑体" panose="02010609060101010101" pitchFamily="49" charset="-122"/>
            </a:endParaRPr>
          </a:p>
        </p:txBody>
      </p:sp>
      <p:sp>
        <p:nvSpPr>
          <p:cNvPr id="49" name="圆角矩形 48"/>
          <p:cNvSpPr/>
          <p:nvPr/>
        </p:nvSpPr>
        <p:spPr>
          <a:xfrm>
            <a:off x="3427740" y="5863052"/>
            <a:ext cx="1903872" cy="455827"/>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chemeClr val="tx1"/>
                </a:solidFill>
                <a:latin typeface="黑体" panose="02010609060101010101" pitchFamily="49" charset="-122"/>
                <a:ea typeface="黑体" panose="02010609060101010101" pitchFamily="49" charset="-122"/>
              </a:rPr>
              <a:t>要学习经济史</a:t>
            </a:r>
            <a:endParaRPr lang="zh-CN" altLang="en-US" sz="2000">
              <a:solidFill>
                <a:schemeClr val="tx1"/>
              </a:solidFill>
              <a:latin typeface="黑体" panose="02010609060101010101" pitchFamily="49" charset="-122"/>
              <a:ea typeface="黑体" panose="02010609060101010101" pitchFamily="49" charset="-122"/>
            </a:endParaRPr>
          </a:p>
        </p:txBody>
      </p:sp>
      <p:cxnSp>
        <p:nvCxnSpPr>
          <p:cNvPr id="41" name="肘形连接符 40"/>
          <p:cNvCxnSpPr>
            <a:stCxn id="5" idx="2"/>
            <a:endCxn id="49" idx="1"/>
          </p:cNvCxnSpPr>
          <p:nvPr/>
        </p:nvCxnSpPr>
        <p:spPr>
          <a:xfrm rot="16200000" flipH="1">
            <a:off x="2227007" y="4890232"/>
            <a:ext cx="1808807" cy="592659"/>
          </a:xfrm>
          <a:prstGeom prst="bentConnector2">
            <a:avLst/>
          </a:prstGeom>
          <a:ln w="28575"/>
        </p:spPr>
        <p:style>
          <a:lnRef idx="1">
            <a:schemeClr val="accent1"/>
          </a:lnRef>
          <a:fillRef idx="0">
            <a:schemeClr val="accent1"/>
          </a:fillRef>
          <a:effectRef idx="0">
            <a:schemeClr val="accent1"/>
          </a:effectRef>
          <a:fontRef idx="minor">
            <a:schemeClr val="tx1"/>
          </a:fontRef>
        </p:style>
      </p:cxnSp>
      <p:sp>
        <p:nvSpPr>
          <p:cNvPr id="21" name="圆角矩形标注 20"/>
          <p:cNvSpPr/>
          <p:nvPr/>
        </p:nvSpPr>
        <p:spPr>
          <a:xfrm>
            <a:off x="2101961" y="1231268"/>
            <a:ext cx="2900517" cy="826064"/>
          </a:xfrm>
          <a:prstGeom prst="wedgeRoundRectCallout">
            <a:avLst>
              <a:gd name="adj1" fmla="val 36043"/>
              <a:gd name="adj2" fmla="val 72771"/>
              <a:gd name="adj3" fmla="val 16667"/>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标注 49"/>
          <p:cNvSpPr/>
          <p:nvPr/>
        </p:nvSpPr>
        <p:spPr>
          <a:xfrm>
            <a:off x="9032102" y="5915670"/>
            <a:ext cx="2847733" cy="718733"/>
          </a:xfrm>
          <a:prstGeom prst="wedgeRoundRectCallout">
            <a:avLst>
              <a:gd name="adj1" fmla="val -55282"/>
              <a:gd name="adj2" fmla="val -37011"/>
              <a:gd name="adj3" fmla="val 16667"/>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9502788" y="3546433"/>
            <a:ext cx="1893444" cy="718733"/>
            <a:chOff x="5017815" y="4043458"/>
            <a:chExt cx="1893444" cy="718733"/>
          </a:xfrm>
        </p:grpSpPr>
        <p:sp>
          <p:nvSpPr>
            <p:cNvPr id="42" name="文本框 41"/>
            <p:cNvSpPr txBox="1"/>
            <p:nvPr/>
          </p:nvSpPr>
          <p:spPr>
            <a:xfrm>
              <a:off x="5030731" y="4079658"/>
              <a:ext cx="1880528" cy="646331"/>
            </a:xfrm>
            <a:prstGeom prst="rect">
              <a:avLst/>
            </a:prstGeom>
            <a:noFill/>
          </p:spPr>
          <p:txBody>
            <a:bodyPr wrap="square" rtlCol="0">
              <a:spAutoFit/>
            </a:bodyPr>
            <a:lstStyle/>
            <a:p>
              <a:r>
                <a:rPr lang="zh-CN" altLang="en-US" smtClean="0">
                  <a:solidFill>
                    <a:srgbClr val="FF0000"/>
                  </a:solidFill>
                  <a:latin typeface="黑体" panose="02010609060101010101" pitchFamily="49" charset="-122"/>
                  <a:ea typeface="黑体" panose="02010609060101010101" pitchFamily="49" charset="-122"/>
                </a:rPr>
                <a:t>技术依赖于科学，更推动科学。</a:t>
              </a:r>
              <a:endParaRPr lang="zh-CN" altLang="en-US">
                <a:solidFill>
                  <a:srgbClr val="FF0000"/>
                </a:solidFill>
                <a:latin typeface="黑体" panose="02010609060101010101" pitchFamily="49" charset="-122"/>
                <a:ea typeface="黑体" panose="02010609060101010101" pitchFamily="49" charset="-122"/>
              </a:endParaRPr>
            </a:p>
          </p:txBody>
        </p:sp>
        <p:sp>
          <p:nvSpPr>
            <p:cNvPr id="51" name="圆角矩形标注 50"/>
            <p:cNvSpPr/>
            <p:nvPr/>
          </p:nvSpPr>
          <p:spPr>
            <a:xfrm>
              <a:off x="5017815" y="4043458"/>
              <a:ext cx="1893444" cy="718733"/>
            </a:xfrm>
            <a:prstGeom prst="wedgeRoundRectCallout">
              <a:avLst>
                <a:gd name="adj1" fmla="val -72433"/>
                <a:gd name="adj2" fmla="val -35699"/>
                <a:gd name="adj3" fmla="val 16667"/>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圆角矩形 37"/>
          <p:cNvSpPr/>
          <p:nvPr/>
        </p:nvSpPr>
        <p:spPr>
          <a:xfrm>
            <a:off x="5619381" y="3566496"/>
            <a:ext cx="1345856" cy="4347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黑体" panose="02010609060101010101" pitchFamily="49" charset="-122"/>
                <a:ea typeface="黑体" panose="02010609060101010101" pitchFamily="49" charset="-122"/>
              </a:rPr>
              <a:t>相关问题</a:t>
            </a:r>
            <a:endParaRPr lang="zh-CN" altLang="en-US" sz="2000">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5138" name="文本框 2395137"/>
          <p:cNvSpPr txBox="1">
            <a:spLocks noChangeArrowheads="1"/>
          </p:cNvSpPr>
          <p:nvPr/>
        </p:nvSpPr>
        <p:spPr bwMode="auto">
          <a:xfrm>
            <a:off x="2135560" y="2058465"/>
            <a:ext cx="6840760" cy="498598"/>
          </a:xfrm>
          <a:prstGeom prst="rect">
            <a:avLst/>
          </a:prstGeom>
          <a:solidFill>
            <a:schemeClr val="bg1">
              <a:lumMod val="95000"/>
            </a:schemeClr>
          </a:solidFill>
        </p:spPr>
        <p:txBody>
          <a:bodyPr wrap="square">
            <a:spAutoFit/>
          </a:bodyPr>
          <a:lstStyle>
            <a:defPPr>
              <a:defRPr lang="zh-CN"/>
            </a:defPPr>
            <a:lvl1pPr>
              <a:lnSpc>
                <a:spcPct val="120000"/>
              </a:lnSpc>
              <a:tabLst>
                <a:tab pos="1188085" algn="l"/>
                <a:tab pos="2163445" algn="l"/>
                <a:tab pos="3142615" algn="l"/>
                <a:tab pos="4190365" algn="l"/>
              </a:tabLst>
              <a:defRPr sz="2200" b="1">
                <a:solidFill>
                  <a:srgbClr val="000000"/>
                </a:solidFill>
                <a:latin typeface="Times New Roman" panose="02020603050405020304" pitchFamily="18" charset="0"/>
                <a:cs typeface="Times New Roman" panose="02020603050405020304" pitchFamily="18" charset="0"/>
              </a:defRPr>
            </a:lvl1pPr>
          </a:lstStyle>
          <a:p>
            <a:r>
              <a:rPr lang="en-US" altLang="zh-CN" smtClean="0"/>
              <a:t>1.</a:t>
            </a:r>
            <a:r>
              <a:rPr lang="zh-CN" altLang="en-US"/>
              <a:t>回信第</a:t>
            </a:r>
            <a:r>
              <a:rPr lang="en-US" altLang="zh-CN"/>
              <a:t>1</a:t>
            </a:r>
            <a:r>
              <a:rPr lang="zh-CN" altLang="en-US"/>
              <a:t>条第一段主要讲述了什么内容</a:t>
            </a:r>
            <a:r>
              <a:rPr lang="en-US" altLang="zh-CN"/>
              <a:t>?</a:t>
            </a:r>
            <a:r>
              <a:rPr lang="zh-CN" altLang="en-US"/>
              <a:t>它有何作用</a:t>
            </a:r>
            <a:r>
              <a:rPr lang="en-US" altLang="zh-CN"/>
              <a:t>?</a:t>
            </a:r>
          </a:p>
        </p:txBody>
      </p:sp>
      <p:sp>
        <p:nvSpPr>
          <p:cNvPr id="3" name="Text Box 2"/>
          <p:cNvSpPr txBox="1">
            <a:spLocks noChangeArrowheads="1"/>
          </p:cNvSpPr>
          <p:nvPr/>
        </p:nvSpPr>
        <p:spPr bwMode="auto">
          <a:xfrm>
            <a:off x="5002478" y="41646"/>
            <a:ext cx="2952067"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内容理解</a:t>
            </a:r>
            <a:endParaRPr lang="zh-CN" altLang="en-US" sz="4000">
              <a:solidFill>
                <a:schemeClr val="bg1"/>
              </a:solidFill>
              <a:latin typeface="黑体" panose="02010609060101010101" pitchFamily="49" charset="-122"/>
              <a:ea typeface="黑体" panose="02010609060101010101" pitchFamily="49" charset="-122"/>
            </a:endParaRPr>
          </a:p>
        </p:txBody>
      </p:sp>
      <p:sp>
        <p:nvSpPr>
          <p:cNvPr id="4" name="文本框 3"/>
          <p:cNvSpPr txBox="1">
            <a:spLocks noChangeArrowheads="1"/>
          </p:cNvSpPr>
          <p:nvPr/>
        </p:nvSpPr>
        <p:spPr bwMode="auto">
          <a:xfrm>
            <a:off x="1703512" y="3140968"/>
            <a:ext cx="9197694" cy="1892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7149" tIns="58575" rIns="117149" bIns="58575">
            <a:spAutoFit/>
          </a:bodyPr>
          <a:lstStyle>
            <a:lvl1pPr defTabSz="1171575">
              <a:defRPr sz="2600" b="1">
                <a:solidFill>
                  <a:schemeClr val="tx1"/>
                </a:solidFill>
                <a:latin typeface="宋体" panose="02010600030101010101" pitchFamily="2" charset="-122"/>
                <a:ea typeface="等线" panose="02010600030101010101" pitchFamily="2" charset="-122"/>
              </a:defRPr>
            </a:lvl1pPr>
            <a:lvl2pPr marL="742950" indent="-285750" defTabSz="1171575">
              <a:defRPr sz="2600" b="1">
                <a:solidFill>
                  <a:schemeClr val="tx1"/>
                </a:solidFill>
                <a:latin typeface="宋体" panose="02010600030101010101" pitchFamily="2" charset="-122"/>
                <a:ea typeface="等线" panose="02010600030101010101" pitchFamily="2" charset="-122"/>
              </a:defRPr>
            </a:lvl2pPr>
            <a:lvl3pPr marL="1143000" indent="-228600" defTabSz="1171575">
              <a:defRPr sz="2600" b="1">
                <a:solidFill>
                  <a:schemeClr val="tx1"/>
                </a:solidFill>
                <a:latin typeface="宋体" panose="02010600030101010101" pitchFamily="2" charset="-122"/>
                <a:ea typeface="等线" panose="02010600030101010101" pitchFamily="2" charset="-122"/>
              </a:defRPr>
            </a:lvl3pPr>
            <a:lvl4pPr marL="1600200" indent="-228600" defTabSz="1171575">
              <a:defRPr sz="2600" b="1">
                <a:solidFill>
                  <a:schemeClr val="tx1"/>
                </a:solidFill>
                <a:latin typeface="宋体" panose="02010600030101010101" pitchFamily="2" charset="-122"/>
                <a:ea typeface="等线" panose="02010600030101010101" pitchFamily="2" charset="-122"/>
              </a:defRPr>
            </a:lvl4pPr>
            <a:lvl5pPr marL="2057400" indent="-228600" defTabSz="1171575">
              <a:defRPr sz="2600" b="1">
                <a:solidFill>
                  <a:schemeClr val="tx1"/>
                </a:solidFill>
                <a:latin typeface="宋体" panose="02010600030101010101" pitchFamily="2" charset="-122"/>
                <a:ea typeface="等线" panose="02010600030101010101" pitchFamily="2" charset="-122"/>
              </a:defRPr>
            </a:lvl5pPr>
            <a:lvl6pPr marL="25146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defTabSz="1171575"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lnSpc>
                <a:spcPct val="150000"/>
              </a:lnSpc>
            </a:pPr>
            <a:r>
              <a:rPr lang="zh-CN" altLang="en-US" sz="2000" b="0" smtClean="0">
                <a:solidFill>
                  <a:srgbClr val="FF0000"/>
                </a:solidFill>
                <a:latin typeface="黑体" panose="02010609060101010101" pitchFamily="49" charset="-122"/>
                <a:ea typeface="黑体" panose="02010609060101010101" pitchFamily="49" charset="-122"/>
              </a:rPr>
              <a:t>    主要</a:t>
            </a:r>
            <a:r>
              <a:rPr lang="zh-CN" altLang="en-US" sz="2000" b="0">
                <a:solidFill>
                  <a:srgbClr val="FF0000"/>
                </a:solidFill>
                <a:latin typeface="黑体" panose="02010609060101010101" pitchFamily="49" charset="-122"/>
                <a:ea typeface="黑体" panose="02010609060101010101" pitchFamily="49" charset="-122"/>
              </a:rPr>
              <a:t>讲述了社会历史的决定性基础的经济关系</a:t>
            </a:r>
            <a:r>
              <a:rPr lang="en-US" altLang="zh-CN" sz="2000" b="0">
                <a:solidFill>
                  <a:srgbClr val="FF0000"/>
                </a:solidFill>
                <a:latin typeface="黑体" panose="02010609060101010101" pitchFamily="49" charset="-122"/>
                <a:ea typeface="黑体" panose="02010609060101010101" pitchFamily="49" charset="-122"/>
              </a:rPr>
              <a:t>,</a:t>
            </a:r>
            <a:r>
              <a:rPr lang="zh-CN" altLang="en-US" sz="2000" b="0">
                <a:solidFill>
                  <a:srgbClr val="FF0000"/>
                </a:solidFill>
                <a:latin typeface="黑体" panose="02010609060101010101" pitchFamily="49" charset="-122"/>
                <a:ea typeface="黑体" panose="02010609060101010101" pitchFamily="49" charset="-122"/>
              </a:rPr>
              <a:t>即我们所说的经济基础</a:t>
            </a:r>
            <a:r>
              <a:rPr lang="en-US" altLang="zh-CN" sz="2000" b="0">
                <a:solidFill>
                  <a:srgbClr val="FF0000"/>
                </a:solidFill>
                <a:latin typeface="黑体" panose="02010609060101010101" pitchFamily="49" charset="-122"/>
                <a:ea typeface="黑体" panose="02010609060101010101" pitchFamily="49" charset="-122"/>
              </a:rPr>
              <a:t>,</a:t>
            </a:r>
            <a:r>
              <a:rPr lang="zh-CN" altLang="en-US" sz="2000" b="0">
                <a:solidFill>
                  <a:srgbClr val="FF0000"/>
                </a:solidFill>
                <a:latin typeface="黑体" panose="02010609060101010101" pitchFamily="49" charset="-122"/>
                <a:ea typeface="黑体" panose="02010609060101010101" pitchFamily="49" charset="-122"/>
              </a:rPr>
              <a:t>讲述了经济基础和上层建筑的关系</a:t>
            </a:r>
            <a:r>
              <a:rPr lang="zh-CN" altLang="en-US" sz="2000" b="0" smtClean="0">
                <a:solidFill>
                  <a:srgbClr val="FF0000"/>
                </a:solidFill>
                <a:latin typeface="黑体" panose="02010609060101010101" pitchFamily="49" charset="-122"/>
                <a:ea typeface="黑体" panose="02010609060101010101" pitchFamily="49" charset="-122"/>
              </a:rPr>
              <a:t>。</a:t>
            </a:r>
            <a:endParaRPr lang="en-US" altLang="zh-CN" sz="2000" b="0" smtClean="0">
              <a:solidFill>
                <a:srgbClr val="FF0000"/>
              </a:solidFill>
              <a:latin typeface="黑体" panose="02010609060101010101" pitchFamily="49" charset="-122"/>
              <a:ea typeface="黑体" panose="02010609060101010101" pitchFamily="49" charset="-122"/>
            </a:endParaRPr>
          </a:p>
          <a:p>
            <a:pPr eaLnBrk="1" hangingPunct="1">
              <a:lnSpc>
                <a:spcPct val="150000"/>
              </a:lnSpc>
            </a:pPr>
            <a:r>
              <a:rPr lang="en-US" altLang="zh-CN" sz="2000" b="0">
                <a:solidFill>
                  <a:srgbClr val="FF0000"/>
                </a:solidFill>
                <a:latin typeface="黑体" panose="02010609060101010101" pitchFamily="49" charset="-122"/>
                <a:ea typeface="黑体" panose="02010609060101010101" pitchFamily="49" charset="-122"/>
              </a:rPr>
              <a:t> </a:t>
            </a:r>
            <a:r>
              <a:rPr lang="en-US" altLang="zh-CN" sz="2000" b="0" smtClean="0">
                <a:solidFill>
                  <a:srgbClr val="FF0000"/>
                </a:solidFill>
                <a:latin typeface="黑体" panose="02010609060101010101" pitchFamily="49" charset="-122"/>
                <a:ea typeface="黑体" panose="02010609060101010101" pitchFamily="49" charset="-122"/>
              </a:rPr>
              <a:t>   </a:t>
            </a:r>
            <a:r>
              <a:rPr lang="zh-CN" altLang="en-US" sz="2000" b="0" smtClean="0">
                <a:solidFill>
                  <a:srgbClr val="FF0000"/>
                </a:solidFill>
                <a:latin typeface="黑体" panose="02010609060101010101" pitchFamily="49" charset="-122"/>
                <a:ea typeface="黑体" panose="02010609060101010101" pitchFamily="49" charset="-122"/>
              </a:rPr>
              <a:t>文</a:t>
            </a:r>
            <a:r>
              <a:rPr lang="zh-CN" altLang="en-US" sz="2000" b="0">
                <a:solidFill>
                  <a:srgbClr val="FF0000"/>
                </a:solidFill>
                <a:latin typeface="黑体" panose="02010609060101010101" pitchFamily="49" charset="-122"/>
                <a:ea typeface="黑体" panose="02010609060101010101" pitchFamily="49" charset="-122"/>
              </a:rPr>
              <a:t>段进一步明确了经济基础决定上层建筑这个马克思主义的基本原理</a:t>
            </a:r>
            <a:r>
              <a:rPr lang="en-US" altLang="zh-CN" sz="2000" b="0">
                <a:solidFill>
                  <a:srgbClr val="FF0000"/>
                </a:solidFill>
                <a:latin typeface="黑体" panose="02010609060101010101" pitchFamily="49" charset="-122"/>
                <a:ea typeface="黑体" panose="02010609060101010101" pitchFamily="49" charset="-122"/>
              </a:rPr>
              <a:t>,</a:t>
            </a:r>
            <a:r>
              <a:rPr lang="zh-CN" altLang="en-US" sz="2000" b="0">
                <a:solidFill>
                  <a:srgbClr val="FF0000"/>
                </a:solidFill>
                <a:latin typeface="黑体" panose="02010609060101010101" pitchFamily="49" charset="-122"/>
                <a:ea typeface="黑体" panose="02010609060101010101" pitchFamily="49" charset="-122"/>
              </a:rPr>
              <a:t>为后文论述经济因素与历史发展、上层建筑的关系打下坚实的基础。</a:t>
            </a:r>
          </a:p>
        </p:txBody>
      </p:sp>
      <p:sp>
        <p:nvSpPr>
          <p:cNvPr id="5" name="矩形 4"/>
          <p:cNvSpPr>
            <a:spLocks noChangeAspect="1"/>
          </p:cNvSpPr>
          <p:nvPr/>
        </p:nvSpPr>
        <p:spPr>
          <a:xfrm>
            <a:off x="1847528" y="1154687"/>
            <a:ext cx="5256584" cy="498598"/>
          </a:xfrm>
          <a:prstGeom prst="rect">
            <a:avLst/>
          </a:prstGeom>
        </p:spPr>
        <p:txBody>
          <a:bodyPr wrap="square">
            <a:spAutoFit/>
          </a:bodyPr>
          <a:lstStyle/>
          <a:p>
            <a:pPr>
              <a:lnSpc>
                <a:spcPct val="120000"/>
              </a:lnSpc>
              <a:tabLst>
                <a:tab pos="1188085" algn="l"/>
                <a:tab pos="2163445" algn="l"/>
                <a:tab pos="3142615" algn="l"/>
                <a:tab pos="4190365" algn="l"/>
              </a:tabLst>
            </a:pPr>
            <a:r>
              <a:rPr lang="zh-CN" altLang="zh-CN"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任务</a:t>
            </a:r>
            <a:r>
              <a:rPr lang="zh-CN" altLang="en-US"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a:solidFill>
                  <a:srgbClr val="FF0000"/>
                </a:solidFill>
                <a:latin typeface="Times New Roman" panose="02020603050405020304" pitchFamily="18" charset="0"/>
                <a:cs typeface="Times New Roman" panose="02020603050405020304" pitchFamily="18" charset="0"/>
              </a:rPr>
              <a:t>　</a:t>
            </a:r>
            <a:r>
              <a:rPr lang="zh-CN" altLang="en-US"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理解作者阐述的观点和思想</a:t>
            </a:r>
            <a:endParaRPr lang="zh-CN" altLang="zh-CN" sz="2200" b="1">
              <a:solidFill>
                <a:srgbClr val="FF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3" name="矩形 2"/>
          <p:cNvSpPr>
            <a:spLocks noChangeAspect="1"/>
          </p:cNvSpPr>
          <p:nvPr/>
        </p:nvSpPr>
        <p:spPr>
          <a:xfrm>
            <a:off x="1847528" y="1340768"/>
            <a:ext cx="7416824" cy="498598"/>
          </a:xfrm>
          <a:prstGeom prst="rect">
            <a:avLst/>
          </a:prstGeom>
          <a:solidFill>
            <a:schemeClr val="bg1">
              <a:lumMod val="95000"/>
            </a:schemeClr>
          </a:solidFill>
        </p:spPr>
        <p:txBody>
          <a:bodyPr wrap="square">
            <a:spAutoFit/>
          </a:bodyPr>
          <a:lstStyle/>
          <a:p>
            <a:pPr>
              <a:lnSpc>
                <a:spcPct val="120000"/>
              </a:lnSpc>
              <a:tabLst>
                <a:tab pos="1188085" algn="l"/>
                <a:tab pos="2163445" algn="l"/>
                <a:tab pos="3142615" algn="l"/>
                <a:tab pos="4190365"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b="1">
                <a:solidFill>
                  <a:srgbClr val="000000"/>
                </a:solidFill>
                <a:latin typeface="Times New Roman" panose="02020603050405020304" pitchFamily="18" charset="0"/>
                <a:cs typeface="Times New Roman" panose="02020603050405020304" pitchFamily="18" charset="0"/>
              </a:rPr>
              <a:t>恩格斯是如何解读经济关系是社会历史的决定性基础的</a:t>
            </a:r>
            <a:r>
              <a:rPr lang="en-US" altLang="zh-CN" sz="2200" b="1">
                <a:solidFill>
                  <a:srgbClr val="000000"/>
                </a:solidFill>
                <a:latin typeface="Times New Roman" panose="02020603050405020304" pitchFamily="18" charset="0"/>
                <a:cs typeface="Times New Roman" panose="02020603050405020304" pitchFamily="18" charset="0"/>
              </a:rPr>
              <a:t>? </a:t>
            </a:r>
            <a:endParaRPr lang="zh-CN" altLang="zh-CN" sz="2200" b="1">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3071664" y="2221724"/>
            <a:ext cx="9073008" cy="553998"/>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是</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指一定社会的人们生产生活资料和彼此交换产品</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在有分工的条件下</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的方式</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3" name="矩形 12"/>
          <p:cNvSpPr>
            <a:spLocks noChangeAspect="1"/>
          </p:cNvSpPr>
          <p:nvPr/>
        </p:nvSpPr>
        <p:spPr>
          <a:xfrm>
            <a:off x="7214751" y="3932825"/>
            <a:ext cx="4464496" cy="1569660"/>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这种</a:t>
            </a:r>
            <a:r>
              <a:rPr lang="zh-CN" altLang="zh-CN" sz="1600">
                <a:solidFill>
                  <a:srgbClr val="FF0000"/>
                </a:solidFill>
                <a:latin typeface="黑体" panose="02010609060101010101" pitchFamily="49" charset="-122"/>
                <a:ea typeface="黑体" panose="02010609060101010101" pitchFamily="49" charset="-122"/>
                <a:cs typeface="Times New Roman" panose="02020603050405020304" pitchFamily="18" charset="0"/>
              </a:rPr>
              <a:t>技术也决定着产品的交换方式以及分配</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方式</a:t>
            </a:r>
            <a:r>
              <a:rPr lang="zh-CN" altLang="en-US"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从而</a:t>
            </a:r>
            <a:r>
              <a:rPr lang="zh-CN" altLang="zh-CN" sz="1600">
                <a:solidFill>
                  <a:srgbClr val="FF0000"/>
                </a:solidFill>
                <a:latin typeface="黑体" panose="02010609060101010101" pitchFamily="49" charset="-122"/>
                <a:ea typeface="黑体" panose="02010609060101010101" pitchFamily="49" charset="-122"/>
                <a:cs typeface="Times New Roman" panose="02020603050405020304" pitchFamily="18" charset="0"/>
              </a:rPr>
              <a:t>在氏族社会解体后也决定着阶级的</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划分</a:t>
            </a:r>
            <a:r>
              <a:rPr lang="zh-CN" altLang="en-US"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决定</a:t>
            </a:r>
            <a:r>
              <a:rPr lang="zh-CN" altLang="zh-CN" sz="1600">
                <a:solidFill>
                  <a:srgbClr val="FF0000"/>
                </a:solidFill>
                <a:latin typeface="黑体" panose="02010609060101010101" pitchFamily="49" charset="-122"/>
                <a:ea typeface="黑体" panose="02010609060101010101" pitchFamily="49" charset="-122"/>
                <a:cs typeface="Times New Roman" panose="02020603050405020304" pitchFamily="18" charset="0"/>
              </a:rPr>
              <a:t>着统治关系和奴役</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关系</a:t>
            </a:r>
            <a:r>
              <a:rPr lang="zh-CN" altLang="en-US"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pPr>
              <a:lnSpc>
                <a:spcPct val="150000"/>
              </a:lnSpc>
              <a:tabLst>
                <a:tab pos="1188085" algn="l"/>
                <a:tab pos="2163445" algn="l"/>
                <a:tab pos="3142615" algn="l"/>
                <a:tab pos="4190365" algn="l"/>
              </a:tabLst>
            </a:pP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决定</a:t>
            </a:r>
            <a:r>
              <a:rPr lang="zh-CN" altLang="zh-CN" sz="1600">
                <a:solidFill>
                  <a:srgbClr val="FF0000"/>
                </a:solidFill>
                <a:latin typeface="黑体" panose="02010609060101010101" pitchFamily="49" charset="-122"/>
                <a:ea typeface="黑体" panose="02010609060101010101" pitchFamily="49" charset="-122"/>
                <a:cs typeface="Times New Roman" panose="02020603050405020304" pitchFamily="18" charset="0"/>
              </a:rPr>
              <a:t>着国家、政治、法等等</a:t>
            </a:r>
            <a:r>
              <a:rPr lang="zh-CN"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15" name="组合 14"/>
          <p:cNvGrpSpPr/>
          <p:nvPr/>
        </p:nvGrpSpPr>
        <p:grpSpPr>
          <a:xfrm>
            <a:off x="1988427" y="2305223"/>
            <a:ext cx="1104565" cy="409945"/>
            <a:chOff x="3525944" y="2283950"/>
            <a:chExt cx="1160418" cy="409945"/>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810982" y="2012583"/>
              <a:ext cx="396274" cy="966350"/>
            </a:xfrm>
            <a:prstGeom prst="rect">
              <a:avLst/>
            </a:prstGeom>
          </p:spPr>
        </p:pic>
        <p:sp>
          <p:nvSpPr>
            <p:cNvPr id="17" name="文本框 16"/>
            <p:cNvSpPr txBox="1"/>
            <p:nvPr/>
          </p:nvSpPr>
          <p:spPr>
            <a:xfrm>
              <a:off x="3666523" y="2283950"/>
              <a:ext cx="1019839"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定义</a:t>
              </a:r>
              <a:endParaRPr lang="zh-CN" altLang="en-US" sz="2000">
                <a:latin typeface="黑体" panose="02010609060101010101" pitchFamily="49" charset="-122"/>
                <a:ea typeface="黑体" panose="02010609060101010101" pitchFamily="49" charset="-122"/>
              </a:endParaRPr>
            </a:p>
          </p:txBody>
        </p:sp>
      </p:grpSp>
      <p:grpSp>
        <p:nvGrpSpPr>
          <p:cNvPr id="18" name="组合 17"/>
          <p:cNvGrpSpPr/>
          <p:nvPr/>
        </p:nvGrpSpPr>
        <p:grpSpPr>
          <a:xfrm>
            <a:off x="1908684" y="4559016"/>
            <a:ext cx="1066341" cy="430687"/>
            <a:chOff x="3525944" y="2263208"/>
            <a:chExt cx="1120261" cy="430687"/>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810982" y="2012583"/>
              <a:ext cx="396274" cy="966350"/>
            </a:xfrm>
            <a:prstGeom prst="rect">
              <a:avLst/>
            </a:prstGeom>
          </p:spPr>
        </p:pic>
        <p:sp>
          <p:nvSpPr>
            <p:cNvPr id="20" name="文本框 19"/>
            <p:cNvSpPr txBox="1"/>
            <p:nvPr/>
          </p:nvSpPr>
          <p:spPr>
            <a:xfrm>
              <a:off x="3626366" y="2263208"/>
              <a:ext cx="1019839"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内容</a:t>
              </a:r>
              <a:endParaRPr lang="zh-CN" altLang="en-US" sz="2000">
                <a:latin typeface="黑体" panose="02010609060101010101" pitchFamily="49" charset="-122"/>
                <a:ea typeface="黑体" panose="02010609060101010101" pitchFamily="49" charset="-122"/>
              </a:endParaRPr>
            </a:p>
          </p:txBody>
        </p:sp>
      </p:grpSp>
      <p:sp>
        <p:nvSpPr>
          <p:cNvPr id="2" name="矩形 1"/>
          <p:cNvSpPr/>
          <p:nvPr/>
        </p:nvSpPr>
        <p:spPr>
          <a:xfrm>
            <a:off x="3059816" y="3562079"/>
            <a:ext cx="2954655" cy="369332"/>
          </a:xfrm>
          <a:prstGeom prst="rect">
            <a:avLst/>
          </a:prstGeom>
        </p:spPr>
        <p:txBody>
          <a:bodyPr wrap="none">
            <a:spAutoFit/>
          </a:bodyPr>
          <a:lstStyle/>
          <a:p>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包括</a:t>
            </a:r>
            <a:r>
              <a:rPr lang="zh-CN" altLang="zh-CN">
                <a:solidFill>
                  <a:srgbClr val="FF0000"/>
                </a:solidFill>
                <a:latin typeface="黑体" panose="02010609060101010101" pitchFamily="49" charset="-122"/>
                <a:ea typeface="黑体" panose="02010609060101010101" pitchFamily="49" charset="-122"/>
                <a:cs typeface="Times New Roman" panose="02020603050405020304" pitchFamily="18" charset="0"/>
              </a:rPr>
              <a:t>生产和运输的全部</a:t>
            </a:r>
            <a:r>
              <a:rPr lang="zh-CN"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技术</a:t>
            </a:r>
            <a:endParaRPr lang="zh-CN" altLang="en-US">
              <a:solidFill>
                <a:srgbClr val="FF0000"/>
              </a:solidFill>
            </a:endParaRPr>
          </a:p>
        </p:txBody>
      </p:sp>
      <p:sp>
        <p:nvSpPr>
          <p:cNvPr id="21" name="矩形 20"/>
          <p:cNvSpPr>
            <a:spLocks noChangeAspect="1"/>
          </p:cNvSpPr>
          <p:nvPr/>
        </p:nvSpPr>
        <p:spPr>
          <a:xfrm>
            <a:off x="2999656" y="4138283"/>
            <a:ext cx="3608931" cy="1338828"/>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包括</a:t>
            </a:r>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这些关系赖以发展的</a:t>
            </a:r>
            <a:r>
              <a:rPr lang="zh-CN" altLang="zh-CN">
                <a:solidFill>
                  <a:srgbClr val="FF0000"/>
                </a:solidFill>
                <a:latin typeface="黑体" panose="02010609060101010101" pitchFamily="49" charset="-122"/>
                <a:ea typeface="黑体" panose="02010609060101010101" pitchFamily="49" charset="-122"/>
                <a:cs typeface="Times New Roman" panose="02020603050405020304" pitchFamily="18" charset="0"/>
              </a:rPr>
              <a:t>地理基础</a:t>
            </a:r>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和事实上由过去沿袭下来的</a:t>
            </a:r>
            <a:r>
              <a:rPr lang="zh-CN" altLang="zh-CN">
                <a:solidFill>
                  <a:srgbClr val="FF0000"/>
                </a:solidFill>
                <a:latin typeface="黑体" panose="02010609060101010101" pitchFamily="49" charset="-122"/>
                <a:ea typeface="黑体" panose="02010609060101010101" pitchFamily="49" charset="-122"/>
                <a:cs typeface="Times New Roman" panose="02020603050405020304" pitchFamily="18" charset="0"/>
              </a:rPr>
              <a:t>先前各经济发展阶段的</a:t>
            </a:r>
            <a:r>
              <a:rPr lang="zh-CN"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残余</a:t>
            </a:r>
            <a:endParaRPr lang="en-US"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22" name="组合 21"/>
          <p:cNvGrpSpPr/>
          <p:nvPr/>
        </p:nvGrpSpPr>
        <p:grpSpPr>
          <a:xfrm>
            <a:off x="6526923" y="3051352"/>
            <a:ext cx="1081246" cy="420120"/>
            <a:chOff x="3525944" y="2273775"/>
            <a:chExt cx="1135919" cy="420120"/>
          </a:xfrm>
        </p:grpSpPr>
        <p:pic>
          <p:nvPicPr>
            <p:cNvPr id="23" name="图片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810982" y="2012583"/>
              <a:ext cx="396274" cy="966350"/>
            </a:xfrm>
            <a:prstGeom prst="rect">
              <a:avLst/>
            </a:prstGeom>
          </p:spPr>
        </p:pic>
        <p:sp>
          <p:nvSpPr>
            <p:cNvPr id="24" name="文本框 23"/>
            <p:cNvSpPr txBox="1"/>
            <p:nvPr/>
          </p:nvSpPr>
          <p:spPr>
            <a:xfrm>
              <a:off x="3642024" y="2273775"/>
              <a:ext cx="1019839"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作用</a:t>
              </a:r>
              <a:endParaRPr lang="zh-CN" altLang="en-US" sz="2000">
                <a:latin typeface="黑体" panose="02010609060101010101" pitchFamily="49" charset="-122"/>
                <a:ea typeface="黑体" panose="02010609060101010101" pitchFamily="49" charset="-122"/>
              </a:endParaRPr>
            </a:p>
          </p:txBody>
        </p:sp>
      </p:grpSp>
      <p:sp>
        <p:nvSpPr>
          <p:cNvPr id="25" name="矩形 24"/>
          <p:cNvSpPr>
            <a:spLocks noChangeAspect="1"/>
          </p:cNvSpPr>
          <p:nvPr/>
        </p:nvSpPr>
        <p:spPr>
          <a:xfrm>
            <a:off x="2983764" y="5561340"/>
            <a:ext cx="4396107" cy="507831"/>
          </a:xfrm>
          <a:prstGeom prst="rect">
            <a:avLst/>
          </a:prstGeom>
        </p:spPr>
        <p:txBody>
          <a:bodyPr wrap="square">
            <a:spAutoFit/>
          </a:bodyPr>
          <a:lstStyle/>
          <a:p>
            <a:pPr>
              <a:lnSpc>
                <a:spcPct val="150000"/>
              </a:lnSpc>
              <a:tabLst>
                <a:tab pos="1188085" algn="l"/>
                <a:tab pos="2163445" algn="l"/>
                <a:tab pos="3142615" algn="l"/>
                <a:tab pos="4190365" algn="l"/>
              </a:tabLst>
            </a:pPr>
            <a:r>
              <a:rPr lang="zh-CN"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包括</a:t>
            </a:r>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围绕着这一社会形式的</a:t>
            </a:r>
            <a:r>
              <a:rPr lang="zh-CN" altLang="zh-CN">
                <a:solidFill>
                  <a:srgbClr val="FF0000"/>
                </a:solidFill>
                <a:latin typeface="黑体" panose="02010609060101010101" pitchFamily="49" charset="-122"/>
                <a:ea typeface="黑体" panose="02010609060101010101" pitchFamily="49" charset="-122"/>
                <a:cs typeface="Times New Roman" panose="02020603050405020304" pitchFamily="18" charset="0"/>
              </a:rPr>
              <a:t>外部</a:t>
            </a:r>
            <a:r>
              <a:rPr lang="zh-CN" altLang="zh-CN"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环境</a:t>
            </a:r>
            <a:endPar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26" name="组合 25"/>
          <p:cNvGrpSpPr/>
          <p:nvPr/>
        </p:nvGrpSpPr>
        <p:grpSpPr>
          <a:xfrm>
            <a:off x="258369" y="3090802"/>
            <a:ext cx="1449972" cy="1080119"/>
            <a:chOff x="1734814" y="1985528"/>
            <a:chExt cx="1449972" cy="1080119"/>
          </a:xfrm>
        </p:grpSpPr>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4814" y="1985528"/>
              <a:ext cx="1449972" cy="1080119"/>
            </a:xfrm>
            <a:prstGeom prst="rect">
              <a:avLst/>
            </a:prstGeom>
          </p:spPr>
        </p:pic>
        <p:sp>
          <p:nvSpPr>
            <p:cNvPr id="28" name="文本框 27"/>
            <p:cNvSpPr txBox="1"/>
            <p:nvPr/>
          </p:nvSpPr>
          <p:spPr>
            <a:xfrm>
              <a:off x="2041161" y="2066201"/>
              <a:ext cx="929864" cy="830997"/>
            </a:xfrm>
            <a:prstGeom prst="rect">
              <a:avLst/>
            </a:prstGeom>
            <a:noFill/>
          </p:spPr>
          <p:txBody>
            <a:bodyPr wrap="square" rtlCol="0">
              <a:spAutoFit/>
            </a:bodyPr>
            <a:lstStyle/>
            <a:p>
              <a:r>
                <a:rPr lang="zh-CN" altLang="en-US" sz="2400" b="1" smtClean="0">
                  <a:solidFill>
                    <a:schemeClr val="bg1"/>
                  </a:solidFill>
                  <a:latin typeface="黑体" panose="02010609060101010101" pitchFamily="49" charset="-122"/>
                  <a:ea typeface="黑体" panose="02010609060101010101" pitchFamily="49" charset="-122"/>
                </a:rPr>
                <a:t>经济关系</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4" name="左大括号 3"/>
          <p:cNvSpPr/>
          <p:nvPr/>
        </p:nvSpPr>
        <p:spPr>
          <a:xfrm>
            <a:off x="1593010" y="2544070"/>
            <a:ext cx="332998" cy="2173585"/>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9" name="左大括号 28"/>
          <p:cNvSpPr/>
          <p:nvPr/>
        </p:nvSpPr>
        <p:spPr>
          <a:xfrm>
            <a:off x="2817216" y="3646074"/>
            <a:ext cx="315622" cy="2375213"/>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1817201" y="3706389"/>
            <a:ext cx="1127862" cy="286958"/>
          </a:xfrm>
          <a:prstGeom prst="rect">
            <a:avLst/>
          </a:prstGeom>
        </p:spPr>
      </p:pic>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4334" y="3495318"/>
            <a:ext cx="900931" cy="229221"/>
          </a:xfrm>
          <a:prstGeom prst="rect">
            <a:avLst/>
          </a:prstGeom>
        </p:spPr>
      </p:pic>
      <p:pic>
        <p:nvPicPr>
          <p:cNvPr id="33" name="图片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2792" y="3808768"/>
            <a:ext cx="4648414" cy="1756421"/>
          </a:xfrm>
          <a:prstGeom prst="rect">
            <a:avLst/>
          </a:prstGeom>
        </p:spPr>
      </p:pic>
      <p:sp>
        <p:nvSpPr>
          <p:cNvPr id="34" name="Text Box 2"/>
          <p:cNvSpPr txBox="1">
            <a:spLocks noChangeArrowheads="1"/>
          </p:cNvSpPr>
          <p:nvPr/>
        </p:nvSpPr>
        <p:spPr bwMode="auto">
          <a:xfrm>
            <a:off x="5048301" y="72105"/>
            <a:ext cx="2271836"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内容理解</a:t>
            </a:r>
            <a:endParaRPr lang="zh-CN" altLang="en-US" sz="4000">
              <a:solidFill>
                <a:schemeClr val="bg1"/>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12" dur="500"/>
                                        <p:tgtEl>
                                          <p:spTgt spid="1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17" dur="500"/>
                                        <p:tgtEl>
                                          <p:spTgt spid="1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xEl>
                                              <p:pRg st="2" end="2"/>
                                            </p:txEl>
                                          </p:spTgt>
                                        </p:tgtEl>
                                        <p:attrNameLst>
                                          <p:attrName>style.visibility</p:attrName>
                                        </p:attrNameLst>
                                      </p:cBhvr>
                                      <p:to>
                                        <p:strVal val="visible"/>
                                      </p:to>
                                    </p:set>
                                    <p:animEffect transition="in" filter="randombar(horizontal)">
                                      <p:cBhvr>
                                        <p:cTn id="22" dur="500"/>
                                        <p:tgtEl>
                                          <p:spTgt spid="1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13">
                                            <p:txEl>
                                              <p:pRg st="3" end="3"/>
                                            </p:txEl>
                                          </p:spTgt>
                                        </p:tgtEl>
                                        <p:attrNameLst>
                                          <p:attrName>style.visibility</p:attrName>
                                        </p:attrNameLst>
                                      </p:cBhvr>
                                      <p:to>
                                        <p:strVal val="visible"/>
                                      </p:to>
                                    </p:set>
                                    <p:animEffect transition="in" filter="randombar(horizontal)">
                                      <p:cBhvr>
                                        <p:cTn id="27" dur="500"/>
                                        <p:tgtEl>
                                          <p:spTgt spid="1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nodeType="clickEffect">
                                  <p:stCondLst>
                                    <p:cond delay="0"/>
                                  </p:stCondLst>
                                  <p:childTnLst>
                                    <p:set>
                                      <p:cBhvr>
                                        <p:cTn id="31" dur="1" fill="hold">
                                          <p:stCondLst>
                                            <p:cond delay="0"/>
                                          </p:stCondLst>
                                        </p:cTn>
                                        <p:tgtEl>
                                          <p:spTgt spid="21">
                                            <p:txEl>
                                              <p:pRg st="0" end="0"/>
                                            </p:txEl>
                                          </p:spTgt>
                                        </p:tgtEl>
                                        <p:attrNameLst>
                                          <p:attrName>style.visibility</p:attrName>
                                        </p:attrNameLst>
                                      </p:cBhvr>
                                      <p:to>
                                        <p:strVal val="visible"/>
                                      </p:to>
                                    </p:set>
                                    <p:animEffect transition="in" filter="randombar(horizontal)">
                                      <p:cBhvr>
                                        <p:cTn id="32" dur="500"/>
                                        <p:tgtEl>
                                          <p:spTgt spid="21">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nodeType="click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randombar(horizontal)">
                                      <p:cBhvr>
                                        <p:cTn id="37"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9976" y="3692317"/>
            <a:ext cx="5793871" cy="2478147"/>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7814" y="3605133"/>
            <a:ext cx="4250074" cy="2459823"/>
          </a:xfrm>
          <a:prstGeom prst="rect">
            <a:avLst/>
          </a:prstGeom>
        </p:spPr>
      </p:pic>
      <p:sp>
        <p:nvSpPr>
          <p:cNvPr id="2" name="矩形 1"/>
          <p:cNvSpPr>
            <a:spLocks noChangeAspect="1"/>
          </p:cNvSpPr>
          <p:nvPr/>
        </p:nvSpPr>
        <p:spPr>
          <a:xfrm>
            <a:off x="1559496" y="1694614"/>
            <a:ext cx="8822986" cy="498598"/>
          </a:xfrm>
          <a:prstGeom prst="rect">
            <a:avLst/>
          </a:prstGeom>
          <a:solidFill>
            <a:schemeClr val="bg1">
              <a:lumMod val="95000"/>
            </a:schemeClr>
          </a:solidFill>
        </p:spPr>
        <p:txBody>
          <a:bodyPr wrap="square">
            <a:spAutoFit/>
          </a:bodyPr>
          <a:lstStyle/>
          <a:p>
            <a:pPr>
              <a:lnSpc>
                <a:spcPct val="120000"/>
              </a:lnSpc>
              <a:tabLst>
                <a:tab pos="1188085" algn="l"/>
                <a:tab pos="2163445" algn="l"/>
                <a:tab pos="3142615" algn="l"/>
                <a:tab pos="4190365" algn="l"/>
              </a:tabLst>
            </a:pPr>
            <a:r>
              <a:rPr lang="en-US" altLang="zh-CN" sz="2200" b="1" smtClean="0">
                <a:solidFill>
                  <a:srgbClr val="000000"/>
                </a:solidFill>
                <a:latin typeface="+mn-ea"/>
                <a:cs typeface="Times New Roman" panose="02020603050405020304" pitchFamily="18" charset="0"/>
              </a:rPr>
              <a:t>3.</a:t>
            </a:r>
            <a:r>
              <a:rPr lang="zh-CN" altLang="zh-CN" sz="2200" b="1">
                <a:solidFill>
                  <a:srgbClr val="000000"/>
                </a:solidFill>
                <a:latin typeface="+mn-ea"/>
                <a:cs typeface="Times New Roman" panose="02020603050405020304" pitchFamily="18" charset="0"/>
              </a:rPr>
              <a:t>这封信中</a:t>
            </a:r>
            <a:r>
              <a:rPr lang="en-US" altLang="zh-CN" sz="2200" b="1">
                <a:solidFill>
                  <a:srgbClr val="000000"/>
                </a:solidFill>
                <a:latin typeface="+mn-ea"/>
                <a:cs typeface="Times New Roman" panose="02020603050405020304" pitchFamily="18" charset="0"/>
              </a:rPr>
              <a:t>,</a:t>
            </a:r>
            <a:r>
              <a:rPr lang="zh-CN" altLang="zh-CN" sz="2200" b="1">
                <a:solidFill>
                  <a:srgbClr val="000000"/>
                </a:solidFill>
                <a:latin typeface="+mn-ea"/>
                <a:cs typeface="Times New Roman" panose="02020603050405020304" pitchFamily="18" charset="0"/>
              </a:rPr>
              <a:t>恩格斯提出了两点不应当忽视的问题</a:t>
            </a:r>
            <a:r>
              <a:rPr lang="en-US" altLang="zh-CN" sz="2200" b="1">
                <a:solidFill>
                  <a:srgbClr val="000000"/>
                </a:solidFill>
                <a:latin typeface="+mn-ea"/>
                <a:cs typeface="Times New Roman" panose="02020603050405020304" pitchFamily="18" charset="0"/>
              </a:rPr>
              <a:t>,</a:t>
            </a:r>
            <a:r>
              <a:rPr lang="zh-CN" altLang="zh-CN" sz="2200" b="1">
                <a:solidFill>
                  <a:srgbClr val="000000"/>
                </a:solidFill>
                <a:latin typeface="+mn-ea"/>
                <a:cs typeface="Times New Roman" panose="02020603050405020304" pitchFamily="18" charset="0"/>
              </a:rPr>
              <a:t>请概述这</a:t>
            </a:r>
            <a:r>
              <a:rPr lang="zh-CN" altLang="zh-CN" sz="2200" b="1" smtClean="0">
                <a:solidFill>
                  <a:srgbClr val="000000"/>
                </a:solidFill>
                <a:latin typeface="+mn-ea"/>
                <a:cs typeface="Times New Roman" panose="02020603050405020304" pitchFamily="18" charset="0"/>
              </a:rPr>
              <a:t>两</a:t>
            </a:r>
            <a:r>
              <a:rPr lang="zh-CN" altLang="en-US" sz="2200" b="1" smtClean="0">
                <a:solidFill>
                  <a:srgbClr val="000000"/>
                </a:solidFill>
                <a:latin typeface="+mn-ea"/>
                <a:cs typeface="Times New Roman" panose="02020603050405020304" pitchFamily="18" charset="0"/>
              </a:rPr>
              <a:t>点内容</a:t>
            </a:r>
            <a:r>
              <a:rPr lang="zh-CN" altLang="zh-CN" sz="2200" b="1" smtClean="0">
                <a:solidFill>
                  <a:srgbClr val="000000"/>
                </a:solidFill>
                <a:latin typeface="+mn-ea"/>
                <a:cs typeface="Times New Roman" panose="02020603050405020304" pitchFamily="18" charset="0"/>
              </a:rPr>
              <a:t>。</a:t>
            </a:r>
            <a:endParaRPr lang="zh-CN" altLang="zh-CN" sz="2200" b="1">
              <a:solidFill>
                <a:srgbClr val="000000"/>
              </a:solidFill>
              <a:latin typeface="+mn-ea"/>
              <a:cs typeface="Times New Roman" panose="02020603050405020304" pitchFamily="18" charset="0"/>
            </a:endParaRPr>
          </a:p>
        </p:txBody>
      </p:sp>
      <p:sp>
        <p:nvSpPr>
          <p:cNvPr id="15" name="Text Box 2"/>
          <p:cNvSpPr txBox="1">
            <a:spLocks noChangeArrowheads="1"/>
          </p:cNvSpPr>
          <p:nvPr/>
        </p:nvSpPr>
        <p:spPr bwMode="auto">
          <a:xfrm>
            <a:off x="5002478" y="41646"/>
            <a:ext cx="2952067"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内容理解</a:t>
            </a:r>
            <a:endParaRPr lang="zh-CN" altLang="en-US" sz="4000">
              <a:solidFill>
                <a:schemeClr val="bg1"/>
              </a:solidFill>
              <a:latin typeface="黑体" panose="02010609060101010101" pitchFamily="49" charset="-122"/>
              <a:ea typeface="黑体" panose="02010609060101010101" pitchFamily="49" charset="-122"/>
            </a:endParaRPr>
          </a:p>
        </p:txBody>
      </p:sp>
      <p:sp>
        <p:nvSpPr>
          <p:cNvPr id="17" name="矩形 16"/>
          <p:cNvSpPr>
            <a:spLocks noChangeAspect="1"/>
          </p:cNvSpPr>
          <p:nvPr/>
        </p:nvSpPr>
        <p:spPr>
          <a:xfrm>
            <a:off x="6312024" y="2968497"/>
            <a:ext cx="2217185" cy="553998"/>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00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en-US" sz="2000" smtClean="0">
                <a:solidFill>
                  <a:srgbClr val="FF0000"/>
                </a:solidFill>
                <a:latin typeface="黑体" panose="02010609060101010101" pitchFamily="49" charset="-122"/>
                <a:ea typeface="黑体" panose="02010609060101010101" pitchFamily="49" charset="-122"/>
                <a:cs typeface="宋体" panose="02010600030101010101" pitchFamily="2" charset="-122"/>
              </a:rPr>
              <a:t>第二个问题：</a:t>
            </a:r>
            <a:endPar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8" name="矩形 17"/>
          <p:cNvSpPr>
            <a:spLocks noChangeAspect="1"/>
          </p:cNvSpPr>
          <p:nvPr/>
        </p:nvSpPr>
        <p:spPr>
          <a:xfrm>
            <a:off x="1800679" y="2960487"/>
            <a:ext cx="2167163" cy="481863"/>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第一个问题：</a:t>
            </a:r>
            <a:endParaRPr lang="en-US"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a:spLocks noChangeAspect="1"/>
          </p:cNvSpPr>
          <p:nvPr/>
        </p:nvSpPr>
        <p:spPr>
          <a:xfrm>
            <a:off x="6144294" y="4246315"/>
            <a:ext cx="5265233" cy="1477328"/>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人们</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自己创造自己的</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历史</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，但</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都是以偶然性</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为其补充和表现形式的必然性占统治地位</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这里的必然性就是指经济的必然性。</a:t>
            </a:r>
            <a:endPar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0" name="矩形 9"/>
          <p:cNvSpPr>
            <a:spLocks noChangeAspect="1"/>
          </p:cNvSpPr>
          <p:nvPr/>
        </p:nvSpPr>
        <p:spPr>
          <a:xfrm>
            <a:off x="1199456" y="3910777"/>
            <a:ext cx="3369610" cy="1938992"/>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政治</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、法、</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哲学</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等上层建筑</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的</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发展是以经济发展为基础的。但是</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它们又都互相作用并对经济基础发生作用</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7" dur="500"/>
                                        <p:tgtEl>
                                          <p:spTgt spid="1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12" dur="500"/>
                                        <p:tgtEl>
                                          <p:spTgt spid="1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17" dur="500"/>
                                        <p:tgtEl>
                                          <p:spTgt spid="9">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3935761" y="1035957"/>
            <a:ext cx="6264695" cy="461665"/>
          </a:xfrm>
          <a:prstGeom prst="rect">
            <a:avLst/>
          </a:prstGeom>
          <a:solidFill>
            <a:schemeClr val="bg1">
              <a:lumMod val="95000"/>
            </a:schemeClr>
          </a:solidFill>
        </p:spPr>
        <p:txBody>
          <a:bodyPr wrap="square">
            <a:spAutoFit/>
          </a:bodyPr>
          <a:lstStyle/>
          <a:p>
            <a:pPr>
              <a:lnSpc>
                <a:spcPct val="120000"/>
              </a:lnSpc>
              <a:tabLst>
                <a:tab pos="1188085" algn="l"/>
                <a:tab pos="2163445" algn="l"/>
                <a:tab pos="3142615" algn="l"/>
                <a:tab pos="4190365" algn="l"/>
              </a:tabLst>
            </a:pPr>
            <a:r>
              <a:rPr lang="zh-CN" altLang="zh-CN" sz="2000" b="1" smtClean="0">
                <a:solidFill>
                  <a:srgbClr val="000000"/>
                </a:solidFill>
                <a:latin typeface="Times New Roman" panose="02020603050405020304" pitchFamily="18" charset="0"/>
                <a:cs typeface="Times New Roman" panose="02020603050405020304" pitchFamily="18" charset="0"/>
              </a:rPr>
              <a:t>本文</a:t>
            </a:r>
            <a:r>
              <a:rPr lang="zh-CN" altLang="zh-CN" sz="2000" b="1">
                <a:solidFill>
                  <a:srgbClr val="000000"/>
                </a:solidFill>
                <a:latin typeface="Times New Roman" panose="02020603050405020304" pitchFamily="18" charset="0"/>
                <a:cs typeface="Times New Roman" panose="02020603050405020304" pitchFamily="18" charset="0"/>
              </a:rPr>
              <a:t>运用了多种论证</a:t>
            </a:r>
            <a:r>
              <a:rPr lang="zh-CN" altLang="zh-CN" sz="2000" b="1" smtClean="0">
                <a:solidFill>
                  <a:srgbClr val="000000"/>
                </a:solidFill>
                <a:latin typeface="Times New Roman" panose="02020603050405020304" pitchFamily="18" charset="0"/>
                <a:cs typeface="Times New Roman" panose="02020603050405020304" pitchFamily="18" charset="0"/>
              </a:rPr>
              <a:t>方法</a:t>
            </a:r>
            <a:r>
              <a:rPr lang="zh-CN" altLang="en-US" sz="2000" b="1" smtClean="0">
                <a:solidFill>
                  <a:srgbClr val="000000"/>
                </a:solidFill>
                <a:latin typeface="Times New Roman" panose="02020603050405020304" pitchFamily="18" charset="0"/>
                <a:cs typeface="Times New Roman" panose="02020603050405020304" pitchFamily="18" charset="0"/>
              </a:rPr>
              <a:t>，</a:t>
            </a:r>
            <a:r>
              <a:rPr lang="zh-CN" altLang="zh-CN" sz="2000" b="1" smtClean="0">
                <a:solidFill>
                  <a:srgbClr val="000000"/>
                </a:solidFill>
                <a:latin typeface="Times New Roman" panose="02020603050405020304" pitchFamily="18" charset="0"/>
                <a:cs typeface="Times New Roman" panose="02020603050405020304" pitchFamily="18" charset="0"/>
              </a:rPr>
              <a:t>请</a:t>
            </a:r>
            <a:r>
              <a:rPr lang="zh-CN" altLang="zh-CN" sz="2000" b="1">
                <a:solidFill>
                  <a:srgbClr val="000000"/>
                </a:solidFill>
                <a:latin typeface="Times New Roman" panose="02020603050405020304" pitchFamily="18" charset="0"/>
                <a:cs typeface="Times New Roman" panose="02020603050405020304" pitchFamily="18" charset="0"/>
              </a:rPr>
              <a:t>举出两种予以简要分析</a:t>
            </a:r>
            <a:r>
              <a:rPr lang="zh-CN" altLang="zh-CN" sz="2000" b="1" smtClean="0">
                <a:solidFill>
                  <a:srgbClr val="000000"/>
                </a:solidFill>
                <a:latin typeface="Times New Roman" panose="02020603050405020304" pitchFamily="18" charset="0"/>
                <a:cs typeface="Times New Roman" panose="02020603050405020304" pitchFamily="18" charset="0"/>
              </a:rPr>
              <a:t>。</a:t>
            </a:r>
            <a:endParaRPr lang="zh-CN" altLang="zh-CN" sz="2000" b="1">
              <a:solidFill>
                <a:srgbClr val="000000"/>
              </a:solidFill>
              <a:latin typeface="NEU-BZ-S92"/>
              <a:ea typeface="方正书宋_GBK" panose="03000509000000000000" pitchFamily="65" charset="-122"/>
              <a:cs typeface="Times New Roman" panose="02020603050405020304" pitchFamily="18" charset="0"/>
            </a:endParaRPr>
          </a:p>
        </p:txBody>
      </p:sp>
      <p:sp>
        <p:nvSpPr>
          <p:cNvPr id="8"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写法探究</a:t>
            </a:r>
            <a:endParaRPr lang="zh-CN" altLang="en-US" sz="4000">
              <a:solidFill>
                <a:schemeClr val="bg1"/>
              </a:solidFill>
              <a:latin typeface="黑体" panose="02010609060101010101" pitchFamily="49" charset="-122"/>
              <a:ea typeface="黑体" panose="02010609060101010101" pitchFamily="49" charset="-122"/>
            </a:endParaRPr>
          </a:p>
        </p:txBody>
      </p:sp>
      <p:sp>
        <p:nvSpPr>
          <p:cNvPr id="3" name="矩形 2"/>
          <p:cNvSpPr/>
          <p:nvPr/>
        </p:nvSpPr>
        <p:spPr>
          <a:xfrm>
            <a:off x="191344" y="1772816"/>
            <a:ext cx="1338828" cy="369332"/>
          </a:xfrm>
          <a:prstGeom prst="rect">
            <a:avLst/>
          </a:prstGeom>
          <a:solidFill>
            <a:schemeClr val="bg1">
              <a:lumMod val="95000"/>
            </a:schemeClr>
          </a:solidFill>
        </p:spPr>
        <p:txBody>
          <a:bodyPr wrap="none">
            <a:spAutoFit/>
          </a:bodyPr>
          <a:lstStyle/>
          <a:p>
            <a:r>
              <a:rPr lang="en-US"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1.</a:t>
            </a:r>
            <a:r>
              <a:rPr lang="zh-CN"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举例论证</a:t>
            </a:r>
            <a:endParaRPr lang="zh-CN" altLang="en-US">
              <a:latin typeface="黑体" panose="02010609060101010101" pitchFamily="49" charset="-122"/>
              <a:ea typeface="黑体" panose="02010609060101010101" pitchFamily="49" charset="-122"/>
            </a:endParaRPr>
          </a:p>
        </p:txBody>
      </p:sp>
      <p:graphicFrame>
        <p:nvGraphicFramePr>
          <p:cNvPr id="7" name="表格 6"/>
          <p:cNvGraphicFramePr>
            <a:graphicFrameLocks noGrp="1"/>
          </p:cNvGraphicFramePr>
          <p:nvPr/>
        </p:nvGraphicFramePr>
        <p:xfrm>
          <a:off x="1663925" y="1700808"/>
          <a:ext cx="10086011" cy="4730761"/>
        </p:xfrm>
        <a:graphic>
          <a:graphicData uri="http://schemas.openxmlformats.org/drawingml/2006/table">
            <a:tbl>
              <a:tblPr/>
              <a:tblGrid>
                <a:gridCol w="4792115"/>
                <a:gridCol w="5293896"/>
              </a:tblGrid>
              <a:tr h="493411">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50000"/>
                        </a:lnSpc>
                        <a:spcBef>
                          <a:spcPct val="0"/>
                        </a:spcBef>
                        <a:buFontTx/>
                        <a:buNone/>
                      </a:pP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观　　点</a:t>
                      </a:r>
                      <a:endParaRPr lang="zh-CN" altLang="en-US" sz="1800" b="0">
                        <a:latin typeface="黑体" panose="02010609060101010101" pitchFamily="49" charset="-122"/>
                        <a:ea typeface="黑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gn="ctr">
                        <a:lnSpc>
                          <a:spcPct val="150000"/>
                        </a:lnSpc>
                        <a:spcBef>
                          <a:spcPct val="0"/>
                        </a:spcBef>
                        <a:buFontTx/>
                        <a:buNone/>
                      </a:pP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事　　例</a:t>
                      </a:r>
                      <a:endParaRPr lang="zh-CN" altLang="en-US" sz="1800" b="0">
                        <a:latin typeface="黑体" panose="02010609060101010101" pitchFamily="49" charset="-122"/>
                        <a:ea typeface="黑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r>
              <a:tr h="1087363">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nSpc>
                          <a:spcPct val="150000"/>
                        </a:lnSpc>
                        <a:spcBef>
                          <a:spcPct val="0"/>
                        </a:spcBef>
                        <a:buFontTx/>
                        <a:buNone/>
                      </a:pP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科学则在更大得多的程度上依赖于技术的状况和需要。</a:t>
                      </a:r>
                      <a:endParaRPr lang="zh-CN" altLang="en-US" sz="1800" b="0">
                        <a:latin typeface="黑体" panose="02010609060101010101" pitchFamily="49" charset="-122"/>
                        <a:ea typeface="黑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nSpc>
                          <a:spcPct val="150000"/>
                        </a:lnSpc>
                        <a:spcBef>
                          <a:spcPct val="0"/>
                        </a:spcBef>
                        <a:buFontTx/>
                        <a:buNone/>
                      </a:pP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整个流体静力学</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托里拆利等</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是由于</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16</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世纪和</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17</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世纪意大利治理山区河流的需要而产生的。</a:t>
                      </a:r>
                      <a:endParaRPr lang="zh-CN" altLang="en-US" sz="1800" b="0">
                        <a:latin typeface="楷体" panose="02010609060101010101" pitchFamily="49" charset="-122"/>
                        <a:ea typeface="楷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r>
              <a:tr h="877451">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nSpc>
                          <a:spcPct val="150000"/>
                        </a:lnSpc>
                        <a:spcBef>
                          <a:spcPct val="0"/>
                        </a:spcBef>
                        <a:buFontTx/>
                        <a:buNone/>
                      </a:pP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它们又都互相作用并对经济基础发生作用。</a:t>
                      </a:r>
                      <a:endParaRPr lang="zh-CN" altLang="en-US" sz="1800" b="0">
                        <a:latin typeface="黑体" panose="02010609060101010101" pitchFamily="49" charset="-122"/>
                        <a:ea typeface="黑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nSpc>
                          <a:spcPct val="150000"/>
                        </a:lnSpc>
                        <a:spcBef>
                          <a:spcPct val="0"/>
                        </a:spcBef>
                        <a:buFontTx/>
                        <a:buNone/>
                      </a:pP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国家就是通过保护关税、自由贸易、好的或者坏的财政制度发生作用的。</a:t>
                      </a:r>
                      <a:endParaRPr lang="zh-CN" altLang="en-US" sz="1800" b="0">
                        <a:latin typeface="楷体" panose="02010609060101010101" pitchFamily="49" charset="-122"/>
                        <a:ea typeface="楷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r>
              <a:tr h="2078278">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nSpc>
                          <a:spcPct val="150000"/>
                        </a:lnSpc>
                        <a:spcBef>
                          <a:spcPct val="0"/>
                        </a:spcBef>
                        <a:buFontTx/>
                        <a:buNone/>
                      </a:pP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恰巧某个伟大人物在一定时间出现于某一国家</a:t>
                      </a:r>
                      <a:r>
                        <a:rPr lang="en-US" altLang="zh-CN"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这当然纯粹是一种偶然现象。但是</a:t>
                      </a:r>
                      <a:r>
                        <a:rPr lang="en-US" altLang="zh-CN"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如果我们把这个人去掉</a:t>
                      </a:r>
                      <a:r>
                        <a:rPr lang="en-US" altLang="zh-CN"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那时就会需要有另外一个人来代替他</a:t>
                      </a:r>
                      <a:r>
                        <a:rPr lang="en-US" altLang="zh-CN"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并且这个代替者是会出现的</a:t>
                      </a:r>
                      <a:r>
                        <a:rPr lang="en-US" altLang="zh-CN"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不论是好一些或差一些</a:t>
                      </a:r>
                      <a:r>
                        <a:rPr lang="en-US" altLang="zh-CN"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1800" b="0">
                          <a:solidFill>
                            <a:srgbClr val="000000"/>
                          </a:solidFill>
                          <a:latin typeface="黑体" panose="02010609060101010101" pitchFamily="49" charset="-122"/>
                          <a:ea typeface="黑体" panose="02010609060101010101" pitchFamily="49" charset="-122"/>
                          <a:cs typeface="Times New Roman" panose="02020603050405020304" pitchFamily="18" charset="0"/>
                        </a:rPr>
                        <a:t>但是最终总是会出现的。</a:t>
                      </a:r>
                      <a:endParaRPr lang="zh-CN" altLang="en-US" sz="1800" b="0">
                        <a:latin typeface="黑体" panose="02010609060101010101" pitchFamily="49" charset="-122"/>
                        <a:ea typeface="黑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c>
                  <a:txBody>
                    <a:bodyPr/>
                    <a:lstStyle>
                      <a:lvl1pPr marL="228600" lvl="0" indent="-228600" algn="l" defTabSz="914400" rtl="0" eaLnBrk="1" fontAlgn="base" latinLnBrk="0" hangingPunct="1">
                        <a:lnSpc>
                          <a:spcPct val="90000"/>
                        </a:lnSpc>
                        <a:spcBef>
                          <a:spcPts val="990"/>
                        </a:spcBef>
                        <a:spcAft>
                          <a:spcPct val="0"/>
                        </a:spcAft>
                        <a:buClrTx/>
                        <a:buSzTx/>
                        <a:buFont typeface="Arial" panose="020B0604020202020204" pitchFamily="34" charset="0"/>
                        <a:buChar char="•"/>
                        <a:defRPr sz="2400" u="none" kern="1200" baseline="0">
                          <a:solidFill>
                            <a:schemeClr val="tx1"/>
                          </a:solidFill>
                          <a:latin typeface="等线" panose="02010600030101010101" pitchFamily="2" charset="-122"/>
                          <a:ea typeface="宋体" panose="02010600030101010101" pitchFamily="2" charset="-122"/>
                        </a:defRPr>
                      </a:lvl1pPr>
                      <a:lvl2pPr marL="685800" lvl="1"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2100" b="0" i="0" u="none" kern="1200" baseline="0">
                          <a:solidFill>
                            <a:schemeClr val="tx1"/>
                          </a:solidFill>
                          <a:latin typeface="等线" panose="02010600030101010101" pitchFamily="2" charset="-122"/>
                          <a:ea typeface="宋体" panose="02010600030101010101" pitchFamily="2" charset="-122"/>
                        </a:defRPr>
                      </a:lvl2pPr>
                      <a:lvl3pPr marL="1144905" lvl="2" indent="-230505" algn="l" defTabSz="914400" rtl="0" eaLnBrk="1" fontAlgn="base" latinLnBrk="0" hangingPunct="1">
                        <a:lnSpc>
                          <a:spcPct val="90000"/>
                        </a:lnSpc>
                        <a:spcBef>
                          <a:spcPts val="500"/>
                        </a:spcBef>
                        <a:spcAft>
                          <a:spcPct val="0"/>
                        </a:spcAft>
                        <a:buClrTx/>
                        <a:buSzTx/>
                        <a:buFont typeface="Arial" panose="020B0604020202020204" pitchFamily="34" charset="0"/>
                        <a:buChar char="•"/>
                        <a:defRPr sz="1800" b="0" i="0" u="none" kern="1200" baseline="0">
                          <a:solidFill>
                            <a:schemeClr val="tx1"/>
                          </a:solidFill>
                          <a:latin typeface="等线" panose="02010600030101010101" pitchFamily="2" charset="-122"/>
                          <a:ea typeface="宋体" panose="02010600030101010101" pitchFamily="2" charset="-122"/>
                        </a:defRPr>
                      </a:lvl3pPr>
                      <a:lvl4pPr marL="1600200" lvl="3" indent="-22860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4pPr>
                      <a:lvl5pPr marL="2057400" lvl="4" indent="-229870" algn="l" defTabSz="914400" rtl="0" eaLnBrk="1" fontAlgn="base" latinLnBrk="0" hangingPunct="1">
                        <a:lnSpc>
                          <a:spcPct val="90000"/>
                        </a:lnSpc>
                        <a:spcBef>
                          <a:spcPts val="500"/>
                        </a:spcBef>
                        <a:spcAft>
                          <a:spcPct val="0"/>
                        </a:spcAft>
                        <a:buClrTx/>
                        <a:buSzTx/>
                        <a:buFont typeface="Arial" panose="020B0604020202020204" pitchFamily="34" charset="0"/>
                        <a:buChar char="•"/>
                        <a:defRPr sz="1500" b="0" i="0" u="none" kern="1200" baseline="0">
                          <a:solidFill>
                            <a:schemeClr val="tx1"/>
                          </a:solidFill>
                          <a:latin typeface="等线" panose="02010600030101010101" pitchFamily="2" charset="-122"/>
                          <a:ea typeface="宋体" panose="02010600030101010101" pitchFamily="2" charset="-122"/>
                        </a:defRPr>
                      </a:lvl5pPr>
                    </a:lstStyle>
                    <a:p>
                      <a:pPr marL="0" lvl="0" indent="0">
                        <a:lnSpc>
                          <a:spcPct val="150000"/>
                        </a:lnSpc>
                        <a:spcBef>
                          <a:spcPct val="0"/>
                        </a:spcBef>
                        <a:buFontTx/>
                        <a:buNone/>
                      </a:pP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恰巧拿破仑这个科西嘉人做了被本身的战争弄得精疲力竭的法兰西共和国所需要的军事独裁者</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这是个偶然现象。但是</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假如没有拿破仑这个人</a:t>
                      </a:r>
                      <a:r>
                        <a:rPr lang="en-US" altLang="zh-CN"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1800" b="0">
                          <a:solidFill>
                            <a:srgbClr val="000000"/>
                          </a:solidFill>
                          <a:latin typeface="楷体" panose="02010609060101010101" pitchFamily="49" charset="-122"/>
                          <a:ea typeface="楷体" panose="02010609060101010101" pitchFamily="49" charset="-122"/>
                          <a:cs typeface="Times New Roman" panose="02020603050405020304" pitchFamily="18" charset="0"/>
                        </a:rPr>
                        <a:t>他的角色就会由另一个人来扮演。</a:t>
                      </a:r>
                      <a:endParaRPr lang="zh-CN" altLang="en-US" sz="1800" b="0">
                        <a:latin typeface="楷体" panose="02010609060101010101" pitchFamily="49" charset="-122"/>
                        <a:ea typeface="楷体" panose="02010609060101010101" pitchFamily="49" charset="-122"/>
                      </a:endParaRPr>
                    </a:p>
                  </a:txBody>
                  <a:tcPr marL="117208" marR="117208" marT="58593" marB="58593"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lnTlToBr>
                      <a:noFill/>
                    </a:lnTlToBr>
                    <a:lnBlToTr>
                      <a:noFill/>
                    </a:lnBlToTr>
                    <a:noFill/>
                  </a:tcPr>
                </a:tc>
              </a:tr>
            </a:tbl>
          </a:graphicData>
        </a:graphic>
      </p:graphicFrame>
      <p:sp>
        <p:nvSpPr>
          <p:cNvPr id="9" name="矩形 8"/>
          <p:cNvSpPr>
            <a:spLocks noChangeAspect="1"/>
          </p:cNvSpPr>
          <p:nvPr/>
        </p:nvSpPr>
        <p:spPr>
          <a:xfrm>
            <a:off x="655813" y="1036038"/>
            <a:ext cx="3063923" cy="498598"/>
          </a:xfrm>
          <a:prstGeom prst="rect">
            <a:avLst/>
          </a:prstGeom>
        </p:spPr>
        <p:txBody>
          <a:bodyPr wrap="square">
            <a:spAutoFit/>
          </a:bodyPr>
          <a:lstStyle/>
          <a:p>
            <a:pPr>
              <a:lnSpc>
                <a:spcPct val="120000"/>
              </a:lnSpc>
              <a:tabLst>
                <a:tab pos="1188085" algn="l"/>
                <a:tab pos="2163445" algn="l"/>
                <a:tab pos="3142615" algn="l"/>
                <a:tab pos="4190365" algn="l"/>
              </a:tabLst>
            </a:pPr>
            <a:r>
              <a:rPr lang="zh-CN" altLang="zh-CN"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任务</a:t>
            </a:r>
            <a:r>
              <a:rPr lang="zh-CN" altLang="en-US"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三</a:t>
            </a:r>
            <a:r>
              <a:rPr lang="zh-CN" altLang="zh-CN" sz="2200" b="1">
                <a:solidFill>
                  <a:srgbClr val="FF0000"/>
                </a:solidFill>
                <a:latin typeface="Times New Roman" panose="02020603050405020304" pitchFamily="18" charset="0"/>
                <a:cs typeface="Times New Roman" panose="02020603050405020304" pitchFamily="18" charset="0"/>
              </a:rPr>
              <a:t>　</a:t>
            </a:r>
            <a:r>
              <a:rPr lang="zh-CN" altLang="en-US" sz="2200" b="1"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体会论证方法</a:t>
            </a:r>
            <a:endParaRPr lang="zh-CN" altLang="zh-CN" sz="2200" b="1">
              <a:solidFill>
                <a:srgbClr val="FF0000"/>
              </a:solidFill>
              <a:latin typeface="NEU-BZ-S92"/>
              <a:ea typeface="方正书宋_GBK" panose="03000509000000000000" pitchFamily="65"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2279576" y="1178431"/>
            <a:ext cx="6768752" cy="461665"/>
          </a:xfrm>
          <a:prstGeom prst="rect">
            <a:avLst/>
          </a:prstGeom>
          <a:solidFill>
            <a:schemeClr val="bg1">
              <a:lumMod val="95000"/>
            </a:schemeClr>
          </a:solidFill>
        </p:spPr>
        <p:txBody>
          <a:bodyPr wrap="square">
            <a:spAutoFit/>
          </a:bodyPr>
          <a:lstStyle/>
          <a:p>
            <a:pPr>
              <a:lnSpc>
                <a:spcPct val="120000"/>
              </a:lnSpc>
              <a:tabLst>
                <a:tab pos="1188085" algn="l"/>
                <a:tab pos="2163445" algn="l"/>
                <a:tab pos="3142615" algn="l"/>
                <a:tab pos="4190365" algn="l"/>
              </a:tabLst>
            </a:pPr>
            <a:r>
              <a:rPr lang="zh-CN" altLang="zh-CN" sz="2000" b="1" smtClean="0">
                <a:solidFill>
                  <a:srgbClr val="000000"/>
                </a:solidFill>
                <a:latin typeface="Times New Roman" panose="02020603050405020304" pitchFamily="18" charset="0"/>
                <a:cs typeface="Times New Roman" panose="02020603050405020304" pitchFamily="18" charset="0"/>
              </a:rPr>
              <a:t>本文</a:t>
            </a:r>
            <a:r>
              <a:rPr lang="zh-CN" altLang="zh-CN" sz="2000" b="1">
                <a:solidFill>
                  <a:srgbClr val="000000"/>
                </a:solidFill>
                <a:latin typeface="Times New Roman" panose="02020603050405020304" pitchFamily="18" charset="0"/>
                <a:cs typeface="Times New Roman" panose="02020603050405020304" pitchFamily="18" charset="0"/>
              </a:rPr>
              <a:t>运用了多种论证</a:t>
            </a:r>
            <a:r>
              <a:rPr lang="zh-CN" altLang="zh-CN" sz="2000" b="1" smtClean="0">
                <a:solidFill>
                  <a:srgbClr val="000000"/>
                </a:solidFill>
                <a:latin typeface="Times New Roman" panose="02020603050405020304" pitchFamily="18" charset="0"/>
                <a:cs typeface="Times New Roman" panose="02020603050405020304" pitchFamily="18" charset="0"/>
              </a:rPr>
              <a:t>方法</a:t>
            </a:r>
            <a:r>
              <a:rPr lang="zh-CN" altLang="en-US" sz="2000" b="1" smtClean="0">
                <a:solidFill>
                  <a:srgbClr val="000000"/>
                </a:solidFill>
                <a:latin typeface="Times New Roman" panose="02020603050405020304" pitchFamily="18" charset="0"/>
                <a:cs typeface="Times New Roman" panose="02020603050405020304" pitchFamily="18" charset="0"/>
              </a:rPr>
              <a:t>，</a:t>
            </a:r>
            <a:r>
              <a:rPr lang="zh-CN" altLang="zh-CN" sz="2000" b="1" smtClean="0">
                <a:solidFill>
                  <a:srgbClr val="000000"/>
                </a:solidFill>
                <a:latin typeface="Times New Roman" panose="02020603050405020304" pitchFamily="18" charset="0"/>
                <a:cs typeface="Times New Roman" panose="02020603050405020304" pitchFamily="18" charset="0"/>
              </a:rPr>
              <a:t>请</a:t>
            </a:r>
            <a:r>
              <a:rPr lang="zh-CN" altLang="zh-CN" sz="2000" b="1">
                <a:solidFill>
                  <a:srgbClr val="000000"/>
                </a:solidFill>
                <a:latin typeface="Times New Roman" panose="02020603050405020304" pitchFamily="18" charset="0"/>
                <a:cs typeface="Times New Roman" panose="02020603050405020304" pitchFamily="18" charset="0"/>
              </a:rPr>
              <a:t>举出两种予以简要分析</a:t>
            </a:r>
            <a:r>
              <a:rPr lang="zh-CN" altLang="zh-CN" sz="2000" b="1" smtClean="0">
                <a:solidFill>
                  <a:srgbClr val="000000"/>
                </a:solidFill>
                <a:latin typeface="Times New Roman" panose="02020603050405020304" pitchFamily="18" charset="0"/>
                <a:cs typeface="Times New Roman" panose="02020603050405020304" pitchFamily="18" charset="0"/>
              </a:rPr>
              <a:t>。</a:t>
            </a:r>
            <a:endParaRPr lang="zh-CN" altLang="zh-CN" sz="2000" b="1">
              <a:solidFill>
                <a:srgbClr val="000000"/>
              </a:solidFill>
              <a:latin typeface="NEU-BZ-S92"/>
              <a:ea typeface="方正书宋_GBK" panose="03000509000000000000" pitchFamily="65" charset="-122"/>
              <a:cs typeface="Times New Roman" panose="02020603050405020304" pitchFamily="18" charset="0"/>
            </a:endParaRPr>
          </a:p>
        </p:txBody>
      </p:sp>
      <p:sp>
        <p:nvSpPr>
          <p:cNvPr id="8"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写法探究</a:t>
            </a:r>
            <a:endParaRPr lang="zh-CN" altLang="en-US" sz="4000">
              <a:solidFill>
                <a:schemeClr val="bg1"/>
              </a:solidFill>
              <a:latin typeface="黑体" panose="02010609060101010101" pitchFamily="49" charset="-122"/>
              <a:ea typeface="黑体" panose="02010609060101010101" pitchFamily="49" charset="-122"/>
            </a:endParaRPr>
          </a:p>
        </p:txBody>
      </p:sp>
      <p:sp>
        <p:nvSpPr>
          <p:cNvPr id="5" name="矩形 4"/>
          <p:cNvSpPr>
            <a:spLocks noChangeAspect="1"/>
          </p:cNvSpPr>
          <p:nvPr/>
        </p:nvSpPr>
        <p:spPr>
          <a:xfrm>
            <a:off x="2351584" y="2105068"/>
            <a:ext cx="8128000" cy="1615827"/>
          </a:xfrm>
          <a:prstGeom prst="rect">
            <a:avLst/>
          </a:prstGeom>
          <a:ln w="12700">
            <a:solidFill>
              <a:schemeClr val="accent6">
                <a:lumMod val="75000"/>
              </a:schemeClr>
            </a:solidFill>
            <a:prstDash val="dash"/>
          </a:ln>
        </p:spPr>
        <p:txBody>
          <a:bodyPr>
            <a:spAutoFit/>
          </a:bodyPr>
          <a:lstStyle/>
          <a:p>
            <a:pPr indent="457200">
              <a:lnSpc>
                <a:spcPct val="150000"/>
              </a:lnSpc>
              <a:tabLst>
                <a:tab pos="1188085" algn="l"/>
                <a:tab pos="2163445" algn="l"/>
                <a:tab pos="3142615" algn="l"/>
                <a:tab pos="4190365" algn="l"/>
              </a:tabLst>
            </a:pP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如果</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您画出曲线的中轴线</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您就会发现</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所考察的时期越长</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所考察的范围越广</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这个轴线就越是接近经济发展的轴线</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就越是同后者平行而进</a:t>
            </a:r>
            <a:r>
              <a:rPr lang="zh-CN"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 name="矩形 2"/>
          <p:cNvSpPr/>
          <p:nvPr/>
        </p:nvSpPr>
        <p:spPr>
          <a:xfrm>
            <a:off x="479376" y="2204864"/>
            <a:ext cx="1338828" cy="369332"/>
          </a:xfrm>
          <a:prstGeom prst="rect">
            <a:avLst/>
          </a:prstGeom>
          <a:solidFill>
            <a:schemeClr val="bg1">
              <a:lumMod val="95000"/>
            </a:schemeClr>
          </a:solidFill>
        </p:spPr>
        <p:txBody>
          <a:bodyPr wrap="none">
            <a:spAutoFit/>
          </a:bodyPr>
          <a:lstStyle/>
          <a:p>
            <a:r>
              <a:rPr lang="en-US"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2.</a:t>
            </a:r>
            <a:r>
              <a:rPr lang="zh-CN" altLang="en-US"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比喻</a:t>
            </a:r>
            <a:r>
              <a:rPr lang="zh-CN"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论证</a:t>
            </a:r>
            <a:endParaRPr lang="zh-CN" altLang="en-US">
              <a:latin typeface="黑体" panose="02010609060101010101" pitchFamily="49" charset="-122"/>
              <a:ea typeface="黑体" panose="02010609060101010101" pitchFamily="49" charset="-122"/>
            </a:endParaRPr>
          </a:p>
        </p:txBody>
      </p:sp>
      <p:sp>
        <p:nvSpPr>
          <p:cNvPr id="6" name="矩形 5"/>
          <p:cNvSpPr>
            <a:spLocks noChangeAspect="1"/>
          </p:cNvSpPr>
          <p:nvPr/>
        </p:nvSpPr>
        <p:spPr>
          <a:xfrm>
            <a:off x="2279576" y="4185867"/>
            <a:ext cx="8128000" cy="1477328"/>
          </a:xfrm>
          <a:prstGeom prst="rect">
            <a:avLst/>
          </a:prstGeom>
        </p:spPr>
        <p:txBody>
          <a:bodyPr>
            <a:spAutoFit/>
          </a:bodyPr>
          <a:lstStyle/>
          <a:p>
            <a:pPr>
              <a:lnSpc>
                <a:spcPct val="150000"/>
              </a:lnSpc>
              <a:tabLst>
                <a:tab pos="1188085" algn="l"/>
                <a:tab pos="2163445" algn="l"/>
                <a:tab pos="3142615" algn="l"/>
                <a:tab pos="4190365" algn="l"/>
              </a:tabLst>
            </a:pP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使用</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了比喻论证</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把偶然性比作</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曲线</a:t>
            </a: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把</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必然性比作</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曲线的中轴线</a:t>
            </a: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强调</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曲线始终围绕着中轴线上下摆动</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偶然性总是表现着必然性。</a:t>
            </a: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randombar(horizontal)">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1847528" y="2888848"/>
            <a:ext cx="8128000" cy="1107996"/>
          </a:xfrm>
          <a:prstGeom prst="rect">
            <a:avLst/>
          </a:prstGeom>
          <a:ln>
            <a:solidFill>
              <a:schemeClr val="tx2"/>
            </a:solidFill>
          </a:ln>
        </p:spPr>
        <p:txBody>
          <a:bodyPr>
            <a:spAutoFit/>
          </a:bodyPr>
          <a:lstStyle/>
          <a:p>
            <a:pPr indent="457200">
              <a:lnSpc>
                <a:spcPct val="150000"/>
              </a:lnSpc>
              <a:tabLst>
                <a:tab pos="1188085" algn="l"/>
                <a:tab pos="2163445" algn="l"/>
                <a:tab pos="3142615" algn="l"/>
                <a:tab pos="4190365" algn="l"/>
              </a:tabLst>
            </a:pP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我们</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把经济条件看作归根到底制约着历史发展的东西。而种族本身就是一种经济因素。不过这里有两点不应当忽视</a:t>
            </a: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 name="矩形 2"/>
          <p:cNvSpPr/>
          <p:nvPr/>
        </p:nvSpPr>
        <p:spPr>
          <a:xfrm>
            <a:off x="911424" y="1127950"/>
            <a:ext cx="2749471" cy="412613"/>
          </a:xfrm>
          <a:prstGeom prst="rect">
            <a:avLst/>
          </a:prstGeom>
        </p:spPr>
        <p:txBody>
          <a:bodyPr wrap="none">
            <a:spAutoFit/>
          </a:bodyPr>
          <a:lstStyle/>
          <a:p>
            <a:pPr>
              <a:lnSpc>
                <a:spcPct val="120000"/>
              </a:lnSpc>
              <a:tabLst>
                <a:tab pos="1188085" algn="l"/>
                <a:tab pos="2163445" algn="l"/>
                <a:tab pos="3142615" algn="l"/>
                <a:tab pos="4190365" algn="l"/>
              </a:tabLst>
            </a:pPr>
            <a:r>
              <a:rPr lang="zh-CN" altLang="zh-CN" sz="20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任务</a:t>
            </a:r>
            <a:r>
              <a:rPr lang="zh-CN" altLang="en-US" sz="20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四</a:t>
            </a:r>
            <a:r>
              <a:rPr lang="zh-CN" altLang="zh-CN" sz="2000">
                <a:solidFill>
                  <a:srgbClr val="FF0000"/>
                </a:solidFill>
                <a:latin typeface="Times New Roman" panose="02020603050405020304" pitchFamily="18" charset="0"/>
                <a:cs typeface="Times New Roman" panose="02020603050405020304" pitchFamily="18" charset="0"/>
              </a:rPr>
              <a:t>　</a:t>
            </a:r>
            <a:r>
              <a:rPr lang="zh-CN" altLang="zh-CN" sz="2000">
                <a:solidFill>
                  <a:srgbClr val="FF0000"/>
                </a:solidFill>
                <a:latin typeface="Arial" panose="020B0604020202020204" pitchFamily="34" charset="0"/>
                <a:ea typeface="黑体" panose="02010609060101010101" pitchFamily="49" charset="-122"/>
                <a:cs typeface="Times New Roman" panose="02020603050405020304" pitchFamily="18" charset="0"/>
              </a:rPr>
              <a:t>品味语言特色</a:t>
            </a:r>
            <a:endParaRPr lang="zh-CN" altLang="zh-CN" sz="2000">
              <a:solidFill>
                <a:srgbClr val="FF0000"/>
              </a:solidFill>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1703512" y="1844824"/>
            <a:ext cx="8128000" cy="459741"/>
          </a:xfrm>
          <a:prstGeom prst="rect">
            <a:avLst/>
          </a:prstGeom>
          <a:solidFill>
            <a:schemeClr val="bg1">
              <a:lumMod val="95000"/>
            </a:schemeClr>
          </a:solidFill>
        </p:spPr>
        <p:txBody>
          <a:bodyPr>
            <a:spAutoFit/>
          </a:bodyPr>
          <a:lstStyle/>
          <a:p>
            <a:pPr>
              <a:lnSpc>
                <a:spcPct val="120000"/>
              </a:lnSpc>
              <a:tabLst>
                <a:tab pos="1188085" algn="l"/>
                <a:tab pos="2163445" algn="l"/>
                <a:tab pos="3142615" algn="l"/>
                <a:tab pos="4190365" algn="l"/>
              </a:tabLst>
            </a:pPr>
            <a:r>
              <a:rPr lang="zh-CN" altLang="zh-CN" sz="2200" smtClean="0">
                <a:solidFill>
                  <a:srgbClr val="000000"/>
                </a:solidFill>
                <a:latin typeface="Times New Roman" panose="02020603050405020304" pitchFamily="18" charset="0"/>
                <a:cs typeface="Times New Roman" panose="02020603050405020304" pitchFamily="18" charset="0"/>
              </a:rPr>
              <a:t>这</a:t>
            </a:r>
            <a:r>
              <a:rPr lang="zh-CN" altLang="zh-CN" sz="2200">
                <a:solidFill>
                  <a:srgbClr val="000000"/>
                </a:solidFill>
                <a:latin typeface="Times New Roman" panose="02020603050405020304" pitchFamily="18" charset="0"/>
                <a:cs typeface="Times New Roman" panose="02020603050405020304" pitchFamily="18" charset="0"/>
              </a:rPr>
              <a:t>篇文章的语言表达严密、准确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请赏析下列各句的语言特色。</a:t>
            </a:r>
            <a:r>
              <a:rPr lang="zh-CN" altLang="zh-CN" sz="2200">
                <a:solidFill>
                  <a:srgbClr val="000000"/>
                </a:solidFill>
                <a:latin typeface="NEU-BZ-S92"/>
                <a:ea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1734434" y="4581128"/>
            <a:ext cx="8128000" cy="1107996"/>
          </a:xfrm>
          <a:prstGeom prst="rect">
            <a:avLst/>
          </a:prstGeom>
        </p:spPr>
        <p:txBody>
          <a:bodyPr>
            <a:spAutoFit/>
          </a:bodyPr>
          <a:lstStyle/>
          <a:p>
            <a:pPr>
              <a:lnSpc>
                <a:spcPct val="150000"/>
              </a:lnSpc>
              <a:tabLst>
                <a:tab pos="1188085" algn="l"/>
                <a:tab pos="2163445" algn="l"/>
                <a:tab pos="3142615" algn="l"/>
                <a:tab pos="4190365" algn="l"/>
              </a:tabLst>
            </a:pPr>
            <a:r>
              <a:rPr lang="en-US"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观点</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提出鲜明</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有力</a:t>
            </a:r>
            <a:r>
              <a:rPr lang="zh-CN" altLang="en-US"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不蔓不枝</a:t>
            </a:r>
            <a:r>
              <a:rPr lang="zh-CN" altLang="en-US"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归根到底</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言辞</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准确</a:t>
            </a:r>
            <a:r>
              <a:rPr lang="zh-CN" altLang="en-US"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语气恳切</a:t>
            </a:r>
            <a:r>
              <a:rPr lang="zh-CN" altLang="en-US"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不过</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巧妙引起</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转折</a:t>
            </a:r>
            <a:r>
              <a:rPr lang="zh-CN" altLang="en-US"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引</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人思考。</a:t>
            </a:r>
          </a:p>
        </p:txBody>
      </p:sp>
      <p:sp>
        <p:nvSpPr>
          <p:cNvPr id="6"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写法探究</a:t>
            </a:r>
            <a:endParaRPr lang="zh-CN" altLang="en-US" sz="4000">
              <a:solidFill>
                <a:schemeClr val="bg1"/>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5082013" y="45268"/>
            <a:ext cx="2165978" cy="703847"/>
          </a:xfrm>
          <a:prstGeom prst="rect">
            <a:avLst/>
          </a:prstGeom>
        </p:spPr>
        <p:txBody>
          <a:bodyPr wrap="none">
            <a:spAutoFit/>
          </a:bodyPr>
          <a:lstStyle/>
          <a:p>
            <a:pPr>
              <a:lnSpc>
                <a:spcPct val="120000"/>
              </a:lnSpc>
            </a:pPr>
            <a:r>
              <a:rPr lang="zh-CN" altLang="zh-CN" sz="3600" b="1" smtClean="0">
                <a:solidFill>
                  <a:schemeClr val="bg1"/>
                </a:solidFill>
                <a:latin typeface="Arial" panose="020B0604020202020204" pitchFamily="34" charset="0"/>
                <a:ea typeface="黑体" panose="02010609060101010101" pitchFamily="49" charset="-122"/>
                <a:cs typeface="Times New Roman" panose="02020603050405020304" pitchFamily="18" charset="0"/>
              </a:rPr>
              <a:t>单元目标</a:t>
            </a:r>
            <a:r>
              <a:rPr lang="en-US" altLang="zh-CN" sz="3600" b="1" smtClean="0">
                <a:solidFill>
                  <a:schemeClr val="bg1"/>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3600">
              <a:solidFill>
                <a:schemeClr val="bg1"/>
              </a:solidFill>
            </a:endParaRPr>
          </a:p>
        </p:txBody>
      </p:sp>
      <p:sp>
        <p:nvSpPr>
          <p:cNvPr id="4" name="椭圆 3"/>
          <p:cNvSpPr/>
          <p:nvPr/>
        </p:nvSpPr>
        <p:spPr>
          <a:xfrm>
            <a:off x="335360" y="3236744"/>
            <a:ext cx="1656184" cy="108012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smtClean="0">
                <a:solidFill>
                  <a:schemeClr val="tx1"/>
                </a:solidFill>
                <a:latin typeface="黑体" panose="02010609060101010101" pitchFamily="49" charset="-122"/>
                <a:ea typeface="黑体" panose="02010609060101010101" pitchFamily="49" charset="-122"/>
              </a:rPr>
              <a:t>单元学习目标</a:t>
            </a:r>
            <a:endParaRPr lang="zh-CN" altLang="en-US" sz="2400" b="1">
              <a:solidFill>
                <a:schemeClr val="tx1"/>
              </a:solidFill>
              <a:latin typeface="黑体" panose="02010609060101010101" pitchFamily="49" charset="-122"/>
              <a:ea typeface="黑体" panose="02010609060101010101" pitchFamily="49" charset="-122"/>
            </a:endParaRPr>
          </a:p>
        </p:txBody>
      </p:sp>
      <p:grpSp>
        <p:nvGrpSpPr>
          <p:cNvPr id="11" name="组合 10"/>
          <p:cNvGrpSpPr/>
          <p:nvPr/>
        </p:nvGrpSpPr>
        <p:grpSpPr>
          <a:xfrm>
            <a:off x="2135560" y="1682701"/>
            <a:ext cx="720080" cy="4188206"/>
            <a:chOff x="2567608" y="1916832"/>
            <a:chExt cx="720080" cy="4188206"/>
          </a:xfrm>
        </p:grpSpPr>
        <p:cxnSp>
          <p:nvCxnSpPr>
            <p:cNvPr id="6" name="肘形连接符 5"/>
            <p:cNvCxnSpPr/>
            <p:nvPr/>
          </p:nvCxnSpPr>
          <p:spPr>
            <a:xfrm rot="5400000">
              <a:off x="731404" y="3753036"/>
              <a:ext cx="4176464" cy="504056"/>
            </a:xfrm>
            <a:prstGeom prst="bentConnector3">
              <a:avLst>
                <a:gd name="adj1" fmla="val 343"/>
              </a:avLst>
            </a:prstGeom>
            <a:ln w="19050"/>
          </p:spPr>
          <p:style>
            <a:lnRef idx="1">
              <a:schemeClr val="accent1"/>
            </a:lnRef>
            <a:fillRef idx="0">
              <a:schemeClr val="accent1"/>
            </a:fillRef>
            <a:effectRef idx="0">
              <a:schemeClr val="accent1"/>
            </a:effectRef>
            <a:fontRef idx="minor">
              <a:schemeClr val="tx1"/>
            </a:fontRef>
          </p:style>
        </p:cxnSp>
        <p:cxnSp>
          <p:nvCxnSpPr>
            <p:cNvPr id="9" name="肘形连接符 8"/>
            <p:cNvCxnSpPr/>
            <p:nvPr/>
          </p:nvCxnSpPr>
          <p:spPr>
            <a:xfrm rot="16200000" flipH="1">
              <a:off x="911424" y="3728774"/>
              <a:ext cx="4032448" cy="720080"/>
            </a:xfrm>
            <a:prstGeom prst="bentConnector3">
              <a:avLst>
                <a:gd name="adj1" fmla="val 100028"/>
              </a:avLst>
            </a:prstGeom>
            <a:ln w="19050"/>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a:stCxn id="4" idx="6"/>
          </p:cNvCxnSpPr>
          <p:nvPr/>
        </p:nvCxnSpPr>
        <p:spPr>
          <a:xfrm flipV="1">
            <a:off x="1991544" y="3770933"/>
            <a:ext cx="648073" cy="587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2639617" y="1430673"/>
            <a:ext cx="1656183"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mtClean="0">
                <a:latin typeface="黑体" panose="02010609060101010101" pitchFamily="49" charset="-122"/>
                <a:ea typeface="黑体" panose="02010609060101010101" pitchFamily="49" charset="-122"/>
              </a:rPr>
              <a:t>思维的发展与提升</a:t>
            </a:r>
            <a:endParaRPr lang="zh-CN" altLang="en-US">
              <a:latin typeface="黑体" panose="02010609060101010101" pitchFamily="49" charset="-122"/>
              <a:ea typeface="黑体" panose="02010609060101010101" pitchFamily="49" charset="-122"/>
            </a:endParaRPr>
          </a:p>
        </p:txBody>
      </p:sp>
      <p:sp>
        <p:nvSpPr>
          <p:cNvPr id="15" name="圆角矩形 14"/>
          <p:cNvSpPr/>
          <p:nvPr/>
        </p:nvSpPr>
        <p:spPr>
          <a:xfrm>
            <a:off x="2603613" y="3338885"/>
            <a:ext cx="1656183"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mtClean="0">
                <a:latin typeface="黑体" panose="02010609060101010101" pitchFamily="49" charset="-122"/>
                <a:ea typeface="黑体" panose="02010609060101010101" pitchFamily="49" charset="-122"/>
              </a:rPr>
              <a:t>审美的鉴赏与创造</a:t>
            </a:r>
            <a:endParaRPr lang="zh-CN" altLang="en-US">
              <a:latin typeface="黑体" panose="02010609060101010101" pitchFamily="49" charset="-122"/>
              <a:ea typeface="黑体" panose="02010609060101010101" pitchFamily="49" charset="-122"/>
            </a:endParaRPr>
          </a:p>
        </p:txBody>
      </p:sp>
      <p:sp>
        <p:nvSpPr>
          <p:cNvPr id="16" name="圆角矩形 15"/>
          <p:cNvSpPr/>
          <p:nvPr/>
        </p:nvSpPr>
        <p:spPr>
          <a:xfrm>
            <a:off x="2693623" y="5373216"/>
            <a:ext cx="1656183" cy="8640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mtClean="0">
                <a:latin typeface="黑体" panose="02010609060101010101" pitchFamily="49" charset="-122"/>
                <a:ea typeface="黑体" panose="02010609060101010101" pitchFamily="49" charset="-122"/>
              </a:rPr>
              <a:t>文化的传承与理解</a:t>
            </a:r>
            <a:endParaRPr lang="zh-CN" altLang="en-US">
              <a:latin typeface="黑体" panose="02010609060101010101" pitchFamily="49" charset="-122"/>
              <a:ea typeface="黑体" panose="02010609060101010101" pitchFamily="49" charset="-122"/>
            </a:endParaRPr>
          </a:p>
        </p:txBody>
      </p:sp>
      <p:sp>
        <p:nvSpPr>
          <p:cNvPr id="17" name="右箭头 16"/>
          <p:cNvSpPr/>
          <p:nvPr/>
        </p:nvSpPr>
        <p:spPr>
          <a:xfrm>
            <a:off x="4230057" y="1661763"/>
            <a:ext cx="792088" cy="401915"/>
          </a:xfrm>
          <a:prstGeom prst="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4200164" y="3569975"/>
            <a:ext cx="792088" cy="401915"/>
          </a:xfrm>
          <a:prstGeom prst="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a:off x="4259796" y="5604307"/>
            <a:ext cx="792088" cy="401915"/>
          </a:xfrm>
          <a:prstGeom prst="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051883" y="1190386"/>
            <a:ext cx="5587941" cy="12961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mtClean="0">
                <a:solidFill>
                  <a:schemeClr val="tx1"/>
                </a:solidFill>
                <a:latin typeface="黑体" panose="02010609060101010101" pitchFamily="49" charset="-122"/>
                <a:ea typeface="黑体" panose="02010609060101010101" pitchFamily="49" charset="-122"/>
              </a:rPr>
              <a:t>了解恩格斯、毛泽东、卢梭、柏拉图等人所处的历史背景，做到知人论世；抓住文章的主要概念，把握核心观点，理清论述思路，感受文章强大的逻辑力量。</a:t>
            </a:r>
            <a:endParaRPr lang="zh-CN" altLang="en-US">
              <a:solidFill>
                <a:schemeClr val="tx1"/>
              </a:solidFill>
              <a:latin typeface="黑体" panose="02010609060101010101" pitchFamily="49" charset="-122"/>
              <a:ea typeface="黑体" panose="02010609060101010101" pitchFamily="49" charset="-122"/>
            </a:endParaRPr>
          </a:p>
        </p:txBody>
      </p:sp>
      <p:sp>
        <p:nvSpPr>
          <p:cNvPr id="21" name="矩形 20"/>
          <p:cNvSpPr/>
          <p:nvPr/>
        </p:nvSpPr>
        <p:spPr>
          <a:xfrm>
            <a:off x="5018639" y="3186786"/>
            <a:ext cx="5587941" cy="12961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mtClean="0">
                <a:solidFill>
                  <a:schemeClr val="tx1"/>
                </a:solidFill>
                <a:latin typeface="黑体" panose="02010609060101010101" pitchFamily="49" charset="-122"/>
                <a:ea typeface="黑体" panose="02010609060101010101" pitchFamily="49" charset="-122"/>
              </a:rPr>
              <a:t>了解议论文的论证结构，掌握其论证方法。注意体会文章的论辩艺术和严密、准确的语言表达。</a:t>
            </a:r>
            <a:endParaRPr lang="zh-CN" altLang="en-US">
              <a:solidFill>
                <a:schemeClr val="tx1"/>
              </a:solidFill>
              <a:latin typeface="黑体" panose="02010609060101010101" pitchFamily="49" charset="-122"/>
              <a:ea typeface="黑体" panose="02010609060101010101" pitchFamily="49" charset="-122"/>
            </a:endParaRPr>
          </a:p>
        </p:txBody>
      </p:sp>
      <p:sp>
        <p:nvSpPr>
          <p:cNvPr id="22" name="矩形 21"/>
          <p:cNvSpPr/>
          <p:nvPr/>
        </p:nvSpPr>
        <p:spPr>
          <a:xfrm>
            <a:off x="5051883" y="5157192"/>
            <a:ext cx="5587941" cy="129614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mtClean="0">
                <a:solidFill>
                  <a:schemeClr val="tx1"/>
                </a:solidFill>
                <a:latin typeface="黑体" panose="02010609060101010101" pitchFamily="49" charset="-122"/>
                <a:ea typeface="黑体" panose="02010609060101010101" pitchFamily="49" charset="-122"/>
              </a:rPr>
              <a:t>研读经典理论文章，获得思想启迪，提高自己的思想认识水平，增强理论素养和社会责任感。</a:t>
            </a:r>
            <a:endParaRPr lang="zh-CN" altLang="en-US">
              <a:solidFill>
                <a:schemeClr val="tx1"/>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1919536" y="1844824"/>
            <a:ext cx="8128000" cy="2123658"/>
          </a:xfrm>
          <a:prstGeom prst="rect">
            <a:avLst/>
          </a:prstGeom>
          <a:solidFill>
            <a:schemeClr val="bg1">
              <a:lumMod val="95000"/>
            </a:schemeClr>
          </a:solidFill>
          <a:ln>
            <a:solidFill>
              <a:schemeClr val="tx2"/>
            </a:solidFill>
          </a:ln>
        </p:spPr>
        <p:txBody>
          <a:bodyPr>
            <a:spAutoFit/>
          </a:bodyPr>
          <a:lstStyle/>
          <a:p>
            <a:pPr indent="457200">
              <a:lnSpc>
                <a:spcPct val="150000"/>
              </a:lnSpc>
              <a:tabLst>
                <a:tab pos="1188085" algn="l"/>
                <a:tab pos="2163445" algn="l"/>
                <a:tab pos="3142615" algn="l"/>
                <a:tab pos="4190365" algn="l"/>
              </a:tabLst>
            </a:pP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政治</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、法、哲学、宗教、文学、艺术等等的发展是以经济发展为基础的。</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但是</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它们又都互相作用并对经济基础发生作用。这</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并不是</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只有</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经济状况</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才</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是原因</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才是积极的</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其余一切都不过是消极的结果。 </a:t>
            </a:r>
          </a:p>
        </p:txBody>
      </p:sp>
      <p:sp>
        <p:nvSpPr>
          <p:cNvPr id="8" name="矩形 7"/>
          <p:cNvSpPr>
            <a:spLocks noChangeAspect="1"/>
          </p:cNvSpPr>
          <p:nvPr/>
        </p:nvSpPr>
        <p:spPr>
          <a:xfrm>
            <a:off x="1919536" y="4365104"/>
            <a:ext cx="8128000" cy="1615827"/>
          </a:xfrm>
          <a:prstGeom prst="rect">
            <a:avLst/>
          </a:prstGeom>
        </p:spPr>
        <p:txBody>
          <a:bodyPr>
            <a:spAutoFit/>
          </a:bodyPr>
          <a:lstStyle/>
          <a:p>
            <a:pPr>
              <a:lnSpc>
                <a:spcPct val="150000"/>
              </a:lnSpc>
              <a:tabLst>
                <a:tab pos="1188085" algn="l"/>
                <a:tab pos="2163445" algn="l"/>
                <a:tab pos="3142615" algn="l"/>
                <a:tab pos="4190365" algn="l"/>
              </a:tabLst>
            </a:pPr>
            <a:r>
              <a:rPr lang="en-US"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关联</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词语的使用</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使表达的</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意思缜密</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严谨</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具有很强的逻辑性</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体现了社会科学论著的语言特色</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也显示了恩格斯高超的理论思维水平。</a:t>
            </a:r>
          </a:p>
        </p:txBody>
      </p:sp>
      <p:sp>
        <p:nvSpPr>
          <p:cNvPr id="4"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写法探究</a:t>
            </a:r>
            <a:endParaRPr lang="zh-CN" altLang="en-US" sz="4000">
              <a:solidFill>
                <a:schemeClr val="bg1"/>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1406576" y="1227776"/>
            <a:ext cx="8712968" cy="1536511"/>
          </a:xfrm>
          <a:prstGeom prst="rect">
            <a:avLst/>
          </a:prstGeom>
          <a:solidFill>
            <a:schemeClr val="bg1">
              <a:lumMod val="95000"/>
            </a:schemeClr>
          </a:solidFill>
        </p:spPr>
        <p:txBody>
          <a:bodyPr wrap="square">
            <a:spAutoFit/>
          </a:bodyPr>
          <a:lstStyle/>
          <a:p>
            <a:pPr>
              <a:lnSpc>
                <a:spcPct val="150000"/>
              </a:lnSpc>
              <a:tabLst>
                <a:tab pos="1188085" algn="l"/>
                <a:tab pos="2163445" algn="l"/>
                <a:tab pos="3142615" algn="l"/>
                <a:tab pos="4190365" algn="l"/>
              </a:tabLst>
            </a:pP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在</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这些现实关系中</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经济关系不管受到其他关系</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政治的和意识形态的</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多大影响</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归根到底还是具有决定意义的</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它构成一条贯穿始终的、唯一有助于理解的红线。</a:t>
            </a:r>
          </a:p>
        </p:txBody>
      </p:sp>
      <p:sp>
        <p:nvSpPr>
          <p:cNvPr id="8" name="矩形 7"/>
          <p:cNvSpPr>
            <a:spLocks noChangeAspect="1"/>
          </p:cNvSpPr>
          <p:nvPr/>
        </p:nvSpPr>
        <p:spPr>
          <a:xfrm>
            <a:off x="1448866" y="4148493"/>
            <a:ext cx="8712968" cy="1107996"/>
          </a:xfrm>
          <a:prstGeom prst="rect">
            <a:avLst/>
          </a:prstGeom>
          <a:solidFill>
            <a:schemeClr val="bg1">
              <a:lumMod val="95000"/>
            </a:schemeClr>
          </a:solidFill>
        </p:spPr>
        <p:txBody>
          <a:bodyPr wrap="square">
            <a:spAutoFit/>
          </a:bodyPr>
          <a:lstStyle/>
          <a:p>
            <a:pPr>
              <a:lnSpc>
                <a:spcPct val="150000"/>
              </a:lnSpc>
              <a:tabLst>
                <a:tab pos="1188085" algn="l"/>
                <a:tab pos="2163445" algn="l"/>
                <a:tab pos="3142615" algn="l"/>
                <a:tab pos="4190365" algn="l"/>
              </a:tabLst>
            </a:pPr>
            <a:r>
              <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20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请</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您</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不要过分推敲上面所说的每一句话</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而要把握总的联系</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可惜</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我没有时间能像给报刊写文章那样字斟句酌地</a:t>
            </a:r>
            <a:r>
              <a:rPr lang="zh-CN" altLang="zh-CN" sz="2200">
                <a:solidFill>
                  <a:srgbClr val="FF0000"/>
                </a:solidFill>
                <a:latin typeface="楷体" panose="02010609060101010101" pitchFamily="49" charset="-122"/>
                <a:ea typeface="楷体" panose="02010609060101010101" pitchFamily="49" charset="-122"/>
                <a:cs typeface="Times New Roman" panose="02020603050405020304" pitchFamily="18" charset="0"/>
              </a:rPr>
              <a:t>向您</a:t>
            </a:r>
            <a:r>
              <a:rPr lang="zh-CN"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阐述这一切。 </a:t>
            </a:r>
          </a:p>
        </p:txBody>
      </p:sp>
      <p:sp>
        <p:nvSpPr>
          <p:cNvPr id="13" name="矩形 12"/>
          <p:cNvSpPr>
            <a:spLocks noChangeAspect="1"/>
          </p:cNvSpPr>
          <p:nvPr/>
        </p:nvSpPr>
        <p:spPr>
          <a:xfrm>
            <a:off x="1699060" y="5370409"/>
            <a:ext cx="8128000" cy="1107996"/>
          </a:xfrm>
          <a:prstGeom prst="rect">
            <a:avLst/>
          </a:prstGeom>
        </p:spPr>
        <p:txBody>
          <a:bodyPr>
            <a:spAutoFit/>
          </a:bodyPr>
          <a:lstStyle/>
          <a:p>
            <a:pPr>
              <a:lnSpc>
                <a:spcPct val="150000"/>
              </a:lnSpc>
              <a:tabLst>
                <a:tab pos="1188085" algn="l"/>
                <a:tab pos="2163445" algn="l"/>
                <a:tab pos="3142615" algn="l"/>
                <a:tab pos="4190365" algn="l"/>
              </a:tabLst>
            </a:pPr>
            <a:r>
              <a:rPr lang="en-US"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请您</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可惜</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向您</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等</a:t>
            </a:r>
            <a:r>
              <a:rPr lang="zh-CN" altLang="en-US"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敬语或</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词语</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的使用</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体现了恩格斯对青年朋友的真诚尊重和殷切期望。</a:t>
            </a:r>
          </a:p>
        </p:txBody>
      </p:sp>
      <p:sp>
        <p:nvSpPr>
          <p:cNvPr id="14" name="矩形 13"/>
          <p:cNvSpPr>
            <a:spLocks noChangeAspect="1"/>
          </p:cNvSpPr>
          <p:nvPr/>
        </p:nvSpPr>
        <p:spPr>
          <a:xfrm>
            <a:off x="1699060" y="2926577"/>
            <a:ext cx="8128000" cy="1107996"/>
          </a:xfrm>
          <a:prstGeom prst="rect">
            <a:avLst/>
          </a:prstGeom>
        </p:spPr>
        <p:txBody>
          <a:bodyPr>
            <a:spAutoFit/>
          </a:bodyPr>
          <a:lstStyle/>
          <a:p>
            <a:pPr>
              <a:lnSpc>
                <a:spcPct val="150000"/>
              </a:lnSpc>
              <a:tabLst>
                <a:tab pos="1188085" algn="l"/>
                <a:tab pos="2163445" algn="l"/>
                <a:tab pos="3142615" algn="l"/>
                <a:tab pos="4190365" algn="l"/>
              </a:tabLst>
            </a:pPr>
            <a:r>
              <a:rPr lang="en-US"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2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运用</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比喻</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把</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经济关系</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比作</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红线</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贯串于社会历史的进程中</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直观恰当</a:t>
            </a:r>
            <a:r>
              <a:rPr lang="en-US"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200">
                <a:solidFill>
                  <a:srgbClr val="FF0000"/>
                </a:solidFill>
                <a:latin typeface="黑体" panose="02010609060101010101" pitchFamily="49" charset="-122"/>
                <a:ea typeface="黑体" panose="02010609060101010101" pitchFamily="49" charset="-122"/>
                <a:cs typeface="Times New Roman" panose="02020603050405020304" pitchFamily="18" charset="0"/>
              </a:rPr>
              <a:t>生动形象。</a:t>
            </a:r>
          </a:p>
        </p:txBody>
      </p:sp>
      <p:sp>
        <p:nvSpPr>
          <p:cNvPr id="6"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写法探究</a:t>
            </a:r>
            <a:endParaRPr lang="zh-CN" altLang="en-US" sz="4000">
              <a:solidFill>
                <a:schemeClr val="bg1"/>
              </a:solidFill>
              <a:latin typeface="黑体" panose="02010609060101010101" pitchFamily="49" charset="-122"/>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7" dur="500"/>
                                        <p:tgtEl>
                                          <p:spTgt spid="1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randombar(horizontal)">
                                      <p:cBhvr>
                                        <p:cTn id="1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1775520" y="1772816"/>
            <a:ext cx="9464600" cy="2400657"/>
          </a:xfrm>
          <a:prstGeom prst="rect">
            <a:avLst/>
          </a:prstGeom>
        </p:spPr>
        <p:txBody>
          <a:bodyPr wrap="square">
            <a:spAutoFit/>
          </a:bodyPr>
          <a:lstStyle/>
          <a:p>
            <a:pPr>
              <a:lnSpc>
                <a:spcPct val="150000"/>
              </a:lnSpc>
              <a:tabLst>
                <a:tab pos="1188085" algn="l"/>
                <a:tab pos="2163445" algn="l"/>
                <a:tab pos="3142615" algn="l"/>
                <a:tab pos="4190365" algn="l"/>
              </a:tabLst>
            </a:pP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恩格斯</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在给瓦尔特</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博尔吉乌斯的回信中</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指出</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恰巧</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某个伟大人物在一定时间出现于某一</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国家</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这</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当然纯粹是一种偶然现象。</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但是</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如果</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我们把这个人</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去掉</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那时</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就会需要有另外一个人来代替</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他</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并且</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这个代替者是会出现</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的</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不论</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好一些或差一些</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但是最终总是会出现的。</a:t>
            </a:r>
          </a:p>
          <a:p>
            <a:pPr>
              <a:lnSpc>
                <a:spcPct val="150000"/>
              </a:lnSpc>
              <a:tabLst>
                <a:tab pos="1188085" algn="l"/>
                <a:tab pos="2163445" algn="l"/>
                <a:tab pos="3142615" algn="l"/>
                <a:tab pos="4190365" algn="l"/>
              </a:tabLst>
            </a:pPr>
            <a:r>
              <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结合</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刘邦和项羽</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谈谈你对</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伟大人物</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出现的</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必然性和偶然性</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的认识。</a:t>
            </a:r>
          </a:p>
        </p:txBody>
      </p:sp>
      <p:sp>
        <p:nvSpPr>
          <p:cNvPr id="3"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拓展延伸</a:t>
            </a:r>
            <a:endParaRPr lang="zh-CN" altLang="en-US" sz="4000">
              <a:solidFill>
                <a:schemeClr val="bg1"/>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3"/>
          <a:srcRect l="3839" t="2977" r="3839" b="5387"/>
          <a:stretch>
            <a:fillRect/>
          </a:stretch>
        </p:blipFill>
        <p:spPr>
          <a:xfrm>
            <a:off x="335360" y="4554358"/>
            <a:ext cx="3106703" cy="2088232"/>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2331790" y="1284560"/>
            <a:ext cx="9248576" cy="4175182"/>
          </a:xfrm>
          <a:prstGeom prst="rect">
            <a:avLst/>
          </a:prstGeom>
          <a:ln w="12700">
            <a:solidFill>
              <a:schemeClr val="accent6">
                <a:lumMod val="75000"/>
              </a:schemeClr>
            </a:solidFill>
            <a:prstDash val="dash"/>
          </a:ln>
          <a:effectLst/>
        </p:spPr>
        <p:txBody>
          <a:bodyPr wrap="square">
            <a:spAutoFit/>
          </a:bodyPr>
          <a:lstStyle/>
          <a:p>
            <a:pPr indent="457200">
              <a:lnSpc>
                <a:spcPct val="150000"/>
              </a:lnSpc>
              <a:tabLst>
                <a:tab pos="1188085" algn="l"/>
                <a:tab pos="2163445" algn="l"/>
                <a:tab pos="3142615" algn="l"/>
                <a:tab pos="4190365" algn="l"/>
              </a:tabLst>
            </a:pP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所谓伟大人物</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是指为着完成某种历史任务而出现的、在历史发展进程中发挥了重大作用的杰出者。伟大人物的出现</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都是必然性和偶然性的统一。在楚汉之争中取得最后胜利的刘邦就是这样一位偶然性与必然性统一的伟大人物。比如</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刘邦的出身、起家</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及至鸿门宴脱险、夺取关中先入咸阳等</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充满了偶然性</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稍有差池结果便会大相径庭。但不能把这些偶然因素绝对化、神秘化</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偶然性的背后</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是必然性在起决定作用。刘邦能最后胜出</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是具有必然性的。因为刘邦审时度势、知人善任</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实行的方针、政策受到了广大士兵和人民的拥护</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特别是得到了当时秦人的拥护</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他的胜利是大势所趋</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必然性使然。而项羽的失败也是必然的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因在刘邦成功的必然性因素方面</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项羽大多相反</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最后只能落得众叛亲离的结局。</a:t>
            </a:r>
          </a:p>
        </p:txBody>
      </p:sp>
      <p:sp>
        <p:nvSpPr>
          <p:cNvPr id="8"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拓展延伸</a:t>
            </a:r>
            <a:endParaRPr lang="zh-CN" altLang="en-US" sz="4000">
              <a:solidFill>
                <a:schemeClr val="bg1"/>
              </a:solidFill>
              <a:latin typeface="黑体" panose="02010609060101010101" pitchFamily="49" charset="-122"/>
              <a:ea typeface="黑体" panose="02010609060101010101" pitchFamily="49" charset="-122"/>
            </a:endParaRPr>
          </a:p>
        </p:txBody>
      </p:sp>
      <p:sp>
        <p:nvSpPr>
          <p:cNvPr id="9" name="矩形 8"/>
          <p:cNvSpPr/>
          <p:nvPr/>
        </p:nvSpPr>
        <p:spPr>
          <a:xfrm>
            <a:off x="2148037" y="1211911"/>
            <a:ext cx="9616081" cy="4320480"/>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rcRect l="3889" t="5068" r="4089" b="9701"/>
          <a:stretch>
            <a:fillRect/>
          </a:stretch>
        </p:blipFill>
        <p:spPr>
          <a:xfrm>
            <a:off x="171401" y="4365104"/>
            <a:ext cx="1976637" cy="2259858"/>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767408" y="1550982"/>
            <a:ext cx="9145016" cy="3323987"/>
          </a:xfrm>
          <a:prstGeom prst="rect">
            <a:avLst/>
          </a:prstGeom>
          <a:ln w="12700">
            <a:solidFill>
              <a:schemeClr val="accent6">
                <a:lumMod val="75000"/>
              </a:schemeClr>
            </a:solidFill>
            <a:prstDash val="dash"/>
          </a:ln>
          <a:effectLst/>
        </p:spPr>
        <p:txBody>
          <a:bodyPr wrap="square">
            <a:spAutoFit/>
          </a:bodyPr>
          <a:lstStyle/>
          <a:p>
            <a:pPr indent="457200">
              <a:lnSpc>
                <a:spcPct val="150000"/>
              </a:lnSpc>
              <a:tabLst>
                <a:tab pos="1188085" algn="l"/>
                <a:tab pos="2163445" algn="l"/>
                <a:tab pos="3142615" algn="l"/>
                <a:tab pos="4190365" algn="l"/>
              </a:tabLst>
            </a:pP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偶然性表明的是客观事物发展过程中存在的一种有可能出现、也有可能不出现的趋向。</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江东子弟多才俊</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卷土重来未可知</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杜牧从</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胜败乃兵家常事</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的角度立论</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用大胆的假设与推理来揭示历史的发展可以是另外一种情形</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已然的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未必就是</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必然的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。从当时形势看</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刘邦虽然战胜项羽</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但项羽的巨大影响仍在</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刘邦并没有取得全局的最后胜利。其实</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项羽与刘邦一样都是反抗暴秦的英雄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没有说谁胜就是应该的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是正统的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设若项羽拥有远见卓识和不屈不挠的意志</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回江东重整旗鼓</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说不定就可以</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卷土重来</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或许会改写历史。</a:t>
            </a:r>
          </a:p>
        </p:txBody>
      </p:sp>
      <p:sp>
        <p:nvSpPr>
          <p:cNvPr id="8"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拓展延伸</a:t>
            </a:r>
            <a:endParaRPr lang="zh-CN" altLang="en-US" sz="4000">
              <a:solidFill>
                <a:schemeClr val="bg1"/>
              </a:solidFill>
              <a:latin typeface="黑体" panose="02010609060101010101" pitchFamily="49" charset="-122"/>
              <a:ea typeface="黑体" panose="02010609060101010101" pitchFamily="49" charset="-122"/>
            </a:endParaRPr>
          </a:p>
        </p:txBody>
      </p:sp>
      <p:sp>
        <p:nvSpPr>
          <p:cNvPr id="9" name="矩形 8"/>
          <p:cNvSpPr/>
          <p:nvPr/>
        </p:nvSpPr>
        <p:spPr>
          <a:xfrm>
            <a:off x="515380" y="1340768"/>
            <a:ext cx="9685076" cy="3744416"/>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flipH="1">
            <a:off x="9628558" y="4293096"/>
            <a:ext cx="2411313" cy="2391544"/>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迁移练习</a:t>
            </a:r>
            <a:endParaRPr lang="zh-CN" altLang="en-US" sz="4000">
              <a:solidFill>
                <a:schemeClr val="bg1"/>
              </a:solidFill>
              <a:latin typeface="黑体" panose="02010609060101010101" pitchFamily="49" charset="-122"/>
              <a:ea typeface="黑体" panose="02010609060101010101" pitchFamily="49" charset="-122"/>
            </a:endParaRPr>
          </a:p>
        </p:txBody>
      </p:sp>
      <p:sp>
        <p:nvSpPr>
          <p:cNvPr id="9" name="矩形 8"/>
          <p:cNvSpPr>
            <a:spLocks noChangeAspect="1"/>
          </p:cNvSpPr>
          <p:nvPr/>
        </p:nvSpPr>
        <p:spPr>
          <a:xfrm>
            <a:off x="2086275" y="2302592"/>
            <a:ext cx="9208120" cy="1028680"/>
          </a:xfrm>
          <a:prstGeom prst="rect">
            <a:avLst/>
          </a:prstGeom>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例证</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法</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举例论证</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就是举出事例作论据来证明论点的方法</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也就是常说的</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摆事实</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的方法</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4" name="组合 3"/>
          <p:cNvGrpSpPr/>
          <p:nvPr/>
        </p:nvGrpSpPr>
        <p:grpSpPr>
          <a:xfrm>
            <a:off x="767408" y="1340768"/>
            <a:ext cx="1152128" cy="535531"/>
            <a:chOff x="767408" y="1340768"/>
            <a:chExt cx="1152128" cy="535531"/>
          </a:xfrm>
        </p:grpSpPr>
        <p:sp>
          <p:nvSpPr>
            <p:cNvPr id="2" name="矩形 1"/>
            <p:cNvSpPr>
              <a:spLocks noChangeAspect="1"/>
            </p:cNvSpPr>
            <p:nvPr/>
          </p:nvSpPr>
          <p:spPr>
            <a:xfrm>
              <a:off x="785410" y="1340768"/>
              <a:ext cx="1116124" cy="535531"/>
            </a:xfrm>
            <a:prstGeom prst="rect">
              <a:avLst/>
            </a:prstGeom>
          </p:spPr>
          <p:txBody>
            <a:bodyPr wrap="square">
              <a:spAutoFit/>
            </a:bodyPr>
            <a:lstStyle/>
            <a:p>
              <a:pPr algn="ctr">
                <a:lnSpc>
                  <a:spcPct val="120000"/>
                </a:lnSpc>
                <a:tabLst>
                  <a:tab pos="1188085" algn="l"/>
                  <a:tab pos="2163445" algn="l"/>
                  <a:tab pos="3142615" algn="l"/>
                  <a:tab pos="4190365" algn="l"/>
                </a:tabLst>
              </a:pPr>
              <a:r>
                <a:rPr lang="zh-CN" altLang="zh-CN" sz="24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例证法</a:t>
              </a:r>
              <a:endParaRPr lang="zh-CN" altLang="zh-CN" sz="24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圆角矩形 2"/>
            <p:cNvSpPr/>
            <p:nvPr/>
          </p:nvSpPr>
          <p:spPr>
            <a:xfrm>
              <a:off x="767408" y="1340768"/>
              <a:ext cx="1152128" cy="5040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a:spLocks noChangeAspect="1"/>
          </p:cNvSpPr>
          <p:nvPr/>
        </p:nvSpPr>
        <p:spPr>
          <a:xfrm>
            <a:off x="2056229" y="3429000"/>
            <a:ext cx="9208120" cy="1028680"/>
          </a:xfrm>
          <a:prstGeom prst="rect">
            <a:avLst/>
          </a:prstGeom>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例证法</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的</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原理</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如同逻辑推理的归纳法。</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事实胜于雄辩</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利用事实论证最具</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说服力。</a:t>
            </a:r>
            <a:endPar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4" name="矩形 13"/>
          <p:cNvSpPr>
            <a:spLocks noChangeAspect="1"/>
          </p:cNvSpPr>
          <p:nvPr/>
        </p:nvSpPr>
        <p:spPr>
          <a:xfrm>
            <a:off x="2023096" y="4653136"/>
            <a:ext cx="9721080" cy="1477328"/>
          </a:xfrm>
          <a:prstGeom prst="rect">
            <a:avLst/>
          </a:prstGeom>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运用</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例证法</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首先是所选事例要真实、确凿、典型、新颖</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457200">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其次</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概述事例要简洁</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突出事例中与要证明的论点关系密切的方面</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457200">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最后</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要注意揭示出论点与论据之间的内在联系</a:t>
            </a:r>
            <a:r>
              <a:rPr lang="en-US"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点明事例之所以证明论点的地方。</a:t>
            </a:r>
          </a:p>
        </p:txBody>
      </p:sp>
      <p:grpSp>
        <p:nvGrpSpPr>
          <p:cNvPr id="15" name="组合 14"/>
          <p:cNvGrpSpPr/>
          <p:nvPr/>
        </p:nvGrpSpPr>
        <p:grpSpPr>
          <a:xfrm>
            <a:off x="1055440" y="2400833"/>
            <a:ext cx="846094" cy="400475"/>
            <a:chOff x="3525944" y="2297621"/>
            <a:chExt cx="846094" cy="400475"/>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50854" y="2072711"/>
              <a:ext cx="396274" cy="846093"/>
            </a:xfrm>
            <a:prstGeom prst="rect">
              <a:avLst/>
            </a:prstGeom>
          </p:spPr>
        </p:pic>
        <p:sp>
          <p:nvSpPr>
            <p:cNvPr id="17" name="文本框 16"/>
            <p:cNvSpPr txBox="1"/>
            <p:nvPr/>
          </p:nvSpPr>
          <p:spPr>
            <a:xfrm>
              <a:off x="3579991" y="2297986"/>
              <a:ext cx="792047"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定义</a:t>
              </a:r>
              <a:endParaRPr lang="zh-CN" altLang="en-US" sz="2000">
                <a:latin typeface="黑体" panose="02010609060101010101" pitchFamily="49" charset="-122"/>
                <a:ea typeface="黑体" panose="02010609060101010101" pitchFamily="49" charset="-122"/>
              </a:endParaRPr>
            </a:p>
          </p:txBody>
        </p:sp>
      </p:grpSp>
      <p:grpSp>
        <p:nvGrpSpPr>
          <p:cNvPr id="20" name="组合 19"/>
          <p:cNvGrpSpPr/>
          <p:nvPr/>
        </p:nvGrpSpPr>
        <p:grpSpPr>
          <a:xfrm>
            <a:off x="1055440" y="3542865"/>
            <a:ext cx="846094" cy="400475"/>
            <a:chOff x="3525944" y="2297621"/>
            <a:chExt cx="846094" cy="400475"/>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50854" y="2072711"/>
              <a:ext cx="396274" cy="846093"/>
            </a:xfrm>
            <a:prstGeom prst="rect">
              <a:avLst/>
            </a:prstGeom>
          </p:spPr>
        </p:pic>
        <p:sp>
          <p:nvSpPr>
            <p:cNvPr id="22" name="文本框 21"/>
            <p:cNvSpPr txBox="1"/>
            <p:nvPr/>
          </p:nvSpPr>
          <p:spPr>
            <a:xfrm>
              <a:off x="3579991" y="2297986"/>
              <a:ext cx="792047"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作用</a:t>
              </a:r>
              <a:endParaRPr lang="zh-CN" altLang="en-US" sz="2000">
                <a:latin typeface="黑体" panose="02010609060101010101" pitchFamily="49" charset="-122"/>
                <a:ea typeface="黑体" panose="02010609060101010101" pitchFamily="49" charset="-122"/>
              </a:endParaRPr>
            </a:p>
          </p:txBody>
        </p:sp>
      </p:grpSp>
      <p:grpSp>
        <p:nvGrpSpPr>
          <p:cNvPr id="23" name="组合 22"/>
          <p:cNvGrpSpPr/>
          <p:nvPr/>
        </p:nvGrpSpPr>
        <p:grpSpPr>
          <a:xfrm>
            <a:off x="1055440" y="4797152"/>
            <a:ext cx="846094" cy="400475"/>
            <a:chOff x="3525944" y="2297621"/>
            <a:chExt cx="846094" cy="400475"/>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50854" y="2072711"/>
              <a:ext cx="396274" cy="846093"/>
            </a:xfrm>
            <a:prstGeom prst="rect">
              <a:avLst/>
            </a:prstGeom>
          </p:spPr>
        </p:pic>
        <p:sp>
          <p:nvSpPr>
            <p:cNvPr id="25" name="文本框 24"/>
            <p:cNvSpPr txBox="1"/>
            <p:nvPr/>
          </p:nvSpPr>
          <p:spPr>
            <a:xfrm>
              <a:off x="3579991" y="2297986"/>
              <a:ext cx="792047"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使用</a:t>
              </a:r>
              <a:endParaRPr lang="zh-CN" altLang="en-US" sz="2000">
                <a:latin typeface="黑体" panose="02010609060101010101" pitchFamily="49" charset="-122"/>
                <a:ea typeface="黑体" panose="02010609060101010101" pitchFamily="49" charset="-122"/>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1778606" y="1124744"/>
            <a:ext cx="8456488" cy="498598"/>
          </a:xfrm>
          <a:prstGeom prst="rect">
            <a:avLst/>
          </a:prstGeom>
          <a:solidFill>
            <a:schemeClr val="bg1">
              <a:lumMod val="95000"/>
            </a:schemeClr>
          </a:solidFill>
        </p:spPr>
        <p:txBody>
          <a:bodyPr wrap="square">
            <a:spAutoFit/>
          </a:bodyPr>
          <a:lstStyle/>
          <a:p>
            <a:pPr>
              <a:lnSpc>
                <a:spcPct val="120000"/>
              </a:lnSpc>
              <a:tabLst>
                <a:tab pos="1188085" algn="l"/>
                <a:tab pos="2163445" algn="l"/>
                <a:tab pos="3142615" algn="l"/>
                <a:tab pos="4190365" algn="l"/>
              </a:tabLst>
            </a:pPr>
            <a:r>
              <a:rPr lang="zh-CN" altLang="zh-CN" sz="2200" smtClean="0">
                <a:solidFill>
                  <a:srgbClr val="000000"/>
                </a:solidFill>
                <a:latin typeface="+mn-ea"/>
                <a:cs typeface="Times New Roman" panose="02020603050405020304" pitchFamily="18" charset="0"/>
              </a:rPr>
              <a:t>请</a:t>
            </a:r>
            <a:r>
              <a:rPr lang="zh-CN" altLang="zh-CN" sz="2200">
                <a:solidFill>
                  <a:srgbClr val="000000"/>
                </a:solidFill>
                <a:latin typeface="+mn-ea"/>
                <a:cs typeface="Times New Roman" panose="02020603050405020304" pitchFamily="18" charset="0"/>
              </a:rPr>
              <a:t>以</a:t>
            </a:r>
            <a:r>
              <a:rPr lang="en-US" altLang="zh-CN" sz="2200">
                <a:solidFill>
                  <a:srgbClr val="000000"/>
                </a:solidFill>
                <a:latin typeface="+mn-ea"/>
                <a:cs typeface="Times New Roman" panose="02020603050405020304" pitchFamily="18" charset="0"/>
              </a:rPr>
              <a:t>“</a:t>
            </a:r>
            <a:r>
              <a:rPr lang="zh-CN" altLang="zh-CN" sz="2200">
                <a:solidFill>
                  <a:srgbClr val="000000"/>
                </a:solidFill>
                <a:latin typeface="+mn-ea"/>
                <a:cs typeface="Times New Roman" panose="02020603050405020304" pitchFamily="18" charset="0"/>
              </a:rPr>
              <a:t>磨难</a:t>
            </a:r>
            <a:r>
              <a:rPr lang="en-US" altLang="zh-CN" sz="2200">
                <a:solidFill>
                  <a:srgbClr val="000000"/>
                </a:solidFill>
                <a:latin typeface="+mn-ea"/>
                <a:cs typeface="Times New Roman" panose="02020603050405020304" pitchFamily="18" charset="0"/>
              </a:rPr>
              <a:t>”</a:t>
            </a:r>
            <a:r>
              <a:rPr lang="zh-CN" altLang="zh-CN" sz="2200">
                <a:solidFill>
                  <a:srgbClr val="000000"/>
                </a:solidFill>
                <a:latin typeface="+mn-ea"/>
                <a:cs typeface="Times New Roman" panose="02020603050405020304" pitchFamily="18" charset="0"/>
              </a:rPr>
              <a:t>为话题</a:t>
            </a:r>
            <a:r>
              <a:rPr lang="en-US" altLang="zh-CN" sz="2200">
                <a:solidFill>
                  <a:srgbClr val="000000"/>
                </a:solidFill>
                <a:latin typeface="+mn-ea"/>
                <a:cs typeface="Times New Roman" panose="02020603050405020304" pitchFamily="18" charset="0"/>
              </a:rPr>
              <a:t>,</a:t>
            </a:r>
            <a:r>
              <a:rPr lang="zh-CN" altLang="zh-CN" sz="2200">
                <a:solidFill>
                  <a:srgbClr val="000000"/>
                </a:solidFill>
                <a:latin typeface="+mn-ea"/>
                <a:cs typeface="Times New Roman" panose="02020603050405020304" pitchFamily="18" charset="0"/>
              </a:rPr>
              <a:t>运用例证法</a:t>
            </a:r>
            <a:r>
              <a:rPr lang="en-US" altLang="zh-CN" sz="2200">
                <a:solidFill>
                  <a:srgbClr val="000000"/>
                </a:solidFill>
                <a:latin typeface="+mn-ea"/>
                <a:cs typeface="Times New Roman" panose="02020603050405020304" pitchFamily="18" charset="0"/>
              </a:rPr>
              <a:t>,</a:t>
            </a:r>
            <a:r>
              <a:rPr lang="zh-CN" altLang="zh-CN" sz="2200">
                <a:solidFill>
                  <a:srgbClr val="000000"/>
                </a:solidFill>
                <a:latin typeface="+mn-ea"/>
                <a:cs typeface="Times New Roman" panose="02020603050405020304" pitchFamily="18" charset="0"/>
              </a:rPr>
              <a:t>写一段</a:t>
            </a:r>
            <a:r>
              <a:rPr lang="en-US" altLang="zh-CN" sz="2200">
                <a:solidFill>
                  <a:srgbClr val="000000"/>
                </a:solidFill>
                <a:latin typeface="+mn-ea"/>
                <a:cs typeface="Times New Roman" panose="02020603050405020304" pitchFamily="18" charset="0"/>
              </a:rPr>
              <a:t>300</a:t>
            </a:r>
            <a:r>
              <a:rPr lang="zh-CN" altLang="zh-CN" sz="2200">
                <a:solidFill>
                  <a:srgbClr val="000000"/>
                </a:solidFill>
                <a:latin typeface="+mn-ea"/>
                <a:cs typeface="Times New Roman" panose="02020603050405020304" pitchFamily="18" charset="0"/>
              </a:rPr>
              <a:t>字左右的议论性文字</a:t>
            </a:r>
            <a:r>
              <a:rPr lang="zh-CN" altLang="zh-CN" sz="2200" smtClean="0">
                <a:solidFill>
                  <a:srgbClr val="000000"/>
                </a:solidFill>
                <a:latin typeface="+mn-ea"/>
                <a:cs typeface="Times New Roman" panose="02020603050405020304" pitchFamily="18" charset="0"/>
              </a:rPr>
              <a:t>。</a:t>
            </a:r>
            <a:endParaRPr lang="zh-CN" altLang="zh-CN" sz="2200">
              <a:solidFill>
                <a:srgbClr val="000000"/>
              </a:solidFill>
              <a:latin typeface="+mn-ea"/>
              <a:cs typeface="Times New Roman" panose="02020603050405020304" pitchFamily="18" charset="0"/>
            </a:endParaRPr>
          </a:p>
        </p:txBody>
      </p:sp>
      <p:sp>
        <p:nvSpPr>
          <p:cNvPr id="8" name="Text Box 2"/>
          <p:cNvSpPr txBox="1">
            <a:spLocks noChangeArrowheads="1"/>
          </p:cNvSpPr>
          <p:nvPr/>
        </p:nvSpPr>
        <p:spPr bwMode="auto">
          <a:xfrm>
            <a:off x="5048301" y="72105"/>
            <a:ext cx="2271836" cy="707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smtClean="0">
                <a:solidFill>
                  <a:schemeClr val="bg1"/>
                </a:solidFill>
                <a:latin typeface="黑体" panose="02010609060101010101" pitchFamily="49" charset="-122"/>
                <a:ea typeface="黑体" panose="02010609060101010101" pitchFamily="49" charset="-122"/>
              </a:rPr>
              <a:t>拓展延伸</a:t>
            </a:r>
            <a:endParaRPr lang="zh-CN" altLang="en-US" sz="4000">
              <a:solidFill>
                <a:schemeClr val="bg1"/>
              </a:solidFill>
              <a:latin typeface="黑体" panose="02010609060101010101" pitchFamily="49" charset="-122"/>
              <a:ea typeface="黑体" panose="02010609060101010101" pitchFamily="49" charset="-122"/>
            </a:endParaRPr>
          </a:p>
        </p:txBody>
      </p:sp>
      <p:sp>
        <p:nvSpPr>
          <p:cNvPr id="9" name="矩形 8"/>
          <p:cNvSpPr>
            <a:spLocks noChangeAspect="1"/>
          </p:cNvSpPr>
          <p:nvPr/>
        </p:nvSpPr>
        <p:spPr>
          <a:xfrm>
            <a:off x="983432" y="1772816"/>
            <a:ext cx="10729192" cy="4708981"/>
          </a:xfrm>
          <a:prstGeom prst="rect">
            <a:avLst/>
          </a:prstGeom>
          <a:ln w="12700">
            <a:solidFill>
              <a:schemeClr val="accent6">
                <a:lumMod val="75000"/>
              </a:schemeClr>
            </a:solidFill>
            <a:prstDash val="dash"/>
          </a:ln>
          <a:effectLst/>
        </p:spPr>
        <p:txBody>
          <a:bodyPr wrap="square">
            <a:spAutoFit/>
          </a:bodyPr>
          <a:lstStyle/>
          <a:p>
            <a:pPr indent="457200">
              <a:lnSpc>
                <a:spcPct val="150000"/>
              </a:lnSpc>
              <a:tabLst>
                <a:tab pos="1188085" algn="l"/>
                <a:tab pos="2163445" algn="l"/>
                <a:tab pos="3142615" algn="l"/>
                <a:tab pos="4190365" algn="l"/>
              </a:tabLst>
            </a:pP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有时候</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磨难恰恰是一种历练</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能让人生绽放光彩</a:t>
            </a: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457200">
              <a:lnSpc>
                <a:spcPct val="150000"/>
              </a:lnSpc>
              <a:tabLst>
                <a:tab pos="1188085" algn="l"/>
                <a:tab pos="2163445" algn="l"/>
                <a:tab pos="3142615" algn="l"/>
                <a:tab pos="4190365" algn="l"/>
              </a:tabLst>
            </a:pP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贝多芬</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双耳失聪</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却能在困境中创造出不朽的乐曲</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撼人心魄</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那是因为他不屈服命运的打击</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顽强抗拒厄运</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才谱写出人类的心灵之</a:t>
            </a: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歌</a:t>
            </a:r>
            <a:r>
              <a:rPr lang="zh-CN" altLang="en-US"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457200">
              <a:lnSpc>
                <a:spcPct val="150000"/>
              </a:lnSpc>
              <a:tabLst>
                <a:tab pos="1188085" algn="l"/>
                <a:tab pos="2163445" algn="l"/>
                <a:tab pos="3142615" algn="l"/>
                <a:tab pos="4190365" algn="l"/>
              </a:tabLst>
            </a:pP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司马迁</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遭受腐刑</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却能在耻辱中挺直腰杆</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写成《史记》</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汗青溢彩</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那是因为他有坚定如山的信念、刚毅如铁的意志</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于羞辱讥讽中坚持自己的志向</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才成为一代</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史圣</a:t>
            </a:r>
            <a:r>
              <a:rPr lang="en-US"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457200">
              <a:lnSpc>
                <a:spcPct val="150000"/>
              </a:lnSpc>
              <a:tabLst>
                <a:tab pos="1188085" algn="l"/>
                <a:tab pos="2163445" algn="l"/>
                <a:tab pos="3142615" algn="l"/>
                <a:tab pos="4190365" algn="l"/>
              </a:tabLst>
            </a:pP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一代</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体操王子李宁黯然退出体坛</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却能另辟天地</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成功开创新的事业</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让</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李宁牌</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系列运动用品风靡全国</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走向世界</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那是因为他懂得承受磨难</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不为失败所吓倒</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才能在失败中开拓出一条人生新路</a:t>
            </a: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indent="457200">
              <a:lnSpc>
                <a:spcPct val="150000"/>
              </a:lnSpc>
              <a:tabLst>
                <a:tab pos="1188085" algn="l"/>
                <a:tab pos="2163445" algn="l"/>
                <a:tab pos="3142615" algn="l"/>
                <a:tab pos="4190365" algn="l"/>
              </a:tabLst>
            </a:pPr>
            <a:r>
              <a:rPr lang="zh-CN" altLang="zh-CN" sz="20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磨难</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是祸</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又是福。它对于意志坚强者来说</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只不过是人生路上的一场风雨</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只要勇敢地走过去</a:t>
            </a:r>
            <a:r>
              <a:rPr lang="en-US"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000">
                <a:solidFill>
                  <a:srgbClr val="000000"/>
                </a:solidFill>
                <a:latin typeface="楷体" panose="02010609060101010101" pitchFamily="49" charset="-122"/>
                <a:ea typeface="楷体" panose="02010609060101010101" pitchFamily="49" charset="-122"/>
                <a:cs typeface="Times New Roman" panose="02020603050405020304" pitchFamily="18" charset="0"/>
              </a:rPr>
              <a:t>前方就是另一片蓝天。</a:t>
            </a:r>
          </a:p>
        </p:txBody>
      </p:sp>
      <p:sp>
        <p:nvSpPr>
          <p:cNvPr id="3" name="矩形 2"/>
          <p:cNvSpPr/>
          <p:nvPr/>
        </p:nvSpPr>
        <p:spPr>
          <a:xfrm>
            <a:off x="911424" y="1700808"/>
            <a:ext cx="10873208" cy="4824536"/>
          </a:xfrm>
          <a:prstGeom prst="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7" dur="500"/>
                                        <p:tgtEl>
                                          <p:spTgt spid="9">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randombar(horizontal)">
                                      <p:cBhvr>
                                        <p:cTn id="12" dur="500"/>
                                        <p:tgtEl>
                                          <p:spTgt spid="9">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randombar(horizontal)">
                                      <p:cBhvr>
                                        <p:cTn id="17" dur="500"/>
                                        <p:tgtEl>
                                          <p:spTgt spid="9">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randombar(horizontal)">
                                      <p:cBhvr>
                                        <p:cTn id="22" dur="500"/>
                                        <p:tgtEl>
                                          <p:spTgt spid="9">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randombar(horizontal)">
                                      <p:cBhvr>
                                        <p:cTn id="27"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4978" y="4431004"/>
            <a:ext cx="4314106" cy="524034"/>
          </a:xfrm>
          <a:prstGeom prst="rect">
            <a:avLst/>
          </a:prstGeom>
        </p:spPr>
      </p:pic>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6774" y="4443900"/>
            <a:ext cx="4005129" cy="570963"/>
          </a:xfrm>
          <a:prstGeom prst="rect">
            <a:avLst/>
          </a:prstGeom>
        </p:spPr>
      </p:pic>
      <p:sp>
        <p:nvSpPr>
          <p:cNvPr id="2" name="矩形 1"/>
          <p:cNvSpPr>
            <a:spLocks noChangeAspect="1"/>
          </p:cNvSpPr>
          <p:nvPr/>
        </p:nvSpPr>
        <p:spPr>
          <a:xfrm>
            <a:off x="4223792" y="5716565"/>
            <a:ext cx="4126065" cy="553998"/>
          </a:xfrm>
          <a:prstGeom prst="rect">
            <a:avLst/>
          </a:prstGeom>
          <a:solidFill>
            <a:schemeClr val="bg1">
              <a:lumMod val="95000"/>
            </a:schemeClr>
          </a:solidFill>
        </p:spPr>
        <p:txBody>
          <a:bodyPr wrap="square">
            <a:spAutoFit/>
          </a:bodyPr>
          <a:lstStyle/>
          <a:p>
            <a:pPr>
              <a:lnSpc>
                <a:spcPct val="150000"/>
              </a:lnSpc>
              <a:tabLst>
                <a:tab pos="1188085" algn="l"/>
                <a:tab pos="2163445" algn="l"/>
                <a:tab pos="3142615" algn="l"/>
                <a:tab pos="4190365" algn="l"/>
              </a:tabLst>
            </a:pP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本</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单元所选文章属于</a:t>
            </a:r>
            <a:r>
              <a:rPr lang="zh-CN" altLang="zh-CN" sz="2000">
                <a:solidFill>
                  <a:srgbClr val="FF0000"/>
                </a:solidFill>
                <a:latin typeface="黑体" panose="02010609060101010101" pitchFamily="49" charset="-122"/>
                <a:ea typeface="黑体" panose="02010609060101010101" pitchFamily="49" charset="-122"/>
                <a:cs typeface="Times New Roman" panose="02020603050405020304" pitchFamily="18" charset="0"/>
              </a:rPr>
              <a:t>社会科学</a:t>
            </a:r>
            <a:r>
              <a:rPr lang="zh-CN" altLang="zh-CN" sz="20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论著</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1745" y="1909908"/>
            <a:ext cx="2580147" cy="653170"/>
          </a:xfrm>
          <a:prstGeom prst="rect">
            <a:avLst/>
          </a:prstGeom>
        </p:spPr>
      </p:pic>
      <p:sp>
        <p:nvSpPr>
          <p:cNvPr id="3" name="矩形 2"/>
          <p:cNvSpPr/>
          <p:nvPr/>
        </p:nvSpPr>
        <p:spPr>
          <a:xfrm>
            <a:off x="3791745" y="2030186"/>
            <a:ext cx="2378596" cy="461665"/>
          </a:xfrm>
          <a:prstGeom prst="rect">
            <a:avLst/>
          </a:prstGeom>
        </p:spPr>
        <p:txBody>
          <a:bodyPr wrap="square">
            <a:spAutoFit/>
          </a:bodyPr>
          <a:lstStyle/>
          <a:p>
            <a:pPr algn="ctr">
              <a:lnSpc>
                <a:spcPct val="120000"/>
              </a:lnSpc>
              <a:tabLst>
                <a:tab pos="1188085" algn="l"/>
                <a:tab pos="2163445" algn="l"/>
                <a:tab pos="3142615" algn="l"/>
                <a:tab pos="4190365" algn="l"/>
              </a:tabLst>
            </a:pPr>
            <a:r>
              <a:rPr lang="zh-CN" altLang="zh-CN" sz="20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科学与文化论著</a:t>
            </a:r>
          </a:p>
        </p:txBody>
      </p:sp>
      <p:sp>
        <p:nvSpPr>
          <p:cNvPr id="4" name="矩形 3"/>
          <p:cNvSpPr/>
          <p:nvPr/>
        </p:nvSpPr>
        <p:spPr>
          <a:xfrm>
            <a:off x="6387047" y="1984020"/>
            <a:ext cx="4570482" cy="507831"/>
          </a:xfrm>
          <a:prstGeom prst="rect">
            <a:avLst/>
          </a:prstGeom>
          <a:solidFill>
            <a:schemeClr val="bg1">
              <a:lumMod val="95000"/>
            </a:schemeClr>
          </a:solidFill>
        </p:spPr>
        <p:txBody>
          <a:bodyPr wrap="none">
            <a:spAutoFit/>
          </a:bodyPr>
          <a:lstStyle/>
          <a:p>
            <a:pPr indent="457200">
              <a:lnSpc>
                <a:spcPct val="150000"/>
              </a:lnSpc>
              <a:tabLst>
                <a:tab pos="1188085" algn="l"/>
                <a:tab pos="2163445" algn="l"/>
                <a:tab pos="3142615" algn="l"/>
                <a:tab pos="4190365" algn="l"/>
              </a:tabLst>
            </a:pPr>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论著</a:t>
            </a:r>
            <a:r>
              <a:rPr lang="zh-CN" altLang="en-US">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就是带有研究性</a:t>
            </a:r>
            <a:r>
              <a:rPr lang="zh-CN"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的</a:t>
            </a:r>
            <a:r>
              <a:rPr lang="zh-CN" altLang="en-US"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论文、</a:t>
            </a:r>
            <a:r>
              <a:rPr lang="zh-CN" altLang="zh-CN"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著作</a:t>
            </a:r>
            <a:r>
              <a:rPr lang="zh-CN" altLang="zh-CN">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p:txBody>
      </p:sp>
      <p:grpSp>
        <p:nvGrpSpPr>
          <p:cNvPr id="6" name="组合 5"/>
          <p:cNvGrpSpPr/>
          <p:nvPr/>
        </p:nvGrpSpPr>
        <p:grpSpPr>
          <a:xfrm>
            <a:off x="2279576" y="3108409"/>
            <a:ext cx="1944216" cy="427261"/>
            <a:chOff x="767409" y="3405378"/>
            <a:chExt cx="1944216" cy="427261"/>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409" y="3405378"/>
              <a:ext cx="1944216" cy="427261"/>
            </a:xfrm>
            <a:prstGeom prst="rect">
              <a:avLst/>
            </a:prstGeom>
          </p:spPr>
        </p:pic>
        <p:sp>
          <p:nvSpPr>
            <p:cNvPr id="5" name="文本框 4"/>
            <p:cNvSpPr txBox="1"/>
            <p:nvPr/>
          </p:nvSpPr>
          <p:spPr>
            <a:xfrm>
              <a:off x="875421" y="3432529"/>
              <a:ext cx="1728192"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自然科学论著</a:t>
              </a:r>
              <a:endParaRPr lang="zh-CN" altLang="en-US" sz="2000">
                <a:solidFill>
                  <a:srgbClr val="FF0000"/>
                </a:solidFill>
                <a:latin typeface="黑体" panose="02010609060101010101" pitchFamily="49" charset="-122"/>
                <a:ea typeface="黑体" panose="02010609060101010101" pitchFamily="49" charset="-122"/>
              </a:endParaRPr>
            </a:p>
          </p:txBody>
        </p:sp>
      </p:grpSp>
      <p:grpSp>
        <p:nvGrpSpPr>
          <p:cNvPr id="16" name="组合 15"/>
          <p:cNvGrpSpPr/>
          <p:nvPr/>
        </p:nvGrpSpPr>
        <p:grpSpPr>
          <a:xfrm>
            <a:off x="6574926" y="3167637"/>
            <a:ext cx="1944216" cy="427261"/>
            <a:chOff x="767409" y="3405378"/>
            <a:chExt cx="1944216" cy="427261"/>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409" y="3405378"/>
              <a:ext cx="1944216" cy="427261"/>
            </a:xfrm>
            <a:prstGeom prst="rect">
              <a:avLst/>
            </a:prstGeom>
          </p:spPr>
        </p:pic>
        <p:sp>
          <p:nvSpPr>
            <p:cNvPr id="18" name="文本框 17"/>
            <p:cNvSpPr txBox="1"/>
            <p:nvPr/>
          </p:nvSpPr>
          <p:spPr>
            <a:xfrm>
              <a:off x="875421" y="3432529"/>
              <a:ext cx="1728192"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社会科学论著</a:t>
              </a:r>
              <a:endParaRPr lang="zh-CN" altLang="en-US" sz="2000">
                <a:solidFill>
                  <a:srgbClr val="FF0000"/>
                </a:solidFill>
                <a:latin typeface="黑体" panose="02010609060101010101" pitchFamily="49" charset="-122"/>
                <a:ea typeface="黑体" panose="02010609060101010101" pitchFamily="49" charset="-122"/>
              </a:endParaRPr>
            </a:p>
          </p:txBody>
        </p:sp>
      </p:grpSp>
      <p:sp>
        <p:nvSpPr>
          <p:cNvPr id="19" name="矩形 18"/>
          <p:cNvSpPr/>
          <p:nvPr/>
        </p:nvSpPr>
        <p:spPr>
          <a:xfrm>
            <a:off x="6983297" y="4494759"/>
            <a:ext cx="4288353" cy="400110"/>
          </a:xfrm>
          <a:prstGeom prst="rect">
            <a:avLst/>
          </a:prstGeom>
        </p:spPr>
        <p:txBody>
          <a:bodyPr wrap="none">
            <a:spAutoFit/>
          </a:bodyPr>
          <a:lstStyle/>
          <a:p>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由分析推理而得</a:t>
            </a:r>
            <a:r>
              <a:rPr lang="zh-CN" altLang="en-US" sz="20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往往具有</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抽象性</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en-US" sz="2000"/>
          </a:p>
        </p:txBody>
      </p:sp>
      <p:sp>
        <p:nvSpPr>
          <p:cNvPr id="20" name="矩形 19"/>
          <p:cNvSpPr/>
          <p:nvPr/>
        </p:nvSpPr>
        <p:spPr>
          <a:xfrm>
            <a:off x="1299588" y="4529327"/>
            <a:ext cx="4031873" cy="400110"/>
          </a:xfrm>
          <a:prstGeom prst="rect">
            <a:avLst/>
          </a:prstGeom>
        </p:spPr>
        <p:txBody>
          <a:bodyPr wrap="none">
            <a:spAutoFit/>
          </a:bodyPr>
          <a:lstStyle/>
          <a:p>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通过实验研究而得</a:t>
            </a:r>
            <a:r>
              <a:rPr lang="zh-CN" altLang="en-US"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0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具有</a:t>
            </a:r>
            <a:r>
              <a:rPr lang="zh-CN" altLang="zh-CN" sz="2000">
                <a:solidFill>
                  <a:srgbClr val="000000"/>
                </a:solidFill>
                <a:latin typeface="黑体" panose="02010609060101010101" pitchFamily="49" charset="-122"/>
                <a:ea typeface="黑体" panose="02010609060101010101" pitchFamily="49" charset="-122"/>
                <a:cs typeface="Times New Roman" panose="02020603050405020304" pitchFamily="18" charset="0"/>
              </a:rPr>
              <a:t>实证性。</a:t>
            </a:r>
            <a:endParaRPr lang="zh-CN" altLang="en-US" sz="2000"/>
          </a:p>
        </p:txBody>
      </p:sp>
      <p:sp>
        <p:nvSpPr>
          <p:cNvPr id="23" name="Freeform 154"/>
          <p:cNvSpPr>
            <a:spLocks noEditPoints="1"/>
          </p:cNvSpPr>
          <p:nvPr/>
        </p:nvSpPr>
        <p:spPr bwMode="auto">
          <a:xfrm rot="10246112">
            <a:off x="3234386" y="3738652"/>
            <a:ext cx="691830" cy="462916"/>
          </a:xfrm>
          <a:custGeom>
            <a:avLst/>
            <a:gdLst>
              <a:gd name="T0" fmla="*/ 45 w 92"/>
              <a:gd name="T1" fmla="*/ 4 h 87"/>
              <a:gd name="T2" fmla="*/ 25 w 92"/>
              <a:gd name="T3" fmla="*/ 86 h 87"/>
              <a:gd name="T4" fmla="*/ 74 w 92"/>
              <a:gd name="T5" fmla="*/ 26 h 87"/>
              <a:gd name="T6" fmla="*/ 70 w 92"/>
              <a:gd name="T7" fmla="*/ 24 h 87"/>
              <a:gd name="T8" fmla="*/ 71 w 92"/>
              <a:gd name="T9" fmla="*/ 13 h 87"/>
              <a:gd name="T10" fmla="*/ 8 w 92"/>
              <a:gd name="T11" fmla="*/ 66 h 87"/>
              <a:gd name="T12" fmla="*/ 14 w 92"/>
              <a:gd name="T13" fmla="*/ 60 h 87"/>
              <a:gd name="T14" fmla="*/ 19 w 92"/>
              <a:gd name="T15" fmla="*/ 69 h 87"/>
              <a:gd name="T16" fmla="*/ 21 w 92"/>
              <a:gd name="T17" fmla="*/ 70 h 87"/>
              <a:gd name="T18" fmla="*/ 27 w 92"/>
              <a:gd name="T19" fmla="*/ 61 h 87"/>
              <a:gd name="T20" fmla="*/ 26 w 92"/>
              <a:gd name="T21" fmla="*/ 75 h 87"/>
              <a:gd name="T22" fmla="*/ 42 w 92"/>
              <a:gd name="T23" fmla="*/ 41 h 87"/>
              <a:gd name="T24" fmla="*/ 46 w 92"/>
              <a:gd name="T25" fmla="*/ 29 h 87"/>
              <a:gd name="T26" fmla="*/ 39 w 92"/>
              <a:gd name="T27" fmla="*/ 56 h 87"/>
              <a:gd name="T28" fmla="*/ 65 w 92"/>
              <a:gd name="T29" fmla="*/ 5 h 87"/>
              <a:gd name="T30" fmla="*/ 57 w 92"/>
              <a:gd name="T31" fmla="*/ 12 h 87"/>
              <a:gd name="T32" fmla="*/ 51 w 92"/>
              <a:gd name="T33" fmla="*/ 7 h 87"/>
              <a:gd name="T34" fmla="*/ 47 w 92"/>
              <a:gd name="T35" fmla="*/ 46 h 87"/>
              <a:gd name="T36" fmla="*/ 57 w 92"/>
              <a:gd name="T37" fmla="*/ 17 h 87"/>
              <a:gd name="T38" fmla="*/ 61 w 92"/>
              <a:gd name="T39" fmla="*/ 16 h 87"/>
              <a:gd name="T40" fmla="*/ 63 w 92"/>
              <a:gd name="T41" fmla="*/ 15 h 87"/>
              <a:gd name="T42" fmla="*/ 60 w 92"/>
              <a:gd name="T43" fmla="*/ 14 h 87"/>
              <a:gd name="T44" fmla="*/ 56 w 92"/>
              <a:gd name="T45" fmla="*/ 14 h 87"/>
              <a:gd name="T46" fmla="*/ 48 w 92"/>
              <a:gd name="T47" fmla="*/ 6 h 87"/>
              <a:gd name="T48" fmla="*/ 24 w 92"/>
              <a:gd name="T49" fmla="*/ 79 h 87"/>
              <a:gd name="T50" fmla="*/ 20 w 92"/>
              <a:gd name="T51" fmla="*/ 74 h 87"/>
              <a:gd name="T52" fmla="*/ 25 w 92"/>
              <a:gd name="T53" fmla="*/ 80 h 87"/>
              <a:gd name="T54" fmla="*/ 32 w 92"/>
              <a:gd name="T55" fmla="*/ 50 h 87"/>
              <a:gd name="T56" fmla="*/ 19 w 92"/>
              <a:gd name="T57" fmla="*/ 73 h 87"/>
              <a:gd name="T58" fmla="*/ 16 w 92"/>
              <a:gd name="T59" fmla="*/ 71 h 87"/>
              <a:gd name="T60" fmla="*/ 18 w 92"/>
              <a:gd name="T61" fmla="*/ 64 h 87"/>
              <a:gd name="T62" fmla="*/ 10 w 92"/>
              <a:gd name="T63" fmla="*/ 67 h 87"/>
              <a:gd name="T64" fmla="*/ 33 w 92"/>
              <a:gd name="T65" fmla="*/ 77 h 87"/>
              <a:gd name="T66" fmla="*/ 52 w 92"/>
              <a:gd name="T67" fmla="*/ 25 h 87"/>
              <a:gd name="T68" fmla="*/ 59 w 92"/>
              <a:gd name="T69" fmla="*/ 16 h 87"/>
              <a:gd name="T70" fmla="*/ 51 w 92"/>
              <a:gd name="T71" fmla="*/ 52 h 87"/>
              <a:gd name="T72" fmla="*/ 55 w 92"/>
              <a:gd name="T73" fmla="*/ 54 h 87"/>
              <a:gd name="T74" fmla="*/ 71 w 92"/>
              <a:gd name="T75" fmla="*/ 5 h 87"/>
              <a:gd name="T76" fmla="*/ 50 w 92"/>
              <a:gd name="T77" fmla="*/ 59 h 87"/>
              <a:gd name="T78" fmla="*/ 66 w 92"/>
              <a:gd name="T79" fmla="*/ 41 h 87"/>
              <a:gd name="T80" fmla="*/ 70 w 92"/>
              <a:gd name="T81" fmla="*/ 19 h 87"/>
              <a:gd name="T82" fmla="*/ 70 w 92"/>
              <a:gd name="T83" fmla="*/ 33 h 87"/>
              <a:gd name="T84" fmla="*/ 78 w 92"/>
              <a:gd name="T85" fmla="*/ 6 h 87"/>
              <a:gd name="T86" fmla="*/ 51 w 92"/>
              <a:gd name="T87" fmla="*/ 59 h 87"/>
              <a:gd name="T88" fmla="*/ 68 w 92"/>
              <a:gd name="T89" fmla="*/ 25 h 87"/>
              <a:gd name="T90" fmla="*/ 81 w 92"/>
              <a:gd name="T91" fmla="*/ 40 h 87"/>
              <a:gd name="T92" fmla="*/ 85 w 92"/>
              <a:gd name="T93" fmla="*/ 14 h 87"/>
              <a:gd name="T94" fmla="*/ 78 w 92"/>
              <a:gd name="T95" fmla="*/ 36 h 87"/>
              <a:gd name="T96" fmla="*/ 82 w 92"/>
              <a:gd name="T97" fmla="*/ 10 h 87"/>
              <a:gd name="T98" fmla="*/ 87 w 92"/>
              <a:gd name="T99" fmla="*/ 19 h 87"/>
              <a:gd name="T100" fmla="*/ 84 w 92"/>
              <a:gd name="T101" fmla="*/ 27 h 87"/>
              <a:gd name="T102" fmla="*/ 88 w 92"/>
              <a:gd name="T103" fmla="*/ 5 h 87"/>
              <a:gd name="T104" fmla="*/ 86 w 92"/>
              <a:gd name="T105" fmla="*/ 7 h 87"/>
              <a:gd name="T106" fmla="*/ 76 w 92"/>
              <a:gd name="T107" fmla="*/ 34 h 87"/>
              <a:gd name="T108" fmla="*/ 73 w 92"/>
              <a:gd name="T109" fmla="*/ 33 h 87"/>
              <a:gd name="T110" fmla="*/ 81 w 92"/>
              <a:gd name="T111"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87">
                <a:moveTo>
                  <a:pt x="87" y="47"/>
                </a:moveTo>
                <a:cubicBezTo>
                  <a:pt x="87" y="47"/>
                  <a:pt x="88" y="46"/>
                  <a:pt x="88" y="45"/>
                </a:cubicBezTo>
                <a:cubicBezTo>
                  <a:pt x="88" y="31"/>
                  <a:pt x="91" y="17"/>
                  <a:pt x="92" y="2"/>
                </a:cubicBezTo>
                <a:cubicBezTo>
                  <a:pt x="92" y="1"/>
                  <a:pt x="92" y="1"/>
                  <a:pt x="91" y="1"/>
                </a:cubicBezTo>
                <a:cubicBezTo>
                  <a:pt x="91" y="1"/>
                  <a:pt x="91" y="1"/>
                  <a:pt x="90" y="1"/>
                </a:cubicBezTo>
                <a:cubicBezTo>
                  <a:pt x="82" y="0"/>
                  <a:pt x="74" y="1"/>
                  <a:pt x="66" y="2"/>
                </a:cubicBezTo>
                <a:cubicBezTo>
                  <a:pt x="59" y="2"/>
                  <a:pt x="52" y="3"/>
                  <a:pt x="45" y="4"/>
                </a:cubicBezTo>
                <a:cubicBezTo>
                  <a:pt x="44" y="4"/>
                  <a:pt x="44" y="4"/>
                  <a:pt x="44" y="5"/>
                </a:cubicBezTo>
                <a:cubicBezTo>
                  <a:pt x="43" y="5"/>
                  <a:pt x="43" y="6"/>
                  <a:pt x="44" y="7"/>
                </a:cubicBezTo>
                <a:cubicBezTo>
                  <a:pt x="48" y="10"/>
                  <a:pt x="50" y="14"/>
                  <a:pt x="53" y="18"/>
                </a:cubicBezTo>
                <a:cubicBezTo>
                  <a:pt x="36" y="34"/>
                  <a:pt x="21" y="52"/>
                  <a:pt x="1" y="65"/>
                </a:cubicBezTo>
                <a:cubicBezTo>
                  <a:pt x="0" y="65"/>
                  <a:pt x="0" y="66"/>
                  <a:pt x="0" y="67"/>
                </a:cubicBezTo>
                <a:cubicBezTo>
                  <a:pt x="1" y="68"/>
                  <a:pt x="1" y="68"/>
                  <a:pt x="2" y="68"/>
                </a:cubicBezTo>
                <a:cubicBezTo>
                  <a:pt x="12" y="69"/>
                  <a:pt x="21" y="77"/>
                  <a:pt x="25" y="86"/>
                </a:cubicBezTo>
                <a:cubicBezTo>
                  <a:pt x="26" y="86"/>
                  <a:pt x="26" y="86"/>
                  <a:pt x="26" y="87"/>
                </a:cubicBezTo>
                <a:cubicBezTo>
                  <a:pt x="27" y="87"/>
                  <a:pt x="27" y="87"/>
                  <a:pt x="28" y="86"/>
                </a:cubicBezTo>
                <a:cubicBezTo>
                  <a:pt x="44" y="71"/>
                  <a:pt x="59" y="53"/>
                  <a:pt x="76" y="38"/>
                </a:cubicBezTo>
                <a:cubicBezTo>
                  <a:pt x="79" y="41"/>
                  <a:pt x="82" y="44"/>
                  <a:pt x="84" y="47"/>
                </a:cubicBezTo>
                <a:cubicBezTo>
                  <a:pt x="85" y="48"/>
                  <a:pt x="86" y="47"/>
                  <a:pt x="87" y="47"/>
                </a:cubicBezTo>
                <a:close/>
                <a:moveTo>
                  <a:pt x="69" y="40"/>
                </a:moveTo>
                <a:cubicBezTo>
                  <a:pt x="72" y="36"/>
                  <a:pt x="72" y="31"/>
                  <a:pt x="74" y="26"/>
                </a:cubicBezTo>
                <a:cubicBezTo>
                  <a:pt x="74" y="26"/>
                  <a:pt x="74" y="26"/>
                  <a:pt x="74" y="26"/>
                </a:cubicBezTo>
                <a:cubicBezTo>
                  <a:pt x="73" y="30"/>
                  <a:pt x="72" y="34"/>
                  <a:pt x="72" y="38"/>
                </a:cubicBezTo>
                <a:cubicBezTo>
                  <a:pt x="71" y="38"/>
                  <a:pt x="70" y="39"/>
                  <a:pt x="69" y="40"/>
                </a:cubicBezTo>
                <a:close/>
                <a:moveTo>
                  <a:pt x="62" y="48"/>
                </a:moveTo>
                <a:cubicBezTo>
                  <a:pt x="64" y="42"/>
                  <a:pt x="65" y="37"/>
                  <a:pt x="67" y="31"/>
                </a:cubicBezTo>
                <a:cubicBezTo>
                  <a:pt x="69" y="25"/>
                  <a:pt x="71" y="19"/>
                  <a:pt x="73" y="13"/>
                </a:cubicBezTo>
                <a:cubicBezTo>
                  <a:pt x="72" y="17"/>
                  <a:pt x="71" y="20"/>
                  <a:pt x="70" y="24"/>
                </a:cubicBezTo>
                <a:cubicBezTo>
                  <a:pt x="68" y="31"/>
                  <a:pt x="66" y="38"/>
                  <a:pt x="64" y="45"/>
                </a:cubicBezTo>
                <a:cubicBezTo>
                  <a:pt x="64" y="45"/>
                  <a:pt x="64" y="45"/>
                  <a:pt x="64" y="45"/>
                </a:cubicBezTo>
                <a:cubicBezTo>
                  <a:pt x="63" y="46"/>
                  <a:pt x="62" y="47"/>
                  <a:pt x="62" y="48"/>
                </a:cubicBezTo>
                <a:close/>
                <a:moveTo>
                  <a:pt x="55" y="54"/>
                </a:moveTo>
                <a:cubicBezTo>
                  <a:pt x="62" y="40"/>
                  <a:pt x="66" y="24"/>
                  <a:pt x="72" y="9"/>
                </a:cubicBezTo>
                <a:cubicBezTo>
                  <a:pt x="72" y="8"/>
                  <a:pt x="74" y="2"/>
                  <a:pt x="73" y="7"/>
                </a:cubicBezTo>
                <a:cubicBezTo>
                  <a:pt x="73" y="9"/>
                  <a:pt x="72" y="11"/>
                  <a:pt x="71" y="13"/>
                </a:cubicBezTo>
                <a:cubicBezTo>
                  <a:pt x="70" y="18"/>
                  <a:pt x="69" y="22"/>
                  <a:pt x="67" y="26"/>
                </a:cubicBezTo>
                <a:cubicBezTo>
                  <a:pt x="64" y="34"/>
                  <a:pt x="63" y="42"/>
                  <a:pt x="60" y="49"/>
                </a:cubicBezTo>
                <a:cubicBezTo>
                  <a:pt x="58" y="51"/>
                  <a:pt x="57" y="53"/>
                  <a:pt x="55" y="54"/>
                </a:cubicBezTo>
                <a:close/>
                <a:moveTo>
                  <a:pt x="5" y="65"/>
                </a:moveTo>
                <a:cubicBezTo>
                  <a:pt x="6" y="65"/>
                  <a:pt x="7" y="64"/>
                  <a:pt x="8" y="63"/>
                </a:cubicBezTo>
                <a:cubicBezTo>
                  <a:pt x="8" y="64"/>
                  <a:pt x="7" y="65"/>
                  <a:pt x="7" y="65"/>
                </a:cubicBezTo>
                <a:cubicBezTo>
                  <a:pt x="7" y="66"/>
                  <a:pt x="7" y="66"/>
                  <a:pt x="8" y="66"/>
                </a:cubicBezTo>
                <a:cubicBezTo>
                  <a:pt x="8" y="66"/>
                  <a:pt x="9" y="61"/>
                  <a:pt x="9" y="64"/>
                </a:cubicBezTo>
                <a:cubicBezTo>
                  <a:pt x="9" y="65"/>
                  <a:pt x="9" y="66"/>
                  <a:pt x="9" y="67"/>
                </a:cubicBezTo>
                <a:cubicBezTo>
                  <a:pt x="8" y="66"/>
                  <a:pt x="6" y="66"/>
                  <a:pt x="5" y="65"/>
                </a:cubicBezTo>
                <a:close/>
                <a:moveTo>
                  <a:pt x="18" y="56"/>
                </a:moveTo>
                <a:cubicBezTo>
                  <a:pt x="17" y="58"/>
                  <a:pt x="16" y="61"/>
                  <a:pt x="16" y="63"/>
                </a:cubicBezTo>
                <a:cubicBezTo>
                  <a:pt x="15" y="64"/>
                  <a:pt x="14" y="69"/>
                  <a:pt x="14" y="68"/>
                </a:cubicBezTo>
                <a:cubicBezTo>
                  <a:pt x="14" y="65"/>
                  <a:pt x="14" y="62"/>
                  <a:pt x="14" y="60"/>
                </a:cubicBezTo>
                <a:cubicBezTo>
                  <a:pt x="14" y="59"/>
                  <a:pt x="14" y="59"/>
                  <a:pt x="13" y="60"/>
                </a:cubicBezTo>
                <a:cubicBezTo>
                  <a:pt x="12" y="62"/>
                  <a:pt x="11" y="64"/>
                  <a:pt x="10" y="66"/>
                </a:cubicBezTo>
                <a:cubicBezTo>
                  <a:pt x="9" y="67"/>
                  <a:pt x="10" y="64"/>
                  <a:pt x="10" y="64"/>
                </a:cubicBezTo>
                <a:cubicBezTo>
                  <a:pt x="10" y="63"/>
                  <a:pt x="10" y="63"/>
                  <a:pt x="10" y="62"/>
                </a:cubicBezTo>
                <a:cubicBezTo>
                  <a:pt x="13" y="60"/>
                  <a:pt x="15" y="58"/>
                  <a:pt x="18" y="56"/>
                </a:cubicBezTo>
                <a:close/>
                <a:moveTo>
                  <a:pt x="25" y="49"/>
                </a:moveTo>
                <a:cubicBezTo>
                  <a:pt x="22" y="55"/>
                  <a:pt x="23" y="63"/>
                  <a:pt x="19" y="69"/>
                </a:cubicBezTo>
                <a:cubicBezTo>
                  <a:pt x="17" y="73"/>
                  <a:pt x="19" y="69"/>
                  <a:pt x="19" y="67"/>
                </a:cubicBezTo>
                <a:cubicBezTo>
                  <a:pt x="20" y="65"/>
                  <a:pt x="21" y="63"/>
                  <a:pt x="22" y="60"/>
                </a:cubicBezTo>
                <a:cubicBezTo>
                  <a:pt x="23" y="57"/>
                  <a:pt x="24" y="54"/>
                  <a:pt x="24" y="50"/>
                </a:cubicBezTo>
                <a:cubicBezTo>
                  <a:pt x="24" y="50"/>
                  <a:pt x="25" y="49"/>
                  <a:pt x="25" y="49"/>
                </a:cubicBezTo>
                <a:close/>
                <a:moveTo>
                  <a:pt x="31" y="44"/>
                </a:moveTo>
                <a:cubicBezTo>
                  <a:pt x="26" y="52"/>
                  <a:pt x="25" y="62"/>
                  <a:pt x="21" y="71"/>
                </a:cubicBezTo>
                <a:cubicBezTo>
                  <a:pt x="19" y="75"/>
                  <a:pt x="20" y="74"/>
                  <a:pt x="21" y="70"/>
                </a:cubicBezTo>
                <a:cubicBezTo>
                  <a:pt x="22" y="67"/>
                  <a:pt x="23" y="64"/>
                  <a:pt x="24" y="61"/>
                </a:cubicBezTo>
                <a:cubicBezTo>
                  <a:pt x="26" y="56"/>
                  <a:pt x="27" y="52"/>
                  <a:pt x="28" y="46"/>
                </a:cubicBezTo>
                <a:cubicBezTo>
                  <a:pt x="29" y="46"/>
                  <a:pt x="30" y="45"/>
                  <a:pt x="31" y="44"/>
                </a:cubicBezTo>
                <a:close/>
                <a:moveTo>
                  <a:pt x="35" y="40"/>
                </a:moveTo>
                <a:cubicBezTo>
                  <a:pt x="30" y="51"/>
                  <a:pt x="29" y="63"/>
                  <a:pt x="24" y="74"/>
                </a:cubicBezTo>
                <a:cubicBezTo>
                  <a:pt x="21" y="79"/>
                  <a:pt x="23" y="74"/>
                  <a:pt x="23" y="71"/>
                </a:cubicBezTo>
                <a:cubicBezTo>
                  <a:pt x="24" y="68"/>
                  <a:pt x="25" y="65"/>
                  <a:pt x="27" y="61"/>
                </a:cubicBezTo>
                <a:cubicBezTo>
                  <a:pt x="29" y="55"/>
                  <a:pt x="30" y="48"/>
                  <a:pt x="33" y="42"/>
                </a:cubicBezTo>
                <a:cubicBezTo>
                  <a:pt x="33" y="42"/>
                  <a:pt x="33" y="42"/>
                  <a:pt x="33" y="42"/>
                </a:cubicBezTo>
                <a:cubicBezTo>
                  <a:pt x="33" y="41"/>
                  <a:pt x="34" y="40"/>
                  <a:pt x="35" y="40"/>
                </a:cubicBezTo>
                <a:close/>
                <a:moveTo>
                  <a:pt x="40" y="35"/>
                </a:moveTo>
                <a:cubicBezTo>
                  <a:pt x="37" y="40"/>
                  <a:pt x="36" y="47"/>
                  <a:pt x="34" y="52"/>
                </a:cubicBezTo>
                <a:cubicBezTo>
                  <a:pt x="33" y="56"/>
                  <a:pt x="31" y="60"/>
                  <a:pt x="30" y="63"/>
                </a:cubicBezTo>
                <a:cubicBezTo>
                  <a:pt x="28" y="67"/>
                  <a:pt x="27" y="71"/>
                  <a:pt x="26" y="75"/>
                </a:cubicBezTo>
                <a:cubicBezTo>
                  <a:pt x="26" y="76"/>
                  <a:pt x="25" y="78"/>
                  <a:pt x="25" y="79"/>
                </a:cubicBezTo>
                <a:cubicBezTo>
                  <a:pt x="25" y="77"/>
                  <a:pt x="26" y="74"/>
                  <a:pt x="26" y="72"/>
                </a:cubicBezTo>
                <a:cubicBezTo>
                  <a:pt x="27" y="68"/>
                  <a:pt x="28" y="64"/>
                  <a:pt x="30" y="60"/>
                </a:cubicBezTo>
                <a:cubicBezTo>
                  <a:pt x="32" y="53"/>
                  <a:pt x="35" y="46"/>
                  <a:pt x="36" y="38"/>
                </a:cubicBezTo>
                <a:cubicBezTo>
                  <a:pt x="38" y="37"/>
                  <a:pt x="39" y="36"/>
                  <a:pt x="40" y="35"/>
                </a:cubicBezTo>
                <a:close/>
                <a:moveTo>
                  <a:pt x="46" y="29"/>
                </a:moveTo>
                <a:cubicBezTo>
                  <a:pt x="44" y="33"/>
                  <a:pt x="43" y="37"/>
                  <a:pt x="42" y="41"/>
                </a:cubicBezTo>
                <a:cubicBezTo>
                  <a:pt x="41" y="44"/>
                  <a:pt x="40" y="47"/>
                  <a:pt x="39" y="50"/>
                </a:cubicBezTo>
                <a:cubicBezTo>
                  <a:pt x="35" y="59"/>
                  <a:pt x="33" y="68"/>
                  <a:pt x="30" y="76"/>
                </a:cubicBezTo>
                <a:cubicBezTo>
                  <a:pt x="29" y="77"/>
                  <a:pt x="29" y="78"/>
                  <a:pt x="28" y="79"/>
                </a:cubicBezTo>
                <a:cubicBezTo>
                  <a:pt x="29" y="78"/>
                  <a:pt x="29" y="76"/>
                  <a:pt x="30" y="75"/>
                </a:cubicBezTo>
                <a:cubicBezTo>
                  <a:pt x="31" y="70"/>
                  <a:pt x="32" y="65"/>
                  <a:pt x="33" y="60"/>
                </a:cubicBezTo>
                <a:cubicBezTo>
                  <a:pt x="36" y="51"/>
                  <a:pt x="38" y="42"/>
                  <a:pt x="42" y="33"/>
                </a:cubicBezTo>
                <a:cubicBezTo>
                  <a:pt x="43" y="32"/>
                  <a:pt x="45" y="30"/>
                  <a:pt x="46" y="29"/>
                </a:cubicBezTo>
                <a:close/>
                <a:moveTo>
                  <a:pt x="53" y="22"/>
                </a:moveTo>
                <a:cubicBezTo>
                  <a:pt x="50" y="28"/>
                  <a:pt x="49" y="35"/>
                  <a:pt x="47" y="41"/>
                </a:cubicBezTo>
                <a:cubicBezTo>
                  <a:pt x="45" y="45"/>
                  <a:pt x="43" y="49"/>
                  <a:pt x="42" y="53"/>
                </a:cubicBezTo>
                <a:cubicBezTo>
                  <a:pt x="40" y="58"/>
                  <a:pt x="39" y="63"/>
                  <a:pt x="37" y="68"/>
                </a:cubicBezTo>
                <a:cubicBezTo>
                  <a:pt x="36" y="70"/>
                  <a:pt x="35" y="73"/>
                  <a:pt x="33" y="75"/>
                </a:cubicBezTo>
                <a:cubicBezTo>
                  <a:pt x="34" y="74"/>
                  <a:pt x="35" y="72"/>
                  <a:pt x="35" y="70"/>
                </a:cubicBezTo>
                <a:cubicBezTo>
                  <a:pt x="37" y="66"/>
                  <a:pt x="38" y="61"/>
                  <a:pt x="39" y="56"/>
                </a:cubicBezTo>
                <a:cubicBezTo>
                  <a:pt x="40" y="52"/>
                  <a:pt x="41" y="48"/>
                  <a:pt x="42" y="44"/>
                </a:cubicBezTo>
                <a:cubicBezTo>
                  <a:pt x="42" y="43"/>
                  <a:pt x="43" y="43"/>
                  <a:pt x="43" y="43"/>
                </a:cubicBezTo>
                <a:cubicBezTo>
                  <a:pt x="44" y="38"/>
                  <a:pt x="46" y="32"/>
                  <a:pt x="47" y="27"/>
                </a:cubicBezTo>
                <a:cubicBezTo>
                  <a:pt x="49" y="26"/>
                  <a:pt x="51" y="24"/>
                  <a:pt x="53" y="22"/>
                </a:cubicBezTo>
                <a:close/>
                <a:moveTo>
                  <a:pt x="67" y="5"/>
                </a:moveTo>
                <a:cubicBezTo>
                  <a:pt x="66" y="5"/>
                  <a:pt x="65" y="6"/>
                  <a:pt x="65" y="7"/>
                </a:cubicBezTo>
                <a:cubicBezTo>
                  <a:pt x="65" y="7"/>
                  <a:pt x="65" y="6"/>
                  <a:pt x="65" y="5"/>
                </a:cubicBezTo>
                <a:cubicBezTo>
                  <a:pt x="65" y="5"/>
                  <a:pt x="65" y="5"/>
                  <a:pt x="65" y="5"/>
                </a:cubicBezTo>
                <a:cubicBezTo>
                  <a:pt x="62" y="7"/>
                  <a:pt x="61" y="9"/>
                  <a:pt x="60" y="12"/>
                </a:cubicBezTo>
                <a:cubicBezTo>
                  <a:pt x="59" y="13"/>
                  <a:pt x="57" y="18"/>
                  <a:pt x="58" y="15"/>
                </a:cubicBezTo>
                <a:cubicBezTo>
                  <a:pt x="58" y="13"/>
                  <a:pt x="59" y="11"/>
                  <a:pt x="60" y="9"/>
                </a:cubicBezTo>
                <a:cubicBezTo>
                  <a:pt x="60" y="8"/>
                  <a:pt x="60" y="8"/>
                  <a:pt x="60" y="8"/>
                </a:cubicBezTo>
                <a:cubicBezTo>
                  <a:pt x="58" y="10"/>
                  <a:pt x="58" y="12"/>
                  <a:pt x="57" y="14"/>
                </a:cubicBezTo>
                <a:cubicBezTo>
                  <a:pt x="56" y="18"/>
                  <a:pt x="57" y="12"/>
                  <a:pt x="57" y="12"/>
                </a:cubicBezTo>
                <a:cubicBezTo>
                  <a:pt x="57" y="11"/>
                  <a:pt x="57" y="9"/>
                  <a:pt x="58" y="8"/>
                </a:cubicBezTo>
                <a:cubicBezTo>
                  <a:pt x="58" y="8"/>
                  <a:pt x="57" y="8"/>
                  <a:pt x="57" y="8"/>
                </a:cubicBezTo>
                <a:cubicBezTo>
                  <a:pt x="57" y="9"/>
                  <a:pt x="55" y="13"/>
                  <a:pt x="55" y="14"/>
                </a:cubicBezTo>
                <a:cubicBezTo>
                  <a:pt x="55" y="12"/>
                  <a:pt x="55" y="10"/>
                  <a:pt x="55" y="8"/>
                </a:cubicBezTo>
                <a:cubicBezTo>
                  <a:pt x="55" y="8"/>
                  <a:pt x="54" y="8"/>
                  <a:pt x="54" y="8"/>
                </a:cubicBezTo>
                <a:cubicBezTo>
                  <a:pt x="53" y="12"/>
                  <a:pt x="52" y="8"/>
                  <a:pt x="52" y="7"/>
                </a:cubicBezTo>
                <a:cubicBezTo>
                  <a:pt x="52" y="6"/>
                  <a:pt x="52" y="6"/>
                  <a:pt x="51" y="7"/>
                </a:cubicBezTo>
                <a:cubicBezTo>
                  <a:pt x="51" y="9"/>
                  <a:pt x="50" y="8"/>
                  <a:pt x="49" y="6"/>
                </a:cubicBezTo>
                <a:cubicBezTo>
                  <a:pt x="55" y="6"/>
                  <a:pt x="61" y="5"/>
                  <a:pt x="67" y="5"/>
                </a:cubicBezTo>
                <a:close/>
                <a:moveTo>
                  <a:pt x="60" y="14"/>
                </a:moveTo>
                <a:cubicBezTo>
                  <a:pt x="53" y="30"/>
                  <a:pt x="49" y="47"/>
                  <a:pt x="43" y="63"/>
                </a:cubicBezTo>
                <a:cubicBezTo>
                  <a:pt x="42" y="64"/>
                  <a:pt x="40" y="70"/>
                  <a:pt x="42" y="66"/>
                </a:cubicBezTo>
                <a:cubicBezTo>
                  <a:pt x="42" y="64"/>
                  <a:pt x="43" y="61"/>
                  <a:pt x="43" y="59"/>
                </a:cubicBezTo>
                <a:cubicBezTo>
                  <a:pt x="44" y="55"/>
                  <a:pt x="45" y="50"/>
                  <a:pt x="47" y="46"/>
                </a:cubicBezTo>
                <a:cubicBezTo>
                  <a:pt x="50" y="37"/>
                  <a:pt x="52" y="28"/>
                  <a:pt x="55" y="20"/>
                </a:cubicBezTo>
                <a:cubicBezTo>
                  <a:pt x="55" y="20"/>
                  <a:pt x="56" y="19"/>
                  <a:pt x="56" y="19"/>
                </a:cubicBezTo>
                <a:cubicBezTo>
                  <a:pt x="57" y="18"/>
                  <a:pt x="57" y="18"/>
                  <a:pt x="57" y="18"/>
                </a:cubicBezTo>
                <a:cubicBezTo>
                  <a:pt x="57" y="17"/>
                  <a:pt x="57" y="17"/>
                  <a:pt x="56" y="17"/>
                </a:cubicBezTo>
                <a:cubicBezTo>
                  <a:pt x="57" y="17"/>
                  <a:pt x="57" y="17"/>
                  <a:pt x="57" y="17"/>
                </a:cubicBezTo>
                <a:cubicBezTo>
                  <a:pt x="57" y="16"/>
                  <a:pt x="57" y="16"/>
                  <a:pt x="57" y="15"/>
                </a:cubicBezTo>
                <a:cubicBezTo>
                  <a:pt x="57" y="16"/>
                  <a:pt x="57" y="16"/>
                  <a:pt x="57" y="17"/>
                </a:cubicBezTo>
                <a:cubicBezTo>
                  <a:pt x="57" y="17"/>
                  <a:pt x="57" y="17"/>
                  <a:pt x="58" y="17"/>
                </a:cubicBezTo>
                <a:cubicBezTo>
                  <a:pt x="59" y="16"/>
                  <a:pt x="60" y="14"/>
                  <a:pt x="60" y="12"/>
                </a:cubicBezTo>
                <a:cubicBezTo>
                  <a:pt x="61" y="12"/>
                  <a:pt x="61" y="11"/>
                  <a:pt x="62" y="10"/>
                </a:cubicBezTo>
                <a:cubicBezTo>
                  <a:pt x="62" y="9"/>
                  <a:pt x="64" y="6"/>
                  <a:pt x="64" y="6"/>
                </a:cubicBezTo>
                <a:cubicBezTo>
                  <a:pt x="64" y="8"/>
                  <a:pt x="64" y="9"/>
                  <a:pt x="63" y="11"/>
                </a:cubicBezTo>
                <a:cubicBezTo>
                  <a:pt x="63" y="11"/>
                  <a:pt x="63" y="11"/>
                  <a:pt x="63" y="11"/>
                </a:cubicBezTo>
                <a:cubicBezTo>
                  <a:pt x="62" y="13"/>
                  <a:pt x="61" y="14"/>
                  <a:pt x="61" y="16"/>
                </a:cubicBezTo>
                <a:cubicBezTo>
                  <a:pt x="60" y="16"/>
                  <a:pt x="60" y="17"/>
                  <a:pt x="60" y="17"/>
                </a:cubicBezTo>
                <a:cubicBezTo>
                  <a:pt x="60" y="18"/>
                  <a:pt x="60" y="18"/>
                  <a:pt x="60" y="18"/>
                </a:cubicBezTo>
                <a:cubicBezTo>
                  <a:pt x="59" y="19"/>
                  <a:pt x="60" y="19"/>
                  <a:pt x="60" y="19"/>
                </a:cubicBezTo>
                <a:cubicBezTo>
                  <a:pt x="62" y="15"/>
                  <a:pt x="63" y="11"/>
                  <a:pt x="65" y="8"/>
                </a:cubicBezTo>
                <a:cubicBezTo>
                  <a:pt x="66" y="7"/>
                  <a:pt x="67" y="6"/>
                  <a:pt x="67" y="5"/>
                </a:cubicBezTo>
                <a:cubicBezTo>
                  <a:pt x="67" y="6"/>
                  <a:pt x="66" y="9"/>
                  <a:pt x="65" y="10"/>
                </a:cubicBezTo>
                <a:cubicBezTo>
                  <a:pt x="64" y="12"/>
                  <a:pt x="63" y="13"/>
                  <a:pt x="63" y="15"/>
                </a:cubicBezTo>
                <a:cubicBezTo>
                  <a:pt x="61" y="20"/>
                  <a:pt x="60" y="26"/>
                  <a:pt x="59" y="31"/>
                </a:cubicBezTo>
                <a:cubicBezTo>
                  <a:pt x="57" y="36"/>
                  <a:pt x="55" y="42"/>
                  <a:pt x="52" y="47"/>
                </a:cubicBezTo>
                <a:cubicBezTo>
                  <a:pt x="50" y="52"/>
                  <a:pt x="49" y="57"/>
                  <a:pt x="46" y="62"/>
                </a:cubicBezTo>
                <a:cubicBezTo>
                  <a:pt x="44" y="65"/>
                  <a:pt x="47" y="59"/>
                  <a:pt x="47" y="58"/>
                </a:cubicBezTo>
                <a:cubicBezTo>
                  <a:pt x="48" y="55"/>
                  <a:pt x="49" y="52"/>
                  <a:pt x="50" y="49"/>
                </a:cubicBezTo>
                <a:cubicBezTo>
                  <a:pt x="53" y="37"/>
                  <a:pt x="57" y="26"/>
                  <a:pt x="60" y="14"/>
                </a:cubicBezTo>
                <a:cubicBezTo>
                  <a:pt x="61" y="14"/>
                  <a:pt x="60" y="14"/>
                  <a:pt x="60" y="14"/>
                </a:cubicBezTo>
                <a:close/>
                <a:moveTo>
                  <a:pt x="50" y="9"/>
                </a:moveTo>
                <a:cubicBezTo>
                  <a:pt x="50" y="9"/>
                  <a:pt x="51" y="9"/>
                  <a:pt x="51" y="9"/>
                </a:cubicBezTo>
                <a:cubicBezTo>
                  <a:pt x="51" y="9"/>
                  <a:pt x="52" y="8"/>
                  <a:pt x="52" y="8"/>
                </a:cubicBezTo>
                <a:cubicBezTo>
                  <a:pt x="51" y="9"/>
                  <a:pt x="52" y="10"/>
                  <a:pt x="52" y="11"/>
                </a:cubicBezTo>
                <a:cubicBezTo>
                  <a:pt x="51" y="10"/>
                  <a:pt x="51" y="10"/>
                  <a:pt x="50" y="9"/>
                </a:cubicBezTo>
                <a:close/>
                <a:moveTo>
                  <a:pt x="55" y="15"/>
                </a:moveTo>
                <a:cubicBezTo>
                  <a:pt x="55" y="14"/>
                  <a:pt x="55" y="14"/>
                  <a:pt x="56" y="14"/>
                </a:cubicBezTo>
                <a:cubicBezTo>
                  <a:pt x="56" y="14"/>
                  <a:pt x="56" y="15"/>
                  <a:pt x="56" y="16"/>
                </a:cubicBezTo>
                <a:cubicBezTo>
                  <a:pt x="55" y="16"/>
                  <a:pt x="55" y="15"/>
                  <a:pt x="55" y="15"/>
                </a:cubicBezTo>
                <a:close/>
                <a:moveTo>
                  <a:pt x="53" y="13"/>
                </a:moveTo>
                <a:cubicBezTo>
                  <a:pt x="54" y="12"/>
                  <a:pt x="54" y="11"/>
                  <a:pt x="55" y="10"/>
                </a:cubicBezTo>
                <a:cubicBezTo>
                  <a:pt x="54" y="11"/>
                  <a:pt x="54" y="12"/>
                  <a:pt x="54" y="14"/>
                </a:cubicBezTo>
                <a:cubicBezTo>
                  <a:pt x="54" y="13"/>
                  <a:pt x="53" y="13"/>
                  <a:pt x="53" y="13"/>
                </a:cubicBezTo>
                <a:close/>
                <a:moveTo>
                  <a:pt x="48" y="6"/>
                </a:moveTo>
                <a:cubicBezTo>
                  <a:pt x="49" y="7"/>
                  <a:pt x="49" y="7"/>
                  <a:pt x="49" y="7"/>
                </a:cubicBezTo>
                <a:cubicBezTo>
                  <a:pt x="49" y="7"/>
                  <a:pt x="48" y="7"/>
                  <a:pt x="48" y="6"/>
                </a:cubicBezTo>
                <a:cubicBezTo>
                  <a:pt x="48" y="6"/>
                  <a:pt x="48" y="6"/>
                  <a:pt x="48" y="6"/>
                </a:cubicBezTo>
                <a:cubicBezTo>
                  <a:pt x="48" y="6"/>
                  <a:pt x="48" y="6"/>
                  <a:pt x="48" y="6"/>
                </a:cubicBezTo>
                <a:close/>
                <a:moveTo>
                  <a:pt x="23" y="77"/>
                </a:moveTo>
                <a:cubicBezTo>
                  <a:pt x="24" y="75"/>
                  <a:pt x="25" y="73"/>
                  <a:pt x="26" y="70"/>
                </a:cubicBezTo>
                <a:cubicBezTo>
                  <a:pt x="25" y="73"/>
                  <a:pt x="25" y="76"/>
                  <a:pt x="24" y="79"/>
                </a:cubicBezTo>
                <a:cubicBezTo>
                  <a:pt x="24" y="78"/>
                  <a:pt x="23" y="77"/>
                  <a:pt x="23" y="77"/>
                </a:cubicBezTo>
                <a:close/>
                <a:moveTo>
                  <a:pt x="20" y="74"/>
                </a:moveTo>
                <a:cubicBezTo>
                  <a:pt x="25" y="65"/>
                  <a:pt x="26" y="55"/>
                  <a:pt x="31" y="46"/>
                </a:cubicBezTo>
                <a:cubicBezTo>
                  <a:pt x="30" y="47"/>
                  <a:pt x="30" y="47"/>
                  <a:pt x="30" y="48"/>
                </a:cubicBezTo>
                <a:cubicBezTo>
                  <a:pt x="29" y="51"/>
                  <a:pt x="28" y="55"/>
                  <a:pt x="27" y="58"/>
                </a:cubicBezTo>
                <a:cubicBezTo>
                  <a:pt x="25" y="64"/>
                  <a:pt x="23" y="70"/>
                  <a:pt x="22" y="76"/>
                </a:cubicBezTo>
                <a:cubicBezTo>
                  <a:pt x="21" y="75"/>
                  <a:pt x="21" y="75"/>
                  <a:pt x="20" y="74"/>
                </a:cubicBezTo>
                <a:close/>
                <a:moveTo>
                  <a:pt x="14" y="69"/>
                </a:moveTo>
                <a:cubicBezTo>
                  <a:pt x="16" y="66"/>
                  <a:pt x="17" y="62"/>
                  <a:pt x="18" y="58"/>
                </a:cubicBezTo>
                <a:cubicBezTo>
                  <a:pt x="18" y="57"/>
                  <a:pt x="18" y="57"/>
                  <a:pt x="18" y="56"/>
                </a:cubicBezTo>
                <a:cubicBezTo>
                  <a:pt x="18" y="58"/>
                  <a:pt x="18" y="60"/>
                  <a:pt x="17" y="62"/>
                </a:cubicBezTo>
                <a:cubicBezTo>
                  <a:pt x="17" y="65"/>
                  <a:pt x="16" y="67"/>
                  <a:pt x="15" y="70"/>
                </a:cubicBezTo>
                <a:cubicBezTo>
                  <a:pt x="15" y="70"/>
                  <a:pt x="14" y="69"/>
                  <a:pt x="14" y="69"/>
                </a:cubicBezTo>
                <a:close/>
                <a:moveTo>
                  <a:pt x="25" y="80"/>
                </a:moveTo>
                <a:cubicBezTo>
                  <a:pt x="26" y="78"/>
                  <a:pt x="27" y="75"/>
                  <a:pt x="28" y="72"/>
                </a:cubicBezTo>
                <a:cubicBezTo>
                  <a:pt x="29" y="68"/>
                  <a:pt x="30" y="64"/>
                  <a:pt x="32" y="60"/>
                </a:cubicBezTo>
                <a:cubicBezTo>
                  <a:pt x="34" y="55"/>
                  <a:pt x="36" y="50"/>
                  <a:pt x="37" y="44"/>
                </a:cubicBezTo>
                <a:cubicBezTo>
                  <a:pt x="36" y="48"/>
                  <a:pt x="35" y="53"/>
                  <a:pt x="34" y="57"/>
                </a:cubicBezTo>
                <a:cubicBezTo>
                  <a:pt x="31" y="65"/>
                  <a:pt x="30" y="74"/>
                  <a:pt x="27" y="82"/>
                </a:cubicBezTo>
                <a:cubicBezTo>
                  <a:pt x="26" y="81"/>
                  <a:pt x="26" y="81"/>
                  <a:pt x="25" y="80"/>
                </a:cubicBezTo>
                <a:close/>
                <a:moveTo>
                  <a:pt x="32" y="50"/>
                </a:moveTo>
                <a:cubicBezTo>
                  <a:pt x="32" y="50"/>
                  <a:pt x="32" y="50"/>
                  <a:pt x="32" y="50"/>
                </a:cubicBezTo>
                <a:cubicBezTo>
                  <a:pt x="33" y="48"/>
                  <a:pt x="33" y="46"/>
                  <a:pt x="34" y="44"/>
                </a:cubicBezTo>
                <a:cubicBezTo>
                  <a:pt x="34" y="44"/>
                  <a:pt x="36" y="36"/>
                  <a:pt x="35" y="41"/>
                </a:cubicBezTo>
                <a:cubicBezTo>
                  <a:pt x="34" y="44"/>
                  <a:pt x="33" y="47"/>
                  <a:pt x="32" y="50"/>
                </a:cubicBezTo>
                <a:close/>
                <a:moveTo>
                  <a:pt x="27" y="50"/>
                </a:moveTo>
                <a:cubicBezTo>
                  <a:pt x="26" y="53"/>
                  <a:pt x="25" y="55"/>
                  <a:pt x="24" y="58"/>
                </a:cubicBezTo>
                <a:cubicBezTo>
                  <a:pt x="23" y="63"/>
                  <a:pt x="21" y="68"/>
                  <a:pt x="19" y="73"/>
                </a:cubicBezTo>
                <a:cubicBezTo>
                  <a:pt x="19" y="73"/>
                  <a:pt x="18" y="72"/>
                  <a:pt x="18" y="72"/>
                </a:cubicBezTo>
                <a:cubicBezTo>
                  <a:pt x="23" y="66"/>
                  <a:pt x="23" y="58"/>
                  <a:pt x="25" y="51"/>
                </a:cubicBezTo>
                <a:cubicBezTo>
                  <a:pt x="25" y="50"/>
                  <a:pt x="26" y="49"/>
                  <a:pt x="26" y="48"/>
                </a:cubicBezTo>
                <a:cubicBezTo>
                  <a:pt x="26" y="48"/>
                  <a:pt x="27" y="48"/>
                  <a:pt x="27" y="47"/>
                </a:cubicBezTo>
                <a:cubicBezTo>
                  <a:pt x="27" y="48"/>
                  <a:pt x="27" y="49"/>
                  <a:pt x="27" y="50"/>
                </a:cubicBezTo>
                <a:close/>
                <a:moveTo>
                  <a:pt x="17" y="71"/>
                </a:moveTo>
                <a:cubicBezTo>
                  <a:pt x="17" y="71"/>
                  <a:pt x="17" y="71"/>
                  <a:pt x="16" y="71"/>
                </a:cubicBezTo>
                <a:cubicBezTo>
                  <a:pt x="18" y="68"/>
                  <a:pt x="19" y="64"/>
                  <a:pt x="20" y="61"/>
                </a:cubicBezTo>
                <a:cubicBezTo>
                  <a:pt x="21" y="59"/>
                  <a:pt x="21" y="57"/>
                  <a:pt x="22" y="55"/>
                </a:cubicBezTo>
                <a:cubicBezTo>
                  <a:pt x="22" y="53"/>
                  <a:pt x="23" y="52"/>
                  <a:pt x="23" y="51"/>
                </a:cubicBezTo>
                <a:cubicBezTo>
                  <a:pt x="23" y="51"/>
                  <a:pt x="23" y="51"/>
                  <a:pt x="23" y="51"/>
                </a:cubicBezTo>
                <a:cubicBezTo>
                  <a:pt x="23" y="58"/>
                  <a:pt x="19" y="65"/>
                  <a:pt x="17" y="71"/>
                </a:cubicBezTo>
                <a:close/>
                <a:moveTo>
                  <a:pt x="17" y="67"/>
                </a:moveTo>
                <a:cubicBezTo>
                  <a:pt x="15" y="74"/>
                  <a:pt x="17" y="65"/>
                  <a:pt x="18" y="64"/>
                </a:cubicBezTo>
                <a:cubicBezTo>
                  <a:pt x="18" y="61"/>
                  <a:pt x="19" y="58"/>
                  <a:pt x="19" y="54"/>
                </a:cubicBezTo>
                <a:cubicBezTo>
                  <a:pt x="19" y="54"/>
                  <a:pt x="19" y="54"/>
                  <a:pt x="19" y="54"/>
                </a:cubicBezTo>
                <a:cubicBezTo>
                  <a:pt x="20" y="54"/>
                  <a:pt x="21" y="53"/>
                  <a:pt x="22" y="52"/>
                </a:cubicBezTo>
                <a:cubicBezTo>
                  <a:pt x="20" y="57"/>
                  <a:pt x="19" y="62"/>
                  <a:pt x="17" y="67"/>
                </a:cubicBezTo>
                <a:close/>
                <a:moveTo>
                  <a:pt x="13" y="61"/>
                </a:moveTo>
                <a:cubicBezTo>
                  <a:pt x="13" y="62"/>
                  <a:pt x="13" y="66"/>
                  <a:pt x="13" y="69"/>
                </a:cubicBezTo>
                <a:cubicBezTo>
                  <a:pt x="12" y="68"/>
                  <a:pt x="11" y="67"/>
                  <a:pt x="10" y="67"/>
                </a:cubicBezTo>
                <a:cubicBezTo>
                  <a:pt x="11" y="65"/>
                  <a:pt x="12" y="63"/>
                  <a:pt x="13" y="61"/>
                </a:cubicBezTo>
                <a:close/>
                <a:moveTo>
                  <a:pt x="32" y="72"/>
                </a:moveTo>
                <a:cubicBezTo>
                  <a:pt x="33" y="67"/>
                  <a:pt x="35" y="62"/>
                  <a:pt x="37" y="57"/>
                </a:cubicBezTo>
                <a:cubicBezTo>
                  <a:pt x="38" y="54"/>
                  <a:pt x="39" y="51"/>
                  <a:pt x="41" y="48"/>
                </a:cubicBezTo>
                <a:cubicBezTo>
                  <a:pt x="41" y="48"/>
                  <a:pt x="40" y="49"/>
                  <a:pt x="40" y="50"/>
                </a:cubicBezTo>
                <a:cubicBezTo>
                  <a:pt x="38" y="59"/>
                  <a:pt x="35" y="68"/>
                  <a:pt x="32" y="77"/>
                </a:cubicBezTo>
                <a:cubicBezTo>
                  <a:pt x="32" y="77"/>
                  <a:pt x="33" y="77"/>
                  <a:pt x="33" y="77"/>
                </a:cubicBezTo>
                <a:cubicBezTo>
                  <a:pt x="31" y="79"/>
                  <a:pt x="29" y="81"/>
                  <a:pt x="27" y="83"/>
                </a:cubicBezTo>
                <a:cubicBezTo>
                  <a:pt x="30" y="80"/>
                  <a:pt x="31" y="76"/>
                  <a:pt x="32" y="72"/>
                </a:cubicBezTo>
                <a:close/>
                <a:moveTo>
                  <a:pt x="42" y="53"/>
                </a:moveTo>
                <a:cubicBezTo>
                  <a:pt x="44" y="49"/>
                  <a:pt x="46" y="45"/>
                  <a:pt x="47" y="41"/>
                </a:cubicBezTo>
                <a:cubicBezTo>
                  <a:pt x="49" y="37"/>
                  <a:pt x="50" y="32"/>
                  <a:pt x="51" y="28"/>
                </a:cubicBezTo>
                <a:cubicBezTo>
                  <a:pt x="52" y="26"/>
                  <a:pt x="53" y="24"/>
                  <a:pt x="54" y="22"/>
                </a:cubicBezTo>
                <a:cubicBezTo>
                  <a:pt x="53" y="23"/>
                  <a:pt x="53" y="24"/>
                  <a:pt x="52" y="25"/>
                </a:cubicBezTo>
                <a:cubicBezTo>
                  <a:pt x="51" y="30"/>
                  <a:pt x="49" y="35"/>
                  <a:pt x="48" y="40"/>
                </a:cubicBezTo>
                <a:cubicBezTo>
                  <a:pt x="45" y="50"/>
                  <a:pt x="42" y="60"/>
                  <a:pt x="40" y="69"/>
                </a:cubicBezTo>
                <a:cubicBezTo>
                  <a:pt x="40" y="69"/>
                  <a:pt x="40" y="70"/>
                  <a:pt x="40" y="70"/>
                </a:cubicBezTo>
                <a:cubicBezTo>
                  <a:pt x="38" y="72"/>
                  <a:pt x="36" y="74"/>
                  <a:pt x="33" y="77"/>
                </a:cubicBezTo>
                <a:cubicBezTo>
                  <a:pt x="37" y="69"/>
                  <a:pt x="40" y="61"/>
                  <a:pt x="42" y="53"/>
                </a:cubicBezTo>
                <a:close/>
                <a:moveTo>
                  <a:pt x="58" y="21"/>
                </a:moveTo>
                <a:cubicBezTo>
                  <a:pt x="58" y="19"/>
                  <a:pt x="59" y="18"/>
                  <a:pt x="59" y="16"/>
                </a:cubicBezTo>
                <a:cubicBezTo>
                  <a:pt x="59" y="18"/>
                  <a:pt x="58" y="21"/>
                  <a:pt x="57" y="23"/>
                </a:cubicBezTo>
                <a:cubicBezTo>
                  <a:pt x="56" y="28"/>
                  <a:pt x="54" y="32"/>
                  <a:pt x="53" y="37"/>
                </a:cubicBezTo>
                <a:cubicBezTo>
                  <a:pt x="50" y="46"/>
                  <a:pt x="48" y="55"/>
                  <a:pt x="45" y="64"/>
                </a:cubicBezTo>
                <a:cubicBezTo>
                  <a:pt x="45" y="65"/>
                  <a:pt x="45" y="65"/>
                  <a:pt x="45" y="65"/>
                </a:cubicBezTo>
                <a:cubicBezTo>
                  <a:pt x="44" y="66"/>
                  <a:pt x="42" y="68"/>
                  <a:pt x="41" y="69"/>
                </a:cubicBezTo>
                <a:cubicBezTo>
                  <a:pt x="48" y="53"/>
                  <a:pt x="51" y="37"/>
                  <a:pt x="58" y="21"/>
                </a:cubicBezTo>
                <a:close/>
                <a:moveTo>
                  <a:pt x="51" y="52"/>
                </a:moveTo>
                <a:cubicBezTo>
                  <a:pt x="53" y="46"/>
                  <a:pt x="55" y="41"/>
                  <a:pt x="58" y="36"/>
                </a:cubicBezTo>
                <a:cubicBezTo>
                  <a:pt x="60" y="31"/>
                  <a:pt x="61" y="25"/>
                  <a:pt x="62" y="20"/>
                </a:cubicBezTo>
                <a:cubicBezTo>
                  <a:pt x="63" y="14"/>
                  <a:pt x="67" y="10"/>
                  <a:pt x="68" y="5"/>
                </a:cubicBezTo>
                <a:cubicBezTo>
                  <a:pt x="70" y="4"/>
                  <a:pt x="72" y="4"/>
                  <a:pt x="73" y="4"/>
                </a:cubicBezTo>
                <a:cubicBezTo>
                  <a:pt x="70" y="10"/>
                  <a:pt x="69" y="17"/>
                  <a:pt x="66" y="24"/>
                </a:cubicBezTo>
                <a:cubicBezTo>
                  <a:pt x="63" y="33"/>
                  <a:pt x="60" y="42"/>
                  <a:pt x="56" y="51"/>
                </a:cubicBezTo>
                <a:cubicBezTo>
                  <a:pt x="56" y="52"/>
                  <a:pt x="55" y="53"/>
                  <a:pt x="55" y="54"/>
                </a:cubicBezTo>
                <a:cubicBezTo>
                  <a:pt x="55" y="52"/>
                  <a:pt x="55" y="51"/>
                  <a:pt x="55" y="50"/>
                </a:cubicBezTo>
                <a:cubicBezTo>
                  <a:pt x="56" y="48"/>
                  <a:pt x="56" y="46"/>
                  <a:pt x="57" y="44"/>
                </a:cubicBezTo>
                <a:cubicBezTo>
                  <a:pt x="58" y="40"/>
                  <a:pt x="59" y="37"/>
                  <a:pt x="61" y="34"/>
                </a:cubicBezTo>
                <a:cubicBezTo>
                  <a:pt x="61" y="34"/>
                  <a:pt x="61" y="34"/>
                  <a:pt x="61" y="34"/>
                </a:cubicBezTo>
                <a:cubicBezTo>
                  <a:pt x="63" y="28"/>
                  <a:pt x="65" y="23"/>
                  <a:pt x="67" y="17"/>
                </a:cubicBezTo>
                <a:cubicBezTo>
                  <a:pt x="68" y="13"/>
                  <a:pt x="70" y="9"/>
                  <a:pt x="71" y="5"/>
                </a:cubicBezTo>
                <a:cubicBezTo>
                  <a:pt x="72" y="5"/>
                  <a:pt x="71" y="4"/>
                  <a:pt x="71" y="5"/>
                </a:cubicBezTo>
                <a:cubicBezTo>
                  <a:pt x="70" y="5"/>
                  <a:pt x="70" y="6"/>
                  <a:pt x="70" y="6"/>
                </a:cubicBezTo>
                <a:cubicBezTo>
                  <a:pt x="70" y="6"/>
                  <a:pt x="70" y="7"/>
                  <a:pt x="70" y="7"/>
                </a:cubicBezTo>
                <a:cubicBezTo>
                  <a:pt x="69" y="10"/>
                  <a:pt x="68" y="12"/>
                  <a:pt x="67" y="14"/>
                </a:cubicBezTo>
                <a:cubicBezTo>
                  <a:pt x="66" y="15"/>
                  <a:pt x="66" y="17"/>
                  <a:pt x="66" y="18"/>
                </a:cubicBezTo>
                <a:cubicBezTo>
                  <a:pt x="64" y="23"/>
                  <a:pt x="62" y="27"/>
                  <a:pt x="61" y="32"/>
                </a:cubicBezTo>
                <a:cubicBezTo>
                  <a:pt x="60" y="32"/>
                  <a:pt x="60" y="33"/>
                  <a:pt x="60" y="33"/>
                </a:cubicBezTo>
                <a:cubicBezTo>
                  <a:pt x="56" y="42"/>
                  <a:pt x="53" y="50"/>
                  <a:pt x="50" y="59"/>
                </a:cubicBezTo>
                <a:cubicBezTo>
                  <a:pt x="50" y="59"/>
                  <a:pt x="50" y="60"/>
                  <a:pt x="50" y="60"/>
                </a:cubicBezTo>
                <a:cubicBezTo>
                  <a:pt x="49" y="61"/>
                  <a:pt x="47" y="63"/>
                  <a:pt x="46" y="64"/>
                </a:cubicBezTo>
                <a:cubicBezTo>
                  <a:pt x="48" y="60"/>
                  <a:pt x="50" y="56"/>
                  <a:pt x="51" y="52"/>
                </a:cubicBezTo>
                <a:close/>
                <a:moveTo>
                  <a:pt x="79" y="4"/>
                </a:moveTo>
                <a:cubicBezTo>
                  <a:pt x="75" y="12"/>
                  <a:pt x="72" y="20"/>
                  <a:pt x="70" y="29"/>
                </a:cubicBezTo>
                <a:cubicBezTo>
                  <a:pt x="69" y="33"/>
                  <a:pt x="67" y="37"/>
                  <a:pt x="66" y="41"/>
                </a:cubicBezTo>
                <a:cubicBezTo>
                  <a:pt x="66" y="41"/>
                  <a:pt x="66" y="41"/>
                  <a:pt x="66" y="41"/>
                </a:cubicBezTo>
                <a:cubicBezTo>
                  <a:pt x="66" y="41"/>
                  <a:pt x="66" y="41"/>
                  <a:pt x="66" y="40"/>
                </a:cubicBezTo>
                <a:cubicBezTo>
                  <a:pt x="67" y="38"/>
                  <a:pt x="67" y="36"/>
                  <a:pt x="68" y="34"/>
                </a:cubicBezTo>
                <a:cubicBezTo>
                  <a:pt x="71" y="25"/>
                  <a:pt x="73" y="17"/>
                  <a:pt x="75" y="8"/>
                </a:cubicBezTo>
                <a:cubicBezTo>
                  <a:pt x="75" y="8"/>
                  <a:pt x="76" y="8"/>
                  <a:pt x="75" y="7"/>
                </a:cubicBezTo>
                <a:cubicBezTo>
                  <a:pt x="76" y="7"/>
                  <a:pt x="76" y="6"/>
                  <a:pt x="76" y="5"/>
                </a:cubicBezTo>
                <a:cubicBezTo>
                  <a:pt x="76" y="5"/>
                  <a:pt x="75" y="5"/>
                  <a:pt x="75" y="5"/>
                </a:cubicBezTo>
                <a:cubicBezTo>
                  <a:pt x="74" y="10"/>
                  <a:pt x="72" y="15"/>
                  <a:pt x="70" y="19"/>
                </a:cubicBezTo>
                <a:cubicBezTo>
                  <a:pt x="72" y="14"/>
                  <a:pt x="73" y="9"/>
                  <a:pt x="74" y="4"/>
                </a:cubicBezTo>
                <a:cubicBezTo>
                  <a:pt x="76" y="4"/>
                  <a:pt x="77" y="4"/>
                  <a:pt x="79" y="4"/>
                </a:cubicBezTo>
                <a:close/>
                <a:moveTo>
                  <a:pt x="81" y="3"/>
                </a:moveTo>
                <a:cubicBezTo>
                  <a:pt x="79" y="9"/>
                  <a:pt x="77" y="14"/>
                  <a:pt x="75" y="20"/>
                </a:cubicBezTo>
                <a:cubicBezTo>
                  <a:pt x="74" y="24"/>
                  <a:pt x="72" y="27"/>
                  <a:pt x="71" y="31"/>
                </a:cubicBezTo>
                <a:cubicBezTo>
                  <a:pt x="71" y="33"/>
                  <a:pt x="71" y="35"/>
                  <a:pt x="70" y="37"/>
                </a:cubicBezTo>
                <a:cubicBezTo>
                  <a:pt x="68" y="44"/>
                  <a:pt x="69" y="35"/>
                  <a:pt x="70" y="33"/>
                </a:cubicBezTo>
                <a:cubicBezTo>
                  <a:pt x="70" y="32"/>
                  <a:pt x="70" y="31"/>
                  <a:pt x="71" y="30"/>
                </a:cubicBezTo>
                <a:cubicBezTo>
                  <a:pt x="71" y="28"/>
                  <a:pt x="72" y="26"/>
                  <a:pt x="72" y="25"/>
                </a:cubicBezTo>
                <a:cubicBezTo>
                  <a:pt x="74" y="18"/>
                  <a:pt x="78" y="11"/>
                  <a:pt x="80" y="4"/>
                </a:cubicBezTo>
                <a:cubicBezTo>
                  <a:pt x="80" y="4"/>
                  <a:pt x="81" y="3"/>
                  <a:pt x="81" y="3"/>
                </a:cubicBezTo>
                <a:close/>
                <a:moveTo>
                  <a:pt x="73" y="19"/>
                </a:moveTo>
                <a:cubicBezTo>
                  <a:pt x="75" y="15"/>
                  <a:pt x="76" y="11"/>
                  <a:pt x="78" y="7"/>
                </a:cubicBezTo>
                <a:cubicBezTo>
                  <a:pt x="78" y="7"/>
                  <a:pt x="78" y="7"/>
                  <a:pt x="78" y="6"/>
                </a:cubicBezTo>
                <a:cubicBezTo>
                  <a:pt x="78" y="7"/>
                  <a:pt x="78" y="7"/>
                  <a:pt x="78" y="7"/>
                </a:cubicBezTo>
                <a:cubicBezTo>
                  <a:pt x="77" y="9"/>
                  <a:pt x="76" y="12"/>
                  <a:pt x="76" y="14"/>
                </a:cubicBezTo>
                <a:cubicBezTo>
                  <a:pt x="75" y="16"/>
                  <a:pt x="74" y="17"/>
                  <a:pt x="73" y="19"/>
                </a:cubicBezTo>
                <a:close/>
                <a:moveTo>
                  <a:pt x="56" y="45"/>
                </a:moveTo>
                <a:cubicBezTo>
                  <a:pt x="55" y="48"/>
                  <a:pt x="54" y="52"/>
                  <a:pt x="54" y="55"/>
                </a:cubicBezTo>
                <a:cubicBezTo>
                  <a:pt x="54" y="55"/>
                  <a:pt x="54" y="55"/>
                  <a:pt x="54" y="55"/>
                </a:cubicBezTo>
                <a:cubicBezTo>
                  <a:pt x="53" y="56"/>
                  <a:pt x="52" y="58"/>
                  <a:pt x="51" y="59"/>
                </a:cubicBezTo>
                <a:cubicBezTo>
                  <a:pt x="52" y="54"/>
                  <a:pt x="54" y="49"/>
                  <a:pt x="56" y="45"/>
                </a:cubicBezTo>
                <a:close/>
                <a:moveTo>
                  <a:pt x="69" y="24"/>
                </a:moveTo>
                <a:cubicBezTo>
                  <a:pt x="68" y="25"/>
                  <a:pt x="68" y="26"/>
                  <a:pt x="67" y="28"/>
                </a:cubicBezTo>
                <a:cubicBezTo>
                  <a:pt x="66" y="31"/>
                  <a:pt x="65" y="35"/>
                  <a:pt x="64" y="39"/>
                </a:cubicBezTo>
                <a:cubicBezTo>
                  <a:pt x="64" y="39"/>
                  <a:pt x="64" y="40"/>
                  <a:pt x="64" y="40"/>
                </a:cubicBezTo>
                <a:cubicBezTo>
                  <a:pt x="64" y="39"/>
                  <a:pt x="64" y="37"/>
                  <a:pt x="64" y="36"/>
                </a:cubicBezTo>
                <a:cubicBezTo>
                  <a:pt x="65" y="32"/>
                  <a:pt x="67" y="28"/>
                  <a:pt x="68" y="25"/>
                </a:cubicBezTo>
                <a:cubicBezTo>
                  <a:pt x="68" y="24"/>
                  <a:pt x="69" y="24"/>
                  <a:pt x="69" y="24"/>
                </a:cubicBezTo>
                <a:close/>
                <a:moveTo>
                  <a:pt x="69" y="36"/>
                </a:moveTo>
                <a:cubicBezTo>
                  <a:pt x="68" y="38"/>
                  <a:pt x="68" y="39"/>
                  <a:pt x="68" y="41"/>
                </a:cubicBezTo>
                <a:cubicBezTo>
                  <a:pt x="67" y="41"/>
                  <a:pt x="68" y="42"/>
                  <a:pt x="68" y="42"/>
                </a:cubicBezTo>
                <a:cubicBezTo>
                  <a:pt x="67" y="42"/>
                  <a:pt x="66" y="43"/>
                  <a:pt x="65" y="44"/>
                </a:cubicBezTo>
                <a:cubicBezTo>
                  <a:pt x="67" y="41"/>
                  <a:pt x="68" y="38"/>
                  <a:pt x="69" y="36"/>
                </a:cubicBezTo>
                <a:close/>
                <a:moveTo>
                  <a:pt x="81" y="40"/>
                </a:moveTo>
                <a:cubicBezTo>
                  <a:pt x="83" y="34"/>
                  <a:pt x="85" y="29"/>
                  <a:pt x="86" y="23"/>
                </a:cubicBezTo>
                <a:cubicBezTo>
                  <a:pt x="86" y="25"/>
                  <a:pt x="86" y="27"/>
                  <a:pt x="85" y="28"/>
                </a:cubicBezTo>
                <a:cubicBezTo>
                  <a:pt x="84" y="33"/>
                  <a:pt x="83" y="37"/>
                  <a:pt x="83" y="42"/>
                </a:cubicBezTo>
                <a:cubicBezTo>
                  <a:pt x="83" y="41"/>
                  <a:pt x="82" y="40"/>
                  <a:pt x="81" y="40"/>
                </a:cubicBezTo>
                <a:close/>
                <a:moveTo>
                  <a:pt x="79" y="36"/>
                </a:moveTo>
                <a:cubicBezTo>
                  <a:pt x="81" y="33"/>
                  <a:pt x="82" y="28"/>
                  <a:pt x="83" y="23"/>
                </a:cubicBezTo>
                <a:cubicBezTo>
                  <a:pt x="83" y="20"/>
                  <a:pt x="84" y="17"/>
                  <a:pt x="85" y="14"/>
                </a:cubicBezTo>
                <a:cubicBezTo>
                  <a:pt x="85" y="14"/>
                  <a:pt x="85" y="14"/>
                  <a:pt x="85" y="13"/>
                </a:cubicBezTo>
                <a:cubicBezTo>
                  <a:pt x="85" y="17"/>
                  <a:pt x="84" y="20"/>
                  <a:pt x="84" y="24"/>
                </a:cubicBezTo>
                <a:cubicBezTo>
                  <a:pt x="83" y="29"/>
                  <a:pt x="81" y="33"/>
                  <a:pt x="80" y="38"/>
                </a:cubicBezTo>
                <a:cubicBezTo>
                  <a:pt x="80" y="38"/>
                  <a:pt x="79" y="37"/>
                  <a:pt x="79" y="36"/>
                </a:cubicBezTo>
                <a:close/>
                <a:moveTo>
                  <a:pt x="77" y="35"/>
                </a:moveTo>
                <a:cubicBezTo>
                  <a:pt x="78" y="32"/>
                  <a:pt x="79" y="30"/>
                  <a:pt x="79" y="27"/>
                </a:cubicBezTo>
                <a:cubicBezTo>
                  <a:pt x="79" y="30"/>
                  <a:pt x="78" y="33"/>
                  <a:pt x="78" y="36"/>
                </a:cubicBezTo>
                <a:cubicBezTo>
                  <a:pt x="78" y="35"/>
                  <a:pt x="77" y="35"/>
                  <a:pt x="77" y="35"/>
                </a:cubicBezTo>
                <a:cubicBezTo>
                  <a:pt x="77" y="35"/>
                  <a:pt x="77" y="35"/>
                  <a:pt x="77" y="35"/>
                </a:cubicBezTo>
                <a:close/>
                <a:moveTo>
                  <a:pt x="76" y="34"/>
                </a:moveTo>
                <a:cubicBezTo>
                  <a:pt x="75" y="34"/>
                  <a:pt x="75" y="34"/>
                  <a:pt x="75" y="35"/>
                </a:cubicBezTo>
                <a:cubicBezTo>
                  <a:pt x="74" y="35"/>
                  <a:pt x="74" y="35"/>
                  <a:pt x="74" y="36"/>
                </a:cubicBezTo>
                <a:cubicBezTo>
                  <a:pt x="75" y="33"/>
                  <a:pt x="76" y="29"/>
                  <a:pt x="77" y="26"/>
                </a:cubicBezTo>
                <a:cubicBezTo>
                  <a:pt x="78" y="20"/>
                  <a:pt x="80" y="15"/>
                  <a:pt x="82" y="10"/>
                </a:cubicBezTo>
                <a:cubicBezTo>
                  <a:pt x="82" y="11"/>
                  <a:pt x="82" y="12"/>
                  <a:pt x="81" y="12"/>
                </a:cubicBezTo>
                <a:cubicBezTo>
                  <a:pt x="80" y="15"/>
                  <a:pt x="79" y="17"/>
                  <a:pt x="79" y="20"/>
                </a:cubicBezTo>
                <a:cubicBezTo>
                  <a:pt x="77" y="25"/>
                  <a:pt x="76" y="29"/>
                  <a:pt x="76" y="34"/>
                </a:cubicBezTo>
                <a:close/>
                <a:moveTo>
                  <a:pt x="85" y="43"/>
                </a:moveTo>
                <a:cubicBezTo>
                  <a:pt x="85" y="43"/>
                  <a:pt x="84" y="43"/>
                  <a:pt x="84" y="43"/>
                </a:cubicBezTo>
                <a:cubicBezTo>
                  <a:pt x="84" y="38"/>
                  <a:pt x="85" y="34"/>
                  <a:pt x="86" y="30"/>
                </a:cubicBezTo>
                <a:cubicBezTo>
                  <a:pt x="87" y="26"/>
                  <a:pt x="87" y="22"/>
                  <a:pt x="87" y="19"/>
                </a:cubicBezTo>
                <a:cubicBezTo>
                  <a:pt x="87" y="18"/>
                  <a:pt x="88" y="17"/>
                  <a:pt x="88" y="16"/>
                </a:cubicBezTo>
                <a:cubicBezTo>
                  <a:pt x="87" y="25"/>
                  <a:pt x="85" y="34"/>
                  <a:pt x="85" y="43"/>
                </a:cubicBezTo>
                <a:close/>
                <a:moveTo>
                  <a:pt x="89" y="3"/>
                </a:moveTo>
                <a:cubicBezTo>
                  <a:pt x="89" y="5"/>
                  <a:pt x="89" y="6"/>
                  <a:pt x="89" y="7"/>
                </a:cubicBezTo>
                <a:cubicBezTo>
                  <a:pt x="88" y="7"/>
                  <a:pt x="88" y="7"/>
                  <a:pt x="88" y="7"/>
                </a:cubicBezTo>
                <a:cubicBezTo>
                  <a:pt x="87" y="10"/>
                  <a:pt x="87" y="14"/>
                  <a:pt x="87" y="17"/>
                </a:cubicBezTo>
                <a:cubicBezTo>
                  <a:pt x="86" y="21"/>
                  <a:pt x="85" y="24"/>
                  <a:pt x="84" y="27"/>
                </a:cubicBezTo>
                <a:cubicBezTo>
                  <a:pt x="83" y="31"/>
                  <a:pt x="82" y="34"/>
                  <a:pt x="81" y="38"/>
                </a:cubicBezTo>
                <a:cubicBezTo>
                  <a:pt x="81" y="37"/>
                  <a:pt x="82" y="35"/>
                  <a:pt x="82" y="34"/>
                </a:cubicBezTo>
                <a:cubicBezTo>
                  <a:pt x="82" y="32"/>
                  <a:pt x="83" y="30"/>
                  <a:pt x="84" y="28"/>
                </a:cubicBezTo>
                <a:cubicBezTo>
                  <a:pt x="84" y="25"/>
                  <a:pt x="84" y="22"/>
                  <a:pt x="85" y="19"/>
                </a:cubicBezTo>
                <a:cubicBezTo>
                  <a:pt x="85" y="15"/>
                  <a:pt x="86" y="11"/>
                  <a:pt x="87" y="8"/>
                </a:cubicBezTo>
                <a:cubicBezTo>
                  <a:pt x="88" y="7"/>
                  <a:pt x="88" y="7"/>
                  <a:pt x="88" y="6"/>
                </a:cubicBezTo>
                <a:cubicBezTo>
                  <a:pt x="88" y="6"/>
                  <a:pt x="88" y="5"/>
                  <a:pt x="88" y="5"/>
                </a:cubicBezTo>
                <a:cubicBezTo>
                  <a:pt x="88" y="4"/>
                  <a:pt x="88" y="4"/>
                  <a:pt x="88" y="4"/>
                </a:cubicBezTo>
                <a:cubicBezTo>
                  <a:pt x="86" y="9"/>
                  <a:pt x="84" y="14"/>
                  <a:pt x="83" y="19"/>
                </a:cubicBezTo>
                <a:cubicBezTo>
                  <a:pt x="82" y="24"/>
                  <a:pt x="81" y="29"/>
                  <a:pt x="79" y="34"/>
                </a:cubicBezTo>
                <a:cubicBezTo>
                  <a:pt x="79" y="35"/>
                  <a:pt x="78" y="36"/>
                  <a:pt x="79" y="35"/>
                </a:cubicBezTo>
                <a:cubicBezTo>
                  <a:pt x="79" y="33"/>
                  <a:pt x="79" y="31"/>
                  <a:pt x="80" y="29"/>
                </a:cubicBezTo>
                <a:cubicBezTo>
                  <a:pt x="80" y="26"/>
                  <a:pt x="81" y="23"/>
                  <a:pt x="82" y="20"/>
                </a:cubicBezTo>
                <a:cubicBezTo>
                  <a:pt x="83" y="16"/>
                  <a:pt x="84" y="11"/>
                  <a:pt x="86" y="7"/>
                </a:cubicBezTo>
                <a:cubicBezTo>
                  <a:pt x="86" y="6"/>
                  <a:pt x="86" y="6"/>
                  <a:pt x="86" y="6"/>
                </a:cubicBezTo>
                <a:cubicBezTo>
                  <a:pt x="86" y="5"/>
                  <a:pt x="86" y="5"/>
                  <a:pt x="87" y="4"/>
                </a:cubicBezTo>
                <a:cubicBezTo>
                  <a:pt x="87" y="4"/>
                  <a:pt x="86" y="4"/>
                  <a:pt x="86" y="4"/>
                </a:cubicBezTo>
                <a:cubicBezTo>
                  <a:pt x="84" y="9"/>
                  <a:pt x="82" y="13"/>
                  <a:pt x="81" y="17"/>
                </a:cubicBezTo>
                <a:cubicBezTo>
                  <a:pt x="79" y="22"/>
                  <a:pt x="79" y="27"/>
                  <a:pt x="77" y="32"/>
                </a:cubicBezTo>
                <a:cubicBezTo>
                  <a:pt x="77" y="33"/>
                  <a:pt x="76" y="34"/>
                  <a:pt x="76" y="34"/>
                </a:cubicBezTo>
                <a:cubicBezTo>
                  <a:pt x="76" y="34"/>
                  <a:pt x="76" y="34"/>
                  <a:pt x="76" y="34"/>
                </a:cubicBezTo>
                <a:cubicBezTo>
                  <a:pt x="77" y="32"/>
                  <a:pt x="77" y="30"/>
                  <a:pt x="77" y="28"/>
                </a:cubicBezTo>
                <a:cubicBezTo>
                  <a:pt x="78" y="25"/>
                  <a:pt x="79" y="23"/>
                  <a:pt x="79" y="20"/>
                </a:cubicBezTo>
                <a:cubicBezTo>
                  <a:pt x="81" y="15"/>
                  <a:pt x="83" y="10"/>
                  <a:pt x="84" y="5"/>
                </a:cubicBezTo>
                <a:cubicBezTo>
                  <a:pt x="85" y="5"/>
                  <a:pt x="84" y="5"/>
                  <a:pt x="84" y="5"/>
                </a:cubicBezTo>
                <a:cubicBezTo>
                  <a:pt x="80" y="13"/>
                  <a:pt x="77" y="20"/>
                  <a:pt x="75" y="28"/>
                </a:cubicBezTo>
                <a:cubicBezTo>
                  <a:pt x="75" y="30"/>
                  <a:pt x="74" y="32"/>
                  <a:pt x="74" y="34"/>
                </a:cubicBezTo>
                <a:cubicBezTo>
                  <a:pt x="72" y="40"/>
                  <a:pt x="73" y="35"/>
                  <a:pt x="73" y="33"/>
                </a:cubicBezTo>
                <a:cubicBezTo>
                  <a:pt x="74" y="29"/>
                  <a:pt x="75" y="25"/>
                  <a:pt x="76" y="21"/>
                </a:cubicBezTo>
                <a:cubicBezTo>
                  <a:pt x="78" y="15"/>
                  <a:pt x="80" y="10"/>
                  <a:pt x="82" y="4"/>
                </a:cubicBezTo>
                <a:cubicBezTo>
                  <a:pt x="82" y="4"/>
                  <a:pt x="82" y="3"/>
                  <a:pt x="82" y="3"/>
                </a:cubicBezTo>
                <a:cubicBezTo>
                  <a:pt x="84" y="3"/>
                  <a:pt x="87" y="3"/>
                  <a:pt x="89" y="3"/>
                </a:cubicBezTo>
                <a:close/>
                <a:moveTo>
                  <a:pt x="80" y="23"/>
                </a:moveTo>
                <a:cubicBezTo>
                  <a:pt x="81" y="21"/>
                  <a:pt x="81" y="18"/>
                  <a:pt x="82" y="16"/>
                </a:cubicBezTo>
                <a:cubicBezTo>
                  <a:pt x="82" y="17"/>
                  <a:pt x="81" y="19"/>
                  <a:pt x="81" y="20"/>
                </a:cubicBezTo>
                <a:cubicBezTo>
                  <a:pt x="81" y="21"/>
                  <a:pt x="80" y="22"/>
                  <a:pt x="80" y="23"/>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24" name="Freeform 154"/>
          <p:cNvSpPr>
            <a:spLocks noEditPoints="1"/>
          </p:cNvSpPr>
          <p:nvPr/>
        </p:nvSpPr>
        <p:spPr bwMode="auto">
          <a:xfrm rot="5160270">
            <a:off x="5922956" y="2729379"/>
            <a:ext cx="691830" cy="462916"/>
          </a:xfrm>
          <a:custGeom>
            <a:avLst/>
            <a:gdLst>
              <a:gd name="T0" fmla="*/ 45 w 92"/>
              <a:gd name="T1" fmla="*/ 4 h 87"/>
              <a:gd name="T2" fmla="*/ 25 w 92"/>
              <a:gd name="T3" fmla="*/ 86 h 87"/>
              <a:gd name="T4" fmla="*/ 74 w 92"/>
              <a:gd name="T5" fmla="*/ 26 h 87"/>
              <a:gd name="T6" fmla="*/ 70 w 92"/>
              <a:gd name="T7" fmla="*/ 24 h 87"/>
              <a:gd name="T8" fmla="*/ 71 w 92"/>
              <a:gd name="T9" fmla="*/ 13 h 87"/>
              <a:gd name="T10" fmla="*/ 8 w 92"/>
              <a:gd name="T11" fmla="*/ 66 h 87"/>
              <a:gd name="T12" fmla="*/ 14 w 92"/>
              <a:gd name="T13" fmla="*/ 60 h 87"/>
              <a:gd name="T14" fmla="*/ 19 w 92"/>
              <a:gd name="T15" fmla="*/ 69 h 87"/>
              <a:gd name="T16" fmla="*/ 21 w 92"/>
              <a:gd name="T17" fmla="*/ 70 h 87"/>
              <a:gd name="T18" fmla="*/ 27 w 92"/>
              <a:gd name="T19" fmla="*/ 61 h 87"/>
              <a:gd name="T20" fmla="*/ 26 w 92"/>
              <a:gd name="T21" fmla="*/ 75 h 87"/>
              <a:gd name="T22" fmla="*/ 42 w 92"/>
              <a:gd name="T23" fmla="*/ 41 h 87"/>
              <a:gd name="T24" fmla="*/ 46 w 92"/>
              <a:gd name="T25" fmla="*/ 29 h 87"/>
              <a:gd name="T26" fmla="*/ 39 w 92"/>
              <a:gd name="T27" fmla="*/ 56 h 87"/>
              <a:gd name="T28" fmla="*/ 65 w 92"/>
              <a:gd name="T29" fmla="*/ 5 h 87"/>
              <a:gd name="T30" fmla="*/ 57 w 92"/>
              <a:gd name="T31" fmla="*/ 12 h 87"/>
              <a:gd name="T32" fmla="*/ 51 w 92"/>
              <a:gd name="T33" fmla="*/ 7 h 87"/>
              <a:gd name="T34" fmla="*/ 47 w 92"/>
              <a:gd name="T35" fmla="*/ 46 h 87"/>
              <a:gd name="T36" fmla="*/ 57 w 92"/>
              <a:gd name="T37" fmla="*/ 17 h 87"/>
              <a:gd name="T38" fmla="*/ 61 w 92"/>
              <a:gd name="T39" fmla="*/ 16 h 87"/>
              <a:gd name="T40" fmla="*/ 63 w 92"/>
              <a:gd name="T41" fmla="*/ 15 h 87"/>
              <a:gd name="T42" fmla="*/ 60 w 92"/>
              <a:gd name="T43" fmla="*/ 14 h 87"/>
              <a:gd name="T44" fmla="*/ 56 w 92"/>
              <a:gd name="T45" fmla="*/ 14 h 87"/>
              <a:gd name="T46" fmla="*/ 48 w 92"/>
              <a:gd name="T47" fmla="*/ 6 h 87"/>
              <a:gd name="T48" fmla="*/ 24 w 92"/>
              <a:gd name="T49" fmla="*/ 79 h 87"/>
              <a:gd name="T50" fmla="*/ 20 w 92"/>
              <a:gd name="T51" fmla="*/ 74 h 87"/>
              <a:gd name="T52" fmla="*/ 25 w 92"/>
              <a:gd name="T53" fmla="*/ 80 h 87"/>
              <a:gd name="T54" fmla="*/ 32 w 92"/>
              <a:gd name="T55" fmla="*/ 50 h 87"/>
              <a:gd name="T56" fmla="*/ 19 w 92"/>
              <a:gd name="T57" fmla="*/ 73 h 87"/>
              <a:gd name="T58" fmla="*/ 16 w 92"/>
              <a:gd name="T59" fmla="*/ 71 h 87"/>
              <a:gd name="T60" fmla="*/ 18 w 92"/>
              <a:gd name="T61" fmla="*/ 64 h 87"/>
              <a:gd name="T62" fmla="*/ 10 w 92"/>
              <a:gd name="T63" fmla="*/ 67 h 87"/>
              <a:gd name="T64" fmla="*/ 33 w 92"/>
              <a:gd name="T65" fmla="*/ 77 h 87"/>
              <a:gd name="T66" fmla="*/ 52 w 92"/>
              <a:gd name="T67" fmla="*/ 25 h 87"/>
              <a:gd name="T68" fmla="*/ 59 w 92"/>
              <a:gd name="T69" fmla="*/ 16 h 87"/>
              <a:gd name="T70" fmla="*/ 51 w 92"/>
              <a:gd name="T71" fmla="*/ 52 h 87"/>
              <a:gd name="T72" fmla="*/ 55 w 92"/>
              <a:gd name="T73" fmla="*/ 54 h 87"/>
              <a:gd name="T74" fmla="*/ 71 w 92"/>
              <a:gd name="T75" fmla="*/ 5 h 87"/>
              <a:gd name="T76" fmla="*/ 50 w 92"/>
              <a:gd name="T77" fmla="*/ 59 h 87"/>
              <a:gd name="T78" fmla="*/ 66 w 92"/>
              <a:gd name="T79" fmla="*/ 41 h 87"/>
              <a:gd name="T80" fmla="*/ 70 w 92"/>
              <a:gd name="T81" fmla="*/ 19 h 87"/>
              <a:gd name="T82" fmla="*/ 70 w 92"/>
              <a:gd name="T83" fmla="*/ 33 h 87"/>
              <a:gd name="T84" fmla="*/ 78 w 92"/>
              <a:gd name="T85" fmla="*/ 6 h 87"/>
              <a:gd name="T86" fmla="*/ 51 w 92"/>
              <a:gd name="T87" fmla="*/ 59 h 87"/>
              <a:gd name="T88" fmla="*/ 68 w 92"/>
              <a:gd name="T89" fmla="*/ 25 h 87"/>
              <a:gd name="T90" fmla="*/ 81 w 92"/>
              <a:gd name="T91" fmla="*/ 40 h 87"/>
              <a:gd name="T92" fmla="*/ 85 w 92"/>
              <a:gd name="T93" fmla="*/ 14 h 87"/>
              <a:gd name="T94" fmla="*/ 78 w 92"/>
              <a:gd name="T95" fmla="*/ 36 h 87"/>
              <a:gd name="T96" fmla="*/ 82 w 92"/>
              <a:gd name="T97" fmla="*/ 10 h 87"/>
              <a:gd name="T98" fmla="*/ 87 w 92"/>
              <a:gd name="T99" fmla="*/ 19 h 87"/>
              <a:gd name="T100" fmla="*/ 84 w 92"/>
              <a:gd name="T101" fmla="*/ 27 h 87"/>
              <a:gd name="T102" fmla="*/ 88 w 92"/>
              <a:gd name="T103" fmla="*/ 5 h 87"/>
              <a:gd name="T104" fmla="*/ 86 w 92"/>
              <a:gd name="T105" fmla="*/ 7 h 87"/>
              <a:gd name="T106" fmla="*/ 76 w 92"/>
              <a:gd name="T107" fmla="*/ 34 h 87"/>
              <a:gd name="T108" fmla="*/ 73 w 92"/>
              <a:gd name="T109" fmla="*/ 33 h 87"/>
              <a:gd name="T110" fmla="*/ 81 w 92"/>
              <a:gd name="T111"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87">
                <a:moveTo>
                  <a:pt x="87" y="47"/>
                </a:moveTo>
                <a:cubicBezTo>
                  <a:pt x="87" y="47"/>
                  <a:pt x="88" y="46"/>
                  <a:pt x="88" y="45"/>
                </a:cubicBezTo>
                <a:cubicBezTo>
                  <a:pt x="88" y="31"/>
                  <a:pt x="91" y="17"/>
                  <a:pt x="92" y="2"/>
                </a:cubicBezTo>
                <a:cubicBezTo>
                  <a:pt x="92" y="1"/>
                  <a:pt x="92" y="1"/>
                  <a:pt x="91" y="1"/>
                </a:cubicBezTo>
                <a:cubicBezTo>
                  <a:pt x="91" y="1"/>
                  <a:pt x="91" y="1"/>
                  <a:pt x="90" y="1"/>
                </a:cubicBezTo>
                <a:cubicBezTo>
                  <a:pt x="82" y="0"/>
                  <a:pt x="74" y="1"/>
                  <a:pt x="66" y="2"/>
                </a:cubicBezTo>
                <a:cubicBezTo>
                  <a:pt x="59" y="2"/>
                  <a:pt x="52" y="3"/>
                  <a:pt x="45" y="4"/>
                </a:cubicBezTo>
                <a:cubicBezTo>
                  <a:pt x="44" y="4"/>
                  <a:pt x="44" y="4"/>
                  <a:pt x="44" y="5"/>
                </a:cubicBezTo>
                <a:cubicBezTo>
                  <a:pt x="43" y="5"/>
                  <a:pt x="43" y="6"/>
                  <a:pt x="44" y="7"/>
                </a:cubicBezTo>
                <a:cubicBezTo>
                  <a:pt x="48" y="10"/>
                  <a:pt x="50" y="14"/>
                  <a:pt x="53" y="18"/>
                </a:cubicBezTo>
                <a:cubicBezTo>
                  <a:pt x="36" y="34"/>
                  <a:pt x="21" y="52"/>
                  <a:pt x="1" y="65"/>
                </a:cubicBezTo>
                <a:cubicBezTo>
                  <a:pt x="0" y="65"/>
                  <a:pt x="0" y="66"/>
                  <a:pt x="0" y="67"/>
                </a:cubicBezTo>
                <a:cubicBezTo>
                  <a:pt x="1" y="68"/>
                  <a:pt x="1" y="68"/>
                  <a:pt x="2" y="68"/>
                </a:cubicBezTo>
                <a:cubicBezTo>
                  <a:pt x="12" y="69"/>
                  <a:pt x="21" y="77"/>
                  <a:pt x="25" y="86"/>
                </a:cubicBezTo>
                <a:cubicBezTo>
                  <a:pt x="26" y="86"/>
                  <a:pt x="26" y="86"/>
                  <a:pt x="26" y="87"/>
                </a:cubicBezTo>
                <a:cubicBezTo>
                  <a:pt x="27" y="87"/>
                  <a:pt x="27" y="87"/>
                  <a:pt x="28" y="86"/>
                </a:cubicBezTo>
                <a:cubicBezTo>
                  <a:pt x="44" y="71"/>
                  <a:pt x="59" y="53"/>
                  <a:pt x="76" y="38"/>
                </a:cubicBezTo>
                <a:cubicBezTo>
                  <a:pt x="79" y="41"/>
                  <a:pt x="82" y="44"/>
                  <a:pt x="84" y="47"/>
                </a:cubicBezTo>
                <a:cubicBezTo>
                  <a:pt x="85" y="48"/>
                  <a:pt x="86" y="47"/>
                  <a:pt x="87" y="47"/>
                </a:cubicBezTo>
                <a:close/>
                <a:moveTo>
                  <a:pt x="69" y="40"/>
                </a:moveTo>
                <a:cubicBezTo>
                  <a:pt x="72" y="36"/>
                  <a:pt x="72" y="31"/>
                  <a:pt x="74" y="26"/>
                </a:cubicBezTo>
                <a:cubicBezTo>
                  <a:pt x="74" y="26"/>
                  <a:pt x="74" y="26"/>
                  <a:pt x="74" y="26"/>
                </a:cubicBezTo>
                <a:cubicBezTo>
                  <a:pt x="73" y="30"/>
                  <a:pt x="72" y="34"/>
                  <a:pt x="72" y="38"/>
                </a:cubicBezTo>
                <a:cubicBezTo>
                  <a:pt x="71" y="38"/>
                  <a:pt x="70" y="39"/>
                  <a:pt x="69" y="40"/>
                </a:cubicBezTo>
                <a:close/>
                <a:moveTo>
                  <a:pt x="62" y="48"/>
                </a:moveTo>
                <a:cubicBezTo>
                  <a:pt x="64" y="42"/>
                  <a:pt x="65" y="37"/>
                  <a:pt x="67" y="31"/>
                </a:cubicBezTo>
                <a:cubicBezTo>
                  <a:pt x="69" y="25"/>
                  <a:pt x="71" y="19"/>
                  <a:pt x="73" y="13"/>
                </a:cubicBezTo>
                <a:cubicBezTo>
                  <a:pt x="72" y="17"/>
                  <a:pt x="71" y="20"/>
                  <a:pt x="70" y="24"/>
                </a:cubicBezTo>
                <a:cubicBezTo>
                  <a:pt x="68" y="31"/>
                  <a:pt x="66" y="38"/>
                  <a:pt x="64" y="45"/>
                </a:cubicBezTo>
                <a:cubicBezTo>
                  <a:pt x="64" y="45"/>
                  <a:pt x="64" y="45"/>
                  <a:pt x="64" y="45"/>
                </a:cubicBezTo>
                <a:cubicBezTo>
                  <a:pt x="63" y="46"/>
                  <a:pt x="62" y="47"/>
                  <a:pt x="62" y="48"/>
                </a:cubicBezTo>
                <a:close/>
                <a:moveTo>
                  <a:pt x="55" y="54"/>
                </a:moveTo>
                <a:cubicBezTo>
                  <a:pt x="62" y="40"/>
                  <a:pt x="66" y="24"/>
                  <a:pt x="72" y="9"/>
                </a:cubicBezTo>
                <a:cubicBezTo>
                  <a:pt x="72" y="8"/>
                  <a:pt x="74" y="2"/>
                  <a:pt x="73" y="7"/>
                </a:cubicBezTo>
                <a:cubicBezTo>
                  <a:pt x="73" y="9"/>
                  <a:pt x="72" y="11"/>
                  <a:pt x="71" y="13"/>
                </a:cubicBezTo>
                <a:cubicBezTo>
                  <a:pt x="70" y="18"/>
                  <a:pt x="69" y="22"/>
                  <a:pt x="67" y="26"/>
                </a:cubicBezTo>
                <a:cubicBezTo>
                  <a:pt x="64" y="34"/>
                  <a:pt x="63" y="42"/>
                  <a:pt x="60" y="49"/>
                </a:cubicBezTo>
                <a:cubicBezTo>
                  <a:pt x="58" y="51"/>
                  <a:pt x="57" y="53"/>
                  <a:pt x="55" y="54"/>
                </a:cubicBezTo>
                <a:close/>
                <a:moveTo>
                  <a:pt x="5" y="65"/>
                </a:moveTo>
                <a:cubicBezTo>
                  <a:pt x="6" y="65"/>
                  <a:pt x="7" y="64"/>
                  <a:pt x="8" y="63"/>
                </a:cubicBezTo>
                <a:cubicBezTo>
                  <a:pt x="8" y="64"/>
                  <a:pt x="7" y="65"/>
                  <a:pt x="7" y="65"/>
                </a:cubicBezTo>
                <a:cubicBezTo>
                  <a:pt x="7" y="66"/>
                  <a:pt x="7" y="66"/>
                  <a:pt x="8" y="66"/>
                </a:cubicBezTo>
                <a:cubicBezTo>
                  <a:pt x="8" y="66"/>
                  <a:pt x="9" y="61"/>
                  <a:pt x="9" y="64"/>
                </a:cubicBezTo>
                <a:cubicBezTo>
                  <a:pt x="9" y="65"/>
                  <a:pt x="9" y="66"/>
                  <a:pt x="9" y="67"/>
                </a:cubicBezTo>
                <a:cubicBezTo>
                  <a:pt x="8" y="66"/>
                  <a:pt x="6" y="66"/>
                  <a:pt x="5" y="65"/>
                </a:cubicBezTo>
                <a:close/>
                <a:moveTo>
                  <a:pt x="18" y="56"/>
                </a:moveTo>
                <a:cubicBezTo>
                  <a:pt x="17" y="58"/>
                  <a:pt x="16" y="61"/>
                  <a:pt x="16" y="63"/>
                </a:cubicBezTo>
                <a:cubicBezTo>
                  <a:pt x="15" y="64"/>
                  <a:pt x="14" y="69"/>
                  <a:pt x="14" y="68"/>
                </a:cubicBezTo>
                <a:cubicBezTo>
                  <a:pt x="14" y="65"/>
                  <a:pt x="14" y="62"/>
                  <a:pt x="14" y="60"/>
                </a:cubicBezTo>
                <a:cubicBezTo>
                  <a:pt x="14" y="59"/>
                  <a:pt x="14" y="59"/>
                  <a:pt x="13" y="60"/>
                </a:cubicBezTo>
                <a:cubicBezTo>
                  <a:pt x="12" y="62"/>
                  <a:pt x="11" y="64"/>
                  <a:pt x="10" y="66"/>
                </a:cubicBezTo>
                <a:cubicBezTo>
                  <a:pt x="9" y="67"/>
                  <a:pt x="10" y="64"/>
                  <a:pt x="10" y="64"/>
                </a:cubicBezTo>
                <a:cubicBezTo>
                  <a:pt x="10" y="63"/>
                  <a:pt x="10" y="63"/>
                  <a:pt x="10" y="62"/>
                </a:cubicBezTo>
                <a:cubicBezTo>
                  <a:pt x="13" y="60"/>
                  <a:pt x="15" y="58"/>
                  <a:pt x="18" y="56"/>
                </a:cubicBezTo>
                <a:close/>
                <a:moveTo>
                  <a:pt x="25" y="49"/>
                </a:moveTo>
                <a:cubicBezTo>
                  <a:pt x="22" y="55"/>
                  <a:pt x="23" y="63"/>
                  <a:pt x="19" y="69"/>
                </a:cubicBezTo>
                <a:cubicBezTo>
                  <a:pt x="17" y="73"/>
                  <a:pt x="19" y="69"/>
                  <a:pt x="19" y="67"/>
                </a:cubicBezTo>
                <a:cubicBezTo>
                  <a:pt x="20" y="65"/>
                  <a:pt x="21" y="63"/>
                  <a:pt x="22" y="60"/>
                </a:cubicBezTo>
                <a:cubicBezTo>
                  <a:pt x="23" y="57"/>
                  <a:pt x="24" y="54"/>
                  <a:pt x="24" y="50"/>
                </a:cubicBezTo>
                <a:cubicBezTo>
                  <a:pt x="24" y="50"/>
                  <a:pt x="25" y="49"/>
                  <a:pt x="25" y="49"/>
                </a:cubicBezTo>
                <a:close/>
                <a:moveTo>
                  <a:pt x="31" y="44"/>
                </a:moveTo>
                <a:cubicBezTo>
                  <a:pt x="26" y="52"/>
                  <a:pt x="25" y="62"/>
                  <a:pt x="21" y="71"/>
                </a:cubicBezTo>
                <a:cubicBezTo>
                  <a:pt x="19" y="75"/>
                  <a:pt x="20" y="74"/>
                  <a:pt x="21" y="70"/>
                </a:cubicBezTo>
                <a:cubicBezTo>
                  <a:pt x="22" y="67"/>
                  <a:pt x="23" y="64"/>
                  <a:pt x="24" y="61"/>
                </a:cubicBezTo>
                <a:cubicBezTo>
                  <a:pt x="26" y="56"/>
                  <a:pt x="27" y="52"/>
                  <a:pt x="28" y="46"/>
                </a:cubicBezTo>
                <a:cubicBezTo>
                  <a:pt x="29" y="46"/>
                  <a:pt x="30" y="45"/>
                  <a:pt x="31" y="44"/>
                </a:cubicBezTo>
                <a:close/>
                <a:moveTo>
                  <a:pt x="35" y="40"/>
                </a:moveTo>
                <a:cubicBezTo>
                  <a:pt x="30" y="51"/>
                  <a:pt x="29" y="63"/>
                  <a:pt x="24" y="74"/>
                </a:cubicBezTo>
                <a:cubicBezTo>
                  <a:pt x="21" y="79"/>
                  <a:pt x="23" y="74"/>
                  <a:pt x="23" y="71"/>
                </a:cubicBezTo>
                <a:cubicBezTo>
                  <a:pt x="24" y="68"/>
                  <a:pt x="25" y="65"/>
                  <a:pt x="27" y="61"/>
                </a:cubicBezTo>
                <a:cubicBezTo>
                  <a:pt x="29" y="55"/>
                  <a:pt x="30" y="48"/>
                  <a:pt x="33" y="42"/>
                </a:cubicBezTo>
                <a:cubicBezTo>
                  <a:pt x="33" y="42"/>
                  <a:pt x="33" y="42"/>
                  <a:pt x="33" y="42"/>
                </a:cubicBezTo>
                <a:cubicBezTo>
                  <a:pt x="33" y="41"/>
                  <a:pt x="34" y="40"/>
                  <a:pt x="35" y="40"/>
                </a:cubicBezTo>
                <a:close/>
                <a:moveTo>
                  <a:pt x="40" y="35"/>
                </a:moveTo>
                <a:cubicBezTo>
                  <a:pt x="37" y="40"/>
                  <a:pt x="36" y="47"/>
                  <a:pt x="34" y="52"/>
                </a:cubicBezTo>
                <a:cubicBezTo>
                  <a:pt x="33" y="56"/>
                  <a:pt x="31" y="60"/>
                  <a:pt x="30" y="63"/>
                </a:cubicBezTo>
                <a:cubicBezTo>
                  <a:pt x="28" y="67"/>
                  <a:pt x="27" y="71"/>
                  <a:pt x="26" y="75"/>
                </a:cubicBezTo>
                <a:cubicBezTo>
                  <a:pt x="26" y="76"/>
                  <a:pt x="25" y="78"/>
                  <a:pt x="25" y="79"/>
                </a:cubicBezTo>
                <a:cubicBezTo>
                  <a:pt x="25" y="77"/>
                  <a:pt x="26" y="74"/>
                  <a:pt x="26" y="72"/>
                </a:cubicBezTo>
                <a:cubicBezTo>
                  <a:pt x="27" y="68"/>
                  <a:pt x="28" y="64"/>
                  <a:pt x="30" y="60"/>
                </a:cubicBezTo>
                <a:cubicBezTo>
                  <a:pt x="32" y="53"/>
                  <a:pt x="35" y="46"/>
                  <a:pt x="36" y="38"/>
                </a:cubicBezTo>
                <a:cubicBezTo>
                  <a:pt x="38" y="37"/>
                  <a:pt x="39" y="36"/>
                  <a:pt x="40" y="35"/>
                </a:cubicBezTo>
                <a:close/>
                <a:moveTo>
                  <a:pt x="46" y="29"/>
                </a:moveTo>
                <a:cubicBezTo>
                  <a:pt x="44" y="33"/>
                  <a:pt x="43" y="37"/>
                  <a:pt x="42" y="41"/>
                </a:cubicBezTo>
                <a:cubicBezTo>
                  <a:pt x="41" y="44"/>
                  <a:pt x="40" y="47"/>
                  <a:pt x="39" y="50"/>
                </a:cubicBezTo>
                <a:cubicBezTo>
                  <a:pt x="35" y="59"/>
                  <a:pt x="33" y="68"/>
                  <a:pt x="30" y="76"/>
                </a:cubicBezTo>
                <a:cubicBezTo>
                  <a:pt x="29" y="77"/>
                  <a:pt x="29" y="78"/>
                  <a:pt x="28" y="79"/>
                </a:cubicBezTo>
                <a:cubicBezTo>
                  <a:pt x="29" y="78"/>
                  <a:pt x="29" y="76"/>
                  <a:pt x="30" y="75"/>
                </a:cubicBezTo>
                <a:cubicBezTo>
                  <a:pt x="31" y="70"/>
                  <a:pt x="32" y="65"/>
                  <a:pt x="33" y="60"/>
                </a:cubicBezTo>
                <a:cubicBezTo>
                  <a:pt x="36" y="51"/>
                  <a:pt x="38" y="42"/>
                  <a:pt x="42" y="33"/>
                </a:cubicBezTo>
                <a:cubicBezTo>
                  <a:pt x="43" y="32"/>
                  <a:pt x="45" y="30"/>
                  <a:pt x="46" y="29"/>
                </a:cubicBezTo>
                <a:close/>
                <a:moveTo>
                  <a:pt x="53" y="22"/>
                </a:moveTo>
                <a:cubicBezTo>
                  <a:pt x="50" y="28"/>
                  <a:pt x="49" y="35"/>
                  <a:pt x="47" y="41"/>
                </a:cubicBezTo>
                <a:cubicBezTo>
                  <a:pt x="45" y="45"/>
                  <a:pt x="43" y="49"/>
                  <a:pt x="42" y="53"/>
                </a:cubicBezTo>
                <a:cubicBezTo>
                  <a:pt x="40" y="58"/>
                  <a:pt x="39" y="63"/>
                  <a:pt x="37" y="68"/>
                </a:cubicBezTo>
                <a:cubicBezTo>
                  <a:pt x="36" y="70"/>
                  <a:pt x="35" y="73"/>
                  <a:pt x="33" y="75"/>
                </a:cubicBezTo>
                <a:cubicBezTo>
                  <a:pt x="34" y="74"/>
                  <a:pt x="35" y="72"/>
                  <a:pt x="35" y="70"/>
                </a:cubicBezTo>
                <a:cubicBezTo>
                  <a:pt x="37" y="66"/>
                  <a:pt x="38" y="61"/>
                  <a:pt x="39" y="56"/>
                </a:cubicBezTo>
                <a:cubicBezTo>
                  <a:pt x="40" y="52"/>
                  <a:pt x="41" y="48"/>
                  <a:pt x="42" y="44"/>
                </a:cubicBezTo>
                <a:cubicBezTo>
                  <a:pt x="42" y="43"/>
                  <a:pt x="43" y="43"/>
                  <a:pt x="43" y="43"/>
                </a:cubicBezTo>
                <a:cubicBezTo>
                  <a:pt x="44" y="38"/>
                  <a:pt x="46" y="32"/>
                  <a:pt x="47" y="27"/>
                </a:cubicBezTo>
                <a:cubicBezTo>
                  <a:pt x="49" y="26"/>
                  <a:pt x="51" y="24"/>
                  <a:pt x="53" y="22"/>
                </a:cubicBezTo>
                <a:close/>
                <a:moveTo>
                  <a:pt x="67" y="5"/>
                </a:moveTo>
                <a:cubicBezTo>
                  <a:pt x="66" y="5"/>
                  <a:pt x="65" y="6"/>
                  <a:pt x="65" y="7"/>
                </a:cubicBezTo>
                <a:cubicBezTo>
                  <a:pt x="65" y="7"/>
                  <a:pt x="65" y="6"/>
                  <a:pt x="65" y="5"/>
                </a:cubicBezTo>
                <a:cubicBezTo>
                  <a:pt x="65" y="5"/>
                  <a:pt x="65" y="5"/>
                  <a:pt x="65" y="5"/>
                </a:cubicBezTo>
                <a:cubicBezTo>
                  <a:pt x="62" y="7"/>
                  <a:pt x="61" y="9"/>
                  <a:pt x="60" y="12"/>
                </a:cubicBezTo>
                <a:cubicBezTo>
                  <a:pt x="59" y="13"/>
                  <a:pt x="57" y="18"/>
                  <a:pt x="58" y="15"/>
                </a:cubicBezTo>
                <a:cubicBezTo>
                  <a:pt x="58" y="13"/>
                  <a:pt x="59" y="11"/>
                  <a:pt x="60" y="9"/>
                </a:cubicBezTo>
                <a:cubicBezTo>
                  <a:pt x="60" y="8"/>
                  <a:pt x="60" y="8"/>
                  <a:pt x="60" y="8"/>
                </a:cubicBezTo>
                <a:cubicBezTo>
                  <a:pt x="58" y="10"/>
                  <a:pt x="58" y="12"/>
                  <a:pt x="57" y="14"/>
                </a:cubicBezTo>
                <a:cubicBezTo>
                  <a:pt x="56" y="18"/>
                  <a:pt x="57" y="12"/>
                  <a:pt x="57" y="12"/>
                </a:cubicBezTo>
                <a:cubicBezTo>
                  <a:pt x="57" y="11"/>
                  <a:pt x="57" y="9"/>
                  <a:pt x="58" y="8"/>
                </a:cubicBezTo>
                <a:cubicBezTo>
                  <a:pt x="58" y="8"/>
                  <a:pt x="57" y="8"/>
                  <a:pt x="57" y="8"/>
                </a:cubicBezTo>
                <a:cubicBezTo>
                  <a:pt x="57" y="9"/>
                  <a:pt x="55" y="13"/>
                  <a:pt x="55" y="14"/>
                </a:cubicBezTo>
                <a:cubicBezTo>
                  <a:pt x="55" y="12"/>
                  <a:pt x="55" y="10"/>
                  <a:pt x="55" y="8"/>
                </a:cubicBezTo>
                <a:cubicBezTo>
                  <a:pt x="55" y="8"/>
                  <a:pt x="54" y="8"/>
                  <a:pt x="54" y="8"/>
                </a:cubicBezTo>
                <a:cubicBezTo>
                  <a:pt x="53" y="12"/>
                  <a:pt x="52" y="8"/>
                  <a:pt x="52" y="7"/>
                </a:cubicBezTo>
                <a:cubicBezTo>
                  <a:pt x="52" y="6"/>
                  <a:pt x="52" y="6"/>
                  <a:pt x="51" y="7"/>
                </a:cubicBezTo>
                <a:cubicBezTo>
                  <a:pt x="51" y="9"/>
                  <a:pt x="50" y="8"/>
                  <a:pt x="49" y="6"/>
                </a:cubicBezTo>
                <a:cubicBezTo>
                  <a:pt x="55" y="6"/>
                  <a:pt x="61" y="5"/>
                  <a:pt x="67" y="5"/>
                </a:cubicBezTo>
                <a:close/>
                <a:moveTo>
                  <a:pt x="60" y="14"/>
                </a:moveTo>
                <a:cubicBezTo>
                  <a:pt x="53" y="30"/>
                  <a:pt x="49" y="47"/>
                  <a:pt x="43" y="63"/>
                </a:cubicBezTo>
                <a:cubicBezTo>
                  <a:pt x="42" y="64"/>
                  <a:pt x="40" y="70"/>
                  <a:pt x="42" y="66"/>
                </a:cubicBezTo>
                <a:cubicBezTo>
                  <a:pt x="42" y="64"/>
                  <a:pt x="43" y="61"/>
                  <a:pt x="43" y="59"/>
                </a:cubicBezTo>
                <a:cubicBezTo>
                  <a:pt x="44" y="55"/>
                  <a:pt x="45" y="50"/>
                  <a:pt x="47" y="46"/>
                </a:cubicBezTo>
                <a:cubicBezTo>
                  <a:pt x="50" y="37"/>
                  <a:pt x="52" y="28"/>
                  <a:pt x="55" y="20"/>
                </a:cubicBezTo>
                <a:cubicBezTo>
                  <a:pt x="55" y="20"/>
                  <a:pt x="56" y="19"/>
                  <a:pt x="56" y="19"/>
                </a:cubicBezTo>
                <a:cubicBezTo>
                  <a:pt x="57" y="18"/>
                  <a:pt x="57" y="18"/>
                  <a:pt x="57" y="18"/>
                </a:cubicBezTo>
                <a:cubicBezTo>
                  <a:pt x="57" y="17"/>
                  <a:pt x="57" y="17"/>
                  <a:pt x="56" y="17"/>
                </a:cubicBezTo>
                <a:cubicBezTo>
                  <a:pt x="57" y="17"/>
                  <a:pt x="57" y="17"/>
                  <a:pt x="57" y="17"/>
                </a:cubicBezTo>
                <a:cubicBezTo>
                  <a:pt x="57" y="16"/>
                  <a:pt x="57" y="16"/>
                  <a:pt x="57" y="15"/>
                </a:cubicBezTo>
                <a:cubicBezTo>
                  <a:pt x="57" y="16"/>
                  <a:pt x="57" y="16"/>
                  <a:pt x="57" y="17"/>
                </a:cubicBezTo>
                <a:cubicBezTo>
                  <a:pt x="57" y="17"/>
                  <a:pt x="57" y="17"/>
                  <a:pt x="58" y="17"/>
                </a:cubicBezTo>
                <a:cubicBezTo>
                  <a:pt x="59" y="16"/>
                  <a:pt x="60" y="14"/>
                  <a:pt x="60" y="12"/>
                </a:cubicBezTo>
                <a:cubicBezTo>
                  <a:pt x="61" y="12"/>
                  <a:pt x="61" y="11"/>
                  <a:pt x="62" y="10"/>
                </a:cubicBezTo>
                <a:cubicBezTo>
                  <a:pt x="62" y="9"/>
                  <a:pt x="64" y="6"/>
                  <a:pt x="64" y="6"/>
                </a:cubicBezTo>
                <a:cubicBezTo>
                  <a:pt x="64" y="8"/>
                  <a:pt x="64" y="9"/>
                  <a:pt x="63" y="11"/>
                </a:cubicBezTo>
                <a:cubicBezTo>
                  <a:pt x="63" y="11"/>
                  <a:pt x="63" y="11"/>
                  <a:pt x="63" y="11"/>
                </a:cubicBezTo>
                <a:cubicBezTo>
                  <a:pt x="62" y="13"/>
                  <a:pt x="61" y="14"/>
                  <a:pt x="61" y="16"/>
                </a:cubicBezTo>
                <a:cubicBezTo>
                  <a:pt x="60" y="16"/>
                  <a:pt x="60" y="17"/>
                  <a:pt x="60" y="17"/>
                </a:cubicBezTo>
                <a:cubicBezTo>
                  <a:pt x="60" y="18"/>
                  <a:pt x="60" y="18"/>
                  <a:pt x="60" y="18"/>
                </a:cubicBezTo>
                <a:cubicBezTo>
                  <a:pt x="59" y="19"/>
                  <a:pt x="60" y="19"/>
                  <a:pt x="60" y="19"/>
                </a:cubicBezTo>
                <a:cubicBezTo>
                  <a:pt x="62" y="15"/>
                  <a:pt x="63" y="11"/>
                  <a:pt x="65" y="8"/>
                </a:cubicBezTo>
                <a:cubicBezTo>
                  <a:pt x="66" y="7"/>
                  <a:pt x="67" y="6"/>
                  <a:pt x="67" y="5"/>
                </a:cubicBezTo>
                <a:cubicBezTo>
                  <a:pt x="67" y="6"/>
                  <a:pt x="66" y="9"/>
                  <a:pt x="65" y="10"/>
                </a:cubicBezTo>
                <a:cubicBezTo>
                  <a:pt x="64" y="12"/>
                  <a:pt x="63" y="13"/>
                  <a:pt x="63" y="15"/>
                </a:cubicBezTo>
                <a:cubicBezTo>
                  <a:pt x="61" y="20"/>
                  <a:pt x="60" y="26"/>
                  <a:pt x="59" y="31"/>
                </a:cubicBezTo>
                <a:cubicBezTo>
                  <a:pt x="57" y="36"/>
                  <a:pt x="55" y="42"/>
                  <a:pt x="52" y="47"/>
                </a:cubicBezTo>
                <a:cubicBezTo>
                  <a:pt x="50" y="52"/>
                  <a:pt x="49" y="57"/>
                  <a:pt x="46" y="62"/>
                </a:cubicBezTo>
                <a:cubicBezTo>
                  <a:pt x="44" y="65"/>
                  <a:pt x="47" y="59"/>
                  <a:pt x="47" y="58"/>
                </a:cubicBezTo>
                <a:cubicBezTo>
                  <a:pt x="48" y="55"/>
                  <a:pt x="49" y="52"/>
                  <a:pt x="50" y="49"/>
                </a:cubicBezTo>
                <a:cubicBezTo>
                  <a:pt x="53" y="37"/>
                  <a:pt x="57" y="26"/>
                  <a:pt x="60" y="14"/>
                </a:cubicBezTo>
                <a:cubicBezTo>
                  <a:pt x="61" y="14"/>
                  <a:pt x="60" y="14"/>
                  <a:pt x="60" y="14"/>
                </a:cubicBezTo>
                <a:close/>
                <a:moveTo>
                  <a:pt x="50" y="9"/>
                </a:moveTo>
                <a:cubicBezTo>
                  <a:pt x="50" y="9"/>
                  <a:pt x="51" y="9"/>
                  <a:pt x="51" y="9"/>
                </a:cubicBezTo>
                <a:cubicBezTo>
                  <a:pt x="51" y="9"/>
                  <a:pt x="52" y="8"/>
                  <a:pt x="52" y="8"/>
                </a:cubicBezTo>
                <a:cubicBezTo>
                  <a:pt x="51" y="9"/>
                  <a:pt x="52" y="10"/>
                  <a:pt x="52" y="11"/>
                </a:cubicBezTo>
                <a:cubicBezTo>
                  <a:pt x="51" y="10"/>
                  <a:pt x="51" y="10"/>
                  <a:pt x="50" y="9"/>
                </a:cubicBezTo>
                <a:close/>
                <a:moveTo>
                  <a:pt x="55" y="15"/>
                </a:moveTo>
                <a:cubicBezTo>
                  <a:pt x="55" y="14"/>
                  <a:pt x="55" y="14"/>
                  <a:pt x="56" y="14"/>
                </a:cubicBezTo>
                <a:cubicBezTo>
                  <a:pt x="56" y="14"/>
                  <a:pt x="56" y="15"/>
                  <a:pt x="56" y="16"/>
                </a:cubicBezTo>
                <a:cubicBezTo>
                  <a:pt x="55" y="16"/>
                  <a:pt x="55" y="15"/>
                  <a:pt x="55" y="15"/>
                </a:cubicBezTo>
                <a:close/>
                <a:moveTo>
                  <a:pt x="53" y="13"/>
                </a:moveTo>
                <a:cubicBezTo>
                  <a:pt x="54" y="12"/>
                  <a:pt x="54" y="11"/>
                  <a:pt x="55" y="10"/>
                </a:cubicBezTo>
                <a:cubicBezTo>
                  <a:pt x="54" y="11"/>
                  <a:pt x="54" y="12"/>
                  <a:pt x="54" y="14"/>
                </a:cubicBezTo>
                <a:cubicBezTo>
                  <a:pt x="54" y="13"/>
                  <a:pt x="53" y="13"/>
                  <a:pt x="53" y="13"/>
                </a:cubicBezTo>
                <a:close/>
                <a:moveTo>
                  <a:pt x="48" y="6"/>
                </a:moveTo>
                <a:cubicBezTo>
                  <a:pt x="49" y="7"/>
                  <a:pt x="49" y="7"/>
                  <a:pt x="49" y="7"/>
                </a:cubicBezTo>
                <a:cubicBezTo>
                  <a:pt x="49" y="7"/>
                  <a:pt x="48" y="7"/>
                  <a:pt x="48" y="6"/>
                </a:cubicBezTo>
                <a:cubicBezTo>
                  <a:pt x="48" y="6"/>
                  <a:pt x="48" y="6"/>
                  <a:pt x="48" y="6"/>
                </a:cubicBezTo>
                <a:cubicBezTo>
                  <a:pt x="48" y="6"/>
                  <a:pt x="48" y="6"/>
                  <a:pt x="48" y="6"/>
                </a:cubicBezTo>
                <a:close/>
                <a:moveTo>
                  <a:pt x="23" y="77"/>
                </a:moveTo>
                <a:cubicBezTo>
                  <a:pt x="24" y="75"/>
                  <a:pt x="25" y="73"/>
                  <a:pt x="26" y="70"/>
                </a:cubicBezTo>
                <a:cubicBezTo>
                  <a:pt x="25" y="73"/>
                  <a:pt x="25" y="76"/>
                  <a:pt x="24" y="79"/>
                </a:cubicBezTo>
                <a:cubicBezTo>
                  <a:pt x="24" y="78"/>
                  <a:pt x="23" y="77"/>
                  <a:pt x="23" y="77"/>
                </a:cubicBezTo>
                <a:close/>
                <a:moveTo>
                  <a:pt x="20" y="74"/>
                </a:moveTo>
                <a:cubicBezTo>
                  <a:pt x="25" y="65"/>
                  <a:pt x="26" y="55"/>
                  <a:pt x="31" y="46"/>
                </a:cubicBezTo>
                <a:cubicBezTo>
                  <a:pt x="30" y="47"/>
                  <a:pt x="30" y="47"/>
                  <a:pt x="30" y="48"/>
                </a:cubicBezTo>
                <a:cubicBezTo>
                  <a:pt x="29" y="51"/>
                  <a:pt x="28" y="55"/>
                  <a:pt x="27" y="58"/>
                </a:cubicBezTo>
                <a:cubicBezTo>
                  <a:pt x="25" y="64"/>
                  <a:pt x="23" y="70"/>
                  <a:pt x="22" y="76"/>
                </a:cubicBezTo>
                <a:cubicBezTo>
                  <a:pt x="21" y="75"/>
                  <a:pt x="21" y="75"/>
                  <a:pt x="20" y="74"/>
                </a:cubicBezTo>
                <a:close/>
                <a:moveTo>
                  <a:pt x="14" y="69"/>
                </a:moveTo>
                <a:cubicBezTo>
                  <a:pt x="16" y="66"/>
                  <a:pt x="17" y="62"/>
                  <a:pt x="18" y="58"/>
                </a:cubicBezTo>
                <a:cubicBezTo>
                  <a:pt x="18" y="57"/>
                  <a:pt x="18" y="57"/>
                  <a:pt x="18" y="56"/>
                </a:cubicBezTo>
                <a:cubicBezTo>
                  <a:pt x="18" y="58"/>
                  <a:pt x="18" y="60"/>
                  <a:pt x="17" y="62"/>
                </a:cubicBezTo>
                <a:cubicBezTo>
                  <a:pt x="17" y="65"/>
                  <a:pt x="16" y="67"/>
                  <a:pt x="15" y="70"/>
                </a:cubicBezTo>
                <a:cubicBezTo>
                  <a:pt x="15" y="70"/>
                  <a:pt x="14" y="69"/>
                  <a:pt x="14" y="69"/>
                </a:cubicBezTo>
                <a:close/>
                <a:moveTo>
                  <a:pt x="25" y="80"/>
                </a:moveTo>
                <a:cubicBezTo>
                  <a:pt x="26" y="78"/>
                  <a:pt x="27" y="75"/>
                  <a:pt x="28" y="72"/>
                </a:cubicBezTo>
                <a:cubicBezTo>
                  <a:pt x="29" y="68"/>
                  <a:pt x="30" y="64"/>
                  <a:pt x="32" y="60"/>
                </a:cubicBezTo>
                <a:cubicBezTo>
                  <a:pt x="34" y="55"/>
                  <a:pt x="36" y="50"/>
                  <a:pt x="37" y="44"/>
                </a:cubicBezTo>
                <a:cubicBezTo>
                  <a:pt x="36" y="48"/>
                  <a:pt x="35" y="53"/>
                  <a:pt x="34" y="57"/>
                </a:cubicBezTo>
                <a:cubicBezTo>
                  <a:pt x="31" y="65"/>
                  <a:pt x="30" y="74"/>
                  <a:pt x="27" y="82"/>
                </a:cubicBezTo>
                <a:cubicBezTo>
                  <a:pt x="26" y="81"/>
                  <a:pt x="26" y="81"/>
                  <a:pt x="25" y="80"/>
                </a:cubicBezTo>
                <a:close/>
                <a:moveTo>
                  <a:pt x="32" y="50"/>
                </a:moveTo>
                <a:cubicBezTo>
                  <a:pt x="32" y="50"/>
                  <a:pt x="32" y="50"/>
                  <a:pt x="32" y="50"/>
                </a:cubicBezTo>
                <a:cubicBezTo>
                  <a:pt x="33" y="48"/>
                  <a:pt x="33" y="46"/>
                  <a:pt x="34" y="44"/>
                </a:cubicBezTo>
                <a:cubicBezTo>
                  <a:pt x="34" y="44"/>
                  <a:pt x="36" y="36"/>
                  <a:pt x="35" y="41"/>
                </a:cubicBezTo>
                <a:cubicBezTo>
                  <a:pt x="34" y="44"/>
                  <a:pt x="33" y="47"/>
                  <a:pt x="32" y="50"/>
                </a:cubicBezTo>
                <a:close/>
                <a:moveTo>
                  <a:pt x="27" y="50"/>
                </a:moveTo>
                <a:cubicBezTo>
                  <a:pt x="26" y="53"/>
                  <a:pt x="25" y="55"/>
                  <a:pt x="24" y="58"/>
                </a:cubicBezTo>
                <a:cubicBezTo>
                  <a:pt x="23" y="63"/>
                  <a:pt x="21" y="68"/>
                  <a:pt x="19" y="73"/>
                </a:cubicBezTo>
                <a:cubicBezTo>
                  <a:pt x="19" y="73"/>
                  <a:pt x="18" y="72"/>
                  <a:pt x="18" y="72"/>
                </a:cubicBezTo>
                <a:cubicBezTo>
                  <a:pt x="23" y="66"/>
                  <a:pt x="23" y="58"/>
                  <a:pt x="25" y="51"/>
                </a:cubicBezTo>
                <a:cubicBezTo>
                  <a:pt x="25" y="50"/>
                  <a:pt x="26" y="49"/>
                  <a:pt x="26" y="48"/>
                </a:cubicBezTo>
                <a:cubicBezTo>
                  <a:pt x="26" y="48"/>
                  <a:pt x="27" y="48"/>
                  <a:pt x="27" y="47"/>
                </a:cubicBezTo>
                <a:cubicBezTo>
                  <a:pt x="27" y="48"/>
                  <a:pt x="27" y="49"/>
                  <a:pt x="27" y="50"/>
                </a:cubicBezTo>
                <a:close/>
                <a:moveTo>
                  <a:pt x="17" y="71"/>
                </a:moveTo>
                <a:cubicBezTo>
                  <a:pt x="17" y="71"/>
                  <a:pt x="17" y="71"/>
                  <a:pt x="16" y="71"/>
                </a:cubicBezTo>
                <a:cubicBezTo>
                  <a:pt x="18" y="68"/>
                  <a:pt x="19" y="64"/>
                  <a:pt x="20" y="61"/>
                </a:cubicBezTo>
                <a:cubicBezTo>
                  <a:pt x="21" y="59"/>
                  <a:pt x="21" y="57"/>
                  <a:pt x="22" y="55"/>
                </a:cubicBezTo>
                <a:cubicBezTo>
                  <a:pt x="22" y="53"/>
                  <a:pt x="23" y="52"/>
                  <a:pt x="23" y="51"/>
                </a:cubicBezTo>
                <a:cubicBezTo>
                  <a:pt x="23" y="51"/>
                  <a:pt x="23" y="51"/>
                  <a:pt x="23" y="51"/>
                </a:cubicBezTo>
                <a:cubicBezTo>
                  <a:pt x="23" y="58"/>
                  <a:pt x="19" y="65"/>
                  <a:pt x="17" y="71"/>
                </a:cubicBezTo>
                <a:close/>
                <a:moveTo>
                  <a:pt x="17" y="67"/>
                </a:moveTo>
                <a:cubicBezTo>
                  <a:pt x="15" y="74"/>
                  <a:pt x="17" y="65"/>
                  <a:pt x="18" y="64"/>
                </a:cubicBezTo>
                <a:cubicBezTo>
                  <a:pt x="18" y="61"/>
                  <a:pt x="19" y="58"/>
                  <a:pt x="19" y="54"/>
                </a:cubicBezTo>
                <a:cubicBezTo>
                  <a:pt x="19" y="54"/>
                  <a:pt x="19" y="54"/>
                  <a:pt x="19" y="54"/>
                </a:cubicBezTo>
                <a:cubicBezTo>
                  <a:pt x="20" y="54"/>
                  <a:pt x="21" y="53"/>
                  <a:pt x="22" y="52"/>
                </a:cubicBezTo>
                <a:cubicBezTo>
                  <a:pt x="20" y="57"/>
                  <a:pt x="19" y="62"/>
                  <a:pt x="17" y="67"/>
                </a:cubicBezTo>
                <a:close/>
                <a:moveTo>
                  <a:pt x="13" y="61"/>
                </a:moveTo>
                <a:cubicBezTo>
                  <a:pt x="13" y="62"/>
                  <a:pt x="13" y="66"/>
                  <a:pt x="13" y="69"/>
                </a:cubicBezTo>
                <a:cubicBezTo>
                  <a:pt x="12" y="68"/>
                  <a:pt x="11" y="67"/>
                  <a:pt x="10" y="67"/>
                </a:cubicBezTo>
                <a:cubicBezTo>
                  <a:pt x="11" y="65"/>
                  <a:pt x="12" y="63"/>
                  <a:pt x="13" y="61"/>
                </a:cubicBezTo>
                <a:close/>
                <a:moveTo>
                  <a:pt x="32" y="72"/>
                </a:moveTo>
                <a:cubicBezTo>
                  <a:pt x="33" y="67"/>
                  <a:pt x="35" y="62"/>
                  <a:pt x="37" y="57"/>
                </a:cubicBezTo>
                <a:cubicBezTo>
                  <a:pt x="38" y="54"/>
                  <a:pt x="39" y="51"/>
                  <a:pt x="41" y="48"/>
                </a:cubicBezTo>
                <a:cubicBezTo>
                  <a:pt x="41" y="48"/>
                  <a:pt x="40" y="49"/>
                  <a:pt x="40" y="50"/>
                </a:cubicBezTo>
                <a:cubicBezTo>
                  <a:pt x="38" y="59"/>
                  <a:pt x="35" y="68"/>
                  <a:pt x="32" y="77"/>
                </a:cubicBezTo>
                <a:cubicBezTo>
                  <a:pt x="32" y="77"/>
                  <a:pt x="33" y="77"/>
                  <a:pt x="33" y="77"/>
                </a:cubicBezTo>
                <a:cubicBezTo>
                  <a:pt x="31" y="79"/>
                  <a:pt x="29" y="81"/>
                  <a:pt x="27" y="83"/>
                </a:cubicBezTo>
                <a:cubicBezTo>
                  <a:pt x="30" y="80"/>
                  <a:pt x="31" y="76"/>
                  <a:pt x="32" y="72"/>
                </a:cubicBezTo>
                <a:close/>
                <a:moveTo>
                  <a:pt x="42" y="53"/>
                </a:moveTo>
                <a:cubicBezTo>
                  <a:pt x="44" y="49"/>
                  <a:pt x="46" y="45"/>
                  <a:pt x="47" y="41"/>
                </a:cubicBezTo>
                <a:cubicBezTo>
                  <a:pt x="49" y="37"/>
                  <a:pt x="50" y="32"/>
                  <a:pt x="51" y="28"/>
                </a:cubicBezTo>
                <a:cubicBezTo>
                  <a:pt x="52" y="26"/>
                  <a:pt x="53" y="24"/>
                  <a:pt x="54" y="22"/>
                </a:cubicBezTo>
                <a:cubicBezTo>
                  <a:pt x="53" y="23"/>
                  <a:pt x="53" y="24"/>
                  <a:pt x="52" y="25"/>
                </a:cubicBezTo>
                <a:cubicBezTo>
                  <a:pt x="51" y="30"/>
                  <a:pt x="49" y="35"/>
                  <a:pt x="48" y="40"/>
                </a:cubicBezTo>
                <a:cubicBezTo>
                  <a:pt x="45" y="50"/>
                  <a:pt x="42" y="60"/>
                  <a:pt x="40" y="69"/>
                </a:cubicBezTo>
                <a:cubicBezTo>
                  <a:pt x="40" y="69"/>
                  <a:pt x="40" y="70"/>
                  <a:pt x="40" y="70"/>
                </a:cubicBezTo>
                <a:cubicBezTo>
                  <a:pt x="38" y="72"/>
                  <a:pt x="36" y="74"/>
                  <a:pt x="33" y="77"/>
                </a:cubicBezTo>
                <a:cubicBezTo>
                  <a:pt x="37" y="69"/>
                  <a:pt x="40" y="61"/>
                  <a:pt x="42" y="53"/>
                </a:cubicBezTo>
                <a:close/>
                <a:moveTo>
                  <a:pt x="58" y="21"/>
                </a:moveTo>
                <a:cubicBezTo>
                  <a:pt x="58" y="19"/>
                  <a:pt x="59" y="18"/>
                  <a:pt x="59" y="16"/>
                </a:cubicBezTo>
                <a:cubicBezTo>
                  <a:pt x="59" y="18"/>
                  <a:pt x="58" y="21"/>
                  <a:pt x="57" y="23"/>
                </a:cubicBezTo>
                <a:cubicBezTo>
                  <a:pt x="56" y="28"/>
                  <a:pt x="54" y="32"/>
                  <a:pt x="53" y="37"/>
                </a:cubicBezTo>
                <a:cubicBezTo>
                  <a:pt x="50" y="46"/>
                  <a:pt x="48" y="55"/>
                  <a:pt x="45" y="64"/>
                </a:cubicBezTo>
                <a:cubicBezTo>
                  <a:pt x="45" y="65"/>
                  <a:pt x="45" y="65"/>
                  <a:pt x="45" y="65"/>
                </a:cubicBezTo>
                <a:cubicBezTo>
                  <a:pt x="44" y="66"/>
                  <a:pt x="42" y="68"/>
                  <a:pt x="41" y="69"/>
                </a:cubicBezTo>
                <a:cubicBezTo>
                  <a:pt x="48" y="53"/>
                  <a:pt x="51" y="37"/>
                  <a:pt x="58" y="21"/>
                </a:cubicBezTo>
                <a:close/>
                <a:moveTo>
                  <a:pt x="51" y="52"/>
                </a:moveTo>
                <a:cubicBezTo>
                  <a:pt x="53" y="46"/>
                  <a:pt x="55" y="41"/>
                  <a:pt x="58" y="36"/>
                </a:cubicBezTo>
                <a:cubicBezTo>
                  <a:pt x="60" y="31"/>
                  <a:pt x="61" y="25"/>
                  <a:pt x="62" y="20"/>
                </a:cubicBezTo>
                <a:cubicBezTo>
                  <a:pt x="63" y="14"/>
                  <a:pt x="67" y="10"/>
                  <a:pt x="68" y="5"/>
                </a:cubicBezTo>
                <a:cubicBezTo>
                  <a:pt x="70" y="4"/>
                  <a:pt x="72" y="4"/>
                  <a:pt x="73" y="4"/>
                </a:cubicBezTo>
                <a:cubicBezTo>
                  <a:pt x="70" y="10"/>
                  <a:pt x="69" y="17"/>
                  <a:pt x="66" y="24"/>
                </a:cubicBezTo>
                <a:cubicBezTo>
                  <a:pt x="63" y="33"/>
                  <a:pt x="60" y="42"/>
                  <a:pt x="56" y="51"/>
                </a:cubicBezTo>
                <a:cubicBezTo>
                  <a:pt x="56" y="52"/>
                  <a:pt x="55" y="53"/>
                  <a:pt x="55" y="54"/>
                </a:cubicBezTo>
                <a:cubicBezTo>
                  <a:pt x="55" y="52"/>
                  <a:pt x="55" y="51"/>
                  <a:pt x="55" y="50"/>
                </a:cubicBezTo>
                <a:cubicBezTo>
                  <a:pt x="56" y="48"/>
                  <a:pt x="56" y="46"/>
                  <a:pt x="57" y="44"/>
                </a:cubicBezTo>
                <a:cubicBezTo>
                  <a:pt x="58" y="40"/>
                  <a:pt x="59" y="37"/>
                  <a:pt x="61" y="34"/>
                </a:cubicBezTo>
                <a:cubicBezTo>
                  <a:pt x="61" y="34"/>
                  <a:pt x="61" y="34"/>
                  <a:pt x="61" y="34"/>
                </a:cubicBezTo>
                <a:cubicBezTo>
                  <a:pt x="63" y="28"/>
                  <a:pt x="65" y="23"/>
                  <a:pt x="67" y="17"/>
                </a:cubicBezTo>
                <a:cubicBezTo>
                  <a:pt x="68" y="13"/>
                  <a:pt x="70" y="9"/>
                  <a:pt x="71" y="5"/>
                </a:cubicBezTo>
                <a:cubicBezTo>
                  <a:pt x="72" y="5"/>
                  <a:pt x="71" y="4"/>
                  <a:pt x="71" y="5"/>
                </a:cubicBezTo>
                <a:cubicBezTo>
                  <a:pt x="70" y="5"/>
                  <a:pt x="70" y="6"/>
                  <a:pt x="70" y="6"/>
                </a:cubicBezTo>
                <a:cubicBezTo>
                  <a:pt x="70" y="6"/>
                  <a:pt x="70" y="7"/>
                  <a:pt x="70" y="7"/>
                </a:cubicBezTo>
                <a:cubicBezTo>
                  <a:pt x="69" y="10"/>
                  <a:pt x="68" y="12"/>
                  <a:pt x="67" y="14"/>
                </a:cubicBezTo>
                <a:cubicBezTo>
                  <a:pt x="66" y="15"/>
                  <a:pt x="66" y="17"/>
                  <a:pt x="66" y="18"/>
                </a:cubicBezTo>
                <a:cubicBezTo>
                  <a:pt x="64" y="23"/>
                  <a:pt x="62" y="27"/>
                  <a:pt x="61" y="32"/>
                </a:cubicBezTo>
                <a:cubicBezTo>
                  <a:pt x="60" y="32"/>
                  <a:pt x="60" y="33"/>
                  <a:pt x="60" y="33"/>
                </a:cubicBezTo>
                <a:cubicBezTo>
                  <a:pt x="56" y="42"/>
                  <a:pt x="53" y="50"/>
                  <a:pt x="50" y="59"/>
                </a:cubicBezTo>
                <a:cubicBezTo>
                  <a:pt x="50" y="59"/>
                  <a:pt x="50" y="60"/>
                  <a:pt x="50" y="60"/>
                </a:cubicBezTo>
                <a:cubicBezTo>
                  <a:pt x="49" y="61"/>
                  <a:pt x="47" y="63"/>
                  <a:pt x="46" y="64"/>
                </a:cubicBezTo>
                <a:cubicBezTo>
                  <a:pt x="48" y="60"/>
                  <a:pt x="50" y="56"/>
                  <a:pt x="51" y="52"/>
                </a:cubicBezTo>
                <a:close/>
                <a:moveTo>
                  <a:pt x="79" y="4"/>
                </a:moveTo>
                <a:cubicBezTo>
                  <a:pt x="75" y="12"/>
                  <a:pt x="72" y="20"/>
                  <a:pt x="70" y="29"/>
                </a:cubicBezTo>
                <a:cubicBezTo>
                  <a:pt x="69" y="33"/>
                  <a:pt x="67" y="37"/>
                  <a:pt x="66" y="41"/>
                </a:cubicBezTo>
                <a:cubicBezTo>
                  <a:pt x="66" y="41"/>
                  <a:pt x="66" y="41"/>
                  <a:pt x="66" y="41"/>
                </a:cubicBezTo>
                <a:cubicBezTo>
                  <a:pt x="66" y="41"/>
                  <a:pt x="66" y="41"/>
                  <a:pt x="66" y="40"/>
                </a:cubicBezTo>
                <a:cubicBezTo>
                  <a:pt x="67" y="38"/>
                  <a:pt x="67" y="36"/>
                  <a:pt x="68" y="34"/>
                </a:cubicBezTo>
                <a:cubicBezTo>
                  <a:pt x="71" y="25"/>
                  <a:pt x="73" y="17"/>
                  <a:pt x="75" y="8"/>
                </a:cubicBezTo>
                <a:cubicBezTo>
                  <a:pt x="75" y="8"/>
                  <a:pt x="76" y="8"/>
                  <a:pt x="75" y="7"/>
                </a:cubicBezTo>
                <a:cubicBezTo>
                  <a:pt x="76" y="7"/>
                  <a:pt x="76" y="6"/>
                  <a:pt x="76" y="5"/>
                </a:cubicBezTo>
                <a:cubicBezTo>
                  <a:pt x="76" y="5"/>
                  <a:pt x="75" y="5"/>
                  <a:pt x="75" y="5"/>
                </a:cubicBezTo>
                <a:cubicBezTo>
                  <a:pt x="74" y="10"/>
                  <a:pt x="72" y="15"/>
                  <a:pt x="70" y="19"/>
                </a:cubicBezTo>
                <a:cubicBezTo>
                  <a:pt x="72" y="14"/>
                  <a:pt x="73" y="9"/>
                  <a:pt x="74" y="4"/>
                </a:cubicBezTo>
                <a:cubicBezTo>
                  <a:pt x="76" y="4"/>
                  <a:pt x="77" y="4"/>
                  <a:pt x="79" y="4"/>
                </a:cubicBezTo>
                <a:close/>
                <a:moveTo>
                  <a:pt x="81" y="3"/>
                </a:moveTo>
                <a:cubicBezTo>
                  <a:pt x="79" y="9"/>
                  <a:pt x="77" y="14"/>
                  <a:pt x="75" y="20"/>
                </a:cubicBezTo>
                <a:cubicBezTo>
                  <a:pt x="74" y="24"/>
                  <a:pt x="72" y="27"/>
                  <a:pt x="71" y="31"/>
                </a:cubicBezTo>
                <a:cubicBezTo>
                  <a:pt x="71" y="33"/>
                  <a:pt x="71" y="35"/>
                  <a:pt x="70" y="37"/>
                </a:cubicBezTo>
                <a:cubicBezTo>
                  <a:pt x="68" y="44"/>
                  <a:pt x="69" y="35"/>
                  <a:pt x="70" y="33"/>
                </a:cubicBezTo>
                <a:cubicBezTo>
                  <a:pt x="70" y="32"/>
                  <a:pt x="70" y="31"/>
                  <a:pt x="71" y="30"/>
                </a:cubicBezTo>
                <a:cubicBezTo>
                  <a:pt x="71" y="28"/>
                  <a:pt x="72" y="26"/>
                  <a:pt x="72" y="25"/>
                </a:cubicBezTo>
                <a:cubicBezTo>
                  <a:pt x="74" y="18"/>
                  <a:pt x="78" y="11"/>
                  <a:pt x="80" y="4"/>
                </a:cubicBezTo>
                <a:cubicBezTo>
                  <a:pt x="80" y="4"/>
                  <a:pt x="81" y="3"/>
                  <a:pt x="81" y="3"/>
                </a:cubicBezTo>
                <a:close/>
                <a:moveTo>
                  <a:pt x="73" y="19"/>
                </a:moveTo>
                <a:cubicBezTo>
                  <a:pt x="75" y="15"/>
                  <a:pt x="76" y="11"/>
                  <a:pt x="78" y="7"/>
                </a:cubicBezTo>
                <a:cubicBezTo>
                  <a:pt x="78" y="7"/>
                  <a:pt x="78" y="7"/>
                  <a:pt x="78" y="6"/>
                </a:cubicBezTo>
                <a:cubicBezTo>
                  <a:pt x="78" y="7"/>
                  <a:pt x="78" y="7"/>
                  <a:pt x="78" y="7"/>
                </a:cubicBezTo>
                <a:cubicBezTo>
                  <a:pt x="77" y="9"/>
                  <a:pt x="76" y="12"/>
                  <a:pt x="76" y="14"/>
                </a:cubicBezTo>
                <a:cubicBezTo>
                  <a:pt x="75" y="16"/>
                  <a:pt x="74" y="17"/>
                  <a:pt x="73" y="19"/>
                </a:cubicBezTo>
                <a:close/>
                <a:moveTo>
                  <a:pt x="56" y="45"/>
                </a:moveTo>
                <a:cubicBezTo>
                  <a:pt x="55" y="48"/>
                  <a:pt x="54" y="52"/>
                  <a:pt x="54" y="55"/>
                </a:cubicBezTo>
                <a:cubicBezTo>
                  <a:pt x="54" y="55"/>
                  <a:pt x="54" y="55"/>
                  <a:pt x="54" y="55"/>
                </a:cubicBezTo>
                <a:cubicBezTo>
                  <a:pt x="53" y="56"/>
                  <a:pt x="52" y="58"/>
                  <a:pt x="51" y="59"/>
                </a:cubicBezTo>
                <a:cubicBezTo>
                  <a:pt x="52" y="54"/>
                  <a:pt x="54" y="49"/>
                  <a:pt x="56" y="45"/>
                </a:cubicBezTo>
                <a:close/>
                <a:moveTo>
                  <a:pt x="69" y="24"/>
                </a:moveTo>
                <a:cubicBezTo>
                  <a:pt x="68" y="25"/>
                  <a:pt x="68" y="26"/>
                  <a:pt x="67" y="28"/>
                </a:cubicBezTo>
                <a:cubicBezTo>
                  <a:pt x="66" y="31"/>
                  <a:pt x="65" y="35"/>
                  <a:pt x="64" y="39"/>
                </a:cubicBezTo>
                <a:cubicBezTo>
                  <a:pt x="64" y="39"/>
                  <a:pt x="64" y="40"/>
                  <a:pt x="64" y="40"/>
                </a:cubicBezTo>
                <a:cubicBezTo>
                  <a:pt x="64" y="39"/>
                  <a:pt x="64" y="37"/>
                  <a:pt x="64" y="36"/>
                </a:cubicBezTo>
                <a:cubicBezTo>
                  <a:pt x="65" y="32"/>
                  <a:pt x="67" y="28"/>
                  <a:pt x="68" y="25"/>
                </a:cubicBezTo>
                <a:cubicBezTo>
                  <a:pt x="68" y="24"/>
                  <a:pt x="69" y="24"/>
                  <a:pt x="69" y="24"/>
                </a:cubicBezTo>
                <a:close/>
                <a:moveTo>
                  <a:pt x="69" y="36"/>
                </a:moveTo>
                <a:cubicBezTo>
                  <a:pt x="68" y="38"/>
                  <a:pt x="68" y="39"/>
                  <a:pt x="68" y="41"/>
                </a:cubicBezTo>
                <a:cubicBezTo>
                  <a:pt x="67" y="41"/>
                  <a:pt x="68" y="42"/>
                  <a:pt x="68" y="42"/>
                </a:cubicBezTo>
                <a:cubicBezTo>
                  <a:pt x="67" y="42"/>
                  <a:pt x="66" y="43"/>
                  <a:pt x="65" y="44"/>
                </a:cubicBezTo>
                <a:cubicBezTo>
                  <a:pt x="67" y="41"/>
                  <a:pt x="68" y="38"/>
                  <a:pt x="69" y="36"/>
                </a:cubicBezTo>
                <a:close/>
                <a:moveTo>
                  <a:pt x="81" y="40"/>
                </a:moveTo>
                <a:cubicBezTo>
                  <a:pt x="83" y="34"/>
                  <a:pt x="85" y="29"/>
                  <a:pt x="86" y="23"/>
                </a:cubicBezTo>
                <a:cubicBezTo>
                  <a:pt x="86" y="25"/>
                  <a:pt x="86" y="27"/>
                  <a:pt x="85" y="28"/>
                </a:cubicBezTo>
                <a:cubicBezTo>
                  <a:pt x="84" y="33"/>
                  <a:pt x="83" y="37"/>
                  <a:pt x="83" y="42"/>
                </a:cubicBezTo>
                <a:cubicBezTo>
                  <a:pt x="83" y="41"/>
                  <a:pt x="82" y="40"/>
                  <a:pt x="81" y="40"/>
                </a:cubicBezTo>
                <a:close/>
                <a:moveTo>
                  <a:pt x="79" y="36"/>
                </a:moveTo>
                <a:cubicBezTo>
                  <a:pt x="81" y="33"/>
                  <a:pt x="82" y="28"/>
                  <a:pt x="83" y="23"/>
                </a:cubicBezTo>
                <a:cubicBezTo>
                  <a:pt x="83" y="20"/>
                  <a:pt x="84" y="17"/>
                  <a:pt x="85" y="14"/>
                </a:cubicBezTo>
                <a:cubicBezTo>
                  <a:pt x="85" y="14"/>
                  <a:pt x="85" y="14"/>
                  <a:pt x="85" y="13"/>
                </a:cubicBezTo>
                <a:cubicBezTo>
                  <a:pt x="85" y="17"/>
                  <a:pt x="84" y="20"/>
                  <a:pt x="84" y="24"/>
                </a:cubicBezTo>
                <a:cubicBezTo>
                  <a:pt x="83" y="29"/>
                  <a:pt x="81" y="33"/>
                  <a:pt x="80" y="38"/>
                </a:cubicBezTo>
                <a:cubicBezTo>
                  <a:pt x="80" y="38"/>
                  <a:pt x="79" y="37"/>
                  <a:pt x="79" y="36"/>
                </a:cubicBezTo>
                <a:close/>
                <a:moveTo>
                  <a:pt x="77" y="35"/>
                </a:moveTo>
                <a:cubicBezTo>
                  <a:pt x="78" y="32"/>
                  <a:pt x="79" y="30"/>
                  <a:pt x="79" y="27"/>
                </a:cubicBezTo>
                <a:cubicBezTo>
                  <a:pt x="79" y="30"/>
                  <a:pt x="78" y="33"/>
                  <a:pt x="78" y="36"/>
                </a:cubicBezTo>
                <a:cubicBezTo>
                  <a:pt x="78" y="35"/>
                  <a:pt x="77" y="35"/>
                  <a:pt x="77" y="35"/>
                </a:cubicBezTo>
                <a:cubicBezTo>
                  <a:pt x="77" y="35"/>
                  <a:pt x="77" y="35"/>
                  <a:pt x="77" y="35"/>
                </a:cubicBezTo>
                <a:close/>
                <a:moveTo>
                  <a:pt x="76" y="34"/>
                </a:moveTo>
                <a:cubicBezTo>
                  <a:pt x="75" y="34"/>
                  <a:pt x="75" y="34"/>
                  <a:pt x="75" y="35"/>
                </a:cubicBezTo>
                <a:cubicBezTo>
                  <a:pt x="74" y="35"/>
                  <a:pt x="74" y="35"/>
                  <a:pt x="74" y="36"/>
                </a:cubicBezTo>
                <a:cubicBezTo>
                  <a:pt x="75" y="33"/>
                  <a:pt x="76" y="29"/>
                  <a:pt x="77" y="26"/>
                </a:cubicBezTo>
                <a:cubicBezTo>
                  <a:pt x="78" y="20"/>
                  <a:pt x="80" y="15"/>
                  <a:pt x="82" y="10"/>
                </a:cubicBezTo>
                <a:cubicBezTo>
                  <a:pt x="82" y="11"/>
                  <a:pt x="82" y="12"/>
                  <a:pt x="81" y="12"/>
                </a:cubicBezTo>
                <a:cubicBezTo>
                  <a:pt x="80" y="15"/>
                  <a:pt x="79" y="17"/>
                  <a:pt x="79" y="20"/>
                </a:cubicBezTo>
                <a:cubicBezTo>
                  <a:pt x="77" y="25"/>
                  <a:pt x="76" y="29"/>
                  <a:pt x="76" y="34"/>
                </a:cubicBezTo>
                <a:close/>
                <a:moveTo>
                  <a:pt x="85" y="43"/>
                </a:moveTo>
                <a:cubicBezTo>
                  <a:pt x="85" y="43"/>
                  <a:pt x="84" y="43"/>
                  <a:pt x="84" y="43"/>
                </a:cubicBezTo>
                <a:cubicBezTo>
                  <a:pt x="84" y="38"/>
                  <a:pt x="85" y="34"/>
                  <a:pt x="86" y="30"/>
                </a:cubicBezTo>
                <a:cubicBezTo>
                  <a:pt x="87" y="26"/>
                  <a:pt x="87" y="22"/>
                  <a:pt x="87" y="19"/>
                </a:cubicBezTo>
                <a:cubicBezTo>
                  <a:pt x="87" y="18"/>
                  <a:pt x="88" y="17"/>
                  <a:pt x="88" y="16"/>
                </a:cubicBezTo>
                <a:cubicBezTo>
                  <a:pt x="87" y="25"/>
                  <a:pt x="85" y="34"/>
                  <a:pt x="85" y="43"/>
                </a:cubicBezTo>
                <a:close/>
                <a:moveTo>
                  <a:pt x="89" y="3"/>
                </a:moveTo>
                <a:cubicBezTo>
                  <a:pt x="89" y="5"/>
                  <a:pt x="89" y="6"/>
                  <a:pt x="89" y="7"/>
                </a:cubicBezTo>
                <a:cubicBezTo>
                  <a:pt x="88" y="7"/>
                  <a:pt x="88" y="7"/>
                  <a:pt x="88" y="7"/>
                </a:cubicBezTo>
                <a:cubicBezTo>
                  <a:pt x="87" y="10"/>
                  <a:pt x="87" y="14"/>
                  <a:pt x="87" y="17"/>
                </a:cubicBezTo>
                <a:cubicBezTo>
                  <a:pt x="86" y="21"/>
                  <a:pt x="85" y="24"/>
                  <a:pt x="84" y="27"/>
                </a:cubicBezTo>
                <a:cubicBezTo>
                  <a:pt x="83" y="31"/>
                  <a:pt x="82" y="34"/>
                  <a:pt x="81" y="38"/>
                </a:cubicBezTo>
                <a:cubicBezTo>
                  <a:pt x="81" y="37"/>
                  <a:pt x="82" y="35"/>
                  <a:pt x="82" y="34"/>
                </a:cubicBezTo>
                <a:cubicBezTo>
                  <a:pt x="82" y="32"/>
                  <a:pt x="83" y="30"/>
                  <a:pt x="84" y="28"/>
                </a:cubicBezTo>
                <a:cubicBezTo>
                  <a:pt x="84" y="25"/>
                  <a:pt x="84" y="22"/>
                  <a:pt x="85" y="19"/>
                </a:cubicBezTo>
                <a:cubicBezTo>
                  <a:pt x="85" y="15"/>
                  <a:pt x="86" y="11"/>
                  <a:pt x="87" y="8"/>
                </a:cubicBezTo>
                <a:cubicBezTo>
                  <a:pt x="88" y="7"/>
                  <a:pt x="88" y="7"/>
                  <a:pt x="88" y="6"/>
                </a:cubicBezTo>
                <a:cubicBezTo>
                  <a:pt x="88" y="6"/>
                  <a:pt x="88" y="5"/>
                  <a:pt x="88" y="5"/>
                </a:cubicBezTo>
                <a:cubicBezTo>
                  <a:pt x="88" y="4"/>
                  <a:pt x="88" y="4"/>
                  <a:pt x="88" y="4"/>
                </a:cubicBezTo>
                <a:cubicBezTo>
                  <a:pt x="86" y="9"/>
                  <a:pt x="84" y="14"/>
                  <a:pt x="83" y="19"/>
                </a:cubicBezTo>
                <a:cubicBezTo>
                  <a:pt x="82" y="24"/>
                  <a:pt x="81" y="29"/>
                  <a:pt x="79" y="34"/>
                </a:cubicBezTo>
                <a:cubicBezTo>
                  <a:pt x="79" y="35"/>
                  <a:pt x="78" y="36"/>
                  <a:pt x="79" y="35"/>
                </a:cubicBezTo>
                <a:cubicBezTo>
                  <a:pt x="79" y="33"/>
                  <a:pt x="79" y="31"/>
                  <a:pt x="80" y="29"/>
                </a:cubicBezTo>
                <a:cubicBezTo>
                  <a:pt x="80" y="26"/>
                  <a:pt x="81" y="23"/>
                  <a:pt x="82" y="20"/>
                </a:cubicBezTo>
                <a:cubicBezTo>
                  <a:pt x="83" y="16"/>
                  <a:pt x="84" y="11"/>
                  <a:pt x="86" y="7"/>
                </a:cubicBezTo>
                <a:cubicBezTo>
                  <a:pt x="86" y="6"/>
                  <a:pt x="86" y="6"/>
                  <a:pt x="86" y="6"/>
                </a:cubicBezTo>
                <a:cubicBezTo>
                  <a:pt x="86" y="5"/>
                  <a:pt x="86" y="5"/>
                  <a:pt x="87" y="4"/>
                </a:cubicBezTo>
                <a:cubicBezTo>
                  <a:pt x="87" y="4"/>
                  <a:pt x="86" y="4"/>
                  <a:pt x="86" y="4"/>
                </a:cubicBezTo>
                <a:cubicBezTo>
                  <a:pt x="84" y="9"/>
                  <a:pt x="82" y="13"/>
                  <a:pt x="81" y="17"/>
                </a:cubicBezTo>
                <a:cubicBezTo>
                  <a:pt x="79" y="22"/>
                  <a:pt x="79" y="27"/>
                  <a:pt x="77" y="32"/>
                </a:cubicBezTo>
                <a:cubicBezTo>
                  <a:pt x="77" y="33"/>
                  <a:pt x="76" y="34"/>
                  <a:pt x="76" y="34"/>
                </a:cubicBezTo>
                <a:cubicBezTo>
                  <a:pt x="76" y="34"/>
                  <a:pt x="76" y="34"/>
                  <a:pt x="76" y="34"/>
                </a:cubicBezTo>
                <a:cubicBezTo>
                  <a:pt x="77" y="32"/>
                  <a:pt x="77" y="30"/>
                  <a:pt x="77" y="28"/>
                </a:cubicBezTo>
                <a:cubicBezTo>
                  <a:pt x="78" y="25"/>
                  <a:pt x="79" y="23"/>
                  <a:pt x="79" y="20"/>
                </a:cubicBezTo>
                <a:cubicBezTo>
                  <a:pt x="81" y="15"/>
                  <a:pt x="83" y="10"/>
                  <a:pt x="84" y="5"/>
                </a:cubicBezTo>
                <a:cubicBezTo>
                  <a:pt x="85" y="5"/>
                  <a:pt x="84" y="5"/>
                  <a:pt x="84" y="5"/>
                </a:cubicBezTo>
                <a:cubicBezTo>
                  <a:pt x="80" y="13"/>
                  <a:pt x="77" y="20"/>
                  <a:pt x="75" y="28"/>
                </a:cubicBezTo>
                <a:cubicBezTo>
                  <a:pt x="75" y="30"/>
                  <a:pt x="74" y="32"/>
                  <a:pt x="74" y="34"/>
                </a:cubicBezTo>
                <a:cubicBezTo>
                  <a:pt x="72" y="40"/>
                  <a:pt x="73" y="35"/>
                  <a:pt x="73" y="33"/>
                </a:cubicBezTo>
                <a:cubicBezTo>
                  <a:pt x="74" y="29"/>
                  <a:pt x="75" y="25"/>
                  <a:pt x="76" y="21"/>
                </a:cubicBezTo>
                <a:cubicBezTo>
                  <a:pt x="78" y="15"/>
                  <a:pt x="80" y="10"/>
                  <a:pt x="82" y="4"/>
                </a:cubicBezTo>
                <a:cubicBezTo>
                  <a:pt x="82" y="4"/>
                  <a:pt x="82" y="3"/>
                  <a:pt x="82" y="3"/>
                </a:cubicBezTo>
                <a:cubicBezTo>
                  <a:pt x="84" y="3"/>
                  <a:pt x="87" y="3"/>
                  <a:pt x="89" y="3"/>
                </a:cubicBezTo>
                <a:close/>
                <a:moveTo>
                  <a:pt x="80" y="23"/>
                </a:moveTo>
                <a:cubicBezTo>
                  <a:pt x="81" y="21"/>
                  <a:pt x="81" y="18"/>
                  <a:pt x="82" y="16"/>
                </a:cubicBezTo>
                <a:cubicBezTo>
                  <a:pt x="82" y="17"/>
                  <a:pt x="81" y="19"/>
                  <a:pt x="81" y="20"/>
                </a:cubicBezTo>
                <a:cubicBezTo>
                  <a:pt x="81" y="21"/>
                  <a:pt x="80" y="22"/>
                  <a:pt x="80" y="23"/>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25" name="Freeform 154"/>
          <p:cNvSpPr>
            <a:spLocks noEditPoints="1"/>
          </p:cNvSpPr>
          <p:nvPr/>
        </p:nvSpPr>
        <p:spPr bwMode="auto">
          <a:xfrm rot="10246112">
            <a:off x="4456356" y="2779753"/>
            <a:ext cx="691830" cy="462916"/>
          </a:xfrm>
          <a:custGeom>
            <a:avLst/>
            <a:gdLst>
              <a:gd name="T0" fmla="*/ 45 w 92"/>
              <a:gd name="T1" fmla="*/ 4 h 87"/>
              <a:gd name="T2" fmla="*/ 25 w 92"/>
              <a:gd name="T3" fmla="*/ 86 h 87"/>
              <a:gd name="T4" fmla="*/ 74 w 92"/>
              <a:gd name="T5" fmla="*/ 26 h 87"/>
              <a:gd name="T6" fmla="*/ 70 w 92"/>
              <a:gd name="T7" fmla="*/ 24 h 87"/>
              <a:gd name="T8" fmla="*/ 71 w 92"/>
              <a:gd name="T9" fmla="*/ 13 h 87"/>
              <a:gd name="T10" fmla="*/ 8 w 92"/>
              <a:gd name="T11" fmla="*/ 66 h 87"/>
              <a:gd name="T12" fmla="*/ 14 w 92"/>
              <a:gd name="T13" fmla="*/ 60 h 87"/>
              <a:gd name="T14" fmla="*/ 19 w 92"/>
              <a:gd name="T15" fmla="*/ 69 h 87"/>
              <a:gd name="T16" fmla="*/ 21 w 92"/>
              <a:gd name="T17" fmla="*/ 70 h 87"/>
              <a:gd name="T18" fmla="*/ 27 w 92"/>
              <a:gd name="T19" fmla="*/ 61 h 87"/>
              <a:gd name="T20" fmla="*/ 26 w 92"/>
              <a:gd name="T21" fmla="*/ 75 h 87"/>
              <a:gd name="T22" fmla="*/ 42 w 92"/>
              <a:gd name="T23" fmla="*/ 41 h 87"/>
              <a:gd name="T24" fmla="*/ 46 w 92"/>
              <a:gd name="T25" fmla="*/ 29 h 87"/>
              <a:gd name="T26" fmla="*/ 39 w 92"/>
              <a:gd name="T27" fmla="*/ 56 h 87"/>
              <a:gd name="T28" fmla="*/ 65 w 92"/>
              <a:gd name="T29" fmla="*/ 5 h 87"/>
              <a:gd name="T30" fmla="*/ 57 w 92"/>
              <a:gd name="T31" fmla="*/ 12 h 87"/>
              <a:gd name="T32" fmla="*/ 51 w 92"/>
              <a:gd name="T33" fmla="*/ 7 h 87"/>
              <a:gd name="T34" fmla="*/ 47 w 92"/>
              <a:gd name="T35" fmla="*/ 46 h 87"/>
              <a:gd name="T36" fmla="*/ 57 w 92"/>
              <a:gd name="T37" fmla="*/ 17 h 87"/>
              <a:gd name="T38" fmla="*/ 61 w 92"/>
              <a:gd name="T39" fmla="*/ 16 h 87"/>
              <a:gd name="T40" fmla="*/ 63 w 92"/>
              <a:gd name="T41" fmla="*/ 15 h 87"/>
              <a:gd name="T42" fmla="*/ 60 w 92"/>
              <a:gd name="T43" fmla="*/ 14 h 87"/>
              <a:gd name="T44" fmla="*/ 56 w 92"/>
              <a:gd name="T45" fmla="*/ 14 h 87"/>
              <a:gd name="T46" fmla="*/ 48 w 92"/>
              <a:gd name="T47" fmla="*/ 6 h 87"/>
              <a:gd name="T48" fmla="*/ 24 w 92"/>
              <a:gd name="T49" fmla="*/ 79 h 87"/>
              <a:gd name="T50" fmla="*/ 20 w 92"/>
              <a:gd name="T51" fmla="*/ 74 h 87"/>
              <a:gd name="T52" fmla="*/ 25 w 92"/>
              <a:gd name="T53" fmla="*/ 80 h 87"/>
              <a:gd name="T54" fmla="*/ 32 w 92"/>
              <a:gd name="T55" fmla="*/ 50 h 87"/>
              <a:gd name="T56" fmla="*/ 19 w 92"/>
              <a:gd name="T57" fmla="*/ 73 h 87"/>
              <a:gd name="T58" fmla="*/ 16 w 92"/>
              <a:gd name="T59" fmla="*/ 71 h 87"/>
              <a:gd name="T60" fmla="*/ 18 w 92"/>
              <a:gd name="T61" fmla="*/ 64 h 87"/>
              <a:gd name="T62" fmla="*/ 10 w 92"/>
              <a:gd name="T63" fmla="*/ 67 h 87"/>
              <a:gd name="T64" fmla="*/ 33 w 92"/>
              <a:gd name="T65" fmla="*/ 77 h 87"/>
              <a:gd name="T66" fmla="*/ 52 w 92"/>
              <a:gd name="T67" fmla="*/ 25 h 87"/>
              <a:gd name="T68" fmla="*/ 59 w 92"/>
              <a:gd name="T69" fmla="*/ 16 h 87"/>
              <a:gd name="T70" fmla="*/ 51 w 92"/>
              <a:gd name="T71" fmla="*/ 52 h 87"/>
              <a:gd name="T72" fmla="*/ 55 w 92"/>
              <a:gd name="T73" fmla="*/ 54 h 87"/>
              <a:gd name="T74" fmla="*/ 71 w 92"/>
              <a:gd name="T75" fmla="*/ 5 h 87"/>
              <a:gd name="T76" fmla="*/ 50 w 92"/>
              <a:gd name="T77" fmla="*/ 59 h 87"/>
              <a:gd name="T78" fmla="*/ 66 w 92"/>
              <a:gd name="T79" fmla="*/ 41 h 87"/>
              <a:gd name="T80" fmla="*/ 70 w 92"/>
              <a:gd name="T81" fmla="*/ 19 h 87"/>
              <a:gd name="T82" fmla="*/ 70 w 92"/>
              <a:gd name="T83" fmla="*/ 33 h 87"/>
              <a:gd name="T84" fmla="*/ 78 w 92"/>
              <a:gd name="T85" fmla="*/ 6 h 87"/>
              <a:gd name="T86" fmla="*/ 51 w 92"/>
              <a:gd name="T87" fmla="*/ 59 h 87"/>
              <a:gd name="T88" fmla="*/ 68 w 92"/>
              <a:gd name="T89" fmla="*/ 25 h 87"/>
              <a:gd name="T90" fmla="*/ 81 w 92"/>
              <a:gd name="T91" fmla="*/ 40 h 87"/>
              <a:gd name="T92" fmla="*/ 85 w 92"/>
              <a:gd name="T93" fmla="*/ 14 h 87"/>
              <a:gd name="T94" fmla="*/ 78 w 92"/>
              <a:gd name="T95" fmla="*/ 36 h 87"/>
              <a:gd name="T96" fmla="*/ 82 w 92"/>
              <a:gd name="T97" fmla="*/ 10 h 87"/>
              <a:gd name="T98" fmla="*/ 87 w 92"/>
              <a:gd name="T99" fmla="*/ 19 h 87"/>
              <a:gd name="T100" fmla="*/ 84 w 92"/>
              <a:gd name="T101" fmla="*/ 27 h 87"/>
              <a:gd name="T102" fmla="*/ 88 w 92"/>
              <a:gd name="T103" fmla="*/ 5 h 87"/>
              <a:gd name="T104" fmla="*/ 86 w 92"/>
              <a:gd name="T105" fmla="*/ 7 h 87"/>
              <a:gd name="T106" fmla="*/ 76 w 92"/>
              <a:gd name="T107" fmla="*/ 34 h 87"/>
              <a:gd name="T108" fmla="*/ 73 w 92"/>
              <a:gd name="T109" fmla="*/ 33 h 87"/>
              <a:gd name="T110" fmla="*/ 81 w 92"/>
              <a:gd name="T111"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87">
                <a:moveTo>
                  <a:pt x="87" y="47"/>
                </a:moveTo>
                <a:cubicBezTo>
                  <a:pt x="87" y="47"/>
                  <a:pt x="88" y="46"/>
                  <a:pt x="88" y="45"/>
                </a:cubicBezTo>
                <a:cubicBezTo>
                  <a:pt x="88" y="31"/>
                  <a:pt x="91" y="17"/>
                  <a:pt x="92" y="2"/>
                </a:cubicBezTo>
                <a:cubicBezTo>
                  <a:pt x="92" y="1"/>
                  <a:pt x="92" y="1"/>
                  <a:pt x="91" y="1"/>
                </a:cubicBezTo>
                <a:cubicBezTo>
                  <a:pt x="91" y="1"/>
                  <a:pt x="91" y="1"/>
                  <a:pt x="90" y="1"/>
                </a:cubicBezTo>
                <a:cubicBezTo>
                  <a:pt x="82" y="0"/>
                  <a:pt x="74" y="1"/>
                  <a:pt x="66" y="2"/>
                </a:cubicBezTo>
                <a:cubicBezTo>
                  <a:pt x="59" y="2"/>
                  <a:pt x="52" y="3"/>
                  <a:pt x="45" y="4"/>
                </a:cubicBezTo>
                <a:cubicBezTo>
                  <a:pt x="44" y="4"/>
                  <a:pt x="44" y="4"/>
                  <a:pt x="44" y="5"/>
                </a:cubicBezTo>
                <a:cubicBezTo>
                  <a:pt x="43" y="5"/>
                  <a:pt x="43" y="6"/>
                  <a:pt x="44" y="7"/>
                </a:cubicBezTo>
                <a:cubicBezTo>
                  <a:pt x="48" y="10"/>
                  <a:pt x="50" y="14"/>
                  <a:pt x="53" y="18"/>
                </a:cubicBezTo>
                <a:cubicBezTo>
                  <a:pt x="36" y="34"/>
                  <a:pt x="21" y="52"/>
                  <a:pt x="1" y="65"/>
                </a:cubicBezTo>
                <a:cubicBezTo>
                  <a:pt x="0" y="65"/>
                  <a:pt x="0" y="66"/>
                  <a:pt x="0" y="67"/>
                </a:cubicBezTo>
                <a:cubicBezTo>
                  <a:pt x="1" y="68"/>
                  <a:pt x="1" y="68"/>
                  <a:pt x="2" y="68"/>
                </a:cubicBezTo>
                <a:cubicBezTo>
                  <a:pt x="12" y="69"/>
                  <a:pt x="21" y="77"/>
                  <a:pt x="25" y="86"/>
                </a:cubicBezTo>
                <a:cubicBezTo>
                  <a:pt x="26" y="86"/>
                  <a:pt x="26" y="86"/>
                  <a:pt x="26" y="87"/>
                </a:cubicBezTo>
                <a:cubicBezTo>
                  <a:pt x="27" y="87"/>
                  <a:pt x="27" y="87"/>
                  <a:pt x="28" y="86"/>
                </a:cubicBezTo>
                <a:cubicBezTo>
                  <a:pt x="44" y="71"/>
                  <a:pt x="59" y="53"/>
                  <a:pt x="76" y="38"/>
                </a:cubicBezTo>
                <a:cubicBezTo>
                  <a:pt x="79" y="41"/>
                  <a:pt x="82" y="44"/>
                  <a:pt x="84" y="47"/>
                </a:cubicBezTo>
                <a:cubicBezTo>
                  <a:pt x="85" y="48"/>
                  <a:pt x="86" y="47"/>
                  <a:pt x="87" y="47"/>
                </a:cubicBezTo>
                <a:close/>
                <a:moveTo>
                  <a:pt x="69" y="40"/>
                </a:moveTo>
                <a:cubicBezTo>
                  <a:pt x="72" y="36"/>
                  <a:pt x="72" y="31"/>
                  <a:pt x="74" y="26"/>
                </a:cubicBezTo>
                <a:cubicBezTo>
                  <a:pt x="74" y="26"/>
                  <a:pt x="74" y="26"/>
                  <a:pt x="74" y="26"/>
                </a:cubicBezTo>
                <a:cubicBezTo>
                  <a:pt x="73" y="30"/>
                  <a:pt x="72" y="34"/>
                  <a:pt x="72" y="38"/>
                </a:cubicBezTo>
                <a:cubicBezTo>
                  <a:pt x="71" y="38"/>
                  <a:pt x="70" y="39"/>
                  <a:pt x="69" y="40"/>
                </a:cubicBezTo>
                <a:close/>
                <a:moveTo>
                  <a:pt x="62" y="48"/>
                </a:moveTo>
                <a:cubicBezTo>
                  <a:pt x="64" y="42"/>
                  <a:pt x="65" y="37"/>
                  <a:pt x="67" y="31"/>
                </a:cubicBezTo>
                <a:cubicBezTo>
                  <a:pt x="69" y="25"/>
                  <a:pt x="71" y="19"/>
                  <a:pt x="73" y="13"/>
                </a:cubicBezTo>
                <a:cubicBezTo>
                  <a:pt x="72" y="17"/>
                  <a:pt x="71" y="20"/>
                  <a:pt x="70" y="24"/>
                </a:cubicBezTo>
                <a:cubicBezTo>
                  <a:pt x="68" y="31"/>
                  <a:pt x="66" y="38"/>
                  <a:pt x="64" y="45"/>
                </a:cubicBezTo>
                <a:cubicBezTo>
                  <a:pt x="64" y="45"/>
                  <a:pt x="64" y="45"/>
                  <a:pt x="64" y="45"/>
                </a:cubicBezTo>
                <a:cubicBezTo>
                  <a:pt x="63" y="46"/>
                  <a:pt x="62" y="47"/>
                  <a:pt x="62" y="48"/>
                </a:cubicBezTo>
                <a:close/>
                <a:moveTo>
                  <a:pt x="55" y="54"/>
                </a:moveTo>
                <a:cubicBezTo>
                  <a:pt x="62" y="40"/>
                  <a:pt x="66" y="24"/>
                  <a:pt x="72" y="9"/>
                </a:cubicBezTo>
                <a:cubicBezTo>
                  <a:pt x="72" y="8"/>
                  <a:pt x="74" y="2"/>
                  <a:pt x="73" y="7"/>
                </a:cubicBezTo>
                <a:cubicBezTo>
                  <a:pt x="73" y="9"/>
                  <a:pt x="72" y="11"/>
                  <a:pt x="71" y="13"/>
                </a:cubicBezTo>
                <a:cubicBezTo>
                  <a:pt x="70" y="18"/>
                  <a:pt x="69" y="22"/>
                  <a:pt x="67" y="26"/>
                </a:cubicBezTo>
                <a:cubicBezTo>
                  <a:pt x="64" y="34"/>
                  <a:pt x="63" y="42"/>
                  <a:pt x="60" y="49"/>
                </a:cubicBezTo>
                <a:cubicBezTo>
                  <a:pt x="58" y="51"/>
                  <a:pt x="57" y="53"/>
                  <a:pt x="55" y="54"/>
                </a:cubicBezTo>
                <a:close/>
                <a:moveTo>
                  <a:pt x="5" y="65"/>
                </a:moveTo>
                <a:cubicBezTo>
                  <a:pt x="6" y="65"/>
                  <a:pt x="7" y="64"/>
                  <a:pt x="8" y="63"/>
                </a:cubicBezTo>
                <a:cubicBezTo>
                  <a:pt x="8" y="64"/>
                  <a:pt x="7" y="65"/>
                  <a:pt x="7" y="65"/>
                </a:cubicBezTo>
                <a:cubicBezTo>
                  <a:pt x="7" y="66"/>
                  <a:pt x="7" y="66"/>
                  <a:pt x="8" y="66"/>
                </a:cubicBezTo>
                <a:cubicBezTo>
                  <a:pt x="8" y="66"/>
                  <a:pt x="9" y="61"/>
                  <a:pt x="9" y="64"/>
                </a:cubicBezTo>
                <a:cubicBezTo>
                  <a:pt x="9" y="65"/>
                  <a:pt x="9" y="66"/>
                  <a:pt x="9" y="67"/>
                </a:cubicBezTo>
                <a:cubicBezTo>
                  <a:pt x="8" y="66"/>
                  <a:pt x="6" y="66"/>
                  <a:pt x="5" y="65"/>
                </a:cubicBezTo>
                <a:close/>
                <a:moveTo>
                  <a:pt x="18" y="56"/>
                </a:moveTo>
                <a:cubicBezTo>
                  <a:pt x="17" y="58"/>
                  <a:pt x="16" y="61"/>
                  <a:pt x="16" y="63"/>
                </a:cubicBezTo>
                <a:cubicBezTo>
                  <a:pt x="15" y="64"/>
                  <a:pt x="14" y="69"/>
                  <a:pt x="14" y="68"/>
                </a:cubicBezTo>
                <a:cubicBezTo>
                  <a:pt x="14" y="65"/>
                  <a:pt x="14" y="62"/>
                  <a:pt x="14" y="60"/>
                </a:cubicBezTo>
                <a:cubicBezTo>
                  <a:pt x="14" y="59"/>
                  <a:pt x="14" y="59"/>
                  <a:pt x="13" y="60"/>
                </a:cubicBezTo>
                <a:cubicBezTo>
                  <a:pt x="12" y="62"/>
                  <a:pt x="11" y="64"/>
                  <a:pt x="10" y="66"/>
                </a:cubicBezTo>
                <a:cubicBezTo>
                  <a:pt x="9" y="67"/>
                  <a:pt x="10" y="64"/>
                  <a:pt x="10" y="64"/>
                </a:cubicBezTo>
                <a:cubicBezTo>
                  <a:pt x="10" y="63"/>
                  <a:pt x="10" y="63"/>
                  <a:pt x="10" y="62"/>
                </a:cubicBezTo>
                <a:cubicBezTo>
                  <a:pt x="13" y="60"/>
                  <a:pt x="15" y="58"/>
                  <a:pt x="18" y="56"/>
                </a:cubicBezTo>
                <a:close/>
                <a:moveTo>
                  <a:pt x="25" y="49"/>
                </a:moveTo>
                <a:cubicBezTo>
                  <a:pt x="22" y="55"/>
                  <a:pt x="23" y="63"/>
                  <a:pt x="19" y="69"/>
                </a:cubicBezTo>
                <a:cubicBezTo>
                  <a:pt x="17" y="73"/>
                  <a:pt x="19" y="69"/>
                  <a:pt x="19" y="67"/>
                </a:cubicBezTo>
                <a:cubicBezTo>
                  <a:pt x="20" y="65"/>
                  <a:pt x="21" y="63"/>
                  <a:pt x="22" y="60"/>
                </a:cubicBezTo>
                <a:cubicBezTo>
                  <a:pt x="23" y="57"/>
                  <a:pt x="24" y="54"/>
                  <a:pt x="24" y="50"/>
                </a:cubicBezTo>
                <a:cubicBezTo>
                  <a:pt x="24" y="50"/>
                  <a:pt x="25" y="49"/>
                  <a:pt x="25" y="49"/>
                </a:cubicBezTo>
                <a:close/>
                <a:moveTo>
                  <a:pt x="31" y="44"/>
                </a:moveTo>
                <a:cubicBezTo>
                  <a:pt x="26" y="52"/>
                  <a:pt x="25" y="62"/>
                  <a:pt x="21" y="71"/>
                </a:cubicBezTo>
                <a:cubicBezTo>
                  <a:pt x="19" y="75"/>
                  <a:pt x="20" y="74"/>
                  <a:pt x="21" y="70"/>
                </a:cubicBezTo>
                <a:cubicBezTo>
                  <a:pt x="22" y="67"/>
                  <a:pt x="23" y="64"/>
                  <a:pt x="24" y="61"/>
                </a:cubicBezTo>
                <a:cubicBezTo>
                  <a:pt x="26" y="56"/>
                  <a:pt x="27" y="52"/>
                  <a:pt x="28" y="46"/>
                </a:cubicBezTo>
                <a:cubicBezTo>
                  <a:pt x="29" y="46"/>
                  <a:pt x="30" y="45"/>
                  <a:pt x="31" y="44"/>
                </a:cubicBezTo>
                <a:close/>
                <a:moveTo>
                  <a:pt x="35" y="40"/>
                </a:moveTo>
                <a:cubicBezTo>
                  <a:pt x="30" y="51"/>
                  <a:pt x="29" y="63"/>
                  <a:pt x="24" y="74"/>
                </a:cubicBezTo>
                <a:cubicBezTo>
                  <a:pt x="21" y="79"/>
                  <a:pt x="23" y="74"/>
                  <a:pt x="23" y="71"/>
                </a:cubicBezTo>
                <a:cubicBezTo>
                  <a:pt x="24" y="68"/>
                  <a:pt x="25" y="65"/>
                  <a:pt x="27" y="61"/>
                </a:cubicBezTo>
                <a:cubicBezTo>
                  <a:pt x="29" y="55"/>
                  <a:pt x="30" y="48"/>
                  <a:pt x="33" y="42"/>
                </a:cubicBezTo>
                <a:cubicBezTo>
                  <a:pt x="33" y="42"/>
                  <a:pt x="33" y="42"/>
                  <a:pt x="33" y="42"/>
                </a:cubicBezTo>
                <a:cubicBezTo>
                  <a:pt x="33" y="41"/>
                  <a:pt x="34" y="40"/>
                  <a:pt x="35" y="40"/>
                </a:cubicBezTo>
                <a:close/>
                <a:moveTo>
                  <a:pt x="40" y="35"/>
                </a:moveTo>
                <a:cubicBezTo>
                  <a:pt x="37" y="40"/>
                  <a:pt x="36" y="47"/>
                  <a:pt x="34" y="52"/>
                </a:cubicBezTo>
                <a:cubicBezTo>
                  <a:pt x="33" y="56"/>
                  <a:pt x="31" y="60"/>
                  <a:pt x="30" y="63"/>
                </a:cubicBezTo>
                <a:cubicBezTo>
                  <a:pt x="28" y="67"/>
                  <a:pt x="27" y="71"/>
                  <a:pt x="26" y="75"/>
                </a:cubicBezTo>
                <a:cubicBezTo>
                  <a:pt x="26" y="76"/>
                  <a:pt x="25" y="78"/>
                  <a:pt x="25" y="79"/>
                </a:cubicBezTo>
                <a:cubicBezTo>
                  <a:pt x="25" y="77"/>
                  <a:pt x="26" y="74"/>
                  <a:pt x="26" y="72"/>
                </a:cubicBezTo>
                <a:cubicBezTo>
                  <a:pt x="27" y="68"/>
                  <a:pt x="28" y="64"/>
                  <a:pt x="30" y="60"/>
                </a:cubicBezTo>
                <a:cubicBezTo>
                  <a:pt x="32" y="53"/>
                  <a:pt x="35" y="46"/>
                  <a:pt x="36" y="38"/>
                </a:cubicBezTo>
                <a:cubicBezTo>
                  <a:pt x="38" y="37"/>
                  <a:pt x="39" y="36"/>
                  <a:pt x="40" y="35"/>
                </a:cubicBezTo>
                <a:close/>
                <a:moveTo>
                  <a:pt x="46" y="29"/>
                </a:moveTo>
                <a:cubicBezTo>
                  <a:pt x="44" y="33"/>
                  <a:pt x="43" y="37"/>
                  <a:pt x="42" y="41"/>
                </a:cubicBezTo>
                <a:cubicBezTo>
                  <a:pt x="41" y="44"/>
                  <a:pt x="40" y="47"/>
                  <a:pt x="39" y="50"/>
                </a:cubicBezTo>
                <a:cubicBezTo>
                  <a:pt x="35" y="59"/>
                  <a:pt x="33" y="68"/>
                  <a:pt x="30" y="76"/>
                </a:cubicBezTo>
                <a:cubicBezTo>
                  <a:pt x="29" y="77"/>
                  <a:pt x="29" y="78"/>
                  <a:pt x="28" y="79"/>
                </a:cubicBezTo>
                <a:cubicBezTo>
                  <a:pt x="29" y="78"/>
                  <a:pt x="29" y="76"/>
                  <a:pt x="30" y="75"/>
                </a:cubicBezTo>
                <a:cubicBezTo>
                  <a:pt x="31" y="70"/>
                  <a:pt x="32" y="65"/>
                  <a:pt x="33" y="60"/>
                </a:cubicBezTo>
                <a:cubicBezTo>
                  <a:pt x="36" y="51"/>
                  <a:pt x="38" y="42"/>
                  <a:pt x="42" y="33"/>
                </a:cubicBezTo>
                <a:cubicBezTo>
                  <a:pt x="43" y="32"/>
                  <a:pt x="45" y="30"/>
                  <a:pt x="46" y="29"/>
                </a:cubicBezTo>
                <a:close/>
                <a:moveTo>
                  <a:pt x="53" y="22"/>
                </a:moveTo>
                <a:cubicBezTo>
                  <a:pt x="50" y="28"/>
                  <a:pt x="49" y="35"/>
                  <a:pt x="47" y="41"/>
                </a:cubicBezTo>
                <a:cubicBezTo>
                  <a:pt x="45" y="45"/>
                  <a:pt x="43" y="49"/>
                  <a:pt x="42" y="53"/>
                </a:cubicBezTo>
                <a:cubicBezTo>
                  <a:pt x="40" y="58"/>
                  <a:pt x="39" y="63"/>
                  <a:pt x="37" y="68"/>
                </a:cubicBezTo>
                <a:cubicBezTo>
                  <a:pt x="36" y="70"/>
                  <a:pt x="35" y="73"/>
                  <a:pt x="33" y="75"/>
                </a:cubicBezTo>
                <a:cubicBezTo>
                  <a:pt x="34" y="74"/>
                  <a:pt x="35" y="72"/>
                  <a:pt x="35" y="70"/>
                </a:cubicBezTo>
                <a:cubicBezTo>
                  <a:pt x="37" y="66"/>
                  <a:pt x="38" y="61"/>
                  <a:pt x="39" y="56"/>
                </a:cubicBezTo>
                <a:cubicBezTo>
                  <a:pt x="40" y="52"/>
                  <a:pt x="41" y="48"/>
                  <a:pt x="42" y="44"/>
                </a:cubicBezTo>
                <a:cubicBezTo>
                  <a:pt x="42" y="43"/>
                  <a:pt x="43" y="43"/>
                  <a:pt x="43" y="43"/>
                </a:cubicBezTo>
                <a:cubicBezTo>
                  <a:pt x="44" y="38"/>
                  <a:pt x="46" y="32"/>
                  <a:pt x="47" y="27"/>
                </a:cubicBezTo>
                <a:cubicBezTo>
                  <a:pt x="49" y="26"/>
                  <a:pt x="51" y="24"/>
                  <a:pt x="53" y="22"/>
                </a:cubicBezTo>
                <a:close/>
                <a:moveTo>
                  <a:pt x="67" y="5"/>
                </a:moveTo>
                <a:cubicBezTo>
                  <a:pt x="66" y="5"/>
                  <a:pt x="65" y="6"/>
                  <a:pt x="65" y="7"/>
                </a:cubicBezTo>
                <a:cubicBezTo>
                  <a:pt x="65" y="7"/>
                  <a:pt x="65" y="6"/>
                  <a:pt x="65" y="5"/>
                </a:cubicBezTo>
                <a:cubicBezTo>
                  <a:pt x="65" y="5"/>
                  <a:pt x="65" y="5"/>
                  <a:pt x="65" y="5"/>
                </a:cubicBezTo>
                <a:cubicBezTo>
                  <a:pt x="62" y="7"/>
                  <a:pt x="61" y="9"/>
                  <a:pt x="60" y="12"/>
                </a:cubicBezTo>
                <a:cubicBezTo>
                  <a:pt x="59" y="13"/>
                  <a:pt x="57" y="18"/>
                  <a:pt x="58" y="15"/>
                </a:cubicBezTo>
                <a:cubicBezTo>
                  <a:pt x="58" y="13"/>
                  <a:pt x="59" y="11"/>
                  <a:pt x="60" y="9"/>
                </a:cubicBezTo>
                <a:cubicBezTo>
                  <a:pt x="60" y="8"/>
                  <a:pt x="60" y="8"/>
                  <a:pt x="60" y="8"/>
                </a:cubicBezTo>
                <a:cubicBezTo>
                  <a:pt x="58" y="10"/>
                  <a:pt x="58" y="12"/>
                  <a:pt x="57" y="14"/>
                </a:cubicBezTo>
                <a:cubicBezTo>
                  <a:pt x="56" y="18"/>
                  <a:pt x="57" y="12"/>
                  <a:pt x="57" y="12"/>
                </a:cubicBezTo>
                <a:cubicBezTo>
                  <a:pt x="57" y="11"/>
                  <a:pt x="57" y="9"/>
                  <a:pt x="58" y="8"/>
                </a:cubicBezTo>
                <a:cubicBezTo>
                  <a:pt x="58" y="8"/>
                  <a:pt x="57" y="8"/>
                  <a:pt x="57" y="8"/>
                </a:cubicBezTo>
                <a:cubicBezTo>
                  <a:pt x="57" y="9"/>
                  <a:pt x="55" y="13"/>
                  <a:pt x="55" y="14"/>
                </a:cubicBezTo>
                <a:cubicBezTo>
                  <a:pt x="55" y="12"/>
                  <a:pt x="55" y="10"/>
                  <a:pt x="55" y="8"/>
                </a:cubicBezTo>
                <a:cubicBezTo>
                  <a:pt x="55" y="8"/>
                  <a:pt x="54" y="8"/>
                  <a:pt x="54" y="8"/>
                </a:cubicBezTo>
                <a:cubicBezTo>
                  <a:pt x="53" y="12"/>
                  <a:pt x="52" y="8"/>
                  <a:pt x="52" y="7"/>
                </a:cubicBezTo>
                <a:cubicBezTo>
                  <a:pt x="52" y="6"/>
                  <a:pt x="52" y="6"/>
                  <a:pt x="51" y="7"/>
                </a:cubicBezTo>
                <a:cubicBezTo>
                  <a:pt x="51" y="9"/>
                  <a:pt x="50" y="8"/>
                  <a:pt x="49" y="6"/>
                </a:cubicBezTo>
                <a:cubicBezTo>
                  <a:pt x="55" y="6"/>
                  <a:pt x="61" y="5"/>
                  <a:pt x="67" y="5"/>
                </a:cubicBezTo>
                <a:close/>
                <a:moveTo>
                  <a:pt x="60" y="14"/>
                </a:moveTo>
                <a:cubicBezTo>
                  <a:pt x="53" y="30"/>
                  <a:pt x="49" y="47"/>
                  <a:pt x="43" y="63"/>
                </a:cubicBezTo>
                <a:cubicBezTo>
                  <a:pt x="42" y="64"/>
                  <a:pt x="40" y="70"/>
                  <a:pt x="42" y="66"/>
                </a:cubicBezTo>
                <a:cubicBezTo>
                  <a:pt x="42" y="64"/>
                  <a:pt x="43" y="61"/>
                  <a:pt x="43" y="59"/>
                </a:cubicBezTo>
                <a:cubicBezTo>
                  <a:pt x="44" y="55"/>
                  <a:pt x="45" y="50"/>
                  <a:pt x="47" y="46"/>
                </a:cubicBezTo>
                <a:cubicBezTo>
                  <a:pt x="50" y="37"/>
                  <a:pt x="52" y="28"/>
                  <a:pt x="55" y="20"/>
                </a:cubicBezTo>
                <a:cubicBezTo>
                  <a:pt x="55" y="20"/>
                  <a:pt x="56" y="19"/>
                  <a:pt x="56" y="19"/>
                </a:cubicBezTo>
                <a:cubicBezTo>
                  <a:pt x="57" y="18"/>
                  <a:pt x="57" y="18"/>
                  <a:pt x="57" y="18"/>
                </a:cubicBezTo>
                <a:cubicBezTo>
                  <a:pt x="57" y="17"/>
                  <a:pt x="57" y="17"/>
                  <a:pt x="56" y="17"/>
                </a:cubicBezTo>
                <a:cubicBezTo>
                  <a:pt x="57" y="17"/>
                  <a:pt x="57" y="17"/>
                  <a:pt x="57" y="17"/>
                </a:cubicBezTo>
                <a:cubicBezTo>
                  <a:pt x="57" y="16"/>
                  <a:pt x="57" y="16"/>
                  <a:pt x="57" y="15"/>
                </a:cubicBezTo>
                <a:cubicBezTo>
                  <a:pt x="57" y="16"/>
                  <a:pt x="57" y="16"/>
                  <a:pt x="57" y="17"/>
                </a:cubicBezTo>
                <a:cubicBezTo>
                  <a:pt x="57" y="17"/>
                  <a:pt x="57" y="17"/>
                  <a:pt x="58" y="17"/>
                </a:cubicBezTo>
                <a:cubicBezTo>
                  <a:pt x="59" y="16"/>
                  <a:pt x="60" y="14"/>
                  <a:pt x="60" y="12"/>
                </a:cubicBezTo>
                <a:cubicBezTo>
                  <a:pt x="61" y="12"/>
                  <a:pt x="61" y="11"/>
                  <a:pt x="62" y="10"/>
                </a:cubicBezTo>
                <a:cubicBezTo>
                  <a:pt x="62" y="9"/>
                  <a:pt x="64" y="6"/>
                  <a:pt x="64" y="6"/>
                </a:cubicBezTo>
                <a:cubicBezTo>
                  <a:pt x="64" y="8"/>
                  <a:pt x="64" y="9"/>
                  <a:pt x="63" y="11"/>
                </a:cubicBezTo>
                <a:cubicBezTo>
                  <a:pt x="63" y="11"/>
                  <a:pt x="63" y="11"/>
                  <a:pt x="63" y="11"/>
                </a:cubicBezTo>
                <a:cubicBezTo>
                  <a:pt x="62" y="13"/>
                  <a:pt x="61" y="14"/>
                  <a:pt x="61" y="16"/>
                </a:cubicBezTo>
                <a:cubicBezTo>
                  <a:pt x="60" y="16"/>
                  <a:pt x="60" y="17"/>
                  <a:pt x="60" y="17"/>
                </a:cubicBezTo>
                <a:cubicBezTo>
                  <a:pt x="60" y="18"/>
                  <a:pt x="60" y="18"/>
                  <a:pt x="60" y="18"/>
                </a:cubicBezTo>
                <a:cubicBezTo>
                  <a:pt x="59" y="19"/>
                  <a:pt x="60" y="19"/>
                  <a:pt x="60" y="19"/>
                </a:cubicBezTo>
                <a:cubicBezTo>
                  <a:pt x="62" y="15"/>
                  <a:pt x="63" y="11"/>
                  <a:pt x="65" y="8"/>
                </a:cubicBezTo>
                <a:cubicBezTo>
                  <a:pt x="66" y="7"/>
                  <a:pt x="67" y="6"/>
                  <a:pt x="67" y="5"/>
                </a:cubicBezTo>
                <a:cubicBezTo>
                  <a:pt x="67" y="6"/>
                  <a:pt x="66" y="9"/>
                  <a:pt x="65" y="10"/>
                </a:cubicBezTo>
                <a:cubicBezTo>
                  <a:pt x="64" y="12"/>
                  <a:pt x="63" y="13"/>
                  <a:pt x="63" y="15"/>
                </a:cubicBezTo>
                <a:cubicBezTo>
                  <a:pt x="61" y="20"/>
                  <a:pt x="60" y="26"/>
                  <a:pt x="59" y="31"/>
                </a:cubicBezTo>
                <a:cubicBezTo>
                  <a:pt x="57" y="36"/>
                  <a:pt x="55" y="42"/>
                  <a:pt x="52" y="47"/>
                </a:cubicBezTo>
                <a:cubicBezTo>
                  <a:pt x="50" y="52"/>
                  <a:pt x="49" y="57"/>
                  <a:pt x="46" y="62"/>
                </a:cubicBezTo>
                <a:cubicBezTo>
                  <a:pt x="44" y="65"/>
                  <a:pt x="47" y="59"/>
                  <a:pt x="47" y="58"/>
                </a:cubicBezTo>
                <a:cubicBezTo>
                  <a:pt x="48" y="55"/>
                  <a:pt x="49" y="52"/>
                  <a:pt x="50" y="49"/>
                </a:cubicBezTo>
                <a:cubicBezTo>
                  <a:pt x="53" y="37"/>
                  <a:pt x="57" y="26"/>
                  <a:pt x="60" y="14"/>
                </a:cubicBezTo>
                <a:cubicBezTo>
                  <a:pt x="61" y="14"/>
                  <a:pt x="60" y="14"/>
                  <a:pt x="60" y="14"/>
                </a:cubicBezTo>
                <a:close/>
                <a:moveTo>
                  <a:pt x="50" y="9"/>
                </a:moveTo>
                <a:cubicBezTo>
                  <a:pt x="50" y="9"/>
                  <a:pt x="51" y="9"/>
                  <a:pt x="51" y="9"/>
                </a:cubicBezTo>
                <a:cubicBezTo>
                  <a:pt x="51" y="9"/>
                  <a:pt x="52" y="8"/>
                  <a:pt x="52" y="8"/>
                </a:cubicBezTo>
                <a:cubicBezTo>
                  <a:pt x="51" y="9"/>
                  <a:pt x="52" y="10"/>
                  <a:pt x="52" y="11"/>
                </a:cubicBezTo>
                <a:cubicBezTo>
                  <a:pt x="51" y="10"/>
                  <a:pt x="51" y="10"/>
                  <a:pt x="50" y="9"/>
                </a:cubicBezTo>
                <a:close/>
                <a:moveTo>
                  <a:pt x="55" y="15"/>
                </a:moveTo>
                <a:cubicBezTo>
                  <a:pt x="55" y="14"/>
                  <a:pt x="55" y="14"/>
                  <a:pt x="56" y="14"/>
                </a:cubicBezTo>
                <a:cubicBezTo>
                  <a:pt x="56" y="14"/>
                  <a:pt x="56" y="15"/>
                  <a:pt x="56" y="16"/>
                </a:cubicBezTo>
                <a:cubicBezTo>
                  <a:pt x="55" y="16"/>
                  <a:pt x="55" y="15"/>
                  <a:pt x="55" y="15"/>
                </a:cubicBezTo>
                <a:close/>
                <a:moveTo>
                  <a:pt x="53" y="13"/>
                </a:moveTo>
                <a:cubicBezTo>
                  <a:pt x="54" y="12"/>
                  <a:pt x="54" y="11"/>
                  <a:pt x="55" y="10"/>
                </a:cubicBezTo>
                <a:cubicBezTo>
                  <a:pt x="54" y="11"/>
                  <a:pt x="54" y="12"/>
                  <a:pt x="54" y="14"/>
                </a:cubicBezTo>
                <a:cubicBezTo>
                  <a:pt x="54" y="13"/>
                  <a:pt x="53" y="13"/>
                  <a:pt x="53" y="13"/>
                </a:cubicBezTo>
                <a:close/>
                <a:moveTo>
                  <a:pt x="48" y="6"/>
                </a:moveTo>
                <a:cubicBezTo>
                  <a:pt x="49" y="7"/>
                  <a:pt x="49" y="7"/>
                  <a:pt x="49" y="7"/>
                </a:cubicBezTo>
                <a:cubicBezTo>
                  <a:pt x="49" y="7"/>
                  <a:pt x="48" y="7"/>
                  <a:pt x="48" y="6"/>
                </a:cubicBezTo>
                <a:cubicBezTo>
                  <a:pt x="48" y="6"/>
                  <a:pt x="48" y="6"/>
                  <a:pt x="48" y="6"/>
                </a:cubicBezTo>
                <a:cubicBezTo>
                  <a:pt x="48" y="6"/>
                  <a:pt x="48" y="6"/>
                  <a:pt x="48" y="6"/>
                </a:cubicBezTo>
                <a:close/>
                <a:moveTo>
                  <a:pt x="23" y="77"/>
                </a:moveTo>
                <a:cubicBezTo>
                  <a:pt x="24" y="75"/>
                  <a:pt x="25" y="73"/>
                  <a:pt x="26" y="70"/>
                </a:cubicBezTo>
                <a:cubicBezTo>
                  <a:pt x="25" y="73"/>
                  <a:pt x="25" y="76"/>
                  <a:pt x="24" y="79"/>
                </a:cubicBezTo>
                <a:cubicBezTo>
                  <a:pt x="24" y="78"/>
                  <a:pt x="23" y="77"/>
                  <a:pt x="23" y="77"/>
                </a:cubicBezTo>
                <a:close/>
                <a:moveTo>
                  <a:pt x="20" y="74"/>
                </a:moveTo>
                <a:cubicBezTo>
                  <a:pt x="25" y="65"/>
                  <a:pt x="26" y="55"/>
                  <a:pt x="31" y="46"/>
                </a:cubicBezTo>
                <a:cubicBezTo>
                  <a:pt x="30" y="47"/>
                  <a:pt x="30" y="47"/>
                  <a:pt x="30" y="48"/>
                </a:cubicBezTo>
                <a:cubicBezTo>
                  <a:pt x="29" y="51"/>
                  <a:pt x="28" y="55"/>
                  <a:pt x="27" y="58"/>
                </a:cubicBezTo>
                <a:cubicBezTo>
                  <a:pt x="25" y="64"/>
                  <a:pt x="23" y="70"/>
                  <a:pt x="22" y="76"/>
                </a:cubicBezTo>
                <a:cubicBezTo>
                  <a:pt x="21" y="75"/>
                  <a:pt x="21" y="75"/>
                  <a:pt x="20" y="74"/>
                </a:cubicBezTo>
                <a:close/>
                <a:moveTo>
                  <a:pt x="14" y="69"/>
                </a:moveTo>
                <a:cubicBezTo>
                  <a:pt x="16" y="66"/>
                  <a:pt x="17" y="62"/>
                  <a:pt x="18" y="58"/>
                </a:cubicBezTo>
                <a:cubicBezTo>
                  <a:pt x="18" y="57"/>
                  <a:pt x="18" y="57"/>
                  <a:pt x="18" y="56"/>
                </a:cubicBezTo>
                <a:cubicBezTo>
                  <a:pt x="18" y="58"/>
                  <a:pt x="18" y="60"/>
                  <a:pt x="17" y="62"/>
                </a:cubicBezTo>
                <a:cubicBezTo>
                  <a:pt x="17" y="65"/>
                  <a:pt x="16" y="67"/>
                  <a:pt x="15" y="70"/>
                </a:cubicBezTo>
                <a:cubicBezTo>
                  <a:pt x="15" y="70"/>
                  <a:pt x="14" y="69"/>
                  <a:pt x="14" y="69"/>
                </a:cubicBezTo>
                <a:close/>
                <a:moveTo>
                  <a:pt x="25" y="80"/>
                </a:moveTo>
                <a:cubicBezTo>
                  <a:pt x="26" y="78"/>
                  <a:pt x="27" y="75"/>
                  <a:pt x="28" y="72"/>
                </a:cubicBezTo>
                <a:cubicBezTo>
                  <a:pt x="29" y="68"/>
                  <a:pt x="30" y="64"/>
                  <a:pt x="32" y="60"/>
                </a:cubicBezTo>
                <a:cubicBezTo>
                  <a:pt x="34" y="55"/>
                  <a:pt x="36" y="50"/>
                  <a:pt x="37" y="44"/>
                </a:cubicBezTo>
                <a:cubicBezTo>
                  <a:pt x="36" y="48"/>
                  <a:pt x="35" y="53"/>
                  <a:pt x="34" y="57"/>
                </a:cubicBezTo>
                <a:cubicBezTo>
                  <a:pt x="31" y="65"/>
                  <a:pt x="30" y="74"/>
                  <a:pt x="27" y="82"/>
                </a:cubicBezTo>
                <a:cubicBezTo>
                  <a:pt x="26" y="81"/>
                  <a:pt x="26" y="81"/>
                  <a:pt x="25" y="80"/>
                </a:cubicBezTo>
                <a:close/>
                <a:moveTo>
                  <a:pt x="32" y="50"/>
                </a:moveTo>
                <a:cubicBezTo>
                  <a:pt x="32" y="50"/>
                  <a:pt x="32" y="50"/>
                  <a:pt x="32" y="50"/>
                </a:cubicBezTo>
                <a:cubicBezTo>
                  <a:pt x="33" y="48"/>
                  <a:pt x="33" y="46"/>
                  <a:pt x="34" y="44"/>
                </a:cubicBezTo>
                <a:cubicBezTo>
                  <a:pt x="34" y="44"/>
                  <a:pt x="36" y="36"/>
                  <a:pt x="35" y="41"/>
                </a:cubicBezTo>
                <a:cubicBezTo>
                  <a:pt x="34" y="44"/>
                  <a:pt x="33" y="47"/>
                  <a:pt x="32" y="50"/>
                </a:cubicBezTo>
                <a:close/>
                <a:moveTo>
                  <a:pt x="27" y="50"/>
                </a:moveTo>
                <a:cubicBezTo>
                  <a:pt x="26" y="53"/>
                  <a:pt x="25" y="55"/>
                  <a:pt x="24" y="58"/>
                </a:cubicBezTo>
                <a:cubicBezTo>
                  <a:pt x="23" y="63"/>
                  <a:pt x="21" y="68"/>
                  <a:pt x="19" y="73"/>
                </a:cubicBezTo>
                <a:cubicBezTo>
                  <a:pt x="19" y="73"/>
                  <a:pt x="18" y="72"/>
                  <a:pt x="18" y="72"/>
                </a:cubicBezTo>
                <a:cubicBezTo>
                  <a:pt x="23" y="66"/>
                  <a:pt x="23" y="58"/>
                  <a:pt x="25" y="51"/>
                </a:cubicBezTo>
                <a:cubicBezTo>
                  <a:pt x="25" y="50"/>
                  <a:pt x="26" y="49"/>
                  <a:pt x="26" y="48"/>
                </a:cubicBezTo>
                <a:cubicBezTo>
                  <a:pt x="26" y="48"/>
                  <a:pt x="27" y="48"/>
                  <a:pt x="27" y="47"/>
                </a:cubicBezTo>
                <a:cubicBezTo>
                  <a:pt x="27" y="48"/>
                  <a:pt x="27" y="49"/>
                  <a:pt x="27" y="50"/>
                </a:cubicBezTo>
                <a:close/>
                <a:moveTo>
                  <a:pt x="17" y="71"/>
                </a:moveTo>
                <a:cubicBezTo>
                  <a:pt x="17" y="71"/>
                  <a:pt x="17" y="71"/>
                  <a:pt x="16" y="71"/>
                </a:cubicBezTo>
                <a:cubicBezTo>
                  <a:pt x="18" y="68"/>
                  <a:pt x="19" y="64"/>
                  <a:pt x="20" y="61"/>
                </a:cubicBezTo>
                <a:cubicBezTo>
                  <a:pt x="21" y="59"/>
                  <a:pt x="21" y="57"/>
                  <a:pt x="22" y="55"/>
                </a:cubicBezTo>
                <a:cubicBezTo>
                  <a:pt x="22" y="53"/>
                  <a:pt x="23" y="52"/>
                  <a:pt x="23" y="51"/>
                </a:cubicBezTo>
                <a:cubicBezTo>
                  <a:pt x="23" y="51"/>
                  <a:pt x="23" y="51"/>
                  <a:pt x="23" y="51"/>
                </a:cubicBezTo>
                <a:cubicBezTo>
                  <a:pt x="23" y="58"/>
                  <a:pt x="19" y="65"/>
                  <a:pt x="17" y="71"/>
                </a:cubicBezTo>
                <a:close/>
                <a:moveTo>
                  <a:pt x="17" y="67"/>
                </a:moveTo>
                <a:cubicBezTo>
                  <a:pt x="15" y="74"/>
                  <a:pt x="17" y="65"/>
                  <a:pt x="18" y="64"/>
                </a:cubicBezTo>
                <a:cubicBezTo>
                  <a:pt x="18" y="61"/>
                  <a:pt x="19" y="58"/>
                  <a:pt x="19" y="54"/>
                </a:cubicBezTo>
                <a:cubicBezTo>
                  <a:pt x="19" y="54"/>
                  <a:pt x="19" y="54"/>
                  <a:pt x="19" y="54"/>
                </a:cubicBezTo>
                <a:cubicBezTo>
                  <a:pt x="20" y="54"/>
                  <a:pt x="21" y="53"/>
                  <a:pt x="22" y="52"/>
                </a:cubicBezTo>
                <a:cubicBezTo>
                  <a:pt x="20" y="57"/>
                  <a:pt x="19" y="62"/>
                  <a:pt x="17" y="67"/>
                </a:cubicBezTo>
                <a:close/>
                <a:moveTo>
                  <a:pt x="13" y="61"/>
                </a:moveTo>
                <a:cubicBezTo>
                  <a:pt x="13" y="62"/>
                  <a:pt x="13" y="66"/>
                  <a:pt x="13" y="69"/>
                </a:cubicBezTo>
                <a:cubicBezTo>
                  <a:pt x="12" y="68"/>
                  <a:pt x="11" y="67"/>
                  <a:pt x="10" y="67"/>
                </a:cubicBezTo>
                <a:cubicBezTo>
                  <a:pt x="11" y="65"/>
                  <a:pt x="12" y="63"/>
                  <a:pt x="13" y="61"/>
                </a:cubicBezTo>
                <a:close/>
                <a:moveTo>
                  <a:pt x="32" y="72"/>
                </a:moveTo>
                <a:cubicBezTo>
                  <a:pt x="33" y="67"/>
                  <a:pt x="35" y="62"/>
                  <a:pt x="37" y="57"/>
                </a:cubicBezTo>
                <a:cubicBezTo>
                  <a:pt x="38" y="54"/>
                  <a:pt x="39" y="51"/>
                  <a:pt x="41" y="48"/>
                </a:cubicBezTo>
                <a:cubicBezTo>
                  <a:pt x="41" y="48"/>
                  <a:pt x="40" y="49"/>
                  <a:pt x="40" y="50"/>
                </a:cubicBezTo>
                <a:cubicBezTo>
                  <a:pt x="38" y="59"/>
                  <a:pt x="35" y="68"/>
                  <a:pt x="32" y="77"/>
                </a:cubicBezTo>
                <a:cubicBezTo>
                  <a:pt x="32" y="77"/>
                  <a:pt x="33" y="77"/>
                  <a:pt x="33" y="77"/>
                </a:cubicBezTo>
                <a:cubicBezTo>
                  <a:pt x="31" y="79"/>
                  <a:pt x="29" y="81"/>
                  <a:pt x="27" y="83"/>
                </a:cubicBezTo>
                <a:cubicBezTo>
                  <a:pt x="30" y="80"/>
                  <a:pt x="31" y="76"/>
                  <a:pt x="32" y="72"/>
                </a:cubicBezTo>
                <a:close/>
                <a:moveTo>
                  <a:pt x="42" y="53"/>
                </a:moveTo>
                <a:cubicBezTo>
                  <a:pt x="44" y="49"/>
                  <a:pt x="46" y="45"/>
                  <a:pt x="47" y="41"/>
                </a:cubicBezTo>
                <a:cubicBezTo>
                  <a:pt x="49" y="37"/>
                  <a:pt x="50" y="32"/>
                  <a:pt x="51" y="28"/>
                </a:cubicBezTo>
                <a:cubicBezTo>
                  <a:pt x="52" y="26"/>
                  <a:pt x="53" y="24"/>
                  <a:pt x="54" y="22"/>
                </a:cubicBezTo>
                <a:cubicBezTo>
                  <a:pt x="53" y="23"/>
                  <a:pt x="53" y="24"/>
                  <a:pt x="52" y="25"/>
                </a:cubicBezTo>
                <a:cubicBezTo>
                  <a:pt x="51" y="30"/>
                  <a:pt x="49" y="35"/>
                  <a:pt x="48" y="40"/>
                </a:cubicBezTo>
                <a:cubicBezTo>
                  <a:pt x="45" y="50"/>
                  <a:pt x="42" y="60"/>
                  <a:pt x="40" y="69"/>
                </a:cubicBezTo>
                <a:cubicBezTo>
                  <a:pt x="40" y="69"/>
                  <a:pt x="40" y="70"/>
                  <a:pt x="40" y="70"/>
                </a:cubicBezTo>
                <a:cubicBezTo>
                  <a:pt x="38" y="72"/>
                  <a:pt x="36" y="74"/>
                  <a:pt x="33" y="77"/>
                </a:cubicBezTo>
                <a:cubicBezTo>
                  <a:pt x="37" y="69"/>
                  <a:pt x="40" y="61"/>
                  <a:pt x="42" y="53"/>
                </a:cubicBezTo>
                <a:close/>
                <a:moveTo>
                  <a:pt x="58" y="21"/>
                </a:moveTo>
                <a:cubicBezTo>
                  <a:pt x="58" y="19"/>
                  <a:pt x="59" y="18"/>
                  <a:pt x="59" y="16"/>
                </a:cubicBezTo>
                <a:cubicBezTo>
                  <a:pt x="59" y="18"/>
                  <a:pt x="58" y="21"/>
                  <a:pt x="57" y="23"/>
                </a:cubicBezTo>
                <a:cubicBezTo>
                  <a:pt x="56" y="28"/>
                  <a:pt x="54" y="32"/>
                  <a:pt x="53" y="37"/>
                </a:cubicBezTo>
                <a:cubicBezTo>
                  <a:pt x="50" y="46"/>
                  <a:pt x="48" y="55"/>
                  <a:pt x="45" y="64"/>
                </a:cubicBezTo>
                <a:cubicBezTo>
                  <a:pt x="45" y="65"/>
                  <a:pt x="45" y="65"/>
                  <a:pt x="45" y="65"/>
                </a:cubicBezTo>
                <a:cubicBezTo>
                  <a:pt x="44" y="66"/>
                  <a:pt x="42" y="68"/>
                  <a:pt x="41" y="69"/>
                </a:cubicBezTo>
                <a:cubicBezTo>
                  <a:pt x="48" y="53"/>
                  <a:pt x="51" y="37"/>
                  <a:pt x="58" y="21"/>
                </a:cubicBezTo>
                <a:close/>
                <a:moveTo>
                  <a:pt x="51" y="52"/>
                </a:moveTo>
                <a:cubicBezTo>
                  <a:pt x="53" y="46"/>
                  <a:pt x="55" y="41"/>
                  <a:pt x="58" y="36"/>
                </a:cubicBezTo>
                <a:cubicBezTo>
                  <a:pt x="60" y="31"/>
                  <a:pt x="61" y="25"/>
                  <a:pt x="62" y="20"/>
                </a:cubicBezTo>
                <a:cubicBezTo>
                  <a:pt x="63" y="14"/>
                  <a:pt x="67" y="10"/>
                  <a:pt x="68" y="5"/>
                </a:cubicBezTo>
                <a:cubicBezTo>
                  <a:pt x="70" y="4"/>
                  <a:pt x="72" y="4"/>
                  <a:pt x="73" y="4"/>
                </a:cubicBezTo>
                <a:cubicBezTo>
                  <a:pt x="70" y="10"/>
                  <a:pt x="69" y="17"/>
                  <a:pt x="66" y="24"/>
                </a:cubicBezTo>
                <a:cubicBezTo>
                  <a:pt x="63" y="33"/>
                  <a:pt x="60" y="42"/>
                  <a:pt x="56" y="51"/>
                </a:cubicBezTo>
                <a:cubicBezTo>
                  <a:pt x="56" y="52"/>
                  <a:pt x="55" y="53"/>
                  <a:pt x="55" y="54"/>
                </a:cubicBezTo>
                <a:cubicBezTo>
                  <a:pt x="55" y="52"/>
                  <a:pt x="55" y="51"/>
                  <a:pt x="55" y="50"/>
                </a:cubicBezTo>
                <a:cubicBezTo>
                  <a:pt x="56" y="48"/>
                  <a:pt x="56" y="46"/>
                  <a:pt x="57" y="44"/>
                </a:cubicBezTo>
                <a:cubicBezTo>
                  <a:pt x="58" y="40"/>
                  <a:pt x="59" y="37"/>
                  <a:pt x="61" y="34"/>
                </a:cubicBezTo>
                <a:cubicBezTo>
                  <a:pt x="61" y="34"/>
                  <a:pt x="61" y="34"/>
                  <a:pt x="61" y="34"/>
                </a:cubicBezTo>
                <a:cubicBezTo>
                  <a:pt x="63" y="28"/>
                  <a:pt x="65" y="23"/>
                  <a:pt x="67" y="17"/>
                </a:cubicBezTo>
                <a:cubicBezTo>
                  <a:pt x="68" y="13"/>
                  <a:pt x="70" y="9"/>
                  <a:pt x="71" y="5"/>
                </a:cubicBezTo>
                <a:cubicBezTo>
                  <a:pt x="72" y="5"/>
                  <a:pt x="71" y="4"/>
                  <a:pt x="71" y="5"/>
                </a:cubicBezTo>
                <a:cubicBezTo>
                  <a:pt x="70" y="5"/>
                  <a:pt x="70" y="6"/>
                  <a:pt x="70" y="6"/>
                </a:cubicBezTo>
                <a:cubicBezTo>
                  <a:pt x="70" y="6"/>
                  <a:pt x="70" y="7"/>
                  <a:pt x="70" y="7"/>
                </a:cubicBezTo>
                <a:cubicBezTo>
                  <a:pt x="69" y="10"/>
                  <a:pt x="68" y="12"/>
                  <a:pt x="67" y="14"/>
                </a:cubicBezTo>
                <a:cubicBezTo>
                  <a:pt x="66" y="15"/>
                  <a:pt x="66" y="17"/>
                  <a:pt x="66" y="18"/>
                </a:cubicBezTo>
                <a:cubicBezTo>
                  <a:pt x="64" y="23"/>
                  <a:pt x="62" y="27"/>
                  <a:pt x="61" y="32"/>
                </a:cubicBezTo>
                <a:cubicBezTo>
                  <a:pt x="60" y="32"/>
                  <a:pt x="60" y="33"/>
                  <a:pt x="60" y="33"/>
                </a:cubicBezTo>
                <a:cubicBezTo>
                  <a:pt x="56" y="42"/>
                  <a:pt x="53" y="50"/>
                  <a:pt x="50" y="59"/>
                </a:cubicBezTo>
                <a:cubicBezTo>
                  <a:pt x="50" y="59"/>
                  <a:pt x="50" y="60"/>
                  <a:pt x="50" y="60"/>
                </a:cubicBezTo>
                <a:cubicBezTo>
                  <a:pt x="49" y="61"/>
                  <a:pt x="47" y="63"/>
                  <a:pt x="46" y="64"/>
                </a:cubicBezTo>
                <a:cubicBezTo>
                  <a:pt x="48" y="60"/>
                  <a:pt x="50" y="56"/>
                  <a:pt x="51" y="52"/>
                </a:cubicBezTo>
                <a:close/>
                <a:moveTo>
                  <a:pt x="79" y="4"/>
                </a:moveTo>
                <a:cubicBezTo>
                  <a:pt x="75" y="12"/>
                  <a:pt x="72" y="20"/>
                  <a:pt x="70" y="29"/>
                </a:cubicBezTo>
                <a:cubicBezTo>
                  <a:pt x="69" y="33"/>
                  <a:pt x="67" y="37"/>
                  <a:pt x="66" y="41"/>
                </a:cubicBezTo>
                <a:cubicBezTo>
                  <a:pt x="66" y="41"/>
                  <a:pt x="66" y="41"/>
                  <a:pt x="66" y="41"/>
                </a:cubicBezTo>
                <a:cubicBezTo>
                  <a:pt x="66" y="41"/>
                  <a:pt x="66" y="41"/>
                  <a:pt x="66" y="40"/>
                </a:cubicBezTo>
                <a:cubicBezTo>
                  <a:pt x="67" y="38"/>
                  <a:pt x="67" y="36"/>
                  <a:pt x="68" y="34"/>
                </a:cubicBezTo>
                <a:cubicBezTo>
                  <a:pt x="71" y="25"/>
                  <a:pt x="73" y="17"/>
                  <a:pt x="75" y="8"/>
                </a:cubicBezTo>
                <a:cubicBezTo>
                  <a:pt x="75" y="8"/>
                  <a:pt x="76" y="8"/>
                  <a:pt x="75" y="7"/>
                </a:cubicBezTo>
                <a:cubicBezTo>
                  <a:pt x="76" y="7"/>
                  <a:pt x="76" y="6"/>
                  <a:pt x="76" y="5"/>
                </a:cubicBezTo>
                <a:cubicBezTo>
                  <a:pt x="76" y="5"/>
                  <a:pt x="75" y="5"/>
                  <a:pt x="75" y="5"/>
                </a:cubicBezTo>
                <a:cubicBezTo>
                  <a:pt x="74" y="10"/>
                  <a:pt x="72" y="15"/>
                  <a:pt x="70" y="19"/>
                </a:cubicBezTo>
                <a:cubicBezTo>
                  <a:pt x="72" y="14"/>
                  <a:pt x="73" y="9"/>
                  <a:pt x="74" y="4"/>
                </a:cubicBezTo>
                <a:cubicBezTo>
                  <a:pt x="76" y="4"/>
                  <a:pt x="77" y="4"/>
                  <a:pt x="79" y="4"/>
                </a:cubicBezTo>
                <a:close/>
                <a:moveTo>
                  <a:pt x="81" y="3"/>
                </a:moveTo>
                <a:cubicBezTo>
                  <a:pt x="79" y="9"/>
                  <a:pt x="77" y="14"/>
                  <a:pt x="75" y="20"/>
                </a:cubicBezTo>
                <a:cubicBezTo>
                  <a:pt x="74" y="24"/>
                  <a:pt x="72" y="27"/>
                  <a:pt x="71" y="31"/>
                </a:cubicBezTo>
                <a:cubicBezTo>
                  <a:pt x="71" y="33"/>
                  <a:pt x="71" y="35"/>
                  <a:pt x="70" y="37"/>
                </a:cubicBezTo>
                <a:cubicBezTo>
                  <a:pt x="68" y="44"/>
                  <a:pt x="69" y="35"/>
                  <a:pt x="70" y="33"/>
                </a:cubicBezTo>
                <a:cubicBezTo>
                  <a:pt x="70" y="32"/>
                  <a:pt x="70" y="31"/>
                  <a:pt x="71" y="30"/>
                </a:cubicBezTo>
                <a:cubicBezTo>
                  <a:pt x="71" y="28"/>
                  <a:pt x="72" y="26"/>
                  <a:pt x="72" y="25"/>
                </a:cubicBezTo>
                <a:cubicBezTo>
                  <a:pt x="74" y="18"/>
                  <a:pt x="78" y="11"/>
                  <a:pt x="80" y="4"/>
                </a:cubicBezTo>
                <a:cubicBezTo>
                  <a:pt x="80" y="4"/>
                  <a:pt x="81" y="3"/>
                  <a:pt x="81" y="3"/>
                </a:cubicBezTo>
                <a:close/>
                <a:moveTo>
                  <a:pt x="73" y="19"/>
                </a:moveTo>
                <a:cubicBezTo>
                  <a:pt x="75" y="15"/>
                  <a:pt x="76" y="11"/>
                  <a:pt x="78" y="7"/>
                </a:cubicBezTo>
                <a:cubicBezTo>
                  <a:pt x="78" y="7"/>
                  <a:pt x="78" y="7"/>
                  <a:pt x="78" y="6"/>
                </a:cubicBezTo>
                <a:cubicBezTo>
                  <a:pt x="78" y="7"/>
                  <a:pt x="78" y="7"/>
                  <a:pt x="78" y="7"/>
                </a:cubicBezTo>
                <a:cubicBezTo>
                  <a:pt x="77" y="9"/>
                  <a:pt x="76" y="12"/>
                  <a:pt x="76" y="14"/>
                </a:cubicBezTo>
                <a:cubicBezTo>
                  <a:pt x="75" y="16"/>
                  <a:pt x="74" y="17"/>
                  <a:pt x="73" y="19"/>
                </a:cubicBezTo>
                <a:close/>
                <a:moveTo>
                  <a:pt x="56" y="45"/>
                </a:moveTo>
                <a:cubicBezTo>
                  <a:pt x="55" y="48"/>
                  <a:pt x="54" y="52"/>
                  <a:pt x="54" y="55"/>
                </a:cubicBezTo>
                <a:cubicBezTo>
                  <a:pt x="54" y="55"/>
                  <a:pt x="54" y="55"/>
                  <a:pt x="54" y="55"/>
                </a:cubicBezTo>
                <a:cubicBezTo>
                  <a:pt x="53" y="56"/>
                  <a:pt x="52" y="58"/>
                  <a:pt x="51" y="59"/>
                </a:cubicBezTo>
                <a:cubicBezTo>
                  <a:pt x="52" y="54"/>
                  <a:pt x="54" y="49"/>
                  <a:pt x="56" y="45"/>
                </a:cubicBezTo>
                <a:close/>
                <a:moveTo>
                  <a:pt x="69" y="24"/>
                </a:moveTo>
                <a:cubicBezTo>
                  <a:pt x="68" y="25"/>
                  <a:pt x="68" y="26"/>
                  <a:pt x="67" y="28"/>
                </a:cubicBezTo>
                <a:cubicBezTo>
                  <a:pt x="66" y="31"/>
                  <a:pt x="65" y="35"/>
                  <a:pt x="64" y="39"/>
                </a:cubicBezTo>
                <a:cubicBezTo>
                  <a:pt x="64" y="39"/>
                  <a:pt x="64" y="40"/>
                  <a:pt x="64" y="40"/>
                </a:cubicBezTo>
                <a:cubicBezTo>
                  <a:pt x="64" y="39"/>
                  <a:pt x="64" y="37"/>
                  <a:pt x="64" y="36"/>
                </a:cubicBezTo>
                <a:cubicBezTo>
                  <a:pt x="65" y="32"/>
                  <a:pt x="67" y="28"/>
                  <a:pt x="68" y="25"/>
                </a:cubicBezTo>
                <a:cubicBezTo>
                  <a:pt x="68" y="24"/>
                  <a:pt x="69" y="24"/>
                  <a:pt x="69" y="24"/>
                </a:cubicBezTo>
                <a:close/>
                <a:moveTo>
                  <a:pt x="69" y="36"/>
                </a:moveTo>
                <a:cubicBezTo>
                  <a:pt x="68" y="38"/>
                  <a:pt x="68" y="39"/>
                  <a:pt x="68" y="41"/>
                </a:cubicBezTo>
                <a:cubicBezTo>
                  <a:pt x="67" y="41"/>
                  <a:pt x="68" y="42"/>
                  <a:pt x="68" y="42"/>
                </a:cubicBezTo>
                <a:cubicBezTo>
                  <a:pt x="67" y="42"/>
                  <a:pt x="66" y="43"/>
                  <a:pt x="65" y="44"/>
                </a:cubicBezTo>
                <a:cubicBezTo>
                  <a:pt x="67" y="41"/>
                  <a:pt x="68" y="38"/>
                  <a:pt x="69" y="36"/>
                </a:cubicBezTo>
                <a:close/>
                <a:moveTo>
                  <a:pt x="81" y="40"/>
                </a:moveTo>
                <a:cubicBezTo>
                  <a:pt x="83" y="34"/>
                  <a:pt x="85" y="29"/>
                  <a:pt x="86" y="23"/>
                </a:cubicBezTo>
                <a:cubicBezTo>
                  <a:pt x="86" y="25"/>
                  <a:pt x="86" y="27"/>
                  <a:pt x="85" y="28"/>
                </a:cubicBezTo>
                <a:cubicBezTo>
                  <a:pt x="84" y="33"/>
                  <a:pt x="83" y="37"/>
                  <a:pt x="83" y="42"/>
                </a:cubicBezTo>
                <a:cubicBezTo>
                  <a:pt x="83" y="41"/>
                  <a:pt x="82" y="40"/>
                  <a:pt x="81" y="40"/>
                </a:cubicBezTo>
                <a:close/>
                <a:moveTo>
                  <a:pt x="79" y="36"/>
                </a:moveTo>
                <a:cubicBezTo>
                  <a:pt x="81" y="33"/>
                  <a:pt x="82" y="28"/>
                  <a:pt x="83" y="23"/>
                </a:cubicBezTo>
                <a:cubicBezTo>
                  <a:pt x="83" y="20"/>
                  <a:pt x="84" y="17"/>
                  <a:pt x="85" y="14"/>
                </a:cubicBezTo>
                <a:cubicBezTo>
                  <a:pt x="85" y="14"/>
                  <a:pt x="85" y="14"/>
                  <a:pt x="85" y="13"/>
                </a:cubicBezTo>
                <a:cubicBezTo>
                  <a:pt x="85" y="17"/>
                  <a:pt x="84" y="20"/>
                  <a:pt x="84" y="24"/>
                </a:cubicBezTo>
                <a:cubicBezTo>
                  <a:pt x="83" y="29"/>
                  <a:pt x="81" y="33"/>
                  <a:pt x="80" y="38"/>
                </a:cubicBezTo>
                <a:cubicBezTo>
                  <a:pt x="80" y="38"/>
                  <a:pt x="79" y="37"/>
                  <a:pt x="79" y="36"/>
                </a:cubicBezTo>
                <a:close/>
                <a:moveTo>
                  <a:pt x="77" y="35"/>
                </a:moveTo>
                <a:cubicBezTo>
                  <a:pt x="78" y="32"/>
                  <a:pt x="79" y="30"/>
                  <a:pt x="79" y="27"/>
                </a:cubicBezTo>
                <a:cubicBezTo>
                  <a:pt x="79" y="30"/>
                  <a:pt x="78" y="33"/>
                  <a:pt x="78" y="36"/>
                </a:cubicBezTo>
                <a:cubicBezTo>
                  <a:pt x="78" y="35"/>
                  <a:pt x="77" y="35"/>
                  <a:pt x="77" y="35"/>
                </a:cubicBezTo>
                <a:cubicBezTo>
                  <a:pt x="77" y="35"/>
                  <a:pt x="77" y="35"/>
                  <a:pt x="77" y="35"/>
                </a:cubicBezTo>
                <a:close/>
                <a:moveTo>
                  <a:pt x="76" y="34"/>
                </a:moveTo>
                <a:cubicBezTo>
                  <a:pt x="75" y="34"/>
                  <a:pt x="75" y="34"/>
                  <a:pt x="75" y="35"/>
                </a:cubicBezTo>
                <a:cubicBezTo>
                  <a:pt x="74" y="35"/>
                  <a:pt x="74" y="35"/>
                  <a:pt x="74" y="36"/>
                </a:cubicBezTo>
                <a:cubicBezTo>
                  <a:pt x="75" y="33"/>
                  <a:pt x="76" y="29"/>
                  <a:pt x="77" y="26"/>
                </a:cubicBezTo>
                <a:cubicBezTo>
                  <a:pt x="78" y="20"/>
                  <a:pt x="80" y="15"/>
                  <a:pt x="82" y="10"/>
                </a:cubicBezTo>
                <a:cubicBezTo>
                  <a:pt x="82" y="11"/>
                  <a:pt x="82" y="12"/>
                  <a:pt x="81" y="12"/>
                </a:cubicBezTo>
                <a:cubicBezTo>
                  <a:pt x="80" y="15"/>
                  <a:pt x="79" y="17"/>
                  <a:pt x="79" y="20"/>
                </a:cubicBezTo>
                <a:cubicBezTo>
                  <a:pt x="77" y="25"/>
                  <a:pt x="76" y="29"/>
                  <a:pt x="76" y="34"/>
                </a:cubicBezTo>
                <a:close/>
                <a:moveTo>
                  <a:pt x="85" y="43"/>
                </a:moveTo>
                <a:cubicBezTo>
                  <a:pt x="85" y="43"/>
                  <a:pt x="84" y="43"/>
                  <a:pt x="84" y="43"/>
                </a:cubicBezTo>
                <a:cubicBezTo>
                  <a:pt x="84" y="38"/>
                  <a:pt x="85" y="34"/>
                  <a:pt x="86" y="30"/>
                </a:cubicBezTo>
                <a:cubicBezTo>
                  <a:pt x="87" y="26"/>
                  <a:pt x="87" y="22"/>
                  <a:pt x="87" y="19"/>
                </a:cubicBezTo>
                <a:cubicBezTo>
                  <a:pt x="87" y="18"/>
                  <a:pt x="88" y="17"/>
                  <a:pt x="88" y="16"/>
                </a:cubicBezTo>
                <a:cubicBezTo>
                  <a:pt x="87" y="25"/>
                  <a:pt x="85" y="34"/>
                  <a:pt x="85" y="43"/>
                </a:cubicBezTo>
                <a:close/>
                <a:moveTo>
                  <a:pt x="89" y="3"/>
                </a:moveTo>
                <a:cubicBezTo>
                  <a:pt x="89" y="5"/>
                  <a:pt x="89" y="6"/>
                  <a:pt x="89" y="7"/>
                </a:cubicBezTo>
                <a:cubicBezTo>
                  <a:pt x="88" y="7"/>
                  <a:pt x="88" y="7"/>
                  <a:pt x="88" y="7"/>
                </a:cubicBezTo>
                <a:cubicBezTo>
                  <a:pt x="87" y="10"/>
                  <a:pt x="87" y="14"/>
                  <a:pt x="87" y="17"/>
                </a:cubicBezTo>
                <a:cubicBezTo>
                  <a:pt x="86" y="21"/>
                  <a:pt x="85" y="24"/>
                  <a:pt x="84" y="27"/>
                </a:cubicBezTo>
                <a:cubicBezTo>
                  <a:pt x="83" y="31"/>
                  <a:pt x="82" y="34"/>
                  <a:pt x="81" y="38"/>
                </a:cubicBezTo>
                <a:cubicBezTo>
                  <a:pt x="81" y="37"/>
                  <a:pt x="82" y="35"/>
                  <a:pt x="82" y="34"/>
                </a:cubicBezTo>
                <a:cubicBezTo>
                  <a:pt x="82" y="32"/>
                  <a:pt x="83" y="30"/>
                  <a:pt x="84" y="28"/>
                </a:cubicBezTo>
                <a:cubicBezTo>
                  <a:pt x="84" y="25"/>
                  <a:pt x="84" y="22"/>
                  <a:pt x="85" y="19"/>
                </a:cubicBezTo>
                <a:cubicBezTo>
                  <a:pt x="85" y="15"/>
                  <a:pt x="86" y="11"/>
                  <a:pt x="87" y="8"/>
                </a:cubicBezTo>
                <a:cubicBezTo>
                  <a:pt x="88" y="7"/>
                  <a:pt x="88" y="7"/>
                  <a:pt x="88" y="6"/>
                </a:cubicBezTo>
                <a:cubicBezTo>
                  <a:pt x="88" y="6"/>
                  <a:pt x="88" y="5"/>
                  <a:pt x="88" y="5"/>
                </a:cubicBezTo>
                <a:cubicBezTo>
                  <a:pt x="88" y="4"/>
                  <a:pt x="88" y="4"/>
                  <a:pt x="88" y="4"/>
                </a:cubicBezTo>
                <a:cubicBezTo>
                  <a:pt x="86" y="9"/>
                  <a:pt x="84" y="14"/>
                  <a:pt x="83" y="19"/>
                </a:cubicBezTo>
                <a:cubicBezTo>
                  <a:pt x="82" y="24"/>
                  <a:pt x="81" y="29"/>
                  <a:pt x="79" y="34"/>
                </a:cubicBezTo>
                <a:cubicBezTo>
                  <a:pt x="79" y="35"/>
                  <a:pt x="78" y="36"/>
                  <a:pt x="79" y="35"/>
                </a:cubicBezTo>
                <a:cubicBezTo>
                  <a:pt x="79" y="33"/>
                  <a:pt x="79" y="31"/>
                  <a:pt x="80" y="29"/>
                </a:cubicBezTo>
                <a:cubicBezTo>
                  <a:pt x="80" y="26"/>
                  <a:pt x="81" y="23"/>
                  <a:pt x="82" y="20"/>
                </a:cubicBezTo>
                <a:cubicBezTo>
                  <a:pt x="83" y="16"/>
                  <a:pt x="84" y="11"/>
                  <a:pt x="86" y="7"/>
                </a:cubicBezTo>
                <a:cubicBezTo>
                  <a:pt x="86" y="6"/>
                  <a:pt x="86" y="6"/>
                  <a:pt x="86" y="6"/>
                </a:cubicBezTo>
                <a:cubicBezTo>
                  <a:pt x="86" y="5"/>
                  <a:pt x="86" y="5"/>
                  <a:pt x="87" y="4"/>
                </a:cubicBezTo>
                <a:cubicBezTo>
                  <a:pt x="87" y="4"/>
                  <a:pt x="86" y="4"/>
                  <a:pt x="86" y="4"/>
                </a:cubicBezTo>
                <a:cubicBezTo>
                  <a:pt x="84" y="9"/>
                  <a:pt x="82" y="13"/>
                  <a:pt x="81" y="17"/>
                </a:cubicBezTo>
                <a:cubicBezTo>
                  <a:pt x="79" y="22"/>
                  <a:pt x="79" y="27"/>
                  <a:pt x="77" y="32"/>
                </a:cubicBezTo>
                <a:cubicBezTo>
                  <a:pt x="77" y="33"/>
                  <a:pt x="76" y="34"/>
                  <a:pt x="76" y="34"/>
                </a:cubicBezTo>
                <a:cubicBezTo>
                  <a:pt x="76" y="34"/>
                  <a:pt x="76" y="34"/>
                  <a:pt x="76" y="34"/>
                </a:cubicBezTo>
                <a:cubicBezTo>
                  <a:pt x="77" y="32"/>
                  <a:pt x="77" y="30"/>
                  <a:pt x="77" y="28"/>
                </a:cubicBezTo>
                <a:cubicBezTo>
                  <a:pt x="78" y="25"/>
                  <a:pt x="79" y="23"/>
                  <a:pt x="79" y="20"/>
                </a:cubicBezTo>
                <a:cubicBezTo>
                  <a:pt x="81" y="15"/>
                  <a:pt x="83" y="10"/>
                  <a:pt x="84" y="5"/>
                </a:cubicBezTo>
                <a:cubicBezTo>
                  <a:pt x="85" y="5"/>
                  <a:pt x="84" y="5"/>
                  <a:pt x="84" y="5"/>
                </a:cubicBezTo>
                <a:cubicBezTo>
                  <a:pt x="80" y="13"/>
                  <a:pt x="77" y="20"/>
                  <a:pt x="75" y="28"/>
                </a:cubicBezTo>
                <a:cubicBezTo>
                  <a:pt x="75" y="30"/>
                  <a:pt x="74" y="32"/>
                  <a:pt x="74" y="34"/>
                </a:cubicBezTo>
                <a:cubicBezTo>
                  <a:pt x="72" y="40"/>
                  <a:pt x="73" y="35"/>
                  <a:pt x="73" y="33"/>
                </a:cubicBezTo>
                <a:cubicBezTo>
                  <a:pt x="74" y="29"/>
                  <a:pt x="75" y="25"/>
                  <a:pt x="76" y="21"/>
                </a:cubicBezTo>
                <a:cubicBezTo>
                  <a:pt x="78" y="15"/>
                  <a:pt x="80" y="10"/>
                  <a:pt x="82" y="4"/>
                </a:cubicBezTo>
                <a:cubicBezTo>
                  <a:pt x="82" y="4"/>
                  <a:pt x="82" y="3"/>
                  <a:pt x="82" y="3"/>
                </a:cubicBezTo>
                <a:cubicBezTo>
                  <a:pt x="84" y="3"/>
                  <a:pt x="87" y="3"/>
                  <a:pt x="89" y="3"/>
                </a:cubicBezTo>
                <a:close/>
                <a:moveTo>
                  <a:pt x="80" y="23"/>
                </a:moveTo>
                <a:cubicBezTo>
                  <a:pt x="81" y="21"/>
                  <a:pt x="81" y="18"/>
                  <a:pt x="82" y="16"/>
                </a:cubicBezTo>
                <a:cubicBezTo>
                  <a:pt x="82" y="17"/>
                  <a:pt x="81" y="19"/>
                  <a:pt x="81" y="20"/>
                </a:cubicBezTo>
                <a:cubicBezTo>
                  <a:pt x="81" y="21"/>
                  <a:pt x="80" y="22"/>
                  <a:pt x="80" y="23"/>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26" name="Freeform 154"/>
          <p:cNvSpPr>
            <a:spLocks noEditPoints="1"/>
          </p:cNvSpPr>
          <p:nvPr/>
        </p:nvSpPr>
        <p:spPr bwMode="auto">
          <a:xfrm rot="5160270">
            <a:off x="6592022" y="3738750"/>
            <a:ext cx="691830" cy="462916"/>
          </a:xfrm>
          <a:custGeom>
            <a:avLst/>
            <a:gdLst>
              <a:gd name="T0" fmla="*/ 45 w 92"/>
              <a:gd name="T1" fmla="*/ 4 h 87"/>
              <a:gd name="T2" fmla="*/ 25 w 92"/>
              <a:gd name="T3" fmla="*/ 86 h 87"/>
              <a:gd name="T4" fmla="*/ 74 w 92"/>
              <a:gd name="T5" fmla="*/ 26 h 87"/>
              <a:gd name="T6" fmla="*/ 70 w 92"/>
              <a:gd name="T7" fmla="*/ 24 h 87"/>
              <a:gd name="T8" fmla="*/ 71 w 92"/>
              <a:gd name="T9" fmla="*/ 13 h 87"/>
              <a:gd name="T10" fmla="*/ 8 w 92"/>
              <a:gd name="T11" fmla="*/ 66 h 87"/>
              <a:gd name="T12" fmla="*/ 14 w 92"/>
              <a:gd name="T13" fmla="*/ 60 h 87"/>
              <a:gd name="T14" fmla="*/ 19 w 92"/>
              <a:gd name="T15" fmla="*/ 69 h 87"/>
              <a:gd name="T16" fmla="*/ 21 w 92"/>
              <a:gd name="T17" fmla="*/ 70 h 87"/>
              <a:gd name="T18" fmla="*/ 27 w 92"/>
              <a:gd name="T19" fmla="*/ 61 h 87"/>
              <a:gd name="T20" fmla="*/ 26 w 92"/>
              <a:gd name="T21" fmla="*/ 75 h 87"/>
              <a:gd name="T22" fmla="*/ 42 w 92"/>
              <a:gd name="T23" fmla="*/ 41 h 87"/>
              <a:gd name="T24" fmla="*/ 46 w 92"/>
              <a:gd name="T25" fmla="*/ 29 h 87"/>
              <a:gd name="T26" fmla="*/ 39 w 92"/>
              <a:gd name="T27" fmla="*/ 56 h 87"/>
              <a:gd name="T28" fmla="*/ 65 w 92"/>
              <a:gd name="T29" fmla="*/ 5 h 87"/>
              <a:gd name="T30" fmla="*/ 57 w 92"/>
              <a:gd name="T31" fmla="*/ 12 h 87"/>
              <a:gd name="T32" fmla="*/ 51 w 92"/>
              <a:gd name="T33" fmla="*/ 7 h 87"/>
              <a:gd name="T34" fmla="*/ 47 w 92"/>
              <a:gd name="T35" fmla="*/ 46 h 87"/>
              <a:gd name="T36" fmla="*/ 57 w 92"/>
              <a:gd name="T37" fmla="*/ 17 h 87"/>
              <a:gd name="T38" fmla="*/ 61 w 92"/>
              <a:gd name="T39" fmla="*/ 16 h 87"/>
              <a:gd name="T40" fmla="*/ 63 w 92"/>
              <a:gd name="T41" fmla="*/ 15 h 87"/>
              <a:gd name="T42" fmla="*/ 60 w 92"/>
              <a:gd name="T43" fmla="*/ 14 h 87"/>
              <a:gd name="T44" fmla="*/ 56 w 92"/>
              <a:gd name="T45" fmla="*/ 14 h 87"/>
              <a:gd name="T46" fmla="*/ 48 w 92"/>
              <a:gd name="T47" fmla="*/ 6 h 87"/>
              <a:gd name="T48" fmla="*/ 24 w 92"/>
              <a:gd name="T49" fmla="*/ 79 h 87"/>
              <a:gd name="T50" fmla="*/ 20 w 92"/>
              <a:gd name="T51" fmla="*/ 74 h 87"/>
              <a:gd name="T52" fmla="*/ 25 w 92"/>
              <a:gd name="T53" fmla="*/ 80 h 87"/>
              <a:gd name="T54" fmla="*/ 32 w 92"/>
              <a:gd name="T55" fmla="*/ 50 h 87"/>
              <a:gd name="T56" fmla="*/ 19 w 92"/>
              <a:gd name="T57" fmla="*/ 73 h 87"/>
              <a:gd name="T58" fmla="*/ 16 w 92"/>
              <a:gd name="T59" fmla="*/ 71 h 87"/>
              <a:gd name="T60" fmla="*/ 18 w 92"/>
              <a:gd name="T61" fmla="*/ 64 h 87"/>
              <a:gd name="T62" fmla="*/ 10 w 92"/>
              <a:gd name="T63" fmla="*/ 67 h 87"/>
              <a:gd name="T64" fmla="*/ 33 w 92"/>
              <a:gd name="T65" fmla="*/ 77 h 87"/>
              <a:gd name="T66" fmla="*/ 52 w 92"/>
              <a:gd name="T67" fmla="*/ 25 h 87"/>
              <a:gd name="T68" fmla="*/ 59 w 92"/>
              <a:gd name="T69" fmla="*/ 16 h 87"/>
              <a:gd name="T70" fmla="*/ 51 w 92"/>
              <a:gd name="T71" fmla="*/ 52 h 87"/>
              <a:gd name="T72" fmla="*/ 55 w 92"/>
              <a:gd name="T73" fmla="*/ 54 h 87"/>
              <a:gd name="T74" fmla="*/ 71 w 92"/>
              <a:gd name="T75" fmla="*/ 5 h 87"/>
              <a:gd name="T76" fmla="*/ 50 w 92"/>
              <a:gd name="T77" fmla="*/ 59 h 87"/>
              <a:gd name="T78" fmla="*/ 66 w 92"/>
              <a:gd name="T79" fmla="*/ 41 h 87"/>
              <a:gd name="T80" fmla="*/ 70 w 92"/>
              <a:gd name="T81" fmla="*/ 19 h 87"/>
              <a:gd name="T82" fmla="*/ 70 w 92"/>
              <a:gd name="T83" fmla="*/ 33 h 87"/>
              <a:gd name="T84" fmla="*/ 78 w 92"/>
              <a:gd name="T85" fmla="*/ 6 h 87"/>
              <a:gd name="T86" fmla="*/ 51 w 92"/>
              <a:gd name="T87" fmla="*/ 59 h 87"/>
              <a:gd name="T88" fmla="*/ 68 w 92"/>
              <a:gd name="T89" fmla="*/ 25 h 87"/>
              <a:gd name="T90" fmla="*/ 81 w 92"/>
              <a:gd name="T91" fmla="*/ 40 h 87"/>
              <a:gd name="T92" fmla="*/ 85 w 92"/>
              <a:gd name="T93" fmla="*/ 14 h 87"/>
              <a:gd name="T94" fmla="*/ 78 w 92"/>
              <a:gd name="T95" fmla="*/ 36 h 87"/>
              <a:gd name="T96" fmla="*/ 82 w 92"/>
              <a:gd name="T97" fmla="*/ 10 h 87"/>
              <a:gd name="T98" fmla="*/ 87 w 92"/>
              <a:gd name="T99" fmla="*/ 19 h 87"/>
              <a:gd name="T100" fmla="*/ 84 w 92"/>
              <a:gd name="T101" fmla="*/ 27 h 87"/>
              <a:gd name="T102" fmla="*/ 88 w 92"/>
              <a:gd name="T103" fmla="*/ 5 h 87"/>
              <a:gd name="T104" fmla="*/ 86 w 92"/>
              <a:gd name="T105" fmla="*/ 7 h 87"/>
              <a:gd name="T106" fmla="*/ 76 w 92"/>
              <a:gd name="T107" fmla="*/ 34 h 87"/>
              <a:gd name="T108" fmla="*/ 73 w 92"/>
              <a:gd name="T109" fmla="*/ 33 h 87"/>
              <a:gd name="T110" fmla="*/ 81 w 92"/>
              <a:gd name="T111" fmla="*/ 2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87">
                <a:moveTo>
                  <a:pt x="87" y="47"/>
                </a:moveTo>
                <a:cubicBezTo>
                  <a:pt x="87" y="47"/>
                  <a:pt x="88" y="46"/>
                  <a:pt x="88" y="45"/>
                </a:cubicBezTo>
                <a:cubicBezTo>
                  <a:pt x="88" y="31"/>
                  <a:pt x="91" y="17"/>
                  <a:pt x="92" y="2"/>
                </a:cubicBezTo>
                <a:cubicBezTo>
                  <a:pt x="92" y="1"/>
                  <a:pt x="92" y="1"/>
                  <a:pt x="91" y="1"/>
                </a:cubicBezTo>
                <a:cubicBezTo>
                  <a:pt x="91" y="1"/>
                  <a:pt x="91" y="1"/>
                  <a:pt x="90" y="1"/>
                </a:cubicBezTo>
                <a:cubicBezTo>
                  <a:pt x="82" y="0"/>
                  <a:pt x="74" y="1"/>
                  <a:pt x="66" y="2"/>
                </a:cubicBezTo>
                <a:cubicBezTo>
                  <a:pt x="59" y="2"/>
                  <a:pt x="52" y="3"/>
                  <a:pt x="45" y="4"/>
                </a:cubicBezTo>
                <a:cubicBezTo>
                  <a:pt x="44" y="4"/>
                  <a:pt x="44" y="4"/>
                  <a:pt x="44" y="5"/>
                </a:cubicBezTo>
                <a:cubicBezTo>
                  <a:pt x="43" y="5"/>
                  <a:pt x="43" y="6"/>
                  <a:pt x="44" y="7"/>
                </a:cubicBezTo>
                <a:cubicBezTo>
                  <a:pt x="48" y="10"/>
                  <a:pt x="50" y="14"/>
                  <a:pt x="53" y="18"/>
                </a:cubicBezTo>
                <a:cubicBezTo>
                  <a:pt x="36" y="34"/>
                  <a:pt x="21" y="52"/>
                  <a:pt x="1" y="65"/>
                </a:cubicBezTo>
                <a:cubicBezTo>
                  <a:pt x="0" y="65"/>
                  <a:pt x="0" y="66"/>
                  <a:pt x="0" y="67"/>
                </a:cubicBezTo>
                <a:cubicBezTo>
                  <a:pt x="1" y="68"/>
                  <a:pt x="1" y="68"/>
                  <a:pt x="2" y="68"/>
                </a:cubicBezTo>
                <a:cubicBezTo>
                  <a:pt x="12" y="69"/>
                  <a:pt x="21" y="77"/>
                  <a:pt x="25" y="86"/>
                </a:cubicBezTo>
                <a:cubicBezTo>
                  <a:pt x="26" y="86"/>
                  <a:pt x="26" y="86"/>
                  <a:pt x="26" y="87"/>
                </a:cubicBezTo>
                <a:cubicBezTo>
                  <a:pt x="27" y="87"/>
                  <a:pt x="27" y="87"/>
                  <a:pt x="28" y="86"/>
                </a:cubicBezTo>
                <a:cubicBezTo>
                  <a:pt x="44" y="71"/>
                  <a:pt x="59" y="53"/>
                  <a:pt x="76" y="38"/>
                </a:cubicBezTo>
                <a:cubicBezTo>
                  <a:pt x="79" y="41"/>
                  <a:pt x="82" y="44"/>
                  <a:pt x="84" y="47"/>
                </a:cubicBezTo>
                <a:cubicBezTo>
                  <a:pt x="85" y="48"/>
                  <a:pt x="86" y="47"/>
                  <a:pt x="87" y="47"/>
                </a:cubicBezTo>
                <a:close/>
                <a:moveTo>
                  <a:pt x="69" y="40"/>
                </a:moveTo>
                <a:cubicBezTo>
                  <a:pt x="72" y="36"/>
                  <a:pt x="72" y="31"/>
                  <a:pt x="74" y="26"/>
                </a:cubicBezTo>
                <a:cubicBezTo>
                  <a:pt x="74" y="26"/>
                  <a:pt x="74" y="26"/>
                  <a:pt x="74" y="26"/>
                </a:cubicBezTo>
                <a:cubicBezTo>
                  <a:pt x="73" y="30"/>
                  <a:pt x="72" y="34"/>
                  <a:pt x="72" y="38"/>
                </a:cubicBezTo>
                <a:cubicBezTo>
                  <a:pt x="71" y="38"/>
                  <a:pt x="70" y="39"/>
                  <a:pt x="69" y="40"/>
                </a:cubicBezTo>
                <a:close/>
                <a:moveTo>
                  <a:pt x="62" y="48"/>
                </a:moveTo>
                <a:cubicBezTo>
                  <a:pt x="64" y="42"/>
                  <a:pt x="65" y="37"/>
                  <a:pt x="67" y="31"/>
                </a:cubicBezTo>
                <a:cubicBezTo>
                  <a:pt x="69" y="25"/>
                  <a:pt x="71" y="19"/>
                  <a:pt x="73" y="13"/>
                </a:cubicBezTo>
                <a:cubicBezTo>
                  <a:pt x="72" y="17"/>
                  <a:pt x="71" y="20"/>
                  <a:pt x="70" y="24"/>
                </a:cubicBezTo>
                <a:cubicBezTo>
                  <a:pt x="68" y="31"/>
                  <a:pt x="66" y="38"/>
                  <a:pt x="64" y="45"/>
                </a:cubicBezTo>
                <a:cubicBezTo>
                  <a:pt x="64" y="45"/>
                  <a:pt x="64" y="45"/>
                  <a:pt x="64" y="45"/>
                </a:cubicBezTo>
                <a:cubicBezTo>
                  <a:pt x="63" y="46"/>
                  <a:pt x="62" y="47"/>
                  <a:pt x="62" y="48"/>
                </a:cubicBezTo>
                <a:close/>
                <a:moveTo>
                  <a:pt x="55" y="54"/>
                </a:moveTo>
                <a:cubicBezTo>
                  <a:pt x="62" y="40"/>
                  <a:pt x="66" y="24"/>
                  <a:pt x="72" y="9"/>
                </a:cubicBezTo>
                <a:cubicBezTo>
                  <a:pt x="72" y="8"/>
                  <a:pt x="74" y="2"/>
                  <a:pt x="73" y="7"/>
                </a:cubicBezTo>
                <a:cubicBezTo>
                  <a:pt x="73" y="9"/>
                  <a:pt x="72" y="11"/>
                  <a:pt x="71" y="13"/>
                </a:cubicBezTo>
                <a:cubicBezTo>
                  <a:pt x="70" y="18"/>
                  <a:pt x="69" y="22"/>
                  <a:pt x="67" y="26"/>
                </a:cubicBezTo>
                <a:cubicBezTo>
                  <a:pt x="64" y="34"/>
                  <a:pt x="63" y="42"/>
                  <a:pt x="60" y="49"/>
                </a:cubicBezTo>
                <a:cubicBezTo>
                  <a:pt x="58" y="51"/>
                  <a:pt x="57" y="53"/>
                  <a:pt x="55" y="54"/>
                </a:cubicBezTo>
                <a:close/>
                <a:moveTo>
                  <a:pt x="5" y="65"/>
                </a:moveTo>
                <a:cubicBezTo>
                  <a:pt x="6" y="65"/>
                  <a:pt x="7" y="64"/>
                  <a:pt x="8" y="63"/>
                </a:cubicBezTo>
                <a:cubicBezTo>
                  <a:pt x="8" y="64"/>
                  <a:pt x="7" y="65"/>
                  <a:pt x="7" y="65"/>
                </a:cubicBezTo>
                <a:cubicBezTo>
                  <a:pt x="7" y="66"/>
                  <a:pt x="7" y="66"/>
                  <a:pt x="8" y="66"/>
                </a:cubicBezTo>
                <a:cubicBezTo>
                  <a:pt x="8" y="66"/>
                  <a:pt x="9" y="61"/>
                  <a:pt x="9" y="64"/>
                </a:cubicBezTo>
                <a:cubicBezTo>
                  <a:pt x="9" y="65"/>
                  <a:pt x="9" y="66"/>
                  <a:pt x="9" y="67"/>
                </a:cubicBezTo>
                <a:cubicBezTo>
                  <a:pt x="8" y="66"/>
                  <a:pt x="6" y="66"/>
                  <a:pt x="5" y="65"/>
                </a:cubicBezTo>
                <a:close/>
                <a:moveTo>
                  <a:pt x="18" y="56"/>
                </a:moveTo>
                <a:cubicBezTo>
                  <a:pt x="17" y="58"/>
                  <a:pt x="16" y="61"/>
                  <a:pt x="16" y="63"/>
                </a:cubicBezTo>
                <a:cubicBezTo>
                  <a:pt x="15" y="64"/>
                  <a:pt x="14" y="69"/>
                  <a:pt x="14" y="68"/>
                </a:cubicBezTo>
                <a:cubicBezTo>
                  <a:pt x="14" y="65"/>
                  <a:pt x="14" y="62"/>
                  <a:pt x="14" y="60"/>
                </a:cubicBezTo>
                <a:cubicBezTo>
                  <a:pt x="14" y="59"/>
                  <a:pt x="14" y="59"/>
                  <a:pt x="13" y="60"/>
                </a:cubicBezTo>
                <a:cubicBezTo>
                  <a:pt x="12" y="62"/>
                  <a:pt x="11" y="64"/>
                  <a:pt x="10" y="66"/>
                </a:cubicBezTo>
                <a:cubicBezTo>
                  <a:pt x="9" y="67"/>
                  <a:pt x="10" y="64"/>
                  <a:pt x="10" y="64"/>
                </a:cubicBezTo>
                <a:cubicBezTo>
                  <a:pt x="10" y="63"/>
                  <a:pt x="10" y="63"/>
                  <a:pt x="10" y="62"/>
                </a:cubicBezTo>
                <a:cubicBezTo>
                  <a:pt x="13" y="60"/>
                  <a:pt x="15" y="58"/>
                  <a:pt x="18" y="56"/>
                </a:cubicBezTo>
                <a:close/>
                <a:moveTo>
                  <a:pt x="25" y="49"/>
                </a:moveTo>
                <a:cubicBezTo>
                  <a:pt x="22" y="55"/>
                  <a:pt x="23" y="63"/>
                  <a:pt x="19" y="69"/>
                </a:cubicBezTo>
                <a:cubicBezTo>
                  <a:pt x="17" y="73"/>
                  <a:pt x="19" y="69"/>
                  <a:pt x="19" y="67"/>
                </a:cubicBezTo>
                <a:cubicBezTo>
                  <a:pt x="20" y="65"/>
                  <a:pt x="21" y="63"/>
                  <a:pt x="22" y="60"/>
                </a:cubicBezTo>
                <a:cubicBezTo>
                  <a:pt x="23" y="57"/>
                  <a:pt x="24" y="54"/>
                  <a:pt x="24" y="50"/>
                </a:cubicBezTo>
                <a:cubicBezTo>
                  <a:pt x="24" y="50"/>
                  <a:pt x="25" y="49"/>
                  <a:pt x="25" y="49"/>
                </a:cubicBezTo>
                <a:close/>
                <a:moveTo>
                  <a:pt x="31" y="44"/>
                </a:moveTo>
                <a:cubicBezTo>
                  <a:pt x="26" y="52"/>
                  <a:pt x="25" y="62"/>
                  <a:pt x="21" y="71"/>
                </a:cubicBezTo>
                <a:cubicBezTo>
                  <a:pt x="19" y="75"/>
                  <a:pt x="20" y="74"/>
                  <a:pt x="21" y="70"/>
                </a:cubicBezTo>
                <a:cubicBezTo>
                  <a:pt x="22" y="67"/>
                  <a:pt x="23" y="64"/>
                  <a:pt x="24" y="61"/>
                </a:cubicBezTo>
                <a:cubicBezTo>
                  <a:pt x="26" y="56"/>
                  <a:pt x="27" y="52"/>
                  <a:pt x="28" y="46"/>
                </a:cubicBezTo>
                <a:cubicBezTo>
                  <a:pt x="29" y="46"/>
                  <a:pt x="30" y="45"/>
                  <a:pt x="31" y="44"/>
                </a:cubicBezTo>
                <a:close/>
                <a:moveTo>
                  <a:pt x="35" y="40"/>
                </a:moveTo>
                <a:cubicBezTo>
                  <a:pt x="30" y="51"/>
                  <a:pt x="29" y="63"/>
                  <a:pt x="24" y="74"/>
                </a:cubicBezTo>
                <a:cubicBezTo>
                  <a:pt x="21" y="79"/>
                  <a:pt x="23" y="74"/>
                  <a:pt x="23" y="71"/>
                </a:cubicBezTo>
                <a:cubicBezTo>
                  <a:pt x="24" y="68"/>
                  <a:pt x="25" y="65"/>
                  <a:pt x="27" y="61"/>
                </a:cubicBezTo>
                <a:cubicBezTo>
                  <a:pt x="29" y="55"/>
                  <a:pt x="30" y="48"/>
                  <a:pt x="33" y="42"/>
                </a:cubicBezTo>
                <a:cubicBezTo>
                  <a:pt x="33" y="42"/>
                  <a:pt x="33" y="42"/>
                  <a:pt x="33" y="42"/>
                </a:cubicBezTo>
                <a:cubicBezTo>
                  <a:pt x="33" y="41"/>
                  <a:pt x="34" y="40"/>
                  <a:pt x="35" y="40"/>
                </a:cubicBezTo>
                <a:close/>
                <a:moveTo>
                  <a:pt x="40" y="35"/>
                </a:moveTo>
                <a:cubicBezTo>
                  <a:pt x="37" y="40"/>
                  <a:pt x="36" y="47"/>
                  <a:pt x="34" y="52"/>
                </a:cubicBezTo>
                <a:cubicBezTo>
                  <a:pt x="33" y="56"/>
                  <a:pt x="31" y="60"/>
                  <a:pt x="30" y="63"/>
                </a:cubicBezTo>
                <a:cubicBezTo>
                  <a:pt x="28" y="67"/>
                  <a:pt x="27" y="71"/>
                  <a:pt x="26" y="75"/>
                </a:cubicBezTo>
                <a:cubicBezTo>
                  <a:pt x="26" y="76"/>
                  <a:pt x="25" y="78"/>
                  <a:pt x="25" y="79"/>
                </a:cubicBezTo>
                <a:cubicBezTo>
                  <a:pt x="25" y="77"/>
                  <a:pt x="26" y="74"/>
                  <a:pt x="26" y="72"/>
                </a:cubicBezTo>
                <a:cubicBezTo>
                  <a:pt x="27" y="68"/>
                  <a:pt x="28" y="64"/>
                  <a:pt x="30" y="60"/>
                </a:cubicBezTo>
                <a:cubicBezTo>
                  <a:pt x="32" y="53"/>
                  <a:pt x="35" y="46"/>
                  <a:pt x="36" y="38"/>
                </a:cubicBezTo>
                <a:cubicBezTo>
                  <a:pt x="38" y="37"/>
                  <a:pt x="39" y="36"/>
                  <a:pt x="40" y="35"/>
                </a:cubicBezTo>
                <a:close/>
                <a:moveTo>
                  <a:pt x="46" y="29"/>
                </a:moveTo>
                <a:cubicBezTo>
                  <a:pt x="44" y="33"/>
                  <a:pt x="43" y="37"/>
                  <a:pt x="42" y="41"/>
                </a:cubicBezTo>
                <a:cubicBezTo>
                  <a:pt x="41" y="44"/>
                  <a:pt x="40" y="47"/>
                  <a:pt x="39" y="50"/>
                </a:cubicBezTo>
                <a:cubicBezTo>
                  <a:pt x="35" y="59"/>
                  <a:pt x="33" y="68"/>
                  <a:pt x="30" y="76"/>
                </a:cubicBezTo>
                <a:cubicBezTo>
                  <a:pt x="29" y="77"/>
                  <a:pt x="29" y="78"/>
                  <a:pt x="28" y="79"/>
                </a:cubicBezTo>
                <a:cubicBezTo>
                  <a:pt x="29" y="78"/>
                  <a:pt x="29" y="76"/>
                  <a:pt x="30" y="75"/>
                </a:cubicBezTo>
                <a:cubicBezTo>
                  <a:pt x="31" y="70"/>
                  <a:pt x="32" y="65"/>
                  <a:pt x="33" y="60"/>
                </a:cubicBezTo>
                <a:cubicBezTo>
                  <a:pt x="36" y="51"/>
                  <a:pt x="38" y="42"/>
                  <a:pt x="42" y="33"/>
                </a:cubicBezTo>
                <a:cubicBezTo>
                  <a:pt x="43" y="32"/>
                  <a:pt x="45" y="30"/>
                  <a:pt x="46" y="29"/>
                </a:cubicBezTo>
                <a:close/>
                <a:moveTo>
                  <a:pt x="53" y="22"/>
                </a:moveTo>
                <a:cubicBezTo>
                  <a:pt x="50" y="28"/>
                  <a:pt x="49" y="35"/>
                  <a:pt x="47" y="41"/>
                </a:cubicBezTo>
                <a:cubicBezTo>
                  <a:pt x="45" y="45"/>
                  <a:pt x="43" y="49"/>
                  <a:pt x="42" y="53"/>
                </a:cubicBezTo>
                <a:cubicBezTo>
                  <a:pt x="40" y="58"/>
                  <a:pt x="39" y="63"/>
                  <a:pt x="37" y="68"/>
                </a:cubicBezTo>
                <a:cubicBezTo>
                  <a:pt x="36" y="70"/>
                  <a:pt x="35" y="73"/>
                  <a:pt x="33" y="75"/>
                </a:cubicBezTo>
                <a:cubicBezTo>
                  <a:pt x="34" y="74"/>
                  <a:pt x="35" y="72"/>
                  <a:pt x="35" y="70"/>
                </a:cubicBezTo>
                <a:cubicBezTo>
                  <a:pt x="37" y="66"/>
                  <a:pt x="38" y="61"/>
                  <a:pt x="39" y="56"/>
                </a:cubicBezTo>
                <a:cubicBezTo>
                  <a:pt x="40" y="52"/>
                  <a:pt x="41" y="48"/>
                  <a:pt x="42" y="44"/>
                </a:cubicBezTo>
                <a:cubicBezTo>
                  <a:pt x="42" y="43"/>
                  <a:pt x="43" y="43"/>
                  <a:pt x="43" y="43"/>
                </a:cubicBezTo>
                <a:cubicBezTo>
                  <a:pt x="44" y="38"/>
                  <a:pt x="46" y="32"/>
                  <a:pt x="47" y="27"/>
                </a:cubicBezTo>
                <a:cubicBezTo>
                  <a:pt x="49" y="26"/>
                  <a:pt x="51" y="24"/>
                  <a:pt x="53" y="22"/>
                </a:cubicBezTo>
                <a:close/>
                <a:moveTo>
                  <a:pt x="67" y="5"/>
                </a:moveTo>
                <a:cubicBezTo>
                  <a:pt x="66" y="5"/>
                  <a:pt x="65" y="6"/>
                  <a:pt x="65" y="7"/>
                </a:cubicBezTo>
                <a:cubicBezTo>
                  <a:pt x="65" y="7"/>
                  <a:pt x="65" y="6"/>
                  <a:pt x="65" y="5"/>
                </a:cubicBezTo>
                <a:cubicBezTo>
                  <a:pt x="65" y="5"/>
                  <a:pt x="65" y="5"/>
                  <a:pt x="65" y="5"/>
                </a:cubicBezTo>
                <a:cubicBezTo>
                  <a:pt x="62" y="7"/>
                  <a:pt x="61" y="9"/>
                  <a:pt x="60" y="12"/>
                </a:cubicBezTo>
                <a:cubicBezTo>
                  <a:pt x="59" y="13"/>
                  <a:pt x="57" y="18"/>
                  <a:pt x="58" y="15"/>
                </a:cubicBezTo>
                <a:cubicBezTo>
                  <a:pt x="58" y="13"/>
                  <a:pt x="59" y="11"/>
                  <a:pt x="60" y="9"/>
                </a:cubicBezTo>
                <a:cubicBezTo>
                  <a:pt x="60" y="8"/>
                  <a:pt x="60" y="8"/>
                  <a:pt x="60" y="8"/>
                </a:cubicBezTo>
                <a:cubicBezTo>
                  <a:pt x="58" y="10"/>
                  <a:pt x="58" y="12"/>
                  <a:pt x="57" y="14"/>
                </a:cubicBezTo>
                <a:cubicBezTo>
                  <a:pt x="56" y="18"/>
                  <a:pt x="57" y="12"/>
                  <a:pt x="57" y="12"/>
                </a:cubicBezTo>
                <a:cubicBezTo>
                  <a:pt x="57" y="11"/>
                  <a:pt x="57" y="9"/>
                  <a:pt x="58" y="8"/>
                </a:cubicBezTo>
                <a:cubicBezTo>
                  <a:pt x="58" y="8"/>
                  <a:pt x="57" y="8"/>
                  <a:pt x="57" y="8"/>
                </a:cubicBezTo>
                <a:cubicBezTo>
                  <a:pt x="57" y="9"/>
                  <a:pt x="55" y="13"/>
                  <a:pt x="55" y="14"/>
                </a:cubicBezTo>
                <a:cubicBezTo>
                  <a:pt x="55" y="12"/>
                  <a:pt x="55" y="10"/>
                  <a:pt x="55" y="8"/>
                </a:cubicBezTo>
                <a:cubicBezTo>
                  <a:pt x="55" y="8"/>
                  <a:pt x="54" y="8"/>
                  <a:pt x="54" y="8"/>
                </a:cubicBezTo>
                <a:cubicBezTo>
                  <a:pt x="53" y="12"/>
                  <a:pt x="52" y="8"/>
                  <a:pt x="52" y="7"/>
                </a:cubicBezTo>
                <a:cubicBezTo>
                  <a:pt x="52" y="6"/>
                  <a:pt x="52" y="6"/>
                  <a:pt x="51" y="7"/>
                </a:cubicBezTo>
                <a:cubicBezTo>
                  <a:pt x="51" y="9"/>
                  <a:pt x="50" y="8"/>
                  <a:pt x="49" y="6"/>
                </a:cubicBezTo>
                <a:cubicBezTo>
                  <a:pt x="55" y="6"/>
                  <a:pt x="61" y="5"/>
                  <a:pt x="67" y="5"/>
                </a:cubicBezTo>
                <a:close/>
                <a:moveTo>
                  <a:pt x="60" y="14"/>
                </a:moveTo>
                <a:cubicBezTo>
                  <a:pt x="53" y="30"/>
                  <a:pt x="49" y="47"/>
                  <a:pt x="43" y="63"/>
                </a:cubicBezTo>
                <a:cubicBezTo>
                  <a:pt x="42" y="64"/>
                  <a:pt x="40" y="70"/>
                  <a:pt x="42" y="66"/>
                </a:cubicBezTo>
                <a:cubicBezTo>
                  <a:pt x="42" y="64"/>
                  <a:pt x="43" y="61"/>
                  <a:pt x="43" y="59"/>
                </a:cubicBezTo>
                <a:cubicBezTo>
                  <a:pt x="44" y="55"/>
                  <a:pt x="45" y="50"/>
                  <a:pt x="47" y="46"/>
                </a:cubicBezTo>
                <a:cubicBezTo>
                  <a:pt x="50" y="37"/>
                  <a:pt x="52" y="28"/>
                  <a:pt x="55" y="20"/>
                </a:cubicBezTo>
                <a:cubicBezTo>
                  <a:pt x="55" y="20"/>
                  <a:pt x="56" y="19"/>
                  <a:pt x="56" y="19"/>
                </a:cubicBezTo>
                <a:cubicBezTo>
                  <a:pt x="57" y="18"/>
                  <a:pt x="57" y="18"/>
                  <a:pt x="57" y="18"/>
                </a:cubicBezTo>
                <a:cubicBezTo>
                  <a:pt x="57" y="17"/>
                  <a:pt x="57" y="17"/>
                  <a:pt x="56" y="17"/>
                </a:cubicBezTo>
                <a:cubicBezTo>
                  <a:pt x="57" y="17"/>
                  <a:pt x="57" y="17"/>
                  <a:pt x="57" y="17"/>
                </a:cubicBezTo>
                <a:cubicBezTo>
                  <a:pt x="57" y="16"/>
                  <a:pt x="57" y="16"/>
                  <a:pt x="57" y="15"/>
                </a:cubicBezTo>
                <a:cubicBezTo>
                  <a:pt x="57" y="16"/>
                  <a:pt x="57" y="16"/>
                  <a:pt x="57" y="17"/>
                </a:cubicBezTo>
                <a:cubicBezTo>
                  <a:pt x="57" y="17"/>
                  <a:pt x="57" y="17"/>
                  <a:pt x="58" y="17"/>
                </a:cubicBezTo>
                <a:cubicBezTo>
                  <a:pt x="59" y="16"/>
                  <a:pt x="60" y="14"/>
                  <a:pt x="60" y="12"/>
                </a:cubicBezTo>
                <a:cubicBezTo>
                  <a:pt x="61" y="12"/>
                  <a:pt x="61" y="11"/>
                  <a:pt x="62" y="10"/>
                </a:cubicBezTo>
                <a:cubicBezTo>
                  <a:pt x="62" y="9"/>
                  <a:pt x="64" y="6"/>
                  <a:pt x="64" y="6"/>
                </a:cubicBezTo>
                <a:cubicBezTo>
                  <a:pt x="64" y="8"/>
                  <a:pt x="64" y="9"/>
                  <a:pt x="63" y="11"/>
                </a:cubicBezTo>
                <a:cubicBezTo>
                  <a:pt x="63" y="11"/>
                  <a:pt x="63" y="11"/>
                  <a:pt x="63" y="11"/>
                </a:cubicBezTo>
                <a:cubicBezTo>
                  <a:pt x="62" y="13"/>
                  <a:pt x="61" y="14"/>
                  <a:pt x="61" y="16"/>
                </a:cubicBezTo>
                <a:cubicBezTo>
                  <a:pt x="60" y="16"/>
                  <a:pt x="60" y="17"/>
                  <a:pt x="60" y="17"/>
                </a:cubicBezTo>
                <a:cubicBezTo>
                  <a:pt x="60" y="18"/>
                  <a:pt x="60" y="18"/>
                  <a:pt x="60" y="18"/>
                </a:cubicBezTo>
                <a:cubicBezTo>
                  <a:pt x="59" y="19"/>
                  <a:pt x="60" y="19"/>
                  <a:pt x="60" y="19"/>
                </a:cubicBezTo>
                <a:cubicBezTo>
                  <a:pt x="62" y="15"/>
                  <a:pt x="63" y="11"/>
                  <a:pt x="65" y="8"/>
                </a:cubicBezTo>
                <a:cubicBezTo>
                  <a:pt x="66" y="7"/>
                  <a:pt x="67" y="6"/>
                  <a:pt x="67" y="5"/>
                </a:cubicBezTo>
                <a:cubicBezTo>
                  <a:pt x="67" y="6"/>
                  <a:pt x="66" y="9"/>
                  <a:pt x="65" y="10"/>
                </a:cubicBezTo>
                <a:cubicBezTo>
                  <a:pt x="64" y="12"/>
                  <a:pt x="63" y="13"/>
                  <a:pt x="63" y="15"/>
                </a:cubicBezTo>
                <a:cubicBezTo>
                  <a:pt x="61" y="20"/>
                  <a:pt x="60" y="26"/>
                  <a:pt x="59" y="31"/>
                </a:cubicBezTo>
                <a:cubicBezTo>
                  <a:pt x="57" y="36"/>
                  <a:pt x="55" y="42"/>
                  <a:pt x="52" y="47"/>
                </a:cubicBezTo>
                <a:cubicBezTo>
                  <a:pt x="50" y="52"/>
                  <a:pt x="49" y="57"/>
                  <a:pt x="46" y="62"/>
                </a:cubicBezTo>
                <a:cubicBezTo>
                  <a:pt x="44" y="65"/>
                  <a:pt x="47" y="59"/>
                  <a:pt x="47" y="58"/>
                </a:cubicBezTo>
                <a:cubicBezTo>
                  <a:pt x="48" y="55"/>
                  <a:pt x="49" y="52"/>
                  <a:pt x="50" y="49"/>
                </a:cubicBezTo>
                <a:cubicBezTo>
                  <a:pt x="53" y="37"/>
                  <a:pt x="57" y="26"/>
                  <a:pt x="60" y="14"/>
                </a:cubicBezTo>
                <a:cubicBezTo>
                  <a:pt x="61" y="14"/>
                  <a:pt x="60" y="14"/>
                  <a:pt x="60" y="14"/>
                </a:cubicBezTo>
                <a:close/>
                <a:moveTo>
                  <a:pt x="50" y="9"/>
                </a:moveTo>
                <a:cubicBezTo>
                  <a:pt x="50" y="9"/>
                  <a:pt x="51" y="9"/>
                  <a:pt x="51" y="9"/>
                </a:cubicBezTo>
                <a:cubicBezTo>
                  <a:pt x="51" y="9"/>
                  <a:pt x="52" y="8"/>
                  <a:pt x="52" y="8"/>
                </a:cubicBezTo>
                <a:cubicBezTo>
                  <a:pt x="51" y="9"/>
                  <a:pt x="52" y="10"/>
                  <a:pt x="52" y="11"/>
                </a:cubicBezTo>
                <a:cubicBezTo>
                  <a:pt x="51" y="10"/>
                  <a:pt x="51" y="10"/>
                  <a:pt x="50" y="9"/>
                </a:cubicBezTo>
                <a:close/>
                <a:moveTo>
                  <a:pt x="55" y="15"/>
                </a:moveTo>
                <a:cubicBezTo>
                  <a:pt x="55" y="14"/>
                  <a:pt x="55" y="14"/>
                  <a:pt x="56" y="14"/>
                </a:cubicBezTo>
                <a:cubicBezTo>
                  <a:pt x="56" y="14"/>
                  <a:pt x="56" y="15"/>
                  <a:pt x="56" y="16"/>
                </a:cubicBezTo>
                <a:cubicBezTo>
                  <a:pt x="55" y="16"/>
                  <a:pt x="55" y="15"/>
                  <a:pt x="55" y="15"/>
                </a:cubicBezTo>
                <a:close/>
                <a:moveTo>
                  <a:pt x="53" y="13"/>
                </a:moveTo>
                <a:cubicBezTo>
                  <a:pt x="54" y="12"/>
                  <a:pt x="54" y="11"/>
                  <a:pt x="55" y="10"/>
                </a:cubicBezTo>
                <a:cubicBezTo>
                  <a:pt x="54" y="11"/>
                  <a:pt x="54" y="12"/>
                  <a:pt x="54" y="14"/>
                </a:cubicBezTo>
                <a:cubicBezTo>
                  <a:pt x="54" y="13"/>
                  <a:pt x="53" y="13"/>
                  <a:pt x="53" y="13"/>
                </a:cubicBezTo>
                <a:close/>
                <a:moveTo>
                  <a:pt x="48" y="6"/>
                </a:moveTo>
                <a:cubicBezTo>
                  <a:pt x="49" y="7"/>
                  <a:pt x="49" y="7"/>
                  <a:pt x="49" y="7"/>
                </a:cubicBezTo>
                <a:cubicBezTo>
                  <a:pt x="49" y="7"/>
                  <a:pt x="48" y="7"/>
                  <a:pt x="48" y="6"/>
                </a:cubicBezTo>
                <a:cubicBezTo>
                  <a:pt x="48" y="6"/>
                  <a:pt x="48" y="6"/>
                  <a:pt x="48" y="6"/>
                </a:cubicBezTo>
                <a:cubicBezTo>
                  <a:pt x="48" y="6"/>
                  <a:pt x="48" y="6"/>
                  <a:pt x="48" y="6"/>
                </a:cubicBezTo>
                <a:close/>
                <a:moveTo>
                  <a:pt x="23" y="77"/>
                </a:moveTo>
                <a:cubicBezTo>
                  <a:pt x="24" y="75"/>
                  <a:pt x="25" y="73"/>
                  <a:pt x="26" y="70"/>
                </a:cubicBezTo>
                <a:cubicBezTo>
                  <a:pt x="25" y="73"/>
                  <a:pt x="25" y="76"/>
                  <a:pt x="24" y="79"/>
                </a:cubicBezTo>
                <a:cubicBezTo>
                  <a:pt x="24" y="78"/>
                  <a:pt x="23" y="77"/>
                  <a:pt x="23" y="77"/>
                </a:cubicBezTo>
                <a:close/>
                <a:moveTo>
                  <a:pt x="20" y="74"/>
                </a:moveTo>
                <a:cubicBezTo>
                  <a:pt x="25" y="65"/>
                  <a:pt x="26" y="55"/>
                  <a:pt x="31" y="46"/>
                </a:cubicBezTo>
                <a:cubicBezTo>
                  <a:pt x="30" y="47"/>
                  <a:pt x="30" y="47"/>
                  <a:pt x="30" y="48"/>
                </a:cubicBezTo>
                <a:cubicBezTo>
                  <a:pt x="29" y="51"/>
                  <a:pt x="28" y="55"/>
                  <a:pt x="27" y="58"/>
                </a:cubicBezTo>
                <a:cubicBezTo>
                  <a:pt x="25" y="64"/>
                  <a:pt x="23" y="70"/>
                  <a:pt x="22" y="76"/>
                </a:cubicBezTo>
                <a:cubicBezTo>
                  <a:pt x="21" y="75"/>
                  <a:pt x="21" y="75"/>
                  <a:pt x="20" y="74"/>
                </a:cubicBezTo>
                <a:close/>
                <a:moveTo>
                  <a:pt x="14" y="69"/>
                </a:moveTo>
                <a:cubicBezTo>
                  <a:pt x="16" y="66"/>
                  <a:pt x="17" y="62"/>
                  <a:pt x="18" y="58"/>
                </a:cubicBezTo>
                <a:cubicBezTo>
                  <a:pt x="18" y="57"/>
                  <a:pt x="18" y="57"/>
                  <a:pt x="18" y="56"/>
                </a:cubicBezTo>
                <a:cubicBezTo>
                  <a:pt x="18" y="58"/>
                  <a:pt x="18" y="60"/>
                  <a:pt x="17" y="62"/>
                </a:cubicBezTo>
                <a:cubicBezTo>
                  <a:pt x="17" y="65"/>
                  <a:pt x="16" y="67"/>
                  <a:pt x="15" y="70"/>
                </a:cubicBezTo>
                <a:cubicBezTo>
                  <a:pt x="15" y="70"/>
                  <a:pt x="14" y="69"/>
                  <a:pt x="14" y="69"/>
                </a:cubicBezTo>
                <a:close/>
                <a:moveTo>
                  <a:pt x="25" y="80"/>
                </a:moveTo>
                <a:cubicBezTo>
                  <a:pt x="26" y="78"/>
                  <a:pt x="27" y="75"/>
                  <a:pt x="28" y="72"/>
                </a:cubicBezTo>
                <a:cubicBezTo>
                  <a:pt x="29" y="68"/>
                  <a:pt x="30" y="64"/>
                  <a:pt x="32" y="60"/>
                </a:cubicBezTo>
                <a:cubicBezTo>
                  <a:pt x="34" y="55"/>
                  <a:pt x="36" y="50"/>
                  <a:pt x="37" y="44"/>
                </a:cubicBezTo>
                <a:cubicBezTo>
                  <a:pt x="36" y="48"/>
                  <a:pt x="35" y="53"/>
                  <a:pt x="34" y="57"/>
                </a:cubicBezTo>
                <a:cubicBezTo>
                  <a:pt x="31" y="65"/>
                  <a:pt x="30" y="74"/>
                  <a:pt x="27" y="82"/>
                </a:cubicBezTo>
                <a:cubicBezTo>
                  <a:pt x="26" y="81"/>
                  <a:pt x="26" y="81"/>
                  <a:pt x="25" y="80"/>
                </a:cubicBezTo>
                <a:close/>
                <a:moveTo>
                  <a:pt x="32" y="50"/>
                </a:moveTo>
                <a:cubicBezTo>
                  <a:pt x="32" y="50"/>
                  <a:pt x="32" y="50"/>
                  <a:pt x="32" y="50"/>
                </a:cubicBezTo>
                <a:cubicBezTo>
                  <a:pt x="33" y="48"/>
                  <a:pt x="33" y="46"/>
                  <a:pt x="34" y="44"/>
                </a:cubicBezTo>
                <a:cubicBezTo>
                  <a:pt x="34" y="44"/>
                  <a:pt x="36" y="36"/>
                  <a:pt x="35" y="41"/>
                </a:cubicBezTo>
                <a:cubicBezTo>
                  <a:pt x="34" y="44"/>
                  <a:pt x="33" y="47"/>
                  <a:pt x="32" y="50"/>
                </a:cubicBezTo>
                <a:close/>
                <a:moveTo>
                  <a:pt x="27" y="50"/>
                </a:moveTo>
                <a:cubicBezTo>
                  <a:pt x="26" y="53"/>
                  <a:pt x="25" y="55"/>
                  <a:pt x="24" y="58"/>
                </a:cubicBezTo>
                <a:cubicBezTo>
                  <a:pt x="23" y="63"/>
                  <a:pt x="21" y="68"/>
                  <a:pt x="19" y="73"/>
                </a:cubicBezTo>
                <a:cubicBezTo>
                  <a:pt x="19" y="73"/>
                  <a:pt x="18" y="72"/>
                  <a:pt x="18" y="72"/>
                </a:cubicBezTo>
                <a:cubicBezTo>
                  <a:pt x="23" y="66"/>
                  <a:pt x="23" y="58"/>
                  <a:pt x="25" y="51"/>
                </a:cubicBezTo>
                <a:cubicBezTo>
                  <a:pt x="25" y="50"/>
                  <a:pt x="26" y="49"/>
                  <a:pt x="26" y="48"/>
                </a:cubicBezTo>
                <a:cubicBezTo>
                  <a:pt x="26" y="48"/>
                  <a:pt x="27" y="48"/>
                  <a:pt x="27" y="47"/>
                </a:cubicBezTo>
                <a:cubicBezTo>
                  <a:pt x="27" y="48"/>
                  <a:pt x="27" y="49"/>
                  <a:pt x="27" y="50"/>
                </a:cubicBezTo>
                <a:close/>
                <a:moveTo>
                  <a:pt x="17" y="71"/>
                </a:moveTo>
                <a:cubicBezTo>
                  <a:pt x="17" y="71"/>
                  <a:pt x="17" y="71"/>
                  <a:pt x="16" y="71"/>
                </a:cubicBezTo>
                <a:cubicBezTo>
                  <a:pt x="18" y="68"/>
                  <a:pt x="19" y="64"/>
                  <a:pt x="20" y="61"/>
                </a:cubicBezTo>
                <a:cubicBezTo>
                  <a:pt x="21" y="59"/>
                  <a:pt x="21" y="57"/>
                  <a:pt x="22" y="55"/>
                </a:cubicBezTo>
                <a:cubicBezTo>
                  <a:pt x="22" y="53"/>
                  <a:pt x="23" y="52"/>
                  <a:pt x="23" y="51"/>
                </a:cubicBezTo>
                <a:cubicBezTo>
                  <a:pt x="23" y="51"/>
                  <a:pt x="23" y="51"/>
                  <a:pt x="23" y="51"/>
                </a:cubicBezTo>
                <a:cubicBezTo>
                  <a:pt x="23" y="58"/>
                  <a:pt x="19" y="65"/>
                  <a:pt x="17" y="71"/>
                </a:cubicBezTo>
                <a:close/>
                <a:moveTo>
                  <a:pt x="17" y="67"/>
                </a:moveTo>
                <a:cubicBezTo>
                  <a:pt x="15" y="74"/>
                  <a:pt x="17" y="65"/>
                  <a:pt x="18" y="64"/>
                </a:cubicBezTo>
                <a:cubicBezTo>
                  <a:pt x="18" y="61"/>
                  <a:pt x="19" y="58"/>
                  <a:pt x="19" y="54"/>
                </a:cubicBezTo>
                <a:cubicBezTo>
                  <a:pt x="19" y="54"/>
                  <a:pt x="19" y="54"/>
                  <a:pt x="19" y="54"/>
                </a:cubicBezTo>
                <a:cubicBezTo>
                  <a:pt x="20" y="54"/>
                  <a:pt x="21" y="53"/>
                  <a:pt x="22" y="52"/>
                </a:cubicBezTo>
                <a:cubicBezTo>
                  <a:pt x="20" y="57"/>
                  <a:pt x="19" y="62"/>
                  <a:pt x="17" y="67"/>
                </a:cubicBezTo>
                <a:close/>
                <a:moveTo>
                  <a:pt x="13" y="61"/>
                </a:moveTo>
                <a:cubicBezTo>
                  <a:pt x="13" y="62"/>
                  <a:pt x="13" y="66"/>
                  <a:pt x="13" y="69"/>
                </a:cubicBezTo>
                <a:cubicBezTo>
                  <a:pt x="12" y="68"/>
                  <a:pt x="11" y="67"/>
                  <a:pt x="10" y="67"/>
                </a:cubicBezTo>
                <a:cubicBezTo>
                  <a:pt x="11" y="65"/>
                  <a:pt x="12" y="63"/>
                  <a:pt x="13" y="61"/>
                </a:cubicBezTo>
                <a:close/>
                <a:moveTo>
                  <a:pt x="32" y="72"/>
                </a:moveTo>
                <a:cubicBezTo>
                  <a:pt x="33" y="67"/>
                  <a:pt x="35" y="62"/>
                  <a:pt x="37" y="57"/>
                </a:cubicBezTo>
                <a:cubicBezTo>
                  <a:pt x="38" y="54"/>
                  <a:pt x="39" y="51"/>
                  <a:pt x="41" y="48"/>
                </a:cubicBezTo>
                <a:cubicBezTo>
                  <a:pt x="41" y="48"/>
                  <a:pt x="40" y="49"/>
                  <a:pt x="40" y="50"/>
                </a:cubicBezTo>
                <a:cubicBezTo>
                  <a:pt x="38" y="59"/>
                  <a:pt x="35" y="68"/>
                  <a:pt x="32" y="77"/>
                </a:cubicBezTo>
                <a:cubicBezTo>
                  <a:pt x="32" y="77"/>
                  <a:pt x="33" y="77"/>
                  <a:pt x="33" y="77"/>
                </a:cubicBezTo>
                <a:cubicBezTo>
                  <a:pt x="31" y="79"/>
                  <a:pt x="29" y="81"/>
                  <a:pt x="27" y="83"/>
                </a:cubicBezTo>
                <a:cubicBezTo>
                  <a:pt x="30" y="80"/>
                  <a:pt x="31" y="76"/>
                  <a:pt x="32" y="72"/>
                </a:cubicBezTo>
                <a:close/>
                <a:moveTo>
                  <a:pt x="42" y="53"/>
                </a:moveTo>
                <a:cubicBezTo>
                  <a:pt x="44" y="49"/>
                  <a:pt x="46" y="45"/>
                  <a:pt x="47" y="41"/>
                </a:cubicBezTo>
                <a:cubicBezTo>
                  <a:pt x="49" y="37"/>
                  <a:pt x="50" y="32"/>
                  <a:pt x="51" y="28"/>
                </a:cubicBezTo>
                <a:cubicBezTo>
                  <a:pt x="52" y="26"/>
                  <a:pt x="53" y="24"/>
                  <a:pt x="54" y="22"/>
                </a:cubicBezTo>
                <a:cubicBezTo>
                  <a:pt x="53" y="23"/>
                  <a:pt x="53" y="24"/>
                  <a:pt x="52" y="25"/>
                </a:cubicBezTo>
                <a:cubicBezTo>
                  <a:pt x="51" y="30"/>
                  <a:pt x="49" y="35"/>
                  <a:pt x="48" y="40"/>
                </a:cubicBezTo>
                <a:cubicBezTo>
                  <a:pt x="45" y="50"/>
                  <a:pt x="42" y="60"/>
                  <a:pt x="40" y="69"/>
                </a:cubicBezTo>
                <a:cubicBezTo>
                  <a:pt x="40" y="69"/>
                  <a:pt x="40" y="70"/>
                  <a:pt x="40" y="70"/>
                </a:cubicBezTo>
                <a:cubicBezTo>
                  <a:pt x="38" y="72"/>
                  <a:pt x="36" y="74"/>
                  <a:pt x="33" y="77"/>
                </a:cubicBezTo>
                <a:cubicBezTo>
                  <a:pt x="37" y="69"/>
                  <a:pt x="40" y="61"/>
                  <a:pt x="42" y="53"/>
                </a:cubicBezTo>
                <a:close/>
                <a:moveTo>
                  <a:pt x="58" y="21"/>
                </a:moveTo>
                <a:cubicBezTo>
                  <a:pt x="58" y="19"/>
                  <a:pt x="59" y="18"/>
                  <a:pt x="59" y="16"/>
                </a:cubicBezTo>
                <a:cubicBezTo>
                  <a:pt x="59" y="18"/>
                  <a:pt x="58" y="21"/>
                  <a:pt x="57" y="23"/>
                </a:cubicBezTo>
                <a:cubicBezTo>
                  <a:pt x="56" y="28"/>
                  <a:pt x="54" y="32"/>
                  <a:pt x="53" y="37"/>
                </a:cubicBezTo>
                <a:cubicBezTo>
                  <a:pt x="50" y="46"/>
                  <a:pt x="48" y="55"/>
                  <a:pt x="45" y="64"/>
                </a:cubicBezTo>
                <a:cubicBezTo>
                  <a:pt x="45" y="65"/>
                  <a:pt x="45" y="65"/>
                  <a:pt x="45" y="65"/>
                </a:cubicBezTo>
                <a:cubicBezTo>
                  <a:pt x="44" y="66"/>
                  <a:pt x="42" y="68"/>
                  <a:pt x="41" y="69"/>
                </a:cubicBezTo>
                <a:cubicBezTo>
                  <a:pt x="48" y="53"/>
                  <a:pt x="51" y="37"/>
                  <a:pt x="58" y="21"/>
                </a:cubicBezTo>
                <a:close/>
                <a:moveTo>
                  <a:pt x="51" y="52"/>
                </a:moveTo>
                <a:cubicBezTo>
                  <a:pt x="53" y="46"/>
                  <a:pt x="55" y="41"/>
                  <a:pt x="58" y="36"/>
                </a:cubicBezTo>
                <a:cubicBezTo>
                  <a:pt x="60" y="31"/>
                  <a:pt x="61" y="25"/>
                  <a:pt x="62" y="20"/>
                </a:cubicBezTo>
                <a:cubicBezTo>
                  <a:pt x="63" y="14"/>
                  <a:pt x="67" y="10"/>
                  <a:pt x="68" y="5"/>
                </a:cubicBezTo>
                <a:cubicBezTo>
                  <a:pt x="70" y="4"/>
                  <a:pt x="72" y="4"/>
                  <a:pt x="73" y="4"/>
                </a:cubicBezTo>
                <a:cubicBezTo>
                  <a:pt x="70" y="10"/>
                  <a:pt x="69" y="17"/>
                  <a:pt x="66" y="24"/>
                </a:cubicBezTo>
                <a:cubicBezTo>
                  <a:pt x="63" y="33"/>
                  <a:pt x="60" y="42"/>
                  <a:pt x="56" y="51"/>
                </a:cubicBezTo>
                <a:cubicBezTo>
                  <a:pt x="56" y="52"/>
                  <a:pt x="55" y="53"/>
                  <a:pt x="55" y="54"/>
                </a:cubicBezTo>
                <a:cubicBezTo>
                  <a:pt x="55" y="52"/>
                  <a:pt x="55" y="51"/>
                  <a:pt x="55" y="50"/>
                </a:cubicBezTo>
                <a:cubicBezTo>
                  <a:pt x="56" y="48"/>
                  <a:pt x="56" y="46"/>
                  <a:pt x="57" y="44"/>
                </a:cubicBezTo>
                <a:cubicBezTo>
                  <a:pt x="58" y="40"/>
                  <a:pt x="59" y="37"/>
                  <a:pt x="61" y="34"/>
                </a:cubicBezTo>
                <a:cubicBezTo>
                  <a:pt x="61" y="34"/>
                  <a:pt x="61" y="34"/>
                  <a:pt x="61" y="34"/>
                </a:cubicBezTo>
                <a:cubicBezTo>
                  <a:pt x="63" y="28"/>
                  <a:pt x="65" y="23"/>
                  <a:pt x="67" y="17"/>
                </a:cubicBezTo>
                <a:cubicBezTo>
                  <a:pt x="68" y="13"/>
                  <a:pt x="70" y="9"/>
                  <a:pt x="71" y="5"/>
                </a:cubicBezTo>
                <a:cubicBezTo>
                  <a:pt x="72" y="5"/>
                  <a:pt x="71" y="4"/>
                  <a:pt x="71" y="5"/>
                </a:cubicBezTo>
                <a:cubicBezTo>
                  <a:pt x="70" y="5"/>
                  <a:pt x="70" y="6"/>
                  <a:pt x="70" y="6"/>
                </a:cubicBezTo>
                <a:cubicBezTo>
                  <a:pt x="70" y="6"/>
                  <a:pt x="70" y="7"/>
                  <a:pt x="70" y="7"/>
                </a:cubicBezTo>
                <a:cubicBezTo>
                  <a:pt x="69" y="10"/>
                  <a:pt x="68" y="12"/>
                  <a:pt x="67" y="14"/>
                </a:cubicBezTo>
                <a:cubicBezTo>
                  <a:pt x="66" y="15"/>
                  <a:pt x="66" y="17"/>
                  <a:pt x="66" y="18"/>
                </a:cubicBezTo>
                <a:cubicBezTo>
                  <a:pt x="64" y="23"/>
                  <a:pt x="62" y="27"/>
                  <a:pt x="61" y="32"/>
                </a:cubicBezTo>
                <a:cubicBezTo>
                  <a:pt x="60" y="32"/>
                  <a:pt x="60" y="33"/>
                  <a:pt x="60" y="33"/>
                </a:cubicBezTo>
                <a:cubicBezTo>
                  <a:pt x="56" y="42"/>
                  <a:pt x="53" y="50"/>
                  <a:pt x="50" y="59"/>
                </a:cubicBezTo>
                <a:cubicBezTo>
                  <a:pt x="50" y="59"/>
                  <a:pt x="50" y="60"/>
                  <a:pt x="50" y="60"/>
                </a:cubicBezTo>
                <a:cubicBezTo>
                  <a:pt x="49" y="61"/>
                  <a:pt x="47" y="63"/>
                  <a:pt x="46" y="64"/>
                </a:cubicBezTo>
                <a:cubicBezTo>
                  <a:pt x="48" y="60"/>
                  <a:pt x="50" y="56"/>
                  <a:pt x="51" y="52"/>
                </a:cubicBezTo>
                <a:close/>
                <a:moveTo>
                  <a:pt x="79" y="4"/>
                </a:moveTo>
                <a:cubicBezTo>
                  <a:pt x="75" y="12"/>
                  <a:pt x="72" y="20"/>
                  <a:pt x="70" y="29"/>
                </a:cubicBezTo>
                <a:cubicBezTo>
                  <a:pt x="69" y="33"/>
                  <a:pt x="67" y="37"/>
                  <a:pt x="66" y="41"/>
                </a:cubicBezTo>
                <a:cubicBezTo>
                  <a:pt x="66" y="41"/>
                  <a:pt x="66" y="41"/>
                  <a:pt x="66" y="41"/>
                </a:cubicBezTo>
                <a:cubicBezTo>
                  <a:pt x="66" y="41"/>
                  <a:pt x="66" y="41"/>
                  <a:pt x="66" y="40"/>
                </a:cubicBezTo>
                <a:cubicBezTo>
                  <a:pt x="67" y="38"/>
                  <a:pt x="67" y="36"/>
                  <a:pt x="68" y="34"/>
                </a:cubicBezTo>
                <a:cubicBezTo>
                  <a:pt x="71" y="25"/>
                  <a:pt x="73" y="17"/>
                  <a:pt x="75" y="8"/>
                </a:cubicBezTo>
                <a:cubicBezTo>
                  <a:pt x="75" y="8"/>
                  <a:pt x="76" y="8"/>
                  <a:pt x="75" y="7"/>
                </a:cubicBezTo>
                <a:cubicBezTo>
                  <a:pt x="76" y="7"/>
                  <a:pt x="76" y="6"/>
                  <a:pt x="76" y="5"/>
                </a:cubicBezTo>
                <a:cubicBezTo>
                  <a:pt x="76" y="5"/>
                  <a:pt x="75" y="5"/>
                  <a:pt x="75" y="5"/>
                </a:cubicBezTo>
                <a:cubicBezTo>
                  <a:pt x="74" y="10"/>
                  <a:pt x="72" y="15"/>
                  <a:pt x="70" y="19"/>
                </a:cubicBezTo>
                <a:cubicBezTo>
                  <a:pt x="72" y="14"/>
                  <a:pt x="73" y="9"/>
                  <a:pt x="74" y="4"/>
                </a:cubicBezTo>
                <a:cubicBezTo>
                  <a:pt x="76" y="4"/>
                  <a:pt x="77" y="4"/>
                  <a:pt x="79" y="4"/>
                </a:cubicBezTo>
                <a:close/>
                <a:moveTo>
                  <a:pt x="81" y="3"/>
                </a:moveTo>
                <a:cubicBezTo>
                  <a:pt x="79" y="9"/>
                  <a:pt x="77" y="14"/>
                  <a:pt x="75" y="20"/>
                </a:cubicBezTo>
                <a:cubicBezTo>
                  <a:pt x="74" y="24"/>
                  <a:pt x="72" y="27"/>
                  <a:pt x="71" y="31"/>
                </a:cubicBezTo>
                <a:cubicBezTo>
                  <a:pt x="71" y="33"/>
                  <a:pt x="71" y="35"/>
                  <a:pt x="70" y="37"/>
                </a:cubicBezTo>
                <a:cubicBezTo>
                  <a:pt x="68" y="44"/>
                  <a:pt x="69" y="35"/>
                  <a:pt x="70" y="33"/>
                </a:cubicBezTo>
                <a:cubicBezTo>
                  <a:pt x="70" y="32"/>
                  <a:pt x="70" y="31"/>
                  <a:pt x="71" y="30"/>
                </a:cubicBezTo>
                <a:cubicBezTo>
                  <a:pt x="71" y="28"/>
                  <a:pt x="72" y="26"/>
                  <a:pt x="72" y="25"/>
                </a:cubicBezTo>
                <a:cubicBezTo>
                  <a:pt x="74" y="18"/>
                  <a:pt x="78" y="11"/>
                  <a:pt x="80" y="4"/>
                </a:cubicBezTo>
                <a:cubicBezTo>
                  <a:pt x="80" y="4"/>
                  <a:pt x="81" y="3"/>
                  <a:pt x="81" y="3"/>
                </a:cubicBezTo>
                <a:close/>
                <a:moveTo>
                  <a:pt x="73" y="19"/>
                </a:moveTo>
                <a:cubicBezTo>
                  <a:pt x="75" y="15"/>
                  <a:pt x="76" y="11"/>
                  <a:pt x="78" y="7"/>
                </a:cubicBezTo>
                <a:cubicBezTo>
                  <a:pt x="78" y="7"/>
                  <a:pt x="78" y="7"/>
                  <a:pt x="78" y="6"/>
                </a:cubicBezTo>
                <a:cubicBezTo>
                  <a:pt x="78" y="7"/>
                  <a:pt x="78" y="7"/>
                  <a:pt x="78" y="7"/>
                </a:cubicBezTo>
                <a:cubicBezTo>
                  <a:pt x="77" y="9"/>
                  <a:pt x="76" y="12"/>
                  <a:pt x="76" y="14"/>
                </a:cubicBezTo>
                <a:cubicBezTo>
                  <a:pt x="75" y="16"/>
                  <a:pt x="74" y="17"/>
                  <a:pt x="73" y="19"/>
                </a:cubicBezTo>
                <a:close/>
                <a:moveTo>
                  <a:pt x="56" y="45"/>
                </a:moveTo>
                <a:cubicBezTo>
                  <a:pt x="55" y="48"/>
                  <a:pt x="54" y="52"/>
                  <a:pt x="54" y="55"/>
                </a:cubicBezTo>
                <a:cubicBezTo>
                  <a:pt x="54" y="55"/>
                  <a:pt x="54" y="55"/>
                  <a:pt x="54" y="55"/>
                </a:cubicBezTo>
                <a:cubicBezTo>
                  <a:pt x="53" y="56"/>
                  <a:pt x="52" y="58"/>
                  <a:pt x="51" y="59"/>
                </a:cubicBezTo>
                <a:cubicBezTo>
                  <a:pt x="52" y="54"/>
                  <a:pt x="54" y="49"/>
                  <a:pt x="56" y="45"/>
                </a:cubicBezTo>
                <a:close/>
                <a:moveTo>
                  <a:pt x="69" y="24"/>
                </a:moveTo>
                <a:cubicBezTo>
                  <a:pt x="68" y="25"/>
                  <a:pt x="68" y="26"/>
                  <a:pt x="67" y="28"/>
                </a:cubicBezTo>
                <a:cubicBezTo>
                  <a:pt x="66" y="31"/>
                  <a:pt x="65" y="35"/>
                  <a:pt x="64" y="39"/>
                </a:cubicBezTo>
                <a:cubicBezTo>
                  <a:pt x="64" y="39"/>
                  <a:pt x="64" y="40"/>
                  <a:pt x="64" y="40"/>
                </a:cubicBezTo>
                <a:cubicBezTo>
                  <a:pt x="64" y="39"/>
                  <a:pt x="64" y="37"/>
                  <a:pt x="64" y="36"/>
                </a:cubicBezTo>
                <a:cubicBezTo>
                  <a:pt x="65" y="32"/>
                  <a:pt x="67" y="28"/>
                  <a:pt x="68" y="25"/>
                </a:cubicBezTo>
                <a:cubicBezTo>
                  <a:pt x="68" y="24"/>
                  <a:pt x="69" y="24"/>
                  <a:pt x="69" y="24"/>
                </a:cubicBezTo>
                <a:close/>
                <a:moveTo>
                  <a:pt x="69" y="36"/>
                </a:moveTo>
                <a:cubicBezTo>
                  <a:pt x="68" y="38"/>
                  <a:pt x="68" y="39"/>
                  <a:pt x="68" y="41"/>
                </a:cubicBezTo>
                <a:cubicBezTo>
                  <a:pt x="67" y="41"/>
                  <a:pt x="68" y="42"/>
                  <a:pt x="68" y="42"/>
                </a:cubicBezTo>
                <a:cubicBezTo>
                  <a:pt x="67" y="42"/>
                  <a:pt x="66" y="43"/>
                  <a:pt x="65" y="44"/>
                </a:cubicBezTo>
                <a:cubicBezTo>
                  <a:pt x="67" y="41"/>
                  <a:pt x="68" y="38"/>
                  <a:pt x="69" y="36"/>
                </a:cubicBezTo>
                <a:close/>
                <a:moveTo>
                  <a:pt x="81" y="40"/>
                </a:moveTo>
                <a:cubicBezTo>
                  <a:pt x="83" y="34"/>
                  <a:pt x="85" y="29"/>
                  <a:pt x="86" y="23"/>
                </a:cubicBezTo>
                <a:cubicBezTo>
                  <a:pt x="86" y="25"/>
                  <a:pt x="86" y="27"/>
                  <a:pt x="85" y="28"/>
                </a:cubicBezTo>
                <a:cubicBezTo>
                  <a:pt x="84" y="33"/>
                  <a:pt x="83" y="37"/>
                  <a:pt x="83" y="42"/>
                </a:cubicBezTo>
                <a:cubicBezTo>
                  <a:pt x="83" y="41"/>
                  <a:pt x="82" y="40"/>
                  <a:pt x="81" y="40"/>
                </a:cubicBezTo>
                <a:close/>
                <a:moveTo>
                  <a:pt x="79" y="36"/>
                </a:moveTo>
                <a:cubicBezTo>
                  <a:pt x="81" y="33"/>
                  <a:pt x="82" y="28"/>
                  <a:pt x="83" y="23"/>
                </a:cubicBezTo>
                <a:cubicBezTo>
                  <a:pt x="83" y="20"/>
                  <a:pt x="84" y="17"/>
                  <a:pt x="85" y="14"/>
                </a:cubicBezTo>
                <a:cubicBezTo>
                  <a:pt x="85" y="14"/>
                  <a:pt x="85" y="14"/>
                  <a:pt x="85" y="13"/>
                </a:cubicBezTo>
                <a:cubicBezTo>
                  <a:pt x="85" y="17"/>
                  <a:pt x="84" y="20"/>
                  <a:pt x="84" y="24"/>
                </a:cubicBezTo>
                <a:cubicBezTo>
                  <a:pt x="83" y="29"/>
                  <a:pt x="81" y="33"/>
                  <a:pt x="80" y="38"/>
                </a:cubicBezTo>
                <a:cubicBezTo>
                  <a:pt x="80" y="38"/>
                  <a:pt x="79" y="37"/>
                  <a:pt x="79" y="36"/>
                </a:cubicBezTo>
                <a:close/>
                <a:moveTo>
                  <a:pt x="77" y="35"/>
                </a:moveTo>
                <a:cubicBezTo>
                  <a:pt x="78" y="32"/>
                  <a:pt x="79" y="30"/>
                  <a:pt x="79" y="27"/>
                </a:cubicBezTo>
                <a:cubicBezTo>
                  <a:pt x="79" y="30"/>
                  <a:pt x="78" y="33"/>
                  <a:pt x="78" y="36"/>
                </a:cubicBezTo>
                <a:cubicBezTo>
                  <a:pt x="78" y="35"/>
                  <a:pt x="77" y="35"/>
                  <a:pt x="77" y="35"/>
                </a:cubicBezTo>
                <a:cubicBezTo>
                  <a:pt x="77" y="35"/>
                  <a:pt x="77" y="35"/>
                  <a:pt x="77" y="35"/>
                </a:cubicBezTo>
                <a:close/>
                <a:moveTo>
                  <a:pt x="76" y="34"/>
                </a:moveTo>
                <a:cubicBezTo>
                  <a:pt x="75" y="34"/>
                  <a:pt x="75" y="34"/>
                  <a:pt x="75" y="35"/>
                </a:cubicBezTo>
                <a:cubicBezTo>
                  <a:pt x="74" y="35"/>
                  <a:pt x="74" y="35"/>
                  <a:pt x="74" y="36"/>
                </a:cubicBezTo>
                <a:cubicBezTo>
                  <a:pt x="75" y="33"/>
                  <a:pt x="76" y="29"/>
                  <a:pt x="77" y="26"/>
                </a:cubicBezTo>
                <a:cubicBezTo>
                  <a:pt x="78" y="20"/>
                  <a:pt x="80" y="15"/>
                  <a:pt x="82" y="10"/>
                </a:cubicBezTo>
                <a:cubicBezTo>
                  <a:pt x="82" y="11"/>
                  <a:pt x="82" y="12"/>
                  <a:pt x="81" y="12"/>
                </a:cubicBezTo>
                <a:cubicBezTo>
                  <a:pt x="80" y="15"/>
                  <a:pt x="79" y="17"/>
                  <a:pt x="79" y="20"/>
                </a:cubicBezTo>
                <a:cubicBezTo>
                  <a:pt x="77" y="25"/>
                  <a:pt x="76" y="29"/>
                  <a:pt x="76" y="34"/>
                </a:cubicBezTo>
                <a:close/>
                <a:moveTo>
                  <a:pt x="85" y="43"/>
                </a:moveTo>
                <a:cubicBezTo>
                  <a:pt x="85" y="43"/>
                  <a:pt x="84" y="43"/>
                  <a:pt x="84" y="43"/>
                </a:cubicBezTo>
                <a:cubicBezTo>
                  <a:pt x="84" y="38"/>
                  <a:pt x="85" y="34"/>
                  <a:pt x="86" y="30"/>
                </a:cubicBezTo>
                <a:cubicBezTo>
                  <a:pt x="87" y="26"/>
                  <a:pt x="87" y="22"/>
                  <a:pt x="87" y="19"/>
                </a:cubicBezTo>
                <a:cubicBezTo>
                  <a:pt x="87" y="18"/>
                  <a:pt x="88" y="17"/>
                  <a:pt x="88" y="16"/>
                </a:cubicBezTo>
                <a:cubicBezTo>
                  <a:pt x="87" y="25"/>
                  <a:pt x="85" y="34"/>
                  <a:pt x="85" y="43"/>
                </a:cubicBezTo>
                <a:close/>
                <a:moveTo>
                  <a:pt x="89" y="3"/>
                </a:moveTo>
                <a:cubicBezTo>
                  <a:pt x="89" y="5"/>
                  <a:pt x="89" y="6"/>
                  <a:pt x="89" y="7"/>
                </a:cubicBezTo>
                <a:cubicBezTo>
                  <a:pt x="88" y="7"/>
                  <a:pt x="88" y="7"/>
                  <a:pt x="88" y="7"/>
                </a:cubicBezTo>
                <a:cubicBezTo>
                  <a:pt x="87" y="10"/>
                  <a:pt x="87" y="14"/>
                  <a:pt x="87" y="17"/>
                </a:cubicBezTo>
                <a:cubicBezTo>
                  <a:pt x="86" y="21"/>
                  <a:pt x="85" y="24"/>
                  <a:pt x="84" y="27"/>
                </a:cubicBezTo>
                <a:cubicBezTo>
                  <a:pt x="83" y="31"/>
                  <a:pt x="82" y="34"/>
                  <a:pt x="81" y="38"/>
                </a:cubicBezTo>
                <a:cubicBezTo>
                  <a:pt x="81" y="37"/>
                  <a:pt x="82" y="35"/>
                  <a:pt x="82" y="34"/>
                </a:cubicBezTo>
                <a:cubicBezTo>
                  <a:pt x="82" y="32"/>
                  <a:pt x="83" y="30"/>
                  <a:pt x="84" y="28"/>
                </a:cubicBezTo>
                <a:cubicBezTo>
                  <a:pt x="84" y="25"/>
                  <a:pt x="84" y="22"/>
                  <a:pt x="85" y="19"/>
                </a:cubicBezTo>
                <a:cubicBezTo>
                  <a:pt x="85" y="15"/>
                  <a:pt x="86" y="11"/>
                  <a:pt x="87" y="8"/>
                </a:cubicBezTo>
                <a:cubicBezTo>
                  <a:pt x="88" y="7"/>
                  <a:pt x="88" y="7"/>
                  <a:pt x="88" y="6"/>
                </a:cubicBezTo>
                <a:cubicBezTo>
                  <a:pt x="88" y="6"/>
                  <a:pt x="88" y="5"/>
                  <a:pt x="88" y="5"/>
                </a:cubicBezTo>
                <a:cubicBezTo>
                  <a:pt x="88" y="4"/>
                  <a:pt x="88" y="4"/>
                  <a:pt x="88" y="4"/>
                </a:cubicBezTo>
                <a:cubicBezTo>
                  <a:pt x="86" y="9"/>
                  <a:pt x="84" y="14"/>
                  <a:pt x="83" y="19"/>
                </a:cubicBezTo>
                <a:cubicBezTo>
                  <a:pt x="82" y="24"/>
                  <a:pt x="81" y="29"/>
                  <a:pt x="79" y="34"/>
                </a:cubicBezTo>
                <a:cubicBezTo>
                  <a:pt x="79" y="35"/>
                  <a:pt x="78" y="36"/>
                  <a:pt x="79" y="35"/>
                </a:cubicBezTo>
                <a:cubicBezTo>
                  <a:pt x="79" y="33"/>
                  <a:pt x="79" y="31"/>
                  <a:pt x="80" y="29"/>
                </a:cubicBezTo>
                <a:cubicBezTo>
                  <a:pt x="80" y="26"/>
                  <a:pt x="81" y="23"/>
                  <a:pt x="82" y="20"/>
                </a:cubicBezTo>
                <a:cubicBezTo>
                  <a:pt x="83" y="16"/>
                  <a:pt x="84" y="11"/>
                  <a:pt x="86" y="7"/>
                </a:cubicBezTo>
                <a:cubicBezTo>
                  <a:pt x="86" y="6"/>
                  <a:pt x="86" y="6"/>
                  <a:pt x="86" y="6"/>
                </a:cubicBezTo>
                <a:cubicBezTo>
                  <a:pt x="86" y="5"/>
                  <a:pt x="86" y="5"/>
                  <a:pt x="87" y="4"/>
                </a:cubicBezTo>
                <a:cubicBezTo>
                  <a:pt x="87" y="4"/>
                  <a:pt x="86" y="4"/>
                  <a:pt x="86" y="4"/>
                </a:cubicBezTo>
                <a:cubicBezTo>
                  <a:pt x="84" y="9"/>
                  <a:pt x="82" y="13"/>
                  <a:pt x="81" y="17"/>
                </a:cubicBezTo>
                <a:cubicBezTo>
                  <a:pt x="79" y="22"/>
                  <a:pt x="79" y="27"/>
                  <a:pt x="77" y="32"/>
                </a:cubicBezTo>
                <a:cubicBezTo>
                  <a:pt x="77" y="33"/>
                  <a:pt x="76" y="34"/>
                  <a:pt x="76" y="34"/>
                </a:cubicBezTo>
                <a:cubicBezTo>
                  <a:pt x="76" y="34"/>
                  <a:pt x="76" y="34"/>
                  <a:pt x="76" y="34"/>
                </a:cubicBezTo>
                <a:cubicBezTo>
                  <a:pt x="77" y="32"/>
                  <a:pt x="77" y="30"/>
                  <a:pt x="77" y="28"/>
                </a:cubicBezTo>
                <a:cubicBezTo>
                  <a:pt x="78" y="25"/>
                  <a:pt x="79" y="23"/>
                  <a:pt x="79" y="20"/>
                </a:cubicBezTo>
                <a:cubicBezTo>
                  <a:pt x="81" y="15"/>
                  <a:pt x="83" y="10"/>
                  <a:pt x="84" y="5"/>
                </a:cubicBezTo>
                <a:cubicBezTo>
                  <a:pt x="85" y="5"/>
                  <a:pt x="84" y="5"/>
                  <a:pt x="84" y="5"/>
                </a:cubicBezTo>
                <a:cubicBezTo>
                  <a:pt x="80" y="13"/>
                  <a:pt x="77" y="20"/>
                  <a:pt x="75" y="28"/>
                </a:cubicBezTo>
                <a:cubicBezTo>
                  <a:pt x="75" y="30"/>
                  <a:pt x="74" y="32"/>
                  <a:pt x="74" y="34"/>
                </a:cubicBezTo>
                <a:cubicBezTo>
                  <a:pt x="72" y="40"/>
                  <a:pt x="73" y="35"/>
                  <a:pt x="73" y="33"/>
                </a:cubicBezTo>
                <a:cubicBezTo>
                  <a:pt x="74" y="29"/>
                  <a:pt x="75" y="25"/>
                  <a:pt x="76" y="21"/>
                </a:cubicBezTo>
                <a:cubicBezTo>
                  <a:pt x="78" y="15"/>
                  <a:pt x="80" y="10"/>
                  <a:pt x="82" y="4"/>
                </a:cubicBezTo>
                <a:cubicBezTo>
                  <a:pt x="82" y="4"/>
                  <a:pt x="82" y="3"/>
                  <a:pt x="82" y="3"/>
                </a:cubicBezTo>
                <a:cubicBezTo>
                  <a:pt x="84" y="3"/>
                  <a:pt x="87" y="3"/>
                  <a:pt x="89" y="3"/>
                </a:cubicBezTo>
                <a:close/>
                <a:moveTo>
                  <a:pt x="80" y="23"/>
                </a:moveTo>
                <a:cubicBezTo>
                  <a:pt x="81" y="21"/>
                  <a:pt x="81" y="18"/>
                  <a:pt x="82" y="16"/>
                </a:cubicBezTo>
                <a:cubicBezTo>
                  <a:pt x="82" y="17"/>
                  <a:pt x="81" y="19"/>
                  <a:pt x="81" y="20"/>
                </a:cubicBezTo>
                <a:cubicBezTo>
                  <a:pt x="81" y="21"/>
                  <a:pt x="80" y="22"/>
                  <a:pt x="80" y="23"/>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27" name="Rectangle 2"/>
          <p:cNvSpPr txBox="1">
            <a:spLocks noChangeArrowheads="1"/>
          </p:cNvSpPr>
          <p:nvPr/>
        </p:nvSpPr>
        <p:spPr>
          <a:xfrm>
            <a:off x="4766831" y="116632"/>
            <a:ext cx="2790825" cy="695325"/>
          </a:xfrm>
          <a:prstGeom prst="rect">
            <a:avLst/>
          </a:prstGeom>
        </p:spPr>
        <p:txBody>
          <a:bodyPr>
            <a:normAutofit fontScale="97500"/>
          </a:bodyPr>
          <a:lstStyle>
            <a:lvl1pPr algn="ctr" defTabSz="1219200" rtl="0" eaLnBrk="1" latinLnBrk="0" hangingPunct="1">
              <a:spcBef>
                <a:spcPct val="0"/>
              </a:spcBef>
              <a:buNone/>
              <a:defRPr sz="4800" kern="1200">
                <a:solidFill>
                  <a:schemeClr val="accent6">
                    <a:lumMod val="50000"/>
                  </a:schemeClr>
                </a:solidFill>
                <a:latin typeface="黑体" panose="02010609060101010101" pitchFamily="49" charset="-122"/>
                <a:ea typeface="黑体" panose="02010609060101010101" pitchFamily="49" charset="-122"/>
                <a:cs typeface="+mj-cs"/>
              </a:defRPr>
            </a:lvl1pPr>
          </a:lstStyle>
          <a:p>
            <a:r>
              <a:rPr lang="zh-CN" altLang="en-US" sz="3600" b="1" smtClean="0">
                <a:solidFill>
                  <a:schemeClr val="bg1"/>
                </a:solidFill>
              </a:rPr>
              <a:t>自我研学</a:t>
            </a:r>
          </a:p>
        </p:txBody>
      </p:sp>
      <p:grpSp>
        <p:nvGrpSpPr>
          <p:cNvPr id="28" name="组合 27"/>
          <p:cNvGrpSpPr/>
          <p:nvPr/>
        </p:nvGrpSpPr>
        <p:grpSpPr>
          <a:xfrm>
            <a:off x="821523" y="1025472"/>
            <a:ext cx="1953182" cy="652868"/>
            <a:chOff x="0" y="0"/>
            <a:chExt cx="3788755" cy="955148"/>
          </a:xfrm>
        </p:grpSpPr>
        <p:pic>
          <p:nvPicPr>
            <p:cNvPr id="29" name="图片 2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文本框 29"/>
            <p:cNvSpPr txBox="1">
              <a:spLocks noChangeArrowheads="1"/>
            </p:cNvSpPr>
            <p:nvPr/>
          </p:nvSpPr>
          <p:spPr bwMode="auto">
            <a:xfrm>
              <a:off x="63848" y="81428"/>
              <a:ext cx="2989726" cy="58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mtClean="0">
                  <a:solidFill>
                    <a:schemeClr val="bg1"/>
                  </a:solidFill>
                  <a:latin typeface="黑体" panose="02010609060101010101" pitchFamily="49" charset="-122"/>
                  <a:ea typeface="黑体" panose="02010609060101010101" pitchFamily="49" charset="-122"/>
                </a:rPr>
                <a:t>单元任务群</a:t>
              </a:r>
              <a:endParaRPr lang="zh-CN" altLang="en-US" sz="2000" b="1">
                <a:solidFill>
                  <a:schemeClr val="bg1"/>
                </a:solidFill>
                <a:latin typeface="黑体" panose="02010609060101010101" pitchFamily="49" charset="-122"/>
                <a:ea typeface="黑体" panose="02010609060101010101" pitchFamily="49" charset="-122"/>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矩形 1"/>
          <p:cNvSpPr>
            <a:spLocks noChangeAspect="1"/>
          </p:cNvSpPr>
          <p:nvPr/>
        </p:nvSpPr>
        <p:spPr>
          <a:xfrm>
            <a:off x="4079776" y="2824209"/>
            <a:ext cx="3945303" cy="559769"/>
          </a:xfrm>
          <a:prstGeom prst="rect">
            <a:avLst/>
          </a:prstGeom>
          <a:solidFill>
            <a:srgbClr val="EAEAEA"/>
          </a:solidFill>
        </p:spPr>
        <p:txBody>
          <a:bodyPr wrap="square">
            <a:spAutoFit/>
          </a:bodyPr>
          <a:lstStyle/>
          <a:p>
            <a:pPr>
              <a:lnSpc>
                <a:spcPct val="150000"/>
              </a:lnSpc>
              <a:tabLst>
                <a:tab pos="1188085" algn="l"/>
                <a:tab pos="2163445" algn="l"/>
                <a:tab pos="3142615" algn="l"/>
                <a:tab pos="4190365" algn="l"/>
              </a:tabLst>
            </a:pPr>
            <a:r>
              <a:rPr lang="zh-CN" altLang="en-US" sz="2400" dirty="0" smtClean="0">
                <a:latin typeface="黑体" panose="02010609060101010101" pitchFamily="49" charset="-122"/>
                <a:ea typeface="黑体" panose="02010609060101010101" pitchFamily="49" charset="-122"/>
                <a:cs typeface="Times New Roman" panose="02020603050405020304" pitchFamily="18" charset="0"/>
              </a:rPr>
              <a:t>决定社会发展的动力有哪些？</a:t>
            </a:r>
            <a:endParaRPr lang="zh-CN" altLang="en-US" sz="2400" dirty="0">
              <a:latin typeface="黑体" panose="02010609060101010101" pitchFamily="49" charset="-122"/>
              <a:ea typeface="黑体" panose="02010609060101010101" pitchFamily="49" charset="-122"/>
            </a:endParaRPr>
          </a:p>
        </p:txBody>
      </p:sp>
      <p:sp>
        <p:nvSpPr>
          <p:cNvPr id="5" name="Rectangle 2"/>
          <p:cNvSpPr>
            <a:spLocks noGrp="1" noChangeArrowheads="1"/>
          </p:cNvSpPr>
          <p:nvPr>
            <p:ph type="title" idx="4294967295"/>
          </p:nvPr>
        </p:nvSpPr>
        <p:spPr>
          <a:xfrm>
            <a:off x="4766831" y="116632"/>
            <a:ext cx="2790825" cy="695325"/>
          </a:xfrm>
          <a:prstGeom prst="rect">
            <a:avLst/>
          </a:prstGeom>
        </p:spPr>
        <p:txBody>
          <a:bodyPr>
            <a:normAutofit fontScale="90000"/>
          </a:bodyPr>
          <a:lstStyle/>
          <a:p>
            <a:r>
              <a:rPr lang="zh-CN" altLang="en-US" sz="4000" b="1" smtClean="0">
                <a:solidFill>
                  <a:schemeClr val="bg1"/>
                </a:solidFill>
                <a:latin typeface="黑体" panose="02010609060101010101" pitchFamily="49" charset="-122"/>
              </a:rPr>
              <a:t>情境导入</a:t>
            </a:r>
          </a:p>
        </p:txBody>
      </p:sp>
      <p:sp>
        <p:nvSpPr>
          <p:cNvPr id="6" name="矩形 5"/>
          <p:cNvSpPr>
            <a:spLocks noChangeAspect="1"/>
          </p:cNvSpPr>
          <p:nvPr/>
        </p:nvSpPr>
        <p:spPr>
          <a:xfrm>
            <a:off x="4583832" y="4002472"/>
            <a:ext cx="4680520" cy="559769"/>
          </a:xfrm>
          <a:prstGeom prst="rect">
            <a:avLst/>
          </a:prstGeom>
          <a:solidFill>
            <a:srgbClr val="EAEAEA"/>
          </a:solidFill>
        </p:spPr>
        <p:txBody>
          <a:bodyPr wrap="square">
            <a:spAutoFit/>
          </a:bodyPr>
          <a:lstStyle/>
          <a:p>
            <a:pPr>
              <a:lnSpc>
                <a:spcPct val="150000"/>
              </a:lnSpc>
              <a:tabLst>
                <a:tab pos="1188085" algn="l"/>
                <a:tab pos="2163445" algn="l"/>
                <a:tab pos="3142615" algn="l"/>
                <a:tab pos="4190365" algn="l"/>
              </a:tabLst>
            </a:pPr>
            <a:r>
              <a:rPr lang="zh-CN" altLang="en-US" sz="2400" dirty="0">
                <a:latin typeface="黑体" panose="02010609060101010101" pitchFamily="49" charset="-122"/>
                <a:ea typeface="黑体" panose="02010609060101010101" pitchFamily="49" charset="-122"/>
                <a:cs typeface="Times New Roman" panose="02020603050405020304" pitchFamily="18" charset="0"/>
              </a:rPr>
              <a:t>决定社会发展的根本动力是什么？</a:t>
            </a:r>
          </a:p>
        </p:txBody>
      </p:sp>
      <p:grpSp>
        <p:nvGrpSpPr>
          <p:cNvPr id="7" name="组合 6"/>
          <p:cNvGrpSpPr/>
          <p:nvPr/>
        </p:nvGrpSpPr>
        <p:grpSpPr>
          <a:xfrm>
            <a:off x="1362941" y="1620381"/>
            <a:ext cx="1953182" cy="652868"/>
            <a:chOff x="0" y="0"/>
            <a:chExt cx="3788755" cy="955148"/>
          </a:xfrm>
        </p:grpSpPr>
        <p:pic>
          <p:nvPicPr>
            <p:cNvPr id="8" name="图片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a:spLocks noChangeArrowheads="1"/>
            </p:cNvSpPr>
            <p:nvPr/>
          </p:nvSpPr>
          <p:spPr bwMode="auto">
            <a:xfrm>
              <a:off x="174389" y="82654"/>
              <a:ext cx="2989726" cy="58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mtClean="0">
                  <a:solidFill>
                    <a:schemeClr val="bg1"/>
                  </a:solidFill>
                  <a:latin typeface="黑体" panose="02010609060101010101" pitchFamily="49" charset="-122"/>
                  <a:ea typeface="黑体" panose="02010609060101010101" pitchFamily="49" charset="-122"/>
                </a:rPr>
                <a:t>想一想</a:t>
              </a:r>
              <a:endParaRPr lang="zh-CN" altLang="en-US" sz="2000" b="1">
                <a:solidFill>
                  <a:schemeClr val="bg1"/>
                </a:solidFill>
                <a:latin typeface="黑体" panose="02010609060101010101" pitchFamily="49" charset="-122"/>
                <a:ea typeface="黑体" panose="02010609060101010101" pitchFamily="49" charset="-122"/>
              </a:endParaRPr>
            </a:p>
          </p:txBody>
        </p:sp>
      </p:grpSp>
      <p:sp>
        <p:nvSpPr>
          <p:cNvPr id="10" name="矩形 9"/>
          <p:cNvSpPr>
            <a:spLocks noChangeAspect="1"/>
          </p:cNvSpPr>
          <p:nvPr/>
        </p:nvSpPr>
        <p:spPr>
          <a:xfrm>
            <a:off x="5087888" y="5180735"/>
            <a:ext cx="6666505" cy="646331"/>
          </a:xfrm>
          <a:prstGeom prst="rect">
            <a:avLst/>
          </a:prstGeom>
          <a:solidFill>
            <a:srgbClr val="EAEAEA"/>
          </a:solidFill>
        </p:spPr>
        <p:txBody>
          <a:bodyPr wrap="square">
            <a:spAutoFit/>
          </a:bodyPr>
          <a:lstStyle/>
          <a:p>
            <a:pPr>
              <a:lnSpc>
                <a:spcPct val="150000"/>
              </a:lnSpc>
              <a:tabLst>
                <a:tab pos="1188085" algn="l"/>
                <a:tab pos="2163445" algn="l"/>
                <a:tab pos="3142615" algn="l"/>
                <a:tab pos="4190365" algn="l"/>
              </a:tabLst>
            </a:pPr>
            <a:r>
              <a:rPr lang="zh-CN" altLang="en-US" sz="2400" dirty="0" smtClean="0">
                <a:latin typeface="黑体" panose="02010609060101010101" pitchFamily="49" charset="-122"/>
                <a:ea typeface="黑体" panose="02010609060101010101" pitchFamily="49" charset="-122"/>
                <a:cs typeface="Times New Roman" panose="02020603050405020304" pitchFamily="18" charset="0"/>
              </a:rPr>
              <a:t>你还记得</a:t>
            </a:r>
            <a:r>
              <a:rPr lang="en-US" altLang="zh-CN" sz="24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smtClean="0">
                <a:latin typeface="黑体" panose="02010609060101010101" pitchFamily="49" charset="-122"/>
                <a:ea typeface="黑体" panose="02010609060101010101" pitchFamily="49" charset="-122"/>
                <a:cs typeface="Times New Roman" panose="02020603050405020304" pitchFamily="18" charset="0"/>
              </a:rPr>
              <a:t>马克思墓前的讲话</a:t>
            </a:r>
            <a:r>
              <a:rPr lang="en-US" altLang="zh-CN" sz="24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400" dirty="0" smtClean="0">
                <a:latin typeface="黑体" panose="02010609060101010101" pitchFamily="49" charset="-122"/>
                <a:ea typeface="黑体" panose="02010609060101010101" pitchFamily="49" charset="-122"/>
                <a:cs typeface="Times New Roman" panose="02020603050405020304" pitchFamily="18" charset="0"/>
              </a:rPr>
              <a:t>中的相关论述吗？</a:t>
            </a:r>
            <a:endParaRPr lang="zh-CN" altLang="en-US" sz="24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3" name="图片 2"/>
          <p:cNvPicPr>
            <a:picLocks noChangeAspect="1"/>
          </p:cNvPicPr>
          <p:nvPr/>
        </p:nvPicPr>
        <p:blipFill>
          <a:blip r:embed="rId4"/>
          <a:stretch>
            <a:fillRect/>
          </a:stretch>
        </p:blipFill>
        <p:spPr>
          <a:xfrm>
            <a:off x="1349898" y="2636912"/>
            <a:ext cx="2356795" cy="3262001"/>
          </a:xfrm>
          <a:prstGeom prst="ellipse">
            <a:avLst/>
          </a:prstGeom>
          <a:ln>
            <a:noFill/>
          </a:ln>
          <a:effectLst>
            <a:softEdge rad="112500"/>
          </a:effectLst>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1" presetClass="entr" presetSubtype="1"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heel(1)">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4727848" y="127263"/>
            <a:ext cx="2790825" cy="695325"/>
          </a:xfrm>
          <a:prstGeom prst="rect">
            <a:avLst/>
          </a:prstGeom>
        </p:spPr>
        <p:txBody>
          <a:bodyPr>
            <a:normAutofit fontScale="90000"/>
          </a:bodyPr>
          <a:lstStyle/>
          <a:p>
            <a:r>
              <a:rPr lang="zh-CN" altLang="en-US" sz="4000" b="1" smtClean="0">
                <a:solidFill>
                  <a:schemeClr val="bg1"/>
                </a:solidFill>
                <a:latin typeface="黑体" panose="02010609060101010101" pitchFamily="49" charset="-122"/>
              </a:rPr>
              <a:t>自我研习</a:t>
            </a:r>
          </a:p>
        </p:txBody>
      </p:sp>
      <p:sp>
        <p:nvSpPr>
          <p:cNvPr id="11267" name="Text Box 3"/>
          <p:cNvSpPr txBox="1">
            <a:spLocks noChangeArrowheads="1"/>
          </p:cNvSpPr>
          <p:nvPr/>
        </p:nvSpPr>
        <p:spPr bwMode="auto">
          <a:xfrm>
            <a:off x="4086517" y="1025472"/>
            <a:ext cx="5466451" cy="193899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smtClean="0">
                <a:latin typeface="黑体" panose="02010609060101010101" pitchFamily="49" charset="-122"/>
                <a:ea typeface="黑体" panose="02010609060101010101" pitchFamily="49" charset="-122"/>
              </a:rPr>
              <a:t>德国</a:t>
            </a:r>
            <a:r>
              <a:rPr lang="zh-CN" altLang="en-US" sz="2000">
                <a:latin typeface="黑体" panose="02010609060101010101" pitchFamily="49" charset="-122"/>
                <a:ea typeface="黑体" panose="02010609060101010101" pitchFamily="49" charset="-122"/>
              </a:rPr>
              <a:t>思想家、哲学家、</a:t>
            </a:r>
            <a:r>
              <a:rPr lang="zh-CN" altLang="en-US" sz="2000" smtClean="0">
                <a:latin typeface="黑体" panose="02010609060101010101" pitchFamily="49" charset="-122"/>
                <a:ea typeface="黑体" panose="02010609060101010101" pitchFamily="49" charset="-122"/>
              </a:rPr>
              <a:t>革命家</a:t>
            </a:r>
            <a:endParaRPr lang="en-US" altLang="zh-CN" sz="2000" smtClean="0">
              <a:latin typeface="黑体" panose="02010609060101010101" pitchFamily="49" charset="-122"/>
              <a:ea typeface="黑体" panose="02010609060101010101" pitchFamily="49" charset="-122"/>
            </a:endParaRPr>
          </a:p>
          <a:p>
            <a:pPr eaLnBrk="1" hangingPunct="1">
              <a:lnSpc>
                <a:spcPct val="150000"/>
              </a:lnSpc>
            </a:pPr>
            <a:r>
              <a:rPr lang="zh-CN" altLang="en-US" sz="2000" smtClean="0">
                <a:latin typeface="黑体" panose="02010609060101010101" pitchFamily="49" charset="-122"/>
                <a:ea typeface="黑体" panose="02010609060101010101" pitchFamily="49" charset="-122"/>
              </a:rPr>
              <a:t>全世界</a:t>
            </a:r>
            <a:r>
              <a:rPr lang="zh-CN" altLang="en-US" sz="2000">
                <a:latin typeface="黑体" panose="02010609060101010101" pitchFamily="49" charset="-122"/>
                <a:ea typeface="黑体" panose="02010609060101010101" pitchFamily="49" charset="-122"/>
              </a:rPr>
              <a:t>无产阶级的导师和</a:t>
            </a:r>
            <a:r>
              <a:rPr lang="zh-CN" altLang="en-US" sz="2000" smtClean="0">
                <a:latin typeface="黑体" panose="02010609060101010101" pitchFamily="49" charset="-122"/>
                <a:ea typeface="黑体" panose="02010609060101010101" pitchFamily="49" charset="-122"/>
              </a:rPr>
              <a:t>领袖</a:t>
            </a:r>
            <a:endParaRPr lang="en-US" altLang="zh-CN" sz="2000" smtClean="0">
              <a:latin typeface="黑体" panose="02010609060101010101" pitchFamily="49" charset="-122"/>
              <a:ea typeface="黑体" panose="02010609060101010101" pitchFamily="49" charset="-122"/>
            </a:endParaRPr>
          </a:p>
          <a:p>
            <a:pPr eaLnBrk="1" hangingPunct="1">
              <a:lnSpc>
                <a:spcPct val="150000"/>
              </a:lnSpc>
            </a:pPr>
            <a:r>
              <a:rPr lang="zh-CN" altLang="en-US" sz="2000" smtClean="0">
                <a:latin typeface="黑体" panose="02010609060101010101" pitchFamily="49" charset="-122"/>
                <a:ea typeface="黑体" panose="02010609060101010101" pitchFamily="49" charset="-122"/>
              </a:rPr>
              <a:t>马克思主义</a:t>
            </a:r>
            <a:r>
              <a:rPr lang="zh-CN" altLang="en-US" sz="2000">
                <a:latin typeface="黑体" panose="02010609060101010101" pitchFamily="49" charset="-122"/>
                <a:ea typeface="黑体" panose="02010609060101010101" pitchFamily="49" charset="-122"/>
              </a:rPr>
              <a:t>的创始人</a:t>
            </a:r>
            <a:r>
              <a:rPr lang="zh-CN" altLang="en-US" sz="2000" smtClean="0">
                <a:latin typeface="黑体" panose="02010609060101010101" pitchFamily="49" charset="-122"/>
                <a:ea typeface="黑体" panose="02010609060101010101" pitchFamily="49" charset="-122"/>
              </a:rPr>
              <a:t>之一</a:t>
            </a:r>
            <a:endParaRPr lang="en-US" altLang="zh-CN" sz="2000" smtClean="0">
              <a:latin typeface="黑体" panose="02010609060101010101" pitchFamily="49" charset="-122"/>
              <a:ea typeface="黑体" panose="02010609060101010101" pitchFamily="49" charset="-122"/>
            </a:endParaRPr>
          </a:p>
          <a:p>
            <a:pPr eaLnBrk="1" hangingPunct="1">
              <a:lnSpc>
                <a:spcPct val="150000"/>
              </a:lnSpc>
            </a:pPr>
            <a:r>
              <a:rPr lang="zh-CN" altLang="en-US" sz="2000" smtClean="0">
                <a:latin typeface="黑体" panose="02010609060101010101" pitchFamily="49" charset="-122"/>
                <a:ea typeface="黑体" panose="02010609060101010101" pitchFamily="49" charset="-122"/>
              </a:rPr>
              <a:t>卡</a:t>
            </a:r>
            <a:r>
              <a:rPr lang="zh-CN" altLang="en-US" sz="2000">
                <a:latin typeface="黑体" panose="02010609060101010101" pitchFamily="49" charset="-122"/>
                <a:ea typeface="黑体" panose="02010609060101010101" pitchFamily="49" charset="-122"/>
              </a:rPr>
              <a:t>尔</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马克思的挚友，被</a:t>
            </a:r>
            <a:r>
              <a:rPr lang="zh-CN" altLang="en-US" sz="2000" smtClean="0">
                <a:latin typeface="黑体" panose="02010609060101010101" pitchFamily="49" charset="-122"/>
                <a:ea typeface="黑体" panose="02010609060101010101" pitchFamily="49" charset="-122"/>
              </a:rPr>
              <a:t>誉为</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第二</a:t>
            </a:r>
            <a:r>
              <a:rPr lang="zh-CN" altLang="en-US" sz="2000">
                <a:latin typeface="黑体" panose="02010609060101010101" pitchFamily="49" charset="-122"/>
                <a:ea typeface="黑体" panose="02010609060101010101" pitchFamily="49" charset="-122"/>
              </a:rPr>
              <a:t>提琴</a:t>
            </a:r>
            <a:r>
              <a:rPr lang="zh-CN" altLang="en-US" sz="2000" smtClean="0">
                <a:latin typeface="黑体" panose="02010609060101010101" pitchFamily="49" charset="-122"/>
                <a:ea typeface="黑体" panose="02010609060101010101" pitchFamily="49" charset="-122"/>
              </a:rPr>
              <a:t>手</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a:t>
            </a:r>
            <a:endParaRPr lang="en-US" altLang="zh-CN" sz="2000" smtClean="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stretch>
            <a:fillRect/>
          </a:stretch>
        </p:blipFill>
        <p:spPr>
          <a:xfrm>
            <a:off x="551384" y="2420888"/>
            <a:ext cx="2002441" cy="2603173"/>
          </a:xfrm>
          <a:prstGeom prst="rect">
            <a:avLst/>
          </a:prstGeom>
        </p:spPr>
      </p:pic>
      <p:sp>
        <p:nvSpPr>
          <p:cNvPr id="3" name="矩形 2"/>
          <p:cNvSpPr/>
          <p:nvPr/>
        </p:nvSpPr>
        <p:spPr>
          <a:xfrm>
            <a:off x="556131" y="5193364"/>
            <a:ext cx="2236510" cy="707886"/>
          </a:xfrm>
          <a:prstGeom prst="rect">
            <a:avLst/>
          </a:prstGeom>
        </p:spPr>
        <p:txBody>
          <a:bodyPr wrap="none">
            <a:spAutoFit/>
          </a:bodyPr>
          <a:lstStyle/>
          <a:p>
            <a:r>
              <a:rPr lang="zh-CN" altLang="en-US" sz="2000">
                <a:latin typeface="黑体" panose="02010609060101010101" pitchFamily="49" charset="-122"/>
                <a:ea typeface="黑体" panose="02010609060101010101" pitchFamily="49" charset="-122"/>
              </a:rPr>
              <a:t>弗里德希</a:t>
            </a:r>
            <a:r>
              <a:rPr lang="en-US" altLang="zh-CN" sz="200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恩格斯</a:t>
            </a:r>
            <a:endParaRPr lang="en-US" altLang="zh-CN" sz="2000" smtClean="0">
              <a:latin typeface="黑体" panose="02010609060101010101" pitchFamily="49" charset="-122"/>
              <a:ea typeface="黑体" panose="02010609060101010101" pitchFamily="49" charset="-122"/>
            </a:endParaRPr>
          </a:p>
          <a:p>
            <a:r>
              <a:rPr lang="zh-CN" altLang="en-US" sz="2000">
                <a:latin typeface="黑体" panose="02010609060101010101" pitchFamily="49" charset="-122"/>
                <a:ea typeface="黑体" panose="02010609060101010101" pitchFamily="49" charset="-122"/>
              </a:rPr>
              <a:t>（</a:t>
            </a:r>
            <a:r>
              <a:rPr lang="en-US" altLang="zh-CN" sz="2000">
                <a:latin typeface="黑体" panose="02010609060101010101" pitchFamily="49" charset="-122"/>
                <a:ea typeface="黑体" panose="02010609060101010101" pitchFamily="49" charset="-122"/>
              </a:rPr>
              <a:t>1820—1895</a:t>
            </a:r>
            <a:r>
              <a:rPr lang="zh-CN" altLang="en-US" sz="2000" smtClean="0">
                <a:latin typeface="黑体" panose="02010609060101010101" pitchFamily="49" charset="-122"/>
                <a:ea typeface="黑体" panose="02010609060101010101" pitchFamily="49" charset="-122"/>
              </a:rPr>
              <a:t>）</a:t>
            </a:r>
            <a:endParaRPr lang="zh-CN" altLang="en-US" sz="2000">
              <a:latin typeface="黑体" panose="02010609060101010101" pitchFamily="49" charset="-122"/>
              <a:ea typeface="黑体" panose="02010609060101010101" pitchFamily="49" charset="-122"/>
            </a:endParaRPr>
          </a:p>
        </p:txBody>
      </p:sp>
      <p:grpSp>
        <p:nvGrpSpPr>
          <p:cNvPr id="6" name="组合 5"/>
          <p:cNvGrpSpPr/>
          <p:nvPr/>
        </p:nvGrpSpPr>
        <p:grpSpPr>
          <a:xfrm>
            <a:off x="821523" y="1025472"/>
            <a:ext cx="1953182" cy="652868"/>
            <a:chOff x="0" y="0"/>
            <a:chExt cx="3788755" cy="955148"/>
          </a:xfrm>
        </p:grpSpPr>
        <p:pic>
          <p:nvPicPr>
            <p:cNvPr id="7" name="图片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p:cNvSpPr txBox="1">
              <a:spLocks noChangeArrowheads="1"/>
            </p:cNvSpPr>
            <p:nvPr/>
          </p:nvSpPr>
          <p:spPr bwMode="auto">
            <a:xfrm>
              <a:off x="174389" y="82654"/>
              <a:ext cx="2989726" cy="58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mtClean="0">
                  <a:solidFill>
                    <a:schemeClr val="bg1"/>
                  </a:solidFill>
                  <a:latin typeface="黑体" panose="02010609060101010101" pitchFamily="49" charset="-122"/>
                  <a:ea typeface="黑体" panose="02010609060101010101" pitchFamily="49" charset="-122"/>
                </a:rPr>
                <a:t>作者简介</a:t>
              </a:r>
              <a:endParaRPr lang="zh-CN" altLang="en-US" sz="2000" b="1">
                <a:solidFill>
                  <a:schemeClr val="bg1"/>
                </a:solidFill>
                <a:latin typeface="黑体" panose="02010609060101010101" pitchFamily="49" charset="-122"/>
                <a:ea typeface="黑体" panose="02010609060101010101" pitchFamily="49" charset="-122"/>
              </a:endParaRPr>
            </a:p>
          </p:txBody>
        </p:sp>
      </p:grpSp>
      <p:sp>
        <p:nvSpPr>
          <p:cNvPr id="9" name="Text Box 3"/>
          <p:cNvSpPr txBox="1">
            <a:spLocks noChangeArrowheads="1"/>
          </p:cNvSpPr>
          <p:nvPr/>
        </p:nvSpPr>
        <p:spPr bwMode="auto">
          <a:xfrm>
            <a:off x="4085933" y="5256153"/>
            <a:ext cx="784271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000" smtClean="0">
                <a:latin typeface="黑体" panose="02010609060101010101" pitchFamily="49" charset="-122"/>
                <a:ea typeface="黑体" panose="02010609060101010101" pitchFamily="49" charset="-122"/>
              </a:rPr>
              <a:t>同</a:t>
            </a:r>
            <a:r>
              <a:rPr lang="zh-CN" altLang="en-US" sz="2000">
                <a:latin typeface="黑体" panose="02010609060101010101" pitchFamily="49" charset="-122"/>
                <a:ea typeface="黑体" panose="02010609060101010101" pitchFamily="49" charset="-122"/>
              </a:rPr>
              <a:t>马克思合撰著作外，他还著</a:t>
            </a:r>
            <a:r>
              <a:rPr lang="zh-CN" altLang="en-US" sz="2000" smtClean="0">
                <a:latin typeface="黑体" panose="02010609060101010101" pitchFamily="49" charset="-122"/>
                <a:ea typeface="黑体" panose="02010609060101010101" pitchFamily="49" charset="-122"/>
              </a:rPr>
              <a:t>有</a:t>
            </a:r>
            <a:r>
              <a:rPr lang="en-US" altLang="zh-CN" sz="2000" smtClean="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政治经济学批判大纲</a:t>
            </a:r>
            <a:r>
              <a:rPr lang="en-US" altLang="zh-CN" sz="2000" smtClean="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自然辩证法</a:t>
            </a:r>
            <a:r>
              <a:rPr lang="en-US" altLang="zh-CN" sz="2000" smtClean="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家庭、私有制、国家的起源</a:t>
            </a:r>
            <a:r>
              <a:rPr lang="en-US" altLang="zh-CN" sz="2000" smtClean="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路德维希</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费尔巴哈与德国古典哲学的终结</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等。</a:t>
            </a:r>
            <a:endParaRPr lang="zh-CN" altLang="en-US" sz="2000">
              <a:latin typeface="黑体" panose="02010609060101010101" pitchFamily="49" charset="-122"/>
              <a:ea typeface="黑体" panose="02010609060101010101" pitchFamily="49" charset="-122"/>
            </a:endParaRPr>
          </a:p>
        </p:txBody>
      </p:sp>
      <p:sp>
        <p:nvSpPr>
          <p:cNvPr id="10" name="Text Box 3"/>
          <p:cNvSpPr txBox="1">
            <a:spLocks noChangeArrowheads="1"/>
          </p:cNvSpPr>
          <p:nvPr/>
        </p:nvSpPr>
        <p:spPr bwMode="auto">
          <a:xfrm>
            <a:off x="4085933" y="3129620"/>
            <a:ext cx="7933951"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smtClean="0">
                <a:latin typeface="黑体" panose="02010609060101010101" pitchFamily="49" charset="-122"/>
                <a:ea typeface="黑体" panose="02010609060101010101" pitchFamily="49" charset="-122"/>
              </a:rPr>
              <a:t>为</a:t>
            </a:r>
            <a:r>
              <a:rPr lang="zh-CN" altLang="en-US" sz="2000">
                <a:latin typeface="黑体" panose="02010609060101010101" pitchFamily="49" charset="-122"/>
                <a:ea typeface="黑体" panose="02010609060101010101" pitchFamily="49" charset="-122"/>
              </a:rPr>
              <a:t>马克思创立马克思主义提供了大量经济上的</a:t>
            </a:r>
            <a:r>
              <a:rPr lang="zh-CN" altLang="en-US" sz="2000" smtClean="0">
                <a:latin typeface="黑体" panose="02010609060101010101" pitchFamily="49" charset="-122"/>
                <a:ea typeface="黑体" panose="02010609060101010101" pitchFamily="49" charset="-122"/>
              </a:rPr>
              <a:t>支持</a:t>
            </a:r>
            <a:r>
              <a:rPr lang="zh-CN" altLang="en-US" sz="2000">
                <a:latin typeface="黑体" panose="02010609060101010101" pitchFamily="49" charset="-122"/>
                <a:ea typeface="黑体" panose="02010609060101010101" pitchFamily="49" charset="-122"/>
              </a:rPr>
              <a:t>。</a:t>
            </a:r>
            <a:endParaRPr lang="en-US" altLang="zh-CN" sz="2000" smtClean="0">
              <a:latin typeface="黑体" panose="02010609060101010101" pitchFamily="49" charset="-122"/>
              <a:ea typeface="黑体" panose="02010609060101010101" pitchFamily="49" charset="-122"/>
            </a:endParaRPr>
          </a:p>
          <a:p>
            <a:pPr eaLnBrk="1" hangingPunct="1">
              <a:lnSpc>
                <a:spcPct val="150000"/>
              </a:lnSpc>
            </a:pPr>
            <a:r>
              <a:rPr lang="zh-CN" altLang="en-US" sz="2000" smtClean="0">
                <a:latin typeface="黑体" panose="02010609060101010101" pitchFamily="49" charset="-122"/>
                <a:ea typeface="黑体" panose="02010609060101010101" pitchFamily="49" charset="-122"/>
              </a:rPr>
              <a:t>和</a:t>
            </a:r>
            <a:r>
              <a:rPr lang="zh-CN" altLang="en-US" sz="2000">
                <a:latin typeface="黑体" panose="02010609060101010101" pitchFamily="49" charset="-122"/>
                <a:ea typeface="黑体" panose="02010609060101010101" pitchFamily="49" charset="-122"/>
              </a:rPr>
              <a:t>马克思一起领导了共产主义者同盟、第一国际和德国社会民主工党</a:t>
            </a:r>
            <a:r>
              <a:rPr lang="zh-CN" altLang="en-US" sz="2000" smtClean="0">
                <a:latin typeface="黑体" panose="02010609060101010101" pitchFamily="49" charset="-122"/>
                <a:ea typeface="黑体" panose="02010609060101010101" pitchFamily="49" charset="-122"/>
              </a:rPr>
              <a:t>。</a:t>
            </a:r>
            <a:endParaRPr lang="en-US" altLang="zh-CN" sz="2000" smtClean="0">
              <a:latin typeface="黑体" panose="02010609060101010101" pitchFamily="49" charset="-122"/>
              <a:ea typeface="黑体" panose="02010609060101010101" pitchFamily="49" charset="-122"/>
            </a:endParaRPr>
          </a:p>
          <a:p>
            <a:pPr eaLnBrk="1" hangingPunct="1">
              <a:lnSpc>
                <a:spcPct val="150000"/>
              </a:lnSpc>
            </a:pPr>
            <a:r>
              <a:rPr lang="zh-CN" altLang="en-US" sz="2000" smtClean="0">
                <a:latin typeface="黑体" panose="02010609060101010101" pitchFamily="49" charset="-122"/>
                <a:ea typeface="黑体" panose="02010609060101010101" pitchFamily="49" charset="-122"/>
              </a:rPr>
              <a:t>在</a:t>
            </a:r>
            <a:r>
              <a:rPr lang="zh-CN" altLang="en-US" sz="2000">
                <a:latin typeface="黑体" panose="02010609060101010101" pitchFamily="49" charset="-122"/>
                <a:ea typeface="黑体" panose="02010609060101010101" pitchFamily="49" charset="-122"/>
              </a:rPr>
              <a:t>马克思逝世后，帮助马克思完成了其未完成的</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资本论</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等</a:t>
            </a:r>
            <a:r>
              <a:rPr lang="zh-CN" altLang="en-US" sz="2000" smtClean="0">
                <a:latin typeface="黑体" panose="02010609060101010101" pitchFamily="49" charset="-122"/>
                <a:ea typeface="黑体" panose="02010609060101010101" pitchFamily="49" charset="-122"/>
              </a:rPr>
              <a:t>著作。</a:t>
            </a:r>
            <a:endParaRPr lang="en-US" altLang="zh-CN" sz="2000" smtClean="0">
              <a:latin typeface="黑体" panose="02010609060101010101" pitchFamily="49" charset="-122"/>
              <a:ea typeface="黑体" panose="02010609060101010101" pitchFamily="49" charset="-122"/>
            </a:endParaRPr>
          </a:p>
          <a:p>
            <a:pPr eaLnBrk="1" hangingPunct="1">
              <a:lnSpc>
                <a:spcPct val="150000"/>
              </a:lnSpc>
            </a:pPr>
            <a:r>
              <a:rPr lang="zh-CN" altLang="en-US" sz="2000" smtClean="0">
                <a:latin typeface="黑体" panose="02010609060101010101" pitchFamily="49" charset="-122"/>
                <a:ea typeface="黑体" panose="02010609060101010101" pitchFamily="49" charset="-122"/>
              </a:rPr>
              <a:t>担任</a:t>
            </a:r>
            <a:r>
              <a:rPr lang="zh-CN" altLang="en-US" sz="2000">
                <a:latin typeface="黑体" panose="02010609060101010101" pitchFamily="49" charset="-122"/>
                <a:ea typeface="黑体" panose="02010609060101010101" pitchFamily="49" charset="-122"/>
              </a:rPr>
              <a:t>欧洲社会主义者的领导和</a:t>
            </a:r>
            <a:r>
              <a:rPr lang="zh-CN" altLang="en-US" sz="2000" smtClean="0">
                <a:latin typeface="黑体" panose="02010609060101010101" pitchFamily="49" charset="-122"/>
                <a:ea typeface="黑体" panose="02010609060101010101" pitchFamily="49" charset="-122"/>
              </a:rPr>
              <a:t>顾问，领导</a:t>
            </a:r>
            <a:r>
              <a:rPr lang="zh-CN" altLang="en-US" sz="2000">
                <a:latin typeface="黑体" panose="02010609060101010101" pitchFamily="49" charset="-122"/>
                <a:ea typeface="黑体" panose="02010609060101010101" pitchFamily="49" charset="-122"/>
              </a:rPr>
              <a:t>国际工人运动</a:t>
            </a:r>
            <a:r>
              <a:rPr lang="zh-CN" altLang="en-US" sz="2000" smtClean="0">
                <a:latin typeface="黑体" panose="02010609060101010101" pitchFamily="49" charset="-122"/>
                <a:ea typeface="黑体" panose="02010609060101010101" pitchFamily="49" charset="-122"/>
              </a:rPr>
              <a:t>。</a:t>
            </a:r>
            <a:endParaRPr lang="zh-CN" altLang="en-US" sz="2000">
              <a:latin typeface="黑体" panose="02010609060101010101" pitchFamily="49" charset="-122"/>
              <a:ea typeface="黑体" panose="02010609060101010101" pitchFamily="49" charset="-122"/>
            </a:endParaRPr>
          </a:p>
        </p:txBody>
      </p:sp>
      <p:grpSp>
        <p:nvGrpSpPr>
          <p:cNvPr id="11" name="组合 10"/>
          <p:cNvGrpSpPr/>
          <p:nvPr/>
        </p:nvGrpSpPr>
        <p:grpSpPr>
          <a:xfrm>
            <a:off x="2849054" y="1919059"/>
            <a:ext cx="898418" cy="400110"/>
            <a:chOff x="3525945" y="2293785"/>
            <a:chExt cx="898418" cy="400110"/>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777017" y="2046549"/>
              <a:ext cx="396274" cy="898418"/>
            </a:xfrm>
            <a:prstGeom prst="rect">
              <a:avLst/>
            </a:prstGeom>
          </p:spPr>
        </p:pic>
        <p:sp>
          <p:nvSpPr>
            <p:cNvPr id="13" name="文本框 12"/>
            <p:cNvSpPr txBox="1"/>
            <p:nvPr/>
          </p:nvSpPr>
          <p:spPr>
            <a:xfrm>
              <a:off x="3568429" y="2293785"/>
              <a:ext cx="855934" cy="400110"/>
            </a:xfrm>
            <a:prstGeom prst="rect">
              <a:avLst/>
            </a:prstGeom>
            <a:noFill/>
          </p:spPr>
          <p:txBody>
            <a:bodyPr wrap="square" rtlCol="0">
              <a:spAutoFit/>
            </a:bodyPr>
            <a:lstStyle/>
            <a:p>
              <a:r>
                <a:rPr lang="zh-CN" altLang="en-US" sz="2000" smtClean="0">
                  <a:latin typeface="黑体" panose="02010609060101010101" pitchFamily="49" charset="-122"/>
                  <a:ea typeface="黑体" panose="02010609060101010101" pitchFamily="49" charset="-122"/>
                </a:rPr>
                <a:t>身 份</a:t>
              </a:r>
              <a:endParaRPr lang="zh-CN" altLang="en-US" sz="2000">
                <a:latin typeface="黑体" panose="02010609060101010101" pitchFamily="49" charset="-122"/>
                <a:ea typeface="黑体" panose="02010609060101010101" pitchFamily="49" charset="-122"/>
              </a:endParaRPr>
            </a:p>
          </p:txBody>
        </p:sp>
      </p:grpSp>
      <p:grpSp>
        <p:nvGrpSpPr>
          <p:cNvPr id="14" name="组合 13"/>
          <p:cNvGrpSpPr/>
          <p:nvPr/>
        </p:nvGrpSpPr>
        <p:grpSpPr>
          <a:xfrm>
            <a:off x="2848575" y="3900978"/>
            <a:ext cx="1489556" cy="396275"/>
            <a:chOff x="3508685" y="2264924"/>
            <a:chExt cx="1489556" cy="39627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869755" y="1903855"/>
              <a:ext cx="396274" cy="1118413"/>
            </a:xfrm>
            <a:prstGeom prst="rect">
              <a:avLst/>
            </a:prstGeom>
          </p:spPr>
        </p:pic>
        <p:sp>
          <p:nvSpPr>
            <p:cNvPr id="16" name="文本框 15"/>
            <p:cNvSpPr txBox="1"/>
            <p:nvPr/>
          </p:nvSpPr>
          <p:spPr>
            <a:xfrm>
              <a:off x="3508687" y="2264924"/>
              <a:ext cx="1489554" cy="369332"/>
            </a:xfrm>
            <a:prstGeom prst="rect">
              <a:avLst/>
            </a:prstGeom>
            <a:noFill/>
          </p:spPr>
          <p:txBody>
            <a:bodyPr wrap="square" rtlCol="0">
              <a:spAutoFit/>
            </a:bodyPr>
            <a:lstStyle/>
            <a:p>
              <a:r>
                <a:rPr lang="zh-CN" altLang="en-US" smtClean="0">
                  <a:latin typeface="黑体" panose="02010609060101010101" pitchFamily="49" charset="-122"/>
                  <a:ea typeface="黑体" panose="02010609060101010101" pitchFamily="49" charset="-122"/>
                </a:rPr>
                <a:t>革命功绩</a:t>
              </a:r>
              <a:endParaRPr lang="zh-CN" altLang="en-US">
                <a:latin typeface="黑体" panose="02010609060101010101" pitchFamily="49" charset="-122"/>
                <a:ea typeface="黑体" panose="02010609060101010101" pitchFamily="49" charset="-122"/>
              </a:endParaRPr>
            </a:p>
          </p:txBody>
        </p:sp>
      </p:gr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3792" y="3040613"/>
            <a:ext cx="4487108" cy="89007"/>
          </a:xfrm>
          <a:prstGeom prst="rect">
            <a:avLst/>
          </a:prstGeom>
        </p:spPr>
      </p:pic>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3792" y="5148860"/>
            <a:ext cx="4487108" cy="89007"/>
          </a:xfrm>
          <a:prstGeom prst="rect">
            <a:avLst/>
          </a:prstGeom>
        </p:spPr>
      </p:pic>
      <p:grpSp>
        <p:nvGrpSpPr>
          <p:cNvPr id="20" name="组合 19"/>
          <p:cNvGrpSpPr/>
          <p:nvPr/>
        </p:nvGrpSpPr>
        <p:grpSpPr>
          <a:xfrm>
            <a:off x="2932089" y="5653981"/>
            <a:ext cx="815383" cy="396275"/>
            <a:chOff x="3508685" y="2264924"/>
            <a:chExt cx="1176945" cy="396275"/>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3869755" y="1903855"/>
              <a:ext cx="396274" cy="1118413"/>
            </a:xfrm>
            <a:prstGeom prst="rect">
              <a:avLst/>
            </a:prstGeom>
          </p:spPr>
        </p:pic>
        <p:sp>
          <p:nvSpPr>
            <p:cNvPr id="22" name="文本框 21"/>
            <p:cNvSpPr txBox="1"/>
            <p:nvPr/>
          </p:nvSpPr>
          <p:spPr>
            <a:xfrm>
              <a:off x="3508686" y="2264924"/>
              <a:ext cx="1176944" cy="369332"/>
            </a:xfrm>
            <a:prstGeom prst="rect">
              <a:avLst/>
            </a:prstGeom>
            <a:noFill/>
          </p:spPr>
          <p:txBody>
            <a:bodyPr wrap="square" rtlCol="0">
              <a:spAutoFit/>
            </a:bodyPr>
            <a:lstStyle/>
            <a:p>
              <a:r>
                <a:rPr lang="zh-CN" altLang="en-US" smtClean="0">
                  <a:latin typeface="黑体" panose="02010609060101010101" pitchFamily="49" charset="-122"/>
                  <a:ea typeface="黑体" panose="02010609060101010101" pitchFamily="49" charset="-122"/>
                </a:rPr>
                <a:t>著 作</a:t>
              </a:r>
              <a:endParaRPr lang="zh-CN" altLang="en-US">
                <a:latin typeface="黑体" panose="02010609060101010101" pitchFamily="49" charset="-122"/>
                <a:ea typeface="黑体" panose="02010609060101010101" pitchFamily="49" charset="-122"/>
              </a:endParaRPr>
            </a:p>
          </p:txBody>
        </p:sp>
      </p:grpSp>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40416" y="6050832"/>
            <a:ext cx="1688983" cy="736889"/>
          </a:xfrm>
          <a:prstGeom prst="rect">
            <a:avLst/>
          </a:prstGeom>
        </p:spPr>
      </p:pic>
      <p:sp>
        <p:nvSpPr>
          <p:cNvPr id="24" name="矩形 23"/>
          <p:cNvSpPr/>
          <p:nvPr/>
        </p:nvSpPr>
        <p:spPr>
          <a:xfrm>
            <a:off x="10208887" y="6296956"/>
            <a:ext cx="1107996" cy="369332"/>
          </a:xfrm>
          <a:prstGeom prst="rect">
            <a:avLst/>
          </a:prstGeom>
        </p:spPr>
        <p:txBody>
          <a:bodyPr wrap="none">
            <a:spAutoFit/>
          </a:bodyPr>
          <a:lstStyle/>
          <a:p>
            <a:r>
              <a:rPr lang="zh-CN" altLang="en-US" smtClean="0">
                <a:latin typeface="黑体" panose="02010609060101010101" pitchFamily="49" charset="-122"/>
                <a:ea typeface="黑体" panose="02010609060101010101" pitchFamily="49" charset="-122"/>
              </a:rPr>
              <a:t>详见下页</a:t>
            </a: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64584" y="1048496"/>
            <a:ext cx="8706258" cy="923330"/>
          </a:xfrm>
          <a:prstGeom prst="rect">
            <a:avLst/>
          </a:prstGeom>
        </p:spPr>
        <p:txBody>
          <a:bodyPr wrap="square">
            <a:spAutoFit/>
          </a:bodyPr>
          <a:lstStyle/>
          <a:p>
            <a:pPr>
              <a:lnSpc>
                <a:spcPct val="150000"/>
              </a:lnSpc>
            </a:pP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乌</a:t>
            </a:r>
            <a:r>
              <a:rPr lang="zh-CN" altLang="en-US">
                <a:latin typeface="黑体" panose="02010609060101010101" pitchFamily="49" charset="-122"/>
                <a:ea typeface="黑体" panose="02010609060101010101" pitchFamily="49" charset="-122"/>
              </a:rPr>
              <a:t>培河谷</a:t>
            </a:r>
            <a:r>
              <a:rPr lang="zh-CN" altLang="en-US" smtClean="0">
                <a:latin typeface="黑体" panose="02010609060101010101" pitchFamily="49" charset="-122"/>
                <a:ea typeface="黑体" panose="02010609060101010101" pitchFamily="49" charset="-122"/>
              </a:rPr>
              <a:t>来信</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谢林</a:t>
            </a:r>
            <a:r>
              <a:rPr lang="zh-CN" altLang="en-US">
                <a:latin typeface="黑体" panose="02010609060101010101" pitchFamily="49" charset="-122"/>
                <a:ea typeface="黑体" panose="02010609060101010101" pitchFamily="49" charset="-122"/>
              </a:rPr>
              <a:t>和</a:t>
            </a:r>
            <a:r>
              <a:rPr lang="zh-CN" altLang="en-US" smtClean="0">
                <a:latin typeface="黑体" panose="02010609060101010101" pitchFamily="49" charset="-122"/>
                <a:ea typeface="黑体" panose="02010609060101010101" pitchFamily="49" charset="-122"/>
              </a:rPr>
              <a:t>启示</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谢林</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基督教</a:t>
            </a:r>
            <a:r>
              <a:rPr lang="zh-CN" altLang="en-US">
                <a:latin typeface="黑体" panose="02010609060101010101" pitchFamily="49" charset="-122"/>
                <a:ea typeface="黑体" panose="02010609060101010101" pitchFamily="49" charset="-122"/>
              </a:rPr>
              <a:t>的</a:t>
            </a:r>
            <a:r>
              <a:rPr lang="zh-CN" altLang="en-US" smtClean="0">
                <a:latin typeface="黑体" panose="02010609060101010101" pitchFamily="49" charset="-122"/>
                <a:ea typeface="黑体" panose="02010609060101010101" pitchFamily="49" charset="-122"/>
              </a:rPr>
              <a:t>哲学家</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英国状况</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政治经济学</a:t>
            </a:r>
            <a:r>
              <a:rPr lang="zh-CN" altLang="en-US">
                <a:latin typeface="黑体" panose="02010609060101010101" pitchFamily="49" charset="-122"/>
                <a:ea typeface="黑体" panose="02010609060101010101" pitchFamily="49" charset="-122"/>
              </a:rPr>
              <a:t>批判</a:t>
            </a:r>
            <a:r>
              <a:rPr lang="zh-CN" altLang="en-US" smtClean="0">
                <a:latin typeface="黑体" panose="02010609060101010101" pitchFamily="49" charset="-122"/>
                <a:ea typeface="黑体" panose="02010609060101010101" pitchFamily="49" charset="-122"/>
              </a:rPr>
              <a:t>大纲</a:t>
            </a:r>
            <a:r>
              <a:rPr lang="en-US" altLang="zh-CN" smtClean="0">
                <a:latin typeface="黑体" panose="02010609060101010101" pitchFamily="49" charset="-122"/>
                <a:ea typeface="黑体" panose="02010609060101010101" pitchFamily="49" charset="-122"/>
              </a:rPr>
              <a:t>》</a:t>
            </a:r>
            <a:endParaRPr lang="zh-CN" altLang="en-US">
              <a:latin typeface="黑体" panose="02010609060101010101" pitchFamily="49" charset="-122"/>
              <a:ea typeface="黑体" panose="02010609060101010101" pitchFamily="49" charset="-122"/>
            </a:endParaRPr>
          </a:p>
        </p:txBody>
      </p:sp>
      <p:sp>
        <p:nvSpPr>
          <p:cNvPr id="3" name="矩形 2"/>
          <p:cNvSpPr/>
          <p:nvPr/>
        </p:nvSpPr>
        <p:spPr>
          <a:xfrm>
            <a:off x="279029" y="1329154"/>
            <a:ext cx="1107996" cy="369332"/>
          </a:xfrm>
          <a:prstGeom prst="rect">
            <a:avLst/>
          </a:prstGeom>
        </p:spPr>
        <p:txBody>
          <a:bodyPr wrap="none">
            <a:spAutoFit/>
          </a:bodyPr>
          <a:lstStyle/>
          <a:p>
            <a:r>
              <a:rPr lang="zh-CN" altLang="en-US" smtClean="0">
                <a:latin typeface="黑体" panose="02010609060101010101" pitchFamily="49" charset="-122"/>
                <a:ea typeface="黑体" panose="02010609060101010101" pitchFamily="49" charset="-122"/>
              </a:rPr>
              <a:t>早期</a:t>
            </a:r>
            <a:r>
              <a:rPr lang="zh-CN" altLang="en-US">
                <a:latin typeface="黑体" panose="02010609060101010101" pitchFamily="49" charset="-122"/>
                <a:ea typeface="黑体" panose="02010609060101010101" pitchFamily="49" charset="-122"/>
              </a:rPr>
              <a:t>作品</a:t>
            </a:r>
            <a:endParaRPr lang="zh-CN" altLang="en-US"/>
          </a:p>
        </p:txBody>
      </p:sp>
      <p:sp>
        <p:nvSpPr>
          <p:cNvPr id="4" name="矩形 3"/>
          <p:cNvSpPr/>
          <p:nvPr/>
        </p:nvSpPr>
        <p:spPr>
          <a:xfrm>
            <a:off x="201639" y="2152332"/>
            <a:ext cx="1803705" cy="646331"/>
          </a:xfrm>
          <a:prstGeom prst="rect">
            <a:avLst/>
          </a:prstGeom>
        </p:spPr>
        <p:txBody>
          <a:bodyPr wrap="square">
            <a:spAutoFit/>
          </a:bodyPr>
          <a:lstStyle/>
          <a:p>
            <a:r>
              <a:rPr lang="en-US" altLang="zh-CN" smtClean="0">
                <a:latin typeface="黑体" panose="02010609060101010101" pitchFamily="49" charset="-122"/>
                <a:ea typeface="黑体" panose="02010609060101010101" pitchFamily="49" charset="-122"/>
              </a:rPr>
              <a:t>1844—1848</a:t>
            </a:r>
            <a:r>
              <a:rPr lang="zh-CN" altLang="en-US" smtClean="0">
                <a:latin typeface="黑体" panose="02010609060101010101" pitchFamily="49" charset="-122"/>
                <a:ea typeface="黑体" panose="02010609060101010101" pitchFamily="49" charset="-122"/>
              </a:rPr>
              <a:t>马克思主义</a:t>
            </a:r>
            <a:r>
              <a:rPr lang="zh-CN" altLang="en-US">
                <a:latin typeface="黑体" panose="02010609060101010101" pitchFamily="49" charset="-122"/>
                <a:ea typeface="黑体" panose="02010609060101010101" pitchFamily="49" charset="-122"/>
              </a:rPr>
              <a:t>诞生时期</a:t>
            </a:r>
            <a:endParaRPr lang="zh-CN" altLang="en-US"/>
          </a:p>
        </p:txBody>
      </p:sp>
      <p:sp>
        <p:nvSpPr>
          <p:cNvPr id="5" name="矩形 4"/>
          <p:cNvSpPr/>
          <p:nvPr/>
        </p:nvSpPr>
        <p:spPr>
          <a:xfrm>
            <a:off x="2253681" y="2180955"/>
            <a:ext cx="9242919" cy="858377"/>
          </a:xfrm>
          <a:prstGeom prst="rect">
            <a:avLst/>
          </a:prstGeom>
        </p:spPr>
        <p:txBody>
          <a:bodyPr wrap="square">
            <a:spAutoFit/>
          </a:bodyPr>
          <a:lstStyle/>
          <a:p>
            <a:pPr>
              <a:lnSpc>
                <a:spcPct val="150000"/>
              </a:lnSpc>
            </a:pP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神圣家族</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与马克思合著</a:t>
            </a: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英国</a:t>
            </a:r>
            <a:r>
              <a:rPr lang="zh-CN" altLang="en-US">
                <a:latin typeface="黑体" panose="02010609060101010101" pitchFamily="49" charset="-122"/>
                <a:ea typeface="黑体" panose="02010609060101010101" pitchFamily="49" charset="-122"/>
              </a:rPr>
              <a:t>工人阶级</a:t>
            </a:r>
            <a:r>
              <a:rPr lang="zh-CN" altLang="en-US" smtClean="0">
                <a:latin typeface="黑体" panose="02010609060101010101" pitchFamily="49" charset="-122"/>
                <a:ea typeface="黑体" panose="02010609060101010101" pitchFamily="49" charset="-122"/>
              </a:rPr>
              <a:t>状况</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德意志意识形态</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与马克思合著</a:t>
            </a:r>
            <a:r>
              <a:rPr lang="zh-CN" altLang="en-US" smtClean="0">
                <a:latin typeface="黑体" panose="02010609060101010101" pitchFamily="49" charset="-122"/>
                <a:ea typeface="黑体" panose="02010609060101010101" pitchFamily="49" charset="-122"/>
              </a:rPr>
              <a:t>）</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共产主义原理</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共产党宣言</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与马克思合著</a:t>
            </a:r>
            <a:r>
              <a:rPr lang="zh-CN" altLang="en-US" smtClean="0">
                <a:latin typeface="黑体" panose="02010609060101010101" pitchFamily="49" charset="-122"/>
                <a:ea typeface="黑体" panose="02010609060101010101" pitchFamily="49" charset="-122"/>
              </a:rPr>
              <a:t>）</a:t>
            </a:r>
            <a:endParaRPr lang="zh-CN" altLang="en-US">
              <a:latin typeface="黑体" panose="02010609060101010101" pitchFamily="49" charset="-122"/>
              <a:ea typeface="黑体" panose="02010609060101010101" pitchFamily="49" charset="-122"/>
            </a:endParaRPr>
          </a:p>
        </p:txBody>
      </p:sp>
      <p:sp>
        <p:nvSpPr>
          <p:cNvPr id="6" name="矩形 5"/>
          <p:cNvSpPr/>
          <p:nvPr/>
        </p:nvSpPr>
        <p:spPr>
          <a:xfrm>
            <a:off x="279029" y="3101329"/>
            <a:ext cx="1648926" cy="646331"/>
          </a:xfrm>
          <a:prstGeom prst="rect">
            <a:avLst/>
          </a:prstGeom>
        </p:spPr>
        <p:txBody>
          <a:bodyPr wrap="square">
            <a:spAutoFit/>
          </a:bodyPr>
          <a:lstStyle/>
          <a:p>
            <a:r>
              <a:rPr lang="en-US" altLang="zh-CN" smtClean="0">
                <a:latin typeface="黑体" panose="02010609060101010101" pitchFamily="49" charset="-122"/>
                <a:ea typeface="黑体" panose="02010609060101010101" pitchFamily="49" charset="-122"/>
              </a:rPr>
              <a:t>1848</a:t>
            </a:r>
            <a:r>
              <a:rPr lang="zh-CN" altLang="en-US">
                <a:latin typeface="黑体" panose="02010609060101010101" pitchFamily="49" charset="-122"/>
                <a:ea typeface="黑体" panose="02010609060101010101" pitchFamily="49" charset="-122"/>
              </a:rPr>
              <a:t>年革命及其退潮</a:t>
            </a:r>
            <a:r>
              <a:rPr lang="zh-CN" altLang="en-US" smtClean="0">
                <a:latin typeface="黑体" panose="02010609060101010101" pitchFamily="49" charset="-122"/>
                <a:ea typeface="黑体" panose="02010609060101010101" pitchFamily="49" charset="-122"/>
              </a:rPr>
              <a:t>期</a:t>
            </a:r>
            <a:endParaRPr lang="zh-CN" altLang="en-US">
              <a:latin typeface="黑体" panose="02010609060101010101" pitchFamily="49" charset="-122"/>
              <a:ea typeface="黑体" panose="02010609060101010101" pitchFamily="49" charset="-122"/>
            </a:endParaRPr>
          </a:p>
        </p:txBody>
      </p:sp>
      <p:sp>
        <p:nvSpPr>
          <p:cNvPr id="7" name="矩形 6"/>
          <p:cNvSpPr/>
          <p:nvPr/>
        </p:nvSpPr>
        <p:spPr>
          <a:xfrm>
            <a:off x="2351584" y="4900295"/>
            <a:ext cx="8932258" cy="923330"/>
          </a:xfrm>
          <a:prstGeom prst="rect">
            <a:avLst/>
          </a:prstGeom>
        </p:spPr>
        <p:txBody>
          <a:bodyPr wrap="square">
            <a:spAutoFit/>
          </a:bodyPr>
          <a:lstStyle/>
          <a:p>
            <a:pPr>
              <a:lnSpc>
                <a:spcPct val="150000"/>
              </a:lnSpc>
            </a:pP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家庭</a:t>
            </a:r>
            <a:r>
              <a:rPr lang="zh-CN" altLang="en-US">
                <a:latin typeface="黑体" panose="02010609060101010101" pitchFamily="49" charset="-122"/>
                <a:ea typeface="黑体" panose="02010609060101010101" pitchFamily="49" charset="-122"/>
              </a:rPr>
              <a:t>、私有制与国家的</a:t>
            </a:r>
            <a:r>
              <a:rPr lang="zh-CN" altLang="en-US" smtClean="0">
                <a:latin typeface="黑体" panose="02010609060101010101" pitchFamily="49" charset="-122"/>
                <a:ea typeface="黑体" panose="02010609060101010101" pitchFamily="49" charset="-122"/>
              </a:rPr>
              <a:t>起源</a:t>
            </a:r>
            <a:r>
              <a:rPr lang="en-US" altLang="zh-CN" smtClean="0">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路德维希</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费尔巴哈与德国古典哲学的</a:t>
            </a:r>
            <a:r>
              <a:rPr lang="zh-CN" altLang="en-US" smtClean="0">
                <a:latin typeface="黑体" panose="02010609060101010101" pitchFamily="49" charset="-122"/>
                <a:ea typeface="黑体" panose="02010609060101010101" pitchFamily="49" charset="-122"/>
              </a:rPr>
              <a:t>终结</a:t>
            </a:r>
            <a:r>
              <a:rPr lang="en-US" altLang="zh-CN" smtClean="0">
                <a:latin typeface="黑体" panose="02010609060101010101" pitchFamily="49" charset="-122"/>
                <a:ea typeface="黑体" panose="02010609060101010101" pitchFamily="49" charset="-122"/>
              </a:rPr>
              <a:t>》《</a:t>
            </a:r>
            <a:r>
              <a:rPr lang="en-US" altLang="zh-CN">
                <a:latin typeface="黑体" panose="02010609060101010101" pitchFamily="49" charset="-122"/>
                <a:ea typeface="黑体" panose="02010609060101010101" pitchFamily="49" charset="-122"/>
              </a:rPr>
              <a:t>1848-1851</a:t>
            </a:r>
            <a:r>
              <a:rPr lang="zh-CN" altLang="en-US">
                <a:latin typeface="黑体" panose="02010609060101010101" pitchFamily="49" charset="-122"/>
                <a:ea typeface="黑体" panose="02010609060101010101" pitchFamily="49" charset="-122"/>
              </a:rPr>
              <a:t>年法兰西阶级斗争</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导言、</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法兰西内战</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导言</a:t>
            </a:r>
            <a:r>
              <a:rPr lang="zh-CN" altLang="en-US" smtClean="0">
                <a:latin typeface="黑体" panose="02010609060101010101" pitchFamily="49" charset="-122"/>
                <a:ea typeface="黑体" panose="02010609060101010101" pitchFamily="49" charset="-122"/>
              </a:rPr>
              <a:t>。整理</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资本论</a:t>
            </a:r>
            <a:r>
              <a:rPr lang="en-US" altLang="zh-CN">
                <a:latin typeface="黑体" panose="02010609060101010101" pitchFamily="49" charset="-122"/>
                <a:ea typeface="黑体" panose="02010609060101010101" pitchFamily="49" charset="-122"/>
              </a:rPr>
              <a:t>》</a:t>
            </a:r>
            <a:r>
              <a:rPr lang="zh-CN" altLang="en-US" smtClean="0">
                <a:latin typeface="黑体" panose="02010609060101010101" pitchFamily="49" charset="-122"/>
                <a:ea typeface="黑体" panose="02010609060101010101" pitchFamily="49" charset="-122"/>
              </a:rPr>
              <a:t>遗稿。</a:t>
            </a:r>
            <a:endParaRPr lang="zh-CN" altLang="en-US">
              <a:latin typeface="黑体" panose="02010609060101010101" pitchFamily="49" charset="-122"/>
              <a:ea typeface="黑体" panose="02010609060101010101" pitchFamily="49" charset="-122"/>
            </a:endParaRPr>
          </a:p>
        </p:txBody>
      </p:sp>
      <p:sp>
        <p:nvSpPr>
          <p:cNvPr id="8" name="矩形 7"/>
          <p:cNvSpPr/>
          <p:nvPr/>
        </p:nvSpPr>
        <p:spPr>
          <a:xfrm>
            <a:off x="2351584" y="3323331"/>
            <a:ext cx="2723823" cy="369332"/>
          </a:xfrm>
          <a:prstGeom prst="rect">
            <a:avLst/>
          </a:prstGeom>
        </p:spPr>
        <p:txBody>
          <a:bodyPr wrap="none">
            <a:spAutoFit/>
          </a:bodyPr>
          <a:lstStyle/>
          <a:p>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德国的革命与反革命</a:t>
            </a:r>
            <a:r>
              <a:rPr lang="en-US" altLang="zh-CN">
                <a:latin typeface="黑体" panose="02010609060101010101" pitchFamily="49" charset="-122"/>
                <a:ea typeface="黑体" panose="02010609060101010101" pitchFamily="49" charset="-122"/>
              </a:rPr>
              <a:t>》</a:t>
            </a:r>
            <a:endParaRPr lang="zh-CN" altLang="en-US"/>
          </a:p>
        </p:txBody>
      </p:sp>
      <p:sp>
        <p:nvSpPr>
          <p:cNvPr id="9" name="矩形 8"/>
          <p:cNvSpPr/>
          <p:nvPr/>
        </p:nvSpPr>
        <p:spPr>
          <a:xfrm>
            <a:off x="301848" y="4098529"/>
            <a:ext cx="1741696" cy="646331"/>
          </a:xfrm>
          <a:prstGeom prst="rect">
            <a:avLst/>
          </a:prstGeom>
        </p:spPr>
        <p:txBody>
          <a:bodyPr wrap="square">
            <a:spAutoFit/>
          </a:bodyPr>
          <a:lstStyle/>
          <a:p>
            <a:r>
              <a:rPr lang="zh-CN" altLang="en-US" smtClean="0">
                <a:latin typeface="黑体" panose="02010609060101010101" pitchFamily="49" charset="-122"/>
                <a:ea typeface="黑体" panose="02010609060101010101" pitchFamily="49" charset="-122"/>
              </a:rPr>
              <a:t>第一国际</a:t>
            </a:r>
            <a:r>
              <a:rPr lang="zh-CN" altLang="en-US">
                <a:latin typeface="黑体" panose="02010609060101010101" pitchFamily="49" charset="-122"/>
                <a:ea typeface="黑体" panose="02010609060101010101" pitchFamily="49" charset="-122"/>
              </a:rPr>
              <a:t>时期至马克思逝世</a:t>
            </a:r>
            <a:endParaRPr lang="zh-CN" altLang="en-US"/>
          </a:p>
        </p:txBody>
      </p:sp>
      <p:sp>
        <p:nvSpPr>
          <p:cNvPr id="10" name="矩形 9"/>
          <p:cNvSpPr/>
          <p:nvPr/>
        </p:nvSpPr>
        <p:spPr>
          <a:xfrm>
            <a:off x="2351584" y="3942024"/>
            <a:ext cx="6552728" cy="923330"/>
          </a:xfrm>
          <a:prstGeom prst="rect">
            <a:avLst/>
          </a:prstGeom>
        </p:spPr>
        <p:txBody>
          <a:bodyPr wrap="square">
            <a:spAutoFit/>
          </a:bodyPr>
          <a:lstStyle/>
          <a:p>
            <a:pPr>
              <a:lnSpc>
                <a:spcPct val="150000"/>
              </a:lnSpc>
            </a:pP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论权威</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反杜林论</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（政治经济学史部分是马克思写的）</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自然辩证法手稿</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（因马克思逝世，最终未能完稿）</a:t>
            </a:r>
            <a:endParaRPr lang="zh-CN" altLang="en-US"/>
          </a:p>
        </p:txBody>
      </p:sp>
      <p:sp>
        <p:nvSpPr>
          <p:cNvPr id="11" name="矩形 10"/>
          <p:cNvSpPr/>
          <p:nvPr/>
        </p:nvSpPr>
        <p:spPr>
          <a:xfrm>
            <a:off x="330128" y="5161246"/>
            <a:ext cx="1338828" cy="369332"/>
          </a:xfrm>
          <a:prstGeom prst="rect">
            <a:avLst/>
          </a:prstGeom>
        </p:spPr>
        <p:txBody>
          <a:bodyPr wrap="none">
            <a:spAutoFit/>
          </a:bodyPr>
          <a:lstStyle/>
          <a:p>
            <a:r>
              <a:rPr lang="zh-CN" altLang="en-US" smtClean="0">
                <a:latin typeface="黑体" panose="02010609060101010101" pitchFamily="49" charset="-122"/>
                <a:ea typeface="黑体" panose="02010609060101010101" pitchFamily="49" charset="-122"/>
              </a:rPr>
              <a:t>恩格斯</a:t>
            </a:r>
            <a:r>
              <a:rPr lang="zh-CN" altLang="en-US">
                <a:latin typeface="黑体" panose="02010609060101010101" pitchFamily="49" charset="-122"/>
                <a:ea typeface="黑体" panose="02010609060101010101" pitchFamily="49" charset="-122"/>
              </a:rPr>
              <a:t>晚年</a:t>
            </a:r>
            <a:endParaRPr lang="zh-CN" altLang="en-US"/>
          </a:p>
        </p:txBody>
      </p:sp>
      <p:sp>
        <p:nvSpPr>
          <p:cNvPr id="12" name="矩形 11"/>
          <p:cNvSpPr/>
          <p:nvPr/>
        </p:nvSpPr>
        <p:spPr>
          <a:xfrm>
            <a:off x="627287" y="6089356"/>
            <a:ext cx="1107996" cy="369332"/>
          </a:xfrm>
          <a:prstGeom prst="rect">
            <a:avLst/>
          </a:prstGeom>
        </p:spPr>
        <p:txBody>
          <a:bodyPr wrap="none">
            <a:spAutoFit/>
          </a:bodyPr>
          <a:lstStyle/>
          <a:p>
            <a:r>
              <a:rPr lang="zh-CN" altLang="en-US" smtClean="0">
                <a:latin typeface="黑体" panose="02010609060101010101" pitchFamily="49" charset="-122"/>
                <a:ea typeface="黑体" panose="02010609060101010101" pitchFamily="49" charset="-122"/>
              </a:rPr>
              <a:t>重要</a:t>
            </a:r>
            <a:r>
              <a:rPr lang="zh-CN" altLang="en-US">
                <a:latin typeface="黑体" panose="02010609060101010101" pitchFamily="49" charset="-122"/>
                <a:ea typeface="黑体" panose="02010609060101010101" pitchFamily="49" charset="-122"/>
              </a:rPr>
              <a:t>通信</a:t>
            </a:r>
            <a:endParaRPr lang="zh-CN" altLang="en-US"/>
          </a:p>
        </p:txBody>
      </p:sp>
      <p:sp>
        <p:nvSpPr>
          <p:cNvPr id="13" name="矩形 12"/>
          <p:cNvSpPr/>
          <p:nvPr/>
        </p:nvSpPr>
        <p:spPr>
          <a:xfrm>
            <a:off x="2449919" y="5823625"/>
            <a:ext cx="8352928" cy="923330"/>
          </a:xfrm>
          <a:prstGeom prst="rect">
            <a:avLst/>
          </a:prstGeom>
        </p:spPr>
        <p:txBody>
          <a:bodyPr wrap="square">
            <a:spAutoFit/>
          </a:bodyPr>
          <a:lstStyle/>
          <a:p>
            <a:pPr>
              <a:lnSpc>
                <a:spcPct val="150000"/>
              </a:lnSpc>
            </a:pPr>
            <a:r>
              <a:rPr lang="zh-CN" altLang="en-US" smtClean="0">
                <a:latin typeface="黑体" panose="02010609060101010101" pitchFamily="49" charset="-122"/>
                <a:ea typeface="黑体" panose="02010609060101010101" pitchFamily="49" charset="-122"/>
              </a:rPr>
              <a:t>马克思</a:t>
            </a:r>
            <a:r>
              <a:rPr lang="zh-CN" altLang="en-US">
                <a:latin typeface="黑体" panose="02010609060101010101" pitchFamily="49" charset="-122"/>
                <a:ea typeface="黑体" panose="02010609060101010101" pitchFamily="49" charset="-122"/>
              </a:rPr>
              <a:t>和恩格斯的通信特别是关于</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资本论</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写作的通信具有独立的学术价值</a:t>
            </a:r>
            <a:r>
              <a:rPr lang="zh-CN" altLang="en-US" smtClean="0">
                <a:latin typeface="黑体" panose="02010609060101010101" pitchFamily="49" charset="-122"/>
                <a:ea typeface="黑体" panose="02010609060101010101" pitchFamily="49" charset="-122"/>
              </a:rPr>
              <a:t>。恩格斯</a:t>
            </a:r>
            <a:r>
              <a:rPr lang="zh-CN" altLang="en-US">
                <a:latin typeface="黑体" panose="02010609060101010101" pitchFamily="49" charset="-122"/>
                <a:ea typeface="黑体" panose="02010609060101010101" pitchFamily="49" charset="-122"/>
              </a:rPr>
              <a:t>晚年写给弗</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梅林、约</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布洛赫等人</a:t>
            </a:r>
            <a:r>
              <a:rPr lang="zh-CN" altLang="en-US" smtClean="0">
                <a:latin typeface="黑体" panose="02010609060101010101" pitchFamily="49" charset="-122"/>
                <a:ea typeface="黑体" panose="02010609060101010101" pitchFamily="49" charset="-122"/>
              </a:rPr>
              <a:t>的通信。</a:t>
            </a:r>
            <a:endParaRPr lang="zh-CN" altLang="en-US">
              <a:latin typeface="黑体" panose="02010609060101010101" pitchFamily="49" charset="-122"/>
              <a:ea typeface="黑体" panose="02010609060101010101" pitchFamily="49" charset="-122"/>
            </a:endParaRPr>
          </a:p>
        </p:txBody>
      </p:sp>
      <p:sp>
        <p:nvSpPr>
          <p:cNvPr id="14" name="圆角矩形 13"/>
          <p:cNvSpPr/>
          <p:nvPr/>
        </p:nvSpPr>
        <p:spPr>
          <a:xfrm>
            <a:off x="2253681" y="1083437"/>
            <a:ext cx="9361040" cy="92333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253681" y="2085185"/>
            <a:ext cx="9361040" cy="92333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2230726" y="3098552"/>
            <a:ext cx="9361040" cy="724902"/>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264006" y="3907083"/>
            <a:ext cx="9361040" cy="92333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254808" y="4925068"/>
            <a:ext cx="9361040" cy="92333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253681" y="5896832"/>
            <a:ext cx="9361040" cy="807030"/>
          </a:xfrm>
          <a:prstGeom prst="roundRect">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
          <p:cNvSpPr txBox="1">
            <a:spLocks noChangeArrowheads="1"/>
          </p:cNvSpPr>
          <p:nvPr/>
        </p:nvSpPr>
        <p:spPr>
          <a:xfrm>
            <a:off x="4766831" y="116632"/>
            <a:ext cx="2790825" cy="695325"/>
          </a:xfrm>
          <a:prstGeom prst="rect">
            <a:avLst/>
          </a:prstGeom>
        </p:spPr>
        <p:txBody>
          <a:bodyPr>
            <a:normAutofit fontScale="97500"/>
          </a:bodyPr>
          <a:lstStyle>
            <a:lvl1pPr algn="ctr" defTabSz="1219200" rtl="0" eaLnBrk="1" latinLnBrk="0" hangingPunct="1">
              <a:spcBef>
                <a:spcPct val="0"/>
              </a:spcBef>
              <a:buNone/>
              <a:defRPr sz="4800" kern="1200">
                <a:solidFill>
                  <a:schemeClr val="accent6">
                    <a:lumMod val="50000"/>
                  </a:schemeClr>
                </a:solidFill>
                <a:latin typeface="黑体" panose="02010609060101010101" pitchFamily="49" charset="-122"/>
                <a:ea typeface="黑体" panose="02010609060101010101" pitchFamily="49" charset="-122"/>
                <a:cs typeface="+mj-cs"/>
              </a:defRPr>
            </a:lvl1pPr>
          </a:lstStyle>
          <a:p>
            <a:r>
              <a:rPr lang="zh-CN" altLang="en-US" sz="3600" b="1" smtClean="0">
                <a:solidFill>
                  <a:schemeClr val="bg1"/>
                </a:solidFill>
              </a:rPr>
              <a:t>自我研习</a:t>
            </a: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9429" y="2188892"/>
            <a:ext cx="2148100" cy="653170"/>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813" y="3104073"/>
            <a:ext cx="2148100" cy="653170"/>
          </a:xfrm>
          <a:prstGeom prst="rect">
            <a:avLst/>
          </a:prstGeom>
        </p:spPr>
      </p:pic>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813" y="4114764"/>
            <a:ext cx="2148100" cy="653170"/>
          </a:xfrm>
          <a:prstGeom prst="rect">
            <a:avLst/>
          </a:prstGeom>
        </p:spPr>
      </p:pic>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074" y="5070600"/>
            <a:ext cx="2148100" cy="653170"/>
          </a:xfrm>
          <a:prstGeom prst="rect">
            <a:avLst/>
          </a:prstGeom>
        </p:spPr>
      </p:pic>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633" y="5958705"/>
            <a:ext cx="2148100" cy="653170"/>
          </a:xfrm>
          <a:prstGeom prst="rect">
            <a:avLst/>
          </a:prstGeom>
        </p:spPr>
      </p:pic>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306" y="1197457"/>
            <a:ext cx="2148100" cy="65317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9698" y="2270361"/>
            <a:ext cx="3390141" cy="1938992"/>
          </a:xfrm>
          <a:prstGeom prst="rect">
            <a:avLst/>
          </a:prstGeom>
          <a:ln>
            <a:solidFill>
              <a:schemeClr val="accent1"/>
            </a:solidFill>
          </a:ln>
        </p:spPr>
        <p:txBody>
          <a:bodyPr wrap="square">
            <a:spAutoFit/>
          </a:bodyPr>
          <a:lstStyle/>
          <a:p>
            <a:pPr indent="457200">
              <a:lnSpc>
                <a:spcPct val="150000"/>
              </a:lnSpc>
            </a:pPr>
            <a:r>
              <a:rPr lang="en-US" altLang="zh-CN" sz="2000">
                <a:solidFill>
                  <a:srgbClr val="FF0000"/>
                </a:solidFill>
                <a:latin typeface="黑体" panose="02010609060101010101" pitchFamily="49" charset="-122"/>
                <a:ea typeface="黑体" panose="02010609060101010101" pitchFamily="49" charset="-122"/>
              </a:rPr>
              <a:t>19</a:t>
            </a:r>
            <a:r>
              <a:rPr lang="zh-CN" altLang="en-US" sz="2000">
                <a:solidFill>
                  <a:srgbClr val="FF0000"/>
                </a:solidFill>
                <a:latin typeface="黑体" panose="02010609060101010101" pitchFamily="49" charset="-122"/>
                <a:ea typeface="黑体" panose="02010609060101010101" pitchFamily="49" charset="-122"/>
              </a:rPr>
              <a:t>世纪</a:t>
            </a:r>
            <a:r>
              <a:rPr lang="en-US" altLang="zh-CN" sz="2000">
                <a:solidFill>
                  <a:srgbClr val="FF0000"/>
                </a:solidFill>
                <a:latin typeface="黑体" panose="02010609060101010101" pitchFamily="49" charset="-122"/>
                <a:ea typeface="黑体" panose="02010609060101010101" pitchFamily="49" charset="-122"/>
              </a:rPr>
              <a:t>90</a:t>
            </a:r>
            <a:r>
              <a:rPr lang="zh-CN" altLang="en-US" sz="2000">
                <a:solidFill>
                  <a:srgbClr val="FF0000"/>
                </a:solidFill>
                <a:latin typeface="黑体" panose="02010609060101010101" pitchFamily="49" charset="-122"/>
                <a:ea typeface="黑体" panose="02010609060101010101" pitchFamily="49" charset="-122"/>
              </a:rPr>
              <a:t>年代，资产阶级学者和德国党内的机会主义者大肆歪曲、攻击和篡改马克思主义唯物史观</a:t>
            </a:r>
            <a:r>
              <a:rPr lang="zh-CN" altLang="en-US" sz="2000" smtClean="0">
                <a:solidFill>
                  <a:srgbClr val="FF0000"/>
                </a:solidFill>
                <a:latin typeface="黑体" panose="02010609060101010101" pitchFamily="49" charset="-122"/>
                <a:ea typeface="黑体" panose="02010609060101010101" pitchFamily="49" charset="-122"/>
              </a:rPr>
              <a:t>。</a:t>
            </a:r>
            <a:endParaRPr lang="en-US" altLang="zh-CN" sz="2000" smtClean="0">
              <a:solidFill>
                <a:srgbClr val="FF0000"/>
              </a:solidFill>
              <a:latin typeface="黑体" panose="02010609060101010101" pitchFamily="49" charset="-122"/>
              <a:ea typeface="黑体" panose="02010609060101010101" pitchFamily="49" charset="-122"/>
            </a:endParaRPr>
          </a:p>
        </p:txBody>
      </p:sp>
      <p:grpSp>
        <p:nvGrpSpPr>
          <p:cNvPr id="3" name="组合 2"/>
          <p:cNvGrpSpPr/>
          <p:nvPr/>
        </p:nvGrpSpPr>
        <p:grpSpPr>
          <a:xfrm>
            <a:off x="821523" y="1025472"/>
            <a:ext cx="1953182" cy="652868"/>
            <a:chOff x="0" y="0"/>
            <a:chExt cx="3788755" cy="955148"/>
          </a:xfrm>
        </p:grpSpPr>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174389" y="82654"/>
              <a:ext cx="2989726" cy="58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mtClean="0">
                  <a:solidFill>
                    <a:schemeClr val="bg1"/>
                  </a:solidFill>
                  <a:latin typeface="黑体" panose="02010609060101010101" pitchFamily="49" charset="-122"/>
                  <a:ea typeface="黑体" panose="02010609060101010101" pitchFamily="49" charset="-122"/>
                </a:rPr>
                <a:t>背景简介</a:t>
              </a:r>
              <a:endParaRPr lang="zh-CN" altLang="en-US" sz="2000" b="1">
                <a:solidFill>
                  <a:schemeClr val="bg1"/>
                </a:solidFill>
                <a:latin typeface="黑体" panose="02010609060101010101" pitchFamily="49" charset="-122"/>
                <a:ea typeface="黑体" panose="02010609060101010101" pitchFamily="49" charset="-122"/>
              </a:endParaRPr>
            </a:p>
          </p:txBody>
        </p:sp>
      </p:grpSp>
      <p:sp>
        <p:nvSpPr>
          <p:cNvPr id="6" name="Rectangle 2"/>
          <p:cNvSpPr txBox="1">
            <a:spLocks noChangeArrowheads="1"/>
          </p:cNvSpPr>
          <p:nvPr/>
        </p:nvSpPr>
        <p:spPr>
          <a:xfrm>
            <a:off x="4766831" y="116632"/>
            <a:ext cx="2790825" cy="695325"/>
          </a:xfrm>
          <a:prstGeom prst="rect">
            <a:avLst/>
          </a:prstGeom>
        </p:spPr>
        <p:txBody>
          <a:bodyPr>
            <a:normAutofit fontScale="97500"/>
          </a:bodyPr>
          <a:lstStyle>
            <a:lvl1pPr algn="ctr" defTabSz="1219200" rtl="0" eaLnBrk="1" latinLnBrk="0" hangingPunct="1">
              <a:spcBef>
                <a:spcPct val="0"/>
              </a:spcBef>
              <a:buNone/>
              <a:defRPr sz="4800" kern="1200">
                <a:solidFill>
                  <a:schemeClr val="accent6">
                    <a:lumMod val="50000"/>
                  </a:schemeClr>
                </a:solidFill>
                <a:latin typeface="黑体" panose="02010609060101010101" pitchFamily="49" charset="-122"/>
                <a:ea typeface="黑体" panose="02010609060101010101" pitchFamily="49" charset="-122"/>
                <a:cs typeface="+mj-cs"/>
              </a:defRPr>
            </a:lvl1pPr>
          </a:lstStyle>
          <a:p>
            <a:r>
              <a:rPr lang="zh-CN" altLang="en-US" sz="4000" b="1" smtClean="0">
                <a:solidFill>
                  <a:schemeClr val="bg1"/>
                </a:solidFill>
              </a:rPr>
              <a:t>自我研习</a:t>
            </a:r>
          </a:p>
        </p:txBody>
      </p:sp>
      <p:sp>
        <p:nvSpPr>
          <p:cNvPr id="7" name="矩形 6"/>
          <p:cNvSpPr/>
          <p:nvPr/>
        </p:nvSpPr>
        <p:spPr>
          <a:xfrm>
            <a:off x="4629434" y="1496153"/>
            <a:ext cx="4536504" cy="1405193"/>
          </a:xfrm>
          <a:prstGeom prst="rect">
            <a:avLst/>
          </a:prstGeom>
          <a:ln>
            <a:solidFill>
              <a:schemeClr val="accent6">
                <a:lumMod val="75000"/>
              </a:schemeClr>
            </a:solidFill>
          </a:ln>
        </p:spPr>
        <p:txBody>
          <a:bodyPr wrap="square">
            <a:spAutoFit/>
          </a:bodyPr>
          <a:lstStyle/>
          <a:p>
            <a:pPr indent="457200">
              <a:lnSpc>
                <a:spcPct val="150000"/>
              </a:lnSpc>
            </a:pPr>
            <a:r>
              <a:rPr lang="zh-CN" altLang="en-US" sz="2000" smtClean="0">
                <a:latin typeface="黑体" panose="02010609060101010101" pitchFamily="49" charset="-122"/>
                <a:ea typeface="黑体" panose="02010609060101010101" pitchFamily="49" charset="-122"/>
              </a:rPr>
              <a:t>或鼓吹</a:t>
            </a:r>
            <a:r>
              <a:rPr lang="zh-CN" altLang="en-US" sz="2000">
                <a:latin typeface="黑体" panose="02010609060101010101" pitchFamily="49" charset="-122"/>
                <a:ea typeface="黑体" panose="02010609060101010101" pitchFamily="49" charset="-122"/>
              </a:rPr>
              <a:t>思想、理性是社会发展的决定性因素，</a:t>
            </a:r>
            <a:r>
              <a:rPr lang="zh-CN" altLang="en-US" sz="2000">
                <a:solidFill>
                  <a:srgbClr val="FF0000"/>
                </a:solidFill>
                <a:latin typeface="黑体" panose="02010609060101010101" pitchFamily="49" charset="-122"/>
                <a:ea typeface="黑体" panose="02010609060101010101" pitchFamily="49" charset="-122"/>
              </a:rPr>
              <a:t>否定经济条件归根到底具有决定性</a:t>
            </a:r>
            <a:r>
              <a:rPr lang="zh-CN" altLang="en-US" sz="2000" smtClean="0">
                <a:solidFill>
                  <a:srgbClr val="FF0000"/>
                </a:solidFill>
                <a:latin typeface="黑体" panose="02010609060101010101" pitchFamily="49" charset="-122"/>
                <a:ea typeface="黑体" panose="02010609060101010101" pitchFamily="49" charset="-122"/>
              </a:rPr>
              <a:t>作用。</a:t>
            </a:r>
            <a:endParaRPr lang="en-US" altLang="zh-CN" sz="2000" smtClean="0">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9998524" y="2385218"/>
            <a:ext cx="1756376" cy="1938992"/>
          </a:xfrm>
          <a:prstGeom prst="rect">
            <a:avLst/>
          </a:prstGeom>
          <a:solidFill>
            <a:schemeClr val="bg1">
              <a:lumMod val="85000"/>
            </a:schemeClr>
          </a:solidFill>
        </p:spPr>
        <p:txBody>
          <a:bodyPr wrap="square">
            <a:spAutoFit/>
          </a:bodyPr>
          <a:lstStyle/>
          <a:p>
            <a:pPr indent="457200">
              <a:lnSpc>
                <a:spcPct val="150000"/>
              </a:lnSpc>
            </a:pPr>
            <a:r>
              <a:rPr lang="zh-CN" altLang="en-US" sz="2000" smtClean="0">
                <a:solidFill>
                  <a:schemeClr val="tx2"/>
                </a:solidFill>
                <a:latin typeface="黑体" panose="02010609060101010101" pitchFamily="49" charset="-122"/>
                <a:ea typeface="黑体" panose="02010609060101010101" pitchFamily="49" charset="-122"/>
              </a:rPr>
              <a:t>这些</a:t>
            </a:r>
            <a:r>
              <a:rPr lang="zh-CN" altLang="en-US" sz="2000">
                <a:solidFill>
                  <a:schemeClr val="tx2"/>
                </a:solidFill>
                <a:latin typeface="黑体" panose="02010609060101010101" pitchFamily="49" charset="-122"/>
                <a:ea typeface="黑体" panose="02010609060101010101" pitchFamily="49" charset="-122"/>
              </a:rPr>
              <a:t>谬论，在德国大学生中引起了思想混乱</a:t>
            </a:r>
            <a:r>
              <a:rPr lang="zh-CN" altLang="en-US" sz="2000" smtClean="0">
                <a:solidFill>
                  <a:schemeClr val="tx2"/>
                </a:solidFill>
                <a:latin typeface="黑体" panose="02010609060101010101" pitchFamily="49" charset="-122"/>
                <a:ea typeface="黑体" panose="02010609060101010101" pitchFamily="49" charset="-122"/>
              </a:rPr>
              <a:t>。</a:t>
            </a:r>
            <a:endParaRPr lang="en-US" altLang="zh-CN" sz="2000" smtClean="0">
              <a:solidFill>
                <a:schemeClr val="tx2"/>
              </a:solidFill>
              <a:latin typeface="黑体" panose="02010609060101010101" pitchFamily="49" charset="-122"/>
              <a:ea typeface="黑体" panose="02010609060101010101" pitchFamily="49" charset="-122"/>
            </a:endParaRPr>
          </a:p>
        </p:txBody>
      </p:sp>
      <p:sp>
        <p:nvSpPr>
          <p:cNvPr id="9" name="矩形 8"/>
          <p:cNvSpPr/>
          <p:nvPr/>
        </p:nvSpPr>
        <p:spPr>
          <a:xfrm>
            <a:off x="4619780" y="3331197"/>
            <a:ext cx="4536504" cy="1938992"/>
          </a:xfrm>
          <a:prstGeom prst="rect">
            <a:avLst/>
          </a:prstGeom>
          <a:ln>
            <a:solidFill>
              <a:schemeClr val="accent6">
                <a:lumMod val="75000"/>
              </a:schemeClr>
            </a:solidFill>
          </a:ln>
        </p:spPr>
        <p:txBody>
          <a:bodyPr wrap="square">
            <a:spAutoFit/>
          </a:bodyPr>
          <a:lstStyle/>
          <a:p>
            <a:pPr indent="457200">
              <a:lnSpc>
                <a:spcPct val="150000"/>
              </a:lnSpc>
            </a:pPr>
            <a:r>
              <a:rPr lang="zh-CN" altLang="en-US" sz="2000" smtClean="0">
                <a:latin typeface="黑体" panose="02010609060101010101" pitchFamily="49" charset="-122"/>
                <a:ea typeface="黑体" panose="02010609060101010101" pitchFamily="49" charset="-122"/>
              </a:rPr>
              <a:t>或宣扬</a:t>
            </a:r>
            <a:r>
              <a:rPr lang="zh-CN" altLang="en-US" sz="2000">
                <a:latin typeface="黑体" panose="02010609060101010101" pitchFamily="49" charset="-122"/>
                <a:ea typeface="黑体" panose="02010609060101010101" pitchFamily="49" charset="-122"/>
              </a:rPr>
              <a:t>只有经济状况才是原因，才是唯一积极的因素，</a:t>
            </a:r>
            <a:r>
              <a:rPr lang="zh-CN" altLang="en-US" sz="2000">
                <a:solidFill>
                  <a:srgbClr val="FF0000"/>
                </a:solidFill>
                <a:latin typeface="黑体" panose="02010609060101010101" pitchFamily="49" charset="-122"/>
                <a:ea typeface="黑体" panose="02010609060101010101" pitchFamily="49" charset="-122"/>
              </a:rPr>
              <a:t>否认上层建筑的作用，</a:t>
            </a:r>
            <a:r>
              <a:rPr lang="zh-CN" altLang="en-US" sz="2000">
                <a:latin typeface="黑体" panose="02010609060101010101" pitchFamily="49" charset="-122"/>
                <a:ea typeface="黑体" panose="02010609060101010101" pitchFamily="49" charset="-122"/>
              </a:rPr>
              <a:t>进而达到解除无产阶级思想武装，反对无产阶级革命的目的</a:t>
            </a:r>
            <a:r>
              <a:rPr lang="zh-CN" altLang="en-US" sz="2000" smtClean="0">
                <a:latin typeface="黑体" panose="02010609060101010101" pitchFamily="49" charset="-122"/>
                <a:ea typeface="黑体" panose="02010609060101010101" pitchFamily="49" charset="-122"/>
              </a:rPr>
              <a:t>。</a:t>
            </a:r>
            <a:endParaRPr lang="en-US" altLang="zh-CN" sz="2000" smtClean="0">
              <a:latin typeface="黑体" panose="02010609060101010101" pitchFamily="49" charset="-122"/>
              <a:ea typeface="黑体" panose="02010609060101010101" pitchFamily="49" charset="-122"/>
            </a:endParaRPr>
          </a:p>
        </p:txBody>
      </p:sp>
      <p:sp>
        <p:nvSpPr>
          <p:cNvPr id="10" name="矩形 9"/>
          <p:cNvSpPr/>
          <p:nvPr/>
        </p:nvSpPr>
        <p:spPr>
          <a:xfrm>
            <a:off x="3221839" y="5445224"/>
            <a:ext cx="6588676" cy="1015663"/>
          </a:xfrm>
          <a:prstGeom prst="rect">
            <a:avLst/>
          </a:prstGeom>
          <a:ln>
            <a:solidFill>
              <a:schemeClr val="tx2"/>
            </a:solidFill>
          </a:ln>
        </p:spPr>
        <p:txBody>
          <a:bodyPr wrap="square">
            <a:spAutoFit/>
          </a:bodyPr>
          <a:lstStyle/>
          <a:p>
            <a:pPr indent="457200">
              <a:lnSpc>
                <a:spcPct val="150000"/>
              </a:lnSpc>
            </a:pPr>
            <a:r>
              <a:rPr lang="zh-CN" altLang="en-US" sz="2000" smtClean="0">
                <a:latin typeface="黑体" panose="02010609060101010101" pitchFamily="49" charset="-122"/>
                <a:ea typeface="黑体" panose="02010609060101010101" pitchFamily="49" charset="-122"/>
              </a:rPr>
              <a:t>恩格斯</a:t>
            </a:r>
            <a:r>
              <a:rPr lang="zh-CN" altLang="en-US" sz="2000">
                <a:latin typeface="黑体" panose="02010609060101010101" pitchFamily="49" charset="-122"/>
                <a:ea typeface="黑体" panose="02010609060101010101" pitchFamily="49" charset="-122"/>
              </a:rPr>
              <a:t>于</a:t>
            </a:r>
            <a:r>
              <a:rPr lang="en-US" altLang="zh-CN" sz="2000">
                <a:latin typeface="黑体" panose="02010609060101010101" pitchFamily="49" charset="-122"/>
                <a:ea typeface="黑体" panose="02010609060101010101" pitchFamily="49" charset="-122"/>
              </a:rPr>
              <a:t>1894</a:t>
            </a:r>
            <a:r>
              <a:rPr lang="zh-CN" altLang="en-US" sz="2000">
                <a:latin typeface="黑体" panose="02010609060101010101" pitchFamily="49" charset="-122"/>
                <a:ea typeface="黑体" panose="02010609060101010101" pitchFamily="49" charset="-122"/>
              </a:rPr>
              <a:t>年</a:t>
            </a:r>
            <a:r>
              <a:rPr lang="en-US" altLang="zh-CN" sz="2000">
                <a:latin typeface="黑体" panose="02010609060101010101" pitchFamily="49" charset="-122"/>
                <a:ea typeface="黑体" panose="02010609060101010101" pitchFamily="49" charset="-122"/>
              </a:rPr>
              <a:t>1</a:t>
            </a:r>
            <a:r>
              <a:rPr lang="zh-CN" altLang="en-US" sz="2000">
                <a:latin typeface="黑体" panose="02010609060101010101" pitchFamily="49" charset="-122"/>
                <a:ea typeface="黑体" panose="02010609060101010101" pitchFamily="49" charset="-122"/>
              </a:rPr>
              <a:t>月</a:t>
            </a:r>
            <a:r>
              <a:rPr lang="en-US" altLang="zh-CN" sz="2000">
                <a:latin typeface="黑体" panose="02010609060101010101" pitchFamily="49" charset="-122"/>
                <a:ea typeface="黑体" panose="02010609060101010101" pitchFamily="49" charset="-122"/>
              </a:rPr>
              <a:t>25</a:t>
            </a:r>
            <a:r>
              <a:rPr lang="zh-CN" altLang="en-US" sz="2000">
                <a:latin typeface="黑体" panose="02010609060101010101" pitchFamily="49" charset="-122"/>
                <a:ea typeface="黑体" panose="02010609060101010101" pitchFamily="49" charset="-122"/>
              </a:rPr>
              <a:t>日写给瓦尔特</a:t>
            </a:r>
            <a:r>
              <a:rPr lang="en-US" altLang="zh-CN" sz="2000">
                <a:latin typeface="黑体" panose="02010609060101010101" pitchFamily="49" charset="-122"/>
                <a:ea typeface="黑体" panose="02010609060101010101" pitchFamily="49" charset="-122"/>
              </a:rPr>
              <a:t>·</a:t>
            </a:r>
            <a:r>
              <a:rPr lang="zh-CN" altLang="en-US" sz="2000">
                <a:latin typeface="黑体" panose="02010609060101010101" pitchFamily="49" charset="-122"/>
                <a:ea typeface="黑体" panose="02010609060101010101" pitchFamily="49" charset="-122"/>
              </a:rPr>
              <a:t>博尔吉乌斯的信，就是为了澄清这些错误思想。</a:t>
            </a:r>
          </a:p>
        </p:txBody>
      </p:sp>
      <p:sp>
        <p:nvSpPr>
          <p:cNvPr id="11" name="右箭头 10"/>
          <p:cNvSpPr/>
          <p:nvPr/>
        </p:nvSpPr>
        <p:spPr>
          <a:xfrm>
            <a:off x="3841377" y="2492896"/>
            <a:ext cx="759063"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3827876" y="3448936"/>
            <a:ext cx="759063"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9324971" y="2924944"/>
            <a:ext cx="576064" cy="406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右箭头 13"/>
          <p:cNvSpPr/>
          <p:nvPr/>
        </p:nvSpPr>
        <p:spPr>
          <a:xfrm rot="10800000">
            <a:off x="10464745" y="4849205"/>
            <a:ext cx="720080" cy="1008112"/>
          </a:xfrm>
          <a:prstGeom prst="bentArrow">
            <a:avLst>
              <a:gd name="adj1" fmla="val 19653"/>
              <a:gd name="adj2" fmla="val 19653"/>
              <a:gd name="adj3" fmla="val 43714"/>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5159896" y="44624"/>
            <a:ext cx="2160240" cy="646331"/>
          </a:xfrm>
          <a:prstGeom prst="rect">
            <a:avLst/>
          </a:prstGeom>
          <a:noFill/>
        </p:spPr>
        <p:txBody>
          <a:bodyPr wrap="square" rtlCol="0">
            <a:spAutoFit/>
          </a:bodyPr>
          <a:lstStyle/>
          <a:p>
            <a:r>
              <a:rPr lang="zh-CN" altLang="en-US" sz="3600" b="1" smtClean="0">
                <a:solidFill>
                  <a:schemeClr val="bg1"/>
                </a:solidFill>
                <a:latin typeface="黑体" panose="02010609060101010101" pitchFamily="49" charset="-122"/>
                <a:ea typeface="黑体" panose="02010609060101010101" pitchFamily="49" charset="-122"/>
              </a:rPr>
              <a:t>自我研习</a:t>
            </a:r>
            <a:endParaRPr lang="zh-CN" altLang="en-US" sz="3600" b="1">
              <a:solidFill>
                <a:schemeClr val="bg1"/>
              </a:solidFill>
              <a:latin typeface="黑体" panose="02010609060101010101" pitchFamily="49" charset="-122"/>
              <a:ea typeface="黑体" panose="02010609060101010101" pitchFamily="49" charset="-122"/>
            </a:endParaRPr>
          </a:p>
        </p:txBody>
      </p:sp>
      <p:sp>
        <p:nvSpPr>
          <p:cNvPr id="6" name="文本框 5"/>
          <p:cNvSpPr txBox="1"/>
          <p:nvPr/>
        </p:nvSpPr>
        <p:spPr>
          <a:xfrm>
            <a:off x="2505621" y="1886920"/>
            <a:ext cx="8486921" cy="2677656"/>
          </a:xfrm>
          <a:prstGeom prst="rect">
            <a:avLst/>
          </a:prstGeom>
          <a:noFill/>
        </p:spPr>
        <p:txBody>
          <a:bodyPr wrap="square" rtlCol="0">
            <a:spAutoFit/>
          </a:bodyPr>
          <a:lstStyle/>
          <a:p>
            <a:pPr>
              <a:lnSpc>
                <a:spcPct val="200000"/>
              </a:lnSpc>
            </a:pPr>
            <a:r>
              <a:rPr lang="zh-CN" altLang="zh-CN" sz="2800">
                <a:solidFill>
                  <a:srgbClr val="FF0000"/>
                </a:solidFill>
                <a:latin typeface="黑体" panose="02010609060101010101" pitchFamily="49" charset="-122"/>
                <a:ea typeface="黑体" panose="02010609060101010101" pitchFamily="49" charset="-122"/>
              </a:rPr>
              <a:t>惰</a:t>
            </a:r>
            <a:r>
              <a:rPr lang="zh-CN" altLang="zh-CN" sz="2800">
                <a:latin typeface="黑体" panose="02010609060101010101" pitchFamily="49" charset="-122"/>
                <a:ea typeface="黑体" panose="02010609060101010101" pitchFamily="49" charset="-122"/>
              </a:rPr>
              <a:t>性</a:t>
            </a:r>
            <a:r>
              <a:rPr lang="en-US" altLang="zh-CN"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duò</a:t>
            </a:r>
            <a:r>
              <a:rPr lang="en-US" altLang="zh-CN" sz="2800">
                <a:latin typeface="黑体" panose="02010609060101010101" pitchFamily="49" charset="-122"/>
                <a:ea typeface="黑体" panose="02010609060101010101" pitchFamily="49" charset="-122"/>
              </a:rPr>
              <a:t>)</a:t>
            </a:r>
            <a:r>
              <a:rPr lang="zh-CN" altLang="zh-CN" sz="2800">
                <a:latin typeface="黑体" panose="02010609060101010101" pitchFamily="49" charset="-122"/>
                <a:ea typeface="黑体" panose="02010609060101010101" pitchFamily="49" charset="-122"/>
              </a:rPr>
              <a:t>　</a:t>
            </a:r>
            <a:r>
              <a:rPr lang="zh-CN" altLang="zh-CN" sz="2800">
                <a:solidFill>
                  <a:srgbClr val="FF0000"/>
                </a:solidFill>
                <a:latin typeface="黑体" panose="02010609060101010101" pitchFamily="49" charset="-122"/>
                <a:ea typeface="黑体" panose="02010609060101010101" pitchFamily="49" charset="-122"/>
              </a:rPr>
              <a:t>虔</a:t>
            </a:r>
            <a:r>
              <a:rPr lang="zh-CN" altLang="zh-CN" sz="2800">
                <a:latin typeface="黑体" panose="02010609060101010101" pitchFamily="49" charset="-122"/>
                <a:ea typeface="黑体" panose="02010609060101010101" pitchFamily="49" charset="-122"/>
              </a:rPr>
              <a:t>诚</a:t>
            </a:r>
            <a:r>
              <a:rPr lang="en-US" altLang="zh-CN"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qián</a:t>
            </a:r>
            <a:r>
              <a:rPr lang="en-US" altLang="zh-CN" sz="2800">
                <a:latin typeface="黑体" panose="02010609060101010101" pitchFamily="49" charset="-122"/>
                <a:ea typeface="黑体" panose="02010609060101010101" pitchFamily="49" charset="-122"/>
              </a:rPr>
              <a:t>)</a:t>
            </a:r>
            <a:r>
              <a:rPr lang="zh-CN" altLang="zh-CN" sz="2800">
                <a:latin typeface="黑体" panose="02010609060101010101" pitchFamily="49" charset="-122"/>
                <a:ea typeface="黑体" panose="02010609060101010101" pitchFamily="49" charset="-122"/>
              </a:rPr>
              <a:t>　编</a:t>
            </a:r>
            <a:r>
              <a:rPr lang="zh-CN" altLang="zh-CN" sz="2800">
                <a:solidFill>
                  <a:srgbClr val="FF0000"/>
                </a:solidFill>
                <a:latin typeface="黑体" panose="02010609060101010101" pitchFamily="49" charset="-122"/>
                <a:ea typeface="黑体" panose="02010609060101010101" pitchFamily="49" charset="-122"/>
              </a:rPr>
              <a:t>纂</a:t>
            </a:r>
            <a:r>
              <a:rPr lang="en-US" altLang="zh-CN"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zuǎn</a:t>
            </a:r>
            <a:r>
              <a:rPr lang="en-US" altLang="zh-CN" sz="2800">
                <a:latin typeface="黑体" panose="02010609060101010101" pitchFamily="49" charset="-122"/>
                <a:ea typeface="黑体" panose="02010609060101010101" pitchFamily="49" charset="-122"/>
              </a:rPr>
              <a:t>)</a:t>
            </a:r>
            <a:r>
              <a:rPr lang="zh-CN" altLang="zh-CN" sz="2800">
                <a:latin typeface="黑体" panose="02010609060101010101" pitchFamily="49" charset="-122"/>
                <a:ea typeface="黑体" panose="02010609060101010101" pitchFamily="49" charset="-122"/>
              </a:rPr>
              <a:t>　</a:t>
            </a:r>
            <a:endParaRPr lang="en-US" altLang="zh-CN" sz="2800" smtClean="0">
              <a:latin typeface="黑体" panose="02010609060101010101" pitchFamily="49" charset="-122"/>
              <a:ea typeface="黑体" panose="02010609060101010101" pitchFamily="49" charset="-122"/>
            </a:endParaRPr>
          </a:p>
          <a:p>
            <a:pPr>
              <a:lnSpc>
                <a:spcPct val="200000"/>
              </a:lnSpc>
            </a:pPr>
            <a:r>
              <a:rPr lang="zh-CN" altLang="zh-CN" sz="2800" smtClean="0">
                <a:latin typeface="黑体" panose="02010609060101010101" pitchFamily="49" charset="-122"/>
                <a:ea typeface="黑体" panose="02010609060101010101" pitchFamily="49" charset="-122"/>
              </a:rPr>
              <a:t>米</a:t>
            </a:r>
            <a:r>
              <a:rPr lang="zh-CN" altLang="zh-CN" sz="2800" smtClean="0">
                <a:solidFill>
                  <a:srgbClr val="FF0000"/>
                </a:solidFill>
                <a:latin typeface="黑体" panose="02010609060101010101" pitchFamily="49" charset="-122"/>
                <a:ea typeface="黑体" panose="02010609060101010101" pitchFamily="49" charset="-122"/>
              </a:rPr>
              <a:t>涅</a:t>
            </a:r>
            <a:r>
              <a:rPr lang="en-US" altLang="zh-CN"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niè</a:t>
            </a:r>
            <a:r>
              <a:rPr lang="en-US" altLang="zh-CN" sz="2800" smtClean="0">
                <a:latin typeface="黑体" panose="02010609060101010101" pitchFamily="49" charset="-122"/>
                <a:ea typeface="黑体" panose="02010609060101010101" pitchFamily="49" charset="-122"/>
              </a:rPr>
              <a:t>)  </a:t>
            </a:r>
            <a:r>
              <a:rPr lang="zh-CN" altLang="en-US" sz="2800" smtClean="0">
                <a:latin typeface="黑体" panose="02010609060101010101" pitchFamily="49" charset="-122"/>
                <a:ea typeface="黑体" panose="02010609060101010101" pitchFamily="49" charset="-122"/>
              </a:rPr>
              <a:t>枯</a:t>
            </a:r>
            <a:r>
              <a:rPr lang="zh-CN" altLang="en-US" sz="2800" smtClean="0">
                <a:solidFill>
                  <a:srgbClr val="FF0000"/>
                </a:solidFill>
                <a:latin typeface="黑体" panose="02010609060101010101" pitchFamily="49" charset="-122"/>
                <a:ea typeface="黑体" panose="02010609060101010101" pitchFamily="49" charset="-122"/>
              </a:rPr>
              <a:t>燥</a:t>
            </a:r>
            <a:r>
              <a:rPr lang="zh-CN" altLang="en-US" sz="28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z</a:t>
            </a:r>
            <a:r>
              <a:rPr lang="en-US" altLang="zh-CN" sz="2800" smtClean="0">
                <a:solidFill>
                  <a:srgbClr val="FF0000"/>
                </a:solidFill>
                <a:latin typeface="黑体" panose="02010609060101010101" pitchFamily="49" charset="-122"/>
                <a:ea typeface="黑体" panose="02010609060101010101" pitchFamily="49" charset="-122"/>
              </a:rPr>
              <a:t>à</a:t>
            </a:r>
            <a:r>
              <a:rPr lang="en-US" altLang="zh-CN" sz="2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o</a:t>
            </a:r>
            <a:r>
              <a:rPr lang="zh-CN" altLang="en-US" sz="28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沿</a:t>
            </a:r>
            <a:r>
              <a:rPr lang="zh-CN" altLang="en-US" sz="2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袭</a:t>
            </a:r>
            <a:r>
              <a:rPr lang="zh-CN" altLang="en-US" sz="28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xí</a:t>
            </a:r>
            <a:r>
              <a:rPr lang="zh-CN" altLang="en-US" sz="2800">
                <a:solidFill>
                  <a:srgbClr val="000000"/>
                </a:solidFill>
                <a:latin typeface="黑体" panose="02010609060101010101" pitchFamily="49" charset="-122"/>
                <a:ea typeface="黑体" panose="02010609060101010101" pitchFamily="49" charset="-122"/>
                <a:cs typeface="Times New Roman" panose="02020603050405020304" pitchFamily="18" charset="0"/>
              </a:rPr>
              <a:t>）奴颜</a:t>
            </a:r>
            <a:r>
              <a:rPr lang="zh-CN" altLang="en-US" sz="2800">
                <a:solidFill>
                  <a:srgbClr val="FF0000"/>
                </a:solidFill>
                <a:latin typeface="黑体" panose="02010609060101010101" pitchFamily="49" charset="-122"/>
                <a:ea typeface="黑体" panose="02010609060101010101" pitchFamily="49" charset="-122"/>
                <a:cs typeface="Times New Roman" panose="02020603050405020304" pitchFamily="18" charset="0"/>
              </a:rPr>
              <a:t>婢</a:t>
            </a:r>
            <a:r>
              <a:rPr lang="zh-CN" altLang="en-US" sz="2800">
                <a:solidFill>
                  <a:srgbClr val="000000"/>
                </a:solidFill>
                <a:latin typeface="黑体" panose="02010609060101010101" pitchFamily="49" charset="-122"/>
                <a:ea typeface="黑体" panose="02010609060101010101" pitchFamily="49" charset="-122"/>
                <a:cs typeface="Times New Roman" panose="02020603050405020304" pitchFamily="18" charset="0"/>
              </a:rPr>
              <a:t>膝（</a:t>
            </a:r>
            <a:r>
              <a:rPr lang="en-US" altLang="zh-CN" sz="2800">
                <a:solidFill>
                  <a:srgbClr val="FF0000"/>
                </a:solidFill>
                <a:latin typeface="黑体" panose="02010609060101010101" pitchFamily="49" charset="-122"/>
                <a:ea typeface="黑体" panose="02010609060101010101" pitchFamily="49" charset="-122"/>
                <a:cs typeface="Times New Roman" panose="02020603050405020304" pitchFamily="18" charset="0"/>
              </a:rPr>
              <a:t>bì</a:t>
            </a:r>
            <a:r>
              <a:rPr lang="zh-CN" altLang="en-US" sz="2800">
                <a:solidFill>
                  <a:srgbClr val="000000"/>
                </a:solidFill>
                <a:latin typeface="黑体" panose="02010609060101010101" pitchFamily="49" charset="-122"/>
                <a:ea typeface="黑体" panose="02010609060101010101" pitchFamily="49" charset="-122"/>
                <a:cs typeface="Times New Roman" panose="02020603050405020304" pitchFamily="18" charset="0"/>
              </a:rPr>
              <a:t>）</a:t>
            </a:r>
          </a:p>
          <a:p>
            <a:pPr>
              <a:lnSpc>
                <a:spcPct val="200000"/>
              </a:lnSpc>
            </a:pPr>
            <a:endParaRPr lang="zh-CN" altLang="en-US" sz="2800">
              <a:latin typeface="黑体" panose="02010609060101010101" pitchFamily="49" charset="-122"/>
              <a:ea typeface="黑体" panose="02010609060101010101" pitchFamily="49" charset="-122"/>
            </a:endParaRPr>
          </a:p>
        </p:txBody>
      </p:sp>
      <p:sp>
        <p:nvSpPr>
          <p:cNvPr id="7" name="矩形 6"/>
          <p:cNvSpPr/>
          <p:nvPr/>
        </p:nvSpPr>
        <p:spPr>
          <a:xfrm>
            <a:off x="2490757" y="4149080"/>
            <a:ext cx="2885163" cy="1384995"/>
          </a:xfrm>
          <a:prstGeom prst="rect">
            <a:avLst/>
          </a:prstGeom>
          <a:noFill/>
        </p:spPr>
        <p:txBody>
          <a:bodyPr wrap="square" rtlCol="0">
            <a:spAutoFit/>
          </a:bodyPr>
          <a:lstStyle/>
          <a:p>
            <a:pPr>
              <a:lnSpc>
                <a:spcPct val="150000"/>
              </a:lnSpc>
            </a:pPr>
            <a:r>
              <a:rPr lang="zh-CN" altLang="en-US" sz="2800" smtClean="0">
                <a:latin typeface="黑体" panose="02010609060101010101" pitchFamily="49" charset="-122"/>
                <a:ea typeface="黑体" panose="02010609060101010101" pitchFamily="49" charset="-122"/>
              </a:rPr>
              <a:t>     开</a:t>
            </a:r>
            <a:r>
              <a:rPr lang="zh-CN" altLang="en-US" sz="2800" smtClean="0">
                <a:solidFill>
                  <a:srgbClr val="FF0000"/>
                </a:solidFill>
                <a:latin typeface="黑体" panose="02010609060101010101" pitchFamily="49" charset="-122"/>
                <a:ea typeface="黑体" panose="02010609060101010101" pitchFamily="49" charset="-122"/>
              </a:rPr>
              <a:t>辟</a:t>
            </a:r>
            <a:r>
              <a:rPr lang="zh-CN" altLang="en-US"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pì</a:t>
            </a:r>
            <a:r>
              <a:rPr lang="zh-CN" altLang="en-US" sz="2800">
                <a:latin typeface="黑体" panose="02010609060101010101" pitchFamily="49" charset="-122"/>
                <a:ea typeface="黑体" panose="02010609060101010101" pitchFamily="49" charset="-122"/>
              </a:rPr>
              <a:t>）</a:t>
            </a:r>
            <a:endParaRPr lang="en-US" altLang="zh-CN" sz="2800">
              <a:latin typeface="黑体" panose="02010609060101010101" pitchFamily="49" charset="-122"/>
              <a:ea typeface="黑体" panose="02010609060101010101" pitchFamily="49" charset="-122"/>
            </a:endParaRPr>
          </a:p>
          <a:p>
            <a:pPr>
              <a:lnSpc>
                <a:spcPct val="150000"/>
              </a:lnSpc>
            </a:pPr>
            <a:r>
              <a:rPr lang="en-US" altLang="zh-CN" sz="2800">
                <a:latin typeface="黑体" panose="02010609060101010101" pitchFamily="49" charset="-122"/>
                <a:ea typeface="黑体" panose="02010609060101010101" pitchFamily="49" charset="-122"/>
              </a:rPr>
              <a:t>     </a:t>
            </a:r>
            <a:r>
              <a:rPr lang="zh-CN" altLang="en-US" sz="2800">
                <a:latin typeface="黑体" panose="02010609060101010101" pitchFamily="49" charset="-122"/>
                <a:ea typeface="黑体" panose="02010609060101010101" pitchFamily="49" charset="-122"/>
              </a:rPr>
              <a:t>复</a:t>
            </a:r>
            <a:r>
              <a:rPr lang="zh-CN" altLang="en-US" sz="2800">
                <a:solidFill>
                  <a:srgbClr val="FF0000"/>
                </a:solidFill>
                <a:latin typeface="黑体" panose="02010609060101010101" pitchFamily="49" charset="-122"/>
                <a:ea typeface="黑体" panose="02010609060101010101" pitchFamily="49" charset="-122"/>
              </a:rPr>
              <a:t>辟</a:t>
            </a:r>
            <a:r>
              <a:rPr lang="zh-CN" altLang="en-US"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bì</a:t>
            </a:r>
            <a:r>
              <a:rPr lang="zh-CN" altLang="en-US" sz="2800">
                <a:latin typeface="黑体" panose="02010609060101010101" pitchFamily="49" charset="-122"/>
                <a:ea typeface="黑体" panose="02010609060101010101" pitchFamily="49" charset="-122"/>
              </a:rPr>
              <a:t>）　　　　</a:t>
            </a:r>
          </a:p>
        </p:txBody>
      </p:sp>
      <p:sp>
        <p:nvSpPr>
          <p:cNvPr id="12" name="矩形 11"/>
          <p:cNvSpPr/>
          <p:nvPr/>
        </p:nvSpPr>
        <p:spPr>
          <a:xfrm>
            <a:off x="6749082" y="4029251"/>
            <a:ext cx="3168352" cy="1384995"/>
          </a:xfrm>
          <a:prstGeom prst="rect">
            <a:avLst/>
          </a:prstGeom>
          <a:noFill/>
        </p:spPr>
        <p:txBody>
          <a:bodyPr wrap="square" rtlCol="0">
            <a:spAutoFit/>
          </a:bodyPr>
          <a:lstStyle/>
          <a:p>
            <a:r>
              <a:rPr lang="zh-CN" altLang="en-US" sz="2800" smtClean="0">
                <a:latin typeface="黑体" panose="02010609060101010101" pitchFamily="49" charset="-122"/>
                <a:ea typeface="黑体" panose="02010609060101010101" pitchFamily="49" charset="-122"/>
              </a:rPr>
              <a:t>    </a:t>
            </a:r>
            <a:r>
              <a:rPr lang="zh-CN" altLang="en-US" sz="2800" smtClean="0">
                <a:solidFill>
                  <a:srgbClr val="FF0000"/>
                </a:solidFill>
                <a:latin typeface="黑体" panose="02010609060101010101" pitchFamily="49" charset="-122"/>
                <a:ea typeface="黑体" panose="02010609060101010101" pitchFamily="49" charset="-122"/>
              </a:rPr>
              <a:t>轴</a:t>
            </a:r>
            <a:r>
              <a:rPr lang="zh-CN" altLang="en-US" sz="2800" smtClean="0">
                <a:latin typeface="黑体" panose="02010609060101010101" pitchFamily="49" charset="-122"/>
                <a:ea typeface="黑体" panose="02010609060101010101" pitchFamily="49" charset="-122"/>
              </a:rPr>
              <a:t>线</a:t>
            </a:r>
            <a:r>
              <a:rPr lang="zh-CN" altLang="en-US"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zhóu</a:t>
            </a:r>
            <a:r>
              <a:rPr lang="zh-CN" altLang="en-US" sz="2800">
                <a:latin typeface="黑体" panose="02010609060101010101" pitchFamily="49" charset="-122"/>
                <a:ea typeface="黑体" panose="02010609060101010101" pitchFamily="49" charset="-122"/>
              </a:rPr>
              <a:t>）</a:t>
            </a:r>
            <a:endParaRPr lang="en-US" altLang="zh-CN" sz="2800">
              <a:latin typeface="黑体" panose="02010609060101010101" pitchFamily="49" charset="-122"/>
              <a:ea typeface="黑体" panose="02010609060101010101" pitchFamily="49" charset="-122"/>
            </a:endParaRPr>
          </a:p>
          <a:p>
            <a:endParaRPr lang="en-US" altLang="zh-CN" sz="2800">
              <a:latin typeface="黑体" panose="02010609060101010101" pitchFamily="49" charset="-122"/>
              <a:ea typeface="黑体" panose="02010609060101010101" pitchFamily="49" charset="-122"/>
            </a:endParaRPr>
          </a:p>
          <a:p>
            <a:r>
              <a:rPr lang="zh-CN" altLang="en-US" sz="2800" smtClean="0">
                <a:latin typeface="黑体" panose="02010609060101010101" pitchFamily="49" charset="-122"/>
                <a:ea typeface="黑体" panose="02010609060101010101" pitchFamily="49" charset="-122"/>
              </a:rPr>
              <a:t>    压</a:t>
            </a:r>
            <a:r>
              <a:rPr lang="zh-CN" altLang="en-US" sz="2800">
                <a:solidFill>
                  <a:srgbClr val="FF0000"/>
                </a:solidFill>
                <a:latin typeface="黑体" panose="02010609060101010101" pitchFamily="49" charset="-122"/>
                <a:ea typeface="黑体" panose="02010609060101010101" pitchFamily="49" charset="-122"/>
              </a:rPr>
              <a:t>轴</a:t>
            </a:r>
            <a:r>
              <a:rPr lang="zh-CN" altLang="en-US" sz="2800">
                <a:latin typeface="黑体" panose="02010609060101010101" pitchFamily="49" charset="-122"/>
                <a:ea typeface="黑体" panose="02010609060101010101" pitchFamily="49" charset="-122"/>
              </a:rPr>
              <a:t>（</a:t>
            </a:r>
            <a:r>
              <a:rPr lang="en-US" altLang="zh-CN" sz="2800">
                <a:solidFill>
                  <a:srgbClr val="FF0000"/>
                </a:solidFill>
                <a:latin typeface="黑体" panose="02010609060101010101" pitchFamily="49" charset="-122"/>
                <a:ea typeface="黑体" panose="02010609060101010101" pitchFamily="49" charset="-122"/>
              </a:rPr>
              <a:t>zhòu</a:t>
            </a:r>
            <a:r>
              <a:rPr lang="zh-CN" altLang="en-US" sz="2800" smtClean="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　　　　</a:t>
            </a:r>
          </a:p>
        </p:txBody>
      </p:sp>
      <p:sp>
        <p:nvSpPr>
          <p:cNvPr id="13" name="左大括号 12"/>
          <p:cNvSpPr/>
          <p:nvPr/>
        </p:nvSpPr>
        <p:spPr>
          <a:xfrm>
            <a:off x="3163045" y="4373525"/>
            <a:ext cx="288032" cy="936104"/>
          </a:xfrm>
          <a:prstGeom prst="leftBrace">
            <a:avLst>
              <a:gd name="adj1" fmla="val 26661"/>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nvSpPr>
        <p:spPr>
          <a:xfrm>
            <a:off x="7017797" y="4293096"/>
            <a:ext cx="288032" cy="936104"/>
          </a:xfrm>
          <a:prstGeom prst="leftBrace">
            <a:avLst>
              <a:gd name="adj1" fmla="val 26661"/>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矩形 14"/>
          <p:cNvSpPr/>
          <p:nvPr/>
        </p:nvSpPr>
        <p:spPr>
          <a:xfrm>
            <a:off x="6240016" y="4521950"/>
            <a:ext cx="595035" cy="584775"/>
          </a:xfrm>
          <a:prstGeom prst="rect">
            <a:avLst/>
          </a:prstGeom>
        </p:spPr>
        <p:txBody>
          <a:bodyPr wrap="none">
            <a:spAutoFit/>
          </a:bodyPr>
          <a:lstStyle/>
          <a:p>
            <a:r>
              <a:rPr lang="zh-CN" altLang="en-US" sz="3200">
                <a:solidFill>
                  <a:srgbClr val="FF0000"/>
                </a:solidFill>
                <a:latin typeface="黑体" panose="02010609060101010101" pitchFamily="49" charset="-122"/>
                <a:ea typeface="黑体" panose="02010609060101010101" pitchFamily="49" charset="-122"/>
              </a:rPr>
              <a:t>轴</a:t>
            </a:r>
            <a:endParaRPr lang="zh-CN" altLang="en-US" sz="3200"/>
          </a:p>
        </p:txBody>
      </p:sp>
      <p:sp>
        <p:nvSpPr>
          <p:cNvPr id="16" name="矩形 15"/>
          <p:cNvSpPr/>
          <p:nvPr/>
        </p:nvSpPr>
        <p:spPr>
          <a:xfrm>
            <a:off x="2385264" y="4555608"/>
            <a:ext cx="595035" cy="584775"/>
          </a:xfrm>
          <a:prstGeom prst="rect">
            <a:avLst/>
          </a:prstGeom>
        </p:spPr>
        <p:txBody>
          <a:bodyPr wrap="none">
            <a:spAutoFit/>
          </a:bodyPr>
          <a:lstStyle/>
          <a:p>
            <a:r>
              <a:rPr lang="zh-CN" altLang="en-US" sz="3200">
                <a:solidFill>
                  <a:srgbClr val="FF0000"/>
                </a:solidFill>
                <a:latin typeface="黑体" panose="02010609060101010101" pitchFamily="49" charset="-122"/>
                <a:ea typeface="黑体" panose="02010609060101010101" pitchFamily="49" charset="-122"/>
              </a:rPr>
              <a:t>辟</a:t>
            </a:r>
            <a:endParaRPr lang="zh-CN" altLang="en-US" sz="3200"/>
          </a:p>
        </p:txBody>
      </p:sp>
      <p:grpSp>
        <p:nvGrpSpPr>
          <p:cNvPr id="17" name="组合 16"/>
          <p:cNvGrpSpPr/>
          <p:nvPr/>
        </p:nvGrpSpPr>
        <p:grpSpPr>
          <a:xfrm>
            <a:off x="551384" y="1128547"/>
            <a:ext cx="1953182" cy="652868"/>
            <a:chOff x="-360853" y="-1562662"/>
            <a:chExt cx="3788755" cy="955148"/>
          </a:xfrm>
        </p:grpSpPr>
        <p:pic>
          <p:nvPicPr>
            <p:cNvPr id="18" name="图片 1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0853" y="-1562662"/>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a:spLocks noChangeArrowheads="1"/>
            </p:cNvSpPr>
            <p:nvPr/>
          </p:nvSpPr>
          <p:spPr bwMode="auto">
            <a:xfrm>
              <a:off x="-193758" y="-1481947"/>
              <a:ext cx="2989726" cy="58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smtClean="0">
                  <a:solidFill>
                    <a:schemeClr val="bg1"/>
                  </a:solidFill>
                  <a:latin typeface="黑体" panose="02010609060101010101" pitchFamily="49" charset="-122"/>
                  <a:ea typeface="黑体" panose="02010609060101010101" pitchFamily="49" charset="-122"/>
                </a:rPr>
                <a:t>读准字音</a:t>
              </a:r>
              <a:endParaRPr lang="zh-CN" altLang="en-US" sz="2000" b="1">
                <a:solidFill>
                  <a:schemeClr val="bg1"/>
                </a:solidFill>
                <a:latin typeface="黑体" panose="02010609060101010101" pitchFamily="49" charset="-122"/>
                <a:ea typeface="黑体" panose="02010609060101010101" pitchFamily="49" charset="-122"/>
              </a:endParaRPr>
            </a:p>
          </p:txBody>
        </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5009608" y="0"/>
            <a:ext cx="2952067" cy="707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4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848147" y="1695143"/>
            <a:ext cx="3087613" cy="381336"/>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字斟句酌、咬文嚼字</a:t>
            </a:r>
            <a:endParaRPr lang="zh-CN" altLang="en-US" sz="24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14" name="表格 13"/>
          <p:cNvGraphicFramePr>
            <a:graphicFrameLocks noGrp="1"/>
          </p:cNvGraphicFramePr>
          <p:nvPr/>
        </p:nvGraphicFramePr>
        <p:xfrm>
          <a:off x="848147" y="2204864"/>
          <a:ext cx="10908361" cy="4206578"/>
        </p:xfrm>
        <a:graphic>
          <a:graphicData uri="http://schemas.openxmlformats.org/drawingml/2006/table">
            <a:tbl>
              <a:tblPr firstRow="1" bandRow="1">
                <a:tableStyleId>{BC89EF96-8CEA-46FF-86C4-4CE0E7609802}</a:tableStyleId>
              </a:tblPr>
              <a:tblGrid>
                <a:gridCol w="1821522"/>
                <a:gridCol w="4643025"/>
                <a:gridCol w="4443814"/>
              </a:tblGrid>
              <a:tr h="640163">
                <a:tc>
                  <a:txBody>
                    <a:bodyPr/>
                    <a:lstStyle/>
                    <a:p>
                      <a:pPr>
                        <a:lnSpc>
                          <a:spcPct val="150000"/>
                        </a:lnSpc>
                      </a:pPr>
                      <a:r>
                        <a:rPr lang="zh-CN" altLang="en-US" sz="2400" smtClean="0">
                          <a:latin typeface="黑体" panose="02010609060101010101" pitchFamily="49" charset="-122"/>
                          <a:ea typeface="黑体" panose="02010609060101010101" pitchFamily="49" charset="-122"/>
                        </a:rPr>
                        <a:t>  辨 析</a:t>
                      </a:r>
                      <a:endParaRPr lang="zh-CN" altLang="en-US" sz="2400">
                        <a:latin typeface="黑体" panose="02010609060101010101" pitchFamily="49" charset="-122"/>
                        <a:ea typeface="黑体" panose="02010609060101010101" pitchFamily="49" charset="-122"/>
                      </a:endParaRPr>
                    </a:p>
                  </a:txBody>
                  <a:tcPr marL="91410" marR="91410" marT="45726" marB="45726"/>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字斟句酌</a:t>
                      </a:r>
                      <a:endParaRPr lang="zh-CN" altLang="en-US" sz="2400">
                        <a:solidFill>
                          <a:srgbClr val="FF0000"/>
                        </a:solidFill>
                        <a:latin typeface="黑体" panose="02010609060101010101" pitchFamily="49" charset="-122"/>
                        <a:ea typeface="黑体" panose="02010609060101010101" pitchFamily="49" charset="-122"/>
                      </a:endParaRPr>
                    </a:p>
                  </a:txBody>
                  <a:tcPr marL="91410" marR="91410" marT="45726" marB="45726">
                    <a:noFill/>
                  </a:tcPr>
                </a:tc>
                <a:tc>
                  <a:txBody>
                    <a:bodyPr/>
                    <a:lstStyle/>
                    <a:p>
                      <a:pPr>
                        <a:lnSpc>
                          <a:spcPct val="150000"/>
                        </a:lnSpc>
                      </a:pPr>
                      <a:r>
                        <a:rPr lang="zh-CN" altLang="en-US" sz="2400" smtClean="0">
                          <a:solidFill>
                            <a:srgbClr val="FF0000"/>
                          </a:solidFill>
                          <a:latin typeface="黑体" panose="02010609060101010101" pitchFamily="49" charset="-122"/>
                          <a:ea typeface="黑体" panose="02010609060101010101" pitchFamily="49" charset="-122"/>
                        </a:rPr>
                        <a:t>        咬文嚼字</a:t>
                      </a:r>
                      <a:endParaRPr lang="zh-CN" altLang="en-US" sz="2400">
                        <a:solidFill>
                          <a:srgbClr val="FF0000"/>
                        </a:solidFill>
                        <a:latin typeface="黑体" panose="02010609060101010101" pitchFamily="49" charset="-122"/>
                        <a:ea typeface="黑体" panose="02010609060101010101" pitchFamily="49" charset="-122"/>
                      </a:endParaRPr>
                    </a:p>
                  </a:txBody>
                  <a:tcPr marL="91410" marR="91410" marT="45726" marB="45726">
                    <a:noFill/>
                  </a:tcPr>
                </a:tc>
              </a:tr>
              <a:tr h="640163">
                <a:tc>
                  <a:txBody>
                    <a:bodyPr/>
                    <a:lstStyle/>
                    <a:p>
                      <a:pPr>
                        <a:lnSpc>
                          <a:spcPct val="150000"/>
                        </a:lnSpc>
                      </a:pPr>
                      <a:r>
                        <a:rPr lang="zh-CN" altLang="en-US" sz="2400" smtClean="0">
                          <a:latin typeface="黑体" panose="02010609060101010101" pitchFamily="49" charset="-122"/>
                          <a:ea typeface="黑体" panose="02010609060101010101" pitchFamily="49" charset="-122"/>
                        </a:rPr>
                        <a:t> 相同点</a:t>
                      </a:r>
                      <a:endParaRPr lang="zh-CN" altLang="en-US" sz="2400">
                        <a:latin typeface="黑体" panose="02010609060101010101" pitchFamily="49" charset="-122"/>
                        <a:ea typeface="黑体" panose="02010609060101010101" pitchFamily="49" charset="-122"/>
                      </a:endParaRPr>
                    </a:p>
                  </a:txBody>
                  <a:tcPr marL="91410" marR="91410" marT="45726" marB="45726">
                    <a:solidFill>
                      <a:schemeClr val="accent5">
                        <a:lumMod val="20000"/>
                        <a:lumOff val="80000"/>
                      </a:schemeClr>
                    </a:solidFill>
                  </a:tcPr>
                </a:tc>
                <a:tc gridSpan="2">
                  <a:txBody>
                    <a:bodyPr/>
                    <a:lstStyle/>
                    <a:p>
                      <a:pPr>
                        <a:lnSpc>
                          <a:spcPct val="150000"/>
                        </a:lnSpc>
                      </a:pPr>
                      <a:r>
                        <a:rPr lang="zh-CN" altLang="en-US" sz="2000" smtClean="0">
                          <a:latin typeface="黑体" panose="02010609060101010101" pitchFamily="49" charset="-122"/>
                          <a:ea typeface="黑体" panose="02010609060101010101" pitchFamily="49" charset="-122"/>
                        </a:rPr>
                        <a:t>都有斟酌字句的意思。</a:t>
                      </a:r>
                      <a:endParaRPr lang="zh-CN" altLang="en-US" sz="2000">
                        <a:latin typeface="黑体" panose="02010609060101010101" pitchFamily="49" charset="-122"/>
                        <a:ea typeface="黑体" panose="02010609060101010101" pitchFamily="49" charset="-122"/>
                      </a:endParaRPr>
                    </a:p>
                  </a:txBody>
                  <a:tcPr marL="91410" marR="91410" marT="45726" marB="45726">
                    <a:noFill/>
                  </a:tcPr>
                </a:tc>
                <a:tc hMerge="1">
                  <a:txBody>
                    <a:bodyPr/>
                    <a:lstStyle/>
                    <a:p>
                      <a:endParaRPr/>
                    </a:p>
                  </a:txBody>
                  <a:tcPr/>
                </a:tc>
              </a:tr>
              <a:tr h="1351275">
                <a:tc>
                  <a:txBody>
                    <a:bodyPr/>
                    <a:lstStyle/>
                    <a:p>
                      <a:pPr>
                        <a:lnSpc>
                          <a:spcPct val="150000"/>
                        </a:lnSpc>
                      </a:pPr>
                      <a:r>
                        <a:rPr lang="zh-CN" altLang="en-US" sz="2400" smtClean="0">
                          <a:latin typeface="黑体" panose="02010609060101010101" pitchFamily="49" charset="-122"/>
                          <a:ea typeface="黑体" panose="02010609060101010101" pitchFamily="49" charset="-122"/>
                        </a:rPr>
                        <a:t> </a:t>
                      </a:r>
                      <a:endParaRPr lang="en-US" altLang="zh-CN" sz="2400" smtClean="0">
                        <a:latin typeface="黑体" panose="02010609060101010101" pitchFamily="49" charset="-122"/>
                        <a:ea typeface="黑体" panose="02010609060101010101" pitchFamily="49" charset="-122"/>
                      </a:endParaRPr>
                    </a:p>
                    <a:p>
                      <a:pPr>
                        <a:lnSpc>
                          <a:spcPct val="150000"/>
                        </a:lnSpc>
                      </a:pPr>
                      <a:r>
                        <a:rPr lang="en-US" altLang="zh-CN" sz="2400" smtClean="0">
                          <a:latin typeface="黑体" panose="02010609060101010101" pitchFamily="49" charset="-122"/>
                          <a:ea typeface="黑体" panose="02010609060101010101" pitchFamily="49" charset="-122"/>
                        </a:rPr>
                        <a:t> </a:t>
                      </a:r>
                      <a:r>
                        <a:rPr lang="zh-CN" altLang="en-US" sz="2400" smtClean="0">
                          <a:latin typeface="黑体" panose="02010609060101010101" pitchFamily="49" charset="-122"/>
                          <a:ea typeface="黑体" panose="02010609060101010101" pitchFamily="49" charset="-122"/>
                        </a:rPr>
                        <a:t>不同点</a:t>
                      </a:r>
                      <a:endParaRPr lang="zh-CN" altLang="en-US" sz="2400">
                        <a:latin typeface="黑体" panose="02010609060101010101" pitchFamily="49" charset="-122"/>
                        <a:ea typeface="黑体" panose="02010609060101010101" pitchFamily="49" charset="-122"/>
                      </a:endParaRPr>
                    </a:p>
                  </a:txBody>
                  <a:tcPr marL="91410" marR="91410" marT="45726" marB="45726">
                    <a:solidFill>
                      <a:schemeClr val="accent5">
                        <a:lumMod val="20000"/>
                        <a:lumOff val="80000"/>
                      </a:schemeClr>
                    </a:solidFill>
                  </a:tcPr>
                </a:tc>
                <a:tc>
                  <a:txBody>
                    <a:bodyPr/>
                    <a:lstStyle/>
                    <a:p>
                      <a:pPr>
                        <a:lnSpc>
                          <a:spcPct val="150000"/>
                        </a:lnSpc>
                      </a:pPr>
                      <a:r>
                        <a:rPr lang="zh-CN" altLang="en-US" sz="2000" smtClean="0">
                          <a:latin typeface="黑体" panose="02010609060101010101" pitchFamily="49" charset="-122"/>
                          <a:ea typeface="黑体" panose="02010609060101010101" pitchFamily="49" charset="-122"/>
                        </a:rPr>
                        <a:t>对每一字、每一句都仔细推敲</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形容说话或写作的态度慎重。（褒义）</a:t>
                      </a:r>
                      <a:endParaRPr lang="zh-CN" altLang="en-US" sz="2000">
                        <a:latin typeface="黑体" panose="02010609060101010101" pitchFamily="49" charset="-122"/>
                        <a:ea typeface="黑体" panose="02010609060101010101" pitchFamily="49" charset="-122"/>
                      </a:endParaRPr>
                    </a:p>
                  </a:txBody>
                  <a:tcPr marL="91410" marR="91410" marT="45726" marB="45726"/>
                </a:tc>
                <a:tc>
                  <a:txBody>
                    <a:bodyPr/>
                    <a:lstStyle/>
                    <a:p>
                      <a:pPr>
                        <a:lnSpc>
                          <a:spcPct val="150000"/>
                        </a:lnSpc>
                      </a:pPr>
                      <a:r>
                        <a:rPr lang="zh-CN" altLang="en-US" sz="2000" smtClean="0">
                          <a:latin typeface="黑体" panose="02010609060101010101" pitchFamily="49" charset="-122"/>
                          <a:ea typeface="黑体" panose="02010609060101010101" pitchFamily="49" charset="-122"/>
                        </a:rPr>
                        <a:t>过分斟酌字句</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多用来指死抠字眼儿</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也用来指对文字的使用反复推敲</a:t>
                      </a:r>
                      <a:r>
                        <a:rPr lang="en-US" altLang="zh-CN" sz="2000" smtClean="0">
                          <a:latin typeface="黑体" panose="02010609060101010101" pitchFamily="49" charset="-122"/>
                          <a:ea typeface="黑体" panose="02010609060101010101" pitchFamily="49" charset="-122"/>
                        </a:rPr>
                        <a:t>,</a:t>
                      </a:r>
                      <a:r>
                        <a:rPr lang="zh-CN" altLang="en-US" sz="2000" smtClean="0">
                          <a:latin typeface="黑体" panose="02010609060101010101" pitchFamily="49" charset="-122"/>
                          <a:ea typeface="黑体" panose="02010609060101010101" pitchFamily="49" charset="-122"/>
                        </a:rPr>
                        <a:t>十分讲究。（贬义）</a:t>
                      </a:r>
                      <a:endParaRPr lang="zh-CN" altLang="en-US" sz="2000">
                        <a:latin typeface="黑体" panose="02010609060101010101" pitchFamily="49" charset="-122"/>
                        <a:ea typeface="黑体" panose="02010609060101010101" pitchFamily="49" charset="-122"/>
                      </a:endParaRPr>
                    </a:p>
                  </a:txBody>
                  <a:tcPr marL="91410" marR="91410" marT="45726" marB="45726"/>
                </a:tc>
              </a:tr>
              <a:tr h="1463200">
                <a:tc>
                  <a:txBody>
                    <a:bodyPr/>
                    <a:lstStyle/>
                    <a:p>
                      <a:pPr>
                        <a:lnSpc>
                          <a:spcPct val="150000"/>
                        </a:lnSpc>
                      </a:pPr>
                      <a:endParaRPr lang="en-US" altLang="zh-CN" sz="2400" smtClean="0">
                        <a:latin typeface="黑体" panose="02010609060101010101" pitchFamily="49" charset="-122"/>
                        <a:ea typeface="黑体" panose="02010609060101010101" pitchFamily="49" charset="-122"/>
                      </a:endParaRPr>
                    </a:p>
                    <a:p>
                      <a:pPr>
                        <a:lnSpc>
                          <a:spcPct val="150000"/>
                        </a:lnSpc>
                      </a:pPr>
                      <a:r>
                        <a:rPr lang="zh-CN" altLang="en-US" sz="2400" smtClean="0">
                          <a:latin typeface="黑体" panose="02010609060101010101" pitchFamily="49" charset="-122"/>
                          <a:ea typeface="黑体" panose="02010609060101010101" pitchFamily="49" charset="-122"/>
                        </a:rPr>
                        <a:t>造句与用例</a:t>
                      </a:r>
                      <a:endParaRPr lang="zh-CN" altLang="en-US" sz="2400">
                        <a:latin typeface="黑体" panose="02010609060101010101" pitchFamily="49" charset="-122"/>
                        <a:ea typeface="黑体" panose="02010609060101010101" pitchFamily="49" charset="-122"/>
                      </a:endParaRPr>
                    </a:p>
                  </a:txBody>
                  <a:tcPr marL="91410" marR="91410" marT="45726" marB="45726">
                    <a:solidFill>
                      <a:schemeClr val="accent5">
                        <a:lumMod val="20000"/>
                        <a:lumOff val="80000"/>
                      </a:schemeClr>
                    </a:solidFill>
                  </a:tcPr>
                </a:tc>
                <a:tc>
                  <a:txBody>
                    <a:bodyPr/>
                    <a:lstStyle/>
                    <a:p>
                      <a:pPr>
                        <a:lnSpc>
                          <a:spcPct val="150000"/>
                        </a:lnSpc>
                      </a:pPr>
                      <a:r>
                        <a:rPr lang="zh-CN" altLang="en-US" sz="2000" smtClean="0">
                          <a:solidFill>
                            <a:schemeClr val="tx1"/>
                          </a:solidFill>
                          <a:latin typeface="黑体" panose="02010609060101010101" pitchFamily="49" charset="-122"/>
                          <a:ea typeface="黑体" panose="02010609060101010101" pitchFamily="49" charset="-122"/>
                        </a:rPr>
                        <a:t>古今中外的著名诗人</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于诗歌创作的过程当中</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莫不</a:t>
                      </a:r>
                      <a:r>
                        <a:rPr lang="zh-CN" altLang="en-US" sz="2000" smtClean="0">
                          <a:solidFill>
                            <a:srgbClr val="FF0000"/>
                          </a:solidFill>
                          <a:latin typeface="黑体" panose="02010609060101010101" pitchFamily="49" charset="-122"/>
                          <a:ea typeface="黑体" panose="02010609060101010101" pitchFamily="49" charset="-122"/>
                        </a:rPr>
                        <a:t>字斟句酌</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反复修改</a:t>
                      </a:r>
                      <a:r>
                        <a:rPr lang="en-US" altLang="zh-CN" sz="2000" smtClean="0">
                          <a:solidFill>
                            <a:schemeClr val="tx1"/>
                          </a:solidFill>
                          <a:latin typeface="黑体" panose="02010609060101010101" pitchFamily="49" charset="-122"/>
                          <a:ea typeface="黑体" panose="02010609060101010101" pitchFamily="49" charset="-122"/>
                        </a:rPr>
                        <a:t>,</a:t>
                      </a:r>
                      <a:r>
                        <a:rPr lang="zh-CN" altLang="en-US" sz="2000" smtClean="0">
                          <a:solidFill>
                            <a:schemeClr val="tx1"/>
                          </a:solidFill>
                          <a:latin typeface="黑体" panose="02010609060101010101" pitchFamily="49" charset="-122"/>
                          <a:ea typeface="黑体" panose="02010609060101010101" pitchFamily="49" charset="-122"/>
                        </a:rPr>
                        <a:t>体现了对诗歌艺术的不懈追求。</a:t>
                      </a:r>
                      <a:endParaRPr lang="zh-CN" altLang="en-US" sz="2000">
                        <a:solidFill>
                          <a:schemeClr val="tx1"/>
                        </a:solidFill>
                        <a:latin typeface="黑体" panose="02010609060101010101" pitchFamily="49" charset="-122"/>
                        <a:ea typeface="黑体" panose="02010609060101010101" pitchFamily="49" charset="-122"/>
                      </a:endParaRPr>
                    </a:p>
                  </a:txBody>
                  <a:tcPr marL="91410" marR="91410" marT="45726" marB="45726">
                    <a:noFill/>
                  </a:tcPr>
                </a:tc>
                <a:tc>
                  <a:txBody>
                    <a:bodyPr/>
                    <a:lstStyle/>
                    <a:p>
                      <a:pPr>
                        <a:lnSpc>
                          <a:spcPct val="150000"/>
                        </a:lnSpc>
                      </a:pP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学习文件不能只</a:t>
                      </a:r>
                      <a:r>
                        <a:rPr lang="zh-CN" altLang="en-US" sz="2000" b="0" i="0" kern="1200" smtClean="0">
                          <a:solidFill>
                            <a:srgbClr val="FF0000"/>
                          </a:solidFill>
                          <a:effectLst/>
                          <a:latin typeface="黑体" panose="02010609060101010101" pitchFamily="49" charset="-122"/>
                          <a:ea typeface="黑体" panose="02010609060101010101" pitchFamily="49" charset="-122"/>
                          <a:cs typeface="+mn-cs"/>
                        </a:rPr>
                        <a:t>咬文嚼字</a:t>
                      </a:r>
                      <a:r>
                        <a:rPr lang="en-US" altLang="zh-CN" sz="2000" b="0" i="0" kern="1200" smtClean="0">
                          <a:solidFill>
                            <a:schemeClr val="tx1"/>
                          </a:solidFill>
                          <a:effectLst/>
                          <a:latin typeface="黑体" panose="02010609060101010101" pitchFamily="49" charset="-122"/>
                          <a:ea typeface="黑体" panose="02010609060101010101" pitchFamily="49" charset="-122"/>
                          <a:cs typeface="+mn-cs"/>
                        </a:rPr>
                        <a:t>,</a:t>
                      </a:r>
                      <a:r>
                        <a:rPr lang="zh-CN" altLang="en-US" sz="2000" b="0" i="0" kern="1200" smtClean="0">
                          <a:solidFill>
                            <a:schemeClr val="tx1"/>
                          </a:solidFill>
                          <a:effectLst/>
                          <a:latin typeface="黑体" panose="02010609060101010101" pitchFamily="49" charset="-122"/>
                          <a:ea typeface="黑体" panose="02010609060101010101" pitchFamily="49" charset="-122"/>
                          <a:cs typeface="+mn-cs"/>
                        </a:rPr>
                        <a:t>关键是领会文件的精神实质。</a:t>
                      </a:r>
                      <a:endParaRPr lang="zh-CN" altLang="en-US" sz="2000">
                        <a:latin typeface="黑体" panose="02010609060101010101" pitchFamily="49" charset="-122"/>
                        <a:ea typeface="黑体" panose="02010609060101010101" pitchFamily="49" charset="-122"/>
                      </a:endParaRPr>
                    </a:p>
                  </a:txBody>
                  <a:tcPr marL="91410" marR="91410" marT="45726" marB="45726">
                    <a:noFill/>
                  </a:tcPr>
                </a:tc>
              </a:tr>
            </a:tbl>
          </a:graphicData>
        </a:graphic>
      </p:graphicFrame>
      <p:grpSp>
        <p:nvGrpSpPr>
          <p:cNvPr id="12314" name="组合 17"/>
          <p:cNvGrpSpPr/>
          <p:nvPr/>
        </p:nvGrpSpPr>
        <p:grpSpPr>
          <a:xfrm>
            <a:off x="192661" y="990371"/>
            <a:ext cx="1952173" cy="760237"/>
            <a:chOff x="0" y="0"/>
            <a:chExt cx="3788755" cy="1112072"/>
          </a:xfrm>
        </p:grpSpPr>
        <p:pic>
          <p:nvPicPr>
            <p:cNvPr id="12315" name="图片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6" name="文本框 19"/>
            <p:cNvSpPr txBox="1">
              <a:spLocks noChangeArrowheads="1"/>
            </p:cNvSpPr>
            <p:nvPr/>
          </p:nvSpPr>
          <p:spPr bwMode="auto">
            <a:xfrm>
              <a:off x="265991" y="75790"/>
              <a:ext cx="2396845" cy="1036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r>
                <a:rPr lang="zh-CN" altLang="en-US" sz="2000">
                  <a:solidFill>
                    <a:schemeClr val="bg1"/>
                  </a:solidFill>
                  <a:latin typeface="黑体" panose="02010609060101010101" pitchFamily="49" charset="-122"/>
                  <a:ea typeface="黑体" panose="02010609060101010101" pitchFamily="49" charset="-122"/>
                </a:rPr>
                <a:t>辨识近义词</a:t>
              </a:r>
            </a:p>
          </p:txBody>
        </p:sp>
      </p:grpSp>
    </p:spTree>
  </p:cSld>
  <p:clrMapOvr>
    <a:masterClrMapping/>
  </p:clrMapOvr>
  <p:transition spd="slow">
    <p:random/>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2988</Words>
  <Application>Microsoft Office PowerPoint</Application>
  <PresentationFormat>自定义</PresentationFormat>
  <Paragraphs>227</Paragraphs>
  <Slides>26</Slides>
  <Notes>3</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社会历史的决定性基础</vt:lpstr>
      <vt:lpstr>PowerPoint 演示文稿</vt:lpstr>
      <vt:lpstr>PowerPoint 演示文稿</vt:lpstr>
      <vt:lpstr>情境导入</vt:lpstr>
      <vt:lpstr>自我研习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社会历史的决定性基础</dc:title>
  <dc:creator>rbm.xkw.com</dc:creator>
  <cp:lastModifiedBy>hj</cp:lastModifiedBy>
  <cp:revision>2</cp:revision>
  <cp:lastPrinted>2021-08-20T17:47:02Z</cp:lastPrinted>
  <dcterms:created xsi:type="dcterms:W3CDTF">2021-08-20T17:47:02Z</dcterms:created>
  <dcterms:modified xsi:type="dcterms:W3CDTF">2021-09-12T04:00:47Z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