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75"/>
  </p:notesMasterIdLst>
  <p:sldIdLst>
    <p:sldId id="280" r:id="rId5"/>
    <p:sldId id="281" r:id="rId6"/>
    <p:sldId id="365" r:id="rId7"/>
    <p:sldId id="282" r:id="rId8"/>
    <p:sldId id="293" r:id="rId9"/>
    <p:sldId id="342" r:id="rId10"/>
    <p:sldId id="334" r:id="rId11"/>
    <p:sldId id="335" r:id="rId12"/>
    <p:sldId id="343" r:id="rId13"/>
    <p:sldId id="338" r:id="rId14"/>
    <p:sldId id="344" r:id="rId15"/>
    <p:sldId id="347" r:id="rId16"/>
    <p:sldId id="345" r:id="rId17"/>
    <p:sldId id="294" r:id="rId18"/>
    <p:sldId id="439" r:id="rId19"/>
    <p:sldId id="440" r:id="rId20"/>
    <p:sldId id="296" r:id="rId21"/>
    <p:sldId id="298" r:id="rId22"/>
    <p:sldId id="435" r:id="rId23"/>
    <p:sldId id="299" r:id="rId24"/>
    <p:sldId id="324" r:id="rId25"/>
    <p:sldId id="436" r:id="rId26"/>
    <p:sldId id="336" r:id="rId27"/>
    <p:sldId id="337" r:id="rId28"/>
    <p:sldId id="278" r:id="rId29"/>
    <p:sldId id="257" r:id="rId30"/>
    <p:sldId id="258" r:id="rId31"/>
    <p:sldId id="260" r:id="rId32"/>
    <p:sldId id="261" r:id="rId33"/>
    <p:sldId id="276" r:id="rId34"/>
    <p:sldId id="277" r:id="rId35"/>
    <p:sldId id="279" r:id="rId36"/>
    <p:sldId id="275" r:id="rId37"/>
    <p:sldId id="307" r:id="rId38"/>
    <p:sldId id="379" r:id="rId39"/>
    <p:sldId id="284" r:id="rId40"/>
    <p:sldId id="366" r:id="rId41"/>
    <p:sldId id="367" r:id="rId42"/>
    <p:sldId id="368" r:id="rId43"/>
    <p:sldId id="437" r:id="rId44"/>
    <p:sldId id="370" r:id="rId45"/>
    <p:sldId id="372" r:id="rId46"/>
    <p:sldId id="371" r:id="rId47"/>
    <p:sldId id="373" r:id="rId48"/>
    <p:sldId id="353" r:id="rId49"/>
    <p:sldId id="352" r:id="rId50"/>
    <p:sldId id="354" r:id="rId51"/>
    <p:sldId id="356" r:id="rId52"/>
    <p:sldId id="355" r:id="rId53"/>
    <p:sldId id="364" r:id="rId54"/>
    <p:sldId id="357" r:id="rId55"/>
    <p:sldId id="348" r:id="rId56"/>
    <p:sldId id="349" r:id="rId57"/>
    <p:sldId id="350" r:id="rId58"/>
    <p:sldId id="361" r:id="rId59"/>
    <p:sldId id="362" r:id="rId60"/>
    <p:sldId id="358" r:id="rId61"/>
    <p:sldId id="359" r:id="rId62"/>
    <p:sldId id="360" r:id="rId63"/>
    <p:sldId id="329" r:id="rId64"/>
    <p:sldId id="330" r:id="rId65"/>
    <p:sldId id="331" r:id="rId66"/>
    <p:sldId id="332" r:id="rId67"/>
    <p:sldId id="363" r:id="rId68"/>
    <p:sldId id="374" r:id="rId69"/>
    <p:sldId id="375" r:id="rId70"/>
    <p:sldId id="377" r:id="rId71"/>
    <p:sldId id="378" r:id="rId72"/>
    <p:sldId id="376" r:id="rId73"/>
    <p:sldId id="286" r:id="rId74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FFFF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546"/>
  </p:normalViewPr>
  <p:slideViewPr>
    <p:cSldViewPr showGuides="1">
      <p:cViewPr varScale="1">
        <p:scale>
          <a:sx n="62" d="100"/>
          <a:sy n="62" d="100"/>
        </p:scale>
        <p:origin x="-1596" y="-78"/>
      </p:cViewPr>
      <p:guideLst>
        <p:guide orient="horz" pos="2175"/>
        <p:guide pos="28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76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slide" Target="slides/slide70.xml"/><Relationship Id="rId79" Type="http://schemas.openxmlformats.org/officeDocument/2006/relationships/tableStyles" Target="tableStyle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852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54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1054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‹#›</a:t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11</a:t>
            </a:fld>
            <a:endParaRPr lang="en-US" altLang="zh-CN" sz="1200" dirty="0"/>
          </a:p>
        </p:txBody>
      </p:sp>
      <p:sp>
        <p:nvSpPr>
          <p:cNvPr id="79875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en-US" altLang="zh-CN" dirty="0"/>
              <a:t>lài    【</a:t>
            </a:r>
            <a:r>
              <a:rPr lang="zh-CN" altLang="en-US" dirty="0"/>
              <a:t>译文</a:t>
            </a:r>
            <a:r>
              <a:rPr lang="en-US" altLang="zh-CN" dirty="0"/>
              <a:t>】</a:t>
            </a:r>
            <a:r>
              <a:rPr lang="zh-CN" altLang="en-US" dirty="0"/>
              <a:t>晋元帝皇子降生，普遍赏赐群臣。殷洪乔谢赏时说：“皇子诞生，普天下共同庆贺。臣下没有功劳，却辱蒙重赏。”元帝笑着说：“这事难道能让你有功劳吗！”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41</a:t>
            </a:fld>
            <a:endParaRPr lang="en-US" altLang="zh-CN" sz="1200" dirty="0"/>
          </a:p>
        </p:txBody>
      </p:sp>
      <p:sp>
        <p:nvSpPr>
          <p:cNvPr id="89091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en-US" altLang="zh-CN" dirty="0"/>
              <a:t>B</a:t>
            </a:r>
            <a:r>
              <a:rPr lang="zh-CN" altLang="en-US" dirty="0"/>
              <a:t>、“献丑”谦辞，在展示自己作品或表现自己技能时，表示自己谦虚，称自己水平不高，这里明明有了差错，所以用“献丑”不当；</a:t>
            </a:r>
            <a:br>
              <a:rPr lang="zh-CN" altLang="en-US" dirty="0"/>
            </a:br>
            <a:r>
              <a:rPr lang="en-US" altLang="zh-CN" dirty="0"/>
              <a:t>C</a:t>
            </a:r>
            <a:r>
              <a:rPr lang="zh-CN" altLang="en-US" dirty="0"/>
              <a:t>、“垂询”敬词，称别人对自己的询问，这里应用“请教”；</a:t>
            </a:r>
            <a:br>
              <a:rPr lang="zh-CN" altLang="en-US" dirty="0"/>
            </a:br>
            <a:r>
              <a:rPr lang="en-US" altLang="zh-CN" dirty="0"/>
              <a:t>D</a:t>
            </a:r>
            <a:r>
              <a:rPr lang="zh-CN" altLang="en-US" dirty="0"/>
              <a:t>、“内人”应是对自己妻子的谦称，这里应改为“爱人”；</a:t>
            </a:r>
            <a:br>
              <a:rPr lang="zh-CN" altLang="en-US" dirty="0"/>
            </a:br>
            <a:r>
              <a:rPr lang="zh-CN" altLang="en-US" dirty="0"/>
              <a:t>故选：</a:t>
            </a:r>
            <a:r>
              <a:rPr lang="en-US" altLang="zh-CN" dirty="0"/>
              <a:t>A</a:t>
            </a:r>
            <a:r>
              <a:rPr lang="zh-CN" altLang="en-US" dirty="0"/>
              <a:t>．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42</a:t>
            </a:fld>
            <a:endParaRPr lang="en-US" altLang="zh-CN" sz="1200" dirty="0"/>
          </a:p>
        </p:txBody>
      </p:sp>
      <p:sp>
        <p:nvSpPr>
          <p:cNvPr id="90115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/>
            <a:r>
              <a:rPr lang="en-US" altLang="zh-CN" dirty="0"/>
              <a:t>C</a:t>
            </a:r>
          </a:p>
          <a:p>
            <a:pPr lvl="0"/>
            <a:r>
              <a:rPr lang="zh-CN" altLang="en-US" dirty="0"/>
              <a:t>试题分析：本题主要考查语言表达的得体。</a:t>
            </a:r>
            <a:r>
              <a:rPr lang="en-US" altLang="zh-CN" dirty="0"/>
              <a:t>A</a:t>
            </a:r>
            <a:r>
              <a:rPr lang="zh-CN" altLang="en-US" dirty="0"/>
              <a:t>项“承蒙”为敬辞，用于称别人对自己的帮助；</a:t>
            </a:r>
            <a:r>
              <a:rPr lang="en-US" altLang="zh-CN" dirty="0"/>
              <a:t>B</a:t>
            </a:r>
            <a:r>
              <a:rPr lang="zh-CN" altLang="en-US" dirty="0"/>
              <a:t>项“高足”，本意良马、 骏马，犹言高才，后常用为称呼别人的学生的敬词；</a:t>
            </a:r>
            <a:r>
              <a:rPr lang="en-US" altLang="zh-CN" dirty="0"/>
              <a:t>D</a:t>
            </a:r>
            <a:r>
              <a:rPr lang="zh-CN" altLang="en-US" dirty="0"/>
              <a:t>项“恭候”，意为恭敬地等待，敬辞，用于自己等待别人。</a:t>
            </a:r>
          </a:p>
          <a:p>
            <a:pPr lvl="0"/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43</a:t>
            </a:fld>
            <a:endParaRPr lang="en-US" altLang="zh-CN" sz="1200" dirty="0"/>
          </a:p>
        </p:txBody>
      </p:sp>
      <p:sp>
        <p:nvSpPr>
          <p:cNvPr id="91139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/>
            <a:r>
              <a:rPr lang="en-US" altLang="zh-CN" dirty="0"/>
              <a:t>C</a:t>
            </a:r>
          </a:p>
          <a:p>
            <a:pPr lvl="0"/>
            <a:r>
              <a:rPr lang="zh-CN" altLang="en-US" dirty="0"/>
              <a:t>试题分析：本题主要考查语言表达的得体。</a:t>
            </a:r>
            <a:r>
              <a:rPr lang="en-US" altLang="zh-CN" dirty="0"/>
              <a:t>A</a:t>
            </a:r>
            <a:r>
              <a:rPr lang="zh-CN" altLang="en-US" dirty="0"/>
              <a:t>项“承蒙”为敬辞，用于称别人对自己的帮助；</a:t>
            </a:r>
            <a:r>
              <a:rPr lang="en-US" altLang="zh-CN" dirty="0"/>
              <a:t>B</a:t>
            </a:r>
            <a:r>
              <a:rPr lang="zh-CN" altLang="en-US" dirty="0"/>
              <a:t>项“高足”，本意良马、 骏马，犹言高才，后常用为称呼别人的学生的敬词；</a:t>
            </a:r>
            <a:r>
              <a:rPr lang="en-US" altLang="zh-CN" dirty="0"/>
              <a:t>D</a:t>
            </a:r>
            <a:r>
              <a:rPr lang="zh-CN" altLang="en-US" dirty="0"/>
              <a:t>项“恭候”，意为恭敬地等待，敬辞，用于自己等待别人。</a:t>
            </a:r>
          </a:p>
          <a:p>
            <a:pPr lvl="0"/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44</a:t>
            </a:fld>
            <a:endParaRPr lang="en-US" altLang="zh-CN" sz="1200" dirty="0"/>
          </a:p>
        </p:txBody>
      </p:sp>
      <p:sp>
        <p:nvSpPr>
          <p:cNvPr id="92163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/>
            <a:r>
              <a:rPr lang="zh-CN" altLang="en-US" dirty="0"/>
              <a:t>答案</a:t>
            </a:r>
            <a:r>
              <a:rPr lang="en-US" altLang="zh-CN" dirty="0"/>
              <a:t>】D</a:t>
            </a:r>
          </a:p>
          <a:p>
            <a:pPr lvl="0"/>
            <a:r>
              <a:rPr lang="en-US" altLang="zh-CN" dirty="0"/>
              <a:t>【</a:t>
            </a:r>
            <a:r>
              <a:rPr lang="zh-CN" altLang="en-US" dirty="0"/>
              <a:t>解析</a:t>
            </a:r>
            <a:r>
              <a:rPr lang="en-US" altLang="zh-CN" dirty="0"/>
              <a:t>】</a:t>
            </a:r>
            <a:r>
              <a:rPr lang="zh-CN" altLang="en-US" dirty="0"/>
              <a:t>本题考查用语是否得体。</a:t>
            </a:r>
            <a:r>
              <a:rPr lang="en-US" altLang="zh-CN" dirty="0"/>
              <a:t>A</a:t>
            </a:r>
            <a:r>
              <a:rPr lang="zh-CN" altLang="en-US" dirty="0"/>
              <a:t>项，“府上”是对别人的家的尊称，应改为“寒舍”。 </a:t>
            </a:r>
            <a:r>
              <a:rPr lang="en-US" altLang="zh-CN" dirty="0"/>
              <a:t>B</a:t>
            </a:r>
            <a:r>
              <a:rPr lang="zh-CN" altLang="en-US" dirty="0"/>
              <a:t>项，“垂念”称对方（多指长辈或上级）对自己的关心挂念，应改为“感念”。</a:t>
            </a:r>
            <a:r>
              <a:rPr lang="en-US" altLang="zh-CN" dirty="0"/>
              <a:t>C</a:t>
            </a:r>
            <a:r>
              <a:rPr lang="zh-CN" altLang="en-US" dirty="0"/>
              <a:t>项，“家严”对别人称自己的父亲，应改为“令堂”。</a:t>
            </a:r>
            <a:r>
              <a:rPr lang="en-US" altLang="zh-CN" dirty="0"/>
              <a:t>D</a:t>
            </a:r>
            <a:r>
              <a:rPr lang="zh-CN" altLang="en-US" dirty="0"/>
              <a:t>项，正确，其中“荷”常用于书信、公文等中表示感谢或客气。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45</a:t>
            </a:fld>
            <a:endParaRPr lang="en-US" altLang="zh-CN" sz="1200" dirty="0"/>
          </a:p>
        </p:txBody>
      </p:sp>
      <p:sp>
        <p:nvSpPr>
          <p:cNvPr id="93187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dirty="0"/>
              <a:t>作出认真的指导”不得体，不宜对邀请的对象提这样的要求。 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51</a:t>
            </a:fld>
            <a:endParaRPr lang="en-US" altLang="zh-CN" sz="1200" dirty="0"/>
          </a:p>
        </p:txBody>
      </p:sp>
      <p:sp>
        <p:nvSpPr>
          <p:cNvPr id="94211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en-US" altLang="zh-CN" dirty="0"/>
              <a:t>[</a:t>
            </a:r>
            <a:r>
              <a:rPr lang="zh-CN" altLang="en-US" dirty="0"/>
              <a:t>解析</a:t>
            </a:r>
            <a:r>
              <a:rPr lang="en-US" altLang="zh-CN" dirty="0"/>
              <a:t>]</a:t>
            </a:r>
            <a:r>
              <a:rPr lang="zh-CN" altLang="en-US" dirty="0"/>
              <a:t>本题考查语言表达得体的能力，能力层级为</a:t>
            </a:r>
            <a:r>
              <a:rPr lang="en-US" altLang="zh-CN" dirty="0"/>
              <a:t>E</a:t>
            </a:r>
            <a:r>
              <a:rPr lang="zh-CN" altLang="en-US" dirty="0"/>
              <a:t>级。语言表达的得体，就是要求做到恰如其分，使语言适应不同的环境、不同的对象和不同的主体，即根据语境条件使用语言，分清不同场合、不同时间、不同身份、不同对象、不同目的等要素，选用恰当的语句来表情达意。要针对 “批评”，“幽默的回应”。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/>
            <a:r>
              <a:rPr lang="en-US" altLang="zh-CN" b="1" dirty="0">
                <a:solidFill>
                  <a:schemeClr val="bg1"/>
                </a:solidFill>
              </a:rPr>
              <a:t>A/B</a:t>
            </a:r>
            <a:r>
              <a:rPr lang="zh-CN" altLang="en-US" b="1" dirty="0">
                <a:solidFill>
                  <a:schemeClr val="bg1"/>
                </a:solidFill>
              </a:rPr>
              <a:t>向导师请教研究生论文的写作，要安排充裕的时间，虚心就坐请教，而不是随便“聊聊”。</a:t>
            </a:r>
            <a:r>
              <a:rPr lang="en-US" altLang="zh-CN" b="1" dirty="0">
                <a:solidFill>
                  <a:schemeClr val="bg1"/>
                </a:solidFill>
              </a:rPr>
              <a:t>C</a:t>
            </a:r>
            <a:r>
              <a:rPr lang="zh-CN" altLang="en-US" b="1" dirty="0">
                <a:solidFill>
                  <a:schemeClr val="bg1"/>
                </a:solidFill>
              </a:rPr>
              <a:t>宣传计生国策，不宜将生孩子与养猪并提。</a:t>
            </a:r>
            <a:r>
              <a:rPr lang="en-US" altLang="zh-CN" b="1" dirty="0">
                <a:solidFill>
                  <a:schemeClr val="bg1"/>
                </a:solidFill>
              </a:rPr>
              <a:t>D“</a:t>
            </a:r>
            <a:r>
              <a:rPr lang="zh-CN" altLang="en-US" b="1" dirty="0">
                <a:solidFill>
                  <a:schemeClr val="bg1"/>
                </a:solidFill>
              </a:rPr>
              <a:t>榜上无名，脚下有路”不宜放在高考考场来激励广大考生。</a:t>
            </a:r>
          </a:p>
          <a:p>
            <a:pPr lvl="0"/>
            <a:endParaRPr lang="zh-CN" altLang="en-US" dirty="0"/>
          </a:p>
        </p:txBody>
      </p:sp>
      <p:sp>
        <p:nvSpPr>
          <p:cNvPr id="952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54</a:t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/>
            <a:r>
              <a:rPr lang="zh-CN" altLang="en-US" dirty="0"/>
              <a:t>① “令爱”或“令千金”都对；②“忝列”改为“名列”（“忝列”是一个谦词，评说别人则有贬抑的意味，与语境不合）；③“承让”改为“手下留情”（“承让”是比赛时获胜方所说的谦词，意思是自己胜得侥幸，承蒙对方的谦让。不能请对方“承让”）；④“忽悠”改为“欺骗”（ “忽悠”属于方言口语，司法文书要使用正规的书面语）。</a:t>
            </a:r>
            <a:endParaRPr lang="zh-CN" altLang="zh-CN" dirty="0"/>
          </a:p>
          <a:p>
            <a:pPr lvl="0"/>
            <a:endParaRPr lang="zh-CN" altLang="en-US" dirty="0"/>
          </a:p>
        </p:txBody>
      </p:sp>
      <p:sp>
        <p:nvSpPr>
          <p:cNvPr id="962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68</a:t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12</a:t>
            </a:fld>
            <a:endParaRPr lang="en-US" altLang="zh-CN" sz="1200" dirty="0"/>
          </a:p>
        </p:txBody>
      </p:sp>
      <p:sp>
        <p:nvSpPr>
          <p:cNvPr id="80899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en-US" altLang="zh-CN" dirty="0"/>
              <a:t>lài    【</a:t>
            </a:r>
            <a:r>
              <a:rPr lang="zh-CN" altLang="en-US" dirty="0"/>
              <a:t>译文</a:t>
            </a:r>
            <a:r>
              <a:rPr lang="en-US" altLang="zh-CN" dirty="0"/>
              <a:t>】</a:t>
            </a:r>
            <a:r>
              <a:rPr lang="zh-CN" altLang="en-US" dirty="0"/>
              <a:t>晋元帝皇子降生，普遍赏赐群臣。殷洪乔谢赏时说：“皇子诞生，普天下共同庆贺。臣下没有功劳，却辱蒙重赏。”元帝笑着说：“这事难道能让你有功劳吗！”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18</a:t>
            </a:fld>
            <a:endParaRPr lang="en-US" altLang="zh-CN" sz="1200" dirty="0"/>
          </a:p>
        </p:txBody>
      </p:sp>
      <p:sp>
        <p:nvSpPr>
          <p:cNvPr id="81923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dirty="0"/>
              <a:t>吴彦祖  王力宏  陈冠希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829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34</a:t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3971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839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35</a:t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37</a:t>
            </a:fld>
            <a:endParaRPr lang="en-US" altLang="zh-CN" sz="1200" dirty="0"/>
          </a:p>
        </p:txBody>
      </p:sp>
      <p:sp>
        <p:nvSpPr>
          <p:cNvPr id="84995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dirty="0"/>
              <a:t>作出认真的指导”不得体，不宜对邀请的对象提这样的要求。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38</a:t>
            </a:fld>
            <a:endParaRPr lang="en-US" altLang="zh-CN" sz="1200" dirty="0"/>
          </a:p>
        </p:txBody>
      </p:sp>
      <p:sp>
        <p:nvSpPr>
          <p:cNvPr id="86019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dirty="0"/>
              <a:t>作出认真的指导”不得体，不宜对邀请的对象提这样的要求。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39</a:t>
            </a:fld>
            <a:endParaRPr lang="en-US" altLang="zh-CN" sz="1200" dirty="0"/>
          </a:p>
        </p:txBody>
      </p:sp>
      <p:sp>
        <p:nvSpPr>
          <p:cNvPr id="87043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zh-CN" altLang="en-US" dirty="0"/>
              <a:t>作出认真的指导”不得体，不宜对邀请的对象提这样的要求。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40</a:t>
            </a:fld>
            <a:endParaRPr lang="en-US" altLang="zh-CN" sz="1200" dirty="0"/>
          </a:p>
        </p:txBody>
      </p:sp>
      <p:sp>
        <p:nvSpPr>
          <p:cNvPr id="88067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8068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r>
              <a:rPr lang="zh-CN" altLang="zh-CN" dirty="0"/>
              <a:t>【分析】本题考查对语段的修改能力。题干中说在语言、逻辑等方面存在若干问题，考生可有目的地从搭配不当、歧义、不合逻辑等角度去分析。如</a:t>
            </a:r>
            <a:r>
              <a:rPr lang="en-US" altLang="zh-CN" dirty="0"/>
              <a:t>“</a:t>
            </a:r>
            <a:r>
              <a:rPr lang="zh-CN" altLang="zh-CN" dirty="0"/>
              <a:t>震慑</a:t>
            </a:r>
            <a:r>
              <a:rPr lang="en-US" altLang="zh-CN" dirty="0"/>
              <a:t>”</a:t>
            </a:r>
            <a:r>
              <a:rPr lang="zh-CN" altLang="zh-CN" dirty="0"/>
              <a:t>指震动使害怕，用在此处不合适，可改为</a:t>
            </a:r>
            <a:r>
              <a:rPr lang="en-US" altLang="zh-CN" dirty="0"/>
              <a:t>“</a:t>
            </a:r>
            <a:r>
              <a:rPr lang="zh-CN" altLang="zh-CN" dirty="0"/>
              <a:t>震撼</a:t>
            </a:r>
            <a:r>
              <a:rPr lang="en-US" altLang="zh-CN" dirty="0"/>
              <a:t>”</a:t>
            </a:r>
            <a:r>
              <a:rPr lang="zh-CN" altLang="zh-CN" dirty="0"/>
              <a:t>。</a:t>
            </a:r>
            <a:r>
              <a:rPr lang="en-US" altLang="zh-CN" dirty="0"/>
              <a:t>“</a:t>
            </a:r>
            <a:r>
              <a:rPr lang="zh-CN" altLang="zh-CN" dirty="0"/>
              <a:t>采纳</a:t>
            </a:r>
            <a:r>
              <a:rPr lang="en-US" altLang="zh-CN" dirty="0"/>
              <a:t>”</a:t>
            </a:r>
            <a:r>
              <a:rPr lang="zh-CN" altLang="zh-CN" dirty="0"/>
              <a:t>指接受</a:t>
            </a:r>
            <a:r>
              <a:rPr lang="en-US" altLang="zh-CN" dirty="0"/>
              <a:t>(</a:t>
            </a:r>
            <a:r>
              <a:rPr lang="zh-CN" altLang="zh-CN" dirty="0"/>
              <a:t>意见、建议、要求</a:t>
            </a:r>
            <a:r>
              <a:rPr lang="en-US" altLang="zh-CN" dirty="0"/>
              <a:t>)</a:t>
            </a:r>
            <a:r>
              <a:rPr lang="zh-CN" altLang="zh-CN" dirty="0"/>
              <a:t>，多指主动性行为，此处是要求别人接受的，不准确。</a:t>
            </a:r>
            <a:r>
              <a:rPr lang="en-US" altLang="zh-CN" dirty="0"/>
              <a:t>“</a:t>
            </a:r>
            <a:r>
              <a:rPr lang="zh-CN" altLang="zh-CN" dirty="0"/>
              <a:t>首当其冲</a:t>
            </a:r>
            <a:r>
              <a:rPr lang="en-US" altLang="zh-CN" dirty="0"/>
              <a:t>”</a:t>
            </a:r>
            <a:r>
              <a:rPr lang="zh-CN" altLang="zh-CN" dirty="0"/>
              <a:t>比喻最先受到攻击或遭到灾难，被误用为首先应当做某事了。</a:t>
            </a:r>
            <a:r>
              <a:rPr lang="en-US" altLang="zh-CN" dirty="0"/>
              <a:t>“</a:t>
            </a:r>
            <a:r>
              <a:rPr lang="zh-CN" altLang="zh-CN" dirty="0"/>
              <a:t>读者只有参加图书馆的活动，才能真正实现个人素质的提高</a:t>
            </a:r>
            <a:r>
              <a:rPr lang="en-US" altLang="zh-CN" dirty="0"/>
              <a:t>” “</a:t>
            </a:r>
            <a:r>
              <a:rPr lang="zh-CN" altLang="zh-CN" dirty="0"/>
              <a:t>增大藏书量就能实现图书馆的内涵发展</a:t>
            </a:r>
            <a:r>
              <a:rPr lang="en-US" altLang="zh-CN" dirty="0"/>
              <a:t>” </a:t>
            </a:r>
            <a:r>
              <a:rPr lang="zh-CN" altLang="zh-CN" dirty="0"/>
              <a:t>这两句中，</a:t>
            </a:r>
            <a:r>
              <a:rPr lang="en-US" altLang="zh-CN" dirty="0"/>
              <a:t>“</a:t>
            </a:r>
            <a:r>
              <a:rPr lang="zh-CN" altLang="zh-CN" dirty="0"/>
              <a:t>只有</a:t>
            </a:r>
            <a:r>
              <a:rPr lang="en-US" altLang="zh-CN" dirty="0"/>
              <a:t>……</a:t>
            </a:r>
            <a:r>
              <a:rPr lang="zh-CN" altLang="zh-CN" dirty="0"/>
              <a:t>才</a:t>
            </a:r>
            <a:r>
              <a:rPr lang="en-US" altLang="zh-CN" dirty="0"/>
              <a:t>”</a:t>
            </a:r>
            <a:r>
              <a:rPr lang="zh-CN" altLang="zh-CN" dirty="0"/>
              <a:t>和</a:t>
            </a:r>
            <a:r>
              <a:rPr lang="en-US" altLang="zh-CN" dirty="0"/>
              <a:t>“</a:t>
            </a:r>
            <a:r>
              <a:rPr lang="zh-CN" altLang="zh-CN" dirty="0"/>
              <a:t>就能</a:t>
            </a:r>
            <a:r>
              <a:rPr lang="en-US" altLang="zh-CN" dirty="0"/>
              <a:t>”</a:t>
            </a:r>
            <a:r>
              <a:rPr lang="zh-CN" altLang="zh-CN" dirty="0"/>
              <a:t>说法太绝对，存在逻辑错误。</a:t>
            </a:r>
            <a:r>
              <a:rPr lang="en-US" altLang="zh-CN" dirty="0"/>
              <a:t/>
            </a:r>
            <a:br>
              <a:rPr lang="en-US" altLang="zh-CN" dirty="0"/>
            </a:b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/>
          <p:nvPr/>
        </p:nvGrpSpPr>
        <p:grpSpPr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16" name="Freeform 3"/>
            <p:cNvSpPr/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4"/>
            <p:cNvSpPr/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5"/>
            <p:cNvSpPr/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6"/>
            <p:cNvSpPr/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130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23" name="Rectangle 12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</a:rPr>
              <a:pPr algn="r"/>
              <a:t>‹#›</a:t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4099" name="Freeform 3"/>
            <p:cNvSpPr/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0" name="Freeform 4"/>
            <p:cNvSpPr/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1" name="Freeform 5"/>
            <p:cNvSpPr/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2" name="Freeform 6"/>
            <p:cNvSpPr/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3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4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05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06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1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10199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anose="05000000000000000000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3075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3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8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" Target="slide59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1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xb&#31532;&#19968;&#36718;&#22797;&#20064;&#20043;&#65306;5&#35821;&#35328;&#34920;&#36798;&#19982;&#24212;&#29992;%20&#27010;&#36848;.ppt" TargetMode="External"/><Relationship Id="rId2" Type="http://schemas.openxmlformats.org/officeDocument/2006/relationships/hyperlink" Target="&#19968;&#36718;&#22797;&#20064;/1&#31456;%20&#31532;5&#33410;%20&#35821;&#35328;&#34920;&#36798;&#19982;&#24212;&#29992;/xb&#31532;&#19968;&#36718;&#22797;&#20064;&#20043;&#65306;5&#27491;&#30830;&#20351;&#29992;&#26631;&#28857;&#31526;&#21495;.ppt" TargetMode="External"/><Relationship Id="rId1" Type="http://schemas.openxmlformats.org/officeDocument/2006/relationships/slideLayout" Target="../slideLayouts/slideLayout29.xml"/><Relationship Id="rId4" Type="http://schemas.openxmlformats.org/officeDocument/2006/relationships/hyperlink" Target="&#19968;&#36718;&#22797;&#20064;/1&#31456;%20&#31532;5&#33410;%20&#35821;&#35328;&#34920;&#36798;&#19982;&#24212;&#29992;/xb&#31532;&#19968;&#36718;&#22797;&#20064;&#20043;&#65306;5&#23545;&#32852;&#19987;&#39064;&#22797;&#20064;.ppt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tv.com/video/baijiajiangtan/2007/10/baijiajiangtan_300_20071010_1.shtml" TargetMode="External"/><Relationship Id="rId2" Type="http://schemas.openxmlformats.org/officeDocument/2006/relationships/hyperlink" Target="http://www.56.com/u85/v_NTY3NDg4MTA.html" TargetMode="Externa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8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059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/>
          <p:nvPr/>
        </p:nvSpPr>
        <p:spPr>
          <a:xfrm>
            <a:off x="0" y="44450"/>
            <a:ext cx="9144000" cy="6664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县长一行七人去吃饭。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坐定后对女服务员说：“茶。”。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小姐：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</a:rPr>
              <a:t>1.2.3.4.5.6.7……</a:t>
            </a:r>
          </a:p>
          <a:p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县长说：“倒茶！”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小姐：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</a:rPr>
              <a:t>7.6.5.4.3.2.1……</a:t>
            </a:r>
          </a:p>
          <a:p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县长说：“你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</a:rPr>
              <a:t>……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数什么？”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答曰：“属狗。”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县长大怒：“叫老板来！”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老板赶忙道歉，一查，真是属狗的。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上菜了，清蒸王八。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有个部下用筷子抵住王八的头说：“领导动动，领导动动！”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领导心里不高兴，说：“好，好，大家随便！”就喝了一口汤。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部下说：“对，王八就该喝汤！”领导气极了。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此时有圆圆的东西浮在上面，问：“小姐，这是什么东西？”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小姐忙回答：“领导，是王八蛋。”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领导说：“那你给我们分开！”小姐很为难，没动手。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领导训斥道：“怎么回事？”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小姐说：“你们七个人，六个王八蛋，您叫我怎么分啊！”</a:t>
            </a:r>
            <a:r>
              <a:rPr lang="zh-CN" altLang="en-US" sz="24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4339" name="Rectangle 2"/>
          <p:cNvSpPr/>
          <p:nvPr/>
        </p:nvSpPr>
        <p:spPr>
          <a:xfrm>
            <a:off x="5651500" y="188913"/>
            <a:ext cx="3348038" cy="105251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材料链接四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zh-CN" altLang="en-US" sz="2800" b="1" dirty="0">
              <a:solidFill>
                <a:srgbClr val="00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6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962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962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962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962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962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9625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9625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96259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2" dur="500"/>
                                        <p:tgtEl>
                                          <p:spTgt spid="9625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9625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96259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/>
          <p:nvPr/>
        </p:nvSpPr>
        <p:spPr>
          <a:xfrm>
            <a:off x="144463" y="71438"/>
            <a:ext cx="8675687" cy="6813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材料链接五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元帝生子，普赐众臣。殷羡谢曰：</a:t>
            </a:r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皇子诞育，普天同庆，臣无勋焉，而猥颁厚赉。</a:t>
            </a:r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4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元帝笑曰：</a:t>
            </a:r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此事岂可使卿有勋邪？</a:t>
            </a:r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4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——</a:t>
            </a:r>
            <a:r>
              <a:rPr lang="en-US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世说新语</a:t>
            </a:r>
            <a:r>
              <a:rPr lang="en-US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4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44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44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44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8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08050"/>
            <a:ext cx="10287000" cy="4991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0594" name="Rectangle 2"/>
          <p:cNvSpPr/>
          <p:nvPr/>
        </p:nvSpPr>
        <p:spPr>
          <a:xfrm>
            <a:off x="144463" y="71438"/>
            <a:ext cx="8675687" cy="6813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材料链接六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中国式雷人标语</a:t>
            </a:r>
          </a:p>
        </p:txBody>
      </p:sp>
      <p:pic>
        <p:nvPicPr>
          <p:cNvPr id="110595" name="Picture 3" descr="1307747308252470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25850" y="0"/>
            <a:ext cx="551815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597" name="Picture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2627313"/>
            <a:ext cx="9144000" cy="332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599" name="Picture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950" y="2481263"/>
            <a:ext cx="9036050" cy="4111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00" name="Picture 8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1196975"/>
            <a:ext cx="10010775" cy="5372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01" name="Picture 9" descr="1307747259757839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694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03" name="Picture 11" descr="20131213100944_97245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3850" y="1052513"/>
            <a:ext cx="8280400" cy="4476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05" name="Picture 13" descr="142316019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11188" y="765175"/>
            <a:ext cx="8064500" cy="5497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07" name="Picture 15" descr="142316020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68313" y="765175"/>
            <a:ext cx="8280400" cy="566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609" name="Picture 17" descr="142316022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95288" y="1125538"/>
            <a:ext cx="8748712" cy="4073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0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0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0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0" dur="2000"/>
                                        <p:tgtEl>
                                          <p:spTgt spid="110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10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10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/>
          <p:nvPr/>
        </p:nvSpPr>
        <p:spPr>
          <a:xfrm>
            <a:off x="0" y="620713"/>
            <a:ext cx="9144000" cy="594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外国记者问周总理：“在你们中国，明明是人走的路为什么却要叫‘马路’呢？”</a:t>
            </a:r>
          </a:p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       周总理答道：“我们走马克思主义道路，简称马路。”</a:t>
            </a:r>
          </a:p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美国的一名官员说：“中国人很喜欢低着头走路，而我们美国人却总是抬着头走路。” 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 周总理说：“这并不奇怪。因为我们中国人喜欢走上坡路，而你们美国人喜欢走下坡路。”</a:t>
            </a:r>
          </a:p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一个西方记者问：“中国人民银行有多少资金？”意在嘲笑中国穷，国库空虚。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 周总理说：“有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</a:rPr>
              <a:t>18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元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</a:rPr>
              <a:t>8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角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</a:rPr>
              <a:t>8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分。”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 美国记者问：“中国现在有四亿人，有多少厕所？” 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 周总理答道：“两个！一个男厕所，一个女厕所。”</a:t>
            </a:r>
          </a:p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美国记者看到总理佩戴美国产的派克钢笔，便以讥讽的口吻问道：“请问，堂堂中国总理，为什么要用我们美国产的钢笔呢？”</a:t>
            </a:r>
          </a:p>
          <a:p>
            <a:r>
              <a:rPr lang="zh-CN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       周总理听后，风趣地说：“这是抗美援朝的战利品。”</a:t>
            </a:r>
          </a:p>
        </p:txBody>
      </p:sp>
      <p:sp>
        <p:nvSpPr>
          <p:cNvPr id="17411" name="Rectangle 3"/>
          <p:cNvSpPr/>
          <p:nvPr/>
        </p:nvSpPr>
        <p:spPr>
          <a:xfrm>
            <a:off x="5651500" y="-100012"/>
            <a:ext cx="3348038" cy="105251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材料链接七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zh-CN" altLang="en-US" sz="2800" b="1" dirty="0">
              <a:solidFill>
                <a:srgbClr val="00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75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75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75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75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75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075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1075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075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075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075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idx="1"/>
          </p:nvPr>
        </p:nvSpPr>
        <p:spPr>
          <a:xfrm>
            <a:off x="0" y="-26987"/>
            <a:ext cx="9067800" cy="5327650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15000"/>
              </a:lnSpc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约</a:t>
            </a:r>
            <a:r>
              <a:rPr lang="en-US" altLang="zh-CN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P300</a:t>
            </a:r>
          </a:p>
          <a:p>
            <a:pPr eaLnBrk="1" hangingPunct="1">
              <a:lnSpc>
                <a:spcPct val="115000"/>
              </a:lnSpc>
              <a:buNone/>
            </a:pPr>
            <a:r>
              <a:rPr lang="en-US" altLang="zh-CN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     1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、体现</a:t>
            </a:r>
            <a:r>
              <a:rPr lang="zh-CN" altLang="en-US" sz="4000" b="1" u="sng" dirty="0">
                <a:solidFill>
                  <a:srgbClr val="00FFCC"/>
                </a:solidFill>
                <a:latin typeface="宋体" panose="02010600030101010101" pitchFamily="2" charset="-122"/>
              </a:rPr>
              <a:t>语境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的要求，就是说话用语要</a:t>
            </a:r>
            <a:r>
              <a:rPr lang="zh-CN" altLang="en-US" sz="4000" b="1" u="sng" dirty="0">
                <a:solidFill>
                  <a:srgbClr val="00FFCC"/>
                </a:solidFill>
                <a:latin typeface="宋体" panose="02010600030101010101" pitchFamily="2" charset="-122"/>
              </a:rPr>
              <a:t>分清对象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4000" b="1" u="sng" dirty="0">
                <a:solidFill>
                  <a:srgbClr val="00FFCC"/>
                </a:solidFill>
                <a:latin typeface="宋体" panose="02010600030101010101" pitchFamily="2" charset="-122"/>
              </a:rPr>
              <a:t>注意</a:t>
            </a:r>
            <a:r>
              <a:rPr lang="zh-CN" altLang="en-US" sz="4000" b="1" u="sng" dirty="0">
                <a:solidFill>
                  <a:srgbClr val="00FFCC"/>
                </a:solidFill>
                <a:latin typeface="宋体" panose="02010600030101010101" pitchFamily="2" charset="-122"/>
                <a:hlinkClick r:id="rId2" action="ppaction://hlinksldjump"/>
              </a:rPr>
              <a:t>场合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，正确使用</a:t>
            </a:r>
            <a:r>
              <a:rPr lang="zh-CN" altLang="en-US" sz="4000" b="1" u="sng" dirty="0">
                <a:solidFill>
                  <a:srgbClr val="00FFCC"/>
                </a:solidFill>
                <a:latin typeface="宋体" panose="02010600030101010101" pitchFamily="2" charset="-122"/>
              </a:rPr>
              <a:t>谦辞敬辞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，把握</a:t>
            </a:r>
            <a:r>
              <a:rPr lang="zh-CN" altLang="en-US" sz="4000" b="1" u="sng" dirty="0">
                <a:solidFill>
                  <a:srgbClr val="00FFCC"/>
                </a:solidFill>
                <a:latin typeface="宋体" panose="02010600030101010101" pitchFamily="2" charset="-122"/>
              </a:rPr>
              <a:t>说话语气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等。  </a:t>
            </a:r>
          </a:p>
          <a:p>
            <a:pPr eaLnBrk="1" hangingPunct="1">
              <a:lnSpc>
                <a:spcPct val="115000"/>
              </a:lnSpc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     </a:t>
            </a:r>
            <a:r>
              <a:rPr lang="en-US" altLang="zh-CN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、体现</a:t>
            </a:r>
            <a:r>
              <a:rPr lang="zh-CN" altLang="en-US" sz="4000" b="1" u="sng" dirty="0">
                <a:solidFill>
                  <a:srgbClr val="00FFCC"/>
                </a:solidFill>
                <a:latin typeface="宋体" panose="02010600030101010101" pitchFamily="2" charset="-122"/>
              </a:rPr>
              <a:t>语体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的要求，要分清语体，做到</a:t>
            </a:r>
            <a:r>
              <a:rPr lang="zh-CN" altLang="en-US" sz="4000" b="1" u="sng" dirty="0">
                <a:solidFill>
                  <a:srgbClr val="00FFCC"/>
                </a:solidFill>
                <a:latin typeface="宋体" panose="02010600030101010101" pitchFamily="2" charset="-122"/>
              </a:rPr>
              <a:t>语体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4000" b="1" u="sng" dirty="0">
                <a:solidFill>
                  <a:srgbClr val="00FFCC"/>
                </a:solidFill>
                <a:latin typeface="宋体" panose="02010600030101010101" pitchFamily="2" charset="-122"/>
              </a:rPr>
              <a:t>口语、书面语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）色彩和</a:t>
            </a:r>
            <a:r>
              <a:rPr lang="zh-CN" altLang="en-US" sz="4000" b="1" u="sng" dirty="0">
                <a:solidFill>
                  <a:srgbClr val="FF0000"/>
                </a:solidFill>
                <a:latin typeface="宋体" panose="02010600030101010101" pitchFamily="2" charset="-122"/>
                <a:hlinkClick r:id="rId2" action="ppaction://hlinksldjump"/>
              </a:rPr>
              <a:t>文体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（</a:t>
            </a:r>
            <a:r>
              <a:rPr lang="zh-CN" altLang="en-US" sz="4000" b="1" u="sng" dirty="0">
                <a:solidFill>
                  <a:srgbClr val="00FFCC"/>
                </a:solidFill>
                <a:latin typeface="宋体" panose="02010600030101010101" pitchFamily="2" charset="-122"/>
              </a:rPr>
              <a:t>政论文、新闻稿、贺辞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等）色彩得当。</a:t>
            </a:r>
          </a:p>
        </p:txBody>
      </p:sp>
      <p:pic>
        <p:nvPicPr>
          <p:cNvPr id="18435" name="Picture 3" descr="5-58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96188" y="5467350"/>
            <a:ext cx="1547812" cy="1390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WordArt 4">
            <a:hlinkClick r:id="" action="ppaction://noaction"/>
          </p:cNvPr>
          <p:cNvSpPr>
            <a:spLocks noTextEdit="1"/>
          </p:cNvSpPr>
          <p:nvPr/>
        </p:nvSpPr>
        <p:spPr>
          <a:xfrm>
            <a:off x="3635375" y="5661025"/>
            <a:ext cx="3325813" cy="8382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2968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语言得体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AutoShape 2" descr="image001"/>
          <p:cNvSpPr>
            <a:spLocks noChangeAspect="1"/>
          </p:cNvSpPr>
          <p:nvPr/>
        </p:nvSpPr>
        <p:spPr>
          <a:xfrm>
            <a:off x="2838450" y="2238375"/>
            <a:ext cx="3467100" cy="2381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0179" name="Rectangle 3"/>
          <p:cNvSpPr/>
          <p:nvPr/>
        </p:nvSpPr>
        <p:spPr>
          <a:xfrm>
            <a:off x="-367665" y="359410"/>
            <a:ext cx="7668260" cy="61855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666750" algn="l">
              <a:lnSpc>
                <a:spcPct val="11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文体：</a:t>
            </a:r>
          </a:p>
          <a:p>
            <a:pPr indent="666750" algn="l">
              <a:lnSpc>
                <a:spcPct val="11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        议论文</a:t>
            </a:r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准确严密       </a:t>
            </a:r>
          </a:p>
          <a:p>
            <a:pPr indent="666750" algn="l">
              <a:lnSpc>
                <a:spcPct val="11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        记叙文</a:t>
            </a:r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流畅生动       </a:t>
            </a:r>
          </a:p>
          <a:p>
            <a:pPr indent="666750" algn="l">
              <a:lnSpc>
                <a:spcPct val="11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        说明文</a:t>
            </a:r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平实严谨       </a:t>
            </a:r>
          </a:p>
          <a:p>
            <a:pPr indent="666750" algn="l">
              <a:lnSpc>
                <a:spcPct val="11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        新闻稿</a:t>
            </a:r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简洁扼要       </a:t>
            </a:r>
          </a:p>
          <a:p>
            <a:pPr indent="666750" algn="l">
              <a:lnSpc>
                <a:spcPct val="11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        广播稿</a:t>
            </a:r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u="sng" dirty="0">
                <a:solidFill>
                  <a:srgbClr val="FFFFCC"/>
                </a:solidFill>
                <a:latin typeface="Arial" panose="020B0604020202020204" pitchFamily="34" charset="0"/>
              </a:rPr>
              <a:t>明白</a:t>
            </a: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清楚       </a:t>
            </a:r>
          </a:p>
          <a:p>
            <a:pPr indent="666750" algn="l">
              <a:lnSpc>
                <a:spcPct val="11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        广告词</a:t>
            </a:r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通俗凝炼   </a:t>
            </a:r>
          </a:p>
          <a:p>
            <a:pPr indent="666750" algn="l">
              <a:lnSpc>
                <a:spcPct val="11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        合    同</a:t>
            </a:r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严密清楚       </a:t>
            </a:r>
          </a:p>
          <a:p>
            <a:pPr indent="666750" algn="l">
              <a:lnSpc>
                <a:spcPct val="11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        贺    辞</a:t>
            </a:r>
            <a:r>
              <a:rPr lang="en-US" altLang="zh-CN" sz="4000" b="1" dirty="0">
                <a:solidFill>
                  <a:schemeClr val="bg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热情洋溢</a:t>
            </a:r>
          </a:p>
        </p:txBody>
      </p:sp>
      <p:sp>
        <p:nvSpPr>
          <p:cNvPr id="50181" name="AutoShape 5"/>
          <p:cNvSpPr/>
          <p:nvPr/>
        </p:nvSpPr>
        <p:spPr>
          <a:xfrm>
            <a:off x="6434455" y="1176655"/>
            <a:ext cx="2805430" cy="4094480"/>
          </a:xfrm>
          <a:prstGeom prst="wedgeRoundRectCallout">
            <a:avLst>
              <a:gd name="adj1" fmla="val -97645"/>
              <a:gd name="adj2" fmla="val 20099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致癌  治癌   </a:t>
            </a: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仪容  遗容</a:t>
            </a: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食指  十指   </a:t>
            </a: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全部 全不</a:t>
            </a: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期中考试 </a:t>
            </a: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期终考试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才疏学浅，受命短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5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5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5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  <p:bldP spid="5018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/>
          <p:nvPr/>
        </p:nvSpPr>
        <p:spPr>
          <a:xfrm>
            <a:off x="0" y="215265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医院：欢迎各界人士光临本院 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医院：欢迎您再次光临。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火葬场：经济搞上去，人口降下来。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高考考场：榜上无名，脚下有路。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考场：失败是成功之母。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交叉路口：多拉快跑，争分夺秒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警察局：一日偷盗，终生是贼。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五一路：飞车抢夺者，当场击毙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交警队：酒后驾车，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医院为你开好了房间。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酒醉开车，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你将驶向坟墓与天堂。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87240" y="3982085"/>
            <a:ext cx="4556760" cy="2915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小区：撕扯此牌者必遭横祸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垃圾站：乱倒垃圾者 就是大垃圾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公交车：提高个人素质，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吐痰请向外吐。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残运会：尊重残废与弱智人士。</a:t>
            </a: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endParaRPr lang="zh-CN" altLang="en-US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866" name="WordArt 3"/>
          <p:cNvSpPr>
            <a:spLocks noTextEdit="1"/>
          </p:cNvSpPr>
          <p:nvPr/>
        </p:nvSpPr>
        <p:spPr>
          <a:xfrm>
            <a:off x="5516880" y="1223010"/>
            <a:ext cx="2744470" cy="141668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zh-CN" sz="3600">
                <a:ln w="19050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注意</a:t>
            </a:r>
          </a:p>
          <a:p>
            <a:pPr algn="ctr"/>
            <a:r>
              <a:rPr lang="zh-CN" altLang="zh-CN" sz="3600">
                <a:ln w="19050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场合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5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5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57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57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57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757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757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/>
          <p:nvPr/>
        </p:nvSpPr>
        <p:spPr>
          <a:xfrm>
            <a:off x="0" y="476250"/>
            <a:ext cx="9144000" cy="48974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注意问题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(1)</a:t>
            </a:r>
            <a:r>
              <a:rPr lang="zh-CN" altLang="en-US" sz="3600" b="1" u="sng" dirty="0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弄清词义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。弄懂词语的基本意义、区别所用词语的</a:t>
            </a:r>
            <a:r>
              <a:rPr lang="zh-CN" altLang="en-US" sz="3600" b="1" dirty="0">
                <a:solidFill>
                  <a:srgbClr val="FF99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感情色彩、谦敬色彩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，同时还要注意词的</a:t>
            </a:r>
            <a:r>
              <a:rPr lang="zh-CN" altLang="en-US" sz="3600" b="1" dirty="0">
                <a:solidFill>
                  <a:srgbClr val="FFFF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意义的轻重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600" b="1" dirty="0">
                <a:solidFill>
                  <a:srgbClr val="FFFF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对象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的适用，其次还要注意表示具体的、个别的事物的词与表示概括的、集体的事物的词的区别。</a:t>
            </a:r>
          </a:p>
        </p:txBody>
      </p:sp>
      <p:sp>
        <p:nvSpPr>
          <p:cNvPr id="51203" name="AutoShape 3"/>
          <p:cNvSpPr/>
          <p:nvPr/>
        </p:nvSpPr>
        <p:spPr>
          <a:xfrm>
            <a:off x="4885690" y="-57150"/>
            <a:ext cx="4258310" cy="1163955"/>
          </a:xfrm>
          <a:prstGeom prst="wedgeRoundRectCallout">
            <a:avLst>
              <a:gd name="adj1" fmla="val -42335"/>
              <a:gd name="adj2" fmla="val 118739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胸无城府 惨淡经营</a:t>
            </a: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始作俑者 师心自用</a:t>
            </a:r>
          </a:p>
        </p:txBody>
      </p:sp>
      <p:sp>
        <p:nvSpPr>
          <p:cNvPr id="51205" name="AutoShape 5"/>
          <p:cNvSpPr/>
          <p:nvPr/>
        </p:nvSpPr>
        <p:spPr>
          <a:xfrm>
            <a:off x="6789738" y="4221163"/>
            <a:ext cx="1871662" cy="1152525"/>
          </a:xfrm>
          <a:prstGeom prst="wedgeRoundRectCallout">
            <a:avLst>
              <a:gd name="adj1" fmla="val -133613"/>
              <a:gd name="adj2" fmla="val -192121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批评</a:t>
            </a: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批判</a:t>
            </a:r>
          </a:p>
        </p:txBody>
      </p:sp>
      <p:sp>
        <p:nvSpPr>
          <p:cNvPr id="51206" name="AutoShape 6"/>
          <p:cNvSpPr/>
          <p:nvPr/>
        </p:nvSpPr>
        <p:spPr>
          <a:xfrm>
            <a:off x="2774950" y="3969385"/>
            <a:ext cx="2232025" cy="2823210"/>
          </a:xfrm>
          <a:prstGeom prst="wedgeRoundRectCallout">
            <a:avLst>
              <a:gd name="adj1" fmla="val 143698"/>
              <a:gd name="adj2" fmla="val -99024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举案齐眉</a:t>
            </a:r>
          </a:p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相敬如宾</a:t>
            </a:r>
          </a:p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始乱终弃</a:t>
            </a:r>
          </a:p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破镜重圆</a:t>
            </a:r>
          </a:p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劳燕分飞</a:t>
            </a:r>
            <a:endParaRPr lang="en-US" altLang="zh-CN" sz="24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青梅竹马</a:t>
            </a:r>
            <a:endParaRPr lang="en-US" altLang="zh-CN" sz="24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2400" b="1" dirty="0">
                <a:latin typeface="Arial" panose="020B0604020202020204" pitchFamily="34" charset="0"/>
              </a:rPr>
              <a:t>琴瑟之好</a:t>
            </a:r>
          </a:p>
        </p:txBody>
      </p:sp>
      <p:sp>
        <p:nvSpPr>
          <p:cNvPr id="2" name="AutoShape 4"/>
          <p:cNvSpPr/>
          <p:nvPr/>
        </p:nvSpPr>
        <p:spPr>
          <a:xfrm>
            <a:off x="147320" y="4221480"/>
            <a:ext cx="2627630" cy="1776095"/>
          </a:xfrm>
          <a:prstGeom prst="wedgeRoundRectCallout">
            <a:avLst>
              <a:gd name="adj1" fmla="val 208283"/>
              <a:gd name="adj2" fmla="val -167769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000" b="1" dirty="0">
                <a:latin typeface="Arial" panose="020B0604020202020204" pitchFamily="34" charset="0"/>
              </a:rPr>
              <a:t>鼎力相助 不耻下问</a:t>
            </a:r>
          </a:p>
          <a:p>
            <a:pPr algn="ctr"/>
            <a:r>
              <a:rPr lang="zh-CN" altLang="en-US" sz="2000" b="1" dirty="0">
                <a:latin typeface="Arial" panose="020B0604020202020204" pitchFamily="34" charset="0"/>
              </a:rPr>
              <a:t>忝列其中 抛砖引玉</a:t>
            </a:r>
          </a:p>
          <a:p>
            <a:pPr algn="ctr"/>
            <a:r>
              <a:rPr lang="zh-CN" altLang="en-US" sz="2000" b="1" dirty="0">
                <a:latin typeface="Arial" panose="020B0604020202020204" pitchFamily="34" charset="0"/>
              </a:rPr>
              <a:t>狗尾续貂 蓬荜生辉</a:t>
            </a:r>
          </a:p>
          <a:p>
            <a:pPr algn="ctr"/>
            <a:r>
              <a:rPr lang="zh-CN" altLang="en-US" sz="2000" b="1" dirty="0">
                <a:latin typeface="Arial" panose="020B0604020202020204" pitchFamily="34" charset="0"/>
              </a:rPr>
              <a:t>三生有幸 敝帚自珍</a:t>
            </a:r>
          </a:p>
          <a:p>
            <a:pPr algn="ctr"/>
            <a:r>
              <a:rPr lang="zh-CN" altLang="en-US" sz="2000" b="1" dirty="0">
                <a:latin typeface="Arial" panose="020B0604020202020204" pitchFamily="34" charset="0"/>
              </a:rPr>
              <a:t>驽马铅刀 敬谢不敏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ldLvl="0" animBg="1"/>
      <p:bldP spid="51205" grpId="0" bldLvl="0" animBg="1"/>
      <p:bldP spid="51206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/>
          <p:nvPr/>
        </p:nvSpPr>
        <p:spPr>
          <a:xfrm>
            <a:off x="323850" y="260350"/>
            <a:ext cx="5062855" cy="619315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(2)</a:t>
            </a:r>
            <a:r>
              <a:rPr lang="zh-CN" altLang="en-US" sz="2800" b="1" u="sng" dirty="0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区别语体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。语言，从语体形式分，有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口头语言、书面语言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两大类。在语言交际中，要注意根据具体的语境选用适当的语体。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注意广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播用语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的规范，尽量不用可能造成歧义的词语。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另外，</a:t>
            </a:r>
            <a:r>
              <a:rPr lang="zh-CN" altLang="en-US" sz="2800" b="1" u="sng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不文不白，不中不洋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也是语言运用要避免的问题。</a:t>
            </a:r>
          </a:p>
        </p:txBody>
      </p:sp>
      <p:sp>
        <p:nvSpPr>
          <p:cNvPr id="53251" name="AutoShape 3"/>
          <p:cNvSpPr/>
          <p:nvPr/>
        </p:nvSpPr>
        <p:spPr>
          <a:xfrm>
            <a:off x="5386705" y="1282700"/>
            <a:ext cx="2520950" cy="2376488"/>
          </a:xfrm>
          <a:prstGeom prst="wedgeRoundRectCallout">
            <a:avLst>
              <a:gd name="adj1" fmla="val -57051"/>
              <a:gd name="adj2" fmla="val -64431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600" b="1" dirty="0">
                <a:latin typeface="Arial" panose="020B0604020202020204" pitchFamily="34" charset="0"/>
              </a:rPr>
              <a:t>妈妈  母亲</a:t>
            </a:r>
          </a:p>
          <a:p>
            <a:pPr algn="ctr"/>
            <a:r>
              <a:rPr lang="zh-CN" altLang="en-US" sz="3600" b="1" dirty="0">
                <a:latin typeface="Arial" panose="020B0604020202020204" pitchFamily="34" charset="0"/>
              </a:rPr>
              <a:t>生日  诞辰</a:t>
            </a:r>
          </a:p>
          <a:p>
            <a:pPr algn="ctr"/>
            <a:r>
              <a:rPr lang="zh-CN" altLang="en-US" sz="3600" b="1" dirty="0">
                <a:latin typeface="Arial" panose="020B0604020202020204" pitchFamily="34" charset="0"/>
              </a:rPr>
              <a:t>爱人  配偶</a:t>
            </a:r>
          </a:p>
          <a:p>
            <a:pPr algn="ctr"/>
            <a:r>
              <a:rPr lang="zh-CN" altLang="en-US" sz="3600" b="1" dirty="0">
                <a:latin typeface="Arial" panose="020B0604020202020204" pitchFamily="34" charset="0"/>
              </a:rPr>
              <a:t>杀头  正法</a:t>
            </a:r>
          </a:p>
          <a:p>
            <a:pPr algn="ctr"/>
            <a:endParaRPr lang="en-US" altLang="zh-CN" sz="3600" b="1" dirty="0">
              <a:latin typeface="Arial" panose="020B0604020202020204" pitchFamily="34" charset="0"/>
            </a:endParaRPr>
          </a:p>
        </p:txBody>
      </p:sp>
      <p:sp>
        <p:nvSpPr>
          <p:cNvPr id="53252" name="AutoShape 4"/>
          <p:cNvSpPr/>
          <p:nvPr/>
        </p:nvSpPr>
        <p:spPr>
          <a:xfrm>
            <a:off x="136843" y="5589905"/>
            <a:ext cx="3959225" cy="1225550"/>
          </a:xfrm>
          <a:prstGeom prst="wedgeRoundRectCallout">
            <a:avLst>
              <a:gd name="adj1" fmla="val 23881"/>
              <a:gd name="adj2" fmla="val -130984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600" b="1" dirty="0">
                <a:latin typeface="Arial" panose="020B0604020202020204" pitchFamily="34" charset="0"/>
              </a:rPr>
              <a:t>多乎哉，不多也</a:t>
            </a:r>
          </a:p>
          <a:p>
            <a:pPr algn="ctr"/>
            <a:r>
              <a:rPr lang="en-US" altLang="zh-CN" sz="3600" b="1" dirty="0">
                <a:latin typeface="Arial" panose="020B0604020202020204" pitchFamily="34" charset="0"/>
              </a:rPr>
              <a:t>I </a:t>
            </a:r>
            <a:r>
              <a:rPr lang="zh-CN" altLang="en-US" sz="3600" b="1" dirty="0">
                <a:latin typeface="Arial" panose="020B0604020202020204" pitchFamily="34" charset="0"/>
              </a:rPr>
              <a:t>服了 </a:t>
            </a:r>
            <a:r>
              <a:rPr lang="en-US" altLang="zh-CN" sz="3600" b="1" dirty="0">
                <a:latin typeface="Arial" panose="020B0604020202020204" pitchFamily="34" charset="0"/>
              </a:rPr>
              <a:t>you</a:t>
            </a:r>
          </a:p>
        </p:txBody>
      </p:sp>
      <p:sp>
        <p:nvSpPr>
          <p:cNvPr id="5" name="AutoShape 5"/>
          <p:cNvSpPr/>
          <p:nvPr/>
        </p:nvSpPr>
        <p:spPr>
          <a:xfrm>
            <a:off x="4717098" y="4538980"/>
            <a:ext cx="4464050" cy="2276475"/>
          </a:xfrm>
          <a:prstGeom prst="wedgeRoundRectCallout">
            <a:avLst>
              <a:gd name="adj1" fmla="val -78428"/>
              <a:gd name="adj2" fmla="val -113598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致癌  治癌   仪容  遗容</a:t>
            </a: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食指  十指   全部 全不</a:t>
            </a: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期中考试 期终考试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才疏学浅，受命短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ldLvl="0" animBg="1"/>
      <p:bldP spid="53252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82" name="Text Box 10"/>
          <p:cNvSpPr txBox="1"/>
          <p:nvPr/>
        </p:nvSpPr>
        <p:spPr>
          <a:xfrm>
            <a:off x="0" y="3644900"/>
            <a:ext cx="9144000" cy="2809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(4)</a:t>
            </a:r>
            <a:r>
              <a:rPr lang="zh-CN" altLang="en-US" sz="3600" b="1" u="sng" dirty="0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区别对象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。根据说话对象的思想水平、认识能力、社会地位、职业身份、性别年龄、心理素质等综合因素，选择恰到好处的语句，达到最佳表达效果。</a:t>
            </a:r>
          </a:p>
          <a:p>
            <a:pPr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4274" name="Rectangle 2"/>
          <p:cNvSpPr/>
          <p:nvPr/>
        </p:nvSpPr>
        <p:spPr>
          <a:xfrm>
            <a:off x="0" y="0"/>
            <a:ext cx="8675688" cy="685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sz="3600" b="1" u="sng" dirty="0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适应场合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。语言的运用要和场合相适应。不同的场合对语言的使用有不同的要求，如</a:t>
            </a:r>
            <a:r>
              <a:rPr lang="zh-CN" altLang="en-US" sz="3600" b="1" u="sng" dirty="0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日常场合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要求说话自然、亲切，</a:t>
            </a:r>
            <a:r>
              <a:rPr lang="zh-CN" altLang="en-US" sz="3600" b="1" u="sng" dirty="0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娱乐场合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要求说话生动、风趣，</a:t>
            </a:r>
            <a:r>
              <a:rPr lang="zh-CN" altLang="en-US" sz="3600" b="1" u="sng" dirty="0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正式场合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要求说话严肃、庄重、规范。</a:t>
            </a:r>
          </a:p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endParaRPr lang="en-US" altLang="zh-CN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2" grpId="0"/>
      <p:bldP spid="542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time001 拷贝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82" name="Text Box 10"/>
          <p:cNvSpPr txBox="1"/>
          <p:nvPr/>
        </p:nvSpPr>
        <p:spPr>
          <a:xfrm>
            <a:off x="0" y="3644900"/>
            <a:ext cx="9144000" cy="2809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(4)</a:t>
            </a:r>
            <a:r>
              <a:rPr lang="zh-CN" altLang="en-US" sz="3600" b="1" u="sng" dirty="0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区别对象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。根据说话对象的思想水平、认识能力、社会地位、职业身份、性别年龄、心理素质等综合因素，选择恰到好处的语句，达到最佳表达效果。</a:t>
            </a:r>
          </a:p>
          <a:p>
            <a:pPr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54274" name="Rectangle 2"/>
          <p:cNvSpPr/>
          <p:nvPr/>
        </p:nvSpPr>
        <p:spPr>
          <a:xfrm>
            <a:off x="0" y="0"/>
            <a:ext cx="8675688" cy="685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sz="3600" b="1" u="sng" dirty="0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适应场合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。语言的运用要和场合相适应。不同的场合对语言的使用有不同的要求，如</a:t>
            </a:r>
            <a:r>
              <a:rPr lang="zh-CN" altLang="en-US" sz="3600" b="1" u="sng" dirty="0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日常场合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要求说话自然、亲切，</a:t>
            </a:r>
            <a:r>
              <a:rPr lang="zh-CN" altLang="en-US" sz="3600" b="1" u="sng" dirty="0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娱乐场合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要求说话生动、风趣，</a:t>
            </a:r>
            <a:r>
              <a:rPr lang="zh-CN" altLang="en-US" sz="3600" b="1" u="sng" dirty="0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正式场合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要求说话严肃、庄重、规范。</a:t>
            </a:r>
          </a:p>
          <a:p>
            <a:pPr marL="342900" indent="-342900">
              <a:lnSpc>
                <a:spcPct val="105000"/>
              </a:lnSpc>
              <a:spcBef>
                <a:spcPct val="20000"/>
              </a:spcBef>
            </a:pPr>
            <a:endParaRPr lang="en-US" altLang="zh-CN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4275" name="AutoShape 3"/>
          <p:cNvSpPr/>
          <p:nvPr/>
        </p:nvSpPr>
        <p:spPr>
          <a:xfrm>
            <a:off x="3132138" y="476250"/>
            <a:ext cx="6192837" cy="1223963"/>
          </a:xfrm>
          <a:prstGeom prst="wedgeRoundRectCallout">
            <a:avLst>
              <a:gd name="adj1" fmla="val -57792"/>
              <a:gd name="adj2" fmla="val -23801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探望病人：哇</a:t>
            </a:r>
            <a:r>
              <a:rPr lang="en-US" altLang="zh-CN" sz="3200" b="1" dirty="0">
                <a:latin typeface="Arial" panose="020B0604020202020204" pitchFamily="34" charset="0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</a:rPr>
              <a:t>你病得不轻啊，看你怎么瘦成这副模样了</a:t>
            </a:r>
          </a:p>
        </p:txBody>
      </p:sp>
      <p:sp>
        <p:nvSpPr>
          <p:cNvPr id="54277" name="AutoShape 5"/>
          <p:cNvSpPr/>
          <p:nvPr/>
        </p:nvSpPr>
        <p:spPr>
          <a:xfrm>
            <a:off x="1908175" y="1989138"/>
            <a:ext cx="6696075" cy="1152525"/>
          </a:xfrm>
          <a:prstGeom prst="wedgeRoundRectCallout">
            <a:avLst>
              <a:gd name="adj1" fmla="val -31176"/>
              <a:gd name="adj2" fmla="val -124657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看望病人：你啊，这样熬夜，不注意身体，说不定哪天就倒下了。</a:t>
            </a:r>
          </a:p>
        </p:txBody>
      </p:sp>
      <p:sp>
        <p:nvSpPr>
          <p:cNvPr id="54278" name="AutoShape 6"/>
          <p:cNvSpPr/>
          <p:nvPr/>
        </p:nvSpPr>
        <p:spPr>
          <a:xfrm>
            <a:off x="4211638" y="549275"/>
            <a:ext cx="4932362" cy="1655763"/>
          </a:xfrm>
          <a:prstGeom prst="wedgeRoundRectCallout">
            <a:avLst>
              <a:gd name="adj1" fmla="val -56019"/>
              <a:gd name="adj2" fmla="val -26032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探望病人：唉</a:t>
            </a:r>
            <a:r>
              <a:rPr lang="en-US" altLang="zh-CN" sz="2800" b="1" dirty="0"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latin typeface="Arial" panose="020B0604020202020204" pitchFamily="34" charset="0"/>
              </a:rPr>
              <a:t>看来你的病比较麻烦，我四处查寻，目前国内还没找到特效药</a:t>
            </a:r>
          </a:p>
        </p:txBody>
      </p:sp>
      <p:sp>
        <p:nvSpPr>
          <p:cNvPr id="54283" name="AutoShape 11"/>
          <p:cNvSpPr/>
          <p:nvPr/>
        </p:nvSpPr>
        <p:spPr>
          <a:xfrm>
            <a:off x="971550" y="2349500"/>
            <a:ext cx="7345363" cy="935038"/>
          </a:xfrm>
          <a:prstGeom prst="wedgeRoundRectCallout">
            <a:avLst>
              <a:gd name="adj1" fmla="val -32838"/>
              <a:gd name="adj2" fmla="val -142019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八宝山火葬场的入口处有一条宣传计划生育的标语：“经济搞上去，人口降下来。”</a:t>
            </a:r>
          </a:p>
        </p:txBody>
      </p:sp>
      <p:sp>
        <p:nvSpPr>
          <p:cNvPr id="54284" name="AutoShape 12"/>
          <p:cNvSpPr/>
          <p:nvPr/>
        </p:nvSpPr>
        <p:spPr>
          <a:xfrm>
            <a:off x="2124075" y="4508500"/>
            <a:ext cx="7019925" cy="1441450"/>
          </a:xfrm>
          <a:prstGeom prst="wedgeRoundRectCallout">
            <a:avLst>
              <a:gd name="adj1" fmla="val -57148"/>
              <a:gd name="adj2" fmla="val -54296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看望老师：</a:t>
            </a:r>
            <a:r>
              <a:rPr lang="en-US" altLang="zh-CN" sz="2800" b="1" dirty="0">
                <a:latin typeface="Arial" panose="020B0604020202020204" pitchFamily="34" charset="0"/>
              </a:rPr>
              <a:t>XX</a:t>
            </a:r>
            <a:r>
              <a:rPr lang="zh-CN" altLang="en-US" sz="2800" b="1" dirty="0">
                <a:latin typeface="Arial" panose="020B0604020202020204" pitchFamily="34" charset="0"/>
              </a:rPr>
              <a:t>老师，我们都很怀念您！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给外公写信：您永远活在我们心中！</a:t>
            </a:r>
          </a:p>
          <a:p>
            <a:r>
              <a:rPr lang="zh-CN" altLang="en-US" sz="2800" b="1" dirty="0">
                <a:latin typeface="Arial" panose="020B0604020202020204" pitchFamily="34" charset="0"/>
              </a:rPr>
              <a:t>                      您音容宛在！</a:t>
            </a:r>
          </a:p>
        </p:txBody>
      </p:sp>
      <p:sp>
        <p:nvSpPr>
          <p:cNvPr id="54286" name="AutoShape 14"/>
          <p:cNvSpPr/>
          <p:nvPr/>
        </p:nvSpPr>
        <p:spPr>
          <a:xfrm>
            <a:off x="827088" y="3068638"/>
            <a:ext cx="5616575" cy="935037"/>
          </a:xfrm>
          <a:prstGeom prst="wedgeRoundRectCallout">
            <a:avLst>
              <a:gd name="adj1" fmla="val -50620"/>
              <a:gd name="adj2" fmla="val -94481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至于你信不信，我反正信了。</a:t>
            </a:r>
            <a:br>
              <a:rPr lang="zh-CN" altLang="en-US" sz="2800" b="1" dirty="0">
                <a:latin typeface="Arial" panose="020B0604020202020204" pitchFamily="34" charset="0"/>
              </a:rPr>
            </a:br>
            <a:r>
              <a:rPr lang="en-US" altLang="zh-CN" sz="2800" b="1" dirty="0"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latin typeface="Arial" panose="020B0604020202020204" pitchFamily="34" charset="0"/>
              </a:rPr>
              <a:t>铁道部新闻发言人王勇平</a:t>
            </a:r>
          </a:p>
        </p:txBody>
      </p:sp>
      <p:sp>
        <p:nvSpPr>
          <p:cNvPr id="54287" name="AutoShape 15"/>
          <p:cNvSpPr/>
          <p:nvPr/>
        </p:nvSpPr>
        <p:spPr>
          <a:xfrm>
            <a:off x="3455988" y="5084763"/>
            <a:ext cx="5688012" cy="1539875"/>
          </a:xfrm>
          <a:prstGeom prst="wedgeRoundRectCallout">
            <a:avLst>
              <a:gd name="adj1" fmla="val -69898"/>
              <a:gd name="adj2" fmla="val -38866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问对方年龄</a:t>
            </a: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高寿  贵庚  芳龄  多大 几岁</a:t>
            </a:r>
          </a:p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男不问钱财，女不问芳龄</a:t>
            </a:r>
          </a:p>
        </p:txBody>
      </p:sp>
      <p:sp>
        <p:nvSpPr>
          <p:cNvPr id="54288" name="AutoShape 16"/>
          <p:cNvSpPr/>
          <p:nvPr/>
        </p:nvSpPr>
        <p:spPr>
          <a:xfrm>
            <a:off x="827088" y="2565400"/>
            <a:ext cx="8316912" cy="1368425"/>
          </a:xfrm>
          <a:prstGeom prst="wedgeRoundRectCallout">
            <a:avLst>
              <a:gd name="adj1" fmla="val -50421"/>
              <a:gd name="adj2" fmla="val -80394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宪哥问杨丞琳，对日抗战几年？ 她说：“是</a:t>
            </a:r>
            <a:r>
              <a:rPr lang="en-US" altLang="zh-CN" sz="2800" b="1" dirty="0">
                <a:latin typeface="Arial" panose="020B0604020202020204" pitchFamily="34" charset="0"/>
              </a:rPr>
              <a:t>11</a:t>
            </a:r>
            <a:r>
              <a:rPr lang="zh-CN" altLang="en-US" sz="2800" b="1" dirty="0">
                <a:latin typeface="Arial" panose="020B0604020202020204" pitchFamily="34" charset="0"/>
              </a:rPr>
              <a:t>年吗？”宪哥告诉她：“你多打三年啊！”杨丞琳回答：“才</a:t>
            </a:r>
            <a:r>
              <a:rPr lang="en-US" altLang="zh-CN" sz="2800" b="1" dirty="0">
                <a:latin typeface="Arial" panose="020B0604020202020204" pitchFamily="34" charset="0"/>
              </a:rPr>
              <a:t>8</a:t>
            </a:r>
            <a:r>
              <a:rPr lang="zh-CN" altLang="en-US" sz="2800" b="1" dirty="0">
                <a:latin typeface="Arial" panose="020B0604020202020204" pitchFamily="34" charset="0"/>
              </a:rPr>
              <a:t>年而已喔！”</a:t>
            </a:r>
          </a:p>
        </p:txBody>
      </p:sp>
      <p:sp>
        <p:nvSpPr>
          <p:cNvPr id="54289" name="AutoShape 17"/>
          <p:cNvSpPr/>
          <p:nvPr/>
        </p:nvSpPr>
        <p:spPr>
          <a:xfrm>
            <a:off x="827088" y="2636838"/>
            <a:ext cx="8316912" cy="1368425"/>
          </a:xfrm>
          <a:prstGeom prst="wedgeRoundRectCallout">
            <a:avLst>
              <a:gd name="adj1" fmla="val -50421"/>
              <a:gd name="adj2" fmla="val -80394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首次以乐施大使到访中国，将关心及支持带给当地生活状况都不太好的朋友，希望能够将自己所体验的回来跟大家分享。</a:t>
            </a:r>
            <a:r>
              <a:rPr lang="en-US" altLang="zh-CN" sz="2800" b="1" dirty="0">
                <a:latin typeface="Arial" panose="020B0604020202020204" pitchFamily="34" charset="0"/>
              </a:rPr>
              <a:t>——</a:t>
            </a:r>
            <a:r>
              <a:rPr lang="zh-CN" altLang="en-US" sz="2800" b="1" dirty="0">
                <a:latin typeface="Arial" panose="020B0604020202020204" pitchFamily="34" charset="0"/>
              </a:rPr>
              <a:t>容祖儿微博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42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9" dur="20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2" grpId="0"/>
      <p:bldP spid="54274" grpId="0"/>
      <p:bldP spid="54275" grpId="0" animBg="1"/>
      <p:bldP spid="54277" grpId="0" animBg="1"/>
      <p:bldP spid="54278" grpId="0" animBg="1"/>
      <p:bldP spid="54283" grpId="0" animBg="1"/>
      <p:bldP spid="54284" grpId="0" animBg="1"/>
      <p:bldP spid="54286" grpId="0" animBg="1"/>
      <p:bldP spid="54287" grpId="0" animBg="1"/>
      <p:bldP spid="54288" grpId="0" animBg="1"/>
      <p:bldP spid="5428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/>
          <p:nvPr/>
        </p:nvSpPr>
        <p:spPr>
          <a:xfrm>
            <a:off x="179705" y="106680"/>
            <a:ext cx="8964295" cy="63696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(5)</a:t>
            </a:r>
            <a:r>
              <a:rPr lang="zh-CN" altLang="en-US" sz="4000" b="1" u="sng" dirty="0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禁忌与避讳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人民大学教授，礼仪专家金正昆讲座：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FFFF"/>
                </a:solidFill>
                <a:latin typeface="Arial" panose="020B0604020202020204" pitchFamily="34" charset="0"/>
              </a:rPr>
              <a:t>       职场交往有“五不问”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</a:rPr>
              <a:t>：第一不问收入（痛苦来自比较），第二不问年纪（特别是临近退休者和白领丽人），第三不问</a:t>
            </a:r>
            <a:r>
              <a:rPr lang="zh-CN" altLang="en-US" sz="3200" b="1" u="sng" dirty="0">
                <a:solidFill>
                  <a:srgbClr val="FFFFCC"/>
                </a:solidFill>
                <a:latin typeface="Arial" panose="020B0604020202020204" pitchFamily="34" charset="0"/>
              </a:rPr>
              <a:t>婚姻家庭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</a:rPr>
              <a:t>，第四不问</a:t>
            </a:r>
            <a:r>
              <a:rPr lang="zh-CN" altLang="en-US" sz="3200" b="1" u="sng" dirty="0">
                <a:solidFill>
                  <a:srgbClr val="FFFFCC"/>
                </a:solidFill>
                <a:latin typeface="Arial" panose="020B0604020202020204" pitchFamily="34" charset="0"/>
              </a:rPr>
              <a:t>健康状态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</a:rPr>
              <a:t>，第五不问个人经历（英雄不问出处）。 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200" b="1" dirty="0">
                <a:solidFill>
                  <a:srgbClr val="00FFFF"/>
                </a:solidFill>
                <a:latin typeface="Arial" panose="020B0604020202020204" pitchFamily="34" charset="0"/>
              </a:rPr>
              <a:t>商务交往有“六不问”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：（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）不能非议国家和政府；（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）不涉及秘密；（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）不涉及交往对象的内部事务；（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4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）不在背后议论领导、同事和同行；（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5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）不谈论格调不高的问题；（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6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3200" b="1" dirty="0">
                <a:solidFill>
                  <a:srgbClr val="FFFF99"/>
                </a:solidFill>
                <a:latin typeface="Arial" panose="020B0604020202020204" pitchFamily="34" charset="0"/>
              </a:rPr>
              <a:t>不涉及私人问题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。</a:t>
            </a:r>
            <a:endParaRPr lang="zh-CN" altLang="en-US" sz="3200" b="1" dirty="0">
              <a:solidFill>
                <a:srgbClr val="FFFFCC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4"/>
          <p:cNvSpPr txBox="1"/>
          <p:nvPr/>
        </p:nvSpPr>
        <p:spPr>
          <a:xfrm>
            <a:off x="179705" y="106680"/>
            <a:ext cx="8964295" cy="63696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(5)</a:t>
            </a:r>
            <a:r>
              <a:rPr lang="zh-CN" altLang="en-US" sz="4000" b="1" u="sng" dirty="0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禁忌与避讳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人民大学教授，礼仪专家金正昆讲座：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FFFF"/>
                </a:solidFill>
                <a:latin typeface="Arial" panose="020B0604020202020204" pitchFamily="34" charset="0"/>
              </a:rPr>
              <a:t>       职场交往有“五不问”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</a:rPr>
              <a:t>：第一不问收入（痛苦来自比较），第二不问年纪（特别是临近退休者和白领丽人），第三不问</a:t>
            </a:r>
            <a:r>
              <a:rPr lang="zh-CN" altLang="en-US" sz="3200" b="1" u="sng" dirty="0">
                <a:solidFill>
                  <a:srgbClr val="FFFFCC"/>
                </a:solidFill>
                <a:latin typeface="Arial" panose="020B0604020202020204" pitchFamily="34" charset="0"/>
              </a:rPr>
              <a:t>婚姻家庭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</a:rPr>
              <a:t>，第四不问</a:t>
            </a:r>
            <a:r>
              <a:rPr lang="zh-CN" altLang="en-US" sz="3200" b="1" u="sng" dirty="0">
                <a:solidFill>
                  <a:srgbClr val="FFFFCC"/>
                </a:solidFill>
                <a:latin typeface="Arial" panose="020B0604020202020204" pitchFamily="34" charset="0"/>
              </a:rPr>
              <a:t>健康状态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</a:rPr>
              <a:t>，第五不问个人经历（英雄不问出处）。 </a:t>
            </a: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       </a:t>
            </a:r>
            <a:r>
              <a:rPr lang="zh-CN" altLang="en-US" sz="3200" b="1" dirty="0">
                <a:solidFill>
                  <a:srgbClr val="00FFFF"/>
                </a:solidFill>
                <a:latin typeface="Arial" panose="020B0604020202020204" pitchFamily="34" charset="0"/>
              </a:rPr>
              <a:t>商务交往有“六不问”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：（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1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）不能非议国家和政府；（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）不涉及秘密；（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）不涉及交往对象的内部事务；（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4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）不在背后议论领导、同事和同行；（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5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）不谈论格调不高的问题；（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6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）</a:t>
            </a:r>
            <a:r>
              <a:rPr lang="zh-CN" altLang="en-US" sz="3200" b="1" dirty="0">
                <a:solidFill>
                  <a:srgbClr val="FFFF99"/>
                </a:solidFill>
                <a:latin typeface="Arial" panose="020B0604020202020204" pitchFamily="34" charset="0"/>
              </a:rPr>
              <a:t>不涉及私人问题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。</a:t>
            </a:r>
            <a:endParaRPr lang="zh-CN" altLang="en-US" sz="3200" b="1" dirty="0">
              <a:solidFill>
                <a:srgbClr val="FFFFCC"/>
              </a:solidFill>
              <a:latin typeface="Arial" panose="020B0604020202020204" pitchFamily="34" charset="0"/>
            </a:endParaRPr>
          </a:p>
        </p:txBody>
      </p:sp>
      <p:pic>
        <p:nvPicPr>
          <p:cNvPr id="79877" name="Picture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7585" y="-1270"/>
            <a:ext cx="3066415" cy="34137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8" name="AutoShape 6"/>
          <p:cNvSpPr/>
          <p:nvPr/>
        </p:nvSpPr>
        <p:spPr>
          <a:xfrm>
            <a:off x="3924300" y="3716338"/>
            <a:ext cx="5219700" cy="2665412"/>
          </a:xfrm>
          <a:prstGeom prst="wedgeRoundRectCallout">
            <a:avLst>
              <a:gd name="adj1" fmla="val -37648"/>
              <a:gd name="adj2" fmla="val -86949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你有男朋友了吗？</a:t>
            </a: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你怎么还不谈女朋友？</a:t>
            </a: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你</a:t>
            </a:r>
            <a:r>
              <a:rPr lang="en-US" altLang="zh-CN" sz="3200" b="1" dirty="0">
                <a:latin typeface="Arial" panose="020B0604020202020204" pitchFamily="34" charset="0"/>
              </a:rPr>
              <a:t>35</a:t>
            </a:r>
            <a:r>
              <a:rPr lang="zh-CN" altLang="en-US" sz="3200" b="1" dirty="0">
                <a:latin typeface="Arial" panose="020B0604020202020204" pitchFamily="34" charset="0"/>
              </a:rPr>
              <a:t>了怎么还不结婚？</a:t>
            </a:r>
            <a:endParaRPr lang="en-US" altLang="zh-CN" sz="32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你们夫妻俩关系好吗？</a:t>
            </a:r>
            <a:endParaRPr lang="en-US" altLang="zh-CN" sz="2800" b="1" dirty="0">
              <a:latin typeface="Arial" panose="020B0604020202020204" pitchFamily="34" charset="0"/>
            </a:endParaRPr>
          </a:p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你家孩子多大了？成绩好吗？</a:t>
            </a:r>
          </a:p>
        </p:txBody>
      </p:sp>
      <p:sp>
        <p:nvSpPr>
          <p:cNvPr id="79879" name="AutoShape 7"/>
          <p:cNvSpPr/>
          <p:nvPr/>
        </p:nvSpPr>
        <p:spPr>
          <a:xfrm>
            <a:off x="611823" y="3412173"/>
            <a:ext cx="4392612" cy="2087562"/>
          </a:xfrm>
          <a:prstGeom prst="wedgeRoundRectCallout">
            <a:avLst>
              <a:gd name="adj1" fmla="val -36736"/>
              <a:gd name="adj2" fmla="val -81861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朋友聚会。</a:t>
            </a: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你一个月拿多少钱？</a:t>
            </a: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你坐什么车来的？</a:t>
            </a:r>
          </a:p>
          <a:p>
            <a:pPr algn="ctr"/>
            <a:r>
              <a:rPr lang="zh-CN" altLang="en-US" sz="2800" b="1" dirty="0">
                <a:latin typeface="Arial" panose="020B0604020202020204" pitchFamily="34" charset="0"/>
              </a:rPr>
              <a:t>你家房子多大面积？</a:t>
            </a:r>
          </a:p>
        </p:txBody>
      </p:sp>
      <p:sp>
        <p:nvSpPr>
          <p:cNvPr id="79880" name="AutoShape 8"/>
          <p:cNvSpPr/>
          <p:nvPr/>
        </p:nvSpPr>
        <p:spPr>
          <a:xfrm>
            <a:off x="0" y="4221163"/>
            <a:ext cx="4716463" cy="2087562"/>
          </a:xfrm>
          <a:prstGeom prst="wedgeRoundRectCallout">
            <a:avLst>
              <a:gd name="adj1" fmla="val -37648"/>
              <a:gd name="adj2" fmla="val -81861"/>
              <a:gd name="adj3" fmla="val 16667"/>
            </a:avLst>
          </a:prstGeom>
          <a:solidFill>
            <a:srgbClr val="CCFF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你印堂有些发黑啊！</a:t>
            </a: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你脸色好差啊！</a:t>
            </a: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你是不是得了什么病！</a:t>
            </a:r>
          </a:p>
          <a:p>
            <a:pPr algn="ctr"/>
            <a:r>
              <a:rPr lang="zh-CN" altLang="en-US" sz="3200" b="1" dirty="0">
                <a:latin typeface="Arial" panose="020B0604020202020204" pitchFamily="34" charset="0"/>
              </a:rPr>
              <a:t>你走路怎么腿有些抖？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98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98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98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8" grpId="0" bldLvl="0" animBg="1"/>
      <p:bldP spid="79879" grpId="0" bldLvl="0" animBg="1"/>
      <p:bldP spid="7988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(6)</a:t>
            </a:r>
            <a:r>
              <a:rPr lang="zh-CN" altLang="en-US" sz="3600" b="1" u="sng" dirty="0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慎用简称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一大学生被土匪抓了，土匪把他绑在了电线杆上，然后问他：说，你是哪里的？不说就电死你！大学生回了土匪一句话，结果被电死了。请问他说了什么？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28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他说：我是电大的！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法官判案：原告马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，被告牛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××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，婚后，牛马感情不合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被告人</a:t>
            </a:r>
            <a:r>
              <a:rPr lang="en-US" altLang="zh-CN" sz="28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×××</a:t>
            </a:r>
            <a:r>
              <a:rPr lang="zh-CN" altLang="en-US" sz="28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家有妻子四人</a:t>
            </a:r>
            <a:r>
              <a:rPr lang="en-US" altLang="zh-CN" sz="2800" b="1" dirty="0">
                <a:solidFill>
                  <a:srgbClr val="00FF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endParaRPr lang="en-US" altLang="zh-CN" sz="2800" b="1" dirty="0">
              <a:solidFill>
                <a:srgbClr val="00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8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再如：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上海吊车厂                上海测量研究所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自贡县杀虫剂厂            湘潭师范学院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绿色蔬菜贸易有限公司      桂林工学院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剑南春桥梁建筑学院        哈尔滨佛教学院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下岗工人流动就业办公室    怀柔运输公司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4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42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42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42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42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42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42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942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942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/>
          <p:nvPr/>
        </p:nvSpPr>
        <p:spPr>
          <a:xfrm>
            <a:off x="0" y="188913"/>
            <a:ext cx="9144000" cy="66690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(7)</a:t>
            </a:r>
            <a:r>
              <a:rPr lang="zh-CN" altLang="en-US" sz="3600" b="1" u="sng" dirty="0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规范断句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已结婚的和尚未结婚的青年都要实行计划生育。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错误断句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：已结婚的和尚</a:t>
            </a:r>
            <a:b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未结婚的青年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都要实行计划生育。 </a:t>
            </a:r>
          </a:p>
          <a:p>
            <a:pPr marL="342900" indent="-342900">
              <a:spcBef>
                <a:spcPct val="20000"/>
              </a:spcBef>
            </a:pP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行路人等不得在此大小便。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错误断句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：行路人等不得，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在此大小便。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5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5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952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5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95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52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52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3"/>
          <p:cNvSpPr>
            <a:spLocks noTextEdit="1"/>
          </p:cNvSpPr>
          <p:nvPr/>
        </p:nvSpPr>
        <p:spPr>
          <a:xfrm>
            <a:off x="1763713" y="2565400"/>
            <a:ext cx="583247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礼貌称谓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Text Box 5"/>
          <p:cNvSpPr txBox="1"/>
          <p:nvPr/>
        </p:nvSpPr>
        <p:spPr>
          <a:xfrm>
            <a:off x="0" y="0"/>
            <a:ext cx="9144000" cy="6797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</a:rPr>
              <a:t>他人父母称： </a:t>
            </a:r>
            <a:r>
              <a:rPr lang="zh-CN" altLang="en-US" sz="4000" b="1" u="sng" dirty="0">
                <a:latin typeface="Arial" panose="020B0604020202020204" pitchFamily="34" charset="0"/>
              </a:rPr>
              <a:t>                             </a:t>
            </a:r>
            <a:r>
              <a:rPr lang="zh-CN" altLang="en-US" sz="4000" b="1" dirty="0">
                <a:latin typeface="Arial" panose="020B0604020202020204" pitchFamily="34" charset="0"/>
              </a:rPr>
              <a:t>。        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自己父母称： </a:t>
            </a:r>
            <a:r>
              <a:rPr lang="zh-CN" altLang="en-US" sz="4000" b="1" u="sng" dirty="0">
                <a:latin typeface="Arial" panose="020B0604020202020204" pitchFamily="34" charset="0"/>
              </a:rPr>
              <a:t>                              </a:t>
            </a:r>
            <a:r>
              <a:rPr lang="zh-CN" altLang="en-US" sz="4000" b="1" dirty="0">
                <a:latin typeface="Arial" panose="020B0604020202020204" pitchFamily="34" charset="0"/>
              </a:rPr>
              <a:t>。 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他人兄妹称： </a:t>
            </a:r>
            <a:r>
              <a:rPr lang="zh-CN" altLang="en-US" sz="4000" b="1" u="sng" dirty="0">
                <a:latin typeface="Arial" panose="020B0604020202020204" pitchFamily="34" charset="0"/>
              </a:rPr>
              <a:t>                              </a:t>
            </a:r>
            <a:r>
              <a:rPr lang="zh-CN" altLang="en-US" sz="4000" b="1" dirty="0">
                <a:latin typeface="Arial" panose="020B0604020202020204" pitchFamily="34" charset="0"/>
              </a:rPr>
              <a:t>。        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自己兄妹称： </a:t>
            </a:r>
            <a:r>
              <a:rPr lang="zh-CN" altLang="en-US" sz="4000" b="1" u="sng" dirty="0">
                <a:latin typeface="Arial" panose="020B0604020202020204" pitchFamily="34" charset="0"/>
              </a:rPr>
              <a:t>                              </a:t>
            </a:r>
            <a:r>
              <a:rPr lang="zh-CN" altLang="en-US" sz="4000" b="1" dirty="0">
                <a:latin typeface="Arial" panose="020B0604020202020204" pitchFamily="34" charset="0"/>
              </a:rPr>
              <a:t>。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他人儿女称： </a:t>
            </a:r>
            <a:r>
              <a:rPr lang="zh-CN" altLang="en-US" sz="4000" b="1" u="sng" dirty="0">
                <a:latin typeface="Arial" panose="020B0604020202020204" pitchFamily="34" charset="0"/>
              </a:rPr>
              <a:t>                              </a:t>
            </a:r>
            <a:r>
              <a:rPr lang="zh-CN" altLang="en-US" sz="4000" b="1" dirty="0">
                <a:latin typeface="Arial" panose="020B0604020202020204" pitchFamily="34" charset="0"/>
              </a:rPr>
              <a:t>。        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自己儿女称： </a:t>
            </a:r>
            <a:r>
              <a:rPr lang="zh-CN" altLang="en-US" sz="4000" b="1" u="sng" dirty="0">
                <a:latin typeface="Arial" panose="020B0604020202020204" pitchFamily="34" charset="0"/>
              </a:rPr>
              <a:t>                                     </a:t>
            </a:r>
            <a:r>
              <a:rPr lang="zh-CN" altLang="en-US" sz="4000" b="1" dirty="0">
                <a:latin typeface="Arial" panose="020B0604020202020204" pitchFamily="34" charset="0"/>
              </a:rPr>
              <a:t>。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妻子之父母称：</a:t>
            </a:r>
            <a:r>
              <a:rPr lang="zh-CN" altLang="en-US" sz="4000" b="1" u="sng" dirty="0">
                <a:latin typeface="Arial" panose="020B0604020202020204" pitchFamily="34" charset="0"/>
              </a:rPr>
              <a:t>                             </a:t>
            </a:r>
            <a:r>
              <a:rPr lang="zh-CN" altLang="en-US" sz="4000" b="1" dirty="0">
                <a:latin typeface="Arial" panose="020B0604020202020204" pitchFamily="34" charset="0"/>
              </a:rPr>
              <a:t>。  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他人之妻称：</a:t>
            </a:r>
            <a:r>
              <a:rPr lang="zh-CN" altLang="en-US" sz="4000" b="1" u="sng" dirty="0">
                <a:latin typeface="Arial" panose="020B0604020202020204" pitchFamily="34" charset="0"/>
              </a:rPr>
              <a:t>                                </a:t>
            </a:r>
            <a:r>
              <a:rPr lang="zh-CN" altLang="en-US" sz="4000" b="1" dirty="0">
                <a:latin typeface="Arial" panose="020B0604020202020204" pitchFamily="34" charset="0"/>
              </a:rPr>
              <a:t>。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自己之妻称：</a:t>
            </a:r>
            <a:r>
              <a:rPr lang="zh-CN" altLang="en-US" sz="4000" b="1" u="sng" dirty="0">
                <a:latin typeface="Arial" panose="020B0604020202020204" pitchFamily="34" charset="0"/>
              </a:rPr>
              <a:t>                                </a:t>
            </a:r>
            <a:r>
              <a:rPr lang="zh-CN" altLang="en-US" sz="4000" b="1" dirty="0">
                <a:latin typeface="Arial" panose="020B0604020202020204" pitchFamily="34" charset="0"/>
              </a:rPr>
              <a:t>。 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妻子称呼丈夫：</a:t>
            </a:r>
            <a:r>
              <a:rPr lang="zh-CN" altLang="en-US" sz="4000" b="1" u="sng" dirty="0">
                <a:latin typeface="Arial" panose="020B0604020202020204" pitchFamily="34" charset="0"/>
              </a:rPr>
              <a:t>                                  </a:t>
            </a:r>
            <a:r>
              <a:rPr lang="zh-CN" altLang="en-US" sz="4000" b="1" dirty="0">
                <a:latin typeface="Arial" panose="020B0604020202020204" pitchFamily="34" charset="0"/>
              </a:rPr>
              <a:t>。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丈夫称呼妻子：</a:t>
            </a:r>
            <a:r>
              <a:rPr lang="zh-CN" altLang="en-US" sz="4000" b="1" u="sng" dirty="0">
                <a:latin typeface="Arial" panose="020B0604020202020204" pitchFamily="34" charset="0"/>
              </a:rPr>
              <a:t>                             </a:t>
            </a:r>
            <a:r>
              <a:rPr lang="zh-CN" altLang="en-US" sz="4000" b="1" dirty="0">
                <a:latin typeface="Arial" panose="020B0604020202020204" pitchFamily="34" charset="0"/>
              </a:rPr>
              <a:t>。       </a:t>
            </a:r>
          </a:p>
        </p:txBody>
      </p:sp>
      <p:sp>
        <p:nvSpPr>
          <p:cNvPr id="6151" name="Text Box 7"/>
          <p:cNvSpPr txBox="1"/>
          <p:nvPr/>
        </p:nvSpPr>
        <p:spPr>
          <a:xfrm>
            <a:off x="3529013" y="-55562"/>
            <a:ext cx="5364162" cy="6797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令尊  令堂               </a:t>
            </a:r>
          </a:p>
          <a:p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家父  家母  家慈    </a:t>
            </a:r>
          </a:p>
          <a:p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令兄  令妹                </a:t>
            </a:r>
          </a:p>
          <a:p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家兄  舍弟  舍妹</a:t>
            </a:r>
          </a:p>
          <a:p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令郎  令爱  令嫒       </a:t>
            </a:r>
          </a:p>
          <a:p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犬子  小子  小犬  小女 </a:t>
            </a:r>
          </a:p>
          <a:p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泰山  泰水           </a:t>
            </a:r>
          </a:p>
          <a:p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尊夫人   </a:t>
            </a:r>
          </a:p>
          <a:p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拙荆  贱内  内人       </a:t>
            </a:r>
          </a:p>
          <a:p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相公  郎君  官人 先生 </a:t>
            </a:r>
          </a:p>
          <a:p>
            <a:r>
              <a:rPr lang="zh-CN" altLang="en-US" sz="4000" b="1" dirty="0">
                <a:solidFill>
                  <a:srgbClr val="00FFFF"/>
                </a:solidFill>
                <a:latin typeface="Arial" panose="020B0604020202020204" pitchFamily="34" charset="0"/>
              </a:rPr>
              <a:t>娘子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1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1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61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61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61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61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61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61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61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61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3" dur="80"/>
                                        <p:tgtEl>
                                          <p:spTgt spid="61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4" dur="80"/>
                                        <p:tgtEl>
                                          <p:spTgt spid="61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80"/>
                                        <p:tgtEl>
                                          <p:spTgt spid="61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0" dur="80"/>
                                        <p:tgtEl>
                                          <p:spTgt spid="61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1" dur="80"/>
                                        <p:tgtEl>
                                          <p:spTgt spid="61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80"/>
                                        <p:tgtEl>
                                          <p:spTgt spid="61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80"/>
                                        <p:tgtEl>
                                          <p:spTgt spid="61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80"/>
                                        <p:tgtEl>
                                          <p:spTgt spid="61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80"/>
                                        <p:tgtEl>
                                          <p:spTgt spid="61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4" dur="80"/>
                                        <p:tgtEl>
                                          <p:spTgt spid="61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5" dur="80"/>
                                        <p:tgtEl>
                                          <p:spTgt spid="61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80"/>
                                        <p:tgtEl>
                                          <p:spTgt spid="61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1" dur="80"/>
                                        <p:tgtEl>
                                          <p:spTgt spid="61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2" dur="80"/>
                                        <p:tgtEl>
                                          <p:spTgt spid="61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80"/>
                                        <p:tgtEl>
                                          <p:spTgt spid="61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8" dur="80"/>
                                        <p:tgtEl>
                                          <p:spTgt spid="61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9" dur="80"/>
                                        <p:tgtEl>
                                          <p:spTgt spid="61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80"/>
                                        <p:tgtEl>
                                          <p:spTgt spid="61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5" dur="80"/>
                                        <p:tgtEl>
                                          <p:spTgt spid="61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6" dur="80"/>
                                        <p:tgtEl>
                                          <p:spTgt spid="61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80"/>
                                        <p:tgtEl>
                                          <p:spTgt spid="615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2" dur="80"/>
                                        <p:tgtEl>
                                          <p:spTgt spid="61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3" dur="80"/>
                                        <p:tgtEl>
                                          <p:spTgt spid="61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80"/>
                                        <p:tgtEl>
                                          <p:spTgt spid="615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uild="p"/>
      <p:bldP spid="6151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/>
          <p:cNvSpPr txBox="1"/>
          <p:nvPr/>
        </p:nvSpPr>
        <p:spPr>
          <a:xfrm>
            <a:off x="250825" y="44450"/>
            <a:ext cx="8713788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</a:rPr>
              <a:t>称呼对方或对方国家：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        </a:t>
            </a:r>
            <a:r>
              <a:rPr lang="zh-CN" altLang="en-US" sz="3600" b="1" dirty="0">
                <a:latin typeface="Arial" panose="020B0604020202020204" pitchFamily="34" charset="0"/>
              </a:rPr>
              <a:t>。  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称呼自己或自己国家：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         </a:t>
            </a:r>
            <a:r>
              <a:rPr lang="zh-CN" altLang="en-US" sz="3600" b="1" dirty="0">
                <a:latin typeface="Arial" panose="020B0604020202020204" pitchFamily="34" charset="0"/>
              </a:rPr>
              <a:t>。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别人住处称：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                               </a:t>
            </a:r>
            <a:r>
              <a:rPr lang="zh-CN" altLang="en-US" sz="3600" b="1" dirty="0">
                <a:latin typeface="Arial" panose="020B0604020202020204" pitchFamily="34" charset="0"/>
              </a:rPr>
              <a:t>。   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自己住处称：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                               </a:t>
            </a:r>
            <a:r>
              <a:rPr lang="zh-CN" altLang="en-US" sz="3600" b="1" dirty="0">
                <a:latin typeface="Arial" panose="020B0604020202020204" pitchFamily="34" charset="0"/>
              </a:rPr>
              <a:t>。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男性代称： 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                                  </a:t>
            </a:r>
            <a:r>
              <a:rPr lang="zh-CN" altLang="en-US" sz="3600" b="1" dirty="0">
                <a:latin typeface="Arial" panose="020B0604020202020204" pitchFamily="34" charset="0"/>
              </a:rPr>
              <a:t>。     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女性代称： 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                                  </a:t>
            </a:r>
            <a:r>
              <a:rPr lang="zh-CN" altLang="en-US" sz="3600" b="1" dirty="0">
                <a:latin typeface="Arial" panose="020B0604020202020204" pitchFamily="34" charset="0"/>
              </a:rPr>
              <a:t>。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称老师： 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                                     </a:t>
            </a:r>
            <a:r>
              <a:rPr lang="zh-CN" altLang="en-US" sz="3600" b="1" dirty="0">
                <a:latin typeface="Arial" panose="020B0604020202020204" pitchFamily="34" charset="0"/>
              </a:rPr>
              <a:t>。      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称学生： 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                                     </a:t>
            </a:r>
            <a:r>
              <a:rPr lang="zh-CN" altLang="en-US" sz="3600" b="1" dirty="0">
                <a:latin typeface="Arial" panose="020B0604020202020204" pitchFamily="34" charset="0"/>
              </a:rPr>
              <a:t>。</a:t>
            </a:r>
            <a:br>
              <a:rPr lang="zh-CN" altLang="en-US" sz="3600" b="1" dirty="0">
                <a:latin typeface="Arial" panose="020B0604020202020204" pitchFamily="34" charset="0"/>
              </a:rPr>
            </a:br>
            <a:r>
              <a:rPr lang="zh-CN" altLang="en-US" sz="3600" b="1" dirty="0">
                <a:latin typeface="Arial" panose="020B0604020202020204" pitchFamily="34" charset="0"/>
              </a:rPr>
              <a:t>称同学： 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                                     </a:t>
            </a:r>
            <a:r>
              <a:rPr lang="zh-CN" altLang="en-US" sz="3600" b="1" dirty="0">
                <a:latin typeface="Arial" panose="020B0604020202020204" pitchFamily="34" charset="0"/>
              </a:rPr>
              <a:t>。       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对方学生：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                                  </a:t>
            </a:r>
            <a:r>
              <a:rPr lang="zh-CN" altLang="en-US" sz="3600" b="1" dirty="0">
                <a:latin typeface="Arial" panose="020B0604020202020204" pitchFamily="34" charset="0"/>
              </a:rPr>
              <a:t>。</a:t>
            </a:r>
            <a:br>
              <a:rPr lang="zh-CN" altLang="en-US" sz="3600" b="1" dirty="0">
                <a:latin typeface="Arial" panose="020B0604020202020204" pitchFamily="34" charset="0"/>
              </a:rPr>
            </a:br>
            <a:r>
              <a:rPr lang="zh-CN" altLang="en-US" sz="3600" b="1" dirty="0">
                <a:latin typeface="Arial" panose="020B0604020202020204" pitchFamily="34" charset="0"/>
              </a:rPr>
              <a:t>读书人称：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                                  </a:t>
            </a:r>
            <a:r>
              <a:rPr lang="zh-CN" altLang="en-US" sz="3600" b="1" dirty="0">
                <a:latin typeface="Arial" panose="020B0604020202020204" pitchFamily="34" charset="0"/>
              </a:rPr>
              <a:t>。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称对方夫妻：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                               </a:t>
            </a:r>
            <a:r>
              <a:rPr lang="zh-CN" altLang="en-US" sz="3600" b="1" dirty="0">
                <a:latin typeface="Arial" panose="020B0604020202020204" pitchFamily="34" charset="0"/>
              </a:rPr>
              <a:t>。</a:t>
            </a:r>
          </a:p>
        </p:txBody>
      </p:sp>
      <p:sp>
        <p:nvSpPr>
          <p:cNvPr id="7172" name="Text Box 4"/>
          <p:cNvSpPr txBox="1"/>
          <p:nvPr/>
        </p:nvSpPr>
        <p:spPr>
          <a:xfrm>
            <a:off x="4859338" y="0"/>
            <a:ext cx="4033837" cy="668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贵国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敝国   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府上   尊府          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寒舍   舍下   草堂  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须眉                    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巾帼          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恩师   夫子               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门生   门下    </a:t>
            </a:r>
            <a:b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</a:b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同窗                        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高足          </a:t>
            </a:r>
            <a:b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</a:br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相公            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伉俪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7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5" dur="80"/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/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/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2" dur="80"/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3" dur="80"/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80"/>
                                        <p:tgtEl>
                                          <p:spTgt spid="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9" dur="80"/>
                                        <p:tgtEl>
                                          <p:spTgt spid="7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0" dur="80"/>
                                        <p:tgtEl>
                                          <p:spTgt spid="7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80"/>
                                        <p:tgtEl>
                                          <p:spTgt spid="71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6" dur="80"/>
                                        <p:tgtEl>
                                          <p:spTgt spid="71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7" dur="80"/>
                                        <p:tgtEl>
                                          <p:spTgt spid="71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80"/>
                                        <p:tgtEl>
                                          <p:spTgt spid="71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3" dur="80"/>
                                        <p:tgtEl>
                                          <p:spTgt spid="71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4" dur="80"/>
                                        <p:tgtEl>
                                          <p:spTgt spid="71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80"/>
                                        <p:tgtEl>
                                          <p:spTgt spid="71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0" dur="80"/>
                                        <p:tgtEl>
                                          <p:spTgt spid="71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1" dur="80"/>
                                        <p:tgtEl>
                                          <p:spTgt spid="71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80"/>
                                        <p:tgtEl>
                                          <p:spTgt spid="71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  <p:bldP spid="717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WordArt 4"/>
          <p:cNvSpPr>
            <a:spLocks noTextEdit="1"/>
          </p:cNvSpPr>
          <p:nvPr/>
        </p:nvSpPr>
        <p:spPr>
          <a:xfrm>
            <a:off x="1692275" y="2565400"/>
            <a:ext cx="583247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尊称谦辞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/>
          <p:nvPr/>
        </p:nvSpPr>
        <p:spPr>
          <a:xfrm>
            <a:off x="0" y="0"/>
            <a:ext cx="9144000" cy="6797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尊</a:t>
            </a:r>
            <a:r>
              <a:rPr lang="en-US" altLang="zh-CN" sz="4000" b="1" dirty="0">
                <a:solidFill>
                  <a:srgbClr val="FFFFC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尊府、尊兄、尊驾、尊夫人</a:t>
            </a:r>
          </a:p>
          <a:p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贤</a:t>
            </a:r>
            <a:r>
              <a:rPr lang="en-US" altLang="zh-CN" sz="4000" b="1" dirty="0">
                <a:solidFill>
                  <a:srgbClr val="FFFFC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贤弟、贤妻、贤侄</a:t>
            </a:r>
          </a:p>
          <a:p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仁</a:t>
            </a:r>
            <a:r>
              <a:rPr lang="en-US" altLang="zh-CN" sz="4000" b="1" dirty="0">
                <a:solidFill>
                  <a:srgbClr val="FFFFC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仁兄、仁弟 </a:t>
            </a:r>
          </a:p>
          <a:p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贵</a:t>
            </a:r>
            <a:r>
              <a:rPr lang="en-US" altLang="zh-CN" sz="4000" b="1" dirty="0">
                <a:solidFill>
                  <a:srgbClr val="FFFFC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贵体（有问候意）、贵姓、贵庚</a:t>
            </a:r>
          </a:p>
          <a:p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高</a:t>
            </a:r>
            <a:r>
              <a:rPr lang="en-US" altLang="zh-CN" sz="4000" b="1" dirty="0">
                <a:solidFill>
                  <a:srgbClr val="FFFFC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高朋、高亲、高邻、高见、高寿</a:t>
            </a:r>
          </a:p>
          <a:p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大</a:t>
            </a:r>
            <a:r>
              <a:rPr lang="en-US" altLang="zh-CN" sz="4000" b="1" dirty="0">
                <a:solidFill>
                  <a:srgbClr val="FFFFC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大礼、大作、大驾。</a:t>
            </a:r>
          </a:p>
          <a:p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垂</a:t>
            </a:r>
            <a:r>
              <a:rPr lang="en-US" altLang="zh-CN" sz="4000" b="1" dirty="0">
                <a:solidFill>
                  <a:srgbClr val="FFFFC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垂范，垂念，垂青，垂问</a:t>
            </a:r>
          </a:p>
          <a:p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芳</a:t>
            </a:r>
            <a:r>
              <a:rPr lang="en-US" altLang="zh-CN" sz="4000" b="1" dirty="0">
                <a:solidFill>
                  <a:srgbClr val="FFFFC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芳龄、芳名、芳邻</a:t>
            </a:r>
          </a:p>
          <a:p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玉</a:t>
            </a:r>
            <a:r>
              <a:rPr lang="en-US" altLang="zh-CN" sz="4000" b="1" dirty="0">
                <a:solidFill>
                  <a:srgbClr val="FFFFC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玉体、玉照、玉成</a:t>
            </a:r>
          </a:p>
          <a:p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惠</a:t>
            </a:r>
            <a:r>
              <a:rPr lang="en-US" altLang="zh-CN" sz="4000" b="1" dirty="0">
                <a:solidFill>
                  <a:srgbClr val="FFFFC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惠顾、惠存、惠赠</a:t>
            </a:r>
          </a:p>
          <a:p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屈</a:t>
            </a:r>
            <a:r>
              <a:rPr lang="en-US" altLang="zh-CN" sz="4000" b="1" dirty="0">
                <a:solidFill>
                  <a:srgbClr val="FFFFCC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solidFill>
                  <a:srgbClr val="FFFFCC"/>
                </a:solidFill>
                <a:latin typeface="Arial" panose="020B0604020202020204" pitchFamily="34" charset="0"/>
              </a:rPr>
              <a:t>屈尊、屈就、屈驾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02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02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02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02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02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024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body"/>
          </p:nvPr>
        </p:nvSpPr>
        <p:spPr>
          <a:xfrm>
            <a:off x="0" y="914400"/>
            <a:ext cx="9144000" cy="5943600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语言表达，除了</a:t>
            </a:r>
            <a:r>
              <a:rPr lang="zh-CN" altLang="en-US" sz="3600" b="1" dirty="0">
                <a:solidFill>
                  <a:schemeClr val="bg1"/>
                </a:solidFill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正确使用词语（熟语）</a:t>
            </a:r>
            <a:r>
              <a:rPr lang="zh-CN" altLang="en-US" sz="3600" b="1" dirty="0">
                <a:solidFill>
                  <a:schemeClr val="bg1"/>
                </a:solidFill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外，还包括：</a:t>
            </a:r>
          </a:p>
          <a:p>
            <a:pPr algn="just"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（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）正确使用标点符号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。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pres?slideindex=1&amp;slidetitle="/>
              </a:rPr>
              <a:t>    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（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）续写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，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扩展语句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，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压缩语段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。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（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）选用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、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仿用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、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变换句式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。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（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正确使用修辞方法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。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（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）语言表达准确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、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鲜明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、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生动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、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简明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、</a:t>
            </a:r>
            <a:r>
              <a:rPr lang="zh-CN" altLang="en-US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连贯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、</a:t>
            </a:r>
            <a:r>
              <a:rPr lang="zh-CN" altLang="en-US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得体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。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1" name="WordArt 3">
            <a:hlinkClick r:id="rId3" action="ppaction://hlinkpres?slideindex=1&amp;slidetitle="/>
          </p:cNvPr>
          <p:cNvSpPr>
            <a:spLocks noTextEdit="1"/>
          </p:cNvSpPr>
          <p:nvPr/>
        </p:nvSpPr>
        <p:spPr>
          <a:xfrm>
            <a:off x="228600" y="152400"/>
            <a:ext cx="4038600" cy="6858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2968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高考考纲表述</a:t>
            </a:r>
          </a:p>
        </p:txBody>
      </p:sp>
      <p:sp>
        <p:nvSpPr>
          <p:cNvPr id="7172" name="Rectangle 4">
            <a:hlinkClick r:id="rId4" action="ppaction://hlinkpres?slideindex=1&amp;slidetitle="/>
          </p:cNvPr>
          <p:cNvSpPr/>
          <p:nvPr/>
        </p:nvSpPr>
        <p:spPr>
          <a:xfrm>
            <a:off x="762000" y="5562600"/>
            <a:ext cx="6629400" cy="124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5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）对联专题复习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。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95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）图文转换题</a:t>
            </a:r>
            <a:r>
              <a:rPr lang="zh-CN" altLang="en-US" sz="3600" b="1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" action="ppaction://noaction"/>
              </a:rPr>
              <a:t>。</a:t>
            </a:r>
            <a:endParaRPr lang="zh-CN" altLang="en-US" sz="3600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/>
          <p:nvPr/>
        </p:nvSpPr>
        <p:spPr>
          <a:xfrm>
            <a:off x="0" y="0"/>
            <a:ext cx="9144000" cy="6797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</a:rPr>
              <a:t>拜</a:t>
            </a:r>
            <a:r>
              <a:rPr lang="en-US" altLang="zh-CN" sz="4000" b="1" dirty="0"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</a:rPr>
              <a:t>拜访、拜托、拜识、拜会、拜贺、拜读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奉</a:t>
            </a:r>
            <a:r>
              <a:rPr lang="en-US" altLang="zh-CN" sz="4000" b="1" dirty="0"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</a:rPr>
              <a:t>奉还、奉陪、奉告、奉劝、奉赠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恭</a:t>
            </a:r>
            <a:r>
              <a:rPr lang="en-US" altLang="zh-CN" sz="4000" b="1" dirty="0"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</a:rPr>
              <a:t>恭喜、恭迎、恭候、恭贺、恭请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敝</a:t>
            </a:r>
            <a:r>
              <a:rPr lang="en-US" altLang="zh-CN" sz="4000" b="1" dirty="0"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</a:rPr>
              <a:t>敝国、敝人、敝校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鄙</a:t>
            </a:r>
            <a:r>
              <a:rPr lang="en-US" altLang="zh-CN" sz="4000" b="1" dirty="0"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</a:rPr>
              <a:t>鄙人、鄙见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老</a:t>
            </a:r>
            <a:r>
              <a:rPr lang="en-US" altLang="zh-CN" sz="4000" b="1" dirty="0">
                <a:latin typeface="Arial" panose="020B0604020202020204" pitchFamily="34" charset="0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</a:rPr>
              <a:t>老朽，老粗，老身（</a:t>
            </a:r>
            <a:r>
              <a:rPr lang="zh-CN" altLang="en-US" sz="3200" b="1" dirty="0">
                <a:solidFill>
                  <a:srgbClr val="00FFCC"/>
                </a:solidFill>
                <a:latin typeface="Arial" panose="020B0604020202020204" pitchFamily="34" charset="0"/>
              </a:rPr>
              <a:t>女</a:t>
            </a:r>
            <a:r>
              <a:rPr lang="zh-CN" altLang="en-US" sz="3200" b="1" dirty="0">
                <a:latin typeface="Arial" panose="020B0604020202020204" pitchFamily="34" charset="0"/>
              </a:rPr>
              <a:t>），老衲（</a:t>
            </a:r>
            <a:r>
              <a:rPr lang="zh-CN" altLang="en-US" sz="3200" b="1" dirty="0">
                <a:solidFill>
                  <a:srgbClr val="00FFCC"/>
                </a:solidFill>
                <a:latin typeface="Arial" panose="020B0604020202020204" pitchFamily="34" charset="0"/>
              </a:rPr>
              <a:t>老僧</a:t>
            </a:r>
            <a:r>
              <a:rPr lang="zh-CN" altLang="en-US" sz="3200" b="1" dirty="0">
                <a:latin typeface="Arial" panose="020B0604020202020204" pitchFamily="34" charset="0"/>
              </a:rPr>
              <a:t>）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贱</a:t>
            </a:r>
            <a:r>
              <a:rPr lang="en-US" altLang="zh-CN" sz="4000" b="1" dirty="0"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</a:rPr>
              <a:t>贱体，贱内            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愚</a:t>
            </a:r>
            <a:r>
              <a:rPr lang="en-US" altLang="zh-CN" sz="4000" b="1" dirty="0"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</a:rPr>
              <a:t>愚兄，愚见，愚以为（窃以为）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小</a:t>
            </a:r>
            <a:r>
              <a:rPr lang="en-US" altLang="zh-CN" sz="4000" b="1" dirty="0"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</a:rPr>
              <a:t>小女、小儿、小店、小人、小生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家</a:t>
            </a:r>
            <a:r>
              <a:rPr lang="en-US" altLang="zh-CN" sz="4000" b="1" dirty="0"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</a:rPr>
              <a:t>家父、家严、家母、家慈、家兄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56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560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560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560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/>
          <p:nvPr/>
        </p:nvSpPr>
        <p:spPr>
          <a:xfrm>
            <a:off x="0" y="44450"/>
            <a:ext cx="9144000" cy="6616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latin typeface="Arial" panose="020B0604020202020204" pitchFamily="34" charset="0"/>
              </a:rPr>
              <a:t>舍</a:t>
            </a:r>
            <a:r>
              <a:rPr lang="en-US" altLang="zh-CN" sz="4000" b="1" dirty="0"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</a:rPr>
              <a:t>舍下、舍妹、舍弟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薄</a:t>
            </a:r>
            <a:r>
              <a:rPr lang="en-US" altLang="zh-CN" sz="4000" b="1" dirty="0"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</a:rPr>
              <a:t>薄礼、薄面、薄酒、</a:t>
            </a:r>
            <a:r>
              <a:rPr lang="zh-CN" altLang="en-US" sz="4000" b="1" u="sng" dirty="0">
                <a:latin typeface="Arial" panose="020B0604020202020204" pitchFamily="34" charset="0"/>
              </a:rPr>
              <a:t>薄酬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忝</a:t>
            </a:r>
            <a:r>
              <a:rPr lang="en-US" altLang="zh-CN" sz="4000" b="1" dirty="0"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</a:rPr>
              <a:t>忝列，忝在，忝任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拙</a:t>
            </a:r>
            <a:r>
              <a:rPr lang="en-US" altLang="zh-CN" sz="4000" b="1" dirty="0"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</a:rPr>
              <a:t>拙文，拙作，拙荆，拙笔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微</a:t>
            </a:r>
            <a:r>
              <a:rPr lang="en-US" altLang="zh-CN" sz="4000" b="1" dirty="0"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</a:rPr>
              <a:t>微臣    </a:t>
            </a:r>
          </a:p>
          <a:p>
            <a:r>
              <a:rPr lang="zh-CN" altLang="en-US" sz="4000" b="1" dirty="0">
                <a:latin typeface="Arial" panose="020B0604020202020204" pitchFamily="34" charset="0"/>
              </a:rPr>
              <a:t>卑</a:t>
            </a:r>
            <a:r>
              <a:rPr lang="en-US" altLang="zh-CN" sz="4000" b="1" dirty="0">
                <a:latin typeface="Arial" panose="020B0604020202020204" pitchFamily="34" charset="0"/>
              </a:rPr>
              <a:t>——</a:t>
            </a:r>
            <a:r>
              <a:rPr lang="zh-CN" altLang="en-US" sz="4000" b="1" dirty="0">
                <a:latin typeface="Arial" panose="020B0604020202020204" pitchFamily="34" charset="0"/>
              </a:rPr>
              <a:t>卑职</a:t>
            </a:r>
          </a:p>
          <a:p>
            <a:endParaRPr lang="zh-CN" altLang="en-US" sz="4000" b="1" dirty="0">
              <a:latin typeface="Arial" panose="020B0604020202020204" pitchFamily="34" charset="0"/>
            </a:endParaRPr>
          </a:p>
          <a:p>
            <a:r>
              <a:rPr lang="zh-CN" altLang="en-US" sz="4000" b="1" dirty="0">
                <a:latin typeface="Arial" panose="020B0604020202020204" pitchFamily="34" charset="0"/>
              </a:rPr>
              <a:t>其他谦辞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       不肖   仆   孤家   寡人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       久仰、赐教、指正、止步、留步、笑纳、包涵、鼎力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6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6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6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66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66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66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66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266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/>
          <p:nvPr/>
        </p:nvSpPr>
        <p:spPr>
          <a:xfrm>
            <a:off x="1619250" y="2205038"/>
            <a:ext cx="5976938" cy="1433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 sz="8800" b="1" dirty="0">
              <a:latin typeface="Arial" panose="020B0604020202020204" pitchFamily="34" charset="0"/>
            </a:endParaRPr>
          </a:p>
        </p:txBody>
      </p:sp>
      <p:sp>
        <p:nvSpPr>
          <p:cNvPr id="32771" name="WordArt 3"/>
          <p:cNvSpPr>
            <a:spLocks noTextEdit="1"/>
          </p:cNvSpPr>
          <p:nvPr/>
        </p:nvSpPr>
        <p:spPr>
          <a:xfrm>
            <a:off x="1692275" y="2565400"/>
            <a:ext cx="583247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>
                <a:ln w="19050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礼貌用语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/>
          <p:nvPr/>
        </p:nvSpPr>
        <p:spPr>
          <a:xfrm>
            <a:off x="71438" y="115888"/>
            <a:ext cx="8893175" cy="563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</a:rPr>
              <a:t>与人分别用“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</a:t>
            </a:r>
            <a:r>
              <a:rPr lang="zh-CN" altLang="en-US" sz="3600" b="1" dirty="0">
                <a:latin typeface="Arial" panose="020B0604020202020204" pitchFamily="34" charset="0"/>
              </a:rPr>
              <a:t>”；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看望别人用“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</a:t>
            </a:r>
            <a:r>
              <a:rPr lang="zh-CN" altLang="en-US" sz="3600" b="1" dirty="0">
                <a:latin typeface="Arial" panose="020B0604020202020204" pitchFamily="34" charset="0"/>
              </a:rPr>
              <a:t>”；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请人勿送用“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</a:t>
            </a:r>
            <a:r>
              <a:rPr lang="zh-CN" altLang="en-US" sz="3600" b="1" dirty="0">
                <a:latin typeface="Arial" panose="020B0604020202020204" pitchFamily="34" charset="0"/>
              </a:rPr>
              <a:t>”；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麻烦别人说“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</a:t>
            </a:r>
            <a:r>
              <a:rPr lang="zh-CN" altLang="en-US" b="1" u="sng" dirty="0">
                <a:solidFill>
                  <a:srgbClr val="00B0F0"/>
                </a:solidFill>
                <a:latin typeface="Arial" panose="020B0604020202020204" pitchFamily="34" charset="0"/>
              </a:rPr>
              <a:t>（为荷）</a:t>
            </a:r>
            <a:r>
              <a:rPr lang="zh-CN" altLang="en-US" sz="3600" b="1" u="sng" dirty="0">
                <a:latin typeface="Arial" panose="020B0604020202020204" pitchFamily="34" charset="0"/>
              </a:rPr>
              <a:t>    </a:t>
            </a:r>
            <a:r>
              <a:rPr lang="zh-CN" altLang="en-US" sz="3600" b="1" dirty="0">
                <a:latin typeface="Arial" panose="020B0604020202020204" pitchFamily="34" charset="0"/>
              </a:rPr>
              <a:t>”； 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求给方便说“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</a:t>
            </a:r>
            <a:r>
              <a:rPr lang="zh-CN" altLang="en-US" sz="3600" b="1" dirty="0">
                <a:latin typeface="Arial" panose="020B0604020202020204" pitchFamily="34" charset="0"/>
              </a:rPr>
              <a:t>”；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请人指教说“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</a:t>
            </a:r>
            <a:r>
              <a:rPr lang="zh-CN" altLang="en-US" sz="3600" b="1" dirty="0">
                <a:latin typeface="Arial" panose="020B0604020202020204" pitchFamily="34" charset="0"/>
              </a:rPr>
              <a:t>”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欢迎购买叫“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</a:t>
            </a:r>
            <a:r>
              <a:rPr lang="zh-CN" altLang="en-US" sz="3600" b="1" dirty="0">
                <a:latin typeface="Arial" panose="020B0604020202020204" pitchFamily="34" charset="0"/>
              </a:rPr>
              <a:t>”；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好久不见说“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</a:t>
            </a:r>
            <a:r>
              <a:rPr lang="zh-CN" altLang="en-US" sz="3600" b="1" dirty="0">
                <a:latin typeface="Arial" panose="020B0604020202020204" pitchFamily="34" charset="0"/>
              </a:rPr>
              <a:t>”； 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中途先走用“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</a:t>
            </a:r>
            <a:r>
              <a:rPr lang="zh-CN" altLang="en-US" sz="3600" b="1" dirty="0">
                <a:latin typeface="Arial" panose="020B0604020202020204" pitchFamily="34" charset="0"/>
              </a:rPr>
              <a:t>”；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请人改文用“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</a:t>
            </a:r>
            <a:r>
              <a:rPr lang="zh-CN" altLang="en-US" sz="3600" b="1" dirty="0">
                <a:latin typeface="Arial" panose="020B0604020202020204" pitchFamily="34" charset="0"/>
              </a:rPr>
              <a:t>”。</a:t>
            </a:r>
            <a:r>
              <a:rPr lang="zh-CN" altLang="en-US" sz="3600" dirty="0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24579" name="Rectangle 3"/>
          <p:cNvSpPr/>
          <p:nvPr/>
        </p:nvSpPr>
        <p:spPr>
          <a:xfrm>
            <a:off x="2700338" y="4763"/>
            <a:ext cx="1223962" cy="55848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告辞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拜访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留步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打扰 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借光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请教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光顾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久违 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失陪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斧正 </a:t>
            </a:r>
          </a:p>
        </p:txBody>
      </p:sp>
      <p:sp>
        <p:nvSpPr>
          <p:cNvPr id="24580" name="Text Box 4"/>
          <p:cNvSpPr txBox="1"/>
          <p:nvPr/>
        </p:nvSpPr>
        <p:spPr>
          <a:xfrm>
            <a:off x="4643438" y="1157288"/>
            <a:ext cx="4824412" cy="5584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</a:rPr>
              <a:t>初次见面说“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</a:t>
            </a:r>
            <a:r>
              <a:rPr lang="zh-CN" altLang="en-US" sz="3600" b="1" dirty="0">
                <a:latin typeface="Arial" panose="020B0604020202020204" pitchFamily="34" charset="0"/>
              </a:rPr>
              <a:t>”；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等候客人用“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</a:t>
            </a:r>
            <a:r>
              <a:rPr lang="zh-CN" altLang="en-US" sz="3600" b="1" dirty="0">
                <a:latin typeface="Arial" panose="020B0604020202020204" pitchFamily="34" charset="0"/>
              </a:rPr>
              <a:t>”； 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求人原谅说“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</a:t>
            </a:r>
            <a:r>
              <a:rPr lang="zh-CN" altLang="en-US" sz="3600" b="1" dirty="0">
                <a:latin typeface="Arial" panose="020B0604020202020204" pitchFamily="34" charset="0"/>
              </a:rPr>
              <a:t>”；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请人帮忙说“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</a:t>
            </a:r>
            <a:r>
              <a:rPr lang="zh-CN" altLang="en-US" sz="3600" b="1" dirty="0">
                <a:latin typeface="Arial" panose="020B0604020202020204" pitchFamily="34" charset="0"/>
              </a:rPr>
              <a:t>”； </a:t>
            </a:r>
            <a:br>
              <a:rPr lang="zh-CN" altLang="en-US" sz="3600" b="1" dirty="0">
                <a:latin typeface="Arial" panose="020B0604020202020204" pitchFamily="34" charset="0"/>
              </a:rPr>
            </a:br>
            <a:r>
              <a:rPr lang="zh-CN" altLang="en-US" sz="3600" b="1" dirty="0">
                <a:latin typeface="Arial" panose="020B0604020202020204" pitchFamily="34" charset="0"/>
              </a:rPr>
              <a:t>托人办事用“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</a:t>
            </a:r>
            <a:r>
              <a:rPr lang="zh-CN" altLang="en-US" sz="3600" b="1" dirty="0">
                <a:latin typeface="Arial" panose="020B0604020202020204" pitchFamily="34" charset="0"/>
              </a:rPr>
              <a:t>”；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请人指点用“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</a:t>
            </a:r>
            <a:r>
              <a:rPr lang="zh-CN" altLang="en-US" sz="3600" b="1" dirty="0">
                <a:latin typeface="Arial" panose="020B0604020202020204" pitchFamily="34" charset="0"/>
              </a:rPr>
              <a:t>”； 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赞人见解用“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</a:t>
            </a:r>
            <a:r>
              <a:rPr lang="zh-CN" altLang="en-US" sz="3600" b="1" dirty="0">
                <a:latin typeface="Arial" panose="020B0604020202020204" pitchFamily="34" charset="0"/>
              </a:rPr>
              <a:t>”；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发表见解称“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</a:t>
            </a:r>
            <a:r>
              <a:rPr lang="zh-CN" altLang="en-US" sz="3600" b="1" dirty="0">
                <a:latin typeface="Arial" panose="020B0604020202020204" pitchFamily="34" charset="0"/>
              </a:rPr>
              <a:t>”</a:t>
            </a:r>
            <a:br>
              <a:rPr lang="zh-CN" altLang="en-US" sz="3600" b="1" dirty="0">
                <a:latin typeface="Arial" panose="020B0604020202020204" pitchFamily="34" charset="0"/>
              </a:rPr>
            </a:br>
            <a:r>
              <a:rPr lang="zh-CN" altLang="en-US" sz="3600" b="1" dirty="0">
                <a:latin typeface="Arial" panose="020B0604020202020204" pitchFamily="34" charset="0"/>
              </a:rPr>
              <a:t>老人年龄问“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</a:t>
            </a:r>
            <a:r>
              <a:rPr lang="zh-CN" altLang="en-US" sz="3600" b="1" dirty="0">
                <a:latin typeface="Arial" panose="020B0604020202020204" pitchFamily="34" charset="0"/>
              </a:rPr>
              <a:t>”；</a:t>
            </a:r>
          </a:p>
          <a:p>
            <a:r>
              <a:rPr lang="zh-CN" altLang="en-US" sz="3600" b="1" dirty="0">
                <a:latin typeface="Arial" panose="020B0604020202020204" pitchFamily="34" charset="0"/>
              </a:rPr>
              <a:t>客人来到用“</a:t>
            </a:r>
            <a:r>
              <a:rPr lang="zh-CN" altLang="en-US" sz="3600" b="1" u="sng" dirty="0">
                <a:latin typeface="Arial" panose="020B0604020202020204" pitchFamily="34" charset="0"/>
              </a:rPr>
              <a:t>           </a:t>
            </a:r>
            <a:r>
              <a:rPr lang="zh-CN" altLang="en-US" sz="3600" b="1" dirty="0">
                <a:latin typeface="Arial" panose="020B0604020202020204" pitchFamily="34" charset="0"/>
              </a:rPr>
              <a:t>”；</a:t>
            </a:r>
            <a:endParaRPr lang="zh-CN" altLang="en-US" sz="3600" dirty="0">
              <a:latin typeface="Arial" panose="020B0604020202020204" pitchFamily="34" charset="0"/>
            </a:endParaRPr>
          </a:p>
        </p:txBody>
      </p:sp>
      <p:sp>
        <p:nvSpPr>
          <p:cNvPr id="24581" name="Rectangle 5"/>
          <p:cNvSpPr/>
          <p:nvPr/>
        </p:nvSpPr>
        <p:spPr>
          <a:xfrm>
            <a:off x="7308850" y="1089025"/>
            <a:ext cx="1655763" cy="55848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久仰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恭候 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包涵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劳驾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拜托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赐教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高见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拙见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高寿</a:t>
            </a:r>
          </a:p>
          <a:p>
            <a:r>
              <a:rPr lang="zh-CN" altLang="en-US" sz="3600" b="1" dirty="0">
                <a:solidFill>
                  <a:srgbClr val="00FFFF"/>
                </a:solidFill>
                <a:latin typeface="Arial" panose="020B0604020202020204" pitchFamily="34" charset="0"/>
              </a:rPr>
              <a:t>光临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4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4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4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245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245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245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245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245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245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245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245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245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7" dur="500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2" dur="500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7" dur="500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2" dur="500"/>
                                        <p:tgtEl>
                                          <p:spTgt spid="245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7" dur="500"/>
                                        <p:tgtEl>
                                          <p:spTgt spid="245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2" dur="500"/>
                                        <p:tgtEl>
                                          <p:spTgt spid="245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7" dur="8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8" dur="8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9" dur="8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4" dur="8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5" dur="8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8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1" dur="8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2" dur="8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3" dur="80"/>
                                        <p:tgtEl>
                                          <p:spTgt spid="245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8" dur="80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9" dur="80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80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5" dur="80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6" dur="80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7" dur="80"/>
                                        <p:tgtEl>
                                          <p:spTgt spid="245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2" dur="80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3" dur="80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80"/>
                                        <p:tgtEl>
                                          <p:spTgt spid="245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9" dur="80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0" dur="80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80"/>
                                        <p:tgtEl>
                                          <p:spTgt spid="2458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6" dur="80"/>
                                        <p:tgtEl>
                                          <p:spTgt spid="245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7" dur="80"/>
                                        <p:tgtEl>
                                          <p:spTgt spid="245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80"/>
                                        <p:tgtEl>
                                          <p:spTgt spid="2458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3" dur="500"/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8" dur="500"/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3" dur="500"/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8" dur="500"/>
                                        <p:tgtEl>
                                          <p:spTgt spid="24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3" dur="500"/>
                                        <p:tgtEl>
                                          <p:spTgt spid="245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8" dur="500"/>
                                        <p:tgtEl>
                                          <p:spTgt spid="245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3" dur="500"/>
                                        <p:tgtEl>
                                          <p:spTgt spid="245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8" dur="500"/>
                                        <p:tgtEl>
                                          <p:spTgt spid="245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3" dur="500"/>
                                        <p:tgtEl>
                                          <p:spTgt spid="2458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8" dur="500"/>
                                        <p:tgtEl>
                                          <p:spTgt spid="2458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uild="p"/>
      <p:bldP spid="24579" grpId="0" build="p"/>
      <p:bldP spid="24580" grpId="0" build="p"/>
      <p:bldP spid="24581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/>
          <p:nvPr/>
        </p:nvSpPr>
        <p:spPr>
          <a:xfrm>
            <a:off x="250825" y="188913"/>
            <a:ext cx="8893175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85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不得体用语举例：</a:t>
            </a:r>
            <a:endParaRPr lang="en-US" altLang="zh-CN" sz="3600" b="1" dirty="0">
              <a:solidFill>
                <a:srgbClr val="00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85000"/>
              </a:lnSpc>
              <a:spcBef>
                <a:spcPct val="20000"/>
              </a:spcBef>
            </a:pPr>
            <a:endParaRPr lang="zh-CN" altLang="en-US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8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我随信惠寄了自荐材料</a:t>
            </a:r>
          </a:p>
          <a:p>
            <a:pPr marL="342900" indent="-342900">
              <a:lnSpc>
                <a:spcPct val="8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如果您有识人之明，有幸接纳我</a:t>
            </a:r>
          </a:p>
          <a:p>
            <a:pPr marL="342900" indent="-342900">
              <a:lnSpc>
                <a:spcPct val="8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关于我们的联谊时间，我决定定在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</a:t>
            </a:r>
          </a:p>
          <a:p>
            <a:pPr marL="342900" indent="-342900">
              <a:lnSpc>
                <a:spcPct val="8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届时请各位务必惠顾</a:t>
            </a:r>
          </a:p>
          <a:p>
            <a:pPr marL="342900" indent="-342900">
              <a:lnSpc>
                <a:spcPct val="8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你尽了绵薄之力，我很感谢。</a:t>
            </a:r>
          </a:p>
          <a:p>
            <a:pPr marL="342900" indent="-342900">
              <a:lnSpc>
                <a:spcPct val="8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你的事情，我会鼎力相助。</a:t>
            </a:r>
          </a:p>
          <a:p>
            <a:pPr marL="342900" indent="-342900">
              <a:lnSpc>
                <a:spcPct val="8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我送来小说，敬请拜读。</a:t>
            </a:r>
          </a:p>
          <a:p>
            <a:pPr marL="342900" indent="-342900">
              <a:lnSpc>
                <a:spcPct val="8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本人舍弟荣膺全县理科第一名</a:t>
            </a:r>
          </a:p>
          <a:p>
            <a:pPr marL="342900" indent="-342900">
              <a:lnSpc>
                <a:spcPct val="8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您看上去比您爱人年轻多了！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85000"/>
              </a:lnSpc>
              <a:spcBef>
                <a:spcPct val="2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（在厕所里问领导）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您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吃了吗？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en-US" altLang="zh-CN" sz="32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24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24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24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24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24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624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624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6246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6246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6246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/>
          <p:nvPr/>
        </p:nvSpPr>
        <p:spPr>
          <a:xfrm>
            <a:off x="0" y="188913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鱼死了，浮到水面。小明大叫：“爸爸浮上来了！”</a:t>
            </a:r>
            <a:endParaRPr lang="en-US" altLang="zh-CN" sz="36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对方称赞你的珠饰好看，你说：“某宝</a:t>
            </a:r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9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块</a:t>
            </a:r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9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包邮！</a:t>
            </a:r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微信聊天，看到它，有人黯然神伤，有人憋出内伤，有人直接掀桌</a:t>
            </a:r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它就是“呵呵”。</a:t>
            </a:r>
            <a:endParaRPr lang="en-US" altLang="zh-CN" sz="3600" b="1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曾见过面，这次又见面，你说：“你还记得我吗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?”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口头禅：“你听懂我的意思吗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?”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3"/>
          <p:cNvSpPr>
            <a:spLocks noTextEdit="1"/>
          </p:cNvSpPr>
          <p:nvPr/>
        </p:nvSpPr>
        <p:spPr>
          <a:xfrm>
            <a:off x="1692275" y="2565400"/>
            <a:ext cx="583247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9050" cap="flat" cmpd="sng">
                  <a:solidFill>
                    <a:srgbClr val="00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FF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考题链接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1.【2018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年卷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2】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下面是某报社一则启事初稿的片段，其中有五处词语使用不当，请找出并作修改。要求修改后语意准确，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语体风格一致。</a:t>
            </a:r>
            <a:endParaRPr lang="en-US" alt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 如果您是重大事件的参加者，事故现场的目击者，业界内幕的打探者，社会热点的关爱者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请与我报“社会深度”栏目联系，本栏目长期公开征询有价值的新闻线索，等着您的支持。    </a:t>
            </a:r>
          </a:p>
          <a:p>
            <a:pPr marL="342900" indent="-342900">
              <a:spcBef>
                <a:spcPct val="20000"/>
              </a:spcBef>
            </a:pP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763" name="Rectangle 3"/>
          <p:cNvSpPr/>
          <p:nvPr/>
        </p:nvSpPr>
        <p:spPr>
          <a:xfrm>
            <a:off x="0" y="5068888"/>
            <a:ext cx="9144000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①“参加者”改为“亲历者”或者“参与者”；②“打探者”改为“知情者”；③“关爱者”改为“关注者”；④“征询”改为“征集”；⑤“等着”改为“期待”或者“等待”。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2.【2018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年卷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3】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下面是一封信的主要内容，其中有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五处不得体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，请找出并作修改。</a:t>
            </a:r>
            <a:b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   获悉文学院下周举办活动，隆重庆贺先生教书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周年，我因俗务缠身，不能光临，特惠赠鲜花一束，以表敬意。随信寄去近期出版的拙著一册，还望先生先睹为快。</a:t>
            </a:r>
            <a:b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   盛夏快来了，请先生保重身体。    </a:t>
            </a:r>
          </a:p>
          <a:p>
            <a:pPr marL="342900" indent="-342900">
              <a:spcBef>
                <a:spcPct val="20000"/>
              </a:spcBef>
            </a:pP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7763" name="Rectangle 3"/>
          <p:cNvSpPr/>
          <p:nvPr/>
        </p:nvSpPr>
        <p:spPr>
          <a:xfrm>
            <a:off x="0" y="4868863"/>
            <a:ext cx="9144000" cy="1816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①“教书”改为“从教”；②“光临”改为“前往”或“参加”；③“惠赠”改为“奉上”“奉送”或“敬赠”；④“先睹为快”改为“指正”或“斧正”；⑤“快来了”改为“将至”或“将临”。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3.【2018</a:t>
            </a: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年天津</a:t>
            </a:r>
            <a:r>
              <a:rPr lang="en-US" altLang="zh-CN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中学生刘星写给天津滨海新区文化中心图书馆馆长的电子邮件，在语言、逻辑等方面存在若干问题。请找出四个有问题的词或句子，写在答题卡上。</a:t>
            </a:r>
          </a:p>
          <a:p>
            <a:pPr marL="342900" indent="-342900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endPara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尊敬的馆长</a:t>
            </a:r>
            <a:b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</a:b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您好！</a:t>
            </a:r>
            <a:b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</a:b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     今天我到贵馆读书，被其别出心裁的外部设计和炫酷的内部场景震慑，“最美图书馆”果然名不虛传。阳光透过玻璃洒满大厅，有人专注选书，有人静静阅读，这真是“书香天津”的最好写照！</a:t>
            </a:r>
            <a:b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</a:b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     为了提升图书馆的品质，更好地服务读者，我提两点建议，请采纳。</a:t>
            </a:r>
            <a:b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</a:b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     首当其冲，希望开展更加丰富多彩的读书活动，读者只有参加图书馆的活动，才能真正实现个人素质的提高。</a:t>
            </a:r>
            <a:b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</a:b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     其次，希望在买书上继续加大投入，增大藏书量就能实现图书馆的内涵发展。</a:t>
            </a:r>
            <a:b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</a:b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谢谢！</a:t>
            </a:r>
            <a:endParaRPr lang="en-US" altLang="zh-CN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此致</a:t>
            </a:r>
            <a:b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</a:b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敬礼！</a:t>
            </a:r>
            <a:endParaRPr lang="en-US" altLang="zh-CN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刘星</a:t>
            </a:r>
            <a:b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</a:br>
            <a:r>
              <a:rPr lang="en-US" altLang="zh-CN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2018</a:t>
            </a: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年</a:t>
            </a:r>
            <a:r>
              <a:rPr lang="en-US" altLang="zh-CN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月</a:t>
            </a:r>
            <a:r>
              <a:rPr lang="en-US" altLang="zh-CN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</a:t>
            </a:r>
            <a:r>
              <a:rPr lang="zh-CN" altLang="en-US" sz="2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日</a:t>
            </a:r>
            <a:endPara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09030" y="4561840"/>
            <a:ext cx="2934970" cy="2237105"/>
          </a:xfrm>
          <a:prstGeom prst="rect">
            <a:avLst/>
          </a:prstGeom>
        </p:spPr>
      </p:pic>
      <p:sp>
        <p:nvSpPr>
          <p:cNvPr id="3" name="Rectangle 3"/>
          <p:cNvSpPr/>
          <p:nvPr/>
        </p:nvSpPr>
        <p:spPr>
          <a:xfrm>
            <a:off x="2165350" y="1041400"/>
            <a:ext cx="6978650" cy="101473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①震慑   ②采纳   ③首当其冲</a:t>
            </a:r>
            <a:b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④读者只有参加图书馆的活动，才能真正实现个人素质的提高  ⑤增大藏书量就能实现图书馆的内涵发展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/>
          <p:nvPr/>
        </p:nvSpPr>
        <p:spPr>
          <a:xfrm>
            <a:off x="533400" y="381000"/>
            <a:ext cx="510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FFCC"/>
                </a:solidFill>
                <a:latin typeface="楷体_GB2312" pitchFamily="49" charset="-122"/>
                <a:ea typeface="楷体_GB2312" pitchFamily="49" charset="-122"/>
              </a:rPr>
              <a:t>2019</a:t>
            </a:r>
            <a:r>
              <a:rPr lang="zh-CN" altLang="en-US" sz="3600" dirty="0">
                <a:solidFill>
                  <a:srgbClr val="FFFFCC"/>
                </a:solidFill>
                <a:latin typeface="楷体_GB2312" pitchFamily="49" charset="-122"/>
                <a:ea typeface="楷体_GB2312" pitchFamily="49" charset="-122"/>
              </a:rPr>
              <a:t>届高考专题复习</a:t>
            </a:r>
          </a:p>
        </p:txBody>
      </p:sp>
      <p:sp>
        <p:nvSpPr>
          <p:cNvPr id="8195" name="Line 3"/>
          <p:cNvSpPr/>
          <p:nvPr/>
        </p:nvSpPr>
        <p:spPr>
          <a:xfrm>
            <a:off x="609600" y="990600"/>
            <a:ext cx="4114800" cy="0"/>
          </a:xfrm>
          <a:prstGeom prst="line">
            <a:avLst/>
          </a:prstGeom>
          <a:ln w="9525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196" name="WordArt 6">
            <a:hlinkClick r:id="rId2" action="ppaction://hlinksldjump"/>
          </p:cNvPr>
          <p:cNvSpPr>
            <a:spLocks noTextEdit="1"/>
          </p:cNvSpPr>
          <p:nvPr/>
        </p:nvSpPr>
        <p:spPr>
          <a:xfrm>
            <a:off x="1908175" y="4221163"/>
            <a:ext cx="5472113" cy="10795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2968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语言表达得体</a:t>
            </a:r>
          </a:p>
        </p:txBody>
      </p:sp>
      <p:sp>
        <p:nvSpPr>
          <p:cNvPr id="8197" name="WordArt 7"/>
          <p:cNvSpPr>
            <a:spLocks noTextEdit="1"/>
          </p:cNvSpPr>
          <p:nvPr/>
        </p:nvSpPr>
        <p:spPr>
          <a:xfrm>
            <a:off x="1331913" y="2133600"/>
            <a:ext cx="65532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FFCC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3366FF">
                        <a:alpha val="100000"/>
                      </a:srgbClr>
                    </a:gs>
                    <a:gs pos="25000">
                      <a:srgbClr val="01A78F">
                        <a:alpha val="100000"/>
                      </a:srgbClr>
                    </a:gs>
                    <a:gs pos="50000">
                      <a:srgbClr val="FFFF00">
                        <a:alpha val="100000"/>
                      </a:srgbClr>
                    </a:gs>
                    <a:gs pos="75000">
                      <a:srgbClr val="FF6633">
                        <a:alpha val="100000"/>
                      </a:srgbClr>
                    </a:gs>
                    <a:gs pos="100000">
                      <a:srgbClr val="FF3399">
                        <a:alpha val="100000"/>
                      </a:srgbClr>
                    </a:gs>
                  </a:gsLst>
                  <a:lin ang="18900000" scaled="1"/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语言表达和应用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尊敬的馆长</a:t>
            </a:r>
            <a:b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您好！</a:t>
            </a:r>
            <a:b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  今天我到贵馆读书，被其别出心裁的外部设计和炫酷的内部场景震慑，“最美图书馆”果然名不虛传。阳光透过玻璃洒满大厅，有人专注选书，有人静静阅读，这真是“书香天津”的最好写照！</a:t>
            </a:r>
            <a:b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  为了提升图书馆的品质，更好地服务读者，我提两点建议，请采纳。</a:t>
            </a:r>
            <a:b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  首当其冲，希望开展更加丰富多彩的读书活动，读者只有参加图书馆的活动，才能真正实现个人素质的提高。</a:t>
            </a:r>
            <a:b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    其次，希望在买书上继续加大投入，增大藏书量就能实现图书馆的内涵发展。</a:t>
            </a:r>
            <a:b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谢谢！</a:t>
            </a:r>
            <a:endParaRPr lang="en-US" alt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此致</a:t>
            </a:r>
            <a:b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敬礼！</a:t>
            </a:r>
            <a:endParaRPr lang="en-US" altLang="zh-CN" sz="24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ctr">
              <a:spcBef>
                <a:spcPct val="20000"/>
              </a:spcBef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刘星</a:t>
            </a:r>
            <a:b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2018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</a:t>
            </a:r>
          </a:p>
        </p:txBody>
      </p:sp>
      <p:sp>
        <p:nvSpPr>
          <p:cNvPr id="3" name="Rectangle 3"/>
          <p:cNvSpPr/>
          <p:nvPr/>
        </p:nvSpPr>
        <p:spPr>
          <a:xfrm>
            <a:off x="4445000" y="4881880"/>
            <a:ext cx="4699000" cy="19380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①震慑   ②采纳   ③首当其冲</a:t>
            </a:r>
            <a:b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④读者只有参加图书馆的活动，才能真正实现个人素质的提高  ⑤增大藏书量就能实现图书馆的内涵发展 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4.【2017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新课标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1】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下列各句中，表达得体的一句是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．真是事出意外！舍弟太过顽皮，碰碎了您家这么贵重的花瓶，敬请原谅，我们一定照价赔偿。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．他的书法龙飞凤舞，引来一片赞叹，但落款却出了差错，一时又无法弥补，只好连声道歉：“献丑，献丑！”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．他是我最信任的朋友，头脑灵活，处事周到，每次我遇到难题写信垂询，都能得到很有启发的回复。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．我妻子和郭教授的内人是多年的闺蜜，她俩经常一起逛街、一起旅游，话多得似乎永远都说不完。</a:t>
            </a:r>
          </a:p>
        </p:txBody>
      </p:sp>
      <p:sp>
        <p:nvSpPr>
          <p:cNvPr id="3" name="Rectangle 3"/>
          <p:cNvSpPr/>
          <p:nvPr/>
        </p:nvSpPr>
        <p:spPr>
          <a:xfrm>
            <a:off x="8027988" y="5949950"/>
            <a:ext cx="11160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5.【2017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新课标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2】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下列各句中，表达得体的一句是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．我刚在姑姑家坐下来，她就有事失陪了，我只好无聊地翻翻闲书，看看电视。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．这么珍贵的书您都毫不犹豫地借给我，太感谢了，我会尽快璧还，请您放心。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．这种壁纸是最近才研制出来的，环保又美观，贴在您家里会让寒舍增色不少。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．我们夫妇好不容易才得了这个千金，的确放任了些，以后一定对她严格要求。</a:t>
            </a:r>
          </a:p>
        </p:txBody>
      </p:sp>
      <p:sp>
        <p:nvSpPr>
          <p:cNvPr id="3" name="Rectangle 3"/>
          <p:cNvSpPr/>
          <p:nvPr/>
        </p:nvSpPr>
        <p:spPr>
          <a:xfrm>
            <a:off x="8027988" y="5949950"/>
            <a:ext cx="11160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6.【2017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新课标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3】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下列各句中，表达得体的一句是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．他是个可怜的孤儿，小时候承蒙我父母照顾，所以现在经常来看望我们。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．杨老师年过七旬仍然笔耕不辍，作为他的高足，我们感到既自豪又惭愧。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．这篇文章是我刚完成的，无论观点还是文字都不够成熟，请您不吝赐教。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．由于路上堵车非常严重，我赶到约定地点的时候，对方早已恭候多时。</a:t>
            </a:r>
          </a:p>
        </p:txBody>
      </p:sp>
      <p:sp>
        <p:nvSpPr>
          <p:cNvPr id="3" name="Rectangle 3"/>
          <p:cNvSpPr/>
          <p:nvPr/>
        </p:nvSpPr>
        <p:spPr>
          <a:xfrm>
            <a:off x="8027988" y="5949950"/>
            <a:ext cx="11160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7.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下列交际用语使用得体的一项是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．请柬：新居落成，我明天搬迁，为答谢您的祝贺，特于府上备下薄酒，恭请光临。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．书信：毕业之后，学生垂念师恩。值此春节到来之际，谨祝恩师节日快乐，万事如意！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．询问：家严大人今年高寿？多年不见，甚为牵挂，过两天我一定登门看望。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．介绍信：兹介绍我校张敏同学前往贵公司参加社会实践，请予接洽为荷。</a:t>
            </a:r>
          </a:p>
          <a:p>
            <a:pPr marL="342900" indent="-342900">
              <a:spcBef>
                <a:spcPct val="20000"/>
              </a:spcBef>
            </a:pP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8027988" y="5949950"/>
            <a:ext cx="11160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8【2014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年北京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日常交际中，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得体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是语言表达的一项基本要求。完成①②题。</a:t>
            </a:r>
            <a:b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①下文是一份请柬中的四句话，其中表述不得体的一句是（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分）</a:t>
            </a:r>
            <a:b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（甲）我校文学社定于本月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日晚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点在学校礼堂举行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民俗文化报告会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。（乙）您是著名民俗专家，对民俗文化的研究造诣颇深。（丙）今诚挚邀请您莅临会议，为我社民俗文化活动的开展做出认真的指导。（丁）敬请届时光临。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．（甲）		  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．（乙）		    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．（丙）		  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．（丁）</a:t>
            </a:r>
          </a:p>
        </p:txBody>
      </p:sp>
      <p:sp>
        <p:nvSpPr>
          <p:cNvPr id="117763" name="Rectangle 3"/>
          <p:cNvSpPr/>
          <p:nvPr/>
        </p:nvSpPr>
        <p:spPr>
          <a:xfrm>
            <a:off x="8027988" y="5949950"/>
            <a:ext cx="11160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77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② 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午宴上，某中学生遇到父母的朋友劝酒，下列回应得体的一项是（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分）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．下午还有两门考试呢，别劝了，行不？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．谢谢足下，家父从来不准许我喝酒。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．不喝，不喝。中学生不是不能喝酒吗？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．谢谢，谢谢！我年龄还小，不能喝酒。</a:t>
            </a:r>
          </a:p>
          <a:p>
            <a:pPr marL="342900" indent="-342900">
              <a:spcBef>
                <a:spcPct val="20000"/>
              </a:spcBef>
            </a:pPr>
            <a:endParaRPr lang="en-US" altLang="zh-CN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6739" name="Rectangle 3"/>
          <p:cNvSpPr/>
          <p:nvPr/>
        </p:nvSpPr>
        <p:spPr>
          <a:xfrm>
            <a:off x="8027988" y="5949950"/>
            <a:ext cx="11160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9【2014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江苏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下列交际用语使用不得体的一项是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．涂鸦之作，不足当先生一哂，如蒙赐正，小子不胜感激！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．欣闻敝校百年校庆，本人忝为校友，因事不能躬临为歉！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．吉日良辰，花好月圆，恭祝一对璧人并蒂同心、白首偕老！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．家母古稀之庆，承蒙各位亲友光临，略备薄酒，敬答厚意！</a:t>
            </a:r>
          </a:p>
        </p:txBody>
      </p:sp>
      <p:sp>
        <p:nvSpPr>
          <p:cNvPr id="119811" name="Rectangle 3"/>
          <p:cNvSpPr/>
          <p:nvPr/>
        </p:nvSpPr>
        <p:spPr>
          <a:xfrm>
            <a:off x="8027988" y="5949950"/>
            <a:ext cx="11160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9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10【2012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年湖南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下列选项是四则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遗失启事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的主要内容，其中表达通顺、得体的一项是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．本人昨天在体育馆遗失一副红色羽毛球球拍，您若及时联系鄙人，不胜感激之至。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．昨日本人不慎丢失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随想录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一书于阅览室，期盼拾得者璧还原物，谢谢哟。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．本人昨日在图书馆不慎丢失黑色眼镜一副，希望拾得者与我联系，不胜感激。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．昨日本人遗失饭卡于学校饮食服务中心，肯请拾者高抬贵手交还，万分感激。</a:t>
            </a:r>
          </a:p>
        </p:txBody>
      </p:sp>
      <p:sp>
        <p:nvSpPr>
          <p:cNvPr id="121859" name="Rectangle 3"/>
          <p:cNvSpPr/>
          <p:nvPr/>
        </p:nvSpPr>
        <p:spPr>
          <a:xfrm>
            <a:off x="8027988" y="5949950"/>
            <a:ext cx="111601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1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59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12【2012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山东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以下是小张在收到郑先生著作后回信的正文，其中有使用不得体的词语，请找出四处并修改。（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分）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您寄奉的大作已收到。过目后，深感对我的论文写作有些许帮助，定当惠存。感激之情，无以言表，他日光临贵府，当面致谢。</a:t>
            </a:r>
          </a:p>
        </p:txBody>
      </p:sp>
      <p:sp>
        <p:nvSpPr>
          <p:cNvPr id="120835" name="Rectangle 3"/>
          <p:cNvSpPr/>
          <p:nvPr/>
        </p:nvSpPr>
        <p:spPr>
          <a:xfrm>
            <a:off x="0" y="4797425"/>
            <a:ext cx="91440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①</a:t>
            </a:r>
            <a:r>
              <a:rPr lang="en-US" altLang="zh-CN" sz="3200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寄奉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改为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惠赐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②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过目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改为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拜读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③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些许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改为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莫大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④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惠存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改为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珍藏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⑤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光临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改为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前往</a:t>
            </a:r>
            <a:r>
              <a:rPr lang="zh-CN" altLang="en-US" sz="3200" b="1" dirty="0">
                <a:solidFill>
                  <a:srgbClr val="FFFFCC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。（答对四处即给满分）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/>
          </p:cNvSpPr>
          <p:nvPr>
            <p:ph idx="1"/>
          </p:nvPr>
        </p:nvSpPr>
        <p:spPr>
          <a:xfrm>
            <a:off x="755650" y="549275"/>
            <a:ext cx="6583363" cy="4464050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25000"/>
              </a:lnSpc>
              <a:buNone/>
            </a:pPr>
            <a:r>
              <a:rPr lang="zh-CN" altLang="en-US" sz="4400" b="1" dirty="0">
                <a:solidFill>
                  <a:schemeClr val="bg1"/>
                </a:solidFill>
                <a:latin typeface="宋体" panose="02010600030101010101" pitchFamily="2" charset="-122"/>
              </a:rPr>
              <a:t>考点阐释：</a:t>
            </a:r>
          </a:p>
          <a:p>
            <a:pPr eaLnBrk="1" hangingPunct="1">
              <a:lnSpc>
                <a:spcPct val="125000"/>
              </a:lnSpc>
              <a:buNone/>
            </a:pPr>
            <a:r>
              <a:rPr lang="zh-CN" altLang="en-US" sz="4400" b="1" dirty="0">
                <a:solidFill>
                  <a:schemeClr val="bg1"/>
                </a:solidFill>
                <a:latin typeface="宋体" panose="02010600030101010101" pitchFamily="2" charset="-122"/>
              </a:rPr>
              <a:t>     语言得体指的是语言运用与语言环境保持</a:t>
            </a:r>
            <a:r>
              <a:rPr lang="zh-CN" altLang="en-US" sz="4400" b="1" u="sng" dirty="0">
                <a:solidFill>
                  <a:srgbClr val="00FFCC"/>
                </a:solidFill>
                <a:latin typeface="宋体" panose="02010600030101010101" pitchFamily="2" charset="-122"/>
              </a:rPr>
              <a:t>和谐一致，恰如其分</a:t>
            </a:r>
            <a:r>
              <a:rPr lang="zh-CN" altLang="en-US" sz="4400" b="1" dirty="0">
                <a:solidFill>
                  <a:schemeClr val="bg1"/>
                </a:solidFill>
                <a:latin typeface="宋体" panose="02010600030101010101" pitchFamily="2" charset="-122"/>
              </a:rPr>
              <a:t>。体现语境和语体的要求。     </a:t>
            </a:r>
          </a:p>
        </p:txBody>
      </p:sp>
      <p:pic>
        <p:nvPicPr>
          <p:cNvPr id="9219" name="Picture 5" descr="5-58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56325" y="4797425"/>
            <a:ext cx="1800225" cy="1617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6" descr="flower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67513" y="5934075"/>
            <a:ext cx="2376487" cy="923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8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085" name="Group 13"/>
          <p:cNvGraphicFramePr>
            <a:graphicFrameLocks noGrp="1"/>
          </p:cNvGraphicFramePr>
          <p:nvPr/>
        </p:nvGraphicFramePr>
        <p:xfrm>
          <a:off x="2346325" y="2698750"/>
          <a:ext cx="4451350" cy="1463040"/>
        </p:xfrm>
        <a:graphic>
          <a:graphicData uri="http://schemas.openxmlformats.org/drawingml/2006/table">
            <a:tbl>
              <a:tblPr/>
              <a:tblGrid>
                <a:gridCol w="4451350"/>
              </a:tblGrid>
              <a:tr h="1158875">
                <a:tc>
                  <a:txBody>
                    <a:bodyPr/>
                    <a:lstStyle/>
                    <a:p>
                      <a:pPr marL="0" marR="0" lvl="0" indent="26670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××</a:t>
                      </a: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学兄：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寄呈的大作收悉，拜读再三，激动不已。你的诗构思巧巧妙，语言隽永，弟自愧不如，只是个别字句略有笔误或不合韵律，我冒昧地作了一点雅正，随信寄回，谨供参考。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顺祝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夏安！</a:t>
                      </a:r>
                      <a:endParaRPr kumimoji="0" lang="zh-CN" altLang="en-US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                                                   弟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××</a:t>
                      </a:r>
                      <a:endParaRPr kumimoji="0" lang="en-US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266700" algn="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2013</a:t>
                      </a: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kumimoji="0" lang="en-US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0" lang="zh-CN" alt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日</a:t>
                      </a:r>
                      <a:endParaRPr kumimoji="0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208" name="Text Box 14"/>
          <p:cNvSpPr txBox="1"/>
          <p:nvPr/>
        </p:nvSpPr>
        <p:spPr>
          <a:xfrm>
            <a:off x="395288" y="1203325"/>
            <a:ext cx="8497887" cy="5610225"/>
          </a:xfrm>
          <a:prstGeom prst="rect">
            <a:avLst/>
          </a:prstGeom>
          <a:noFill/>
          <a:ln w="25400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</a:rPr>
              <a:t>       ××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</a:rPr>
              <a:t>学兄：</a:t>
            </a:r>
          </a:p>
          <a:p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</a:rPr>
              <a:t>       寄呈的大作收悉，拜读再三，激动不已。你的诗构思巧巧妙，语言隽永，弟自愧不如，只是个别字句略有笔误或不合韵律，我冒昧地作了一点雅正，随信寄回，谨供参考。</a:t>
            </a:r>
          </a:p>
          <a:p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</a:rPr>
              <a:t>       顺祝</a:t>
            </a:r>
          </a:p>
          <a:p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</a:rPr>
              <a:t>       夏安！                                                                                        </a:t>
            </a:r>
          </a:p>
          <a:p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</a:rPr>
              <a:t>                                            弟</a:t>
            </a:r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</a:rPr>
              <a:t>××                 </a:t>
            </a:r>
          </a:p>
          <a:p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</a:rPr>
              <a:t>                                       2013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</a:rPr>
              <a:t>年</a:t>
            </a:r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</a:rPr>
              <a:t>6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</a:rPr>
              <a:t>月</a:t>
            </a:r>
            <a:r>
              <a:rPr lang="en-US" altLang="zh-CN" sz="3600" dirty="0">
                <a:solidFill>
                  <a:schemeClr val="bg1"/>
                </a:solidFill>
                <a:latin typeface="Arial" panose="020B0604020202020204" pitchFamily="34" charset="0"/>
              </a:rPr>
              <a:t>6</a:t>
            </a: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</a:rPr>
              <a:t>日 </a:t>
            </a:r>
          </a:p>
        </p:txBody>
      </p:sp>
      <p:sp>
        <p:nvSpPr>
          <p:cNvPr id="51209" name="Text Box 15"/>
          <p:cNvSpPr txBox="1"/>
          <p:nvPr/>
        </p:nvSpPr>
        <p:spPr>
          <a:xfrm>
            <a:off x="0" y="44450"/>
            <a:ext cx="8966200" cy="10779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13【2013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天津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】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下面这封信有四处不合规范，请</a:t>
            </a:r>
          </a:p>
          <a:p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指出其中的三处（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分） </a:t>
            </a:r>
          </a:p>
        </p:txBody>
      </p:sp>
      <p:sp>
        <p:nvSpPr>
          <p:cNvPr id="131088" name="Text Box 16"/>
          <p:cNvSpPr txBox="1"/>
          <p:nvPr/>
        </p:nvSpPr>
        <p:spPr>
          <a:xfrm>
            <a:off x="0" y="5300663"/>
            <a:ext cx="9144000" cy="15541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Arial" panose="020B0604020202020204" pitchFamily="34" charset="0"/>
              </a:rPr>
              <a:t>①</a:t>
            </a:r>
            <a:r>
              <a:rPr lang="zh-CN" altLang="en-US" sz="3200" b="1" dirty="0">
                <a:latin typeface="Arial" panose="020B0604020202020204" pitchFamily="34" charset="0"/>
              </a:rPr>
              <a:t>称谓“</a:t>
            </a:r>
            <a:r>
              <a:rPr lang="en-US" altLang="zh-CN" sz="3200" b="1" dirty="0">
                <a:latin typeface="Arial" panose="020B0604020202020204" pitchFamily="34" charset="0"/>
              </a:rPr>
              <a:t>XX</a:t>
            </a:r>
            <a:r>
              <a:rPr lang="zh-CN" altLang="en-US" sz="3200" b="1" dirty="0">
                <a:latin typeface="Arial" panose="020B0604020202020204" pitchFamily="34" charset="0"/>
              </a:rPr>
              <a:t>学兄”（没有顶格）    ②祝语“夏安”（没有顶格）    ③“寄呈”（不得体）     ④“雅正”（不得体）（</a:t>
            </a:r>
            <a:r>
              <a:rPr lang="en-US" altLang="zh-CN" sz="3200" b="1" dirty="0">
                <a:latin typeface="Arial" panose="020B0604020202020204" pitchFamily="34" charset="0"/>
              </a:rPr>
              <a:t>3</a:t>
            </a:r>
            <a:r>
              <a:rPr lang="zh-CN" altLang="en-US" sz="3200" b="1" dirty="0">
                <a:latin typeface="Arial" panose="020B0604020202020204" pitchFamily="34" charset="0"/>
              </a:rPr>
              <a:t>分）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1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88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14【2012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重庆</a:t>
            </a: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阅读下面一段文字，在画横线处补出得体的话语。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Arial" panose="020B0604020202020204" pitchFamily="34" charset="0"/>
              </a:rPr>
              <a:t>          小张和小李住在不同宿舍楼，相约次日天一亮就到操场回合，一起练球。小李睡过了头，迟到了好一会儿。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</a:rPr>
              <a:t>         小张含蓄地批评说：是不是</a:t>
            </a:r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</a:rPr>
              <a:t>____ ________________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</a:rPr>
              <a:t>？（</a:t>
            </a:r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</a:rPr>
              <a:t>分）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</a:rPr>
              <a:t>        小李幽默地回应说：不是</a:t>
            </a:r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</a:rPr>
              <a:t>______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</a:rPr>
              <a:t>，是</a:t>
            </a:r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</a:rPr>
              <a:t>_________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</a:rPr>
              <a:t>。（</a:t>
            </a:r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</a:rPr>
              <a:t>分）</a:t>
            </a:r>
          </a:p>
        </p:txBody>
      </p:sp>
      <p:sp>
        <p:nvSpPr>
          <p:cNvPr id="122883" name="Rectangle 3"/>
          <p:cNvSpPr/>
          <p:nvPr/>
        </p:nvSpPr>
        <p:spPr>
          <a:xfrm>
            <a:off x="250825" y="5732463"/>
            <a:ext cx="88931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你闹钟电池没电了   </a:t>
            </a:r>
          </a:p>
          <a:p>
            <a:r>
              <a:rPr lang="zh-CN" altLang="en-US" sz="3200" b="1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闹钟电池没电了，是我没电了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15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下列语句中，语言表达恰当的一项是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．学校举行建校一百周年庆典，各级领导、各界朋友和各位校友都莅临校园，参加了隆重的纪念活动。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．程一鸣教授的学术专著得以刊行，送给爱徒王斌一本，他在著作扉页上写下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王斌同学惠存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的字样。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．李桦对张进说：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非常感谢你这次帮我解决了一个大难题，下次如果你有什么困难我一定会鼎力相助。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．叶涛写了一首诗，想请王老师指导，他说：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我水平有限，自己不能斧正，您是大手笔，请不吝赐教。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43" name="Text Box 3"/>
          <p:cNvSpPr txBox="1"/>
          <p:nvPr/>
        </p:nvSpPr>
        <p:spPr>
          <a:xfrm>
            <a:off x="8458200" y="6040438"/>
            <a:ext cx="685800" cy="817562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700" b="1" dirty="0">
                <a:solidFill>
                  <a:srgbClr val="FFFF00"/>
                </a:solidFill>
                <a:latin typeface="Arial" panose="020B0604020202020204" pitchFamily="34" charset="0"/>
              </a:rPr>
              <a:t>B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/>
          <p:nvPr/>
        </p:nvSpPr>
        <p:spPr>
          <a:xfrm>
            <a:off x="152400" y="685800"/>
            <a:ext cx="8763000" cy="5638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b="1" dirty="0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b="1" dirty="0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B/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惠存：敬请保存，多用于赠人照片、书籍等时所题的上款。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莅临：来临，多用于贵宾，属于客套的书面语。句中说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各位校友莅临校园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不妥；此外，客观陈述某（些）人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莅临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某地也不妥。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鼎力相助：大力相助多用于求人帮助自己的客气话，不能误用为自己表示对他人的帮助。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斧正：敬请别人修改自己的文章，不能用于自己。</a:t>
            </a:r>
          </a:p>
        </p:txBody>
      </p:sp>
    </p:spTree>
  </p:cSld>
  <p:clrMapOvr>
    <a:masterClrMapping/>
  </p:clrMapOvr>
  <p:transition spd="slow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、下列各句中，语言得体的一句是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 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出版社有意请杨绛出席她的作品研讨会，杨绛谢绝说：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我只是一滴清水，不是肥皂水，不能吹泡泡。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 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李凡向导师请教如何写研究生论文，导师开门请入，李凡说：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我不能久坐，我们就站在这聊聊吧！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为了宣传计划生育的国策，北京郊区某村刷了这样一条标语：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少生孩子多种树，少生孩子多养猪！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 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高考临近，为了激励莘莘学子，考场的工作人员在大门柱上贴出一副对联：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榜上无名，脚下有路。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4691" name="Text Box 3"/>
          <p:cNvSpPr txBox="1"/>
          <p:nvPr/>
        </p:nvSpPr>
        <p:spPr>
          <a:xfrm>
            <a:off x="8458200" y="6040438"/>
            <a:ext cx="685800" cy="817562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700" b="1" dirty="0">
                <a:solidFill>
                  <a:srgbClr val="FFFF00"/>
                </a:solidFill>
                <a:latin typeface="Arial" panose="020B0604020202020204" pitchFamily="34" charset="0"/>
              </a:rPr>
              <a:t>A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1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/>
          <p:nvPr/>
        </p:nvSpPr>
        <p:spPr>
          <a:xfrm>
            <a:off x="0" y="0"/>
            <a:ext cx="9144000" cy="6324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 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下列各句中，语言表达得体的一句是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．老大爷远远看见我，遂放下赶鸭的竿子，拉起敞开的衣襟擦了擦额上的汗，笑眯眯地向我走来。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．林海正在草拟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失物启事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，他写道：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昨天我在课室丢失了一本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名言词典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，如有拾获，请从速交还。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．张华与王玲结婚后生活一直都很艰难，现在他们有三个孩子，大的卖冰棒，老二拾破烂，老三满地爬。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．小明看见王大伯家失火后急冲冲跑来对母亲说：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火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 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冲天的大火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 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它吞噬了太阳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它遮住了大地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en-US" altLang="zh-CN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8003" name="Text Box 3"/>
          <p:cNvSpPr txBox="1"/>
          <p:nvPr/>
        </p:nvSpPr>
        <p:spPr>
          <a:xfrm>
            <a:off x="8458200" y="6040438"/>
            <a:ext cx="685800" cy="817562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700" b="1" dirty="0">
                <a:solidFill>
                  <a:srgbClr val="FFFF00"/>
                </a:solidFill>
                <a:latin typeface="Arial" panose="020B0604020202020204" pitchFamily="34" charset="0"/>
              </a:rPr>
              <a:t>C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3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/>
          <p:nvPr/>
        </p:nvSpPr>
        <p:spPr>
          <a:xfrm>
            <a:off x="152400" y="685800"/>
            <a:ext cx="8763000" cy="5638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4400" b="1" dirty="0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4400" b="1" dirty="0">
                <a:solidFill>
                  <a:srgbClr val="00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遂</a:t>
            </a:r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是文言单音词，夹杂在白话文中间，语体色彩不协调，可改为</a:t>
            </a:r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就</a:t>
            </a:r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en-US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从速交还</a:t>
            </a:r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有命令口气，不符合</a:t>
            </a:r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失物启事</a:t>
            </a:r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的写作目的；</a:t>
            </a:r>
            <a:r>
              <a:rPr lang="en-US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它吞噬了太阳</a:t>
            </a:r>
            <a:r>
              <a:rPr lang="en-US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它遮住了大地</a:t>
            </a:r>
            <a:r>
              <a:rPr lang="en-US" altLang="zh-CN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一般用在书面语，用在口语交谈中不妥。）</a:t>
            </a:r>
          </a:p>
        </p:txBody>
      </p:sp>
    </p:spTree>
  </p:cSld>
  <p:clrMapOvr>
    <a:masterClrMapping/>
  </p:clrMapOvr>
  <p:transition spd="slow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/>
          <p:nvPr/>
        </p:nvSpPr>
        <p:spPr>
          <a:xfrm>
            <a:off x="0" y="0"/>
            <a:ext cx="9144000" cy="5715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18 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下列各种表述中，语言得体的一句是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．某校学生会的科普小报征稿启事中说：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由于我们的思想水平有限，本报难免有缺点和错误，欢迎批评指正。恳切希望老师和向学们帮助我们为办好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科学小报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尽一点绵薄之力。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．某饮料广告在广播里播放，其文字稿中这样写道：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该饮料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系成人饮品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中含有治癌物质，可以调节人体内循环。特向全国诚招经销商，欢迎垂询。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．中央台综艺节目主持人赵保乐说：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最后，感谢嘉宾黄格选和我们一起度过了这段欢乐的时光，也祝贺他荣幸地加入我们综艺之友俱乐部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．原新华社香港分社社长周南参加香港一寺庙大佛开光典礼时，面对媒体的提问说：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谁搞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‘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三违背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’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，定会苦海无边，罪过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 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罪过！谁搞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‘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三符合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’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，自是回头是岸，善哉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 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善哉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 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阿弥陀佛！</a:t>
            </a:r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</a:p>
        </p:txBody>
      </p:sp>
      <p:sp>
        <p:nvSpPr>
          <p:cNvPr id="124931" name="Text Box 3"/>
          <p:cNvSpPr txBox="1"/>
          <p:nvPr/>
        </p:nvSpPr>
        <p:spPr>
          <a:xfrm>
            <a:off x="0" y="5867400"/>
            <a:ext cx="9144000" cy="9461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</a:rPr>
              <a:t> D  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（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</a:rPr>
              <a:t>A“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绵薄之力”是谦辞；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</a:rPr>
              <a:t>B“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治癌”与“制癌”同音；</a:t>
            </a:r>
            <a:r>
              <a:rPr lang="en-US" altLang="zh-CN" sz="2800" b="1" dirty="0">
                <a:solidFill>
                  <a:schemeClr val="tx2"/>
                </a:solidFill>
                <a:latin typeface="Arial" panose="020B0604020202020204" pitchFamily="34" charset="0"/>
              </a:rPr>
              <a:t>C“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</a:rPr>
              <a:t>荣幸” 是谦辞。）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49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1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 【08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年全国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Ⅰ】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下面是一封求职信的主要内容，其中有三处用词不当，请找出来并修改。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日前惠顾你社网站，得知招聘编辑的消息，我决定应聘。我是广天学院新闻专业</a:t>
            </a: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2008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届本科毕业生，学习成绩优秀，身体健康，表达能力强。现寄上我的相关资料，如有意向，请与我洽谈。</a:t>
            </a:r>
            <a:b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）将</a:t>
            </a: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改为</a:t>
            </a: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b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）将</a:t>
            </a: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改为</a:t>
            </a: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b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）将</a:t>
            </a: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改为</a:t>
            </a: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_________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</p:txBody>
      </p:sp>
      <p:sp>
        <p:nvSpPr>
          <p:cNvPr id="125955" name="Rectangle 3"/>
          <p:cNvSpPr/>
          <p:nvPr/>
        </p:nvSpPr>
        <p:spPr>
          <a:xfrm>
            <a:off x="2771775" y="4799013"/>
            <a:ext cx="4319588" cy="1798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40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惠顾       浏览　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40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         贵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40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洽谈       联系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5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20【08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年辽宁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下面是某学生向老师祝寿时发言的一个片段，其中有四处不得体，请找出来并加以修改。 （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4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分）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  　　这次我们专程从全国各地光临母校，给我们至今健在的恩师俞老师做寿。俞老师视名利淡如水，看事业重如山，八十高龄还在做学问。俞老师又把最近出版的大作赠送给我们几个高足，我们都感到十分欣慰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…… 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　　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(1)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将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_________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改为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_________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； 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　　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(2)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将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_________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改为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_________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； 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　　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(3)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将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_________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改为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_________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； 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　　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(4) 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将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_________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改为</a:t>
            </a: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</a:rPr>
              <a:t>_________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。</a:t>
            </a:r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126979" name="Rectangle 3"/>
          <p:cNvSpPr/>
          <p:nvPr/>
        </p:nvSpPr>
        <p:spPr>
          <a:xfrm>
            <a:off x="2051050" y="3949700"/>
            <a:ext cx="4681538" cy="222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光临            回到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至今健在        精神矍铄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高足            学生</a:t>
            </a: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欣慰            高兴</a:t>
            </a:r>
          </a:p>
        </p:txBody>
      </p:sp>
      <p:sp>
        <p:nvSpPr>
          <p:cNvPr id="126980" name="Rectangle 4"/>
          <p:cNvSpPr/>
          <p:nvPr/>
        </p:nvSpPr>
        <p:spPr>
          <a:xfrm>
            <a:off x="0" y="5949950"/>
            <a:ext cx="9144000" cy="90805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光临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不能用于自己，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至今健在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说得不合适，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高足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不用于自己，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欣慰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用词不当。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6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79" grpId="0" build="p"/>
      <p:bldP spid="12698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/>
          </p:cNvSpPr>
          <p:nvPr>
            <p:ph idx="1"/>
          </p:nvPr>
        </p:nvSpPr>
        <p:spPr>
          <a:xfrm>
            <a:off x="179388" y="115888"/>
            <a:ext cx="7056437" cy="6337300"/>
          </a:xfrm>
          <a:ln/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125000"/>
              </a:lnSpc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语言交际</a:t>
            </a:r>
          </a:p>
          <a:p>
            <a:pPr eaLnBrk="1" hangingPunct="1">
              <a:lnSpc>
                <a:spcPct val="125000"/>
              </a:lnSpc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     所谓：“病从口入，祸从口出。”语言得体有助于人际交往。反之，可能闹出笑话，可能好心做坏事，得罪人，可能引火上身，甚至招来灾祸。学好语言得体这一课，不仅仅为应试。</a:t>
            </a:r>
          </a:p>
        </p:txBody>
      </p:sp>
      <p:pic>
        <p:nvPicPr>
          <p:cNvPr id="10243" name="Picture 3" descr="5-58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92950" y="4437063"/>
            <a:ext cx="1800225" cy="161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4" descr="flower1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64388" y="6088063"/>
            <a:ext cx="1979612" cy="7699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02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02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02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21  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下列语句中，措辞最为得体的一项是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．李老师，高三一年，你与我们同甘共苦共同努力，全班同学都很赏识你的教学方法。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．小星，你既然身体微恙，那就干脆在宿舍好好休息得了，我们会代你向老师请假的。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．青年朋友们，努力学习科学知识，让我们的青春更富有价值，让我们的青春飞扬吧！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．中国政府历来主张和平解决地区间冲突，反对两句话说不到一块就动刀动枪的行为。</a:t>
            </a:r>
          </a:p>
        </p:txBody>
      </p:sp>
      <p:sp>
        <p:nvSpPr>
          <p:cNvPr id="86019" name="Rectangle 3"/>
          <p:cNvSpPr/>
          <p:nvPr/>
        </p:nvSpPr>
        <p:spPr>
          <a:xfrm>
            <a:off x="0" y="4941888"/>
            <a:ext cx="9144000" cy="19161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】 C </a:t>
            </a:r>
          </a:p>
          <a:p>
            <a:pPr marL="342900" indent="-342900" algn="just">
              <a:spcBef>
                <a:spcPct val="2000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A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赏识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用于上对下；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身体微恙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为书面语，不适合原句口语的语境；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．原句应用庄重严肃的外交场合，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两句话说不到一块就动刀动枪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这样的语言太口语化。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22 </a:t>
            </a:r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选出加横线词语使用得体的一项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．明天请到我</a:t>
            </a:r>
            <a:r>
              <a:rPr lang="zh-CN" altLang="en-US" sz="4000" u="sng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府上</a:t>
            </a:r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详细谈谈！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</a:t>
            </a:r>
            <a:r>
              <a:rPr lang="zh-CN" altLang="en-US" sz="4000" u="sng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劳驾</a:t>
            </a:r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您把那个提包递过来！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．这里条件简陋，但没关系，我会</a:t>
            </a:r>
            <a:r>
              <a:rPr lang="zh-CN" altLang="en-US" sz="4000" u="sng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海涵</a:t>
            </a:r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的！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．衷心感谢各位为我们希望小学所尽的</a:t>
            </a:r>
            <a:r>
              <a:rPr lang="zh-CN" altLang="en-US" sz="4000" u="sng" dirty="0">
                <a:solidFill>
                  <a:srgbClr val="FFFF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绵薄之力</a:t>
            </a:r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</a:p>
        </p:txBody>
      </p:sp>
      <p:sp>
        <p:nvSpPr>
          <p:cNvPr id="87043" name="Rectangle 3"/>
          <p:cNvSpPr/>
          <p:nvPr/>
        </p:nvSpPr>
        <p:spPr>
          <a:xfrm>
            <a:off x="0" y="5143500"/>
            <a:ext cx="9144000" cy="17145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</a:pP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B（劳驾：客套话，用于请人家做事或让路；A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府上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敬辞，称对方的家或老家；C敬辞，大度包容，用于请人原谅时；D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绵薄之力</a:t>
            </a:r>
            <a:r>
              <a:rPr lang="zh-CN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指微小的力量，谦词，只能自称）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23  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下面是日常生活中的四个话语情境，在语言表达方面最为得体的一项是</a:t>
            </a:r>
            <a:b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．某访谈节目：主持人得知对方的父亲刚刚因病离世，立即语气沉痛地说：</a:t>
            </a:r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我代表观众对家父的过世表示哀悼，请节哀顺变。</a:t>
            </a:r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．某高校学生去看望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年未见的中学班主任，一见面，学生紧握老师双手激动地说：</a:t>
            </a:r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老师，久违了。特别想念您，身体还好吧？</a:t>
            </a:r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b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．某名作家博客里有这样一条留言：王老师，拜读新作，受益匪浅，很多地方引起了我的强烈共鸣，您真不愧是散文的鼻祖啊！</a:t>
            </a:r>
            <a:b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．某校新闻网：学生会经过调查研究，写出了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我校食堂服务质量调查报告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，文中提出了改进意见，并责成学校领导研究落实。</a:t>
            </a:r>
          </a:p>
        </p:txBody>
      </p:sp>
      <p:sp>
        <p:nvSpPr>
          <p:cNvPr id="88067" name="Rectangle 3"/>
          <p:cNvSpPr/>
          <p:nvPr/>
        </p:nvSpPr>
        <p:spPr>
          <a:xfrm>
            <a:off x="0" y="5418138"/>
            <a:ext cx="9144000" cy="14398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B  A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主持人不能代表观众；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家父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为谦词，应改称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令尊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鼻祖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意为始祖，比喻创始人；宜改为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大家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责成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不当，可改为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恳请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8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24  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下列各句语言表达简明得体的一句是</a:t>
            </a:r>
            <a:endParaRPr lang="zh-CN" altLang="en-US" sz="4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学生王平对邻居王大爷说：</a:t>
            </a:r>
            <a:r>
              <a: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王大爷，尽快帮我借台照相机，以免误事。</a:t>
            </a:r>
            <a:r>
              <a: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4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阿黑是个老实巴交的种田郎，他和夫人一家五口，住在东边山区的一个小村里。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小儿昨日冲撞了您，就请您看在我的薄面上原谅他吧。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4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奉上我的拙著一本，鄙人才疏学浅，书中谬误，敬请斧正。</a:t>
            </a:r>
          </a:p>
        </p:txBody>
      </p:sp>
      <p:sp>
        <p:nvSpPr>
          <p:cNvPr id="89091" name="Rectangle 3"/>
          <p:cNvSpPr/>
          <p:nvPr/>
        </p:nvSpPr>
        <p:spPr>
          <a:xfrm>
            <a:off x="0" y="5922963"/>
            <a:ext cx="9144000" cy="9350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C 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说话不礼貌，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夫人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语体色彩不对。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en-US" altLang="zh-CN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拙著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即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我的著作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我的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重复。）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25 【07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年湖南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en-US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下列各项中最适合填在横线上的一项是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just">
              <a:spcBef>
                <a:spcPct val="2000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某校邀请著名学者刘教授来校讲学，在向全校师生作介绍时，校长的话中有这样一段：</a:t>
            </a:r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刘教授是我校的校友，他长期从事学术研究，成果丰富，贡献卓著，去年当选为中国科学院院士。</a:t>
            </a:r>
            <a:r>
              <a:rPr lang="zh-CN" altLang="en-US" sz="3200" u="sng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just">
              <a:spcBef>
                <a:spcPct val="2000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 这既是他本人的荣耀，也是敝校的荣耀</a:t>
            </a:r>
          </a:p>
          <a:p>
            <a:pPr marL="342900" indent="-342900" algn="just">
              <a:spcBef>
                <a:spcPct val="2000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 这既是他的光荣，也是我们学校的光荣</a:t>
            </a:r>
          </a:p>
          <a:p>
            <a:pPr marL="342900" indent="-342900" algn="just">
              <a:spcBef>
                <a:spcPct val="2000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 这既是本校的自豪，也是他本人的自豪</a:t>
            </a:r>
          </a:p>
          <a:p>
            <a:pPr marL="342900" indent="-342900" algn="just">
              <a:spcBef>
                <a:spcPct val="20000"/>
              </a:spcBef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 这既是他的骄傲，也是全国人民的骄傲</a:t>
            </a:r>
          </a:p>
        </p:txBody>
      </p:sp>
      <p:sp>
        <p:nvSpPr>
          <p:cNvPr id="130051" name="Rectangle 3"/>
          <p:cNvSpPr/>
          <p:nvPr/>
        </p:nvSpPr>
        <p:spPr>
          <a:xfrm>
            <a:off x="0" y="4941888"/>
            <a:ext cx="9144000" cy="191611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答案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】 B</a:t>
            </a:r>
          </a:p>
          <a:p>
            <a:pPr marL="342900" indent="-342900" algn="just">
              <a:spcBef>
                <a:spcPct val="2000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解析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本题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项中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敝校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与前面已定的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我校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语体特点不符，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项主次颠倒，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项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也是全国人民的骄傲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用语过重，脱离实际，也属于说话不得体。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0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1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26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下列句子中，词语使用恰当的一句是（ ）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A.“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三岁四岁狗也嫌。”小点点一会儿爬到床上翻跟头，喊“我是孙悟空”；一会儿又在地上爬，喊“我当解放军，母亲给我买枪”。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洋柿子是一年生或二年生草本植物，全株有软毛，花色黄，结浆果，球形或扁圆形，红或黄色，是营养价值较高的蔬菜。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老村长说：“张全家的二亩地，秋里收了一千五！咱都得科学种田，都弄它一千五。”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D.“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我这法行不行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?”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李老汉着急地说，“不对，你给雅正，大叔请你喝酒。”</a:t>
            </a:r>
          </a:p>
        </p:txBody>
      </p:sp>
      <p:sp>
        <p:nvSpPr>
          <p:cNvPr id="130051" name="Rectangle 3"/>
          <p:cNvSpPr/>
          <p:nvPr/>
        </p:nvSpPr>
        <p:spPr>
          <a:xfrm>
            <a:off x="0" y="5418138"/>
            <a:ext cx="9144000" cy="1439862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C A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项“母亲”语体不当，应该用“妈妈”、“娘”等。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项，“洋柿子”语体不当，应该用“番茄”。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项，“雅正”语体不当，应该用“指出”。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0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1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27 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下列各组对话中，语言表达得体的一项是（ ）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喇叭里传出了电工收电费的通知：各位村民注意了，明天交电费，晚六点以前要是交不清，就别怪我不客气了。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“这算得了什么，以后要是再有困难，可以继续到府上来找我。”孙大款慷慨地说。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王老师捧着一幅字画凑到马医生跟前：“区区草字，不成敬意，请您笑纳。”“如此盛情，却之不恭，那就恭敬不如从命了。”马医生脸上堆满了笑容。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．小赵指着菜农钱大爷的蔬菜摊问：“大爷，您那黄瓜多少人民币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千克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?”</a:t>
            </a:r>
          </a:p>
        </p:txBody>
      </p:sp>
      <p:sp>
        <p:nvSpPr>
          <p:cNvPr id="130051" name="Rectangle 3"/>
          <p:cNvSpPr/>
          <p:nvPr/>
        </p:nvSpPr>
        <p:spPr>
          <a:xfrm>
            <a:off x="0" y="5832475"/>
            <a:ext cx="9144000" cy="9810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marL="342900" indent="-342900" algn="just">
              <a:spcBef>
                <a:spcPct val="20000"/>
              </a:spcBef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C /A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用语不礼貌；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B“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府上”称对方的家或老家；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用语不看对象。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0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1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/>
          <p:nvPr/>
        </p:nvSpPr>
        <p:spPr>
          <a:xfrm>
            <a:off x="250825" y="0"/>
            <a:ext cx="8893175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28【06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安徽卷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在下面两种情境下，用语最得体的一组是                  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［情境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］某同学的发言超时了，你作为主持人，需要终止他的发言。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［情境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］某同学正在发言，你作为主持人，需要插话，想打断他。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．“对不起，已经超时了。”</a:t>
            </a:r>
            <a:endParaRPr lang="en-US" altLang="zh-CN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“你停一下，我来说两句。”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．“对不起，已经超时了。”  </a:t>
            </a:r>
            <a:endParaRPr lang="en-US" altLang="zh-CN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“不好意思，我打断一下。”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．“已经超时了，对不起。” </a:t>
            </a:r>
            <a:endParaRPr lang="en-US" altLang="zh-CN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“不好意思，我打断一下。”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．“已经超时了，对不起。” </a:t>
            </a:r>
            <a:endParaRPr lang="en-US" altLang="zh-CN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“你停一下，我来说两句。”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</a:p>
        </p:txBody>
      </p:sp>
      <p:sp>
        <p:nvSpPr>
          <p:cNvPr id="4" name="Rectangle 3"/>
          <p:cNvSpPr/>
          <p:nvPr/>
        </p:nvSpPr>
        <p:spPr>
          <a:xfrm>
            <a:off x="5508625" y="3716338"/>
            <a:ext cx="3490913" cy="18002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r>
              <a:rPr lang="en-US" altLang="zh-CN" sz="2800" b="1" dirty="0">
                <a:latin typeface="Arial" panose="020B0604020202020204" pitchFamily="34" charset="0"/>
              </a:rPr>
              <a:t>B </a:t>
            </a:r>
            <a:r>
              <a:rPr lang="zh-CN" altLang="zh-CN" sz="2800" b="1" dirty="0">
                <a:latin typeface="Arial" panose="020B0604020202020204" pitchFamily="34" charset="0"/>
              </a:rPr>
              <a:t>从说话者的身份、考虑对对方的尊重、说话时应该有的语气等方面考虑。</a:t>
            </a:r>
            <a:endParaRPr lang="zh-CN" altLang="zh-CN" sz="2800" dirty="0">
              <a:latin typeface="Arial" panose="020B0604020202020204" pitchFamily="34" charset="0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 </a:t>
            </a:r>
            <a:endParaRPr lang="zh-CN" altLang="zh-CN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/>
          <p:nvPr/>
        </p:nvSpPr>
        <p:spPr>
          <a:xfrm>
            <a:off x="250825" y="0"/>
            <a:ext cx="8893175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29.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下面几个话语情境中表述准确的一项是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．萧峰对段正淳说：“大理段王爷，令千金在此，你好好的管教吧！”说着携起阿紫的手，走到段正淳身前，轻轻将她推过去。 （小说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天龙八部</a:t>
            </a: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第四十一回）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．“以自身的品性、资质和特定条件下的作为论，汉献帝在历代帝王中可算中上水平，如果按照大众对贤君的惯常定义，汉献帝也完全可以忝列其中。”（某电视节目评价汉献帝）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．参加中国围棋世界冠军争霸赛的选手古力赛前表示：“明天的对手是江维杰，他在上届比赛中曾把我打下了冠军的宝座，希望他明天能承让。” （腾讯体育消息）</a:t>
            </a:r>
          </a:p>
          <a:p>
            <a:pPr marL="342900" indent="-342900">
              <a:lnSpc>
                <a:spcPct val="95000"/>
              </a:lnSpc>
              <a:spcBef>
                <a:spcPct val="20000"/>
              </a:spcBef>
            </a:pPr>
            <a:r>
              <a:rPr lang="en-US" altLang="zh-CN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．这份购房合同是我方当事人在中介的忽悠下签订的，依法应认定无效。（某律师向法庭呈送的上诉状）</a:t>
            </a:r>
          </a:p>
        </p:txBody>
      </p:sp>
      <p:sp>
        <p:nvSpPr>
          <p:cNvPr id="4" name="Rectangle 3"/>
          <p:cNvSpPr/>
          <p:nvPr/>
        </p:nvSpPr>
        <p:spPr>
          <a:xfrm>
            <a:off x="7740650" y="0"/>
            <a:ext cx="719138" cy="57626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pPr algn="ctr"/>
            <a:r>
              <a:rPr lang="en-US" altLang="zh-CN" sz="2800" b="1" dirty="0">
                <a:latin typeface="Arial" panose="020B0604020202020204" pitchFamily="34" charset="0"/>
              </a:rPr>
              <a:t>A</a:t>
            </a:r>
            <a:endParaRPr lang="zh-CN" altLang="zh-CN" sz="2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/>
          <p:nvPr/>
        </p:nvSpPr>
        <p:spPr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30 【2013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重庆卷</a:t>
            </a: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不管红绿灯，凑齐一群人，蜂拥过马路，被网友戏称为“中国式过马路”。针对这一现象，请拟出两条劝阻行人闯红灯的宣传语。要求：简明生动，幽默警醒；每条不少于</a:t>
            </a: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字，不多于</a:t>
            </a: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20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字。（</a:t>
            </a: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分）</a:t>
            </a:r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4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0051" name="Rectangle 3"/>
          <p:cNvSpPr/>
          <p:nvPr/>
        </p:nvSpPr>
        <p:spPr>
          <a:xfrm>
            <a:off x="0" y="4221163"/>
            <a:ext cx="9144000" cy="259238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/>
          <a:lstStyle/>
          <a:p>
            <a:r>
              <a:rPr lang="zh-CN" altLang="zh-CN" sz="2800" b="1" dirty="0">
                <a:latin typeface="Arial" panose="020B0604020202020204" pitchFamily="34" charset="0"/>
              </a:rPr>
              <a:t>①红灯停绿灯行，请遵守交规；上班走下班过，应敬畏生命。②斑马线上，讲礼让显素质；红绿灯下，守规则才安全。③出行文明一路顺畅，遵守交法合家平安。</a:t>
            </a:r>
            <a:r>
              <a:rPr lang="zh-CN" altLang="en-US" sz="2800" b="1" dirty="0">
                <a:latin typeface="Arial" panose="020B0604020202020204" pitchFamily="34" charset="0"/>
              </a:rPr>
              <a:t>④</a:t>
            </a:r>
            <a:r>
              <a:rPr lang="zh-CN" altLang="zh-CN" sz="2800" b="1" dirty="0">
                <a:latin typeface="Arial" panose="020B0604020202020204" pitchFamily="34" charset="0"/>
              </a:rPr>
              <a:t>红绿灯前等一等，又有面子又安全</a:t>
            </a:r>
            <a:r>
              <a:rPr lang="zh-CN" altLang="en-US" sz="2800" b="1" dirty="0">
                <a:latin typeface="Arial" panose="020B0604020202020204" pitchFamily="34" charset="0"/>
              </a:rPr>
              <a:t>；</a:t>
            </a:r>
            <a:r>
              <a:rPr lang="zh-CN" altLang="zh-CN" sz="2800" b="1" dirty="0">
                <a:latin typeface="Arial" panose="020B0604020202020204" pitchFamily="34" charset="0"/>
              </a:rPr>
              <a:t>别让文明缺失，莫用生命赶路</a:t>
            </a:r>
            <a:r>
              <a:rPr lang="zh-CN" altLang="en-US" sz="2800" b="1" dirty="0">
                <a:latin typeface="Arial" panose="020B0604020202020204" pitchFamily="34" charset="0"/>
              </a:rPr>
              <a:t>。⑤</a:t>
            </a:r>
            <a:r>
              <a:rPr lang="zh-CN" altLang="zh-CN" sz="2800" b="1" dirty="0">
                <a:latin typeface="Arial" panose="020B0604020202020204" pitchFamily="34" charset="0"/>
              </a:rPr>
              <a:t>礼让一秒一步，平安一生一世</a:t>
            </a:r>
            <a:r>
              <a:rPr lang="zh-CN" altLang="en-US" sz="2800" b="1" dirty="0">
                <a:latin typeface="Arial" panose="020B0604020202020204" pitchFamily="34" charset="0"/>
              </a:rPr>
              <a:t>，</a:t>
            </a:r>
            <a:r>
              <a:rPr lang="zh-CN" altLang="zh-CN" sz="2800" b="1" dirty="0">
                <a:latin typeface="Arial" panose="020B0604020202020204" pitchFamily="34" charset="0"/>
              </a:rPr>
              <a:t>礼让一小步，文明一大片</a:t>
            </a:r>
            <a:r>
              <a:rPr lang="zh-CN" altLang="en-US" sz="2800" b="1" dirty="0">
                <a:latin typeface="Arial" panose="020B0604020202020204" pitchFamily="34" charset="0"/>
              </a:rPr>
              <a:t>。      </a:t>
            </a:r>
            <a:r>
              <a:rPr lang="zh-CN" altLang="en-US" sz="2800" b="1" dirty="0">
                <a:solidFill>
                  <a:srgbClr val="0070C0"/>
                </a:solidFill>
                <a:latin typeface="Arial" panose="020B0604020202020204" pitchFamily="34" charset="0"/>
              </a:rPr>
              <a:t>提醒：多用对比或对偶</a:t>
            </a:r>
            <a:endParaRPr lang="zh-CN" altLang="zh-CN" sz="280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0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/>
          <p:nvPr/>
        </p:nvSpPr>
        <p:spPr>
          <a:xfrm>
            <a:off x="0" y="549275"/>
            <a:ext cx="9144000" cy="45085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en-US" altLang="zh-CN" sz="48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8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材料链接一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altLang="en-US" sz="4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某人请客，见有些人没来，就说：</a:t>
            </a:r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该来的没来。</a:t>
            </a:r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已经来了的一些人听了，觉得自己不受欢迎，拂袖而去。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请客者又说：</a:t>
            </a:r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不该走的走了。</a:t>
            </a:r>
            <a:r>
              <a:rPr lang="zh-CN" altLang="en-US" sz="44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44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于是，其他的人也都走了。</a:t>
            </a:r>
          </a:p>
        </p:txBody>
      </p:sp>
    </p:spTree>
  </p:cSld>
  <p:clrMapOvr>
    <a:masterClrMapping/>
  </p:clrMapOvr>
  <p:transition spd="slow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endParaRPr lang="zh-CN" altLang="zh-CN" dirty="0"/>
          </a:p>
        </p:txBody>
      </p:sp>
      <p:sp>
        <p:nvSpPr>
          <p:cNvPr id="71683" name="Rectangle 3"/>
          <p:cNvSpPr>
            <a:spLocks noGrp="1"/>
          </p:cNvSpPr>
          <p:nvPr>
            <p:ph idx="1"/>
          </p:nvPr>
        </p:nvSpPr>
        <p:spPr>
          <a:ln/>
        </p:spPr>
        <p:txBody>
          <a:bodyPr vert="horz" wrap="square" lIns="91440" tIns="45720" rIns="91440" bIns="45720" anchor="t"/>
          <a:lstStyle/>
          <a:p>
            <a:pPr eaLnBrk="1" hangingPunct="1"/>
            <a:endParaRPr lang="zh-CN" altLang="zh-CN" dirty="0"/>
          </a:p>
        </p:txBody>
      </p:sp>
      <p:sp>
        <p:nvSpPr>
          <p:cNvPr id="71684" name="Text Box 4">
            <a:hlinkClick r:id="rId2"/>
          </p:cNvPr>
          <p:cNvSpPr txBox="1"/>
          <p:nvPr/>
        </p:nvSpPr>
        <p:spPr>
          <a:xfrm>
            <a:off x="1476375" y="1989138"/>
            <a:ext cx="6584950" cy="3382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7200" dirty="0">
                <a:solidFill>
                  <a:srgbClr val="FFFFCC"/>
                </a:solidFill>
                <a:latin typeface="Arial" panose="020B0604020202020204" pitchFamily="34" charset="0"/>
                <a:hlinkClick r:id="rId3"/>
              </a:rPr>
              <a:t>金正昆讲礼仪上</a:t>
            </a:r>
            <a:endParaRPr lang="zh-CN" altLang="en-US" sz="7200" dirty="0">
              <a:solidFill>
                <a:srgbClr val="FFFFCC"/>
              </a:solidFill>
              <a:latin typeface="Arial" panose="020B0604020202020204" pitchFamily="34" charset="0"/>
            </a:endParaRPr>
          </a:p>
          <a:p>
            <a:r>
              <a:rPr lang="zh-CN" altLang="en-US" sz="7200" dirty="0">
                <a:solidFill>
                  <a:srgbClr val="FFFFCC"/>
                </a:solidFill>
                <a:latin typeface="Arial" panose="020B0604020202020204" pitchFamily="34" charset="0"/>
                <a:hlinkClick r:id="rId2"/>
              </a:rPr>
              <a:t>金正昆讲礼仪下</a:t>
            </a:r>
            <a:endParaRPr lang="zh-CN" altLang="en-US" sz="7200" dirty="0">
              <a:solidFill>
                <a:srgbClr val="FFFFCC"/>
              </a:solidFill>
              <a:latin typeface="Arial" panose="020B0604020202020204" pitchFamily="34" charset="0"/>
            </a:endParaRPr>
          </a:p>
          <a:p>
            <a:r>
              <a:rPr lang="zh-CN" altLang="en-US" sz="7200" dirty="0">
                <a:solidFill>
                  <a:srgbClr val="FFFFCC"/>
                </a:solidFill>
                <a:latin typeface="Arial" panose="020B0604020202020204" pitchFamily="34" charset="0"/>
              </a:rPr>
              <a:t>        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/>
          <p:nvPr/>
        </p:nvSpPr>
        <p:spPr>
          <a:xfrm>
            <a:off x="0" y="44450"/>
            <a:ext cx="9144000" cy="6813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材料链接二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一天，有位富人为儿子过生日，许多亲朋好友前来祝贺，家里喜气洋洋。有人说：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您的儿子将来一定做官！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有人说：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您的儿子将来一定发财！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他们都受到了主人的热情款待。其中只有一人说：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您的儿子将来一定是要死的。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他的话刚出口，就被家丁狠狠揍了一顿，赶了出去。说真话的人，被暴打，说假话的人，却受到款待。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/>
          <p:nvPr/>
        </p:nvSpPr>
        <p:spPr>
          <a:xfrm>
            <a:off x="0" y="44450"/>
            <a:ext cx="9144000" cy="6813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4400" b="1" dirty="0">
                <a:solidFill>
                  <a:srgbClr val="00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材料链接三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老先生生日宴会。老友热情地点歌祝贺。掌声响过，歌声骤起，是一首经典歌曲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弹起我心爱的土琵琶</a:t>
            </a: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：弹起我心爱的土琵琶，</a:t>
            </a:r>
            <a:r>
              <a:rPr lang="zh-CN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唱起那动人的歌谣</a:t>
            </a:r>
            <a:r>
              <a:rPr lang="en-US" altLang="zh-CN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……</a:t>
            </a:r>
            <a:endParaRPr lang="en-US" altLang="zh-CN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en-US" altLang="zh-CN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但听着听着，主人容颜大变。尽管有人及时制止了乐曲，但是，整个现场的气氛已十分尴尬。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原来歌曲里有两句歌词：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FFFF99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西边的太阳快要落山了，鬼子的末日就要来到</a:t>
            </a: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6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3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34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34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34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 build="p"/>
    </p:bldLst>
  </p:timing>
</p:sld>
</file>

<file path=ppt/theme/theme1.xml><?xml version="1.0" encoding="utf-8"?>
<a:theme xmlns:a="http://schemas.openxmlformats.org/drawingml/2006/main" name="Orbit">
  <a:themeElements>
    <a:clrScheme name="Orbit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Orbit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rbit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rbit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rbit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Orbit</Template>
  <TotalTime>4</TotalTime>
  <Words>11115</Words>
  <Application>Microsoft Office PowerPoint</Application>
  <PresentationFormat>全屏显示(4:3)</PresentationFormat>
  <Paragraphs>552</Paragraphs>
  <Slides>70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70</vt:i4>
      </vt:variant>
    </vt:vector>
  </HeadingPairs>
  <TitlesOfParts>
    <vt:vector size="74" baseType="lpstr">
      <vt:lpstr>Orbit</vt:lpstr>
      <vt:lpstr>默认设计模板</vt:lpstr>
      <vt:lpstr>1_默认设计模板</vt:lpstr>
      <vt:lpstr>2_默认设计模板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lxb</dc:creator>
  <cp:lastModifiedBy>Administrator</cp:lastModifiedBy>
  <cp:revision>266</cp:revision>
  <dcterms:created xsi:type="dcterms:W3CDTF">2008-04-21T16:11:54Z</dcterms:created>
  <dcterms:modified xsi:type="dcterms:W3CDTF">2019-02-10T01:27:00Z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2052-11.1.0.8404</vt:lpwstr>
  </property>
</Properties>
</file>