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sldIdLst>
    <p:sldId id="820" r:id="rId2"/>
    <p:sldId id="454" r:id="rId3"/>
    <p:sldId id="517" r:id="rId4"/>
    <p:sldId id="955" r:id="rId5"/>
    <p:sldId id="849" r:id="rId6"/>
    <p:sldId id="924" r:id="rId7"/>
    <p:sldId id="956" r:id="rId8"/>
    <p:sldId id="957" r:id="rId9"/>
    <p:sldId id="851" r:id="rId10"/>
    <p:sldId id="958" r:id="rId11"/>
    <p:sldId id="993" r:id="rId12"/>
    <p:sldId id="982" r:id="rId13"/>
    <p:sldId id="995" r:id="rId14"/>
    <p:sldId id="996" r:id="rId15"/>
    <p:sldId id="962" r:id="rId16"/>
    <p:sldId id="988" r:id="rId17"/>
    <p:sldId id="990" r:id="rId18"/>
    <p:sldId id="991" r:id="rId19"/>
    <p:sldId id="963" r:id="rId20"/>
    <p:sldId id="425" r:id="rId21"/>
    <p:sldId id="455" r:id="rId22"/>
    <p:sldId id="611" r:id="rId23"/>
    <p:sldId id="426" r:id="rId24"/>
    <p:sldId id="456" r:id="rId25"/>
    <p:sldId id="613" r:id="rId26"/>
    <p:sldId id="427" r:id="rId27"/>
    <p:sldId id="785" r:id="rId28"/>
    <p:sldId id="618" r:id="rId29"/>
    <p:sldId id="615" r:id="rId30"/>
    <p:sldId id="458" r:id="rId31"/>
    <p:sldId id="617" r:id="rId32"/>
    <p:sldId id="619" r:id="rId33"/>
    <p:sldId id="459" r:id="rId34"/>
    <p:sldId id="488" r:id="rId35"/>
  </p:sldIdLst>
  <p:sldSz cx="9144000" cy="6858000" type="screen4x3"/>
  <p:notesSz cx="7104063" cy="10234613"/>
  <p:custDataLst>
    <p:tags r:id="rId3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987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1536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2A48B96-639E-45A3-A0BA-2464DFDB1FA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2022/2/9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8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9613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/>
            <a:fld id="{9A0DB2DC-4C9A-4742-B13C-FB6460FD3503}" type="slidenum">
              <a:rPr lang="zh-CN" altLang="en-US" sz="1200"/>
              <a:t>‹#›</a:t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  <a:ln>
            <a:solidFill>
              <a:srgbClr val="000000"/>
            </a:solidFill>
            <a:miter/>
          </a:ln>
        </p:spPr>
      </p:sp>
      <p:sp>
        <p:nvSpPr>
          <p:cNvPr id="18434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/>
          </a:p>
        </p:txBody>
      </p:sp>
      <p:sp>
        <p:nvSpPr>
          <p:cNvPr id="18435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/>
              <a:t>1</a:t>
            </a:fld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2022/2/9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Calibri" panose="020F0502020204030204" pitchFamily="34" charset="0"/>
              </a:rPr>
              <a:t>‹#›</a:t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2022/2/9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Calibri" panose="020F0502020204030204" pitchFamily="34" charset="0"/>
              </a:rPr>
              <a:t>‹#›</a:t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2022/2/9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Calibri" panose="020F0502020204030204" pitchFamily="34" charset="0"/>
              </a:rPr>
              <a:t>‹#›</a:t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2022/2/9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Calibri" panose="020F0502020204030204" pitchFamily="34" charset="0"/>
              </a:rPr>
              <a:t>‹#›</a:t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2022/2/9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Calibri" panose="020F0502020204030204" pitchFamily="34" charset="0"/>
              </a:rPr>
              <a:t>‹#›</a:t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2022/2/9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Calibri" panose="020F0502020204030204" pitchFamily="34" charset="0"/>
              </a:rPr>
              <a:t>‹#›</a:t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2022/2/9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Calibri" panose="020F0502020204030204" pitchFamily="34" charset="0"/>
              </a:rPr>
              <a:t>‹#›</a:t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2022/2/9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Calibri" panose="020F0502020204030204" pitchFamily="34" charset="0"/>
              </a:rPr>
              <a:t>‹#›</a:t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2022/2/9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Calibri" panose="020F0502020204030204" pitchFamily="34" charset="0"/>
              </a:rPr>
              <a:t>‹#›</a:t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2022/2/9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Calibri" panose="020F0502020204030204" pitchFamily="34" charset="0"/>
              </a:rPr>
              <a:t>‹#›</a:t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2022/2/9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/>
            <a:fld id="{9A0DB2DC-4C9A-4742-B13C-FB6460FD3503}" type="slidenum">
              <a:rPr lang="zh-CN" altLang="en-US">
                <a:latin typeface="Calibri" panose="020F0502020204030204" pitchFamily="34" charset="0"/>
              </a:rPr>
              <a:t>‹#›</a:t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22.xml"/><Relationship Id="rId1" Type="http://schemas.openxmlformats.org/officeDocument/2006/relationships/slideLayout" Target="../slideLayouts/slideLayout1.xml"/><Relationship Id="rId5" Type="http://schemas.openxmlformats.org/officeDocument/2006/relationships/slide" Target="slide21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25.xml"/><Relationship Id="rId1" Type="http://schemas.openxmlformats.org/officeDocument/2006/relationships/slideLayout" Target="../slideLayouts/slideLayout1.xml"/><Relationship Id="rId4" Type="http://schemas.openxmlformats.org/officeDocument/2006/relationships/slide" Target="slide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9"/>
          <p:cNvPicPr>
            <a:picLocks noChangeAspect="1"/>
          </p:cNvPicPr>
          <p:nvPr/>
        </p:nvPicPr>
        <p:blipFill>
          <a:blip r:embed="rId4">
            <a:clrChange>
              <a:clrFrom>
                <a:srgbClr val="F4F0ED"/>
              </a:clrFrom>
              <a:clrTo>
                <a:srgbClr val="F4F0E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70563" y="3478213"/>
            <a:ext cx="3344862" cy="3365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0" name="图片 8"/>
          <p:cNvPicPr>
            <a:picLocks noChangeAspect="1"/>
          </p:cNvPicPr>
          <p:nvPr/>
        </p:nvPicPr>
        <p:blipFill>
          <a:blip r:embed="rId5"/>
          <a:srcRect b="63982"/>
          <a:stretch>
            <a:fillRect/>
          </a:stretch>
        </p:blipFill>
        <p:spPr>
          <a:xfrm>
            <a:off x="-176212" y="-15875"/>
            <a:ext cx="7650162" cy="6859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1" name="图片 2" descr="题目"/>
          <p:cNvPicPr>
            <a:picLocks noChangeAspect="1"/>
          </p:cNvPicPr>
          <p:nvPr/>
        </p:nvPicPr>
        <p:blipFill>
          <a:blip r:embed="rId6"/>
          <a:srcRect r="44875"/>
          <a:stretch>
            <a:fillRect/>
          </a:stretch>
        </p:blipFill>
        <p:spPr>
          <a:xfrm>
            <a:off x="153670" y="838835"/>
            <a:ext cx="9090025" cy="17538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2" name="图片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64250" y="3101975"/>
            <a:ext cx="1471295" cy="57277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6263" y="6465888"/>
            <a:ext cx="952500" cy="38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060450" y="2348230"/>
            <a:ext cx="7136130" cy="706755"/>
          </a:xfrm>
          <a:prstGeom prst="rect">
            <a:avLst/>
          </a:prstGeom>
          <a:noFill/>
          <a:ln w="12700" cmpd="sng">
            <a:noFill/>
            <a:prstDash val="solid"/>
          </a:ln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kumimoji="0" lang="zh-CN" altLang="zh-CN" sz="4000" b="1" kern="1200" cap="none" spc="0" normalizeH="0" baseline="0" noProof="0">
                <a:ln>
                  <a:noFill/>
                </a:ln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四、疏通文意，深入探究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6263" y="6465888"/>
            <a:ext cx="952500" cy="38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32740" y="1672590"/>
            <a:ext cx="786384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/>
              <a:t>1.郭橐驼总结的种树方法是什么？他认为种完后应采取什么态度？他对自己取得的成绩是如何评价的？</a:t>
            </a:r>
          </a:p>
          <a:p>
            <a:endParaRPr lang="zh-CN" altLang="en-US" sz="3200" b="1"/>
          </a:p>
          <a:p>
            <a:endParaRPr lang="zh-CN" altLang="en-US" sz="32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文本框 41985"/>
          <p:cNvSpPr txBox="1"/>
          <p:nvPr/>
        </p:nvSpPr>
        <p:spPr>
          <a:xfrm>
            <a:off x="900113" y="3429000"/>
            <a:ext cx="1876425" cy="1592263"/>
          </a:xfrm>
          <a:prstGeom prst="rect">
            <a:avLst/>
          </a:prstGeom>
          <a:noFill/>
          <a:ln w="38100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所种树，或移徙，无不活。</a:t>
            </a:r>
          </a:p>
        </p:txBody>
      </p:sp>
      <p:sp>
        <p:nvSpPr>
          <p:cNvPr id="41987" name="文本框 41986"/>
          <p:cNvSpPr txBox="1"/>
          <p:nvPr/>
        </p:nvSpPr>
        <p:spPr>
          <a:xfrm>
            <a:off x="3563938" y="3500438"/>
            <a:ext cx="1927225" cy="1592262"/>
          </a:xfrm>
          <a:prstGeom prst="rect">
            <a:avLst/>
          </a:prstGeom>
          <a:noFill/>
          <a:ln w="38100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</a:rPr>
              <a:t>且硕茂，早实以蕃。</a:t>
            </a:r>
          </a:p>
        </p:txBody>
      </p:sp>
      <p:sp>
        <p:nvSpPr>
          <p:cNvPr id="41988" name="文本框 41987"/>
          <p:cNvSpPr txBox="1"/>
          <p:nvPr/>
        </p:nvSpPr>
        <p:spPr>
          <a:xfrm>
            <a:off x="6300788" y="3500438"/>
            <a:ext cx="2279650" cy="1592262"/>
          </a:xfrm>
          <a:prstGeom prst="rect">
            <a:avLst/>
          </a:prstGeom>
          <a:noFill/>
          <a:ln w="38100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</a:rPr>
              <a:t>他植者虽</a:t>
            </a:r>
          </a:p>
          <a:p>
            <a:r>
              <a:rPr lang="zh-CN" altLang="en-US" sz="3200" b="1">
                <a:latin typeface="Times New Roman" panose="02020603050405020304" pitchFamily="18" charset="0"/>
              </a:rPr>
              <a:t>窥伺效慕，莫能如也。</a:t>
            </a:r>
          </a:p>
        </p:txBody>
      </p:sp>
      <p:sp>
        <p:nvSpPr>
          <p:cNvPr id="41989" name="文本框 41988"/>
          <p:cNvSpPr txBox="1"/>
          <p:nvPr/>
        </p:nvSpPr>
        <p:spPr>
          <a:xfrm>
            <a:off x="1763713" y="836613"/>
            <a:ext cx="5302250" cy="1349375"/>
          </a:xfrm>
          <a:prstGeom prst="rect">
            <a:avLst/>
          </a:prstGeom>
          <a:noFill/>
          <a:ln w="3810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400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凡长安富人为观游及</a:t>
            </a:r>
          </a:p>
          <a:p>
            <a:r>
              <a:rPr lang="zh-CN" altLang="en-US" sz="400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卖果者，皆争迎取养。</a:t>
            </a:r>
          </a:p>
        </p:txBody>
      </p:sp>
      <p:grpSp>
        <p:nvGrpSpPr>
          <p:cNvPr id="41990" name="组合 41989"/>
          <p:cNvGrpSpPr/>
          <p:nvPr/>
        </p:nvGrpSpPr>
        <p:grpSpPr>
          <a:xfrm>
            <a:off x="1619250" y="2276475"/>
            <a:ext cx="5886450" cy="1028700"/>
            <a:chOff x="1021" y="1104"/>
            <a:chExt cx="3708" cy="648"/>
          </a:xfrm>
        </p:grpSpPr>
        <p:sp>
          <p:nvSpPr>
            <p:cNvPr id="41991" name="矩形 41990"/>
            <p:cNvSpPr/>
            <p:nvPr/>
          </p:nvSpPr>
          <p:spPr>
            <a:xfrm>
              <a:off x="1056" y="1392"/>
              <a:ext cx="3648" cy="48"/>
            </a:xfrm>
            <a:prstGeom prst="rect">
              <a:avLst/>
            </a:prstGeom>
            <a:solidFill>
              <a:srgbClr val="8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92" name="矩形 41991"/>
            <p:cNvSpPr/>
            <p:nvPr/>
          </p:nvSpPr>
          <p:spPr>
            <a:xfrm>
              <a:off x="2736" y="1104"/>
              <a:ext cx="96" cy="288"/>
            </a:xfrm>
            <a:prstGeom prst="rect">
              <a:avLst/>
            </a:prstGeom>
            <a:solidFill>
              <a:srgbClr val="8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93" name="下箭头 41992"/>
            <p:cNvSpPr/>
            <p:nvPr/>
          </p:nvSpPr>
          <p:spPr>
            <a:xfrm>
              <a:off x="1021" y="1434"/>
              <a:ext cx="135" cy="318"/>
            </a:xfrm>
            <a:prstGeom prst="downArrow">
              <a:avLst>
                <a:gd name="adj1" fmla="val 50000"/>
                <a:gd name="adj2" fmla="val 58888"/>
              </a:avLst>
            </a:prstGeom>
            <a:solidFill>
              <a:srgbClr val="8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94" name="下箭头 41993"/>
            <p:cNvSpPr/>
            <p:nvPr/>
          </p:nvSpPr>
          <p:spPr>
            <a:xfrm>
              <a:off x="2708" y="1425"/>
              <a:ext cx="135" cy="318"/>
            </a:xfrm>
            <a:prstGeom prst="downArrow">
              <a:avLst>
                <a:gd name="adj1" fmla="val 50000"/>
                <a:gd name="adj2" fmla="val 58888"/>
              </a:avLst>
            </a:prstGeom>
            <a:solidFill>
              <a:srgbClr val="8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95" name="下箭头 41994"/>
            <p:cNvSpPr/>
            <p:nvPr/>
          </p:nvSpPr>
          <p:spPr>
            <a:xfrm>
              <a:off x="4594" y="1434"/>
              <a:ext cx="135" cy="318"/>
            </a:xfrm>
            <a:prstGeom prst="downArrow">
              <a:avLst>
                <a:gd name="adj1" fmla="val 50000"/>
                <a:gd name="adj2" fmla="val 58888"/>
              </a:avLst>
            </a:prstGeom>
            <a:solidFill>
              <a:srgbClr val="8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 animBg="1"/>
      <p:bldP spid="41987" grpId="0" animBg="1"/>
      <p:bldP spid="41988" grpId="0" animBg="1"/>
      <p:bldP spid="4198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6263" y="6465888"/>
            <a:ext cx="952500" cy="38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32740" y="1672590"/>
            <a:ext cx="786384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/>
              <a:t>2.其他种树的人往往怎样做？结果如何？</a:t>
            </a:r>
          </a:p>
          <a:p>
            <a:endParaRPr lang="zh-CN" altLang="en-US" sz="3200" b="1"/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6263" y="6465888"/>
            <a:ext cx="952500" cy="38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32740" y="1672590"/>
            <a:ext cx="786384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/>
              <a:t>3.郭橐驼是怎样评价、描述官员烦令扰民的？</a:t>
            </a:r>
          </a:p>
          <a:p>
            <a:endParaRPr lang="zh-CN" altLang="en-US" sz="3200" b="1"/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6263" y="6465888"/>
            <a:ext cx="952500" cy="38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469900" y="1348105"/>
            <a:ext cx="64897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ea typeface="宋体" panose="02010600030101010101" pitchFamily="2" charset="-122"/>
              </a:rPr>
              <a:t>4. 简析文中的对比和映衬手法。</a:t>
            </a:r>
            <a:endParaRPr lang="zh-CN" altLang="en-US" sz="3200" b="1"/>
          </a:p>
        </p:txBody>
      </p:sp>
      <p:sp>
        <p:nvSpPr>
          <p:cNvPr id="3" name="文本框 2"/>
          <p:cNvSpPr txBox="1"/>
          <p:nvPr/>
        </p:nvSpPr>
        <p:spPr>
          <a:xfrm>
            <a:off x="163830" y="2119630"/>
            <a:ext cx="881634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/>
              <a:t>&lt;</a:t>
            </a:r>
            <a:r>
              <a:rPr lang="zh-CN" altLang="en-US" sz="2400"/>
              <a:t>明确</a:t>
            </a:r>
            <a:r>
              <a:rPr lang="en-US" altLang="zh-CN" sz="2400"/>
              <a:t>&gt;</a:t>
            </a:r>
          </a:p>
          <a:p>
            <a:r>
              <a:rPr lang="zh-CN" altLang="en-US" sz="2400">
                <a:solidFill>
                  <a:srgbClr val="FF0000"/>
                </a:solidFill>
              </a:rPr>
              <a:t>对比</a:t>
            </a:r>
            <a:r>
              <a:rPr lang="zh-CN" altLang="en-US" sz="2400"/>
              <a:t>——可以突出事物的特点，显现事物的差别，加强说理的力度，甚至收到不言自明的功效。本文中的对比，有叙事性的：两种种树方法的对比；有论述性的：郭橐驼对自己种树方法的归纳和对“他植者”的批评。</a:t>
            </a:r>
          </a:p>
          <a:p>
            <a:r>
              <a:rPr lang="zh-CN" altLang="en-US" sz="2400">
                <a:solidFill>
                  <a:srgbClr val="FF0000"/>
                </a:solidFill>
              </a:rPr>
              <a:t>映衬</a:t>
            </a:r>
            <a:r>
              <a:rPr lang="zh-CN" altLang="en-US" sz="2400"/>
              <a:t>——就是互相照应的写法，通过上下文内容或语意的遥相呼应，来强化表达效果。本文先谈“养树”，后论“养人”，这本身就是运用了映衬的写法。这样写，有关树和人的话题合而为一，互相补充，增强了文章的气势。在语意上相互映衬的例子，如郭橐驼谈“养树”一段，开头说“橐非能使木寿且孽也”，最后则以“吾又何能为哉”回应，在自谦之中，起到了强化观点的作用；论“养人”一段首尾也是这样呼应的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文本框 48129"/>
          <p:cNvSpPr txBox="1"/>
          <p:nvPr/>
        </p:nvSpPr>
        <p:spPr>
          <a:xfrm>
            <a:off x="1979613" y="2133600"/>
            <a:ext cx="6911975" cy="3387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、  木之性（理论说明）</a:t>
            </a:r>
          </a:p>
          <a:p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、  种植方法（实践总结）</a:t>
            </a:r>
          </a:p>
          <a:p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、  顺其自然（议论）                        </a:t>
            </a:r>
          </a:p>
          <a:p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、  他植者违反（反面申述）</a:t>
            </a:r>
          </a:p>
          <a:p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、  种树之术，并不高深</a:t>
            </a:r>
          </a:p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       （自谦明理）</a:t>
            </a:r>
          </a:p>
        </p:txBody>
      </p:sp>
      <p:sp>
        <p:nvSpPr>
          <p:cNvPr id="48131" name="文本框 48130"/>
          <p:cNvSpPr txBox="1"/>
          <p:nvPr/>
        </p:nvSpPr>
        <p:spPr>
          <a:xfrm>
            <a:off x="8172450" y="2565400"/>
            <a:ext cx="733425" cy="22320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对比映衬</a:t>
            </a:r>
          </a:p>
        </p:txBody>
      </p:sp>
      <p:sp>
        <p:nvSpPr>
          <p:cNvPr id="48132" name="文本框 48131"/>
          <p:cNvSpPr txBox="1"/>
          <p:nvPr/>
        </p:nvSpPr>
        <p:spPr>
          <a:xfrm>
            <a:off x="250825" y="2708275"/>
            <a:ext cx="1282700" cy="18954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顺木之天</a:t>
            </a:r>
          </a:p>
          <a:p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以致其性</a:t>
            </a:r>
          </a:p>
        </p:txBody>
      </p:sp>
      <p:sp>
        <p:nvSpPr>
          <p:cNvPr id="48133" name="左大括号 48132"/>
          <p:cNvSpPr/>
          <p:nvPr/>
        </p:nvSpPr>
        <p:spPr>
          <a:xfrm>
            <a:off x="1476375" y="2420938"/>
            <a:ext cx="457200" cy="2592387"/>
          </a:xfrm>
          <a:prstGeom prst="leftBrace">
            <a:avLst>
              <a:gd name="adj1" fmla="val 47251"/>
              <a:gd name="adj2" fmla="val 50000"/>
            </a:avLst>
          </a:prstGeom>
          <a:noFill/>
          <a:ln w="222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34" name="文本框 48133"/>
          <p:cNvSpPr txBox="1"/>
          <p:nvPr/>
        </p:nvSpPr>
        <p:spPr>
          <a:xfrm>
            <a:off x="395288" y="549275"/>
            <a:ext cx="3581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rPr>
              <a:t>结构表</a:t>
            </a:r>
          </a:p>
        </p:txBody>
      </p:sp>
      <p:sp>
        <p:nvSpPr>
          <p:cNvPr id="48135" name="文本框 48134"/>
          <p:cNvSpPr txBox="1"/>
          <p:nvPr/>
        </p:nvSpPr>
        <p:spPr>
          <a:xfrm>
            <a:off x="468313" y="1341438"/>
            <a:ext cx="2133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总说</a:t>
            </a:r>
          </a:p>
        </p:txBody>
      </p:sp>
      <p:sp>
        <p:nvSpPr>
          <p:cNvPr id="48136" name="文本框 48135"/>
          <p:cNvSpPr txBox="1"/>
          <p:nvPr/>
        </p:nvSpPr>
        <p:spPr>
          <a:xfrm>
            <a:off x="3708400" y="1268413"/>
            <a:ext cx="17748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rPr>
              <a:t>分述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8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8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8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8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81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81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81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81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81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81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81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81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 uiExpand="1" build="p"/>
      <p:bldP spid="48131" grpId="0"/>
      <p:bldP spid="48132" grpId="0"/>
      <p:bldP spid="48134" grpId="0"/>
      <p:bldP spid="48135" grpId="0"/>
      <p:bldP spid="481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文本框 50177"/>
          <p:cNvSpPr txBox="1"/>
          <p:nvPr/>
        </p:nvSpPr>
        <p:spPr>
          <a:xfrm>
            <a:off x="468313" y="765175"/>
            <a:ext cx="8229600" cy="5035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第四段：将种树管树之理运用到吏治中去。</a:t>
            </a:r>
          </a:p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）“问者”问“养树”后，提出了怎样的建议？</a:t>
            </a:r>
          </a:p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以子之道，移之官理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）橐驼是怎样评价、描述官吏烦令扰民的？</a:t>
            </a:r>
          </a:p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烦、祸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——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呼、鼓、聚、击、召</a:t>
            </a:r>
          </a:p>
          <a:p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0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50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501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01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01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01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01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501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文本框 51201"/>
          <p:cNvSpPr txBox="1"/>
          <p:nvPr/>
        </p:nvSpPr>
        <p:spPr>
          <a:xfrm>
            <a:off x="1066800" y="2971800"/>
            <a:ext cx="1752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宋体" panose="02010600030101010101" pitchFamily="2" charset="-122"/>
              </a:rPr>
              <a:t>根拳而土易</a:t>
            </a:r>
          </a:p>
        </p:txBody>
      </p:sp>
      <p:sp>
        <p:nvSpPr>
          <p:cNvPr id="51203" name="文本框 51202"/>
          <p:cNvSpPr txBox="1"/>
          <p:nvPr/>
        </p:nvSpPr>
        <p:spPr>
          <a:xfrm>
            <a:off x="1066800" y="35052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宋体" panose="02010600030101010101" pitchFamily="2" charset="-122"/>
              </a:rPr>
              <a:t>旦视而暮抚 </a:t>
            </a:r>
          </a:p>
        </p:txBody>
      </p:sp>
      <p:sp>
        <p:nvSpPr>
          <p:cNvPr id="51204" name="文本框 51203"/>
          <p:cNvSpPr txBox="1"/>
          <p:nvPr/>
        </p:nvSpPr>
        <p:spPr>
          <a:xfrm>
            <a:off x="1066800" y="40386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宋体" panose="02010600030101010101" pitchFamily="2" charset="-122"/>
                <a:cs typeface="Times New Roman" panose="02020603050405020304" pitchFamily="18" charset="0"/>
              </a:rPr>
              <a:t>已去而复顾 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51205" name="文本框 51204"/>
          <p:cNvSpPr txBox="1"/>
          <p:nvPr/>
        </p:nvSpPr>
        <p:spPr>
          <a:xfrm>
            <a:off x="1066800" y="45720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宋体" panose="02010600030101010101" pitchFamily="2" charset="-122"/>
                <a:cs typeface="Times New Roman" panose="02020603050405020304" pitchFamily="18" charset="0"/>
              </a:rPr>
              <a:t>爪其肤以验</a:t>
            </a:r>
            <a:endParaRPr lang="zh-CN" altLang="en-US" sz="24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51206" name="文本框 51205"/>
          <p:cNvSpPr txBox="1"/>
          <p:nvPr/>
        </p:nvSpPr>
        <p:spPr>
          <a:xfrm>
            <a:off x="1066800" y="50292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宋体" panose="02010600030101010101" pitchFamily="2" charset="-122"/>
              </a:rPr>
              <a:t>摇其本以观 </a:t>
            </a:r>
          </a:p>
        </p:txBody>
      </p:sp>
      <p:sp>
        <p:nvSpPr>
          <p:cNvPr id="51207" name="文本框 51206"/>
          <p:cNvSpPr txBox="1"/>
          <p:nvPr/>
        </p:nvSpPr>
        <p:spPr>
          <a:xfrm>
            <a:off x="6172200" y="3124200"/>
            <a:ext cx="1828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宋体" panose="02010600030101010101" pitchFamily="2" charset="-122"/>
              </a:rPr>
              <a:t>勖尔植</a:t>
            </a:r>
            <a:r>
              <a:rPr lang="zh-CN" altLang="en-US" sz="2400" b="1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51208" name="文本框 51207"/>
          <p:cNvSpPr txBox="1"/>
          <p:nvPr/>
        </p:nvSpPr>
        <p:spPr>
          <a:xfrm>
            <a:off x="6172200" y="3581400"/>
            <a:ext cx="1524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宋体" panose="02010600030101010101" pitchFamily="2" charset="-122"/>
              </a:rPr>
              <a:t>督尔获</a:t>
            </a:r>
            <a:r>
              <a:rPr lang="zh-CN" altLang="en-US" sz="2400" b="1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51209" name="文本框 51208"/>
          <p:cNvSpPr txBox="1"/>
          <p:nvPr/>
        </p:nvSpPr>
        <p:spPr>
          <a:xfrm>
            <a:off x="6172200" y="4038600"/>
            <a:ext cx="2286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宋体" panose="02010600030101010101" pitchFamily="2" charset="-122"/>
              </a:rPr>
              <a:t>早缫而绪</a:t>
            </a:r>
            <a:r>
              <a:rPr lang="zh-CN" altLang="en-US" sz="2400" b="1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51210" name="文本框 51209"/>
          <p:cNvSpPr txBox="1"/>
          <p:nvPr/>
        </p:nvSpPr>
        <p:spPr>
          <a:xfrm>
            <a:off x="6172200" y="4495800"/>
            <a:ext cx="1828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宋体" panose="02010600030101010101" pitchFamily="2" charset="-122"/>
              </a:rPr>
              <a:t>早织而缕</a:t>
            </a:r>
            <a:r>
              <a:rPr lang="zh-CN" altLang="en-US" sz="2400" b="1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51211" name="文本框 51210"/>
          <p:cNvSpPr txBox="1"/>
          <p:nvPr/>
        </p:nvSpPr>
        <p:spPr>
          <a:xfrm>
            <a:off x="6172200" y="4953000"/>
            <a:ext cx="2286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宋体" panose="02010600030101010101" pitchFamily="2" charset="-122"/>
              </a:rPr>
              <a:t>字而幼孩</a:t>
            </a:r>
            <a:r>
              <a:rPr lang="zh-CN" altLang="en-US" sz="2400" b="1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51212" name="文本框 51211"/>
          <p:cNvSpPr txBox="1"/>
          <p:nvPr/>
        </p:nvSpPr>
        <p:spPr>
          <a:xfrm>
            <a:off x="6172200" y="5410200"/>
            <a:ext cx="2057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宋体" panose="02010600030101010101" pitchFamily="2" charset="-122"/>
              </a:rPr>
              <a:t>遂而鸡豚</a:t>
            </a:r>
            <a:r>
              <a:rPr lang="zh-CN" altLang="en-US" sz="2400" b="1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51213" name="文本框 51212"/>
          <p:cNvSpPr txBox="1"/>
          <p:nvPr/>
        </p:nvSpPr>
        <p:spPr>
          <a:xfrm>
            <a:off x="6172200" y="2590800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宋体" panose="02010600030101010101" pitchFamily="2" charset="-122"/>
              </a:rPr>
              <a:t>促尔耕</a:t>
            </a:r>
          </a:p>
        </p:txBody>
      </p:sp>
      <p:sp>
        <p:nvSpPr>
          <p:cNvPr id="51214" name="文本框 51213"/>
          <p:cNvSpPr txBox="1"/>
          <p:nvPr/>
        </p:nvSpPr>
        <p:spPr>
          <a:xfrm>
            <a:off x="3563938" y="2708275"/>
            <a:ext cx="2087562" cy="2471738"/>
          </a:xfrm>
          <a:prstGeom prst="rect">
            <a:avLst/>
          </a:prstGeom>
          <a:solidFill>
            <a:schemeClr val="bg1">
              <a:alpha val="50000"/>
            </a:schemeClr>
          </a:solidFill>
          <a:ln w="2857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  <a:ea typeface="方正姚体" panose="02010601030101010101" pitchFamily="2" charset="-122"/>
              </a:rPr>
              <a:t>虽曰爱之，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  <a:ea typeface="方正姚体" panose="02010601030101010101" pitchFamily="2" charset="-122"/>
              </a:rPr>
              <a:t>其实害之；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  <a:ea typeface="方正姚体" panose="02010601030101010101" pitchFamily="2" charset="-122"/>
              </a:rPr>
              <a:t>虽曰忧之，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  <a:ea typeface="方正姚体" panose="02010601030101010101" pitchFamily="2" charset="-122"/>
              </a:rPr>
              <a:t>其实仇之。</a:t>
            </a:r>
            <a:endParaRPr lang="zh-CN" altLang="en-US" sz="2800" b="1"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  <p:sp>
        <p:nvSpPr>
          <p:cNvPr id="51215" name="直接连接符 51214"/>
          <p:cNvSpPr/>
          <p:nvPr/>
        </p:nvSpPr>
        <p:spPr>
          <a:xfrm flipH="1">
            <a:off x="2916238" y="2781300"/>
            <a:ext cx="0" cy="29527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51216" name="文本框 51215"/>
          <p:cNvSpPr txBox="1"/>
          <p:nvPr/>
        </p:nvSpPr>
        <p:spPr>
          <a:xfrm>
            <a:off x="2909888" y="3429000"/>
            <a:ext cx="671512" cy="1219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66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种   树</a:t>
            </a:r>
          </a:p>
        </p:txBody>
      </p:sp>
      <p:sp>
        <p:nvSpPr>
          <p:cNvPr id="51217" name="文本框 51216"/>
          <p:cNvSpPr txBox="1"/>
          <p:nvPr/>
        </p:nvSpPr>
        <p:spPr>
          <a:xfrm>
            <a:off x="323850" y="3429000"/>
            <a:ext cx="611188" cy="16764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勤虑害树</a:t>
            </a:r>
            <a:r>
              <a:rPr lang="zh-CN" altLang="en-US" sz="280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 </a:t>
            </a:r>
          </a:p>
        </p:txBody>
      </p:sp>
      <p:sp>
        <p:nvSpPr>
          <p:cNvPr id="51218" name="直接连接符 51217"/>
          <p:cNvSpPr/>
          <p:nvPr/>
        </p:nvSpPr>
        <p:spPr>
          <a:xfrm flipH="1">
            <a:off x="838200" y="3352800"/>
            <a:ext cx="228600" cy="304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51219" name="直接连接符 51218"/>
          <p:cNvSpPr/>
          <p:nvPr/>
        </p:nvSpPr>
        <p:spPr>
          <a:xfrm>
            <a:off x="762000" y="4876800"/>
            <a:ext cx="304800" cy="304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51220" name="直接连接符 51219"/>
          <p:cNvSpPr/>
          <p:nvPr/>
        </p:nvSpPr>
        <p:spPr>
          <a:xfrm flipH="1">
            <a:off x="6011863" y="2590800"/>
            <a:ext cx="7937" cy="32861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51221" name="文本框 51220"/>
          <p:cNvSpPr txBox="1"/>
          <p:nvPr/>
        </p:nvSpPr>
        <p:spPr>
          <a:xfrm>
            <a:off x="5348288" y="3429000"/>
            <a:ext cx="671512" cy="1219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66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治   民</a:t>
            </a:r>
          </a:p>
        </p:txBody>
      </p:sp>
      <p:sp>
        <p:nvSpPr>
          <p:cNvPr id="51222" name="直接连接符 51221"/>
          <p:cNvSpPr/>
          <p:nvPr/>
        </p:nvSpPr>
        <p:spPr>
          <a:xfrm>
            <a:off x="7543800" y="2895600"/>
            <a:ext cx="457200" cy="457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51223" name="直接连接符 51222"/>
          <p:cNvSpPr/>
          <p:nvPr/>
        </p:nvSpPr>
        <p:spPr>
          <a:xfrm flipV="1">
            <a:off x="7696200" y="4953000"/>
            <a:ext cx="304800" cy="5334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51224" name="文本框 51223"/>
          <p:cNvSpPr txBox="1"/>
          <p:nvPr/>
        </p:nvSpPr>
        <p:spPr>
          <a:xfrm>
            <a:off x="7999413" y="3352800"/>
            <a:ext cx="611187" cy="19050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繁政扰民</a:t>
            </a:r>
          </a:p>
        </p:txBody>
      </p:sp>
      <p:sp>
        <p:nvSpPr>
          <p:cNvPr id="51225" name="矩形 51224"/>
          <p:cNvSpPr/>
          <p:nvPr/>
        </p:nvSpPr>
        <p:spPr>
          <a:xfrm>
            <a:off x="250825" y="1268413"/>
            <a:ext cx="8077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）“养树”和“养人”有何相通之处？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1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1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1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1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51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51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51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51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51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51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51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51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51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51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1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1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1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1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  <p:bldP spid="51203" grpId="0"/>
      <p:bldP spid="51204" grpId="0"/>
      <p:bldP spid="51205" grpId="0"/>
      <p:bldP spid="51206" grpId="0"/>
      <p:bldP spid="51207" grpId="0"/>
      <p:bldP spid="51208" grpId="0"/>
      <p:bldP spid="51209" grpId="0"/>
      <p:bldP spid="51210" grpId="0"/>
      <p:bldP spid="51211" grpId="0"/>
      <p:bldP spid="51212" grpId="0"/>
      <p:bldP spid="51213" grpId="0"/>
      <p:bldP spid="51214" grpId="0" animBg="1"/>
      <p:bldP spid="51216" grpId="0"/>
      <p:bldP spid="51217" grpId="0"/>
      <p:bldP spid="51221" grpId="0"/>
      <p:bldP spid="5122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6263" y="6465888"/>
            <a:ext cx="952500" cy="381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t="-205" r="19987" b="6907"/>
          <a:stretch>
            <a:fillRect/>
          </a:stretch>
        </p:blipFill>
        <p:spPr>
          <a:xfrm>
            <a:off x="638175" y="1692275"/>
            <a:ext cx="7153275" cy="347408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7005" y="1894205"/>
            <a:ext cx="897763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kumimoji="0" lang="zh-CN" altLang="en-US" sz="3000" b="1" kern="1200" cap="none" spc="0" normalizeH="0" baseline="0" noProof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1.掌握重点文言字、词，理解文章寓意，提高文言文阅读能力；</a:t>
            </a:r>
          </a:p>
          <a:p>
            <a:pPr marR="0" defTabSz="914400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zh-CN" altLang="en-US" sz="3000" b="1" kern="1200" cap="none" spc="0" normalizeH="0" baseline="0" noProof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 marR="0" defTabSz="914400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kumimoji="0" lang="zh-CN" altLang="en-US" sz="3000" b="1" kern="1200" cap="none" spc="0" normalizeH="0" baseline="0" noProof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2.领会文中阐述的要按客观规律来办事的深刻道理，在阅读中自觉地学会古为今用。</a:t>
            </a:r>
            <a:endParaRPr kumimoji="0" lang="en-US" altLang="zh-CN" sz="2475" b="1" kern="1200" cap="none" spc="0" normalizeH="0" baseline="0" noProof="0">
              <a:latin typeface="楷体_GB2312" panose="02010609030101010101" charset="-122"/>
              <a:ea typeface="楷体_GB2312" panose="02010609030101010101" charset="-122"/>
              <a:cs typeface="宋体" panose="02010600030101010101" pitchFamily="2" charset="-122"/>
              <a:sym typeface="+mn-ea"/>
            </a:endParaRPr>
          </a:p>
          <a:p>
            <a:pPr marR="0" defTabSz="914400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sz="3000" b="1" kern="1200" cap="none" spc="0" normalizeH="0" baseline="0" noProof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 marR="0" defTabSz="914400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kumimoji="0" lang="en-US" altLang="zh-CN" sz="3000" b="1" kern="1200" cap="none" spc="0" normalizeH="0" baseline="0" noProof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3.</a:t>
            </a:r>
            <a:r>
              <a:rPr kumimoji="0" lang="zh-CN" altLang="en-US" sz="3000" b="1" kern="1200" cap="none" spc="0" normalizeH="0" baseline="0" noProof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深入进行探究，学习设事明理的手法。</a:t>
            </a:r>
          </a:p>
        </p:txBody>
      </p:sp>
      <p:pic>
        <p:nvPicPr>
          <p:cNvPr id="1945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6263" y="6465888"/>
            <a:ext cx="952500" cy="38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66688" y="795338"/>
            <a:ext cx="1674813" cy="506413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kumimoji="0" lang="zh-CN" altLang="zh-CN" sz="27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学习目标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2">
            <a:hlinkClick r:id="rId2" action="ppaction://hlinksldjump"/>
          </p:cNvPr>
          <p:cNvSpPr txBox="1"/>
          <p:nvPr/>
        </p:nvSpPr>
        <p:spPr>
          <a:xfrm>
            <a:off x="2073275" y="2036763"/>
            <a:ext cx="5057775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27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（一）</a:t>
            </a:r>
            <a:r>
              <a:rPr lang="zh-CN" altLang="en-US" sz="2800" b="1">
                <a:latin typeface="楷体_GB2312" panose="02010609030101010101" charset="-122"/>
                <a:ea typeface="楷体_GB2312" panose="02010609030101010101" charset="-122"/>
              </a:rPr>
              <a:t>郭橐驼是怎样的人？</a:t>
            </a:r>
          </a:p>
        </p:txBody>
      </p:sp>
      <p:pic>
        <p:nvPicPr>
          <p:cNvPr id="2" name="图片 1" descr="顺己之形"/>
          <p:cNvPicPr>
            <a:picLocks noChangeAspect="1"/>
          </p:cNvPicPr>
          <p:nvPr/>
        </p:nvPicPr>
        <p:blipFill>
          <a:blip r:embed="rId3"/>
          <a:srcRect r="62981"/>
          <a:stretch>
            <a:fillRect/>
          </a:stretch>
        </p:blipFill>
        <p:spPr>
          <a:xfrm>
            <a:off x="3216275" y="3511550"/>
            <a:ext cx="2697163" cy="977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2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6263" y="6465888"/>
            <a:ext cx="952500" cy="38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>
            <a:hlinkClick r:id="rId5" action="ppaction://hlinksldjump"/>
          </p:cNvPr>
          <p:cNvSpPr txBox="1"/>
          <p:nvPr/>
        </p:nvSpPr>
        <p:spPr>
          <a:xfrm>
            <a:off x="166688" y="795338"/>
            <a:ext cx="2378075" cy="506413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kumimoji="0" lang="zh-CN" altLang="zh-CN" sz="27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三、品读鉴赏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hlinkClick r:id="rId2" action="ppaction://hlinksldjump"/>
          </p:cNvPr>
          <p:cNvSpPr txBox="1"/>
          <p:nvPr/>
        </p:nvSpPr>
        <p:spPr>
          <a:xfrm>
            <a:off x="565150" y="2435225"/>
            <a:ext cx="8054975" cy="50800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kumimoji="0" lang="zh-CN" altLang="en-US" sz="2700" b="1" kern="1200" cap="none" spc="0" normalizeH="0" baseline="0" noProof="0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病偻，隆然伏行，有类橐驼者，故乡人号之</a:t>
            </a:r>
            <a:r>
              <a:rPr kumimoji="0" lang="en-US" altLang="zh-CN" sz="2700" b="1" kern="1200" cap="none" spc="0" normalizeH="0" baseline="0" noProof="0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“</a:t>
            </a:r>
            <a:r>
              <a:rPr kumimoji="0" lang="zh-CN" altLang="en-US" sz="2700" b="1" kern="1200" cap="none" spc="0" normalizeH="0" baseline="0" noProof="0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驼</a:t>
            </a:r>
            <a:r>
              <a:rPr kumimoji="0" lang="en-US" altLang="zh-CN" sz="2700" b="1" kern="1200" cap="none" spc="0" normalizeH="0" baseline="0" noProof="0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”</a:t>
            </a:r>
            <a:r>
              <a:rPr kumimoji="0" lang="zh-CN" altLang="en-US" sz="2700" b="1" kern="1200" cap="none" spc="0" normalizeH="0" baseline="0" noProof="0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。</a:t>
            </a:r>
          </a:p>
        </p:txBody>
      </p:sp>
      <p:pic>
        <p:nvPicPr>
          <p:cNvPr id="23555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6263" y="6465888"/>
            <a:ext cx="952500" cy="381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笔墨省净1"/>
          <p:cNvPicPr>
            <a:picLocks noChangeAspect="1"/>
          </p:cNvPicPr>
          <p:nvPr/>
        </p:nvPicPr>
        <p:blipFill>
          <a:blip r:embed="rId4"/>
          <a:srcRect r="45892"/>
          <a:stretch>
            <a:fillRect/>
          </a:stretch>
        </p:blipFill>
        <p:spPr>
          <a:xfrm>
            <a:off x="2493963" y="3403600"/>
            <a:ext cx="3751262" cy="1314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hlinkClick r:id="rId2" action="ppaction://hlinksldjump"/>
          </p:cNvPr>
          <p:cNvSpPr txBox="1"/>
          <p:nvPr/>
        </p:nvSpPr>
        <p:spPr>
          <a:xfrm>
            <a:off x="331788" y="2466975"/>
            <a:ext cx="8478838" cy="55245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kumimoji="0" lang="en-US" altLang="zh-CN" sz="3000" b="1" kern="1200" cap="none" spc="0" normalizeH="0" baseline="0" noProof="0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“</a:t>
            </a:r>
            <a:r>
              <a:rPr kumimoji="0" lang="zh-CN" altLang="en-US" sz="2700" b="1" kern="1200" cap="none" spc="0" normalizeH="0" baseline="0" noProof="0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甚善，名我固当。</a:t>
            </a:r>
            <a:r>
              <a:rPr kumimoji="0" lang="en-US" altLang="zh-CN" sz="2700" b="1" kern="1200" cap="none" spc="0" normalizeH="0" baseline="0" noProof="0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”</a:t>
            </a:r>
            <a:r>
              <a:rPr kumimoji="0" lang="zh-CN" altLang="en-US" sz="2700" b="1" kern="1200" cap="none" spc="0" normalizeH="0" baseline="0" noProof="0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因舍其名，亦自谓</a:t>
            </a:r>
            <a:r>
              <a:rPr kumimoji="0" lang="en-US" altLang="zh-CN" sz="2700" b="1" kern="1200" cap="none" spc="0" normalizeH="0" baseline="0" noProof="0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“</a:t>
            </a:r>
            <a:r>
              <a:rPr kumimoji="0" lang="zh-CN" altLang="en-US" sz="2700" b="1" kern="1200" cap="none" spc="0" normalizeH="0" baseline="0" noProof="0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橐驼</a:t>
            </a:r>
            <a:r>
              <a:rPr kumimoji="0" lang="en-US" altLang="zh-CN" sz="2700" b="1" kern="1200" cap="none" spc="0" normalizeH="0" baseline="0" noProof="0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”</a:t>
            </a:r>
            <a:r>
              <a:rPr kumimoji="0" lang="zh-CN" altLang="en-US" sz="2700" b="1" kern="1200" cap="none" spc="0" normalizeH="0" baseline="0" noProof="0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云。</a:t>
            </a:r>
          </a:p>
        </p:txBody>
      </p:sp>
      <p:pic>
        <p:nvPicPr>
          <p:cNvPr id="2457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6263" y="6465888"/>
            <a:ext cx="952500" cy="381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图片1"/>
          <p:cNvPicPr>
            <a:picLocks noChangeAspect="1"/>
          </p:cNvPicPr>
          <p:nvPr/>
        </p:nvPicPr>
        <p:blipFill>
          <a:blip r:embed="rId4"/>
          <a:srcRect l="5479" t="89105" r="82260"/>
          <a:stretch>
            <a:fillRect/>
          </a:stretch>
        </p:blipFill>
        <p:spPr>
          <a:xfrm>
            <a:off x="2514600" y="2549525"/>
            <a:ext cx="331788" cy="38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图片1"/>
          <p:cNvPicPr>
            <a:picLocks noChangeAspect="1"/>
          </p:cNvPicPr>
          <p:nvPr/>
        </p:nvPicPr>
        <p:blipFill>
          <a:blip r:embed="rId4"/>
          <a:srcRect l="5479" t="89105" r="82260"/>
          <a:stretch>
            <a:fillRect/>
          </a:stretch>
        </p:blipFill>
        <p:spPr>
          <a:xfrm>
            <a:off x="822325" y="2551113"/>
            <a:ext cx="346075" cy="3857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心胸豁达"/>
          <p:cNvPicPr>
            <a:picLocks noChangeAspect="1"/>
          </p:cNvPicPr>
          <p:nvPr/>
        </p:nvPicPr>
        <p:blipFill>
          <a:blip r:embed="rId5"/>
          <a:srcRect r="49620"/>
          <a:stretch>
            <a:fillRect/>
          </a:stretch>
        </p:blipFill>
        <p:spPr>
          <a:xfrm>
            <a:off x="2514600" y="3360738"/>
            <a:ext cx="3492500" cy="1436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333375" y="1960563"/>
            <a:ext cx="1574800" cy="506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比较：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4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2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2">
            <a:hlinkClick r:id="rId2" action="ppaction://hlinksldjump"/>
          </p:cNvPr>
          <p:cNvSpPr txBox="1"/>
          <p:nvPr/>
        </p:nvSpPr>
        <p:spPr>
          <a:xfrm>
            <a:off x="1476375" y="2171700"/>
            <a:ext cx="6691313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27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（二）</a:t>
            </a:r>
            <a:r>
              <a:rPr lang="zh-CN" altLang="en-US" sz="2800" b="1">
                <a:latin typeface="楷体_GB2312" panose="02010609030101010101" charset="-122"/>
                <a:ea typeface="楷体_GB2312" panose="02010609030101010101" charset="-122"/>
              </a:rPr>
              <a:t>郭橐驼的</a:t>
            </a:r>
            <a:r>
              <a:rPr lang="en-US" altLang="zh-CN" sz="2800" b="1"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2800" b="1">
                <a:latin typeface="楷体_GB2312" panose="02010609030101010101" charset="-122"/>
                <a:ea typeface="楷体_GB2312" panose="02010609030101010101" charset="-122"/>
              </a:rPr>
              <a:t>种树妙招</a:t>
            </a:r>
            <a:r>
              <a:rPr lang="en-US" altLang="zh-CN" sz="2800" b="1">
                <a:latin typeface="楷体_GB2312" panose="02010609030101010101" charset="-122"/>
                <a:ea typeface="楷体_GB2312" panose="02010609030101010101" charset="-122"/>
              </a:rPr>
              <a:t>”</a:t>
            </a:r>
            <a:r>
              <a:rPr lang="zh-CN" altLang="en-US" sz="2800" b="1">
                <a:latin typeface="楷体_GB2312" panose="02010609030101010101" charset="-122"/>
                <a:ea typeface="楷体_GB2312" panose="02010609030101010101" charset="-122"/>
              </a:rPr>
              <a:t>是什么？</a:t>
            </a:r>
          </a:p>
        </p:txBody>
      </p:sp>
      <p:pic>
        <p:nvPicPr>
          <p:cNvPr id="25603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6263" y="6465888"/>
            <a:ext cx="952500" cy="38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>
            <a:hlinkClick r:id="rId4" action="ppaction://hlinksldjump"/>
          </p:cNvPr>
          <p:cNvSpPr txBox="1"/>
          <p:nvPr/>
        </p:nvSpPr>
        <p:spPr>
          <a:xfrm>
            <a:off x="166688" y="795338"/>
            <a:ext cx="2376488" cy="506413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kumimoji="0" lang="zh-CN" altLang="zh-CN" sz="27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三、品读鉴赏</a:t>
            </a:r>
            <a:endParaRPr kumimoji="0" lang="zh-CN" altLang="zh-CN" sz="2700" b="1" kern="1200" cap="none" spc="0" normalizeH="0" baseline="0" noProof="0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hlinkClick r:id="rId2" action="ppaction://hlinksldjump"/>
          </p:cNvPr>
          <p:cNvSpPr txBox="1"/>
          <p:nvPr/>
        </p:nvSpPr>
        <p:spPr>
          <a:xfrm>
            <a:off x="2073275" y="2444750"/>
            <a:ext cx="4149725" cy="92075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kumimoji="0" lang="zh-CN" altLang="en-US" sz="2700" b="1" kern="1200" cap="none" spc="0" normalizeH="0" baseline="0" noProof="0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其本欲舒，其培欲平，</a:t>
            </a:r>
          </a:p>
          <a:p>
            <a:pPr marR="0" defTabSz="914400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kumimoji="0" lang="zh-CN" altLang="en-US" sz="2700" b="1" kern="1200" cap="none" spc="0" normalizeH="0" baseline="0" noProof="0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其土欲故，其筑欲密。</a:t>
            </a:r>
          </a:p>
        </p:txBody>
      </p:sp>
      <p:pic>
        <p:nvPicPr>
          <p:cNvPr id="26627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6263" y="6465888"/>
            <a:ext cx="952500" cy="381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fangg"/>
          <p:cNvPicPr>
            <a:picLocks noChangeAspect="1"/>
          </p:cNvPicPr>
          <p:nvPr/>
        </p:nvPicPr>
        <p:blipFill>
          <a:blip r:embed="rId4"/>
          <a:srcRect r="46066"/>
          <a:stretch>
            <a:fillRect/>
          </a:stretch>
        </p:blipFill>
        <p:spPr>
          <a:xfrm>
            <a:off x="2184400" y="3768725"/>
            <a:ext cx="3740150" cy="1504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hlinkClick r:id="rId2" action="ppaction://hlinksldjump"/>
          </p:cNvPr>
          <p:cNvSpPr txBox="1"/>
          <p:nvPr/>
        </p:nvSpPr>
        <p:spPr>
          <a:xfrm>
            <a:off x="1139825" y="2271713"/>
            <a:ext cx="6067425" cy="922338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kumimoji="0" lang="zh-CN" altLang="en-US" sz="2700" b="1" kern="1200" cap="none" spc="0" normalizeH="0" baseline="0" noProof="0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吾不害其长而已，非有能硕茂之也；</a:t>
            </a:r>
          </a:p>
          <a:p>
            <a:pPr marR="0" defTabSz="914400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kumimoji="0" lang="zh-CN" altLang="en-US" sz="2700" b="1" kern="1200" cap="none" spc="0" normalizeH="0" baseline="0" noProof="0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不抑耗其实而已，非有能早而蕃之也。</a:t>
            </a:r>
          </a:p>
        </p:txBody>
      </p:sp>
      <p:pic>
        <p:nvPicPr>
          <p:cNvPr id="4" name="图片 3" descr="图片1"/>
          <p:cNvPicPr>
            <a:picLocks noChangeAspect="1"/>
          </p:cNvPicPr>
          <p:nvPr/>
        </p:nvPicPr>
        <p:blipFill>
          <a:blip r:embed="rId3"/>
          <a:srcRect l="5479" t="89105" r="82260"/>
          <a:stretch>
            <a:fillRect/>
          </a:stretch>
        </p:blipFill>
        <p:spPr>
          <a:xfrm>
            <a:off x="2959100" y="2379663"/>
            <a:ext cx="671513" cy="708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6263" y="6465888"/>
            <a:ext cx="952500" cy="381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平淡自然"/>
          <p:cNvPicPr>
            <a:picLocks noChangeAspect="1"/>
          </p:cNvPicPr>
          <p:nvPr/>
        </p:nvPicPr>
        <p:blipFill>
          <a:blip r:embed="rId5"/>
          <a:srcRect r="50105"/>
          <a:stretch>
            <a:fillRect/>
          </a:stretch>
        </p:blipFill>
        <p:spPr>
          <a:xfrm>
            <a:off x="2190750" y="3673475"/>
            <a:ext cx="3460750" cy="1427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1139825" y="1765300"/>
            <a:ext cx="1690688" cy="508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比较：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395413" y="2563813"/>
            <a:ext cx="6207125" cy="1382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kumimoji="0" lang="en-US" altLang="zh-CN" sz="2250" b="1" kern="1200" cap="none" spc="0" normalizeH="0" baseline="0" noProof="0">
                <a:latin typeface="楷体_GB2312" panose="02010609030101010101" charset="-122"/>
                <a:ea typeface="楷体_GB2312" panose="02010609030101010101" charset="-122"/>
                <a:cs typeface="+mn-cs"/>
              </a:rPr>
              <a:t> </a:t>
            </a:r>
            <a:r>
              <a:rPr kumimoji="0" lang="zh-CN" altLang="en-US" sz="2800" b="1" kern="1200" cap="none" spc="0" normalizeH="0" baseline="0" noProof="0">
                <a:latin typeface="楷体_GB2312" panose="02010609030101010101" charset="-122"/>
                <a:ea typeface="楷体_GB2312" panose="02010609030101010101" charset="-122"/>
                <a:cs typeface="+mn-cs"/>
              </a:rPr>
              <a:t> </a:t>
            </a:r>
            <a:r>
              <a:rPr kumimoji="0" lang="zh-CN" altLang="zh-CN" sz="2800" b="1" kern="1200" cap="none" spc="0" normalizeH="0" baseline="0" noProof="0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（</a:t>
            </a:r>
            <a:r>
              <a:rPr kumimoji="0" lang="zh-CN" altLang="zh-CN" sz="2800" b="1" kern="1200" cap="none" spc="0" normalizeH="0" baseline="0" noProof="0" smtClean="0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一）</a:t>
            </a:r>
            <a:r>
              <a:rPr kumimoji="0" lang="zh-CN" altLang="en-US" sz="2800" b="1" kern="1200" cap="none" spc="0" normalizeH="0" baseline="0" noProof="0" smtClean="0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行</a:t>
            </a:r>
            <a:r>
              <a:rPr kumimoji="0" lang="zh-CN" altLang="en-US" sz="2800" b="1" kern="1200" cap="none" spc="0" normalizeH="0" baseline="0" noProof="0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文至此，已较完整。</a:t>
            </a:r>
            <a:r>
              <a:rPr kumimoji="0" lang="zh-CN" altLang="en-US" sz="2800" b="1" kern="1200" cap="none" spc="0" normalizeH="0" baseline="0" noProof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清代学者何焯认为后两段应该删去。你认为删去好不好？</a:t>
            </a:r>
          </a:p>
        </p:txBody>
      </p:sp>
      <p:pic>
        <p:nvPicPr>
          <p:cNvPr id="29699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6263" y="6465888"/>
            <a:ext cx="952500" cy="38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166688" y="795338"/>
            <a:ext cx="2338388" cy="506413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kumimoji="0" lang="zh-CN" altLang="zh-CN" sz="27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四、合作探究</a:t>
            </a: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框 3"/>
          <p:cNvSpPr txBox="1"/>
          <p:nvPr/>
        </p:nvSpPr>
        <p:spPr>
          <a:xfrm>
            <a:off x="933450" y="1952625"/>
            <a:ext cx="7096125" cy="25844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r>
              <a:rPr lang="en-US" altLang="zh-CN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   </a:t>
            </a:r>
            <a:r>
              <a:rPr lang="en-US" altLang="zh-CN" sz="21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                               </a:t>
            </a:r>
            <a:r>
              <a:rPr lang="zh-CN" altLang="zh-CN" sz="27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了解背景</a:t>
            </a:r>
            <a:endParaRPr lang="zh-CN" altLang="zh-CN" sz="27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7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      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中唐时期，唐朝经过安史之乱，国力衰落，民不聊生,百姓需要宽松的政治统治以求安居乐业。但是豪强地主兼并掠夺土地日益严重，仅有一点土地的农民，除了交纳正常的赋税外，还要承受地方军政长官摊派下来的各种杂税。</a:t>
            </a:r>
          </a:p>
        </p:txBody>
      </p:sp>
      <p:pic>
        <p:nvPicPr>
          <p:cNvPr id="30723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6263" y="6465888"/>
            <a:ext cx="952500" cy="381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4" descr="传其事以为官戒也"/>
          <p:cNvPicPr>
            <a:picLocks noChangeAspect="1"/>
          </p:cNvPicPr>
          <p:nvPr/>
        </p:nvPicPr>
        <p:blipFill>
          <a:blip r:embed="rId2"/>
          <a:srcRect r="26044"/>
          <a:stretch>
            <a:fillRect/>
          </a:stretch>
        </p:blipFill>
        <p:spPr>
          <a:xfrm>
            <a:off x="1631950" y="2650490"/>
            <a:ext cx="5629275" cy="11636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7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6263" y="6465888"/>
            <a:ext cx="952500" cy="381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79525" y="2030413"/>
            <a:ext cx="5778500" cy="1338263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kumimoji="0" lang="zh-CN" altLang="en-US" sz="2700" b="1" kern="1200" cap="none" spc="0" normalizeH="0" baseline="0" noProof="0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旦暮吏来而呼曰：‘官命促尔耕，勖尔植，督尔获，早缫而绪，早织而缕，字而幼孩，遂而鸡豚。’</a:t>
            </a:r>
          </a:p>
        </p:txBody>
      </p:sp>
      <p:pic>
        <p:nvPicPr>
          <p:cNvPr id="32771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6263" y="6465888"/>
            <a:ext cx="952500" cy="381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时时催促"/>
          <p:cNvPicPr>
            <a:picLocks noChangeAspect="1"/>
          </p:cNvPicPr>
          <p:nvPr/>
        </p:nvPicPr>
        <p:blipFill>
          <a:blip r:embed="rId3"/>
          <a:srcRect t="24599" r="49776" b="14896"/>
          <a:stretch>
            <a:fillRect/>
          </a:stretch>
        </p:blipFill>
        <p:spPr>
          <a:xfrm>
            <a:off x="679450" y="3900488"/>
            <a:ext cx="3482975" cy="771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样样要管"/>
          <p:cNvPicPr>
            <a:picLocks noChangeAspect="1"/>
          </p:cNvPicPr>
          <p:nvPr/>
        </p:nvPicPr>
        <p:blipFill>
          <a:blip r:embed="rId4"/>
          <a:srcRect t="19325" r="51398" b="14896"/>
          <a:stretch>
            <a:fillRect/>
          </a:stretch>
        </p:blipFill>
        <p:spPr>
          <a:xfrm>
            <a:off x="4264025" y="3857625"/>
            <a:ext cx="3370263" cy="857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99"/>
          <p:cNvSpPr txBox="1"/>
          <p:nvPr/>
        </p:nvSpPr>
        <p:spPr>
          <a:xfrm>
            <a:off x="1770063" y="2873375"/>
            <a:ext cx="6278562" cy="1844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读准字音： 病偻    莳   飧饔 </a:t>
            </a:r>
          </a:p>
          <a:p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解释词句： 爪其肤    不我若也</a:t>
            </a:r>
          </a:p>
        </p:txBody>
      </p:sp>
      <p:pic>
        <p:nvPicPr>
          <p:cNvPr id="20483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6263" y="6465888"/>
            <a:ext cx="952500" cy="38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66688" y="795338"/>
            <a:ext cx="2290763" cy="506413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kumimoji="0" lang="zh-CN" altLang="zh-CN" sz="27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一、预习检测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文本框 3"/>
          <p:cNvSpPr txBox="1"/>
          <p:nvPr/>
        </p:nvSpPr>
        <p:spPr>
          <a:xfrm>
            <a:off x="2274888" y="2262188"/>
            <a:ext cx="5646737" cy="25844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                      </a:t>
            </a:r>
            <a:r>
              <a:rPr lang="zh-CN" altLang="zh-CN" sz="27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知人论世</a:t>
            </a:r>
            <a:endParaRPr lang="zh-CN" altLang="en-US" sz="3200" b="1"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r>
              <a:rPr lang="zh-CN" altLang="zh-CN" sz="27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写作此文时正处于“永贞革新”的前夕，柳宗元（773—819）作为政坛新锐，本着“唯歌生民病，愿得天子知”的精神借此文向当政者提出自己的政治主张。</a:t>
            </a:r>
          </a:p>
        </p:txBody>
      </p:sp>
      <p:pic>
        <p:nvPicPr>
          <p:cNvPr id="3379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865313"/>
            <a:ext cx="1709738" cy="3127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6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6263" y="6465888"/>
            <a:ext cx="952500" cy="381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文本框 24"/>
          <p:cNvSpPr txBox="1"/>
          <p:nvPr/>
        </p:nvSpPr>
        <p:spPr>
          <a:xfrm>
            <a:off x="1736725" y="1836738"/>
            <a:ext cx="5037138" cy="5842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indent="266700"/>
            <a:r>
              <a:rPr lang="zh-CN" altLang="zh-CN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（二）</a:t>
            </a:r>
            <a:r>
              <a:rPr lang="zh-CN" altLang="en-US" sz="2800" b="1">
                <a:latin typeface="楷体_GB2312" panose="02010609030101010101" charset="-122"/>
                <a:ea typeface="楷体_GB2312" panose="02010609030101010101" charset="-122"/>
                <a:sym typeface="+mn-ea"/>
              </a:rPr>
              <a:t>养人术怎么理解？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54100" y="3014663"/>
            <a:ext cx="7035800" cy="83026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郭橐驼非能使木寿且孳也，能顺木之天以致其性。</a:t>
            </a:r>
          </a:p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为官者</a:t>
            </a:r>
            <a:r>
              <a:rPr lang="zh-CN" altLang="en-US" sz="2400" b="1" u="sng">
                <a:latin typeface="楷体" panose="02010609060101010101" pitchFamily="49" charset="-122"/>
                <a:ea typeface="楷体" panose="02010609060101010101" pitchFamily="49" charset="-122"/>
              </a:rPr>
              <a:t>              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，能</a:t>
            </a:r>
            <a:r>
              <a:rPr lang="zh-CN" altLang="en-US" sz="2400" b="1" u="sng">
                <a:latin typeface="楷体" panose="02010609060101010101" pitchFamily="49" charset="-122"/>
                <a:ea typeface="楷体" panose="02010609060101010101" pitchFamily="49" charset="-122"/>
              </a:rPr>
              <a:t>              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pic>
        <p:nvPicPr>
          <p:cNvPr id="3" name="图片 2" descr="顺民之性"/>
          <p:cNvPicPr>
            <a:picLocks noChangeAspect="1"/>
          </p:cNvPicPr>
          <p:nvPr/>
        </p:nvPicPr>
        <p:blipFill>
          <a:blip r:embed="rId2"/>
          <a:srcRect r="62804"/>
          <a:stretch>
            <a:fillRect/>
          </a:stretch>
        </p:blipFill>
        <p:spPr>
          <a:xfrm>
            <a:off x="2884488" y="3706813"/>
            <a:ext cx="2998787" cy="1109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1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6263" y="6465888"/>
            <a:ext cx="952500" cy="38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166688" y="795338"/>
            <a:ext cx="2328863" cy="506413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kumimoji="0" lang="zh-CN" altLang="zh-CN" sz="27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四、合作探究</a:t>
            </a:r>
            <a:endParaRPr kumimoji="0" lang="zh-CN" altLang="zh-CN" sz="2700" b="1" kern="1200" cap="none" spc="0" normalizeH="0" baseline="0" noProof="0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87700" y="2554288"/>
            <a:ext cx="27686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牧    治    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xit" presetSubtype="3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3"/>
      <p:bldP spid="2" grpId="4"/>
      <p:bldP spid="5" grpId="0"/>
      <p:bldP spid="5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10" descr="1503309597_501721"/>
          <p:cNvPicPr>
            <a:picLocks noChangeAspect="1"/>
          </p:cNvPicPr>
          <p:nvPr/>
        </p:nvPicPr>
        <p:blipFill>
          <a:blip r:embed="rId2"/>
          <a:srcRect r="61588"/>
          <a:stretch>
            <a:fillRect/>
          </a:stretch>
        </p:blipFill>
        <p:spPr>
          <a:xfrm>
            <a:off x="2214563" y="2636838"/>
            <a:ext cx="3840162" cy="1111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3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6263" y="6465888"/>
            <a:ext cx="952500" cy="381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文本框 24"/>
          <p:cNvSpPr txBox="1"/>
          <p:nvPr/>
        </p:nvSpPr>
        <p:spPr>
          <a:xfrm>
            <a:off x="1177925" y="2103438"/>
            <a:ext cx="7510463" cy="138366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indent="266700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故事常读常新，作为当代中学生，你对郭橐驼种树一定也有自己的理解。请结合社会现实，选好角度，写出所思所感。不少于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300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字。</a:t>
            </a:r>
          </a:p>
        </p:txBody>
      </p:sp>
      <p:pic>
        <p:nvPicPr>
          <p:cNvPr id="36867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6263" y="6465888"/>
            <a:ext cx="952500" cy="38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166688" y="823278"/>
            <a:ext cx="2439988" cy="506413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kumimoji="0" lang="zh-CN" altLang="zh-CN" sz="27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五、布置作业</a:t>
            </a: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图片 2"/>
          <p:cNvPicPr>
            <a:picLocks noChangeAspect="1"/>
          </p:cNvPicPr>
          <p:nvPr/>
        </p:nvPicPr>
        <p:blipFill>
          <a:blip r:embed="rId2"/>
          <a:srcRect t="60979" r="69781" b="2696"/>
          <a:stretch>
            <a:fillRect/>
          </a:stretch>
        </p:blipFill>
        <p:spPr>
          <a:xfrm>
            <a:off x="14288" y="28575"/>
            <a:ext cx="2819400" cy="2998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0" name="图片 4"/>
          <p:cNvPicPr>
            <a:picLocks noChangeAspect="1"/>
          </p:cNvPicPr>
          <p:nvPr/>
        </p:nvPicPr>
        <p:blipFill>
          <a:blip r:embed="rId2"/>
          <a:srcRect t="60979" r="69781" b="2696"/>
          <a:stretch>
            <a:fillRect/>
          </a:stretch>
        </p:blipFill>
        <p:spPr>
          <a:xfrm>
            <a:off x="14288" y="4248150"/>
            <a:ext cx="2819400" cy="2597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1" name="图片 5"/>
          <p:cNvPicPr>
            <a:picLocks noChangeAspect="1"/>
          </p:cNvPicPr>
          <p:nvPr/>
        </p:nvPicPr>
        <p:blipFill>
          <a:blip r:embed="rId2"/>
          <a:srcRect t="60979" r="69781" b="2696"/>
          <a:stretch>
            <a:fillRect/>
          </a:stretch>
        </p:blipFill>
        <p:spPr>
          <a:xfrm>
            <a:off x="14288" y="3027363"/>
            <a:ext cx="2819400" cy="1516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2" name="图片 11" descr="感谢聆听"/>
          <p:cNvPicPr>
            <a:picLocks noChangeAspect="1"/>
          </p:cNvPicPr>
          <p:nvPr/>
        </p:nvPicPr>
        <p:blipFill>
          <a:blip r:embed="rId3"/>
          <a:srcRect l="10143" r="82039"/>
          <a:stretch>
            <a:fillRect/>
          </a:stretch>
        </p:blipFill>
        <p:spPr>
          <a:xfrm>
            <a:off x="1457325" y="1952625"/>
            <a:ext cx="1047750" cy="12112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3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6263" y="6465888"/>
            <a:ext cx="952500" cy="381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4" name="图片 1"/>
          <p:cNvPicPr>
            <a:picLocks noChangeAspect="1"/>
          </p:cNvPicPr>
          <p:nvPr/>
        </p:nvPicPr>
        <p:blipFill>
          <a:blip r:embed="rId2"/>
          <a:srcRect t="5367" b="2696"/>
          <a:stretch>
            <a:fillRect/>
          </a:stretch>
        </p:blipFill>
        <p:spPr>
          <a:xfrm>
            <a:off x="2808288" y="26988"/>
            <a:ext cx="6292850" cy="6819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5" name="图片 6" descr="感谢聆听"/>
          <p:cNvPicPr>
            <a:picLocks noChangeAspect="1"/>
          </p:cNvPicPr>
          <p:nvPr/>
        </p:nvPicPr>
        <p:blipFill>
          <a:blip r:embed="rId3"/>
          <a:srcRect l="10143" r="82039"/>
          <a:stretch>
            <a:fillRect/>
          </a:stretch>
        </p:blipFill>
        <p:spPr>
          <a:xfrm>
            <a:off x="1435100" y="3330575"/>
            <a:ext cx="1069975" cy="1212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6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1569700" y="114935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6263" y="6465888"/>
            <a:ext cx="952500" cy="38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66040" y="1944370"/>
            <a:ext cx="888873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橐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tuó 偻lǚ 当dàng 徙xǐ 硕shuò 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蕃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fán 窥kuī 伺sì 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孳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zī 莳shì 长zhǎng 勖xù 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缫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sāo 豚tún 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飧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sūn 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饔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yōng
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0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6263" y="6465888"/>
            <a:ext cx="952500" cy="38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66688" y="795338"/>
            <a:ext cx="2403475" cy="50673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kumimoji="0" lang="zh-CN" altLang="zh-CN" sz="27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二、作者简介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81025" y="2199005"/>
            <a:ext cx="444246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柳宗元是著名的散文家、诗人，是唐代古文运动的另一位领袖人物。他提出的“文以明道”的文学主张，对当时的“古文运动”起了重要的指导作用。柳宗元的诗文俱佳，就散文说，形式多样化。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b="6780"/>
          <a:stretch>
            <a:fillRect/>
          </a:stretch>
        </p:blipFill>
        <p:spPr>
          <a:xfrm>
            <a:off x="5401310" y="2085975"/>
            <a:ext cx="2704465" cy="3442970"/>
          </a:xfrm>
          <a:prstGeom prst="ellips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0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6263" y="6465888"/>
            <a:ext cx="952500" cy="38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67030" y="2027555"/>
            <a:ext cx="8014335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论文（《答韦中立论师道书》等论文八书）、传记（《段太尉逸事状》、《童区寄传》等）、寓言（《三戒》、《传》、《罴说》等）、山水游记（《永州八记》）都很出色。文章“精裁密致，璨若珠贝”，达到了他那个时代的最高峰。柳宗元的作品，由刘禹锡整理编成《柳河东集》，刘并作了序。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6263" y="6465888"/>
            <a:ext cx="952500" cy="38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66688" y="795338"/>
            <a:ext cx="2403475" cy="50673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kumimoji="0" lang="zh-CN" altLang="zh-CN" sz="27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三、写作背景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48920" y="2129155"/>
            <a:ext cx="830389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/>
              <a:t>本文名为“传”，实际上是一个讽喻性极强的寓言故事。从内容和风格上看，当是柳宗元早年在长安任职时期的作品。郭橐驼种树的本事已不可考，后世学者多认为这是设事明理之作。本文是针对当时官吏繁政扰民的现象发而为言的。中唐时期，豪强地主兼并掠夺土地日益严重，“富者兼地数万亩，贫者无容足之居。”（陆贽《均节赋税恤百姓》）仅有一点土地的农民，除了交纳正常的绢粟外，还要承受地方军政长官摊派下来的各种杂税。</a:t>
            </a:r>
          </a:p>
          <a:p>
            <a:endParaRPr lang="zh-CN" altLang="en-US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6263" y="6465888"/>
            <a:ext cx="952500" cy="38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452495" y="1798320"/>
            <a:ext cx="5278120" cy="3107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latin typeface="+mn-lt"/>
                <a:ea typeface="+mn-ea"/>
                <a:sym typeface="+mn-ea"/>
              </a:rPr>
              <a:t>据《旧唐书•食货志》载，各地官僚为巩固自己的地位，竞相向朝廷进奉，加紧对下层的盘剥，于是“通津达道者税之，莳蔬艺果者税之，死亡者税之”，民不聊生。这就是柳宗元写作本文的社会背景。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500" y="1471295"/>
            <a:ext cx="2435860" cy="3549015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图片 39937" descr="骆驼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76200"/>
            <a:ext cx="4343400" cy="342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39" name="文本框 39938"/>
          <p:cNvSpPr txBox="1"/>
          <p:nvPr/>
        </p:nvSpPr>
        <p:spPr>
          <a:xfrm>
            <a:off x="2133600" y="4191000"/>
            <a:ext cx="5003165" cy="645160"/>
          </a:xfrm>
          <a:prstGeom prst="rect">
            <a:avLst/>
          </a:prstGeom>
          <a:noFill/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Times New Roman" panose="02020603050405020304" pitchFamily="18" charset="0"/>
                <a:ea typeface="华文新魏" panose="02010800040101010101" pitchFamily="2" charset="-122"/>
              </a:rPr>
              <a:t>类橐驼，乡人号之“驼”</a:t>
            </a:r>
          </a:p>
        </p:txBody>
      </p:sp>
      <p:grpSp>
        <p:nvGrpSpPr>
          <p:cNvPr id="39940" name="组合 39939"/>
          <p:cNvGrpSpPr/>
          <p:nvPr/>
        </p:nvGrpSpPr>
        <p:grpSpPr>
          <a:xfrm>
            <a:off x="3657600" y="3505200"/>
            <a:ext cx="1828800" cy="685800"/>
            <a:chOff x="2064" y="2256"/>
            <a:chExt cx="1152" cy="432"/>
          </a:xfrm>
        </p:grpSpPr>
        <p:sp>
          <p:nvSpPr>
            <p:cNvPr id="39941" name="矩形 39940"/>
            <p:cNvSpPr/>
            <p:nvPr/>
          </p:nvSpPr>
          <p:spPr>
            <a:xfrm>
              <a:off x="2064" y="2256"/>
              <a:ext cx="96" cy="144"/>
            </a:xfrm>
            <a:prstGeom prst="rect">
              <a:avLst/>
            </a:prstGeom>
            <a:solidFill>
              <a:srgbClr val="96969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42" name="矩形 39941"/>
            <p:cNvSpPr/>
            <p:nvPr/>
          </p:nvSpPr>
          <p:spPr>
            <a:xfrm>
              <a:off x="2064" y="2400"/>
              <a:ext cx="1152" cy="96"/>
            </a:xfrm>
            <a:prstGeom prst="rect">
              <a:avLst/>
            </a:prstGeom>
            <a:solidFill>
              <a:srgbClr val="96969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43" name="下箭头 39942"/>
            <p:cNvSpPr/>
            <p:nvPr/>
          </p:nvSpPr>
          <p:spPr>
            <a:xfrm>
              <a:off x="2544" y="2496"/>
              <a:ext cx="192" cy="192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96969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44" name="矩形 39943"/>
            <p:cNvSpPr/>
            <p:nvPr/>
          </p:nvSpPr>
          <p:spPr>
            <a:xfrm>
              <a:off x="3120" y="2256"/>
              <a:ext cx="96" cy="144"/>
            </a:xfrm>
            <a:prstGeom prst="rect">
              <a:avLst/>
            </a:prstGeom>
            <a:solidFill>
              <a:srgbClr val="96969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9945" name="文本框 39944"/>
          <p:cNvSpPr txBox="1"/>
          <p:nvPr/>
        </p:nvSpPr>
        <p:spPr>
          <a:xfrm>
            <a:off x="2133600" y="5349875"/>
            <a:ext cx="5674995" cy="645160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600">
                <a:latin typeface="Times New Roman" panose="02020603050405020304" pitchFamily="18" charset="0"/>
                <a:ea typeface="华文新魏" panose="02010800040101010101" pitchFamily="2" charset="-122"/>
              </a:rPr>
              <a:t>“甚善”，亦自谓“橐驼”</a:t>
            </a:r>
          </a:p>
        </p:txBody>
      </p:sp>
      <p:sp>
        <p:nvSpPr>
          <p:cNvPr id="39946" name="下箭头 39945"/>
          <p:cNvSpPr/>
          <p:nvPr/>
        </p:nvSpPr>
        <p:spPr>
          <a:xfrm>
            <a:off x="4419600" y="4876800"/>
            <a:ext cx="304800" cy="457200"/>
          </a:xfrm>
          <a:prstGeom prst="downArrow">
            <a:avLst>
              <a:gd name="adj1" fmla="val 50000"/>
              <a:gd name="adj2" fmla="val 37500"/>
            </a:avLst>
          </a:prstGeom>
          <a:solidFill>
            <a:srgbClr val="96969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9947" name="图片 399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313" y="620713"/>
            <a:ext cx="3382962" cy="2663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20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animBg="1"/>
      <p:bldP spid="3994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ISPRING_CUSTOM_TIMING_USED" val="1"/>
  <p:tag name="ISPRING_SLIDE_ID_2" val="{FDDDD1CA-C686-4F16-A5FB-150E20BF87C1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1389</Words>
  <Application>Microsoft Office PowerPoint</Application>
  <PresentationFormat>全屏显示(4:3)</PresentationFormat>
  <Paragraphs>99</Paragraphs>
  <Slides>34</Slides>
  <Notes>1</Notes>
  <HiddenSlides>2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7" baseType="lpstr">
      <vt:lpstr>方正姚体</vt:lpstr>
      <vt:lpstr>黑体</vt:lpstr>
      <vt:lpstr>华文楷体</vt:lpstr>
      <vt:lpstr>华文新魏</vt:lpstr>
      <vt:lpstr>楷体</vt:lpstr>
      <vt:lpstr>楷体_GB2312</vt:lpstr>
      <vt:lpstr>隶书</vt:lpstr>
      <vt:lpstr>宋体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User</cp:lastModifiedBy>
  <cp:revision>2</cp:revision>
  <cp:lastPrinted>2021-07-13T16:15:47Z</cp:lastPrinted>
  <dcterms:created xsi:type="dcterms:W3CDTF">2021-07-13T16:15:47Z</dcterms:created>
  <dcterms:modified xsi:type="dcterms:W3CDTF">2022-02-09T05:48:55Z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