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8"/>
  </p:notesMasterIdLst>
  <p:sldIdLst>
    <p:sldId id="258" r:id="rId4"/>
    <p:sldId id="259" r:id="rId5"/>
    <p:sldId id="260" r:id="rId6"/>
    <p:sldId id="257" r:id="rId7"/>
    <p:sldId id="347" r:id="rId8"/>
    <p:sldId id="264" r:id="rId9"/>
    <p:sldId id="263" r:id="rId10"/>
    <p:sldId id="256" r:id="rId11"/>
    <p:sldId id="310" r:id="rId12"/>
    <p:sldId id="342" r:id="rId13"/>
    <p:sldId id="343" r:id="rId14"/>
    <p:sldId id="344" r:id="rId15"/>
    <p:sldId id="345" r:id="rId16"/>
    <p:sldId id="346" r:id="rId17"/>
    <p:sldId id="312" r:id="rId18"/>
    <p:sldId id="267" r:id="rId19"/>
    <p:sldId id="271" r:id="rId20"/>
    <p:sldId id="270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9" r:id="rId33"/>
    <p:sldId id="291" r:id="rId34"/>
    <p:sldId id="293" r:id="rId35"/>
    <p:sldId id="294" r:id="rId36"/>
    <p:sldId id="296" r:id="rId37"/>
    <p:sldId id="299" r:id="rId38"/>
    <p:sldId id="300" r:id="rId39"/>
    <p:sldId id="301" r:id="rId40"/>
    <p:sldId id="302" r:id="rId41"/>
    <p:sldId id="304" r:id="rId42"/>
    <p:sldId id="305" r:id="rId43"/>
    <p:sldId id="309" r:id="rId44"/>
    <p:sldId id="307" r:id="rId45"/>
    <p:sldId id="308" r:id="rId46"/>
    <p:sldId id="311" r:id="rId4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678" y="-300"/>
      </p:cViewPr>
      <p:guideLst>
        <p:guide orient="horz" pos="164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FBC38-4B2A-4083-AEF7-15E61DDCDC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C0C68-76B4-489A-B873-E96D7DDB62F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5293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69219"/>
            <a:ext cx="386715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7626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0"/>
            <a:ext cx="4032504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0" Type="http://schemas.openxmlformats.org/officeDocument/2006/relationships/theme" Target="../theme/theme2.xml"/><Relationship Id="rId8" Type="http://schemas.openxmlformats.org/officeDocument/2006/relationships/slideLayout" Target="../slideLayouts/slideLayout19.xml"/><Relationship Id="rId79" Type="http://schemas.openxmlformats.org/officeDocument/2006/relationships/image" Target="../media/image1.jpeg"/><Relationship Id="rId78" Type="http://schemas.openxmlformats.org/officeDocument/2006/relationships/slideLayout" Target="../slideLayouts/slideLayout89.xml"/><Relationship Id="rId77" Type="http://schemas.openxmlformats.org/officeDocument/2006/relationships/slideLayout" Target="../slideLayouts/slideLayout88.xml"/><Relationship Id="rId76" Type="http://schemas.openxmlformats.org/officeDocument/2006/relationships/slideLayout" Target="../slideLayouts/slideLayout87.xml"/><Relationship Id="rId75" Type="http://schemas.openxmlformats.org/officeDocument/2006/relationships/slideLayout" Target="../slideLayouts/slideLayout86.xml"/><Relationship Id="rId74" Type="http://schemas.openxmlformats.org/officeDocument/2006/relationships/slideLayout" Target="../slideLayouts/slideLayout85.xml"/><Relationship Id="rId73" Type="http://schemas.openxmlformats.org/officeDocument/2006/relationships/slideLayout" Target="../slideLayouts/slideLayout84.xml"/><Relationship Id="rId72" Type="http://schemas.openxmlformats.org/officeDocument/2006/relationships/slideLayout" Target="../slideLayouts/slideLayout83.xml"/><Relationship Id="rId71" Type="http://schemas.openxmlformats.org/officeDocument/2006/relationships/slideLayout" Target="../slideLayouts/slideLayout82.xml"/><Relationship Id="rId70" Type="http://schemas.openxmlformats.org/officeDocument/2006/relationships/slideLayout" Target="../slideLayouts/slideLayout81.xml"/><Relationship Id="rId7" Type="http://schemas.openxmlformats.org/officeDocument/2006/relationships/slideLayout" Target="../slideLayouts/slideLayout18.xml"/><Relationship Id="rId69" Type="http://schemas.openxmlformats.org/officeDocument/2006/relationships/slideLayout" Target="../slideLayouts/slideLayout80.xml"/><Relationship Id="rId68" Type="http://schemas.openxmlformats.org/officeDocument/2006/relationships/slideLayout" Target="../slideLayouts/slideLayout79.xml"/><Relationship Id="rId67" Type="http://schemas.openxmlformats.org/officeDocument/2006/relationships/slideLayout" Target="../slideLayouts/slideLayout78.xml"/><Relationship Id="rId66" Type="http://schemas.openxmlformats.org/officeDocument/2006/relationships/slideLayout" Target="../slideLayouts/slideLayout77.xml"/><Relationship Id="rId65" Type="http://schemas.openxmlformats.org/officeDocument/2006/relationships/slideLayout" Target="../slideLayouts/slideLayout76.xml"/><Relationship Id="rId64" Type="http://schemas.openxmlformats.org/officeDocument/2006/relationships/slideLayout" Target="../slideLayouts/slideLayout75.xml"/><Relationship Id="rId63" Type="http://schemas.openxmlformats.org/officeDocument/2006/relationships/slideLayout" Target="../slideLayouts/slideLayout74.xml"/><Relationship Id="rId62" Type="http://schemas.openxmlformats.org/officeDocument/2006/relationships/slideLayout" Target="../slideLayouts/slideLayout73.xml"/><Relationship Id="rId61" Type="http://schemas.openxmlformats.org/officeDocument/2006/relationships/slideLayout" Target="../slideLayouts/slideLayout72.xml"/><Relationship Id="rId60" Type="http://schemas.openxmlformats.org/officeDocument/2006/relationships/slideLayout" Target="../slideLayouts/slideLayout71.xml"/><Relationship Id="rId6" Type="http://schemas.openxmlformats.org/officeDocument/2006/relationships/slideLayout" Target="../slideLayouts/slideLayout17.xml"/><Relationship Id="rId59" Type="http://schemas.openxmlformats.org/officeDocument/2006/relationships/slideLayout" Target="../slideLayouts/slideLayout70.xml"/><Relationship Id="rId58" Type="http://schemas.openxmlformats.org/officeDocument/2006/relationships/slideLayout" Target="../slideLayouts/slideLayout69.xml"/><Relationship Id="rId57" Type="http://schemas.openxmlformats.org/officeDocument/2006/relationships/slideLayout" Target="../slideLayouts/slideLayout68.xml"/><Relationship Id="rId56" Type="http://schemas.openxmlformats.org/officeDocument/2006/relationships/slideLayout" Target="../slideLayouts/slideLayout67.xml"/><Relationship Id="rId55" Type="http://schemas.openxmlformats.org/officeDocument/2006/relationships/slideLayout" Target="../slideLayouts/slideLayout66.xml"/><Relationship Id="rId54" Type="http://schemas.openxmlformats.org/officeDocument/2006/relationships/slideLayout" Target="../slideLayouts/slideLayout65.xml"/><Relationship Id="rId53" Type="http://schemas.openxmlformats.org/officeDocument/2006/relationships/slideLayout" Target="../slideLayouts/slideLayout64.xml"/><Relationship Id="rId52" Type="http://schemas.openxmlformats.org/officeDocument/2006/relationships/slideLayout" Target="../slideLayouts/slideLayout63.xml"/><Relationship Id="rId51" Type="http://schemas.openxmlformats.org/officeDocument/2006/relationships/slideLayout" Target="../slideLayouts/slideLayout62.xml"/><Relationship Id="rId50" Type="http://schemas.openxmlformats.org/officeDocument/2006/relationships/slideLayout" Target="../slideLayouts/slideLayout61.xml"/><Relationship Id="rId5" Type="http://schemas.openxmlformats.org/officeDocument/2006/relationships/slideLayout" Target="../slideLayouts/slideLayout16.xml"/><Relationship Id="rId49" Type="http://schemas.openxmlformats.org/officeDocument/2006/relationships/slideLayout" Target="../slideLayouts/slideLayout60.xml"/><Relationship Id="rId48" Type="http://schemas.openxmlformats.org/officeDocument/2006/relationships/slideLayout" Target="../slideLayouts/slideLayout59.xml"/><Relationship Id="rId47" Type="http://schemas.openxmlformats.org/officeDocument/2006/relationships/slideLayout" Target="../slideLayouts/slideLayout58.xml"/><Relationship Id="rId46" Type="http://schemas.openxmlformats.org/officeDocument/2006/relationships/slideLayout" Target="../slideLayouts/slideLayout57.xml"/><Relationship Id="rId45" Type="http://schemas.openxmlformats.org/officeDocument/2006/relationships/slideLayout" Target="../slideLayouts/slideLayout56.xml"/><Relationship Id="rId44" Type="http://schemas.openxmlformats.org/officeDocument/2006/relationships/slideLayout" Target="../slideLayouts/slideLayout55.xml"/><Relationship Id="rId43" Type="http://schemas.openxmlformats.org/officeDocument/2006/relationships/slideLayout" Target="../slideLayouts/slideLayout54.xml"/><Relationship Id="rId42" Type="http://schemas.openxmlformats.org/officeDocument/2006/relationships/slideLayout" Target="../slideLayouts/slideLayout53.xml"/><Relationship Id="rId41" Type="http://schemas.openxmlformats.org/officeDocument/2006/relationships/slideLayout" Target="../slideLayouts/slideLayout52.xml"/><Relationship Id="rId4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15.xml"/><Relationship Id="rId39" Type="http://schemas.openxmlformats.org/officeDocument/2006/relationships/slideLayout" Target="../slideLayouts/slideLayout50.xml"/><Relationship Id="rId38" Type="http://schemas.openxmlformats.org/officeDocument/2006/relationships/slideLayout" Target="../slideLayouts/slideLayout49.xml"/><Relationship Id="rId37" Type="http://schemas.openxmlformats.org/officeDocument/2006/relationships/slideLayout" Target="../slideLayouts/slideLayout48.xml"/><Relationship Id="rId36" Type="http://schemas.openxmlformats.org/officeDocument/2006/relationships/slideLayout" Target="../slideLayouts/slideLayout47.xml"/><Relationship Id="rId35" Type="http://schemas.openxmlformats.org/officeDocument/2006/relationships/slideLayout" Target="../slideLayouts/slideLayout46.xml"/><Relationship Id="rId34" Type="http://schemas.openxmlformats.org/officeDocument/2006/relationships/slideLayout" Target="../slideLayouts/slideLayout45.xml"/><Relationship Id="rId33" Type="http://schemas.openxmlformats.org/officeDocument/2006/relationships/slideLayout" Target="../slideLayouts/slideLayout44.xml"/><Relationship Id="rId32" Type="http://schemas.openxmlformats.org/officeDocument/2006/relationships/slideLayout" Target="../slideLayouts/slideLayout43.xml"/><Relationship Id="rId31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43009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3012" name="日期占位符 43011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3013" name="页脚占位符 43012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43014" name="灯片编号占位符 43013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6ABD2AC-2CC8-4197-A0CB-81DA4A70DD6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hyperlink" Target="file:///F:\&#20061;&#24180;&#32423;&#35821;&#25991;\&#23731;&#38451;&#27004;&#35760;\&#26391;&#35829;&#37197;&#20048;.MP3" TargetMode="External"/><Relationship Id="rId3" Type="http://schemas.openxmlformats.org/officeDocument/2006/relationships/image" Target="../media/image10.png"/><Relationship Id="rId2" Type="http://schemas.openxmlformats.org/officeDocument/2006/relationships/oleObject" Target="../embeddings/oleObject3.bin"/><Relationship Id="rId1" Type="http://schemas.openxmlformats.org/officeDocument/2006/relationships/hyperlink" Target="&#33539;&#20210;&#28153;&#12298;&#23731;&#38451;&#27004;&#35760;&#12299;&#36213;&#24544;&#31077;&#26391;&#35829;&#65292;&#20808;&#22825;&#19979;&#20043;&#24551;&#32780;&#24551;&#65292;&#21518;&#22825;&#19979;&#20043;&#20048;_&#26631;&#28165;.fl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hyperlink" Target="file:///F:\&#20061;&#24180;&#32423;&#35821;&#25991;\&#23731;&#38451;&#27004;&#35760;\&#26391;&#35829;.MP3" TargetMode="External"/><Relationship Id="rId3" Type="http://schemas.openxmlformats.org/officeDocument/2006/relationships/image" Target="../media/image10.png"/><Relationship Id="rId2" Type="http://schemas.openxmlformats.org/officeDocument/2006/relationships/oleObject" Target="../embeddings/oleObject1.bin"/><Relationship Id="rId1" Type="http://schemas.openxmlformats.org/officeDocument/2006/relationships/hyperlink" Target="&#21476;&#25991;&#26391;&#35829;&#12298;&#23731;&#38451;&#27004;&#35760;&#12299;&#65288;&#27969;&#30021;&#65289;_&#26631;&#28165;.fl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/>
          <p:nvPr/>
        </p:nvSpPr>
        <p:spPr>
          <a:xfrm>
            <a:off x="914400" y="0"/>
            <a:ext cx="8229600" cy="5143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zh-CN" dirty="0">
              <a:latin typeface="Calibri" panose="020F0502020204030204" pitchFamily="34" charset="0"/>
            </a:endParaRPr>
          </a:p>
        </p:txBody>
      </p:sp>
      <p:sp>
        <p:nvSpPr>
          <p:cNvPr id="3076" name="Line 4"/>
          <p:cNvSpPr/>
          <p:nvPr/>
        </p:nvSpPr>
        <p:spPr>
          <a:xfrm>
            <a:off x="671513" y="1428750"/>
            <a:ext cx="0" cy="228600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/>
          </p:cNvSpPr>
          <p:nvPr>
            <p:ph type="title"/>
          </p:nvPr>
        </p:nvSpPr>
        <p:spPr>
          <a:xfrm>
            <a:off x="0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四大名楼总图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78" name="Line 6"/>
          <p:cNvSpPr/>
          <p:nvPr/>
        </p:nvSpPr>
        <p:spPr>
          <a:xfrm>
            <a:off x="5562600" y="1154113"/>
            <a:ext cx="2362200" cy="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079" name="Line 9"/>
          <p:cNvSpPr/>
          <p:nvPr/>
        </p:nvSpPr>
        <p:spPr>
          <a:xfrm>
            <a:off x="6172200" y="4000500"/>
            <a:ext cx="1752600" cy="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pic>
        <p:nvPicPr>
          <p:cNvPr id="3080" name="Picture 11" descr="黄鹤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0"/>
            <a:ext cx="3629025" cy="2279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Picture 12" descr="滕王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925" y="2733675"/>
            <a:ext cx="3521075" cy="1998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Picture 13" descr="岳阳楼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0"/>
            <a:ext cx="4267200" cy="2427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3" name="Text Box 14"/>
          <p:cNvSpPr txBox="1"/>
          <p:nvPr/>
        </p:nvSpPr>
        <p:spPr>
          <a:xfrm>
            <a:off x="142875" y="928688"/>
            <a:ext cx="677863" cy="2776537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中国四大名楼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grpSp>
        <p:nvGrpSpPr>
          <p:cNvPr id="3084" name="Group 15"/>
          <p:cNvGrpSpPr/>
          <p:nvPr/>
        </p:nvGrpSpPr>
        <p:grpSpPr>
          <a:xfrm>
            <a:off x="1116013" y="2733675"/>
            <a:ext cx="4240212" cy="2035175"/>
            <a:chOff x="641" y="2208"/>
            <a:chExt cx="2671" cy="2150"/>
          </a:xfrm>
        </p:grpSpPr>
        <p:pic>
          <p:nvPicPr>
            <p:cNvPr id="3089" name="Picture 16" descr="鹳雀楼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1" y="2208"/>
              <a:ext cx="2671" cy="19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0" name="Text Box 17"/>
            <p:cNvSpPr txBox="1"/>
            <p:nvPr/>
          </p:nvSpPr>
          <p:spPr>
            <a:xfrm>
              <a:off x="2619" y="3870"/>
              <a:ext cx="116" cy="4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endParaRPr lang="zh-CN" altLang="zh-CN" sz="24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3085" name="Text Box 19"/>
          <p:cNvSpPr txBox="1"/>
          <p:nvPr/>
        </p:nvSpPr>
        <p:spPr>
          <a:xfrm>
            <a:off x="1785938" y="2192338"/>
            <a:ext cx="3357562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Calibri" panose="020F0502020204030204" pitchFamily="34" charset="0"/>
              </a:rPr>
              <a:t>岳阳楼（湖南岳阳）</a:t>
            </a:r>
            <a:endParaRPr lang="zh-CN" altLang="en-US" sz="2800" dirty="0">
              <a:solidFill>
                <a:srgbClr val="FF0066"/>
              </a:solidFill>
              <a:latin typeface="Calibri" panose="020F0502020204030204" pitchFamily="34" charset="0"/>
            </a:endParaRPr>
          </a:p>
        </p:txBody>
      </p:sp>
      <p:sp>
        <p:nvSpPr>
          <p:cNvPr id="3086" name="Text Box 20"/>
          <p:cNvSpPr txBox="1"/>
          <p:nvPr/>
        </p:nvSpPr>
        <p:spPr>
          <a:xfrm>
            <a:off x="5929313" y="2139950"/>
            <a:ext cx="3214687" cy="52228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Calibri" panose="020F0502020204030204" pitchFamily="34" charset="0"/>
              </a:rPr>
              <a:t>黄鹤楼（湖北武汉）</a:t>
            </a:r>
            <a:endParaRPr lang="zh-CN" altLang="en-US" sz="2800" dirty="0">
              <a:solidFill>
                <a:srgbClr val="FF0066"/>
              </a:solidFill>
              <a:latin typeface="Calibri" panose="020F0502020204030204" pitchFamily="34" charset="0"/>
            </a:endParaRPr>
          </a:p>
        </p:txBody>
      </p:sp>
      <p:sp>
        <p:nvSpPr>
          <p:cNvPr id="3087" name="Rectangle 21"/>
          <p:cNvSpPr/>
          <p:nvPr/>
        </p:nvSpPr>
        <p:spPr>
          <a:xfrm>
            <a:off x="1571625" y="4618038"/>
            <a:ext cx="3500438" cy="5222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Calibri" panose="020F0502020204030204" pitchFamily="34" charset="0"/>
              </a:rPr>
              <a:t>鹳雀楼（山西永济）</a:t>
            </a:r>
            <a:endParaRPr lang="zh-CN" altLang="en-US" sz="2800" dirty="0">
              <a:solidFill>
                <a:srgbClr val="FF0066"/>
              </a:solidFill>
              <a:latin typeface="Calibri" panose="020F0502020204030204" pitchFamily="34" charset="0"/>
            </a:endParaRPr>
          </a:p>
        </p:txBody>
      </p:sp>
      <p:sp>
        <p:nvSpPr>
          <p:cNvPr id="3088" name="Text Box 23"/>
          <p:cNvSpPr txBox="1"/>
          <p:nvPr/>
        </p:nvSpPr>
        <p:spPr>
          <a:xfrm>
            <a:off x="5643563" y="4618038"/>
            <a:ext cx="3500437" cy="52228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66"/>
                </a:solidFill>
                <a:latin typeface="Calibri" panose="020F0502020204030204" pitchFamily="34" charset="0"/>
              </a:rPr>
              <a:t>滕王阁（江西南昌）</a:t>
            </a:r>
            <a:endParaRPr lang="zh-CN" altLang="en-US" sz="2800" dirty="0">
              <a:solidFill>
                <a:srgbClr val="FF0066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6" name="文本框 1"/>
          <p:cNvSpPr txBox="1"/>
          <p:nvPr/>
        </p:nvSpPr>
        <p:spPr>
          <a:xfrm>
            <a:off x="1483519" y="1231106"/>
            <a:ext cx="466963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朗读课文，读准节奏，读出感情。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483519" y="1807369"/>
            <a:ext cx="6176963" cy="26022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庆历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四年春，滕子京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谪守巴陵郡。越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明年，政通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人和，百废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具兴。乃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重修岳阳楼，增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其旧制，刻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唐贤今人诗赋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于其上；属予作文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以记之。</a:t>
            </a:r>
            <a:endParaRPr lang="zh-CN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1924" name="Group 19"/>
          <p:cNvGrpSpPr/>
          <p:nvPr/>
        </p:nvGrpSpPr>
        <p:grpSpPr>
          <a:xfrm>
            <a:off x="1263254" y="369094"/>
            <a:ext cx="1739503" cy="525066"/>
            <a:chOff x="138" y="461"/>
            <a:chExt cx="1461" cy="441"/>
          </a:xfrm>
        </p:grpSpPr>
        <p:pic>
          <p:nvPicPr>
            <p:cNvPr id="81925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26" name="文本框 2"/>
            <p:cNvSpPr txBox="1"/>
            <p:nvPr/>
          </p:nvSpPr>
          <p:spPr>
            <a:xfrm>
              <a:off x="476" y="509"/>
              <a:ext cx="1080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zh-CN" sz="2100" b="1" dirty="0">
                  <a:solidFill>
                    <a:srgbClr val="0099CC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整体感知</a:t>
              </a:r>
              <a:endParaRPr lang="zh-CN" altLang="zh-CN" sz="2100" b="1" dirty="0">
                <a:solidFill>
                  <a:srgbClr val="0099CC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3"/>
          <p:cNvSpPr txBox="1"/>
          <p:nvPr/>
        </p:nvSpPr>
        <p:spPr>
          <a:xfrm>
            <a:off x="1460897" y="654844"/>
            <a:ext cx="6103144" cy="3857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予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观夫巴陵胜状，在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洞庭一湖。衔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远山，吞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长江，浩浩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汤汤，横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无际涯；朝晖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夕阴，气象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万千。此则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岳阳楼之大观也，前人之述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备矣。然则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北通巫峡，南极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潇湘，迁客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骚人，多会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于此，览物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之情，得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无异乎？</a:t>
            </a:r>
            <a:endParaRPr lang="zh-CN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3"/>
          <p:cNvSpPr txBox="1"/>
          <p:nvPr/>
        </p:nvSpPr>
        <p:spPr>
          <a:xfrm>
            <a:off x="1450181" y="876300"/>
            <a:ext cx="6107906" cy="3412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80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若夫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霪雨霏霏，连月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不开；阴风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怒号，浊浪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排空；日星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隐曜，山岳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潜形；商旅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不行，樯倾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楫摧；薄暮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冥冥，虎啸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猿啼。登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斯楼也，则有去国怀乡，忧谗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畏讥，满目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萧然，感极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而悲者矣。</a:t>
            </a:r>
            <a:endParaRPr lang="zh-CN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3"/>
          <p:cNvSpPr txBox="1"/>
          <p:nvPr/>
        </p:nvSpPr>
        <p:spPr>
          <a:xfrm>
            <a:off x="1459706" y="598885"/>
            <a:ext cx="6106716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至若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春和景明，波澜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不惊，上下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天光，一碧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万顷；沙鸥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翔集，锦鳞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游泳；岸芷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汀兰，郁郁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青青。而或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长烟一空，皓月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千里，浮光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跃金，静影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沉璧，渔歌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互答，此乐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何极！登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斯楼也，则有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心旷神怡，宠辱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偕忘，把酒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临风，其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喜洋洋者矣。</a:t>
            </a:r>
            <a:endParaRPr lang="zh-CN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3"/>
          <p:cNvSpPr txBox="1"/>
          <p:nvPr/>
        </p:nvSpPr>
        <p:spPr>
          <a:xfrm>
            <a:off x="1504950" y="515541"/>
            <a:ext cx="6134100" cy="4225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嗟夫！予尝求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古仁人之心，或异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二者之为，何哉？不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以物喜，不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以己悲；居庙堂之高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则忧其民；处江湖之远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则忧其君。是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进亦忧，退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亦忧。</a:t>
            </a:r>
            <a:endParaRPr lang="zh-CN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然则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何时而乐耶？其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必曰“先天下之忧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而忧，后天下之乐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而乐”乎。噫！微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斯人，吾</a:t>
            </a:r>
            <a:r>
              <a:rPr lang="zh-CN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/</a:t>
            </a: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谁与归？    </a:t>
            </a:r>
            <a:endParaRPr lang="zh-CN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时六年九月十五日。</a:t>
            </a:r>
            <a:endParaRPr lang="zh-CN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/>
          <p:nvPr/>
        </p:nvSpPr>
        <p:spPr>
          <a:xfrm>
            <a:off x="323850" y="1006475"/>
            <a:ext cx="8496300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谪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守 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属予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 浩浩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汤汤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淫雨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霏霏   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隐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曜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樯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倾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楫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摧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 b="1" i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忧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谗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畏讥   岸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芷  汀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兰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偕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忘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05" name="Text Box 5"/>
          <p:cNvSpPr txBox="1"/>
          <p:nvPr/>
        </p:nvSpPr>
        <p:spPr>
          <a:xfrm>
            <a:off x="250825" y="574675"/>
            <a:ext cx="9906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zhé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06" name="Text Box 6"/>
          <p:cNvSpPr txBox="1"/>
          <p:nvPr/>
        </p:nvSpPr>
        <p:spPr>
          <a:xfrm>
            <a:off x="3286125" y="2071688"/>
            <a:ext cx="990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yào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07" name="Text Box 7"/>
          <p:cNvSpPr txBox="1"/>
          <p:nvPr/>
        </p:nvSpPr>
        <p:spPr>
          <a:xfrm>
            <a:off x="5000625" y="2000250"/>
            <a:ext cx="1800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qiáng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08" name="Text Box 8"/>
          <p:cNvSpPr txBox="1"/>
          <p:nvPr/>
        </p:nvSpPr>
        <p:spPr>
          <a:xfrm>
            <a:off x="6357938" y="2000250"/>
            <a:ext cx="990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err="1">
                <a:solidFill>
                  <a:srgbClr val="0000FF"/>
                </a:solidFill>
                <a:latin typeface="Calibri" panose="020F0502020204030204" pitchFamily="34" charset="0"/>
              </a:rPr>
              <a:t>jí</a:t>
            </a:r>
            <a:endParaRPr lang="en-US" altLang="zh-CN" sz="40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09" name="Text Box 9"/>
          <p:cNvSpPr txBox="1"/>
          <p:nvPr/>
        </p:nvSpPr>
        <p:spPr>
          <a:xfrm>
            <a:off x="3429000" y="3714750"/>
            <a:ext cx="990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zhǐ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10" name="Text Box 10"/>
          <p:cNvSpPr txBox="1"/>
          <p:nvPr/>
        </p:nvSpPr>
        <p:spPr>
          <a:xfrm>
            <a:off x="4214813" y="3714750"/>
            <a:ext cx="15843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tīng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11" name="Text Box 11"/>
          <p:cNvSpPr txBox="1"/>
          <p:nvPr/>
        </p:nvSpPr>
        <p:spPr>
          <a:xfrm>
            <a:off x="6500813" y="3786188"/>
            <a:ext cx="990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xié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12" name="Text Box 12"/>
          <p:cNvSpPr txBox="1"/>
          <p:nvPr/>
        </p:nvSpPr>
        <p:spPr>
          <a:xfrm>
            <a:off x="1285875" y="2214563"/>
            <a:ext cx="990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fēi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13" name="Text Box 13"/>
          <p:cNvSpPr txBox="1"/>
          <p:nvPr/>
        </p:nvSpPr>
        <p:spPr>
          <a:xfrm>
            <a:off x="642938" y="3714750"/>
            <a:ext cx="1800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chán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14" name="Text Box 14"/>
          <p:cNvSpPr txBox="1"/>
          <p:nvPr/>
        </p:nvSpPr>
        <p:spPr>
          <a:xfrm>
            <a:off x="2771775" y="627063"/>
            <a:ext cx="9906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zhǔ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15" name="Text Box 15"/>
          <p:cNvSpPr txBox="1"/>
          <p:nvPr/>
        </p:nvSpPr>
        <p:spPr>
          <a:xfrm>
            <a:off x="3779838" y="574675"/>
            <a:ext cx="99060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err="1" smtClean="0">
                <a:solidFill>
                  <a:srgbClr val="0000FF"/>
                </a:solidFill>
                <a:latin typeface="Calibri" panose="020F0502020204030204" pitchFamily="34" charset="0"/>
              </a:rPr>
              <a:t>yú</a:t>
            </a:r>
            <a:endParaRPr lang="en-US" altLang="zh-CN" sz="40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02416" name="Text Box 16"/>
          <p:cNvSpPr txBox="1"/>
          <p:nvPr/>
        </p:nvSpPr>
        <p:spPr>
          <a:xfrm>
            <a:off x="6143625" y="571500"/>
            <a:ext cx="1800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err="1">
                <a:solidFill>
                  <a:srgbClr val="0000FF"/>
                </a:solidFill>
                <a:latin typeface="Calibri" panose="020F0502020204030204" pitchFamily="34" charset="0"/>
              </a:rPr>
              <a:t>shāng</a:t>
            </a:r>
            <a:endParaRPr lang="en-US" altLang="zh-CN" sz="4000" b="1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1279" name="TextBox 14"/>
          <p:cNvSpPr txBox="1"/>
          <p:nvPr/>
        </p:nvSpPr>
        <p:spPr>
          <a:xfrm>
            <a:off x="928688" y="142875"/>
            <a:ext cx="3214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Calibri" panose="020F0502020204030204" pitchFamily="34" charset="0"/>
              </a:rPr>
              <a:t>字词把握</a:t>
            </a:r>
            <a:endParaRPr lang="zh-CN" altLang="en-US" sz="32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06" grpId="0"/>
      <p:bldP spid="102407" grpId="0"/>
      <p:bldP spid="102408" grpId="0"/>
      <p:bldP spid="102409" grpId="0"/>
      <p:bldP spid="102410" grpId="0"/>
      <p:bldP spid="102411" grpId="0"/>
      <p:bldP spid="102412" grpId="0"/>
      <p:bldP spid="102413" grpId="0"/>
      <p:bldP spid="102414" grpId="0"/>
      <p:bldP spid="102415" grpId="0"/>
      <p:bldP spid="1024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0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5400" b="1" dirty="0" smtClean="0">
                <a:solidFill>
                  <a:srgbClr val="800080"/>
                </a:solidFill>
                <a:ea typeface="华文彩云" panose="02010800040101010101" pitchFamily="2" charset="-122"/>
              </a:rPr>
              <a:t>自读课文  释词解句</a:t>
            </a:r>
            <a:endParaRPr lang="zh-CN" altLang="en-US" sz="5400" b="1" dirty="0">
              <a:solidFill>
                <a:srgbClr val="800080"/>
              </a:solidFill>
              <a:ea typeface="华文彩云" panose="02010800040101010101" pitchFamily="2" charset="-122"/>
            </a:endParaRPr>
          </a:p>
        </p:txBody>
      </p:sp>
      <p:graphicFrame>
        <p:nvGraphicFramePr>
          <p:cNvPr id="12291" name="Object 6"/>
          <p:cNvGraphicFramePr>
            <a:graphicFrameLocks noGrp="1" noChangeAspect="1"/>
          </p:cNvGraphicFramePr>
          <p:nvPr>
            <p:ph type="body"/>
          </p:nvPr>
        </p:nvGraphicFramePr>
        <p:xfrm>
          <a:off x="357188" y="1516063"/>
          <a:ext cx="8786812" cy="319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" r:id="rId1" imgW="6076950" imgH="4124325" progId="PBrush">
                  <p:embed/>
                </p:oleObj>
              </mc:Choice>
              <mc:Fallback>
                <p:oleObj name="" r:id="rId1" imgW="6076950" imgH="4124325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lum bright="17999"/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357188" y="1516063"/>
                        <a:ext cx="8786812" cy="319881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/>
          <p:nvPr/>
        </p:nvSpPr>
        <p:spPr>
          <a:xfrm>
            <a:off x="107950" y="87313"/>
            <a:ext cx="9464675" cy="46116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latin typeface="Calibri" panose="020F0502020204030204" pitchFamily="34" charset="0"/>
              </a:rPr>
              <a:t>       </a:t>
            </a:r>
            <a:r>
              <a:rPr lang="zh-CN" altLang="en-US" sz="3200" b="1" dirty="0">
                <a:latin typeface="Calibri" panose="020F0502020204030204" pitchFamily="34" charset="0"/>
              </a:rPr>
              <a:t>庆历四年春，滕子京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谪           守</a:t>
            </a:r>
            <a:r>
              <a:rPr lang="zh-CN" altLang="en-US" sz="3200" b="1" dirty="0">
                <a:latin typeface="Calibri" panose="020F0502020204030204" pitchFamily="34" charset="0"/>
              </a:rPr>
              <a:t>巴</a:t>
            </a: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Calibri" panose="020F0502020204030204" pitchFamily="34" charset="0"/>
              </a:rPr>
              <a:t>陵郡。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越明年</a:t>
            </a:r>
            <a:r>
              <a:rPr lang="zh-CN" altLang="en-US" sz="3200" b="1" dirty="0">
                <a:latin typeface="Calibri" panose="020F0502020204030204" pitchFamily="34" charset="0"/>
              </a:rPr>
              <a:t>，      政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通     </a:t>
            </a:r>
            <a:r>
              <a:rPr lang="zh-CN" altLang="en-US" sz="3200" b="1" dirty="0">
                <a:latin typeface="Calibri" panose="020F0502020204030204" pitchFamily="34" charset="0"/>
              </a:rPr>
              <a:t>人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和</a:t>
            </a:r>
            <a:r>
              <a:rPr lang="zh-CN" altLang="en-US" sz="3200" b="1" dirty="0">
                <a:latin typeface="Calibri" panose="020F0502020204030204" pitchFamily="34" charset="0"/>
              </a:rPr>
              <a:t> 百废 </a:t>
            </a: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具</a:t>
            </a:r>
            <a:r>
              <a:rPr lang="zh-CN" altLang="en-US" sz="3200" b="1" dirty="0">
                <a:latin typeface="Calibri" panose="020F0502020204030204" pitchFamily="34" charset="0"/>
              </a:rPr>
              <a:t>兴，                 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</a:rPr>
              <a:t>乃</a:t>
            </a:r>
            <a:r>
              <a:rPr lang="zh-CN" altLang="en-US" sz="3200" b="1" dirty="0">
                <a:latin typeface="Calibri" panose="020F0502020204030204" pitchFamily="34" charset="0"/>
              </a:rPr>
              <a:t>重修岳阳楼，   增</a:t>
            </a: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Calibri" panose="020F0502020204030204" pitchFamily="34" charset="0"/>
              </a:rPr>
              <a:t>其旧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制</a:t>
            </a:r>
            <a:r>
              <a:rPr lang="zh-CN" altLang="en-US" sz="3200" b="1" dirty="0">
                <a:latin typeface="Calibri" panose="020F0502020204030204" pitchFamily="34" charset="0"/>
              </a:rPr>
              <a:t>，刻唐贤今人诗赋于其上，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 属  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  予     作文      以</a:t>
            </a:r>
            <a:r>
              <a:rPr lang="zh-CN" altLang="en-US" sz="3200" b="1" dirty="0">
                <a:latin typeface="Calibri" panose="020F0502020204030204" pitchFamily="34" charset="0"/>
              </a:rPr>
              <a:t>记之。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03429" name="Text Box 5"/>
          <p:cNvSpPr txBox="1"/>
          <p:nvPr/>
        </p:nvSpPr>
        <p:spPr>
          <a:xfrm>
            <a:off x="3571875" y="1643063"/>
            <a:ext cx="14398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顺利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714375" y="3714750"/>
            <a:ext cx="1655763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规模</a:t>
            </a:r>
            <a:endParaRPr kumimoji="0" lang="zh-CN" altLang="en-US" sz="40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0" y="3857625"/>
            <a:ext cx="1152525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我</a:t>
            </a:r>
            <a:endParaRPr kumimoji="0" lang="zh-CN" altLang="en-US" sz="40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432" name="Text Box 8"/>
          <p:cNvSpPr txBox="1"/>
          <p:nvPr/>
        </p:nvSpPr>
        <p:spPr>
          <a:xfrm>
            <a:off x="1428750" y="1643063"/>
            <a:ext cx="2016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第二年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03433" name="Text Box 9"/>
          <p:cNvSpPr txBox="1">
            <a:spLocks noChangeArrowheads="1"/>
          </p:cNvSpPr>
          <p:nvPr/>
        </p:nvSpPr>
        <p:spPr bwMode="auto">
          <a:xfrm>
            <a:off x="1857375" y="3786188"/>
            <a:ext cx="2160588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写文章</a:t>
            </a:r>
            <a:endParaRPr kumimoji="0" lang="zh-CN" altLang="en-US" sz="40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434" name="Text Box 10"/>
          <p:cNvSpPr txBox="1">
            <a:spLocks noChangeArrowheads="1"/>
          </p:cNvSpPr>
          <p:nvPr/>
        </p:nvSpPr>
        <p:spPr bwMode="auto">
          <a:xfrm>
            <a:off x="3643313" y="3929063"/>
            <a:ext cx="3348038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来 ，表目的</a:t>
            </a:r>
            <a:endParaRPr kumimoji="0" lang="zh-CN" altLang="en-US" sz="40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+mn-ea"/>
              <a:cs typeface="Arial" panose="020B0604020202020204" pitchFamily="34" charset="0"/>
            </a:endParaRPr>
          </a:p>
        </p:txBody>
      </p:sp>
      <p:sp>
        <p:nvSpPr>
          <p:cNvPr id="103435" name="Text Box 11"/>
          <p:cNvSpPr txBox="1"/>
          <p:nvPr/>
        </p:nvSpPr>
        <p:spPr>
          <a:xfrm>
            <a:off x="4357688" y="571500"/>
            <a:ext cx="14398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贬官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03436" name="Text Box 12"/>
          <p:cNvSpPr txBox="1"/>
          <p:nvPr/>
        </p:nvSpPr>
        <p:spPr>
          <a:xfrm>
            <a:off x="7000875" y="142875"/>
            <a:ext cx="20161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做太守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03437" name="Text Box 13"/>
          <p:cNvSpPr txBox="1"/>
          <p:nvPr/>
        </p:nvSpPr>
        <p:spPr>
          <a:xfrm>
            <a:off x="4929188" y="1643063"/>
            <a:ext cx="1295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和乐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03438" name="Text Box 14"/>
          <p:cNvSpPr txBox="1"/>
          <p:nvPr/>
        </p:nvSpPr>
        <p:spPr>
          <a:xfrm>
            <a:off x="1000125" y="642938"/>
            <a:ext cx="15128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到了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03439" name="Text Box 15"/>
          <p:cNvSpPr txBox="1">
            <a:spLocks noChangeArrowheads="1"/>
          </p:cNvSpPr>
          <p:nvPr/>
        </p:nvSpPr>
        <p:spPr bwMode="auto">
          <a:xfrm>
            <a:off x="-142875" y="2643188"/>
            <a:ext cx="3635375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（通假字）“俱”</a:t>
            </a:r>
            <a:r>
              <a:rPr kumimoji="0" lang="zh-CN" altLang="en-US" sz="40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都</a:t>
            </a:r>
            <a:endParaRPr kumimoji="0" lang="zh-CN" altLang="en-US" sz="40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440" name="Text Box 16"/>
          <p:cNvSpPr txBox="1">
            <a:spLocks noChangeArrowheads="1"/>
          </p:cNvSpPr>
          <p:nvPr/>
        </p:nvSpPr>
        <p:spPr bwMode="auto">
          <a:xfrm>
            <a:off x="6838950" y="3071813"/>
            <a:ext cx="2305050" cy="11382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（通假字）”嘱”</a:t>
            </a:r>
            <a:r>
              <a:rPr kumimoji="0" lang="zh-CN" altLang="en-US" sz="4000" b="1" kern="1200" cap="none" spc="0" normalizeH="0" baseline="0" noProof="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嘱托</a:t>
            </a:r>
            <a:endParaRPr kumimoji="0" lang="zh-CN" altLang="en-US" sz="40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447" name="Rectangle 23"/>
          <p:cNvSpPr/>
          <p:nvPr/>
        </p:nvSpPr>
        <p:spPr>
          <a:xfrm>
            <a:off x="1714500" y="2214563"/>
            <a:ext cx="1211263" cy="708025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Calibri" panose="020F0502020204030204" pitchFamily="34" charset="0"/>
                <a:ea typeface="华文新魏" panose="02010800040101010101" pitchFamily="2" charset="-122"/>
              </a:rPr>
              <a:t>于是</a:t>
            </a:r>
            <a:endParaRPr lang="zh-CN" altLang="en-US" sz="4000" b="1" dirty="0">
              <a:solidFill>
                <a:schemeClr val="accent2"/>
              </a:solidFill>
              <a:latin typeface="Calibri" panose="020F050202020403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3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3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/>
      <p:bldP spid="103430" grpId="0"/>
      <p:bldP spid="103431" grpId="0"/>
      <p:bldP spid="103432" grpId="0"/>
      <p:bldP spid="103433" grpId="0"/>
      <p:bldP spid="103434" grpId="0"/>
      <p:bldP spid="103435" grpId="0"/>
      <p:bldP spid="103436" grpId="0"/>
      <p:bldP spid="103437" grpId="0"/>
      <p:bldP spid="103438" grpId="0"/>
      <p:bldP spid="103439" grpId="0"/>
      <p:bldP spid="103440" grpId="0"/>
      <p:bldP spid="1034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3" name="Rectangle 5"/>
          <p:cNvSpPr/>
          <p:nvPr/>
        </p:nvSpPr>
        <p:spPr>
          <a:xfrm>
            <a:off x="611188" y="736600"/>
            <a:ext cx="8013700" cy="39417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仿宋_GB2312" pitchFamily="49" charset="-122"/>
              </a:rPr>
              <a:t>庆历四年春天，滕子京被贬谪到巴陵做太守。到了第二年，政事顺利，百姓和乐，各种荒废了的事业都兴办起来。于是重新修建岳阳楼，扩大它原来的规模，在楼上刻了唐代名人和当代人的诗赋。嘱托我写一篇文章来记述这件事。 </a:t>
            </a:r>
            <a:endParaRPr lang="zh-CN" altLang="en-US" sz="4000" b="1" dirty="0">
              <a:latin typeface="Calibri" panose="020F0502020204030204" pitchFamily="34" charset="0"/>
              <a:ea typeface="仿宋_GB2312" pitchFamily="49" charset="-122"/>
            </a:endParaRPr>
          </a:p>
        </p:txBody>
      </p:sp>
      <p:sp>
        <p:nvSpPr>
          <p:cNvPr id="104455" name="Rectangle 7"/>
          <p:cNvSpPr/>
          <p:nvPr/>
        </p:nvSpPr>
        <p:spPr>
          <a:xfrm>
            <a:off x="250825" y="2032000"/>
            <a:ext cx="8229600" cy="539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  <a:ea typeface="仿宋_GB2312" pitchFamily="49" charset="-122"/>
            </a:endParaRPr>
          </a:p>
        </p:txBody>
      </p:sp>
      <p:sp>
        <p:nvSpPr>
          <p:cNvPr id="104457" name="Rectangle 9"/>
          <p:cNvSpPr/>
          <p:nvPr/>
        </p:nvSpPr>
        <p:spPr>
          <a:xfrm>
            <a:off x="250825" y="3489325"/>
            <a:ext cx="8229600" cy="11890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sz="2800" b="1" dirty="0">
              <a:solidFill>
                <a:srgbClr val="0000FF"/>
              </a:solidFill>
              <a:latin typeface="Calibri" panose="020F050202020403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3" grpId="0" build="p"/>
      <p:bldP spid="104455" grpId="0" build="p"/>
      <p:bldP spid="10445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5"/>
          <p:cNvSpPr txBox="1"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4D16FFD-A1E1-4DCF-ACEE-6A545D86BD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3" name="Rectangle 2"/>
          <p:cNvSpPr>
            <a:spLocks noGrp="1"/>
          </p:cNvSpPr>
          <p:nvPr>
            <p:ph type="title"/>
          </p:nvPr>
        </p:nvSpPr>
        <p:spPr>
          <a:xfrm>
            <a:off x="0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 dirty="0">
                <a:solidFill>
                  <a:schemeClr val="accent1"/>
                </a:solidFill>
                <a:ea typeface="华文彩云" panose="02010800040101010101" pitchFamily="2" charset="-122"/>
              </a:rPr>
              <a:t>难句解释</a:t>
            </a:r>
            <a:br>
              <a:rPr lang="zh-CN" altLang="en-US" sz="3600" b="1" dirty="0">
                <a:solidFill>
                  <a:schemeClr val="accent1"/>
                </a:solidFill>
                <a:ea typeface="华文彩云" panose="02010800040101010101" pitchFamily="2" charset="-122"/>
              </a:rPr>
            </a:br>
            <a:r>
              <a:rPr lang="zh-CN" altLang="en-US" sz="3600" b="1" dirty="0"/>
              <a:t>刻唐贤今人诗赋于其上</a:t>
            </a:r>
            <a:endParaRPr lang="zh-CN" altLang="en-US" sz="3600" b="1" dirty="0"/>
          </a:p>
        </p:txBody>
      </p:sp>
      <p:sp>
        <p:nvSpPr>
          <p:cNvPr id="15364" name="Rectangle 3"/>
          <p:cNvSpPr>
            <a:spLocks noGrp="1"/>
          </p:cNvSpPr>
          <p:nvPr>
            <p:ph type="body"/>
          </p:nvPr>
        </p:nvSpPr>
        <p:spPr>
          <a:xfrm>
            <a:off x="785813" y="1500188"/>
            <a:ext cx="8358187" cy="2808287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要按现代汉语习惯颠倒语序：</a:t>
            </a:r>
            <a:r>
              <a:rPr lang="zh-CN" altLang="en-US" sz="3600" b="1" dirty="0">
                <a:solidFill>
                  <a:srgbClr val="FF3300"/>
                </a:solidFill>
                <a:ea typeface="华文新魏" panose="02010800040101010101" pitchFamily="2" charset="-122"/>
              </a:rPr>
              <a:t>于其上刻唐贤今人诗赋</a:t>
            </a:r>
            <a:r>
              <a:rPr lang="zh-CN" altLang="en-US" sz="36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。</a:t>
            </a:r>
            <a:endParaRPr lang="zh-CN" altLang="en-US" sz="3600" b="1" dirty="0">
              <a:solidFill>
                <a:schemeClr val="accent2"/>
              </a:solidFill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“唐贤今人”的语序应是“</a:t>
            </a:r>
            <a:r>
              <a:rPr lang="zh-CN" altLang="en-US" sz="3600" b="1" dirty="0">
                <a:solidFill>
                  <a:srgbClr val="FF3300"/>
                </a:solidFill>
                <a:ea typeface="华文新魏" panose="02010800040101010101" pitchFamily="2" charset="-122"/>
              </a:rPr>
              <a:t>唐今贤人</a:t>
            </a:r>
            <a:r>
              <a:rPr lang="zh-CN" altLang="en-US" sz="36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”，即唐代和当代的贤人。这叫</a:t>
            </a:r>
            <a:r>
              <a:rPr lang="zh-CN" altLang="en-US" sz="3600" b="1" dirty="0">
                <a:solidFill>
                  <a:schemeClr val="bg1"/>
                </a:solidFill>
                <a:ea typeface="华文新魏" panose="02010800040101010101" pitchFamily="2" charset="-122"/>
              </a:rPr>
              <a:t>“互文”</a:t>
            </a:r>
            <a:r>
              <a:rPr lang="zh-CN" altLang="en-US" sz="36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。</a:t>
            </a:r>
            <a:endParaRPr lang="zh-CN" altLang="en-US" sz="3600" b="1" dirty="0">
              <a:solidFill>
                <a:schemeClr val="accent2"/>
              </a:solidFill>
              <a:ea typeface="华文新魏" panose="020108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在上面刻上唐代和当代名人的诗赋。</a:t>
            </a:r>
            <a:endParaRPr lang="zh-CN" altLang="en-US" sz="3600" b="1" dirty="0">
              <a:solidFill>
                <a:schemeClr val="accent2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4"/>
          <p:cNvSpPr/>
          <p:nvPr/>
        </p:nvSpPr>
        <p:spPr>
          <a:xfrm>
            <a:off x="251520" y="228600"/>
            <a:ext cx="4392488" cy="2214563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4101" name="AutoShape 6"/>
          <p:cNvSpPr/>
          <p:nvPr/>
        </p:nvSpPr>
        <p:spPr>
          <a:xfrm>
            <a:off x="365124" y="2786062"/>
            <a:ext cx="4134868" cy="2233959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2" name="AutoShape 7"/>
          <p:cNvSpPr/>
          <p:nvPr/>
        </p:nvSpPr>
        <p:spPr>
          <a:xfrm>
            <a:off x="5220072" y="571499"/>
            <a:ext cx="3244850" cy="4429125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 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3" name="Text Box 8"/>
          <p:cNvSpPr txBox="1"/>
          <p:nvPr/>
        </p:nvSpPr>
        <p:spPr>
          <a:xfrm>
            <a:off x="1547813" y="1006475"/>
            <a:ext cx="23177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endParaRPr lang="zh-CN" altLang="en-US" sz="1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1339057" y="228600"/>
            <a:ext cx="2735262" cy="2370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Calibri" panose="020F0502020204030204" pitchFamily="34" charset="0"/>
                <a:ea typeface="黑体" panose="02010609060101010101" pitchFamily="2" charset="-122"/>
              </a:rPr>
              <a:t>登鹳雀楼</a:t>
            </a:r>
            <a:endParaRPr lang="zh-CN" altLang="en-US" sz="2400" dirty="0">
              <a:latin typeface="Calibri" panose="020F0502020204030204" pitchFamily="34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Calibri" panose="020F0502020204030204" pitchFamily="34" charset="0"/>
                <a:ea typeface="黑体" panose="02010609060101010101" pitchFamily="2" charset="-122"/>
              </a:rPr>
              <a:t>（唐）王之涣</a:t>
            </a:r>
            <a:endParaRPr lang="zh-CN" altLang="en-US" sz="2400" dirty="0">
              <a:latin typeface="Calibri" panose="020F0502020204030204" pitchFamily="34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白日依山尽，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黄河入海流。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欲穷千里目，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更上一层楼。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1285875" y="2786063"/>
            <a:ext cx="2749550" cy="1938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latin typeface="Calibri" panose="020F0502020204030204" pitchFamily="34" charset="0"/>
                <a:ea typeface="黑体" panose="02010609060101010101" pitchFamily="2" charset="-122"/>
              </a:rPr>
              <a:t>黄鹤楼送孟浩然之广陵</a:t>
            </a:r>
            <a:endParaRPr lang="zh-CN" altLang="en-US" sz="2000" dirty="0" smtClean="0">
              <a:latin typeface="Calibri" panose="020F050202020403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2000" dirty="0" smtClean="0">
                <a:latin typeface="Calibri" panose="020F0502020204030204" pitchFamily="34" charset="0"/>
                <a:ea typeface="黑体" panose="02010609060101010101" pitchFamily="2" charset="-122"/>
              </a:rPr>
              <a:t>（唐）李白</a:t>
            </a:r>
            <a:endParaRPr lang="zh-CN" altLang="en-US" sz="2000" dirty="0" smtClean="0">
              <a:latin typeface="Calibri" panose="020F0502020204030204" pitchFamily="34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故人西辞黄鹤楼，</a:t>
            </a:r>
            <a:endParaRPr lang="zh-CN" altLang="en-US" sz="2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烟花三月下扬州。</a:t>
            </a:r>
            <a:endParaRPr lang="zh-CN" altLang="en-US" sz="2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孤帆远影碧空尽，</a:t>
            </a:r>
            <a:endParaRPr lang="zh-CN" altLang="en-US" sz="2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/>
            <a:r>
              <a:rPr lang="zh-CN" altLang="en-US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惟见长江天际流。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106" name="Text Box 12"/>
          <p:cNvSpPr txBox="1"/>
          <p:nvPr/>
        </p:nvSpPr>
        <p:spPr>
          <a:xfrm>
            <a:off x="4921250" y="1611313"/>
            <a:ext cx="23177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2" charset="-122"/>
              </a:rPr>
              <a:t>　　　</a:t>
            </a:r>
            <a:endParaRPr lang="zh-CN" altLang="en-US" sz="1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373" name="Text Box 13"/>
          <p:cNvSpPr txBox="1"/>
          <p:nvPr/>
        </p:nvSpPr>
        <p:spPr>
          <a:xfrm>
            <a:off x="5510845" y="873122"/>
            <a:ext cx="3456309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Calibri" panose="020F0502020204030204" pitchFamily="34" charset="0"/>
                <a:ea typeface="黑体" panose="02010609060101010101" pitchFamily="2" charset="-122"/>
              </a:rPr>
              <a:t>      黄鹤楼</a:t>
            </a:r>
            <a:endParaRPr lang="zh-CN" altLang="en-US" sz="2400" dirty="0">
              <a:latin typeface="Calibri" panose="020F0502020204030204" pitchFamily="34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latin typeface="Calibri" panose="020F0502020204030204" pitchFamily="34" charset="0"/>
                <a:ea typeface="黑体" panose="02010609060101010101" pitchFamily="2" charset="-122"/>
              </a:rPr>
              <a:t>（唐）崔灏</a:t>
            </a:r>
            <a:endParaRPr lang="zh-CN" altLang="en-US" sz="2400" dirty="0">
              <a:latin typeface="Calibri" panose="020F0502020204030204" pitchFamily="34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昔人已乘黄鹤去，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此地空余黄鹤楼。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黄鹤一去不复返，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白云千载空悠悠。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晴川历历汉阳树，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芳草萋萋鹦鹉洲。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日暮乡关何处是，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烟波江上使人愁。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1" grpId="0"/>
      <p:bldP spid="153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0"/>
          <p:cNvSpPr>
            <a:spLocks noGrp="1"/>
          </p:cNvSpPr>
          <p:nvPr>
            <p:ph type="body"/>
          </p:nvPr>
        </p:nvSpPr>
        <p:spPr>
          <a:xfrm>
            <a:off x="0" y="0"/>
            <a:ext cx="9144000" cy="514350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  <a:spcBef>
                <a:spcPct val="50000"/>
              </a:spcBef>
              <a:buNone/>
            </a:pPr>
            <a:endParaRPr lang="en-US" altLang="zh-CN" sz="3600" b="1" dirty="0" smtClean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3600" b="1" dirty="0" smtClean="0">
                <a:latin typeface="宋体" panose="02010600030101010101" pitchFamily="2" charset="-122"/>
              </a:rPr>
              <a:t>予</a:t>
            </a:r>
            <a:r>
              <a:rPr lang="zh-CN" altLang="en-US" sz="3600" b="1" dirty="0">
                <a:latin typeface="宋体" panose="02010600030101010101" pitchFamily="2" charset="-122"/>
              </a:rPr>
              <a:t>观</a:t>
            </a:r>
            <a:r>
              <a:rPr lang="zh-CN" altLang="en-US" sz="3600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夫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巴</a:t>
            </a:r>
            <a:r>
              <a:rPr lang="zh-CN" altLang="en-US" sz="3600" b="1" dirty="0">
                <a:latin typeface="宋体" panose="02010600030101010101" pitchFamily="2" charset="-122"/>
              </a:rPr>
              <a:t>陵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胜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状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 </a:t>
            </a:r>
            <a:r>
              <a:rPr lang="zh-CN" altLang="en-US" sz="3600" b="1" dirty="0">
                <a:latin typeface="宋体" panose="02010600030101010101" pitchFamily="2" charset="-122"/>
              </a:rPr>
              <a:t>，在洞庭一湖。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衔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远</a:t>
            </a:r>
            <a:r>
              <a:rPr lang="zh-CN" altLang="en-US" sz="3600" b="1" dirty="0">
                <a:latin typeface="宋体" panose="02010600030101010101" pitchFamily="2" charset="-122"/>
              </a:rPr>
              <a:t>山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，</a:t>
            </a:r>
            <a:endParaRPr lang="en-US" altLang="zh-CN" sz="3600" b="1" dirty="0" smtClean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吞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长江</a:t>
            </a:r>
            <a:r>
              <a:rPr lang="zh-CN" altLang="en-US" sz="3600" b="1" dirty="0">
                <a:latin typeface="宋体" panose="02010600030101010101" pitchFamily="2" charset="-122"/>
              </a:rPr>
              <a:t>，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浩浩</a:t>
            </a:r>
            <a:r>
              <a:rPr lang="zh-CN" altLang="en-US" sz="3600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汤汤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横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无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际涯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；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朝晖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夕阴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，</a:t>
            </a:r>
            <a:endParaRPr lang="en-US" altLang="zh-CN" sz="3600" b="1" dirty="0" smtClean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None/>
            </a:pPr>
            <a:endParaRPr lang="en-US" altLang="zh-CN" sz="3600" b="1" dirty="0" smtClean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3600" b="1" dirty="0" smtClean="0">
                <a:latin typeface="宋体" panose="02010600030101010101" pitchFamily="2" charset="-122"/>
              </a:rPr>
              <a:t>气象万千</a:t>
            </a:r>
            <a:r>
              <a:rPr lang="zh-CN" altLang="en-US" sz="3600" b="1" dirty="0">
                <a:latin typeface="宋体" panose="02010600030101010101" pitchFamily="2" charset="-122"/>
              </a:rPr>
              <a:t>；此则岳阳楼之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大观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也</a:t>
            </a:r>
            <a:r>
              <a:rPr lang="zh-CN" altLang="en-US" sz="3600" b="1" dirty="0">
                <a:latin typeface="宋体" panose="02010600030101010101" pitchFamily="2" charset="-122"/>
              </a:rPr>
              <a:t>，前人之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述</a:t>
            </a:r>
            <a:endParaRPr lang="en-US" altLang="zh-CN" sz="3600" b="1" dirty="0" smtClean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None/>
            </a:pPr>
            <a:endParaRPr lang="en-US" altLang="zh-CN" sz="36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备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矣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然则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北</a:t>
            </a:r>
            <a:r>
              <a:rPr lang="zh-CN" altLang="en-US" sz="3600" b="1" dirty="0">
                <a:latin typeface="宋体" panose="02010600030101010101" pitchFamily="2" charset="-122"/>
              </a:rPr>
              <a:t>通巫峡，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南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极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潇湘</a:t>
            </a:r>
            <a:r>
              <a:rPr lang="zh-CN" altLang="en-US" sz="3600" b="1" dirty="0">
                <a:latin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迁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客骚人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3600" b="1" dirty="0">
                <a:latin typeface="宋体" panose="02010600030101010101" pitchFamily="2" charset="-122"/>
              </a:rPr>
              <a:t>多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会</a:t>
            </a:r>
            <a:r>
              <a:rPr lang="zh-CN" altLang="en-US" sz="3600" b="1" dirty="0" smtClean="0">
                <a:latin typeface="宋体" panose="02010600030101010101" pitchFamily="2" charset="-122"/>
              </a:rPr>
              <a:t>于</a:t>
            </a:r>
            <a:r>
              <a:rPr lang="zh-CN" altLang="en-US" sz="3600" b="1" dirty="0">
                <a:latin typeface="宋体" panose="02010600030101010101" pitchFamily="2" charset="-122"/>
              </a:rPr>
              <a:t>此，览物之情</a:t>
            </a:r>
            <a:r>
              <a:rPr lang="zh-CN" altLang="en-US" sz="3700" b="1" dirty="0">
                <a:latin typeface="宋体" panose="02010600030101010101" pitchFamily="2" charset="-122"/>
              </a:rPr>
              <a:t>，</a:t>
            </a:r>
            <a:r>
              <a:rPr lang="zh-CN" altLang="en-US" sz="37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得</a:t>
            </a:r>
            <a:r>
              <a:rPr lang="zh-CN" altLang="en-US" sz="3700" b="1" dirty="0" smtClean="0">
                <a:latin typeface="宋体" panose="02010600030101010101" pitchFamily="2" charset="-122"/>
              </a:rPr>
              <a:t>无异</a:t>
            </a:r>
            <a:r>
              <a:rPr lang="zh-CN" altLang="en-US" sz="3700" b="1" dirty="0">
                <a:latin typeface="宋体" panose="02010600030101010101" pitchFamily="2" charset="-122"/>
              </a:rPr>
              <a:t>乎？</a:t>
            </a:r>
            <a:endParaRPr lang="zh-CN" altLang="en-US" sz="3700" b="1" dirty="0">
              <a:latin typeface="宋体" panose="02010600030101010101" pitchFamily="2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63500" y="43880"/>
            <a:ext cx="936104" cy="432048"/>
          </a:xfrm>
          <a:prstGeom prst="wedgeRectCallout">
            <a:avLst>
              <a:gd name="adj1" fmla="val 48358"/>
              <a:gd name="adj2" fmla="val 1212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那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1169368" y="36960"/>
            <a:ext cx="1224136" cy="432048"/>
          </a:xfrm>
          <a:prstGeom prst="wedgeRectCallout">
            <a:avLst>
              <a:gd name="adj1" fmla="val 63202"/>
              <a:gd name="adj2" fmla="val 1095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美景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5913140" y="110778"/>
            <a:ext cx="1368152" cy="432048"/>
          </a:xfrm>
          <a:prstGeom prst="wedgeRectCallout">
            <a:avLst>
              <a:gd name="adj1" fmla="val 28365"/>
              <a:gd name="adj2" fmla="val 1301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连接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-169954" y="875706"/>
            <a:ext cx="1406140" cy="432048"/>
          </a:xfrm>
          <a:prstGeom prst="wedgeRectCallout">
            <a:avLst>
              <a:gd name="adj1" fmla="val -11801"/>
              <a:gd name="adj2" fmla="val 1183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吞吐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2458852" y="43880"/>
            <a:ext cx="3454288" cy="432048"/>
          </a:xfrm>
          <a:prstGeom prst="wedgeRectCallout">
            <a:avLst>
              <a:gd name="adj1" fmla="val -20465"/>
              <a:gd name="adj2" fmla="val 2653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</a:rPr>
              <a:t>水流浩大的样子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8014556" y="766444"/>
            <a:ext cx="1129444" cy="432048"/>
          </a:xfrm>
          <a:prstGeom prst="wedgeRectCallout">
            <a:avLst>
              <a:gd name="adj1" fmla="val -370536"/>
              <a:gd name="adj2" fmla="val 1183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宽广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7258472" y="119956"/>
            <a:ext cx="1512168" cy="432048"/>
          </a:xfrm>
          <a:prstGeom prst="wedgeRectCallout">
            <a:avLst>
              <a:gd name="adj1" fmla="val -153530"/>
              <a:gd name="adj2" fmla="val 2506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边际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1547664" y="1923678"/>
            <a:ext cx="2844316" cy="864096"/>
          </a:xfrm>
          <a:prstGeom prst="wedgeRectCallout">
            <a:avLst>
              <a:gd name="adj1" fmla="val 117739"/>
              <a:gd name="adj2" fmla="val -609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一天里阴晴不定（互文）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4684130" y="2068612"/>
            <a:ext cx="1842988" cy="432048"/>
          </a:xfrm>
          <a:prstGeom prst="wedgeRectCallout">
            <a:avLst>
              <a:gd name="adj1" fmla="val -37371"/>
              <a:gd name="adj2" fmla="val 1506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雄伟景象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0" y="2092648"/>
            <a:ext cx="1174304" cy="432048"/>
          </a:xfrm>
          <a:prstGeom prst="wedgeRectCallout">
            <a:avLst>
              <a:gd name="adj1" fmla="val -30567"/>
              <a:gd name="adj2" fmla="val 4446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详尽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533116" y="3331146"/>
            <a:ext cx="3222612" cy="432048"/>
          </a:xfrm>
          <a:prstGeom prst="wedgeRectCallout">
            <a:avLst>
              <a:gd name="adj1" fmla="val -17680"/>
              <a:gd name="adj2" fmla="val 2182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虽然这样，那么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4669520" y="3527648"/>
            <a:ext cx="936104" cy="432048"/>
          </a:xfrm>
          <a:prstGeom prst="wedgeRectCallout">
            <a:avLst>
              <a:gd name="adj1" fmla="val 19868"/>
              <a:gd name="adj2" fmla="val 1330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尽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7020272" y="1923678"/>
            <a:ext cx="2232248" cy="432048"/>
          </a:xfrm>
          <a:prstGeom prst="wedgeRectCallout">
            <a:avLst>
              <a:gd name="adj1" fmla="val -32781"/>
              <a:gd name="adj2" fmla="val 5328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贬谪的政客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6" name="矩形标注 15"/>
          <p:cNvSpPr/>
          <p:nvPr/>
        </p:nvSpPr>
        <p:spPr>
          <a:xfrm>
            <a:off x="7354156" y="3551040"/>
            <a:ext cx="1320800" cy="432048"/>
          </a:xfrm>
          <a:prstGeom prst="wedgeRectCallout">
            <a:avLst>
              <a:gd name="adj1" fmla="val 20513"/>
              <a:gd name="adj2" fmla="val 1712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诗人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7" name="矩形标注 16"/>
          <p:cNvSpPr/>
          <p:nvPr/>
        </p:nvSpPr>
        <p:spPr>
          <a:xfrm>
            <a:off x="2308622" y="3795886"/>
            <a:ext cx="1322400" cy="432048"/>
          </a:xfrm>
          <a:prstGeom prst="wedgeRectCallout">
            <a:avLst>
              <a:gd name="adj1" fmla="val -116871"/>
              <a:gd name="adj2" fmla="val 1977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会集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5614752" y="3602558"/>
            <a:ext cx="1414648" cy="432048"/>
          </a:xfrm>
          <a:prstGeom prst="wedgeRectCallout">
            <a:avLst>
              <a:gd name="adj1" fmla="val -54948"/>
              <a:gd name="adj2" fmla="val 2329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能够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4" name="Rectangle 6"/>
          <p:cNvSpPr/>
          <p:nvPr/>
        </p:nvSpPr>
        <p:spPr>
          <a:xfrm>
            <a:off x="323850" y="735013"/>
            <a:ext cx="8229600" cy="539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仿宋_GB2312" pitchFamily="49" charset="-122"/>
            </a:endParaRPr>
          </a:p>
        </p:txBody>
      </p:sp>
      <p:sp>
        <p:nvSpPr>
          <p:cNvPr id="109576" name="Rectangle 8"/>
          <p:cNvSpPr/>
          <p:nvPr/>
        </p:nvSpPr>
        <p:spPr>
          <a:xfrm>
            <a:off x="285750" y="1000125"/>
            <a:ext cx="8534400" cy="36242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仿宋_GB2312" pitchFamily="49" charset="-122"/>
              </a:rPr>
              <a:t>我看那巴陵的美好景色，全都在洞庭湖。 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仿宋_GB2312" pitchFamily="49" charset="-122"/>
            </a:endParaRPr>
          </a:p>
          <a:p>
            <a:pPr eaLnBrk="0" hangingPunct="0"/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仿宋_GB2312" pitchFamily="49" charset="-122"/>
              </a:rPr>
              <a:t>（它）连接着远方的山脉，吞吐着长江的水流；浩浩荡荡，宽广无边；早晨日光明媚傍晚天色昏暗，一天之内天气景象变化万千。这就是岳阳楼雄伟景象。前人的记述（已经）很详尽了。 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仿宋_GB2312" pitchFamily="49" charset="-122"/>
            </a:endParaRPr>
          </a:p>
        </p:txBody>
      </p:sp>
      <p:sp>
        <p:nvSpPr>
          <p:cNvPr id="109578" name="Rectangle 10"/>
          <p:cNvSpPr/>
          <p:nvPr/>
        </p:nvSpPr>
        <p:spPr>
          <a:xfrm>
            <a:off x="395288" y="4246563"/>
            <a:ext cx="8135937" cy="647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 build="p"/>
      <p:bldP spid="109576" grpId="0"/>
      <p:bldP spid="10957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/>
          </p:cNvSpPr>
          <p:nvPr>
            <p:ph type="title"/>
          </p:nvPr>
        </p:nvSpPr>
        <p:spPr>
          <a:xfrm>
            <a:off x="457200" y="770255"/>
            <a:ext cx="8229600" cy="1157605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3600" b="1" dirty="0">
                <a:solidFill>
                  <a:schemeClr val="accent2"/>
                </a:solidFill>
              </a:rPr>
              <a:t>然则北通巫峡，南极潇湘，迁客骚人，多会于此，览物之情，得无异乎？</a:t>
            </a:r>
            <a:r>
              <a:rPr lang="zh-CN" altLang="en-US" sz="3600" dirty="0">
                <a:solidFill>
                  <a:schemeClr val="accent2"/>
                </a:solidFill>
              </a:rPr>
              <a:t> 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  <p:sp>
        <p:nvSpPr>
          <p:cNvPr id="18435" name="Rectangle 5"/>
          <p:cNvSpPr>
            <a:spLocks noGrp="1"/>
          </p:cNvSpPr>
          <p:nvPr>
            <p:ph type="body"/>
          </p:nvPr>
        </p:nvSpPr>
        <p:spPr>
          <a:xfrm>
            <a:off x="358775" y="2455545"/>
            <a:ext cx="7772400" cy="2216150"/>
          </a:xfrm>
        </p:spPr>
        <p:txBody>
          <a:bodyPr vert="horz" wrap="square" lIns="91440" tIns="45720" rIns="91440" bIns="45720" anchor="t"/>
          <a:lstStyle/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3700" b="1" dirty="0"/>
              <a:t>虽然这样，那么北面通向巫峡，南面直到潇湘，迁谪之人和诗人们，大多在这里会集，看了自然景物而触发的感情，怎能不有所不同呢？</a:t>
            </a:r>
            <a:r>
              <a:rPr lang="zh-CN" altLang="en-US" sz="3700" dirty="0"/>
              <a:t> </a:t>
            </a:r>
            <a:endParaRPr lang="zh-CN" altLang="en-US" sz="3700" dirty="0"/>
          </a:p>
        </p:txBody>
      </p:sp>
      <p:sp>
        <p:nvSpPr>
          <p:cNvPr id="18436" name="Rectangle 7"/>
          <p:cNvSpPr/>
          <p:nvPr/>
        </p:nvSpPr>
        <p:spPr>
          <a:xfrm>
            <a:off x="0" y="0"/>
            <a:ext cx="2441575" cy="769938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Calibri" panose="020F0502020204030204" pitchFamily="34" charset="0"/>
                <a:ea typeface="华文彩云" panose="02010800040101010101" pitchFamily="2" charset="-122"/>
              </a:rPr>
              <a:t>难句解释</a:t>
            </a:r>
            <a:endParaRPr lang="zh-CN" altLang="en-US" sz="4400" b="1" dirty="0">
              <a:solidFill>
                <a:schemeClr val="tx2"/>
              </a:solidFill>
              <a:latin typeface="Calibri" panose="020F0502020204030204" pitchFamily="34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/>
          <p:nvPr/>
        </p:nvSpPr>
        <p:spPr>
          <a:xfrm>
            <a:off x="323850" y="303213"/>
            <a:ext cx="8351838" cy="45910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      若夫      淫雨霏霏</a:t>
            </a:r>
            <a:r>
              <a:rPr lang="zh-CN" altLang="en-US" sz="3200" b="1" dirty="0">
                <a:latin typeface="Calibri" panose="020F0502020204030204" pitchFamily="34" charset="0"/>
              </a:rPr>
              <a:t>，连月不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开</a:t>
            </a:r>
            <a:r>
              <a:rPr lang="zh-CN" altLang="en-US" sz="3200" b="1" dirty="0">
                <a:latin typeface="Calibri" panose="020F0502020204030204" pitchFamily="34" charset="0"/>
              </a:rPr>
              <a:t>；阴风怒号，</a:t>
            </a: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</a:rPr>
              <a:t>浊浪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排空</a:t>
            </a:r>
            <a:r>
              <a:rPr lang="zh-CN" altLang="en-US" sz="3200" b="1" dirty="0">
                <a:latin typeface="Calibri" panose="020F0502020204030204" pitchFamily="34" charset="0"/>
              </a:rPr>
              <a:t>；日星隐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曜</a:t>
            </a:r>
            <a:r>
              <a:rPr lang="zh-CN" altLang="en-US" sz="3200" b="1" dirty="0">
                <a:latin typeface="Calibri" panose="020F0502020204030204" pitchFamily="34" charset="0"/>
              </a:rPr>
              <a:t>，山岳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潜形</a:t>
            </a:r>
            <a:r>
              <a:rPr lang="zh-CN" altLang="en-US" sz="3200" b="1" dirty="0">
                <a:latin typeface="Calibri" panose="020F0502020204030204" pitchFamily="34" charset="0"/>
              </a:rPr>
              <a:t>；商旅不行，</a:t>
            </a: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樯</a:t>
            </a:r>
            <a:r>
              <a:rPr lang="zh-CN" altLang="en-US" sz="3200" b="1" dirty="0">
                <a:latin typeface="Calibri" panose="020F0502020204030204" pitchFamily="34" charset="0"/>
              </a:rPr>
              <a:t>倾       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楫</a:t>
            </a:r>
            <a:r>
              <a:rPr lang="zh-CN" altLang="en-US" sz="3200" b="1" dirty="0">
                <a:latin typeface="Calibri" panose="020F0502020204030204" pitchFamily="34" charset="0"/>
              </a:rPr>
              <a:t>摧；       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薄</a:t>
            </a:r>
            <a:r>
              <a:rPr lang="zh-CN" altLang="en-US" sz="3200" b="1" dirty="0">
                <a:latin typeface="Calibri" panose="020F0502020204030204" pitchFamily="34" charset="0"/>
              </a:rPr>
              <a:t>暮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</a:rPr>
              <a:t>冥冥</a:t>
            </a:r>
            <a:r>
              <a:rPr lang="zh-CN" altLang="en-US" sz="3200" b="1" dirty="0">
                <a:latin typeface="Calibri" panose="020F0502020204030204" pitchFamily="34" charset="0"/>
              </a:rPr>
              <a:t>，虎啸猿啼。登</a:t>
            </a: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pitchFamily="34" charset="0"/>
              </a:rPr>
              <a:t>斯楼也，则有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去    国</a:t>
            </a:r>
            <a:r>
              <a:rPr lang="zh-CN" altLang="en-US" sz="3200" b="1" dirty="0">
                <a:latin typeface="Calibri" panose="020F0502020204030204" pitchFamily="34" charset="0"/>
              </a:rPr>
              <a:t>怀乡，忧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谗</a:t>
            </a:r>
            <a:r>
              <a:rPr lang="zh-CN" altLang="en-US" sz="3200" b="1" dirty="0">
                <a:latin typeface="Calibri" panose="020F0502020204030204" pitchFamily="34" charset="0"/>
              </a:rPr>
              <a:t>畏讥，满目</a:t>
            </a: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</a:rPr>
              <a:t>萧</a:t>
            </a:r>
            <a:endParaRPr lang="zh-CN" altLang="en-US" sz="3200" b="1" dirty="0">
              <a:solidFill>
                <a:srgbClr val="FF3300"/>
              </a:solidFill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endParaRPr lang="zh-CN" altLang="en-US" sz="3200" b="1" dirty="0">
              <a:latin typeface="Calibri" panose="020F0502020204030204" pitchFamily="34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Calibri" panose="020F0502020204030204" pitchFamily="34" charset="0"/>
              </a:rPr>
              <a:t>然</a:t>
            </a:r>
            <a:r>
              <a:rPr lang="zh-CN" altLang="en-US" sz="3200" b="1" dirty="0">
                <a:latin typeface="Calibri" panose="020F0502020204030204" pitchFamily="34" charset="0"/>
              </a:rPr>
              <a:t>，感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极</a:t>
            </a:r>
            <a:r>
              <a:rPr lang="zh-CN" altLang="en-US" sz="3200" b="1" dirty="0">
                <a:latin typeface="Calibri" panose="020F0502020204030204" pitchFamily="34" charset="0"/>
              </a:rPr>
              <a:t>而悲者矣。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11621" name="Text Box 5"/>
          <p:cNvSpPr txBox="1"/>
          <p:nvPr/>
        </p:nvSpPr>
        <p:spPr>
          <a:xfrm>
            <a:off x="3357563" y="1714500"/>
            <a:ext cx="12239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光辉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22" name="Text Box 6"/>
          <p:cNvSpPr txBox="1"/>
          <p:nvPr/>
        </p:nvSpPr>
        <p:spPr>
          <a:xfrm>
            <a:off x="4500563" y="571500"/>
            <a:ext cx="28082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解除，放晴</a:t>
            </a:r>
            <a:endParaRPr lang="zh-CN" altLang="en-US" sz="40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23" name="Text Box 7"/>
          <p:cNvSpPr txBox="1"/>
          <p:nvPr/>
        </p:nvSpPr>
        <p:spPr>
          <a:xfrm>
            <a:off x="4786313" y="1714500"/>
            <a:ext cx="2447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隐没了形体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24" name="Text Box 8"/>
          <p:cNvSpPr txBox="1"/>
          <p:nvPr/>
        </p:nvSpPr>
        <p:spPr>
          <a:xfrm>
            <a:off x="1000125" y="1785938"/>
            <a:ext cx="21605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冲向天空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25" name="Text Box 9"/>
          <p:cNvSpPr txBox="1"/>
          <p:nvPr/>
        </p:nvSpPr>
        <p:spPr>
          <a:xfrm>
            <a:off x="179388" y="2733675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桅杆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26" name="Text Box 10"/>
          <p:cNvSpPr txBox="1"/>
          <p:nvPr/>
        </p:nvSpPr>
        <p:spPr>
          <a:xfrm>
            <a:off x="1619250" y="2679700"/>
            <a:ext cx="10795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船桨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27" name="Text Box 11"/>
          <p:cNvSpPr txBox="1"/>
          <p:nvPr/>
        </p:nvSpPr>
        <p:spPr>
          <a:xfrm>
            <a:off x="2500313" y="3857625"/>
            <a:ext cx="107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离开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28" name="Text Box 12"/>
          <p:cNvSpPr txBox="1"/>
          <p:nvPr/>
        </p:nvSpPr>
        <p:spPr>
          <a:xfrm>
            <a:off x="3571875" y="3857625"/>
            <a:ext cx="12239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国都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29" name="Text Box 13"/>
          <p:cNvSpPr txBox="1"/>
          <p:nvPr/>
        </p:nvSpPr>
        <p:spPr>
          <a:xfrm>
            <a:off x="3429000" y="2714625"/>
            <a:ext cx="1152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迫近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30" name="Text Box 14"/>
          <p:cNvSpPr txBox="1"/>
          <p:nvPr/>
        </p:nvSpPr>
        <p:spPr>
          <a:xfrm>
            <a:off x="5500688" y="3857625"/>
            <a:ext cx="1000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谗言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31" name="Text Box 15"/>
          <p:cNvSpPr txBox="1"/>
          <p:nvPr/>
        </p:nvSpPr>
        <p:spPr>
          <a:xfrm>
            <a:off x="1979613" y="627063"/>
            <a:ext cx="187166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连绵的雨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32" name="Text Box 16"/>
          <p:cNvSpPr txBox="1"/>
          <p:nvPr/>
        </p:nvSpPr>
        <p:spPr>
          <a:xfrm>
            <a:off x="1285875" y="4000500"/>
            <a:ext cx="12239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极点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1633" name="Text Box 17"/>
          <p:cNvSpPr txBox="1"/>
          <p:nvPr/>
        </p:nvSpPr>
        <p:spPr>
          <a:xfrm>
            <a:off x="684213" y="574675"/>
            <a:ext cx="1225550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chemeClr val="accent2"/>
                </a:solidFill>
                <a:latin typeface="Calibri" panose="020F0502020204030204" pitchFamily="34" charset="0"/>
                <a:ea typeface="华文新魏" panose="02010800040101010101" pitchFamily="2" charset="-122"/>
              </a:rPr>
              <a:t>像那</a:t>
            </a:r>
            <a:endParaRPr lang="zh-CN" altLang="en-US" sz="3200" b="1" dirty="0">
              <a:solidFill>
                <a:schemeClr val="accent2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9472" name="Line 18"/>
          <p:cNvSpPr/>
          <p:nvPr/>
        </p:nvSpPr>
        <p:spPr>
          <a:xfrm flipV="1">
            <a:off x="539750" y="681038"/>
            <a:ext cx="7993063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3" name="Line 19"/>
          <p:cNvSpPr/>
          <p:nvPr/>
        </p:nvSpPr>
        <p:spPr>
          <a:xfrm flipV="1">
            <a:off x="250825" y="1708150"/>
            <a:ext cx="8137525" cy="5397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4" name="Line 20"/>
          <p:cNvSpPr/>
          <p:nvPr/>
        </p:nvSpPr>
        <p:spPr>
          <a:xfrm>
            <a:off x="250825" y="2787650"/>
            <a:ext cx="8208963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5" name="Line 21"/>
          <p:cNvSpPr/>
          <p:nvPr/>
        </p:nvSpPr>
        <p:spPr>
          <a:xfrm flipV="1">
            <a:off x="357188" y="3857625"/>
            <a:ext cx="8134350" cy="46038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6" name="Line 22"/>
          <p:cNvSpPr/>
          <p:nvPr/>
        </p:nvSpPr>
        <p:spPr>
          <a:xfrm flipV="1">
            <a:off x="357188" y="4929188"/>
            <a:ext cx="3671887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1639" name="Rectangle 23"/>
          <p:cNvSpPr/>
          <p:nvPr/>
        </p:nvSpPr>
        <p:spPr>
          <a:xfrm>
            <a:off x="4500563" y="2786063"/>
            <a:ext cx="2244725" cy="584200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Calibri" panose="020F0502020204030204" pitchFamily="34" charset="0"/>
              </a:rPr>
              <a:t>昏暗的样子</a:t>
            </a:r>
            <a:endParaRPr lang="zh-CN" altLang="en-US" sz="32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11640" name="Rectangle 24"/>
          <p:cNvSpPr/>
          <p:nvPr/>
        </p:nvSpPr>
        <p:spPr>
          <a:xfrm>
            <a:off x="7132638" y="3857625"/>
            <a:ext cx="2011362" cy="10779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Calibri" panose="020F0502020204030204" pitchFamily="34" charset="0"/>
              </a:rPr>
              <a:t>萧条冷落的样子</a:t>
            </a:r>
            <a:endParaRPr lang="en-US" altLang="zh-CN" sz="3200" b="1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1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  <p:bldP spid="111622" grpId="0"/>
      <p:bldP spid="111623" grpId="0"/>
      <p:bldP spid="111624" grpId="0"/>
      <p:bldP spid="111625" grpId="0"/>
      <p:bldP spid="111626" grpId="0"/>
      <p:bldP spid="111627" grpId="0"/>
      <p:bldP spid="111628" grpId="0"/>
      <p:bldP spid="111629" grpId="0"/>
      <p:bldP spid="111630" grpId="0"/>
      <p:bldP spid="111631" grpId="0"/>
      <p:bldP spid="111632" grpId="0"/>
      <p:bldP spid="111633" grpId="0"/>
      <p:bldP spid="111639" grpId="0"/>
      <p:bldP spid="1116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3"/>
          <p:cNvSpPr txBox="1"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F23789-ABF2-47D8-8448-50A3AA7203A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2" name="Text Box 2"/>
          <p:cNvSpPr txBox="1"/>
          <p:nvPr/>
        </p:nvSpPr>
        <p:spPr>
          <a:xfrm>
            <a:off x="685800" y="582613"/>
            <a:ext cx="7772400" cy="1079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81000" lvl="2" indent="0">
              <a:lnSpc>
                <a:spcPct val="90000"/>
              </a:lnSpc>
            </a:pPr>
            <a:r>
              <a:rPr lang="zh-CN" altLang="en-US" dirty="0">
                <a:solidFill>
                  <a:schemeClr val="accent2"/>
                </a:solidFill>
                <a:latin typeface="宋体" panose="02010600030101010101" pitchFamily="2" charset="-122"/>
                <a:ea typeface="楷体_GB2312" pitchFamily="49" charset="-122"/>
              </a:rPr>
              <a:t>　　　</a:t>
            </a:r>
            <a:endParaRPr lang="zh-CN" altLang="en-US" sz="3200" dirty="0">
              <a:latin typeface="Calibri" panose="020F050202020403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20484" name="Rectangle 7"/>
          <p:cNvSpPr>
            <a:spLocks noGrp="1"/>
          </p:cNvSpPr>
          <p:nvPr>
            <p:ph type="title"/>
          </p:nvPr>
        </p:nvSpPr>
        <p:spPr>
          <a:xfrm>
            <a:off x="123190" y="504190"/>
            <a:ext cx="9013825" cy="4488180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3200" b="1" dirty="0">
                <a:solidFill>
                  <a:schemeClr val="accent1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像那阴雨连绵不断，整月不放晴的时候，阴冷的风怒吼着，浑浊的波浪冲向天空，日月星辰隐藏了光辉，山岳也隐没了形体，商人和旅客不能通行，桅杆倒下，船桨折断，迫近傍晚时，天色昏暗，（只听到）老虎的吼叫和猿猴的悲啼。这时人们登上这座楼来，就会产生离开国都，怀念家乡，担心被别人说坏话，惧怕被批评指责，满眼都是萧瑟凄凉景象，（必将）感慨到极点而十分悲伤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7"/>
          <p:cNvSpPr>
            <a:spLocks noGrp="1"/>
          </p:cNvSpPr>
          <p:nvPr>
            <p:ph type="body"/>
          </p:nvPr>
        </p:nvSpPr>
        <p:spPr>
          <a:xfrm>
            <a:off x="0" y="214313"/>
            <a:ext cx="9144000" cy="4929187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solidFill>
                  <a:srgbClr val="FF0000"/>
                </a:solidFill>
              </a:rPr>
              <a:t>          至若</a:t>
            </a:r>
            <a:r>
              <a:rPr lang="zh-CN" altLang="en-US" sz="3000" b="1" dirty="0">
                <a:solidFill>
                  <a:srgbClr val="000000"/>
                </a:solidFill>
              </a:rPr>
              <a:t>春</a:t>
            </a:r>
            <a:r>
              <a:rPr lang="zh-CN" altLang="en-US" sz="3000" b="1" dirty="0">
                <a:solidFill>
                  <a:srgbClr val="FF0000"/>
                </a:solidFill>
              </a:rPr>
              <a:t>和    景</a:t>
            </a:r>
            <a:r>
              <a:rPr lang="zh-CN" altLang="en-US" sz="3000" b="1" dirty="0">
                <a:solidFill>
                  <a:srgbClr val="000000"/>
                </a:solidFill>
              </a:rPr>
              <a:t>明，波澜不</a:t>
            </a:r>
            <a:r>
              <a:rPr lang="zh-CN" altLang="en-US" sz="3000" b="1" dirty="0">
                <a:solidFill>
                  <a:srgbClr val="FF0000"/>
                </a:solidFill>
              </a:rPr>
              <a:t>惊</a:t>
            </a:r>
            <a:r>
              <a:rPr lang="zh-CN" altLang="en-US" sz="3000" b="1" dirty="0">
                <a:solidFill>
                  <a:srgbClr val="000000"/>
                </a:solidFill>
              </a:rPr>
              <a:t>，上下天光，</a:t>
            </a:r>
            <a:endParaRPr lang="zh-CN" altLang="en-US" sz="3000" b="1" dirty="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endParaRPr lang="zh-CN" altLang="en-US" sz="3000" b="1" dirty="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solidFill>
                  <a:srgbClr val="FF0000"/>
                </a:solidFill>
              </a:rPr>
              <a:t>一</a:t>
            </a:r>
            <a:r>
              <a:rPr lang="zh-CN" altLang="en-US" sz="3000" b="1" dirty="0">
                <a:solidFill>
                  <a:srgbClr val="000000"/>
                </a:solidFill>
              </a:rPr>
              <a:t>碧万顷；沙鸥翔</a:t>
            </a:r>
            <a:r>
              <a:rPr lang="zh-CN" altLang="en-US" sz="3000" b="1" dirty="0">
                <a:solidFill>
                  <a:srgbClr val="FF0000"/>
                </a:solidFill>
              </a:rPr>
              <a:t>集</a:t>
            </a:r>
            <a:r>
              <a:rPr lang="zh-CN" altLang="en-US" sz="3000" b="1" dirty="0">
                <a:solidFill>
                  <a:srgbClr val="000000"/>
                </a:solidFill>
              </a:rPr>
              <a:t>，</a:t>
            </a:r>
            <a:r>
              <a:rPr lang="zh-CN" altLang="en-US" sz="3000" b="1" dirty="0">
                <a:solidFill>
                  <a:srgbClr val="FF3300"/>
                </a:solidFill>
              </a:rPr>
              <a:t>锦鳞</a:t>
            </a:r>
            <a:r>
              <a:rPr lang="zh-CN" altLang="en-US" sz="3000" b="1" dirty="0">
                <a:solidFill>
                  <a:srgbClr val="000000"/>
                </a:solidFill>
              </a:rPr>
              <a:t>游泳，岸芷</a:t>
            </a:r>
            <a:r>
              <a:rPr lang="zh-CN" altLang="en-US" sz="3000" b="1" dirty="0">
                <a:solidFill>
                  <a:srgbClr val="FF0000"/>
                </a:solidFill>
              </a:rPr>
              <a:t>汀</a:t>
            </a:r>
            <a:r>
              <a:rPr lang="zh-CN" altLang="en-US" sz="3000" b="1" dirty="0">
                <a:solidFill>
                  <a:srgbClr val="000000"/>
                </a:solidFill>
              </a:rPr>
              <a:t>兰，</a:t>
            </a:r>
            <a:endParaRPr lang="zh-CN" altLang="en-US" sz="3000" b="1" dirty="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endParaRPr lang="zh-CN" altLang="en-US" sz="3000" b="1" dirty="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solidFill>
                  <a:srgbClr val="000000"/>
                </a:solidFill>
              </a:rPr>
              <a:t>郁郁青青。而</a:t>
            </a:r>
            <a:r>
              <a:rPr lang="zh-CN" altLang="en-US" sz="3000" b="1" dirty="0">
                <a:solidFill>
                  <a:srgbClr val="FF0000"/>
                </a:solidFill>
              </a:rPr>
              <a:t>或</a:t>
            </a:r>
            <a:r>
              <a:rPr lang="zh-CN" altLang="en-US" sz="3000" b="1" dirty="0">
                <a:solidFill>
                  <a:srgbClr val="000000"/>
                </a:solidFill>
              </a:rPr>
              <a:t>长烟</a:t>
            </a:r>
            <a:r>
              <a:rPr lang="zh-CN" altLang="en-US" sz="3000" b="1" dirty="0">
                <a:solidFill>
                  <a:srgbClr val="FF0000"/>
                </a:solidFill>
              </a:rPr>
              <a:t>一</a:t>
            </a:r>
            <a:r>
              <a:rPr lang="zh-CN" altLang="en-US" sz="3000" b="1" dirty="0">
                <a:solidFill>
                  <a:srgbClr val="FF3300"/>
                </a:solidFill>
              </a:rPr>
              <a:t>空</a:t>
            </a:r>
            <a:r>
              <a:rPr lang="zh-CN" altLang="en-US" sz="3000" b="1" dirty="0">
                <a:solidFill>
                  <a:srgbClr val="000000"/>
                </a:solidFill>
              </a:rPr>
              <a:t>，</a:t>
            </a:r>
            <a:r>
              <a:rPr lang="zh-CN" altLang="en-US" sz="3000" b="1" dirty="0">
                <a:solidFill>
                  <a:srgbClr val="FF3300"/>
                </a:solidFill>
              </a:rPr>
              <a:t>皓月</a:t>
            </a:r>
            <a:r>
              <a:rPr lang="zh-CN" altLang="en-US" sz="3000" b="1" dirty="0">
                <a:solidFill>
                  <a:srgbClr val="000000"/>
                </a:solidFill>
              </a:rPr>
              <a:t>千里，浮光跃金</a:t>
            </a:r>
            <a:endParaRPr lang="zh-CN" altLang="en-US" sz="3000" b="1" dirty="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endParaRPr lang="zh-CN" altLang="en-US" sz="3000" b="1" dirty="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solidFill>
                  <a:srgbClr val="000000"/>
                </a:solidFill>
              </a:rPr>
              <a:t>，静影沉</a:t>
            </a:r>
            <a:r>
              <a:rPr lang="zh-CN" altLang="en-US" sz="3000" b="1" dirty="0">
                <a:solidFill>
                  <a:srgbClr val="FF3300"/>
                </a:solidFill>
              </a:rPr>
              <a:t>璧</a:t>
            </a:r>
            <a:r>
              <a:rPr lang="zh-CN" altLang="en-US" sz="3000" b="1" dirty="0">
                <a:solidFill>
                  <a:srgbClr val="000000"/>
                </a:solidFill>
              </a:rPr>
              <a:t>，渔歌互答，此乐何</a:t>
            </a:r>
            <a:r>
              <a:rPr lang="zh-CN" altLang="en-US" sz="3000" b="1" dirty="0">
                <a:solidFill>
                  <a:srgbClr val="FF0000"/>
                </a:solidFill>
              </a:rPr>
              <a:t>极</a:t>
            </a:r>
            <a:r>
              <a:rPr lang="zh-CN" altLang="en-US" sz="3000" b="1" dirty="0">
                <a:solidFill>
                  <a:srgbClr val="000000"/>
                </a:solidFill>
              </a:rPr>
              <a:t>！登斯楼也，</a:t>
            </a:r>
            <a:endParaRPr lang="zh-CN" altLang="en-US" sz="3000" b="1" dirty="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endParaRPr lang="zh-CN" altLang="en-US" sz="3000" b="1" dirty="0">
              <a:solidFill>
                <a:srgbClr val="000000"/>
              </a:solidFill>
            </a:endParaRPr>
          </a:p>
          <a:p>
            <a:pPr>
              <a:lnSpc>
                <a:spcPct val="7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solidFill>
                  <a:srgbClr val="000000"/>
                </a:solidFill>
              </a:rPr>
              <a:t>则有心</a:t>
            </a:r>
            <a:r>
              <a:rPr lang="zh-CN" altLang="en-US" sz="3000" b="1" dirty="0">
                <a:solidFill>
                  <a:srgbClr val="FF3300"/>
                </a:solidFill>
              </a:rPr>
              <a:t>旷</a:t>
            </a:r>
            <a:r>
              <a:rPr lang="zh-CN" altLang="en-US" sz="3000" b="1" dirty="0">
                <a:solidFill>
                  <a:srgbClr val="000000"/>
                </a:solidFill>
              </a:rPr>
              <a:t>神</a:t>
            </a:r>
            <a:r>
              <a:rPr lang="zh-CN" altLang="en-US" sz="3000" b="1" dirty="0">
                <a:solidFill>
                  <a:srgbClr val="FF3300"/>
                </a:solidFill>
              </a:rPr>
              <a:t>怡</a:t>
            </a:r>
            <a:r>
              <a:rPr lang="zh-CN" altLang="en-US" sz="3000" b="1" dirty="0">
                <a:solidFill>
                  <a:srgbClr val="000000"/>
                </a:solidFill>
              </a:rPr>
              <a:t>，宠辱</a:t>
            </a:r>
            <a:r>
              <a:rPr lang="zh-CN" altLang="en-US" sz="3000" b="1" dirty="0">
                <a:solidFill>
                  <a:srgbClr val="FF0000"/>
                </a:solidFill>
              </a:rPr>
              <a:t>偕</a:t>
            </a:r>
            <a:r>
              <a:rPr lang="zh-CN" altLang="en-US" sz="3000" b="1" dirty="0">
                <a:solidFill>
                  <a:srgbClr val="000000"/>
                </a:solidFill>
              </a:rPr>
              <a:t>忘，</a:t>
            </a:r>
            <a:r>
              <a:rPr lang="zh-CN" altLang="en-US" sz="3000" b="1" dirty="0">
                <a:solidFill>
                  <a:srgbClr val="FF0000"/>
                </a:solidFill>
              </a:rPr>
              <a:t>把</a:t>
            </a:r>
            <a:r>
              <a:rPr lang="zh-CN" altLang="en-US" sz="3000" b="1" dirty="0">
                <a:solidFill>
                  <a:srgbClr val="000000"/>
                </a:solidFill>
              </a:rPr>
              <a:t>酒</a:t>
            </a:r>
            <a:r>
              <a:rPr lang="zh-CN" altLang="en-US" sz="3000" b="1" dirty="0">
                <a:solidFill>
                  <a:srgbClr val="FF3300"/>
                </a:solidFill>
              </a:rPr>
              <a:t>临</a:t>
            </a:r>
            <a:r>
              <a:rPr lang="zh-CN" altLang="en-US" sz="3000" b="1" dirty="0">
                <a:solidFill>
                  <a:srgbClr val="000000"/>
                </a:solidFill>
              </a:rPr>
              <a:t>风，其喜洋洋者矣。</a:t>
            </a:r>
            <a:endParaRPr lang="zh-CN" altLang="en-US" sz="3000" b="1" dirty="0">
              <a:solidFill>
                <a:srgbClr val="000000"/>
              </a:solidFill>
            </a:endParaRPr>
          </a:p>
        </p:txBody>
      </p:sp>
      <p:sp>
        <p:nvSpPr>
          <p:cNvPr id="112658" name="Text Box 18"/>
          <p:cNvSpPr txBox="1"/>
          <p:nvPr/>
        </p:nvSpPr>
        <p:spPr>
          <a:xfrm>
            <a:off x="2071688" y="2786063"/>
            <a:ext cx="1295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有时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59" name="Text Box 19"/>
          <p:cNvSpPr txBox="1"/>
          <p:nvPr/>
        </p:nvSpPr>
        <p:spPr>
          <a:xfrm>
            <a:off x="4714875" y="642938"/>
            <a:ext cx="22860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起、动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0" name="Text Box 20"/>
          <p:cNvSpPr txBox="1"/>
          <p:nvPr/>
        </p:nvSpPr>
        <p:spPr>
          <a:xfrm>
            <a:off x="4857750" y="3000375"/>
            <a:ext cx="26654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尽头，穷尽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1" name="Text Box 21"/>
          <p:cNvSpPr txBox="1"/>
          <p:nvPr/>
        </p:nvSpPr>
        <p:spPr>
          <a:xfrm>
            <a:off x="2786063" y="1714500"/>
            <a:ext cx="12255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停歇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2" name="Text Box 22"/>
          <p:cNvSpPr txBox="1"/>
          <p:nvPr/>
        </p:nvSpPr>
        <p:spPr>
          <a:xfrm>
            <a:off x="3348038" y="3975100"/>
            <a:ext cx="11525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一起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3" name="Text Box 23"/>
          <p:cNvSpPr txBox="1"/>
          <p:nvPr/>
        </p:nvSpPr>
        <p:spPr>
          <a:xfrm>
            <a:off x="4357688" y="4000500"/>
            <a:ext cx="1785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端，执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4" name="Text Box 24"/>
          <p:cNvSpPr txBox="1"/>
          <p:nvPr/>
        </p:nvSpPr>
        <p:spPr>
          <a:xfrm>
            <a:off x="2928938" y="642938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日光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5" name="Text Box 25"/>
          <p:cNvSpPr txBox="1"/>
          <p:nvPr/>
        </p:nvSpPr>
        <p:spPr>
          <a:xfrm>
            <a:off x="1928813" y="642938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和煦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6" name="Text Box 26"/>
          <p:cNvSpPr txBox="1"/>
          <p:nvPr/>
        </p:nvSpPr>
        <p:spPr>
          <a:xfrm>
            <a:off x="857250" y="642938"/>
            <a:ext cx="1079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至于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7" name="Text Box 27"/>
          <p:cNvSpPr txBox="1"/>
          <p:nvPr/>
        </p:nvSpPr>
        <p:spPr>
          <a:xfrm>
            <a:off x="6286500" y="1714500"/>
            <a:ext cx="1944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水中小洲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8" name="Text Box 28"/>
          <p:cNvSpPr txBox="1"/>
          <p:nvPr/>
        </p:nvSpPr>
        <p:spPr>
          <a:xfrm>
            <a:off x="0" y="1714500"/>
            <a:ext cx="17287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一片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69" name="Text Box 29"/>
          <p:cNvSpPr txBox="1"/>
          <p:nvPr/>
        </p:nvSpPr>
        <p:spPr>
          <a:xfrm>
            <a:off x="3357563" y="2857500"/>
            <a:ext cx="863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全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2671" name="Rectangle 31"/>
          <p:cNvSpPr/>
          <p:nvPr/>
        </p:nvSpPr>
        <p:spPr>
          <a:xfrm>
            <a:off x="142875" y="2928938"/>
            <a:ext cx="1825625" cy="584200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Calibri" panose="020F0502020204030204" pitchFamily="34" charset="0"/>
                <a:ea typeface="华文新魏" panose="02010800040101010101" pitchFamily="2" charset="-122"/>
              </a:rPr>
              <a:t>圆形的玉</a:t>
            </a:r>
            <a:endParaRPr lang="en-US" altLang="zh-CN" sz="3200" b="1">
              <a:solidFill>
                <a:schemeClr val="accent2"/>
              </a:solidFill>
              <a:latin typeface="Calibri" panose="020F0502020204030204" pitchFamily="34" charset="0"/>
              <a:ea typeface="华文新魏" panose="02010800040101010101" pitchFamily="2" charset="-122"/>
            </a:endParaRPr>
          </a:p>
        </p:txBody>
      </p:sp>
      <p:sp>
        <p:nvSpPr>
          <p:cNvPr id="112672" name="Rectangle 32"/>
          <p:cNvSpPr/>
          <p:nvPr/>
        </p:nvSpPr>
        <p:spPr>
          <a:xfrm>
            <a:off x="4000500" y="2786063"/>
            <a:ext cx="1008063" cy="584200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Calibri" panose="020F0502020204030204" pitchFamily="34" charset="0"/>
              </a:rPr>
              <a:t>消散</a:t>
            </a:r>
            <a:endParaRPr lang="zh-CN" altLang="en-US" sz="32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21521" name="Line 33"/>
          <p:cNvSpPr/>
          <p:nvPr/>
        </p:nvSpPr>
        <p:spPr>
          <a:xfrm>
            <a:off x="857250" y="642938"/>
            <a:ext cx="7704138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2" name="Line 34"/>
          <p:cNvSpPr/>
          <p:nvPr/>
        </p:nvSpPr>
        <p:spPr>
          <a:xfrm flipV="1">
            <a:off x="0" y="1714500"/>
            <a:ext cx="8316913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3" name="Line 35"/>
          <p:cNvSpPr/>
          <p:nvPr/>
        </p:nvSpPr>
        <p:spPr>
          <a:xfrm flipV="1">
            <a:off x="0" y="2786063"/>
            <a:ext cx="87122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4" name="Line 36"/>
          <p:cNvSpPr/>
          <p:nvPr/>
        </p:nvSpPr>
        <p:spPr>
          <a:xfrm flipV="1">
            <a:off x="0" y="3857625"/>
            <a:ext cx="8567738" cy="5397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5" name="Line 37"/>
          <p:cNvSpPr/>
          <p:nvPr/>
        </p:nvSpPr>
        <p:spPr>
          <a:xfrm flipV="1">
            <a:off x="214313" y="5000625"/>
            <a:ext cx="8640762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678" name="Rectangle 38"/>
          <p:cNvSpPr/>
          <p:nvPr/>
        </p:nvSpPr>
        <p:spPr>
          <a:xfrm>
            <a:off x="4000500" y="1714500"/>
            <a:ext cx="1831975" cy="584200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Calibri" panose="020F0502020204030204" pitchFamily="34" charset="0"/>
              </a:rPr>
              <a:t>美丽的鱼</a:t>
            </a:r>
            <a:endParaRPr lang="zh-CN" altLang="en-US" sz="32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12679" name="Rectangle 39"/>
          <p:cNvSpPr/>
          <p:nvPr/>
        </p:nvSpPr>
        <p:spPr>
          <a:xfrm>
            <a:off x="4929188" y="2714625"/>
            <a:ext cx="1987550" cy="523875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Calibri" panose="020F0502020204030204" pitchFamily="34" charset="0"/>
              </a:rPr>
              <a:t>洁白，明亮</a:t>
            </a:r>
            <a:endParaRPr lang="zh-CN" altLang="en-US" sz="28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12680" name="Rectangle 40"/>
          <p:cNvSpPr/>
          <p:nvPr/>
        </p:nvSpPr>
        <p:spPr>
          <a:xfrm>
            <a:off x="1979613" y="4137025"/>
            <a:ext cx="1008062" cy="585788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Calibri" panose="020F0502020204030204" pitchFamily="34" charset="0"/>
              </a:rPr>
              <a:t>愉快</a:t>
            </a:r>
            <a:endParaRPr lang="zh-CN" altLang="en-US" sz="32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12681" name="Rectangle 41"/>
          <p:cNvSpPr/>
          <p:nvPr/>
        </p:nvSpPr>
        <p:spPr>
          <a:xfrm>
            <a:off x="785813" y="4071938"/>
            <a:ext cx="1008062" cy="584200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Calibri" panose="020F0502020204030204" pitchFamily="34" charset="0"/>
              </a:rPr>
              <a:t>开阔</a:t>
            </a:r>
            <a:endParaRPr lang="zh-CN" altLang="en-US" sz="32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12682" name="Rectangle 42"/>
          <p:cNvSpPr/>
          <p:nvPr/>
        </p:nvSpPr>
        <p:spPr>
          <a:xfrm>
            <a:off x="5786438" y="4071938"/>
            <a:ext cx="906462" cy="523875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Calibri" panose="020F0502020204030204" pitchFamily="34" charset="0"/>
              </a:rPr>
              <a:t>面对</a:t>
            </a:r>
            <a:endParaRPr lang="zh-CN" altLang="en-US" sz="28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2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2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12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12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112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2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12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500"/>
                                        <p:tgtEl>
                                          <p:spTgt spid="112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12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12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500"/>
                                        <p:tgtEl>
                                          <p:spTgt spid="112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8" grpId="0"/>
      <p:bldP spid="112659" grpId="0"/>
      <p:bldP spid="112660" grpId="0"/>
      <p:bldP spid="112661" grpId="0"/>
      <p:bldP spid="112662" grpId="0"/>
      <p:bldP spid="112663" grpId="0"/>
      <p:bldP spid="112664" grpId="0"/>
      <p:bldP spid="112666" grpId="0"/>
      <p:bldP spid="112667" grpId="0"/>
      <p:bldP spid="112668" grpId="0"/>
      <p:bldP spid="112669" grpId="0"/>
      <p:bldP spid="112671" grpId="0"/>
      <p:bldP spid="112672" grpId="0"/>
      <p:bldP spid="112678" grpId="0"/>
      <p:bldP spid="112680" grpId="0"/>
      <p:bldP spid="112681" grpId="0"/>
      <p:bldP spid="11268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7"/>
          <p:cNvSpPr>
            <a:spLocks noGrp="1"/>
          </p:cNvSpPr>
          <p:nvPr>
            <p:ph type="title"/>
          </p:nvPr>
        </p:nvSpPr>
        <p:spPr>
          <a:xfrm rot="10800000" flipV="1">
            <a:off x="191770" y="807720"/>
            <a:ext cx="8902700" cy="4031615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2500" b="1" dirty="0">
                <a:solidFill>
                  <a:schemeClr val="accent2"/>
                </a:solidFill>
                <a:latin typeface="楷体_GB2312" pitchFamily="49" charset="-122"/>
              </a:rPr>
              <a:t>  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到了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春风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和煦、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阳光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明媚的时候。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湖面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平静，没有惊涛骇浪，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天光和水色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交相辉映，一片碧绿，广阔无边，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沙鸥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时而展翅高飞，时而落下停歇，美丽的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鱼儿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游来游去，岸上、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小洲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上的芷草兰花，茂盛青翠，有时湖上烟雾全都消散，皎洁的月光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一泻千里，波动的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月光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闪烁着金色，静静的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月影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像沉在水底的玉璧，渔夫的</a:t>
            </a:r>
            <a:r>
              <a:rPr lang="zh-CN" altLang="en-US" sz="2500" b="1" dirty="0">
                <a:solidFill>
                  <a:schemeClr val="bg1"/>
                </a:solidFill>
                <a:latin typeface="楷体_GB2312" pitchFamily="49" charset="-122"/>
              </a:rPr>
              <a:t>歌声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一唱一和，这样的乐趣，哪有尽头！这时人们登上这座楼来，就会感到心境开阔，精神愉快，荣耀和屈辱一起都被忘掉，（于是）在清风吹拂中举杯痛饮，那真是高兴到极点了啊。</a:t>
            </a:r>
            <a:endParaRPr lang="zh-CN" altLang="en-US" sz="25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/>
          </p:cNvSpPr>
          <p:nvPr>
            <p:ph type="body"/>
          </p:nvPr>
        </p:nvSpPr>
        <p:spPr>
          <a:xfrm>
            <a:off x="503238" y="285750"/>
            <a:ext cx="8640762" cy="4684713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70000"/>
              </a:lnSpc>
              <a:buNone/>
            </a:pPr>
            <a:r>
              <a:rPr lang="zh-CN" altLang="en-US" sz="3100" dirty="0">
                <a:solidFill>
                  <a:srgbClr val="FF3300"/>
                </a:solidFill>
              </a:rPr>
              <a:t>       </a:t>
            </a:r>
            <a:r>
              <a:rPr lang="zh-CN" altLang="en-US" sz="3100" b="1" dirty="0">
                <a:solidFill>
                  <a:srgbClr val="FF3300"/>
                </a:solidFill>
              </a:rPr>
              <a:t>嗟夫！</a:t>
            </a:r>
            <a:r>
              <a:rPr lang="zh-CN" altLang="en-US" sz="3100" b="1" dirty="0"/>
              <a:t>予尝</a:t>
            </a:r>
            <a:r>
              <a:rPr lang="zh-CN" altLang="en-US" sz="3100" b="1" dirty="0">
                <a:solidFill>
                  <a:srgbClr val="FF3300"/>
                </a:solidFill>
              </a:rPr>
              <a:t>求</a:t>
            </a:r>
            <a:r>
              <a:rPr lang="zh-CN" altLang="en-US" sz="3100" b="1" dirty="0"/>
              <a:t>古仁人之</a:t>
            </a:r>
            <a:r>
              <a:rPr lang="zh-CN" altLang="en-US" sz="3100" b="1" dirty="0">
                <a:solidFill>
                  <a:srgbClr val="FF3300"/>
                </a:solidFill>
              </a:rPr>
              <a:t>心</a:t>
            </a:r>
            <a:r>
              <a:rPr lang="zh-CN" altLang="en-US" sz="3100" b="1" dirty="0"/>
              <a:t>，</a:t>
            </a:r>
            <a:r>
              <a:rPr lang="zh-CN" altLang="en-US" sz="3100" b="1" dirty="0">
                <a:solidFill>
                  <a:srgbClr val="FF3300"/>
                </a:solidFill>
              </a:rPr>
              <a:t>或</a:t>
            </a:r>
            <a:r>
              <a:rPr lang="zh-CN" altLang="en-US" sz="3100" b="1" dirty="0"/>
              <a:t>异二者</a:t>
            </a:r>
            <a:endParaRPr lang="zh-CN" altLang="en-US" sz="3100" b="1" dirty="0"/>
          </a:p>
          <a:p>
            <a:pPr>
              <a:lnSpc>
                <a:spcPct val="70000"/>
              </a:lnSpc>
              <a:buNone/>
            </a:pPr>
            <a:endParaRPr lang="zh-CN" altLang="en-US" sz="3100" b="1" dirty="0"/>
          </a:p>
          <a:p>
            <a:pPr>
              <a:lnSpc>
                <a:spcPct val="70000"/>
              </a:lnSpc>
              <a:buNone/>
            </a:pPr>
            <a:r>
              <a:rPr lang="zh-CN" altLang="en-US" sz="3100" b="1" dirty="0"/>
              <a:t>之为，何哉？不</a:t>
            </a:r>
            <a:r>
              <a:rPr lang="zh-CN" altLang="en-US" sz="3100" b="1" dirty="0">
                <a:solidFill>
                  <a:srgbClr val="FF3300"/>
                </a:solidFill>
              </a:rPr>
              <a:t>以</a:t>
            </a:r>
            <a:r>
              <a:rPr lang="zh-CN" altLang="en-US" sz="3100" b="1" dirty="0"/>
              <a:t>物喜，不以己悲；</a:t>
            </a:r>
            <a:r>
              <a:rPr lang="zh-CN" altLang="en-US" sz="3100" b="1" dirty="0">
                <a:solidFill>
                  <a:srgbClr val="FF3300"/>
                </a:solidFill>
              </a:rPr>
              <a:t>居庙</a:t>
            </a:r>
            <a:endParaRPr lang="zh-CN" altLang="en-US" sz="3100" b="1" dirty="0">
              <a:solidFill>
                <a:srgbClr val="FF3300"/>
              </a:solidFill>
            </a:endParaRPr>
          </a:p>
          <a:p>
            <a:pPr>
              <a:lnSpc>
                <a:spcPct val="70000"/>
              </a:lnSpc>
              <a:buNone/>
            </a:pPr>
            <a:endParaRPr lang="zh-CN" altLang="en-US" sz="3100" b="1" dirty="0"/>
          </a:p>
          <a:p>
            <a:pPr>
              <a:lnSpc>
                <a:spcPct val="70000"/>
              </a:lnSpc>
              <a:buNone/>
            </a:pPr>
            <a:r>
              <a:rPr lang="zh-CN" altLang="en-US" sz="3100" b="1" dirty="0">
                <a:solidFill>
                  <a:srgbClr val="FF3300"/>
                </a:solidFill>
              </a:rPr>
              <a:t>堂</a:t>
            </a:r>
            <a:r>
              <a:rPr lang="zh-CN" altLang="en-US" sz="3100" b="1" dirty="0"/>
              <a:t>之高，则</a:t>
            </a:r>
            <a:r>
              <a:rPr lang="zh-CN" altLang="en-US" sz="3100" b="1" dirty="0">
                <a:solidFill>
                  <a:srgbClr val="FF3300"/>
                </a:solidFill>
              </a:rPr>
              <a:t>忧</a:t>
            </a:r>
            <a:r>
              <a:rPr lang="zh-CN" altLang="en-US" sz="3100" b="1" dirty="0"/>
              <a:t>其民；处江湖之远，则忧其</a:t>
            </a:r>
            <a:endParaRPr lang="zh-CN" altLang="en-US" sz="3100" b="1" dirty="0"/>
          </a:p>
          <a:p>
            <a:pPr>
              <a:lnSpc>
                <a:spcPct val="70000"/>
              </a:lnSpc>
              <a:buNone/>
            </a:pPr>
            <a:endParaRPr lang="zh-CN" altLang="en-US" sz="3100" b="1" dirty="0"/>
          </a:p>
          <a:p>
            <a:pPr>
              <a:lnSpc>
                <a:spcPct val="70000"/>
              </a:lnSpc>
              <a:buNone/>
            </a:pPr>
            <a:r>
              <a:rPr lang="zh-CN" altLang="en-US" sz="3100" b="1" dirty="0"/>
              <a:t>君。是</a:t>
            </a:r>
            <a:r>
              <a:rPr lang="zh-CN" altLang="en-US" sz="3100" b="1" dirty="0">
                <a:solidFill>
                  <a:srgbClr val="FF3300"/>
                </a:solidFill>
              </a:rPr>
              <a:t>进</a:t>
            </a:r>
            <a:r>
              <a:rPr lang="zh-CN" altLang="en-US" sz="3100" b="1" dirty="0"/>
              <a:t>亦忧，</a:t>
            </a:r>
            <a:r>
              <a:rPr lang="zh-CN" altLang="en-US" sz="3100" b="1" dirty="0">
                <a:solidFill>
                  <a:srgbClr val="FF0000"/>
                </a:solidFill>
              </a:rPr>
              <a:t>退</a:t>
            </a:r>
            <a:r>
              <a:rPr lang="zh-CN" altLang="en-US" sz="3100" b="1" dirty="0"/>
              <a:t>亦忧。然则何时而乐耶</a:t>
            </a:r>
            <a:endParaRPr lang="zh-CN" altLang="en-US" sz="3100" b="1" dirty="0"/>
          </a:p>
          <a:p>
            <a:pPr>
              <a:lnSpc>
                <a:spcPct val="70000"/>
              </a:lnSpc>
              <a:buNone/>
            </a:pPr>
            <a:endParaRPr lang="zh-CN" altLang="en-US" sz="3100" b="1" dirty="0"/>
          </a:p>
          <a:p>
            <a:pPr>
              <a:lnSpc>
                <a:spcPct val="70000"/>
              </a:lnSpc>
              <a:buNone/>
            </a:pPr>
            <a:r>
              <a:rPr lang="zh-CN" altLang="en-US" sz="3100" b="1" dirty="0"/>
              <a:t>？其必曰“先天下之忧而忧，后天下之乐</a:t>
            </a:r>
            <a:endParaRPr lang="zh-CN" altLang="en-US" sz="3100" b="1" dirty="0"/>
          </a:p>
          <a:p>
            <a:pPr>
              <a:lnSpc>
                <a:spcPct val="70000"/>
              </a:lnSpc>
              <a:buNone/>
            </a:pPr>
            <a:endParaRPr lang="zh-CN" altLang="en-US" sz="3100" b="1" dirty="0"/>
          </a:p>
          <a:p>
            <a:pPr>
              <a:lnSpc>
                <a:spcPct val="70000"/>
              </a:lnSpc>
              <a:buNone/>
            </a:pPr>
            <a:r>
              <a:rPr lang="zh-CN" altLang="en-US" sz="3100" b="1" dirty="0"/>
              <a:t>而乐” 乎。</a:t>
            </a:r>
            <a:r>
              <a:rPr lang="zh-CN" altLang="en-US" sz="3100" b="1" dirty="0">
                <a:solidFill>
                  <a:srgbClr val="FF3300"/>
                </a:solidFill>
              </a:rPr>
              <a:t>噫</a:t>
            </a:r>
            <a:r>
              <a:rPr lang="zh-CN" altLang="en-US" sz="3100" b="1" dirty="0"/>
              <a:t>！</a:t>
            </a:r>
            <a:r>
              <a:rPr lang="zh-CN" altLang="en-US" sz="3100" b="1" dirty="0">
                <a:solidFill>
                  <a:srgbClr val="FF3300"/>
                </a:solidFill>
              </a:rPr>
              <a:t>微</a:t>
            </a:r>
            <a:r>
              <a:rPr lang="zh-CN" altLang="en-US" sz="3100" b="1" dirty="0"/>
              <a:t>斯人，吾谁与</a:t>
            </a:r>
            <a:r>
              <a:rPr lang="zh-CN" altLang="en-US" sz="3100" b="1" dirty="0">
                <a:solidFill>
                  <a:srgbClr val="FF3300"/>
                </a:solidFill>
              </a:rPr>
              <a:t>归</a:t>
            </a:r>
            <a:r>
              <a:rPr lang="zh-CN" altLang="en-US" sz="3100" b="1" dirty="0"/>
              <a:t>？</a:t>
            </a:r>
            <a:endParaRPr lang="zh-CN" altLang="en-US" sz="3100" b="1" dirty="0"/>
          </a:p>
        </p:txBody>
      </p:sp>
      <p:sp>
        <p:nvSpPr>
          <p:cNvPr id="113669" name="Text Box 5"/>
          <p:cNvSpPr txBox="1"/>
          <p:nvPr/>
        </p:nvSpPr>
        <p:spPr>
          <a:xfrm>
            <a:off x="6104890" y="571500"/>
            <a:ext cx="15843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或许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3670" name="Text Box 6"/>
          <p:cNvSpPr txBox="1"/>
          <p:nvPr/>
        </p:nvSpPr>
        <p:spPr>
          <a:xfrm>
            <a:off x="2928938" y="500063"/>
            <a:ext cx="151288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探求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3671" name="Text Box 7"/>
          <p:cNvSpPr txBox="1"/>
          <p:nvPr/>
        </p:nvSpPr>
        <p:spPr>
          <a:xfrm>
            <a:off x="2286000" y="4000500"/>
            <a:ext cx="8636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啊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3673" name="Text Box 9"/>
          <p:cNvSpPr txBox="1"/>
          <p:nvPr/>
        </p:nvSpPr>
        <p:spPr>
          <a:xfrm>
            <a:off x="3143250" y="4000500"/>
            <a:ext cx="13684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没有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3674" name="Text Box 10"/>
          <p:cNvSpPr txBox="1"/>
          <p:nvPr/>
        </p:nvSpPr>
        <p:spPr>
          <a:xfrm>
            <a:off x="0" y="2286000"/>
            <a:ext cx="12588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朝廷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3675" name="Text Box 11"/>
          <p:cNvSpPr txBox="1"/>
          <p:nvPr/>
        </p:nvSpPr>
        <p:spPr>
          <a:xfrm>
            <a:off x="428625" y="571500"/>
            <a:ext cx="23034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叹词，唉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3676" name="Text Box 12"/>
          <p:cNvSpPr txBox="1"/>
          <p:nvPr/>
        </p:nvSpPr>
        <p:spPr>
          <a:xfrm>
            <a:off x="4013835" y="571500"/>
            <a:ext cx="2397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思想感情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3677" name="Text Box 13"/>
          <p:cNvSpPr txBox="1"/>
          <p:nvPr/>
        </p:nvSpPr>
        <p:spPr>
          <a:xfrm>
            <a:off x="5786438" y="4000500"/>
            <a:ext cx="15128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楷体_GB2312" pitchFamily="49" charset="-122"/>
              </a:rPr>
              <a:t>归依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13678" name="Text Box 14"/>
          <p:cNvSpPr txBox="1"/>
          <p:nvPr/>
        </p:nvSpPr>
        <p:spPr>
          <a:xfrm>
            <a:off x="3000375" y="1428750"/>
            <a:ext cx="14398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因为</a:t>
            </a:r>
            <a:endParaRPr lang="zh-CN" altLang="en-US" sz="36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3681" name="Rectangle 17"/>
          <p:cNvSpPr/>
          <p:nvPr/>
        </p:nvSpPr>
        <p:spPr>
          <a:xfrm>
            <a:off x="-317" y="3215005"/>
            <a:ext cx="4101465" cy="521970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进朝做官（居庙堂之高）</a:t>
            </a:r>
            <a:endParaRPr lang="zh-CN" altLang="en-US" sz="2800" b="1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3683" name="Rectangle 19"/>
          <p:cNvSpPr/>
          <p:nvPr/>
        </p:nvSpPr>
        <p:spPr>
          <a:xfrm>
            <a:off x="2071688" y="2286000"/>
            <a:ext cx="2286000" cy="646113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为</a:t>
            </a:r>
            <a:r>
              <a:rPr lang="en-US" altLang="zh-CN" sz="3600" b="1">
                <a:solidFill>
                  <a:schemeClr val="bg1"/>
                </a:solidFill>
                <a:latin typeface="Calibri" panose="020F0502020204030204" pitchFamily="34" charset="0"/>
                <a:ea typeface="华文新魏" panose="02010800040101010101" pitchFamily="2" charset="-122"/>
              </a:rPr>
              <a:t>…</a:t>
            </a:r>
            <a:r>
              <a:rPr lang="zh-CN" altLang="en-US" sz="36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忧虑</a:t>
            </a:r>
            <a:endParaRPr lang="zh-CN" altLang="en-US" sz="36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3685" name="Rectangle 21"/>
          <p:cNvSpPr/>
          <p:nvPr/>
        </p:nvSpPr>
        <p:spPr>
          <a:xfrm>
            <a:off x="6500813" y="1357313"/>
            <a:ext cx="1108075" cy="646112"/>
          </a:xfrm>
          <a:prstGeom prst="rect">
            <a:avLst/>
          </a:prstGeom>
          <a:noFill/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位居</a:t>
            </a:r>
            <a:endParaRPr lang="zh-CN" altLang="en-US" sz="3600" b="1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567" name="Line 22"/>
          <p:cNvSpPr/>
          <p:nvPr/>
        </p:nvSpPr>
        <p:spPr>
          <a:xfrm flipV="1">
            <a:off x="152400" y="619125"/>
            <a:ext cx="8920480" cy="508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8" name="Line 23"/>
          <p:cNvSpPr/>
          <p:nvPr/>
        </p:nvSpPr>
        <p:spPr>
          <a:xfrm flipV="1">
            <a:off x="63500" y="1480185"/>
            <a:ext cx="8791575" cy="2159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9" name="Line 24"/>
          <p:cNvSpPr/>
          <p:nvPr/>
        </p:nvSpPr>
        <p:spPr>
          <a:xfrm>
            <a:off x="64135" y="2357755"/>
            <a:ext cx="8646795" cy="127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70" name="Line 25"/>
          <p:cNvSpPr/>
          <p:nvPr/>
        </p:nvSpPr>
        <p:spPr>
          <a:xfrm>
            <a:off x="285750" y="3214688"/>
            <a:ext cx="8569325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71" name="Line 26"/>
          <p:cNvSpPr/>
          <p:nvPr/>
        </p:nvSpPr>
        <p:spPr>
          <a:xfrm>
            <a:off x="357188" y="4071938"/>
            <a:ext cx="8208962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72" name="Line 27"/>
          <p:cNvSpPr/>
          <p:nvPr/>
        </p:nvSpPr>
        <p:spPr>
          <a:xfrm flipV="1">
            <a:off x="214313" y="4929188"/>
            <a:ext cx="7200900" cy="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4250690" y="3215005"/>
            <a:ext cx="4822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边远地区做官（处江湖之远）</a:t>
            </a:r>
            <a:endParaRPr lang="zh-CN" altLang="en-US" sz="280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1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9" grpId="0"/>
      <p:bldP spid="113670" grpId="0"/>
      <p:bldP spid="113671" grpId="0"/>
      <p:bldP spid="113673" grpId="0"/>
      <p:bldP spid="113674" grpId="0"/>
      <p:bldP spid="113675" grpId="0"/>
      <p:bldP spid="113676" grpId="0"/>
      <p:bldP spid="113677" grpId="0"/>
      <p:bldP spid="113678" grpId="0"/>
      <p:bldP spid="113681" grpId="0"/>
      <p:bldP spid="113683" grpId="0"/>
      <p:bldP spid="113685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/>
          <p:nvPr/>
        </p:nvSpPr>
        <p:spPr>
          <a:xfrm>
            <a:off x="304800" y="1303338"/>
            <a:ext cx="8382000" cy="47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81000" lvl="2" indent="0">
              <a:lnSpc>
                <a:spcPct val="90000"/>
              </a:lnSpc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28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79" name="Rectangle 7"/>
          <p:cNvSpPr>
            <a:spLocks noGrp="1"/>
          </p:cNvSpPr>
          <p:nvPr>
            <p:ph type="title"/>
          </p:nvPr>
        </p:nvSpPr>
        <p:spPr>
          <a:xfrm>
            <a:off x="0" y="709930"/>
            <a:ext cx="8229600" cy="3629660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2500" b="1" dirty="0">
                <a:solidFill>
                  <a:schemeClr val="accent1"/>
                </a:solidFill>
                <a:ea typeface="华文彩云" panose="02010800040101010101" pitchFamily="2" charset="-122"/>
              </a:rPr>
              <a:t>　　</a:t>
            </a:r>
            <a:br>
              <a:rPr lang="zh-CN" altLang="en-US" sz="2500" b="1" dirty="0">
                <a:solidFill>
                  <a:schemeClr val="accent1"/>
                </a:solidFill>
                <a:latin typeface="方正琥珀简体"/>
                <a:ea typeface="方正琥珀简体"/>
              </a:rPr>
            </a:br>
            <a:r>
              <a:rPr lang="zh-CN" altLang="en-US" sz="2500" b="1" dirty="0">
                <a:solidFill>
                  <a:schemeClr val="accent1"/>
                </a:solidFill>
                <a:latin typeface="方正琥珀简体"/>
                <a:ea typeface="方正琥珀简体"/>
              </a:rPr>
              <a:t>　　</a:t>
            </a:r>
            <a:r>
              <a:rPr lang="zh-CN" altLang="en-US" sz="2500" b="1" dirty="0">
                <a:solidFill>
                  <a:schemeClr val="accent2"/>
                </a:solidFill>
                <a:latin typeface="宋体" panose="02010600030101010101" pitchFamily="2" charset="-122"/>
              </a:rPr>
              <a:t>唉！我曾经探究过古代品德高尚的人的思想感情，或许跟以上两种感情不同，为什么呢？</a:t>
            </a:r>
            <a:r>
              <a:rPr lang="zh-CN" altLang="en-US" sz="2500" b="1" dirty="0">
                <a:solidFill>
                  <a:schemeClr val="bg1"/>
                </a:solidFill>
                <a:latin typeface="宋体" panose="02010600030101010101" pitchFamily="2" charset="-122"/>
              </a:rPr>
              <a:t>（是因为）他们不因外物的好坏和个人的得失而或喜或悲。</a:t>
            </a:r>
            <a:r>
              <a:rPr lang="zh-CN" altLang="en-US" sz="2500" b="1" dirty="0">
                <a:solidFill>
                  <a:srgbClr val="FF0000"/>
                </a:solidFill>
                <a:latin typeface="宋体" panose="02010600030101010101" pitchFamily="2" charset="-122"/>
              </a:rPr>
              <a:t>处在高高的庙堂上就为百姓而忧虑，处在偏远的江湖之间就替国君而担忧。</a:t>
            </a:r>
            <a:r>
              <a:rPr lang="zh-CN" altLang="en-US" sz="2500" b="1" dirty="0">
                <a:solidFill>
                  <a:srgbClr val="FFFF00"/>
                </a:solidFill>
                <a:latin typeface="宋体" panose="02010600030101010101" pitchFamily="2" charset="-122"/>
              </a:rPr>
              <a:t>这样（他们）进朝廷做官也担忧，退处江湖也担忧，</a:t>
            </a:r>
            <a:r>
              <a:rPr lang="zh-CN" altLang="en-US" sz="2500" b="1" dirty="0">
                <a:solidFill>
                  <a:schemeClr val="accent2"/>
                </a:solidFill>
                <a:latin typeface="宋体" panose="02010600030101010101" pitchFamily="2" charset="-122"/>
              </a:rPr>
              <a:t>既然这样，那么，他们什么时候才快乐呢？那他们一定会说</a:t>
            </a:r>
            <a:r>
              <a:rPr lang="zh-CN" altLang="en-US" sz="2500" b="1" dirty="0">
                <a:solidFill>
                  <a:srgbClr val="FF33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500" b="1" dirty="0">
                <a:solidFill>
                  <a:schemeClr val="bg1"/>
                </a:solidFill>
                <a:latin typeface="宋体" panose="02010600030101010101" pitchFamily="2" charset="-122"/>
              </a:rPr>
              <a:t>在天下人忧虑之前先忧虑，在天下人快乐之后再快乐</a:t>
            </a:r>
            <a:r>
              <a:rPr lang="zh-CN" altLang="en-US" sz="2500" b="1" dirty="0">
                <a:solidFill>
                  <a:srgbClr val="FF33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500" b="1" dirty="0">
                <a:solidFill>
                  <a:schemeClr val="accent2"/>
                </a:solidFill>
                <a:latin typeface="宋体" panose="02010600030101010101" pitchFamily="2" charset="-122"/>
              </a:rPr>
              <a:t>吧！啊！</a:t>
            </a:r>
            <a:r>
              <a:rPr lang="zh-CN" altLang="en-US" sz="25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如果没有这样的人，我还能和谁志同道合呢？</a:t>
            </a:r>
            <a:br>
              <a:rPr lang="zh-CN" altLang="en-US" sz="2500" b="1" dirty="0">
                <a:solidFill>
                  <a:srgbClr val="FF3300"/>
                </a:solidFill>
                <a:latin typeface="宋体" panose="02010600030101010101" pitchFamily="2" charset="-122"/>
              </a:rPr>
            </a:br>
            <a:endParaRPr lang="zh-CN" altLang="en-US" sz="25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灯片编号占位符 5"/>
          <p:cNvSpPr txBox="1"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2C7FE9-6C39-4F4C-9F6B-2B31CE65BE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3" name="Rectangle 2"/>
          <p:cNvSpPr>
            <a:spLocks noGrp="1"/>
          </p:cNvSpPr>
          <p:nvPr>
            <p:ph type="title"/>
          </p:nvPr>
        </p:nvSpPr>
        <p:spPr>
          <a:xfrm>
            <a:off x="0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b="1" dirty="0">
                <a:latin typeface="宋体" panose="02010600030101010101" pitchFamily="2" charset="-122"/>
              </a:rPr>
              <a:t>微斯人，吾谁与归？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sp>
        <p:nvSpPr>
          <p:cNvPr id="25604" name="Rectangle 3"/>
          <p:cNvSpPr>
            <a:spLocks noGrp="1"/>
          </p:cNvSpPr>
          <p:nvPr>
            <p:ph type="body"/>
          </p:nvPr>
        </p:nvSpPr>
        <p:spPr>
          <a:xfrm>
            <a:off x="985838" y="1357313"/>
            <a:ext cx="8158162" cy="2786062"/>
          </a:xfrm>
        </p:spPr>
        <p:txBody>
          <a:bodyPr vert="horz" wrap="square" lIns="91440" tIns="45720" rIns="91440" bIns="45720" anchor="t"/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“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华文新魏" panose="02010800040101010101" pitchFamily="2" charset="-122"/>
              </a:rPr>
              <a:t>吾谁与归</a:t>
            </a:r>
            <a:r>
              <a:rPr lang="zh-CN" altLang="en-US" sz="4000" b="1" dirty="0">
                <a:solidFill>
                  <a:schemeClr val="accent2"/>
                </a:solidFill>
                <a:ea typeface="华文新魏" panose="02010800040101010101" pitchFamily="2" charset="-122"/>
              </a:rPr>
              <a:t>”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华文新魏" panose="02010800040101010101" pitchFamily="2" charset="-122"/>
              </a:rPr>
              <a:t>属宾语前置，需颠倒语序：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华文新魏" panose="02010800040101010101" pitchFamily="2" charset="-122"/>
              </a:rPr>
              <a:t>吾与谁归</a:t>
            </a: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华文新魏" panose="02010800040101010101" pitchFamily="2" charset="-122"/>
              </a:rPr>
              <a:t>。</a:t>
            </a:r>
            <a:endParaRPr lang="zh-CN" altLang="en-US" sz="4000" b="1" dirty="0">
              <a:solidFill>
                <a:schemeClr val="accent2"/>
              </a:solidFill>
              <a:latin typeface="楷体_GB2312" pitchFamily="49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楷体_GB2312" pitchFamily="49" charset="-122"/>
                <a:ea typeface="华文新魏" panose="02010800040101010101" pitchFamily="2" charset="-122"/>
              </a:rPr>
              <a:t>除了这样的人，我还能和谁同道呢？</a:t>
            </a:r>
            <a:endParaRPr lang="zh-CN" altLang="en-US" sz="4000" b="1" dirty="0">
              <a:solidFill>
                <a:schemeClr val="accent2"/>
              </a:solidFill>
              <a:latin typeface="楷体_GB2312" pitchFamily="49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0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dirty="0">
                <a:solidFill>
                  <a:schemeClr val="bg1"/>
                </a:solidFill>
              </a:rPr>
              <a:t>落霞秋水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123" name="Rectangle 3"/>
          <p:cNvSpPr/>
          <p:nvPr/>
        </p:nvSpPr>
        <p:spPr>
          <a:xfrm>
            <a:off x="685800" y="374650"/>
            <a:ext cx="7772400" cy="4400550"/>
          </a:xfrm>
          <a:prstGeom prst="rect">
            <a:avLst/>
          </a:prstGeom>
          <a:noFill/>
          <a:ln w="19050" cap="rnd" cmpd="sng">
            <a:solidFill>
              <a:schemeClr val="hlink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5124" name="Picture 4" descr="落霞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5"/>
          <p:cNvSpPr txBox="1"/>
          <p:nvPr/>
        </p:nvSpPr>
        <p:spPr>
          <a:xfrm>
            <a:off x="7289800" y="249238"/>
            <a:ext cx="862013" cy="4159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400" u="sng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落霞与孤鹜齐飞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3600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0" name="Text Box 6"/>
          <p:cNvSpPr txBox="1"/>
          <p:nvPr/>
        </p:nvSpPr>
        <p:spPr>
          <a:xfrm>
            <a:off x="5889625" y="731838"/>
            <a:ext cx="862013" cy="44116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4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秋水共长天一色 </a:t>
            </a:r>
            <a:r>
              <a:rPr lang="zh-CN" altLang="en-US" sz="44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400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7" name="Text Box 9"/>
          <p:cNvSpPr txBox="1"/>
          <p:nvPr/>
        </p:nvSpPr>
        <p:spPr>
          <a:xfrm>
            <a:off x="4356100" y="4618038"/>
            <a:ext cx="20320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Calibri" panose="020F0502020204030204" pitchFamily="34" charset="0"/>
              </a:rPr>
              <a:t>王勃</a:t>
            </a:r>
            <a:r>
              <a:rPr lang="en-US" altLang="zh-CN">
                <a:latin typeface="Calibri" panose="020F0502020204030204" pitchFamily="34" charset="0"/>
              </a:rPr>
              <a:t>《</a:t>
            </a:r>
            <a:r>
              <a:rPr lang="zh-CN" altLang="en-US" dirty="0">
                <a:latin typeface="Calibri" panose="020F0502020204030204" pitchFamily="34" charset="0"/>
              </a:rPr>
              <a:t>滕王阁序</a:t>
            </a:r>
            <a:r>
              <a:rPr lang="en-US" altLang="zh-CN">
                <a:latin typeface="Calibri" panose="020F0502020204030204" pitchFamily="34" charset="0"/>
              </a:rPr>
              <a:t>》</a:t>
            </a:r>
            <a:endParaRPr lang="en-US" altLang="zh-CN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0" descr="http://pic2.nipic.com/20090406/1398940_213739047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762000" y="685800"/>
            <a:ext cx="7620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6628" name="Rectangle 8"/>
          <p:cNvSpPr>
            <a:spLocks noGrp="1"/>
          </p:cNvSpPr>
          <p:nvPr>
            <p:ph type="title"/>
          </p:nvPr>
        </p:nvSpPr>
        <p:spPr>
          <a:xfrm>
            <a:off x="266700" y="1390650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5400" b="1" dirty="0">
                <a:solidFill>
                  <a:srgbClr val="FFFF00"/>
                </a:solidFill>
                <a:ea typeface="华文彩云" panose="02010800040101010101" pitchFamily="2" charset="-122"/>
              </a:rPr>
              <a:t>质询研讨　深入理解</a:t>
            </a:r>
            <a:endParaRPr lang="en-US" altLang="zh-CN" sz="40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]99T5T74Z7THH8{E@T3XMA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/>
          <p:nvPr/>
        </p:nvSpPr>
        <p:spPr>
          <a:xfrm>
            <a:off x="285750" y="71438"/>
            <a:ext cx="8316913" cy="2308225"/>
          </a:xfrm>
          <a:prstGeom prst="rect">
            <a:avLst/>
          </a:prstGeom>
          <a:noFill/>
          <a:ln w="38100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Calibri" panose="020F0502020204030204" pitchFamily="34" charset="0"/>
              </a:rPr>
              <a:t>　</a:t>
            </a:r>
            <a:r>
              <a:rPr lang="en-US" altLang="zh-CN" sz="3600" b="1">
                <a:solidFill>
                  <a:schemeClr val="accent2"/>
                </a:solidFill>
                <a:latin typeface="Calibri" panose="020F0502020204030204" pitchFamily="34" charset="0"/>
              </a:rPr>
              <a:t>1</a:t>
            </a:r>
            <a:r>
              <a:rPr lang="zh-CN" altLang="en-US" sz="3600" b="1" dirty="0">
                <a:solidFill>
                  <a:schemeClr val="accent2"/>
                </a:solidFill>
                <a:latin typeface="Calibri" panose="020F0502020204030204" pitchFamily="34" charset="0"/>
              </a:rPr>
              <a:t>、被贬，总不是什么好事，范仲淹在文章一 开头便提滕子京“谪守巴陵郡”，是否让老朋友难堪呢？（课文为什么这样开头？）</a:t>
            </a:r>
            <a:endParaRPr lang="zh-CN" altLang="en-US" sz="36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16746" name="Rectangle 10"/>
          <p:cNvSpPr>
            <a:spLocks noChangeArrowheads="1"/>
          </p:cNvSpPr>
          <p:nvPr/>
        </p:nvSpPr>
        <p:spPr bwMode="auto">
          <a:xfrm>
            <a:off x="214313" y="2286000"/>
            <a:ext cx="8820150" cy="2727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华文新魏" panose="02010800040101010101" pitchFamily="2" charset="-122"/>
                <a:cs typeface="+mn-cs"/>
              </a:rPr>
              <a:t>滕子京“谪守巴陵郡”，才一年工夫，就“政通人和，百废具兴”，还重修了岳阳楼，这样开头，既是对他政绩的赞扬，也是为他的被贬鸣不平。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华文新魏" panose="02010800040101010101" pitchFamily="2" charset="-122"/>
                <a:cs typeface="+mn-cs"/>
              </a:rPr>
              <a:t>还呼应后文，劝勉他“不以己悲”。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n-lt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1"/>
          <p:cNvSpPr txBox="1"/>
          <p:nvPr/>
        </p:nvSpPr>
        <p:spPr>
          <a:xfrm>
            <a:off x="827088" y="573088"/>
            <a:ext cx="72929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914400" lvl="1" indent="-457200"/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15725" name="Text Box 13"/>
          <p:cNvSpPr txBox="1"/>
          <p:nvPr/>
        </p:nvSpPr>
        <p:spPr>
          <a:xfrm>
            <a:off x="827088" y="627063"/>
            <a:ext cx="7993062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、作者在这里没有对岳阳楼进行详细描绘，原因是什么？</a:t>
            </a:r>
            <a:endParaRPr lang="zh-CN" altLang="en-US" sz="44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5727" name="Text Box 15"/>
          <p:cNvSpPr txBox="1"/>
          <p:nvPr/>
        </p:nvSpPr>
        <p:spPr>
          <a:xfrm>
            <a:off x="323850" y="2193925"/>
            <a:ext cx="8640763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第一，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“前人之述备矣”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，因为不必再去重复；第二，从全文看，作者写这篇文章的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目的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不在于介绍岳阳楼的建造经过和它的构造及景物，而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在于借景抒情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,</a:t>
            </a:r>
            <a:r>
              <a:rPr lang="zh-CN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表达自己的旷达胸襟和政治抱负</a:t>
            </a:r>
            <a:r>
              <a:rPr lang="zh-CN" altLang="en-US" sz="3600" b="1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3600" b="1" dirty="0">
              <a:solidFill>
                <a:srgbClr val="00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5729" name="Rectangle 17"/>
          <p:cNvSpPr>
            <a:spLocks noRot="1"/>
          </p:cNvSpPr>
          <p:nvPr/>
        </p:nvSpPr>
        <p:spPr>
          <a:xfrm>
            <a:off x="107950" y="627063"/>
            <a:ext cx="8540750" cy="12430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har char="•"/>
            </a:pPr>
            <a:endParaRPr lang="zh-CN" altLang="en-US" sz="3600" dirty="0">
              <a:solidFill>
                <a:srgbClr val="0033CC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5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5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5" grpId="0"/>
      <p:bldP spid="11572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8"/>
          <p:cNvSpPr>
            <a:spLocks noGrp="1" noRot="1"/>
          </p:cNvSpPr>
          <p:nvPr>
            <p:ph type="title"/>
          </p:nvPr>
        </p:nvSpPr>
        <p:spPr>
          <a:xfrm>
            <a:off x="0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 dirty="0">
                <a:solidFill>
                  <a:schemeClr val="accent2"/>
                </a:solidFill>
              </a:rPr>
              <a:t>第二段先写景再抒情，如何写景？</a:t>
            </a:r>
            <a:endParaRPr lang="zh-CN" altLang="en-US" sz="3600" b="1" dirty="0">
              <a:solidFill>
                <a:schemeClr val="accent2"/>
              </a:solidFill>
            </a:endParaRPr>
          </a:p>
        </p:txBody>
      </p:sp>
      <p:sp>
        <p:nvSpPr>
          <p:cNvPr id="30723" name="Rectangle 9"/>
          <p:cNvSpPr>
            <a:spLocks noGrp="1" noRot="1"/>
          </p:cNvSpPr>
          <p:nvPr>
            <p:ph type="body"/>
          </p:nvPr>
        </p:nvSpPr>
        <p:spPr>
          <a:xfrm>
            <a:off x="603250" y="1058863"/>
            <a:ext cx="8540750" cy="2378075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80000"/>
              </a:lnSpc>
            </a:pPr>
            <a:r>
              <a:rPr lang="en-US" altLang="zh-CN" sz="3300" b="1"/>
              <a:t>1</a:t>
            </a:r>
            <a:r>
              <a:rPr lang="zh-CN" altLang="en-US" sz="3300" b="1" dirty="0"/>
              <a:t>、先指出岳阳楼的胜景集中在洞庭湖，渲染浩瀚的气势。</a:t>
            </a:r>
            <a:endParaRPr lang="zh-CN" altLang="en-US" sz="3300" b="1" dirty="0"/>
          </a:p>
          <a:p>
            <a:pPr>
              <a:lnSpc>
                <a:spcPct val="80000"/>
              </a:lnSpc>
            </a:pPr>
            <a:r>
              <a:rPr lang="en-US" altLang="zh-CN" sz="3300" b="1"/>
              <a:t>2</a:t>
            </a:r>
            <a:r>
              <a:rPr lang="zh-CN" altLang="en-US" sz="3300" b="1" dirty="0"/>
              <a:t>、接着从</a:t>
            </a:r>
            <a:r>
              <a:rPr lang="zh-CN" altLang="en-US" sz="40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空间</a:t>
            </a:r>
            <a:r>
              <a:rPr lang="zh-CN" altLang="en-US" sz="3300" b="1" dirty="0"/>
              <a:t>上写浩瀚的湖面。</a:t>
            </a:r>
            <a:endParaRPr lang="zh-CN" altLang="en-US" sz="3300" b="1" dirty="0"/>
          </a:p>
          <a:p>
            <a:pPr>
              <a:lnSpc>
                <a:spcPct val="80000"/>
              </a:lnSpc>
            </a:pPr>
            <a:r>
              <a:rPr lang="en-US" altLang="zh-CN" sz="3300" b="1"/>
              <a:t>3</a:t>
            </a:r>
            <a:r>
              <a:rPr lang="zh-CN" altLang="en-US" sz="3300" b="1" dirty="0"/>
              <a:t>、最后从</a:t>
            </a:r>
            <a:r>
              <a:rPr lang="zh-CN" altLang="en-US" sz="40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时间</a:t>
            </a:r>
            <a:r>
              <a:rPr lang="zh-CN" altLang="en-US" sz="3300" b="1" dirty="0"/>
              <a:t>上写湖面上变化万千的壮丽景象。</a:t>
            </a:r>
            <a:endParaRPr lang="zh-CN" altLang="en-US" sz="3300" b="1" dirty="0"/>
          </a:p>
        </p:txBody>
      </p:sp>
      <p:sp>
        <p:nvSpPr>
          <p:cNvPr id="110595" name="Rectangle 3"/>
          <p:cNvSpPr/>
          <p:nvPr/>
        </p:nvSpPr>
        <p:spPr>
          <a:xfrm>
            <a:off x="539750" y="3543300"/>
            <a:ext cx="7772400" cy="7032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Calibri" panose="020F0502020204030204" pitchFamily="34" charset="0"/>
              </a:rPr>
              <a:t>其中哪两个字最有气势？</a:t>
            </a:r>
            <a:endParaRPr lang="zh-CN" altLang="en-US" sz="40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20845" name="Rectangle 13"/>
          <p:cNvSpPr/>
          <p:nvPr/>
        </p:nvSpPr>
        <p:spPr>
          <a:xfrm>
            <a:off x="684530" y="4143375"/>
            <a:ext cx="1831340" cy="706755"/>
          </a:xfrm>
          <a:prstGeom prst="rect">
            <a:avLst/>
          </a:prstGeom>
          <a:solidFill>
            <a:schemeClr val="hlink"/>
          </a:solidFill>
          <a:ln w="381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  <a:ea typeface="华文新魏" panose="02010800040101010101" pitchFamily="2" charset="-122"/>
              </a:rPr>
              <a:t>衔、吞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build="p"/>
      <p:bldP spid="12084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0" y="-9525"/>
            <a:ext cx="8229600" cy="1073150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40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探究第三段</a:t>
            </a:r>
            <a:br>
              <a:rPr lang="zh-CN" altLang="en-US" sz="40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</a:br>
            <a:r>
              <a:rPr lang="en-US" altLang="zh-CN" sz="40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1.</a:t>
            </a:r>
            <a:r>
              <a:rPr lang="zh-CN" altLang="en-US" sz="40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写了哪些景物？</a:t>
            </a:r>
            <a:endParaRPr lang="en-US" altLang="zh-CN" sz="4000" b="1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31747" name="Rectangle 3"/>
          <p:cNvSpPr>
            <a:spLocks noGrp="1"/>
          </p:cNvSpPr>
          <p:nvPr>
            <p:ph type="body"/>
          </p:nvPr>
        </p:nvSpPr>
        <p:spPr>
          <a:xfrm>
            <a:off x="90805" y="1622108"/>
            <a:ext cx="8458200" cy="647700"/>
          </a:xfrm>
        </p:spPr>
        <p:txBody>
          <a:bodyPr vert="horz" wrap="square" lIns="91440" tIns="45720" rIns="91440" bIns="45720" anchor="t"/>
          <a:lstStyle/>
          <a:p>
            <a:pPr>
              <a:lnSpc>
                <a:spcPct val="90000"/>
              </a:lnSpc>
              <a:buNone/>
            </a:pPr>
            <a:r>
              <a:rPr lang="en-US" altLang="zh-CN" sz="40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、这些景物描写渲染了什么气氛？</a:t>
            </a:r>
            <a:endParaRPr lang="zh-CN" altLang="en-US" sz="40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45064" name="Text Box 8"/>
          <p:cNvSpPr txBox="1"/>
          <p:nvPr/>
        </p:nvSpPr>
        <p:spPr>
          <a:xfrm>
            <a:off x="-635" y="1063625"/>
            <a:ext cx="9113520" cy="46037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霪雨、阴风、浊浪、日、星、山岳、商旅、樯、楫、虎、猿</a:t>
            </a:r>
            <a:endParaRPr lang="en-US" altLang="zh-CN" sz="24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5065" name="Text Box 9"/>
          <p:cNvSpPr txBox="1"/>
          <p:nvPr/>
        </p:nvSpPr>
        <p:spPr>
          <a:xfrm>
            <a:off x="179388" y="2894330"/>
            <a:ext cx="87852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3</a:t>
            </a:r>
            <a:r>
              <a:rPr lang="zh-CN" altLang="en-US" sz="32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、通过这些景物可看出迁客骚人怎样的感情？</a:t>
            </a:r>
            <a:endParaRPr lang="zh-CN" altLang="en-US" sz="32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45066" name="Rectangle 10"/>
          <p:cNvSpPr/>
          <p:nvPr/>
        </p:nvSpPr>
        <p:spPr>
          <a:xfrm>
            <a:off x="90805" y="3702050"/>
            <a:ext cx="8930640" cy="1198880"/>
          </a:xfrm>
          <a:prstGeom prst="rect">
            <a:avLst/>
          </a:prstGeom>
          <a:solidFill>
            <a:schemeClr val="hlink"/>
          </a:solidFill>
          <a:ln w="381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在朝廷中遭遇谗言诽谤，离开家乡，悲伤至极之情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5068" name="Rectangle 12"/>
          <p:cNvSpPr/>
          <p:nvPr/>
        </p:nvSpPr>
        <p:spPr>
          <a:xfrm>
            <a:off x="989013" y="2117408"/>
            <a:ext cx="4287837" cy="708025"/>
          </a:xfrm>
          <a:prstGeom prst="rect">
            <a:avLst/>
          </a:prstGeom>
          <a:solidFill>
            <a:schemeClr val="hlink"/>
          </a:solidFill>
          <a:ln w="38100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  <a:ea typeface="华文新魏" panose="02010800040101010101" pitchFamily="2" charset="-122"/>
              </a:rPr>
              <a:t>渲染“悲”的气氛</a:t>
            </a:r>
            <a:endParaRPr lang="zh-CN" altLang="en-US" sz="4000" b="1" dirty="0">
              <a:solidFill>
                <a:srgbClr val="FF0000"/>
              </a:solidFill>
              <a:latin typeface="Calibri" panose="020F050202020403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bldLvl="0" animBg="1"/>
      <p:bldP spid="45066" grpId="0" bldLvl="0" animBg="1"/>
      <p:bldP spid="4506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0" y="56515"/>
            <a:ext cx="8229600" cy="659130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探究第四段，思考：</a:t>
            </a:r>
            <a:endParaRPr lang="zh-CN" altLang="en-US" sz="40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2771" name="Text Box 10"/>
          <p:cNvSpPr txBox="1"/>
          <p:nvPr/>
        </p:nvSpPr>
        <p:spPr>
          <a:xfrm>
            <a:off x="249873" y="715010"/>
            <a:ext cx="77755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1</a:t>
            </a:r>
            <a:r>
              <a:rPr lang="zh-CN" altLang="en-US" sz="40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、第四段写了哪些景物？</a:t>
            </a:r>
            <a:endParaRPr lang="zh-CN" altLang="en-US" sz="40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23915" name="Text Box 11"/>
          <p:cNvSpPr txBox="1"/>
          <p:nvPr/>
        </p:nvSpPr>
        <p:spPr>
          <a:xfrm>
            <a:off x="0" y="1423035"/>
            <a:ext cx="9130030" cy="119888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春风、日光、波澜、湖光、天色、沙鸥、美丽的鱼、芷、兰、月影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916" name="Text Box 12"/>
          <p:cNvSpPr txBox="1"/>
          <p:nvPr/>
        </p:nvSpPr>
        <p:spPr>
          <a:xfrm>
            <a:off x="328295" y="2623185"/>
            <a:ext cx="86436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2</a:t>
            </a:r>
            <a:r>
              <a:rPr lang="zh-CN" altLang="en-US" sz="36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、从这些景物可以体现出洞庭湖的什么特征？</a:t>
            </a:r>
            <a:endParaRPr lang="zh-CN" altLang="en-US" sz="36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23917" name="Text Box 13"/>
          <p:cNvSpPr txBox="1"/>
          <p:nvPr/>
        </p:nvSpPr>
        <p:spPr>
          <a:xfrm>
            <a:off x="2357438" y="3177223"/>
            <a:ext cx="2286000" cy="6461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明媚艳丽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918" name="Text Box 14"/>
          <p:cNvSpPr txBox="1"/>
          <p:nvPr/>
        </p:nvSpPr>
        <p:spPr>
          <a:xfrm>
            <a:off x="250190" y="3823018"/>
            <a:ext cx="84978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3</a:t>
            </a:r>
            <a:r>
              <a:rPr lang="zh-CN" altLang="en-US" sz="32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、通过这些景观体现出迁客骚人的什么感情？</a:t>
            </a:r>
            <a:endParaRPr lang="zh-CN" altLang="en-US" sz="32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23919" name="Text Box 15"/>
          <p:cNvSpPr txBox="1"/>
          <p:nvPr/>
        </p:nvSpPr>
        <p:spPr>
          <a:xfrm>
            <a:off x="863283" y="4407218"/>
            <a:ext cx="7272337" cy="646112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因美景而忘乎官场世俗的喜悦之情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5" grpId="0" bldLvl="0" animBg="1"/>
      <p:bldP spid="123916" grpId="0"/>
      <p:bldP spid="123917" grpId="0" bldLvl="0" animBg="1"/>
      <p:bldP spid="123918" grpId="0"/>
      <p:bldP spid="12391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0"/>
          <p:cNvSpPr txBox="1"/>
          <p:nvPr/>
        </p:nvSpPr>
        <p:spPr>
          <a:xfrm>
            <a:off x="1239838" y="1058863"/>
            <a:ext cx="686117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914400" lvl="1" indent="-457200"/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3796" name="Text Box 12"/>
          <p:cNvSpPr txBox="1"/>
          <p:nvPr/>
        </p:nvSpPr>
        <p:spPr>
          <a:xfrm>
            <a:off x="44450" y="177165"/>
            <a:ext cx="90551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1</a:t>
            </a:r>
            <a:r>
              <a:rPr lang="zh-CN" altLang="en-US" sz="32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、课文三、四两段文字描绘了洞庭湖哪两幅画面？</a:t>
            </a:r>
            <a:endParaRPr lang="zh-CN" altLang="en-US" sz="32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24941" name="Text Box 13"/>
          <p:cNvSpPr txBox="1"/>
          <p:nvPr/>
        </p:nvSpPr>
        <p:spPr>
          <a:xfrm>
            <a:off x="358140" y="958533"/>
            <a:ext cx="7921625" cy="58420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一、阴雨凄凉           二、明媚晴朗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4942" name="Text Box 14"/>
          <p:cNvSpPr txBox="1"/>
          <p:nvPr/>
        </p:nvSpPr>
        <p:spPr>
          <a:xfrm>
            <a:off x="89535" y="1676400"/>
            <a:ext cx="89646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、作者用哪些话概括说明了“迁客骚人”的“悲”与“喜”？这样写的目的是什么？</a:t>
            </a:r>
            <a:endParaRPr lang="zh-CN" altLang="en-US" sz="32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24943" name="Text Box 15"/>
          <p:cNvSpPr txBox="1"/>
          <p:nvPr/>
        </p:nvSpPr>
        <p:spPr>
          <a:xfrm>
            <a:off x="44450" y="2752725"/>
            <a:ext cx="8198485" cy="224536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去国怀乡，忧谗畏讥”概括了“迁客骚人”的“悲”；“心旷神怡，宠辱皆忘”概括了“迁客骚人”的“喜”这样写是为了将这类人的悲喜感情跟“古仁人之心”做对比，引出下文，由写景转入议论，突出主旨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1" grpId="0" bldLvl="0" animBg="1"/>
      <p:bldP spid="12494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0"/>
          <p:cNvSpPr txBox="1"/>
          <p:nvPr/>
        </p:nvSpPr>
        <p:spPr>
          <a:xfrm>
            <a:off x="1116013" y="574675"/>
            <a:ext cx="72009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6990" name="Text Box 14"/>
          <p:cNvSpPr txBox="1"/>
          <p:nvPr/>
        </p:nvSpPr>
        <p:spPr>
          <a:xfrm>
            <a:off x="0" y="898525"/>
            <a:ext cx="88931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1</a:t>
            </a:r>
            <a:r>
              <a:rPr lang="zh-CN" altLang="en-US" sz="40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、本段表现作者怎样的胸襟和抱负？</a:t>
            </a:r>
            <a:endParaRPr lang="zh-CN" altLang="en-US" sz="40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26991" name="Text Box 15"/>
          <p:cNvSpPr txBox="1"/>
          <p:nvPr/>
        </p:nvSpPr>
        <p:spPr>
          <a:xfrm>
            <a:off x="179388" y="1654175"/>
            <a:ext cx="8713787" cy="1200150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“不以物喜，不以己悲”表现旷达的胸襟，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“先天下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… 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乐而乐”表达作者政治抱负。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6992" name="Text Box 16"/>
          <p:cNvSpPr txBox="1"/>
          <p:nvPr/>
        </p:nvSpPr>
        <p:spPr>
          <a:xfrm>
            <a:off x="107950" y="2817495"/>
            <a:ext cx="8569325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、从这理想的寻求中，我们可以看出作者有怎样的人品？</a:t>
            </a:r>
            <a:endParaRPr lang="zh-CN" altLang="en-US" sz="4000" b="1" dirty="0">
              <a:solidFill>
                <a:schemeClr val="accent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26993" name="Text Box 17"/>
          <p:cNvSpPr txBox="1"/>
          <p:nvPr/>
        </p:nvSpPr>
        <p:spPr>
          <a:xfrm>
            <a:off x="107949" y="4141470"/>
            <a:ext cx="8569325" cy="646331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不贪图名利和富贵，清廉正直，忧国忧民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3" name="Text Box 18"/>
          <p:cNvSpPr txBox="1"/>
          <p:nvPr/>
        </p:nvSpPr>
        <p:spPr>
          <a:xfrm>
            <a:off x="0" y="87313"/>
            <a:ext cx="7772400" cy="5397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探究第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5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段：</a:t>
            </a:r>
            <a:endParaRPr lang="zh-CN" altLang="en-US" sz="40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6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6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6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69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90" grpId="0"/>
      <p:bldP spid="126992" grpId="0"/>
      <p:bldP spid="12699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FD04Z)HEP1LKXP1@M0L6C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789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6-87-岳陽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 Box 2"/>
          <p:cNvSpPr txBox="1"/>
          <p:nvPr/>
        </p:nvSpPr>
        <p:spPr>
          <a:xfrm>
            <a:off x="0" y="0"/>
            <a:ext cx="137160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岳阳楼记</a:t>
            </a:r>
            <a:endParaRPr lang="zh-CN" altLang="en-US" sz="80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2848893"/>
            <a:ext cx="923330" cy="20882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范仲淹</a:t>
            </a:r>
            <a:endParaRPr lang="zh-CN" altLang="en-US" sz="4800" b="1" dirty="0">
              <a:solidFill>
                <a:srgbClr val="FF00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]I2V}R@2GH2`X8Q%WUG$[A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0"/>
            <a:ext cx="90741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1"/>
          <p:cNvSpPr txBox="1"/>
          <p:nvPr/>
        </p:nvSpPr>
        <p:spPr>
          <a:xfrm>
            <a:off x="1071563" y="1357313"/>
            <a:ext cx="657225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“微斯人，吾谁与归”表达了作者怎样的情感？</a:t>
            </a:r>
            <a:endParaRPr lang="zh-CN" altLang="en-US" sz="32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7891" name="TextBox 2"/>
          <p:cNvSpPr txBox="1"/>
          <p:nvPr/>
        </p:nvSpPr>
        <p:spPr>
          <a:xfrm>
            <a:off x="3000375" y="357188"/>
            <a:ext cx="20716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Calibri" panose="020F0502020204030204" pitchFamily="34" charset="0"/>
              </a:rPr>
              <a:t>思考：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MEBRW%YK_50UJ1({KTMD6L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>
          <a:xfrm>
            <a:off x="0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b="1" dirty="0">
                <a:solidFill>
                  <a:schemeClr val="accent2"/>
                </a:solidFill>
              </a:rPr>
              <a:t>试用简要的语言概括中心思想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39939" name="Text Box 4"/>
          <p:cNvSpPr>
            <a:spLocks noGrp="1"/>
          </p:cNvSpPr>
          <p:nvPr>
            <p:ph type="body"/>
          </p:nvPr>
        </p:nvSpPr>
        <p:spPr>
          <a:xfrm>
            <a:off x="0" y="1200150"/>
            <a:ext cx="8229600" cy="3394075"/>
          </a:xfrm>
        </p:spPr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zh-CN" altLang="en-US" sz="4000" b="1" dirty="0"/>
              <a:t>  通过对迁客骚人登楼时或悲或喜的“览物之情”的分析议论，表达了作者“不以物喜，不以己悲”的旷达胸襟和“先天下之忧而忧，后天下之乐而乐”政治抱负。</a:t>
            </a:r>
            <a:endParaRPr lang="zh-CN" altLang="en-U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0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5400" b="1" dirty="0" smtClean="0">
                <a:solidFill>
                  <a:srgbClr val="800080"/>
                </a:solidFill>
                <a:ea typeface="华文彩云" panose="02010800040101010101" pitchFamily="2" charset="-122"/>
              </a:rPr>
              <a:t>配乐诵读</a:t>
            </a:r>
            <a:r>
              <a:rPr lang="zh-CN" altLang="en-US" sz="5400" b="1" dirty="0">
                <a:solidFill>
                  <a:srgbClr val="800080"/>
                </a:solidFill>
                <a:ea typeface="华文彩云" panose="02010800040101010101" pitchFamily="2" charset="-122"/>
              </a:rPr>
              <a:t>　</a:t>
            </a:r>
            <a:r>
              <a:rPr lang="zh-CN" altLang="en-US" sz="5400" b="1" dirty="0" smtClean="0">
                <a:solidFill>
                  <a:srgbClr val="800080"/>
                </a:solidFill>
                <a:ea typeface="华文彩云" panose="02010800040101010101" pitchFamily="2" charset="-122"/>
              </a:rPr>
              <a:t>深化情感</a:t>
            </a:r>
            <a:endParaRPr lang="zh-CN" altLang="en-US" sz="5400" b="1" dirty="0">
              <a:solidFill>
                <a:srgbClr val="800080"/>
              </a:solidFill>
              <a:ea typeface="华文彩云" panose="02010800040101010101" pitchFamily="2" charset="-122"/>
            </a:endParaRPr>
          </a:p>
        </p:txBody>
      </p:sp>
      <p:graphicFrame>
        <p:nvGraphicFramePr>
          <p:cNvPr id="40963" name="Object 6">
            <a:hlinkClick r:id="rId1" action="ppaction://hlinkfile"/>
          </p:cNvPr>
          <p:cNvGraphicFramePr>
            <a:graphicFrameLocks noGrp="1" noChangeAspect="1"/>
          </p:cNvGraphicFramePr>
          <p:nvPr>
            <p:ph type="body"/>
          </p:nvPr>
        </p:nvGraphicFramePr>
        <p:xfrm>
          <a:off x="357188" y="1516063"/>
          <a:ext cx="8786812" cy="319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" r:id="rId2" imgW="6076950" imgH="4124325" progId="PBrush">
                  <p:embed/>
                </p:oleObj>
              </mc:Choice>
              <mc:Fallback>
                <p:oleObj name="" r:id="rId2" imgW="6076950" imgH="4124325" progId="PBrush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3">
                        <a:lum bright="17999"/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357188" y="1516063"/>
                        <a:ext cx="8786812" cy="319881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动作按钮: 声音 1">
            <a:hlinkClick r:id="rId4" action="ppaction://hlinkfile" highlightClick="1"/>
          </p:cNvPr>
          <p:cNvSpPr/>
          <p:nvPr/>
        </p:nvSpPr>
        <p:spPr>
          <a:xfrm>
            <a:off x="3635896" y="4803998"/>
            <a:ext cx="1440160" cy="339502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2"/>
          <p:cNvSpPr txBox="1"/>
          <p:nvPr/>
        </p:nvSpPr>
        <p:spPr>
          <a:xfrm>
            <a:off x="393065" y="1205230"/>
            <a:ext cx="8466455" cy="2445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zh-CN" sz="225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记：</a:t>
            </a:r>
            <a:r>
              <a:rPr lang="zh-CN" altLang="zh-CN" sz="2250" b="1" dirty="0">
                <a:latin typeface="宋体" panose="02010600030101010101" pitchFamily="2" charset="-122"/>
                <a:sym typeface="宋体" panose="02010600030101010101" pitchFamily="2" charset="-122"/>
              </a:rPr>
              <a:t>古代的一种文体，主要通过记事、记景、记人来抒发作者的情感或发表作者见解，即景抒情、托物言志，在写法上大多以记述为主而兼有议论、抒情。例如，《小石潭记》《桃花源记》《醉翁亭记》《满井游记》等。</a:t>
            </a:r>
            <a:endParaRPr lang="zh-CN" altLang="zh-CN" sz="225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8851" name="Group 19"/>
          <p:cNvGrpSpPr/>
          <p:nvPr/>
        </p:nvGrpSpPr>
        <p:grpSpPr>
          <a:xfrm>
            <a:off x="1263254" y="369094"/>
            <a:ext cx="1739503" cy="525066"/>
            <a:chOff x="138" y="461"/>
            <a:chExt cx="1461" cy="441"/>
          </a:xfrm>
        </p:grpSpPr>
        <p:pic>
          <p:nvPicPr>
            <p:cNvPr id="78852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8853" name="文本框 2"/>
            <p:cNvSpPr txBox="1"/>
            <p:nvPr/>
          </p:nvSpPr>
          <p:spPr>
            <a:xfrm>
              <a:off x="476" y="509"/>
              <a:ext cx="1080" cy="3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zh-CN" sz="21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相关介绍</a:t>
              </a:r>
              <a:endParaRPr lang="zh-CN" altLang="zh-CN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-22944" y="141288"/>
            <a:ext cx="5531048" cy="342230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知人论世，理解情怀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type="body"/>
          </p:nvPr>
        </p:nvSpPr>
        <p:spPr>
          <a:xfrm>
            <a:off x="0" y="642938"/>
            <a:ext cx="5795963" cy="2460625"/>
          </a:xfrm>
        </p:spPr>
        <p:txBody>
          <a:bodyPr vert="horz" wrap="square" lIns="91440" tIns="45720" rIns="91440" bIns="45720" anchor="t"/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范仲淹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(989</a:t>
            </a:r>
            <a:r>
              <a:rPr lang="en-US" altLang="zh-CN" sz="2400" b="1" dirty="0">
                <a:latin typeface="Arial" panose="020B0604020202020204" pitchFamily="34" charset="0"/>
                <a:ea typeface="楷体_GB2312" pitchFamily="49" charset="-122"/>
              </a:rPr>
              <a:t>—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1052)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，字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希文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，苏州人，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北宋政治家、文学家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，死后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谥号文正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，本文就选自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范文正公集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。他一生坎坷，出身贫寒，两岁丧父，和母亲随任小官吏的继父四处迁徙，其青少年时代，生活贫困，常常只能吃一点韭菜末，但他昼夜苦读，从小就自诵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士当先天下之忧而忧，后天下之乐而乐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172" name="Picture 4" descr="fz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41288"/>
            <a:ext cx="3225800" cy="2859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Rectangle 5"/>
          <p:cNvSpPr/>
          <p:nvPr/>
        </p:nvSpPr>
        <p:spPr>
          <a:xfrm>
            <a:off x="0" y="3000375"/>
            <a:ext cx="9144000" cy="2425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26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岁登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进士科后，因敢于直言，屡遭贬斥，久不被重用，但即使这样，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52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岁时，任陕西经略安抚招讨副使，巩固边防，使西夏不敢进犯，人送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军中有一范，西贼惊破胆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之誉。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54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岁时，提出改革措施触怒守旧派，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55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岁时又继续遭贬，流转任邓州、杭州、青州等地知州，后在赴颖州任途中病死。可以说，他的一生就是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先天下之忧而忧，后天下之乐而乐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他是北宋诗文革新运动的先驱，他的诗文代表文学创作的进步方向，具有鲜明的政治内容。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5"/>
          <p:cNvSpPr txBox="1"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8"/>
          </a:xfr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3702914-C519-45BA-B71E-E2BD152CFCF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/>
          </p:cNvSpPr>
          <p:nvPr>
            <p:ph type="title"/>
          </p:nvPr>
        </p:nvSpPr>
        <p:spPr>
          <a:xfrm>
            <a:off x="0" y="206375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3600" b="1" dirty="0">
                <a:solidFill>
                  <a:schemeClr val="accent1"/>
                </a:solidFill>
                <a:ea typeface="华文彩云" panose="02010800040101010101" pitchFamily="2" charset="-122"/>
              </a:rPr>
              <a:t>成语故事：</a:t>
            </a:r>
            <a:r>
              <a:rPr lang="zh-CN" altLang="en-US" sz="3600" dirty="0">
                <a:solidFill>
                  <a:srgbClr val="A50021"/>
                </a:solidFill>
                <a:ea typeface="黑体" panose="02010609060101010101" pitchFamily="2" charset="-122"/>
              </a:rPr>
              <a:t>断齑划粥</a:t>
            </a:r>
            <a:endParaRPr lang="en-US" altLang="zh-CN" sz="3600">
              <a:solidFill>
                <a:srgbClr val="A50021"/>
              </a:solidFill>
              <a:ea typeface="黑体" panose="02010609060101010101" pitchFamily="2" charset="-122"/>
            </a:endParaRPr>
          </a:p>
        </p:txBody>
      </p:sp>
      <p:sp>
        <p:nvSpPr>
          <p:cNvPr id="8196" name="Rectangle 3"/>
          <p:cNvSpPr>
            <a:spLocks noGrp="1"/>
          </p:cNvSpPr>
          <p:nvPr>
            <p:ph type="body"/>
          </p:nvPr>
        </p:nvSpPr>
        <p:spPr>
          <a:xfrm>
            <a:off x="1009650" y="1168400"/>
            <a:ext cx="8134350" cy="3349625"/>
          </a:xfrm>
        </p:spPr>
        <p:txBody>
          <a:bodyPr vert="horz" wrap="square" lIns="91440" tIns="45720" rIns="91440" bIns="45720" anchor="t"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b="1" dirty="0">
                <a:solidFill>
                  <a:schemeClr val="accent2"/>
                </a:solidFill>
                <a:ea typeface="华文楷体" panose="02010600040101010101" pitchFamily="2" charset="-122"/>
              </a:rPr>
              <a:t>　　</a:t>
            </a:r>
            <a:r>
              <a:rPr lang="zh-CN" altLang="en-US" b="1" dirty="0">
                <a:solidFill>
                  <a:srgbClr val="FF0000"/>
                </a:solidFill>
                <a:ea typeface="华文楷体" panose="02010600040101010101" pitchFamily="2" charset="-122"/>
              </a:rPr>
              <a:t>范仲淹自幼丧父，随母亲改嫁到长山朱家，就读于长白山寺。他在生活十分困顿的情况下发奋苦读，常于寺中熬一锅粥，划为四块，早晚各食两块。取山韭野菜，切成数段，用盐腌一腌就着吃。这样度过三年，终于考中进士。</a:t>
            </a:r>
            <a:endParaRPr lang="en-US" altLang="zh-CN" b="1">
              <a:solidFill>
                <a:srgbClr val="FF0000"/>
              </a:solidFill>
              <a:ea typeface="华文楷体" panose="02010600040101010101" pitchFamily="2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 dirty="0">
                <a:solidFill>
                  <a:schemeClr val="accent2"/>
                </a:solidFill>
                <a:ea typeface="华文楷体" panose="02010600040101010101" pitchFamily="2" charset="-122"/>
              </a:rPr>
              <a:t>　　</a:t>
            </a:r>
            <a:r>
              <a:rPr lang="zh-CN" altLang="en-US" b="1" dirty="0">
                <a:solidFill>
                  <a:srgbClr val="0070C0"/>
                </a:solidFill>
                <a:ea typeface="华文楷体" panose="02010600040101010101" pitchFamily="2" charset="-122"/>
              </a:rPr>
              <a:t>齑：酱菜或腌菜之类。</a:t>
            </a:r>
            <a:endParaRPr lang="en-US" altLang="zh-CN" b="1">
              <a:solidFill>
                <a:srgbClr val="0070C0"/>
              </a:solidFill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副标题 2"/>
          <p:cNvSpPr>
            <a:spLocks noGrp="1"/>
          </p:cNvSpPr>
          <p:nvPr>
            <p:ph type="subTitle"/>
          </p:nvPr>
        </p:nvSpPr>
        <p:spPr>
          <a:xfrm>
            <a:off x="357188" y="928688"/>
            <a:ext cx="8786812" cy="4071937"/>
          </a:xfrm>
        </p:spPr>
        <p:txBody>
          <a:bodyPr vert="horz" wrap="square" lIns="91440" tIns="45720" rIns="91440" bIns="45720"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1046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年，范仲淹的挚友滕子京谪守巴陵郡，重修岳阳楼。当时，范仲淹亦被贬在邓州作官。滕子京请范仲淹为重修岳阳楼写记，并送去一本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洞庭晚秋图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。范仲淹依据此图，凭着丰富的想象，写下了千古名篇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岳阳楼记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，表达了他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不以物喜，不以己悲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的旷达胸襟和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“‘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先天下之忧而忧，后天下之乐而乐</a:t>
            </a:r>
            <a:r>
              <a:rPr lang="zh-CN" alt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的政治抱负。激励我们要以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天下为己任，树立崇高的理想，要有宽阔的胸怀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220" name="TextBox 3"/>
          <p:cNvSpPr txBox="1"/>
          <p:nvPr/>
        </p:nvSpPr>
        <p:spPr>
          <a:xfrm>
            <a:off x="857250" y="214313"/>
            <a:ext cx="40719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Calibri" panose="020F0502020204030204" pitchFamily="34" charset="0"/>
              </a:rPr>
              <a:t>背景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683568" y="195486"/>
            <a:ext cx="8229600" cy="85725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sz="5400" b="1" dirty="0">
                <a:solidFill>
                  <a:srgbClr val="800080"/>
                </a:solidFill>
                <a:ea typeface="华文彩云" panose="02010800040101010101" pitchFamily="2" charset="-122"/>
              </a:rPr>
              <a:t>听读课文　正确朗读</a:t>
            </a:r>
            <a:endParaRPr lang="zh-CN" altLang="en-US" sz="5400" b="1" dirty="0">
              <a:solidFill>
                <a:srgbClr val="800080"/>
              </a:solidFill>
              <a:ea typeface="华文彩云" panose="02010800040101010101" pitchFamily="2" charset="-122"/>
            </a:endParaRPr>
          </a:p>
        </p:txBody>
      </p:sp>
      <p:graphicFrame>
        <p:nvGraphicFramePr>
          <p:cNvPr id="10243" name="Object 7">
            <a:hlinkClick r:id="rId1" action="ppaction://hlinkfile"/>
          </p:cNvPr>
          <p:cNvGraphicFramePr>
            <a:graphicFrameLocks noGrp="1" noChangeAspect="1"/>
          </p:cNvGraphicFramePr>
          <p:nvPr>
            <p:ph type="body"/>
          </p:nvPr>
        </p:nvGraphicFramePr>
        <p:xfrm>
          <a:off x="71438" y="1516063"/>
          <a:ext cx="9072562" cy="290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2" imgW="6076950" imgH="4124325" progId="PBrush">
                  <p:embed/>
                </p:oleObj>
              </mc:Choice>
              <mc:Fallback>
                <p:oleObj name="" r:id="rId2" imgW="6076950" imgH="4124325" progId="PBrush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>
                        <a:lum bright="17999"/>
                      </a:blip>
                      <a:srcRect/>
                      <a:stretch>
                        <a:fillRect/>
                      </a:stretch>
                    </p:blipFill>
                    <p:spPr>
                      <a:xfrm>
                        <a:off x="71438" y="1516063"/>
                        <a:ext cx="9072562" cy="290671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动作按钮: 声音 1">
            <a:hlinkClick r:id="rId4" action="ppaction://hlinkfile" highlightClick="1"/>
          </p:cNvPr>
          <p:cNvSpPr/>
          <p:nvPr/>
        </p:nvSpPr>
        <p:spPr>
          <a:xfrm>
            <a:off x="1835696" y="4659982"/>
            <a:ext cx="936104" cy="360040"/>
          </a:xfrm>
          <a:prstGeom prst="actionButtonSou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母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母版</Template>
  <TotalTime>0</TotalTime>
  <Words>4526</Words>
  <Application>WPS 演示</Application>
  <PresentationFormat>全屏显示(16:9)</PresentationFormat>
  <Paragraphs>446</Paragraphs>
  <Slides>44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44</vt:i4>
      </vt:variant>
    </vt:vector>
  </HeadingPairs>
  <TitlesOfParts>
    <vt:vector size="69" baseType="lpstr">
      <vt:lpstr>Arial</vt:lpstr>
      <vt:lpstr>宋体</vt:lpstr>
      <vt:lpstr>Wingdings</vt:lpstr>
      <vt:lpstr>Calibri</vt:lpstr>
      <vt:lpstr>Calibri Light</vt:lpstr>
      <vt:lpstr>Times New Roman</vt:lpstr>
      <vt:lpstr>华文行楷</vt:lpstr>
      <vt:lpstr>黑体</vt:lpstr>
      <vt:lpstr>隶书</vt:lpstr>
      <vt:lpstr>方正舒体</vt:lpstr>
      <vt:lpstr>楷体_GB2312</vt:lpstr>
      <vt:lpstr>华文彩云</vt:lpstr>
      <vt:lpstr>华文楷体</vt:lpstr>
      <vt:lpstr>微软雅黑</vt:lpstr>
      <vt:lpstr>Arial Unicode MS</vt:lpstr>
      <vt:lpstr>华文新魏</vt:lpstr>
      <vt:lpstr>仿宋_GB2312</vt:lpstr>
      <vt:lpstr>方正琥珀简体</vt:lpstr>
      <vt:lpstr>新宋体</vt:lpstr>
      <vt:lpstr>仿宋</vt:lpstr>
      <vt:lpstr>母版</vt:lpstr>
      <vt:lpstr>自定义设计方案</vt:lpstr>
      <vt:lpstr>PBrush</vt:lpstr>
      <vt:lpstr>PBrush</vt:lpstr>
      <vt:lpstr>PBrush</vt:lpstr>
      <vt:lpstr>四大名楼总图</vt:lpstr>
      <vt:lpstr>PowerPoint 演示文稿</vt:lpstr>
      <vt:lpstr>落霞秋水</vt:lpstr>
      <vt:lpstr>PowerPoint 演示文稿</vt:lpstr>
      <vt:lpstr>PowerPoint 演示文稿</vt:lpstr>
      <vt:lpstr>知人论世，理解情怀 </vt:lpstr>
      <vt:lpstr>成语故事：断齑划粥</vt:lpstr>
      <vt:lpstr>PowerPoint 演示文稿</vt:lpstr>
      <vt:lpstr>听读课文　正确朗读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自读课文  释词解句</vt:lpstr>
      <vt:lpstr>PowerPoint 演示文稿</vt:lpstr>
      <vt:lpstr>PowerPoint 演示文稿</vt:lpstr>
      <vt:lpstr>难句解释 刻唐贤今人诗赋于其上</vt:lpstr>
      <vt:lpstr>PowerPoint 演示文稿</vt:lpstr>
      <vt:lpstr>PowerPoint 演示文稿</vt:lpstr>
      <vt:lpstr>然则北通巫峡，南极潇湘，迁客骚人，多会于此，览物之情，得无异乎？ </vt:lpstr>
      <vt:lpstr>PowerPoint 演示文稿</vt:lpstr>
      <vt:lpstr>　　像那阴雨连绵不断，整月不放晴的时候，阴冷的风怒吼着，浑浊的波浪冲向天空，日月星辰隐藏了光辉，山岳也潜伏了形体，商人和旅客不能通行，桅杆倒下，船桨折断，迫近傍晚时，天色昏暗，（只听到）老虎的吼叫和猿猴的悲啼。这时人们登上这座楼来，就会产生离开国都，怀念家乡，担心遭到诽谤，害怕被人讥讽的心情，会觉得满眼都是萧条的景象，（必将）感慨到极点而十分悲伤。</vt:lpstr>
      <vt:lpstr>PowerPoint 演示文稿</vt:lpstr>
      <vt:lpstr>  到了春风和煦、阳光明媚的时候。湖面平静，没有惊涛骇浪，天光和水色交相辉映，一片碧绿，广阔无边，沙鸥时而展翅高飞，时而落下停歇，美丽的鱼儿游来游去，岸上、小洲上的芷草兰花，茂盛青绿，有时湖上烟雾全都消散，皎洁的月光一泻千里，波动的月光闪烁着金色，静静的月影像沉在水底的碧玉，渔夫的歌声一唱一和，这样的乐趣，哪里会有穷尽呢！这时人们登上这座楼来，就会感到心胸开阔，精神愉快，荣耀和屈辱一起都被忘掉，（于是）在清风吹拂中举杯痛饮，那真是高兴到极点了啊。</vt:lpstr>
      <vt:lpstr>PowerPoint 演示文稿</vt:lpstr>
      <vt:lpstr>　　 　　唉！我曾经探究过古代品德高尚的人的思想，或许跟以上两种感情不同，为什么呢？（是因为）他们不因外物的好坏和个人的得失而或喜或悲。处在高高的庙堂上就为百姓而忧虑，处在偏远的江湖之间就替国君而担忧。这样（他们）进朝廷做官也担忧，退处江湖也担忧，既然这样，那么，他们什么时候才快乐呢？那他们一定会说“在天下人忧虑之前先忧虑，在天下人快乐之后再快乐”吧！啊！如果没有这样的人，我还能和谁志同道合呢？ </vt:lpstr>
      <vt:lpstr>微斯人，吾谁与归？</vt:lpstr>
      <vt:lpstr>质询研讨　深入理解</vt:lpstr>
      <vt:lpstr>PowerPoint 演示文稿</vt:lpstr>
      <vt:lpstr>PowerPoint 演示文稿</vt:lpstr>
      <vt:lpstr>PowerPoint 演示文稿</vt:lpstr>
      <vt:lpstr>第二段先写景再抒情，如何写景？</vt:lpstr>
      <vt:lpstr>探究第三段 1.写了哪些景物？</vt:lpstr>
      <vt:lpstr>探究第四段，思考：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试用简要的语言概括中心思想</vt:lpstr>
      <vt:lpstr>配乐诵读　深化情感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 </dc:creator>
  <dc:subject>  </dc:subject>
  <cp:lastModifiedBy>xx</cp:lastModifiedBy>
  <cp:revision>42</cp:revision>
  <dcterms:created xsi:type="dcterms:W3CDTF">2017-04-05T09:41:00Z</dcterms:created>
  <dcterms:modified xsi:type="dcterms:W3CDTF">2018-09-06T02:14:24Z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