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wav" ContentType="audio/x-wav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handoutMasterIdLst>
    <p:handoutMasterId r:id="rId3"/>
  </p:handoutMasterIdLst>
  <p:sldIdLst>
    <p:sldId id="256" r:id="rId4"/>
    <p:sldId id="435" r:id="rId5"/>
    <p:sldId id="257" r:id="rId6"/>
    <p:sldId id="415" r:id="rId7"/>
    <p:sldId id="298" r:id="rId8"/>
    <p:sldId id="323" r:id="rId9"/>
    <p:sldId id="297" r:id="rId10"/>
    <p:sldId id="417" r:id="rId11"/>
    <p:sldId id="416" r:id="rId12"/>
    <p:sldId id="336" r:id="rId13"/>
    <p:sldId id="418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260" r:id="rId22"/>
    <p:sldId id="300" r:id="rId23"/>
    <p:sldId id="426" r:id="rId24"/>
    <p:sldId id="427" r:id="rId25"/>
    <p:sldId id="429" r:id="rId26"/>
    <p:sldId id="335" r:id="rId27"/>
    <p:sldId id="261" r:id="rId28"/>
    <p:sldId id="301" r:id="rId29"/>
    <p:sldId id="430" r:id="rId30"/>
    <p:sldId id="431" r:id="rId31"/>
    <p:sldId id="262" r:id="rId32"/>
    <p:sldId id="329" r:id="rId33"/>
    <p:sldId id="338" r:id="rId34"/>
    <p:sldId id="331" r:id="rId35"/>
    <p:sldId id="339" r:id="rId36"/>
    <p:sldId id="332" r:id="rId37"/>
    <p:sldId id="333" r:id="rId38"/>
    <p:sldId id="340" r:id="rId39"/>
    <p:sldId id="341" r:id="rId40"/>
    <p:sldId id="342" r:id="rId41"/>
    <p:sldId id="343" r:id="rId42"/>
    <p:sldId id="344" r:id="rId43"/>
    <p:sldId id="345" r:id="rId44"/>
    <p:sldId id="346" r:id="rId45"/>
    <p:sldId id="347" r:id="rId46"/>
    <p:sldId id="348" r:id="rId47"/>
    <p:sldId id="349" r:id="rId48"/>
    <p:sldId id="350" r:id="rId49"/>
    <p:sldId id="361" r:id="rId50"/>
    <p:sldId id="314" r:id="rId51"/>
    <p:sldId id="286" r:id="rId52"/>
    <p:sldId id="367" r:id="rId53"/>
    <p:sldId id="315" r:id="rId54"/>
    <p:sldId id="364" r:id="rId55"/>
    <p:sldId id="365" r:id="rId56"/>
    <p:sldId id="352" r:id="rId57"/>
    <p:sldId id="266" r:id="rId58"/>
    <p:sldId id="265" r:id="rId59"/>
    <p:sldId id="267" r:id="rId60"/>
    <p:sldId id="268" r:id="rId61"/>
    <p:sldId id="269" r:id="rId62"/>
    <p:sldId id="271" r:id="rId63"/>
    <p:sldId id="272" r:id="rId64"/>
    <p:sldId id="273" r:id="rId65"/>
    <p:sldId id="270" r:id="rId66"/>
    <p:sldId id="274" r:id="rId67"/>
    <p:sldId id="362" r:id="rId68"/>
    <p:sldId id="354" r:id="rId69"/>
    <p:sldId id="291" r:id="rId70"/>
    <p:sldId id="319" r:id="rId71"/>
    <p:sldId id="293" r:id="rId72"/>
    <p:sldId id="294" r:id="rId73"/>
  </p:sldIdLst>
  <p:sldSz cx="9144000" cy="6858000" type="screen4x3"/>
  <p:notesSz cx="6858000" cy="9144000"/>
  <p:custDataLst>
    <p:tags r:id="rId74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50000"/>
      </a:spcBef>
      <a:spcAft>
        <a:spcPct val="0"/>
      </a:spcAft>
      <a:buFontTx/>
      <a:buNone/>
      <a:defRPr sz="2800" b="1" i="0" u="none" kern="1200" baseline="0">
        <a:solidFill>
          <a:schemeClr val="tx1"/>
        </a:solidFill>
        <a:latin typeface="楷体_GB2312" pitchFamily="49" charset="-122"/>
        <a:ea typeface="楷体_GB2312" pitchFamily="49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4"/>
    <p:restoredTop sz="94601"/>
  </p:normalViewPr>
  <p:slideViewPr>
    <p:cSldViewPr showGuides="1">
      <p:cViewPr varScale="1">
        <p:scale>
          <a:sx n="73" d="100"/>
          <a:sy n="73" d="100"/>
        </p:scale>
        <p:origin x="57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100" d="100"/>
        <a:sy n="100" d="100"/>
      </p:scale>
      <p:origin x="0" y="0"/>
    </p:cViewPr>
  </p:sorterViewPr>
  <p:notesViewPr>
    <p:cSldViewPr>
      <p:cViewPr>
        <p:scale>
          <a:sx n="1" d="100"/>
          <a:sy n="1" d="100"/>
        </p:scale>
        <p:origin x="0" y="0"/>
      </p:cViewPr>
    </p:cSldViewPr>
  </p:notesViewPr>
  <p:gridSpacing cx="76198" cy="7619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slide" Target="slides/slide27.xml" /><Relationship Id="rId31" Type="http://schemas.openxmlformats.org/officeDocument/2006/relationships/slide" Target="slides/slide28.xml" /><Relationship Id="rId32" Type="http://schemas.openxmlformats.org/officeDocument/2006/relationships/slide" Target="slides/slide29.xml" /><Relationship Id="rId33" Type="http://schemas.openxmlformats.org/officeDocument/2006/relationships/slide" Target="slides/slide30.xml" /><Relationship Id="rId34" Type="http://schemas.openxmlformats.org/officeDocument/2006/relationships/slide" Target="slides/slide31.xml" /><Relationship Id="rId35" Type="http://schemas.openxmlformats.org/officeDocument/2006/relationships/slide" Target="slides/slide32.xml" /><Relationship Id="rId36" Type="http://schemas.openxmlformats.org/officeDocument/2006/relationships/slide" Target="slides/slide33.xml" /><Relationship Id="rId37" Type="http://schemas.openxmlformats.org/officeDocument/2006/relationships/slide" Target="slides/slide34.xml" /><Relationship Id="rId38" Type="http://schemas.openxmlformats.org/officeDocument/2006/relationships/slide" Target="slides/slide35.xml" /><Relationship Id="rId39" Type="http://schemas.openxmlformats.org/officeDocument/2006/relationships/slide" Target="slides/slide36.xml" /><Relationship Id="rId4" Type="http://schemas.openxmlformats.org/officeDocument/2006/relationships/slide" Target="slides/slide1.xml" /><Relationship Id="rId40" Type="http://schemas.openxmlformats.org/officeDocument/2006/relationships/slide" Target="slides/slide37.xml" /><Relationship Id="rId41" Type="http://schemas.openxmlformats.org/officeDocument/2006/relationships/slide" Target="slides/slide38.xml" /><Relationship Id="rId42" Type="http://schemas.openxmlformats.org/officeDocument/2006/relationships/slide" Target="slides/slide39.xml" /><Relationship Id="rId43" Type="http://schemas.openxmlformats.org/officeDocument/2006/relationships/slide" Target="slides/slide40.xml" /><Relationship Id="rId44" Type="http://schemas.openxmlformats.org/officeDocument/2006/relationships/slide" Target="slides/slide41.xml" /><Relationship Id="rId45" Type="http://schemas.openxmlformats.org/officeDocument/2006/relationships/slide" Target="slides/slide42.xml" /><Relationship Id="rId46" Type="http://schemas.openxmlformats.org/officeDocument/2006/relationships/slide" Target="slides/slide43.xml" /><Relationship Id="rId47" Type="http://schemas.openxmlformats.org/officeDocument/2006/relationships/slide" Target="slides/slide44.xml" /><Relationship Id="rId48" Type="http://schemas.openxmlformats.org/officeDocument/2006/relationships/slide" Target="slides/slide45.xml" /><Relationship Id="rId49" Type="http://schemas.openxmlformats.org/officeDocument/2006/relationships/slide" Target="slides/slide46.xml" /><Relationship Id="rId5" Type="http://schemas.openxmlformats.org/officeDocument/2006/relationships/slide" Target="slides/slide2.xml" /><Relationship Id="rId50" Type="http://schemas.openxmlformats.org/officeDocument/2006/relationships/slide" Target="slides/slide47.xml" /><Relationship Id="rId51" Type="http://schemas.openxmlformats.org/officeDocument/2006/relationships/slide" Target="slides/slide48.xml" /><Relationship Id="rId52" Type="http://schemas.openxmlformats.org/officeDocument/2006/relationships/slide" Target="slides/slide49.xml" /><Relationship Id="rId53" Type="http://schemas.openxmlformats.org/officeDocument/2006/relationships/slide" Target="slides/slide50.xml" /><Relationship Id="rId54" Type="http://schemas.openxmlformats.org/officeDocument/2006/relationships/slide" Target="slides/slide51.xml" /><Relationship Id="rId55" Type="http://schemas.openxmlformats.org/officeDocument/2006/relationships/slide" Target="slides/slide52.xml" /><Relationship Id="rId56" Type="http://schemas.openxmlformats.org/officeDocument/2006/relationships/slide" Target="slides/slide53.xml" /><Relationship Id="rId57" Type="http://schemas.openxmlformats.org/officeDocument/2006/relationships/slide" Target="slides/slide54.xml" /><Relationship Id="rId58" Type="http://schemas.openxmlformats.org/officeDocument/2006/relationships/slide" Target="slides/slide55.xml" /><Relationship Id="rId59" Type="http://schemas.openxmlformats.org/officeDocument/2006/relationships/slide" Target="slides/slide56.xml" /><Relationship Id="rId6" Type="http://schemas.openxmlformats.org/officeDocument/2006/relationships/slide" Target="slides/slide3.xml" /><Relationship Id="rId60" Type="http://schemas.openxmlformats.org/officeDocument/2006/relationships/slide" Target="slides/slide57.xml" /><Relationship Id="rId61" Type="http://schemas.openxmlformats.org/officeDocument/2006/relationships/slide" Target="slides/slide58.xml" /><Relationship Id="rId62" Type="http://schemas.openxmlformats.org/officeDocument/2006/relationships/slide" Target="slides/slide59.xml" /><Relationship Id="rId63" Type="http://schemas.openxmlformats.org/officeDocument/2006/relationships/slide" Target="slides/slide60.xml" /><Relationship Id="rId64" Type="http://schemas.openxmlformats.org/officeDocument/2006/relationships/slide" Target="slides/slide61.xml" /><Relationship Id="rId65" Type="http://schemas.openxmlformats.org/officeDocument/2006/relationships/slide" Target="slides/slide62.xml" /><Relationship Id="rId66" Type="http://schemas.openxmlformats.org/officeDocument/2006/relationships/slide" Target="slides/slide63.xml" /><Relationship Id="rId67" Type="http://schemas.openxmlformats.org/officeDocument/2006/relationships/slide" Target="slides/slide64.xml" /><Relationship Id="rId68" Type="http://schemas.openxmlformats.org/officeDocument/2006/relationships/slide" Target="slides/slide65.xml" /><Relationship Id="rId69" Type="http://schemas.openxmlformats.org/officeDocument/2006/relationships/slide" Target="slides/slide66.xml" /><Relationship Id="rId7" Type="http://schemas.openxmlformats.org/officeDocument/2006/relationships/slide" Target="slides/slide4.xml" /><Relationship Id="rId70" Type="http://schemas.openxmlformats.org/officeDocument/2006/relationships/slide" Target="slides/slide67.xml" /><Relationship Id="rId71" Type="http://schemas.openxmlformats.org/officeDocument/2006/relationships/slide" Target="slides/slide68.xml" /><Relationship Id="rId72" Type="http://schemas.openxmlformats.org/officeDocument/2006/relationships/slide" Target="slides/slide69.xml" /><Relationship Id="rId73" Type="http://schemas.openxmlformats.org/officeDocument/2006/relationships/slide" Target="slides/slide70.xml" /><Relationship Id="rId74" Type="http://schemas.openxmlformats.org/officeDocument/2006/relationships/tags" Target="tags/tag1.xml" /><Relationship Id="rId75" Type="http://schemas.openxmlformats.org/officeDocument/2006/relationships/presProps" Target="presProps.xml" /><Relationship Id="rId76" Type="http://schemas.openxmlformats.org/officeDocument/2006/relationships/viewProps" Target="viewProps.xml" /><Relationship Id="rId77" Type="http://schemas.openxmlformats.org/officeDocument/2006/relationships/theme" Target="theme/theme1.xml" /><Relationship Id="rId78" Type="http://schemas.openxmlformats.org/officeDocument/2006/relationships/tableStyles" Target="tableStyles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1314" name="页眉占位符 14131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altLang="en-US" sz="1200" b="0" strike="noStrike" noProof="1"/>
          </a:p>
        </p:txBody>
      </p:sp>
      <p:sp>
        <p:nvSpPr>
          <p:cNvPr id="141315" name="日期占位符 141314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b="0" strike="noStrike" noProof="1"/>
          </a:p>
        </p:txBody>
      </p:sp>
      <p:sp>
        <p:nvSpPr>
          <p:cNvPr id="141316" name="页脚占位符 14131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altLang="en-US" sz="1200" b="0" strike="noStrike" noProof="1"/>
          </a:p>
        </p:txBody>
      </p:sp>
      <p:sp>
        <p:nvSpPr>
          <p:cNvPr id="141317" name="灯片编号占位符 141316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zh-CN" altLang="en-US" sz="1200" b="0" strike="noStrike" noProof="1">
                <a:latin typeface="楷体_GB2312" pitchFamily="49" charset="-122"/>
                <a:ea typeface="楷体_GB2312" pitchFamily="49" charset="-122"/>
                <a:cs typeface="+mn-cs"/>
              </a:rPr>
              <a:t>‹#›</a:t>
            </a:fld>
            <a:endParaRPr lang="zh-CN" altLang="en-US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7502430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2232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23234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23236" name="日期占位符 2232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3237" name="页脚占位符 2232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3238" name="灯片编号占位符 2232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0" name="标题 22323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2051" name="文本占位符 223234"/>
          <p:cNvSpPr>
            <a:spLocks noGrp="1"/>
          </p:cNvSpPr>
          <p:nvPr>
            <p:ph type="body" idx="5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223236" name="日期占位符 223235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3237" name="页脚占位符 223236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3238" name="灯片编号占位符 223237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iming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50000"/>
        </a:spcBef>
        <a:spcAft>
          <a:spcPct val="0"/>
        </a:spcAft>
        <a:buNone/>
        <a:defRPr sz="2800" b="1" i="0" u="none" kern="1200" baseline="0">
          <a:solidFill>
            <a:schemeClr val="tx1"/>
          </a:solidFill>
          <a:latin typeface="楷体_GB2312" pitchFamily="49" charset="-122"/>
          <a:ea typeface="楷体_GB2312" pitchFamily="49" charset="-122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slide" Target="slide19.xml" TargetMode="Internal" /><Relationship Id="rId2" Type="http://schemas.openxmlformats.org/officeDocument/2006/relationships/image" Target="../media/image7.jpeg" /><Relationship Id="rId3" Type="http://schemas.openxmlformats.org/officeDocument/2006/relationships/slide" Target="slide12.xml" TargetMode="Internal" /><Relationship Id="rId4" Type="http://schemas.openxmlformats.org/officeDocument/2006/relationships/slide" Target="slide13.xml" TargetMode="Internal" /><Relationship Id="rId5" Type="http://schemas.openxmlformats.org/officeDocument/2006/relationships/slide" Target="slide14.xml" TargetMode="Internal" /><Relationship Id="rId6" Type="http://schemas.openxmlformats.org/officeDocument/2006/relationships/slide" Target="slide15.xml" TargetMode="Internal" /><Relationship Id="rId7" Type="http://schemas.openxmlformats.org/officeDocument/2006/relationships/slide" Target="slide16.xml" TargetMode="Internal" /><Relationship Id="rId8" Type="http://schemas.openxmlformats.org/officeDocument/2006/relationships/slide" Target="slide17.xml" TargetMode="Internal" /><Relationship Id="rId9" Type="http://schemas.openxmlformats.org/officeDocument/2006/relationships/slide" Target="slide18.xml" TargetMode="Interna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jpeg" /><Relationship Id="rId3" Type="http://schemas.openxmlformats.org/officeDocument/2006/relationships/slide" Target="slide11.xml" TargetMode="Interna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image" Target="../media/image2.jpe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jpe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jpeg" /><Relationship Id="rId3" Type="http://schemas.openxmlformats.org/officeDocument/2006/relationships/image" Target="../media/image4.jpeg" /><Relationship Id="rId4" Type="http://schemas.openxmlformats.org/officeDocument/2006/relationships/image" Target="../media/image5.jpeg" /><Relationship Id="rId5" Type="http://schemas.openxmlformats.org/officeDocument/2006/relationships/image" Target="../media/image6.png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3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4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4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4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jpeg" /><Relationship Id="rId3" Type="http://schemas.openxmlformats.org/officeDocument/2006/relationships/image" Target="../media/image9.jpeg" /></Relationships>
</file>

<file path=ppt/slides/_rels/slide4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4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4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4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audio" Target="../media/audio11.wav" /></Relationships>
</file>

<file path=ppt/slides/_rels/slide5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5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6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7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7" name="标题 5121"/>
          <p:cNvSpPr>
            <a:spLocks noGrp="1"/>
          </p:cNvSpPr>
          <p:nvPr>
            <p:ph type="ctrTitle"/>
          </p:nvPr>
        </p:nvSpPr>
        <p:spPr>
          <a:xfrm>
            <a:off x="838200" y="2133600"/>
            <a:ext cx="7772400" cy="1470025"/>
          </a:xfrm>
        </p:spPr>
        <p:txBody>
          <a:bodyPr anchor="ctr" anchorCtr="0"/>
          <a:lstStyle/>
          <a:p>
            <a:pPr defTabSz="914400">
              <a:buClrTx/>
              <a:buSzTx/>
              <a:buFontTx/>
              <a:buNone/>
            </a:pPr>
            <a:br>
              <a:rPr lang="en-US" altLang="zh-CN" sz="8800" b="1" kern="1200" baseline="0">
                <a:latin typeface="+mj-lt"/>
                <a:ea typeface="+mj-ea"/>
                <a:cs typeface="+mj-cs"/>
              </a:rPr>
            </a:br>
            <a:br>
              <a:rPr lang="en-US" altLang="zh-CN" sz="8800" b="1" kern="1200" baseline="0">
                <a:latin typeface="+mj-lt"/>
                <a:ea typeface="+mj-ea"/>
                <a:cs typeface="+mj-cs"/>
              </a:rPr>
            </a:br>
            <a:r>
              <a:rPr lang="en-US" altLang="zh-CN" sz="8800" b="1" kern="1200" baseline="0">
                <a:latin typeface="+mj-lt"/>
                <a:ea typeface="+mj-ea"/>
                <a:cs typeface="+mj-cs"/>
              </a:rPr>
              <a:t>	</a:t>
            </a:r>
            <a:br>
              <a:rPr lang="en-US" altLang="zh-CN" sz="4000" b="1" kern="1200" baseline="0">
                <a:latin typeface="+mj-lt"/>
                <a:ea typeface="+mj-ea"/>
                <a:cs typeface="+mj-cs"/>
              </a:rPr>
            </a:br>
            <a:br>
              <a:rPr lang="en-US" altLang="zh-CN" sz="4000" kern="1200" baseline="0">
                <a:latin typeface="+mj-lt"/>
                <a:ea typeface="+mj-ea"/>
                <a:cs typeface="+mj-cs"/>
              </a:rPr>
            </a:br>
            <a:r>
              <a:rPr lang="en-US" altLang="zh-CN" sz="4000" kern="1200" baseline="0">
                <a:latin typeface="+mj-lt"/>
                <a:ea typeface="+mj-ea"/>
                <a:cs typeface="+mj-cs"/>
              </a:rPr>
              <a:t>       </a:t>
            </a:r>
            <a:endParaRPr lang="en-US" altLang="zh-CN" sz="6000" b="1" kern="1200" baseline="0">
              <a:latin typeface="+mj-lt"/>
              <a:ea typeface="+mj-ea"/>
              <a:cs typeface="+mj-cs"/>
            </a:endParaRPr>
          </a:p>
        </p:txBody>
      </p:sp>
      <p:pic>
        <p:nvPicPr>
          <p:cNvPr id="4098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0" y="990600"/>
            <a:ext cx="6202363" cy="4651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副标题 5122"/>
          <p:cNvSpPr>
            <a:spLocks noGrp="1"/>
          </p:cNvSpPr>
          <p:nvPr>
            <p:ph type="subTitle" idx="1"/>
          </p:nvPr>
        </p:nvSpPr>
        <p:spPr>
          <a:xfrm>
            <a:off x="1371600" y="990600"/>
            <a:ext cx="6400800" cy="5029200"/>
          </a:xfrm>
        </p:spPr>
        <p:txBody>
          <a:bodyPr/>
          <a:lstStyle/>
          <a:p>
            <a:pPr defTabSz="914400" fontAlgn="base">
              <a:buSzTx/>
            </a:pPr>
            <a:endParaRPr lang="en-US" altLang="zh-CN" sz="6000" strike="noStrike" kern="1200" baseline="0" noProof="1">
              <a:latin typeface="Arial" panose="020b0604020202020204" pitchFamily="34" charset="0"/>
              <a:ea typeface="隶书" pitchFamily="49" charset="-122"/>
            </a:endParaRPr>
          </a:p>
          <a:p>
            <a:pPr defTabSz="914400" fontAlgn="base">
              <a:buSzTx/>
            </a:pPr>
            <a:r>
              <a:rPr lang="zh-CN" altLang="en-US" sz="6600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苏武传</a:t>
            </a:r>
          </a:p>
          <a:p>
            <a:pPr defTabSz="914400" fontAlgn="base">
              <a:buSzTx/>
            </a:pPr>
            <a:r>
              <a:rPr lang="zh-CN" altLang="en-US" sz="3600" strike="noStrike" kern="1200" baseline="0" noProof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班固</a:t>
            </a:r>
          </a:p>
          <a:p>
            <a:pPr defTabSz="914400" fontAlgn="base">
              <a:buSzTx/>
            </a:pPr>
            <a:endParaRPr lang="zh-CN" altLang="en-US" sz="4000" strike="noStrike" kern="1200" baseline="0" noProof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100" name="文本框 5124"/>
          <p:cNvSpPr txBox="1"/>
          <p:nvPr/>
        </p:nvSpPr>
        <p:spPr>
          <a:xfrm>
            <a:off x="1295400" y="990600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endParaRPr lang="zh-CN" altLang="zh-CN" sz="1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占位符 167938"/>
          <p:cNvSpPr>
            <a:spLocks noGrp="1"/>
          </p:cNvSpPr>
          <p:nvPr>
            <p:ph idx="1"/>
          </p:nvPr>
        </p:nvSpPr>
        <p:spPr>
          <a:xfrm>
            <a:off x="0" y="1371600"/>
            <a:ext cx="7391400" cy="5486400"/>
          </a:xfrm>
        </p:spPr>
        <p:txBody>
          <a:bodyPr anchor="t" anchorCtr="0"/>
          <a:lstStyle/>
          <a:p>
            <a:pPr>
              <a:spcBef>
                <a:spcPct val="50000"/>
              </a:spcBef>
              <a:buNone/>
            </a:pPr>
            <a:r>
              <a:rPr lang="en-US" altLang="zh-CN" sz="3600" b="1"/>
              <a:t>          </a:t>
            </a:r>
            <a:endParaRPr lang="en-US" altLang="zh-CN" sz="3600"/>
          </a:p>
        </p:txBody>
      </p:sp>
      <p:sp>
        <p:nvSpPr>
          <p:cNvPr id="13314" name="标题 167937"/>
          <p:cNvSpPr>
            <a:spLocks noGrp="1"/>
          </p:cNvSpPr>
          <p:nvPr>
            <p:ph type="title"/>
          </p:nvPr>
        </p:nvSpPr>
        <p:spPr>
          <a:xfrm>
            <a:off x="228600" y="1981200"/>
            <a:ext cx="8540750" cy="1447800"/>
          </a:xfrm>
        </p:spPr>
        <p:txBody>
          <a:bodyPr anchor="ctr" anchorCtr="0"/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自然段 </a:t>
            </a:r>
            <a:b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出使匈奴  以求通好</a:t>
            </a:r>
          </a:p>
        </p:txBody>
      </p:sp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337" name="图片 1" descr="t011198efd0f42a9d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" y="1128713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38" name="文本框 2"/>
          <p:cNvSpPr txBox="1"/>
          <p:nvPr/>
        </p:nvSpPr>
        <p:spPr>
          <a:xfrm>
            <a:off x="2000250" y="1128713"/>
            <a:ext cx="293687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小组合作学习</a:t>
            </a:r>
          </a:p>
        </p:txBody>
      </p:sp>
      <p:sp>
        <p:nvSpPr>
          <p:cNvPr id="4" name="文本框 3">
            <a:hlinkClick r:id="rId3" action="ppaction://hlinksldjump"/>
          </p:cNvPr>
          <p:cNvSpPr txBox="1"/>
          <p:nvPr/>
        </p:nvSpPr>
        <p:spPr>
          <a:xfrm>
            <a:off x="2182813" y="1773238"/>
            <a:ext cx="6654800" cy="706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z="2000" strike="noStrike" noProof="1"/>
              <a:t>1</a:t>
            </a:r>
            <a:r>
              <a:rPr lang="zh-CN" altLang="en-US" sz="2000" strike="noStrike" noProof="1"/>
              <a:t>、少以父任，兄弟并为郎。稍迁至栘中厩监。时汉连伐胡，数通使相窥观。</a:t>
            </a:r>
          </a:p>
        </p:txBody>
      </p:sp>
      <p:sp>
        <p:nvSpPr>
          <p:cNvPr id="5" name="文本框 4">
            <a:hlinkClick r:id="rId4" action="ppaction://hlinksldjump"/>
          </p:cNvPr>
          <p:cNvSpPr txBox="1"/>
          <p:nvPr/>
        </p:nvSpPr>
        <p:spPr>
          <a:xfrm>
            <a:off x="327025" y="2608263"/>
            <a:ext cx="8510588" cy="3984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sz="2000" strike="noStrike" noProof="1"/>
              <a:t>2</a:t>
            </a:r>
            <a:r>
              <a:rPr lang="zh-CN" altLang="en-US" sz="2000" strike="noStrike" noProof="1"/>
              <a:t>、</a:t>
            </a:r>
            <a:r>
              <a:rPr sz="2000" strike="noStrike" noProof="1"/>
              <a:t>匈奴留汉使郭吉、路充国等，前后十余辈。匈奴使来，汉亦留之以相当。</a:t>
            </a:r>
            <a:endParaRPr lang="zh-CN" altLang="en-US" sz="2000" strike="noStrike" noProof="1"/>
          </a:p>
        </p:txBody>
      </p:sp>
      <p:sp>
        <p:nvSpPr>
          <p:cNvPr id="6" name="文本框 5">
            <a:hlinkClick r:id="rId5" action="ppaction://hlinksldjump"/>
          </p:cNvPr>
          <p:cNvSpPr txBox="1"/>
          <p:nvPr/>
        </p:nvSpPr>
        <p:spPr>
          <a:xfrm>
            <a:off x="327025" y="3082925"/>
            <a:ext cx="8377238" cy="3984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sz="2000" strike="noStrike" noProof="1"/>
              <a:t>3、</a:t>
            </a:r>
            <a:r>
              <a:rPr lang="en-US" sz="2000" strike="noStrike" noProof="1"/>
              <a:t>“</a:t>
            </a:r>
            <a:r>
              <a:rPr sz="2000" strike="noStrike" noProof="1"/>
              <a:t>汉天子我丈人行也。</a:t>
            </a:r>
            <a:r>
              <a:rPr lang="en-US" sz="2000" strike="noStrike" noProof="1"/>
              <a:t>”</a:t>
            </a:r>
            <a:r>
              <a:rPr sz="2000" strike="noStrike" noProof="1"/>
              <a:t>尽归汉使路充国等。</a:t>
            </a:r>
            <a:endParaRPr lang="zh-CN" altLang="en-US" strike="noStrike" noProof="1"/>
          </a:p>
        </p:txBody>
      </p:sp>
      <p:sp>
        <p:nvSpPr>
          <p:cNvPr id="7" name="文本框 6">
            <a:hlinkClick r:id="rId6" action="ppaction://hlinksldjump"/>
          </p:cNvPr>
          <p:cNvSpPr txBox="1"/>
          <p:nvPr/>
        </p:nvSpPr>
        <p:spPr>
          <a:xfrm>
            <a:off x="341313" y="3613150"/>
            <a:ext cx="8362950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sz="2000" strike="noStrike" noProof="1"/>
              <a:t>4、武帝嘉其义，乃遣武以中郎将使持节送匈奴使留在汉者，</a:t>
            </a:r>
          </a:p>
        </p:txBody>
      </p:sp>
      <p:sp>
        <p:nvSpPr>
          <p:cNvPr id="8" name="文本框 7">
            <a:hlinkClick r:id="rId7" action="ppaction://hlinksldjump"/>
          </p:cNvPr>
          <p:cNvSpPr txBox="1"/>
          <p:nvPr/>
        </p:nvSpPr>
        <p:spPr>
          <a:xfrm>
            <a:off x="327025" y="4119563"/>
            <a:ext cx="8377238" cy="706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sz="2000" strike="noStrike" noProof="1"/>
              <a:t>5、因厚赂单于，答其善意。武与副中郎将张胜及假吏常惠等募士斥候百余人俱。</a:t>
            </a:r>
          </a:p>
        </p:txBody>
      </p:sp>
      <p:sp>
        <p:nvSpPr>
          <p:cNvPr id="9" name="文本框 8">
            <a:hlinkClick r:id="rId8" action="ppaction://hlinksldjump"/>
          </p:cNvPr>
          <p:cNvSpPr txBox="1"/>
          <p:nvPr/>
        </p:nvSpPr>
        <p:spPr>
          <a:xfrm>
            <a:off x="341313" y="4902200"/>
            <a:ext cx="3325813" cy="4000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sz="2000" strike="noStrike" noProof="1"/>
              <a:t>6、既至匈奴，置币遗单于。</a:t>
            </a:r>
          </a:p>
        </p:txBody>
      </p:sp>
      <p:sp>
        <p:nvSpPr>
          <p:cNvPr id="10" name="文本框 9">
            <a:hlinkClick r:id="rId9" action="ppaction://hlinksldjump"/>
          </p:cNvPr>
          <p:cNvSpPr txBox="1"/>
          <p:nvPr/>
        </p:nvSpPr>
        <p:spPr>
          <a:xfrm>
            <a:off x="327025" y="5437188"/>
            <a:ext cx="3340100" cy="39846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sz="2000" strike="noStrike" noProof="1"/>
              <a:t>7、单于益骄，非汉所望也。</a:t>
            </a:r>
          </a:p>
        </p:txBody>
      </p:sp>
      <p:sp>
        <p:nvSpPr>
          <p:cNvPr id="11" name="右箭头 10">
            <a:hlinkClick r:id="rId10" action="ppaction://hlinksldjump"/>
          </p:cNvPr>
          <p:cNvSpPr/>
          <p:nvPr/>
        </p:nvSpPr>
        <p:spPr>
          <a:xfrm>
            <a:off x="8124825" y="5535613"/>
            <a:ext cx="482600" cy="48577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555625" y="1517650"/>
            <a:ext cx="6654800" cy="9525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altLang="zh-CN" strike="noStrike" noProof="1"/>
              <a:t>1</a:t>
            </a:r>
            <a:r>
              <a:rPr lang="zh-CN" altLang="en-US" strike="noStrike" noProof="1"/>
              <a:t>、少</a:t>
            </a:r>
            <a:r>
              <a:rPr lang="zh-CN" altLang="en-US" strike="noStrike" noProof="1">
                <a:solidFill>
                  <a:srgbClr val="FF0000"/>
                </a:solidFill>
              </a:rPr>
              <a:t>以</a:t>
            </a:r>
            <a:r>
              <a:rPr lang="zh-CN" altLang="en-US" strike="noStrike" noProof="1"/>
              <a:t>父任，兄弟</a:t>
            </a:r>
            <a:r>
              <a:rPr lang="zh-CN" altLang="en-US" strike="noStrike" noProof="1">
                <a:solidFill>
                  <a:srgbClr val="FF0000"/>
                </a:solidFill>
              </a:rPr>
              <a:t>并</a:t>
            </a:r>
            <a:r>
              <a:rPr lang="zh-CN" altLang="en-US" strike="noStrike" noProof="1"/>
              <a:t>为郎。</a:t>
            </a:r>
            <a:r>
              <a:rPr lang="zh-CN" altLang="en-US" strike="noStrike" noProof="1">
                <a:solidFill>
                  <a:srgbClr val="FF0000"/>
                </a:solidFill>
              </a:rPr>
              <a:t>稍</a:t>
            </a:r>
            <a:r>
              <a:rPr lang="zh-CN" altLang="en-US"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迁</a:t>
            </a:r>
            <a:r>
              <a:rPr lang="zh-CN" altLang="en-US" strike="noStrike" noProof="1"/>
              <a:t>至栘中厩监。时汉连</a:t>
            </a:r>
            <a:r>
              <a:rPr lang="zh-CN" altLang="en-US" strike="noStrike" noProof="1">
                <a:solidFill>
                  <a:srgbClr val="FF0000"/>
                </a:solidFill>
              </a:rPr>
              <a:t>伐</a:t>
            </a:r>
            <a:r>
              <a:rPr lang="zh-CN" altLang="en-US" strike="noStrike" noProof="1"/>
              <a:t>胡，</a:t>
            </a:r>
            <a:r>
              <a:rPr lang="zh-CN" altLang="en-US" strike="noStrike" noProof="1">
                <a:solidFill>
                  <a:srgbClr val="FF0000"/>
                </a:solidFill>
              </a:rPr>
              <a:t>数</a:t>
            </a:r>
            <a:r>
              <a:rPr lang="zh-CN" altLang="en-US" strike="noStrike" noProof="1"/>
              <a:t>通使相窥观。</a:t>
            </a:r>
          </a:p>
        </p:txBody>
      </p:sp>
      <p:sp>
        <p:nvSpPr>
          <p:cNvPr id="15362" name="文本框 1"/>
          <p:cNvSpPr txBox="1"/>
          <p:nvPr/>
        </p:nvSpPr>
        <p:spPr>
          <a:xfrm>
            <a:off x="615950" y="2697163"/>
            <a:ext cx="7529513" cy="18145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年轻时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因为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父亲职任的关系而被任用，兄弟都作了皇帝的侍从官。苏武逐渐升到汉宫栘中厩监。当时汉朝廷不断讨伐匈奴，多次互派使节彼此暗中侦察。</a:t>
            </a:r>
          </a:p>
        </p:txBody>
      </p:sp>
      <p:pic>
        <p:nvPicPr>
          <p:cNvPr id="15363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6325" y="5873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315913" y="1387475"/>
            <a:ext cx="8510588" cy="9525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en-US" strike="noStrike" noProof="1"/>
              <a:t>2</a:t>
            </a:r>
            <a:r>
              <a:rPr lang="zh-CN" altLang="en-US" strike="noStrike" noProof="1"/>
              <a:t>、</a:t>
            </a:r>
            <a:r>
              <a:t>匈奴留汉使郭吉、路充国等，前后十余</a:t>
            </a:r>
            <a:r>
              <a:rPr strike="noStrike" noProof="1">
                <a:solidFill>
                  <a:srgbClr val="FF0000"/>
                </a:solidFill>
              </a:rPr>
              <a:t>辈</a:t>
            </a:r>
            <a:r>
              <a:t>。匈奴使来，汉亦留之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以</a:t>
            </a:r>
            <a:r>
              <a:rPr strike="noStrike" noProof="1">
                <a:solidFill>
                  <a:srgbClr val="FF0000"/>
                </a:solidFill>
              </a:rPr>
              <a:t>相当</a:t>
            </a:r>
            <a:r>
              <a:rPr sz="2000" strike="noStrike" noProof="1"/>
              <a:t>。</a:t>
            </a:r>
            <a:endParaRPr lang="zh-CN" altLang="en-US" sz="2000" strike="noStrike" noProof="1"/>
          </a:p>
        </p:txBody>
      </p:sp>
      <p:sp>
        <p:nvSpPr>
          <p:cNvPr id="16386" name="文本框 1"/>
          <p:cNvSpPr txBox="1"/>
          <p:nvPr/>
        </p:nvSpPr>
        <p:spPr>
          <a:xfrm>
            <a:off x="273050" y="2606675"/>
            <a:ext cx="8553450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匈奴扣留了汉使节郭吉、路充国等前后十余批。匈奴使节前来，汉朝廷也扣留了人来抵押。</a:t>
            </a:r>
          </a:p>
        </p:txBody>
      </p:sp>
      <p:pic>
        <p:nvPicPr>
          <p:cNvPr id="16387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文本框 5"/>
          <p:cNvSpPr txBox="1"/>
          <p:nvPr/>
        </p:nvSpPr>
        <p:spPr>
          <a:xfrm>
            <a:off x="236538" y="1590675"/>
            <a:ext cx="8377238" cy="522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t>3、</a:t>
            </a:r>
            <a:r>
              <a:rPr lang="en-US" strike="noStrike" noProof="1"/>
              <a:t>“</a:t>
            </a:r>
            <a:r>
              <a:t>汉天子我</a:t>
            </a:r>
            <a:r>
              <a:rPr strike="noStrike" noProof="1">
                <a:solidFill>
                  <a:srgbClr val="FF0000"/>
                </a:solidFill>
              </a:rPr>
              <a:t>丈人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行</a:t>
            </a:r>
            <a:r>
              <a:rPr strike="noStrike" noProof="1">
                <a:solidFill>
                  <a:srgbClr val="FF0000"/>
                </a:solidFill>
              </a:rPr>
              <a:t>也</a:t>
            </a:r>
            <a:r>
              <a:t>。</a:t>
            </a:r>
            <a:r>
              <a:rPr lang="en-US" strike="noStrike" noProof="1"/>
              <a:t>”</a:t>
            </a:r>
            <a:r>
              <a:t>尽</a:t>
            </a:r>
            <a:r>
              <a:rPr strike="noStrike" noProof="1">
                <a:solidFill>
                  <a:srgbClr val="FF0000"/>
                </a:solidFill>
              </a:rPr>
              <a:t>归</a:t>
            </a:r>
            <a:r>
              <a:t>汉使路充国等。</a:t>
            </a:r>
            <a:endParaRPr lang="zh-CN" altLang="en-US" strike="noStrike" noProof="1"/>
          </a:p>
        </p:txBody>
      </p:sp>
      <p:sp>
        <p:nvSpPr>
          <p:cNvPr id="17410" name="文本框 1"/>
          <p:cNvSpPr txBox="1"/>
          <p:nvPr/>
        </p:nvSpPr>
        <p:spPr>
          <a:xfrm>
            <a:off x="322263" y="2501900"/>
            <a:ext cx="8291512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"汉皇帝，是我的长辈。"全部放回了汉廷使节路充国等人。</a:t>
            </a:r>
          </a:p>
        </p:txBody>
      </p:sp>
      <p:pic>
        <p:nvPicPr>
          <p:cNvPr id="17411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8433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390525" y="1549400"/>
            <a:ext cx="8362950" cy="9525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t>4、武帝</a:t>
            </a:r>
            <a:r>
              <a:rPr strike="noStrike" noProof="1">
                <a:solidFill>
                  <a:srgbClr val="FF0000"/>
                </a:solidFill>
              </a:rPr>
              <a:t>嘉</a:t>
            </a:r>
            <a:r>
              <a:t>其</a:t>
            </a:r>
            <a:r>
              <a:rPr strike="noStrike" noProof="1">
                <a:solidFill>
                  <a:srgbClr val="FF0000"/>
                </a:solidFill>
              </a:rPr>
              <a:t>义</a:t>
            </a:r>
            <a:r>
              <a:t>，乃遣武</a:t>
            </a:r>
            <a:r>
              <a:rPr strike="noStrike" noProof="1">
                <a:solidFill>
                  <a:srgbClr val="FF0000"/>
                </a:solidFill>
              </a:rPr>
              <a:t>以</a:t>
            </a:r>
            <a:r>
              <a:t>中郎将使持节送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匈奴使留在汉者，</a:t>
            </a:r>
          </a:p>
        </p:txBody>
      </p:sp>
      <p:sp>
        <p:nvSpPr>
          <p:cNvPr id="18435" name="文本框 1"/>
          <p:cNvSpPr txBox="1"/>
          <p:nvPr/>
        </p:nvSpPr>
        <p:spPr>
          <a:xfrm>
            <a:off x="358775" y="3119438"/>
            <a:ext cx="8394700" cy="1382712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汉武帝赞许他这种合乎情理的做法，于是派遣苏武以中郎将的身份出使，持旄节护送扣留在汉的匈奴使者回国，</a:t>
            </a:r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57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384175" y="1631950"/>
            <a:ext cx="8375650" cy="9540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t>5、</a:t>
            </a:r>
            <a:r>
              <a:rPr strike="noStrike" noProof="1">
                <a:solidFill>
                  <a:srgbClr val="FF0000"/>
                </a:solidFill>
              </a:rPr>
              <a:t>因</a:t>
            </a:r>
            <a:r>
              <a:t>厚</a:t>
            </a:r>
            <a:r>
              <a:rPr strike="noStrike" noProof="1">
                <a:solidFill>
                  <a:srgbClr val="FF0000"/>
                </a:solidFill>
              </a:rPr>
              <a:t>赂</a:t>
            </a:r>
            <a:r>
              <a:t>单于，答其善意。武与副中郎将张胜及</a:t>
            </a:r>
            <a:r>
              <a:rPr strike="noStrike" noProof="1">
                <a:solidFill>
                  <a:srgbClr val="FF0000"/>
                </a:solidFill>
              </a:rPr>
              <a:t>假吏</a:t>
            </a:r>
            <a:r>
              <a:t>常惠等</a:t>
            </a:r>
            <a:r>
              <a:rPr u="sng" strike="noStrike" noProof="1"/>
              <a:t>募士</a:t>
            </a:r>
            <a:r>
              <a:rPr u="sng" strike="noStrike" noProof="1">
                <a:solidFill>
                  <a:srgbClr val="FF0000"/>
                </a:solidFill>
              </a:rPr>
              <a:t>斥候</a:t>
            </a:r>
            <a:r>
              <a:rPr u="sng" strike="noStrike" noProof="1"/>
              <a:t>百余人俱</a:t>
            </a:r>
            <a:r>
              <a:t>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49263" y="3105150"/>
            <a:ext cx="8312150" cy="13827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noProof="1">
                <a:latin typeface="楷体_GB2312" pitchFamily="49" charset="-122"/>
                <a:ea typeface="楷体_GB2312" pitchFamily="49" charset="-122"/>
                <a:cs typeface="+mn-cs"/>
              </a:rPr>
              <a:t>趁便送给单于很丰厚的礼物，以答谢他的好意。 苏武同副中郎将张胜以及临时委派的使臣属官常惠等，加上招募来的士卒、侦察人员百多人</a:t>
            </a:r>
            <a:r>
              <a:rPr lang="zh-CN" altLang="en-US" noProof="1">
                <a:solidFill>
                  <a:schemeClr val="accent6">
                    <a:lumMod val="60000"/>
                    <a:lumOff val="40000"/>
                  </a:schemeClr>
                </a:solidFill>
                <a:latin typeface="楷体_GB2312" pitchFamily="49" charset="-122"/>
                <a:ea typeface="楷体_GB2312" pitchFamily="49" charset="-122"/>
                <a:cs typeface="+mn-cs"/>
              </a:rPr>
              <a:t>一同前往</a:t>
            </a:r>
            <a:r>
              <a:rPr lang="zh-CN" altLang="en-US" noProof="1">
                <a:latin typeface="楷体_GB2312" pitchFamily="49" charset="-122"/>
                <a:ea typeface="楷体_GB2312" pitchFamily="49" charset="-122"/>
                <a:cs typeface="+mn-cs"/>
              </a:rPr>
              <a:t>。</a:t>
            </a:r>
            <a:endParaRPr lang="zh-CN" altLang="en-US" noProof="1"/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481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596900" y="1511300"/>
            <a:ext cx="4713288" cy="522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t>6、</a:t>
            </a:r>
            <a:r>
              <a:rPr strike="noStrike" noProof="1">
                <a:solidFill>
                  <a:srgbClr val="FF0000"/>
                </a:solidFill>
              </a:rPr>
              <a:t>既</a:t>
            </a:r>
            <a:r>
              <a:t>至匈奴，</a:t>
            </a:r>
            <a:r>
              <a:rPr strike="noStrike" noProof="1">
                <a:solidFill>
                  <a:srgbClr val="FF0000"/>
                </a:solidFill>
              </a:rPr>
              <a:t>置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币</a:t>
            </a:r>
            <a:r>
              <a:rPr strike="noStrike" noProof="1">
                <a:solidFill>
                  <a:srgbClr val="FF0000"/>
                </a:solidFill>
              </a:rPr>
              <a:t>遗</a:t>
            </a:r>
            <a:r>
              <a:t>单于。</a:t>
            </a:r>
          </a:p>
        </p:txBody>
      </p:sp>
      <p:sp>
        <p:nvSpPr>
          <p:cNvPr id="20483" name="文本框 1"/>
          <p:cNvSpPr txBox="1"/>
          <p:nvPr/>
        </p:nvSpPr>
        <p:spPr>
          <a:xfrm>
            <a:off x="584200" y="2711450"/>
            <a:ext cx="7859713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到了匈奴那里之后，备办了一些礼品送给单于。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1505" name="图片 2" descr="t011198efd0f42a9d57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0288" y="26988"/>
            <a:ext cx="1673225" cy="1360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文本框 9"/>
          <p:cNvSpPr txBox="1"/>
          <p:nvPr/>
        </p:nvSpPr>
        <p:spPr>
          <a:xfrm>
            <a:off x="552450" y="1549400"/>
            <a:ext cx="4530725" cy="5207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t>7、单于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益</a:t>
            </a:r>
            <a:r>
              <a:rPr strike="noStrike" noProof="1">
                <a:solidFill>
                  <a:srgbClr val="FF0000"/>
                </a:solidFill>
              </a:rPr>
              <a:t>骄</a:t>
            </a:r>
            <a:r>
              <a:t>，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非</a:t>
            </a:r>
            <a:r>
              <a:t>汉</a:t>
            </a:r>
            <a:r>
              <a:rPr strike="noStrike" noProof="1">
                <a:solidFill>
                  <a:srgbClr val="FF0000"/>
                </a:solidFill>
              </a:rPr>
              <a:t>所</a:t>
            </a:r>
            <a:r>
              <a:t>望</a:t>
            </a:r>
            <a:r>
              <a:rPr strike="noStrike" noProof="1">
                <a:solidFill>
                  <a:schemeClr val="accent6">
                    <a:lumMod val="60000"/>
                    <a:lumOff val="40000"/>
                  </a:schemeClr>
                </a:solidFill>
              </a:rPr>
              <a:t>也</a:t>
            </a:r>
            <a:r>
              <a:t>。</a:t>
            </a:r>
          </a:p>
        </p:txBody>
      </p:sp>
      <p:sp>
        <p:nvSpPr>
          <p:cNvPr id="21507" name="文本框 1"/>
          <p:cNvSpPr txBox="1"/>
          <p:nvPr/>
        </p:nvSpPr>
        <p:spPr>
          <a:xfrm>
            <a:off x="630238" y="2532063"/>
            <a:ext cx="7272337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单于更加倨傲，不是汉所期望的(那样)。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529" name="文本框 9229"/>
          <p:cNvSpPr txBox="1"/>
          <p:nvPr/>
        </p:nvSpPr>
        <p:spPr>
          <a:xfrm>
            <a:off x="304800" y="2057400"/>
            <a:ext cx="5232400" cy="3937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武字子卿，少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父任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汉天子我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丈人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行也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尽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归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汉使路充国等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乃遣武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中郎将使持节</a:t>
            </a:r>
          </a:p>
          <a:p>
            <a:pPr>
              <a:spcBef>
                <a:spcPct val="0"/>
              </a:spcBef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送匈奴使留在汉者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置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币遗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单于</a:t>
            </a:r>
          </a:p>
          <a:p>
            <a:pPr>
              <a:spcBef>
                <a:spcPct val="0"/>
              </a:spcBef>
            </a:pPr>
            <a:endParaRPr lang="zh-CN" altLang="en-US" sz="36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9231" name="文本框 9230"/>
          <p:cNvSpPr txBox="1"/>
          <p:nvPr/>
        </p:nvSpPr>
        <p:spPr>
          <a:xfrm>
            <a:off x="5715000" y="2038350"/>
            <a:ext cx="2819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介词，表原因</a:t>
            </a:r>
          </a:p>
        </p:txBody>
      </p:sp>
      <p:sp>
        <p:nvSpPr>
          <p:cNvPr id="9232" name="文本框 9231"/>
          <p:cNvSpPr txBox="1"/>
          <p:nvPr/>
        </p:nvSpPr>
        <p:spPr>
          <a:xfrm>
            <a:off x="5029200" y="2667000"/>
            <a:ext cx="3733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对男子长辈的尊称</a:t>
            </a:r>
          </a:p>
        </p:txBody>
      </p:sp>
      <p:sp>
        <p:nvSpPr>
          <p:cNvPr id="9233" name="文本框 9232"/>
          <p:cNvSpPr txBox="1"/>
          <p:nvPr/>
        </p:nvSpPr>
        <p:spPr>
          <a:xfrm>
            <a:off x="5029200" y="3181350"/>
            <a:ext cx="39020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使动用法，使</a:t>
            </a: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归</a:t>
            </a:r>
          </a:p>
        </p:txBody>
      </p:sp>
      <p:sp>
        <p:nvSpPr>
          <p:cNvPr id="9234" name="文本框 9233"/>
          <p:cNvSpPr txBox="1"/>
          <p:nvPr/>
        </p:nvSpPr>
        <p:spPr>
          <a:xfrm>
            <a:off x="6019800" y="3790950"/>
            <a:ext cx="25304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以</a:t>
            </a: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身份</a:t>
            </a:r>
          </a:p>
        </p:txBody>
      </p:sp>
      <p:sp>
        <p:nvSpPr>
          <p:cNvPr id="9235" name="文本框 9234"/>
          <p:cNvSpPr txBox="1"/>
          <p:nvPr/>
        </p:nvSpPr>
        <p:spPr>
          <a:xfrm>
            <a:off x="3336925" y="4953000"/>
            <a:ext cx="5807075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用作礼物的玉、马、皮、帛等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赠送</a:t>
            </a:r>
          </a:p>
          <a:p>
            <a:pPr>
              <a:spcBef>
                <a:spcPct val="0"/>
              </a:spcBef>
            </a:pPr>
            <a:endParaRPr lang="zh-CN" altLang="en-US" sz="3200">
              <a:solidFill>
                <a:srgbClr val="CC33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9237" name="圆角矩形标注 9236"/>
          <p:cNvSpPr/>
          <p:nvPr/>
        </p:nvSpPr>
        <p:spPr>
          <a:xfrm>
            <a:off x="5715000" y="819150"/>
            <a:ext cx="2057400" cy="533400"/>
          </a:xfrm>
          <a:prstGeom prst="wedgeRoundRectCallout">
            <a:avLst>
              <a:gd name="adj1" fmla="val -94292"/>
              <a:gd name="adj2" fmla="val 328569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判断句</a:t>
            </a:r>
          </a:p>
        </p:txBody>
      </p:sp>
      <p:sp>
        <p:nvSpPr>
          <p:cNvPr id="9238" name="圆角矩形标注 9237"/>
          <p:cNvSpPr/>
          <p:nvPr/>
        </p:nvSpPr>
        <p:spPr>
          <a:xfrm>
            <a:off x="5867400" y="4370388"/>
            <a:ext cx="2057400" cy="533400"/>
          </a:xfrm>
          <a:prstGeom prst="wedgeRoundRectCallout">
            <a:avLst>
              <a:gd name="adj1" fmla="val -158208"/>
              <a:gd name="adj2" fmla="val 18810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定语后置</a:t>
            </a:r>
          </a:p>
        </p:txBody>
      </p:sp>
      <p:sp>
        <p:nvSpPr>
          <p:cNvPr id="22537" name="文本框 9239"/>
          <p:cNvSpPr txBox="1"/>
          <p:nvPr/>
        </p:nvSpPr>
        <p:spPr>
          <a:xfrm>
            <a:off x="685800" y="1066800"/>
            <a:ext cx="4419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第一段重点词句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2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accel="50000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2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2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1" grpId="0" build="p"/>
      <p:bldP spid="9232" grpId="0" build="p"/>
      <p:bldP spid="9233" grpId="0" build="p"/>
      <p:bldP spid="9234" grpId="0" build="p"/>
      <p:bldP spid="9235" grpId="0" uiExpand="1" build="p"/>
      <p:bldP spid="9237" grpId="0"/>
      <p:bldP spid="923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121" name="Picture 2" descr="G:\2011年高中多媒体课件（正式修改合成前）\人教新课标高中语文④必修资料\12  苏武传\图片\西汉疆域图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13" y="0"/>
            <a:ext cx="9117012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05" name="上箭头 204804"/>
          <p:cNvSpPr/>
          <p:nvPr/>
        </p:nvSpPr>
        <p:spPr>
          <a:xfrm rot="-729106">
            <a:off x="4911725" y="2651125"/>
            <a:ext cx="76200" cy="1555750"/>
          </a:xfrm>
          <a:prstGeom prst="upArrow">
            <a:avLst>
              <a:gd name="adj1" fmla="val 100000"/>
              <a:gd name="adj2" fmla="val 241597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48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6" name="标题 52225"/>
          <p:cNvSpPr>
            <a:spLocks noGrp="1"/>
          </p:cNvSpPr>
          <p:nvPr>
            <p:ph type="title"/>
          </p:nvPr>
        </p:nvSpPr>
        <p:spPr>
          <a:xfrm>
            <a:off x="120650" y="1057275"/>
            <a:ext cx="2527300" cy="782638"/>
          </a:xfrm>
          <a:solidFill>
            <a:schemeClr val="lt1"/>
          </a:solidFill>
          <a:ln w="12700">
            <a:solidFill>
              <a:schemeClr val="dk1"/>
            </a:solidFill>
            <a:miter lim="800000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fontAlgn="base"/>
            <a:r>
              <a:rPr lang="zh-CN" altLang="en-US" sz="3600" b="1" strike="noStrike" noProof="1">
                <a:solidFill>
                  <a:srgbClr val="000000"/>
                </a:solidFill>
                <a:ea typeface="黑体" panose="02010609060101010101" pitchFamily="2" charset="-122"/>
              </a:rPr>
              <a:t>随堂练习</a:t>
            </a:r>
            <a:r>
              <a:rPr lang="zh-CN" altLang="en-US" sz="3600" strike="noStrike" noProof="1"/>
              <a:t> </a:t>
            </a:r>
            <a:endParaRPr lang="zh-CN" altLang="en-US" sz="3600" b="1" strike="noStrike" noProof="1"/>
          </a:p>
        </p:txBody>
      </p:sp>
      <p:sp>
        <p:nvSpPr>
          <p:cNvPr id="23554" name="文本占位符 52226"/>
          <p:cNvSpPr>
            <a:spLocks noGrp="1"/>
          </p:cNvSpPr>
          <p:nvPr>
            <p:ph idx="1"/>
          </p:nvPr>
        </p:nvSpPr>
        <p:spPr>
          <a:xfrm>
            <a:off x="612775" y="1839913"/>
            <a:ext cx="8229600" cy="4572000"/>
          </a:xfrm>
        </p:spPr>
        <p:txBody>
          <a:bodyPr anchor="t" anchorCtr="0"/>
          <a:lstStyle/>
          <a:p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下列红色的词语解释有误一项（     ）</a:t>
            </a:r>
          </a:p>
          <a:p>
            <a:pPr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既至匈奴，置币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遗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单于（赠送）</a:t>
            </a:r>
          </a:p>
          <a:p>
            <a:pPr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武帝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嘉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其义（嘉奖）</a:t>
            </a:r>
          </a:p>
          <a:p>
            <a:pPr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匈奴使来，汉亦留之以相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。（抵偿） </a:t>
            </a:r>
          </a:p>
          <a:p>
            <a:pPr>
              <a:buNone/>
            </a:pP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en-US" altLang="zh-CN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置</a:t>
            </a:r>
            <a:r>
              <a:rPr lang="zh-CN" altLang="en-US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币</a:t>
            </a:r>
            <a:r>
              <a:rPr lang="zh-CN" altLang="en-US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遗单于（钱币）</a:t>
            </a:r>
            <a:endParaRPr lang="zh-CN" altLang="en-US" sz="6000"/>
          </a:p>
        </p:txBody>
      </p:sp>
      <p:sp>
        <p:nvSpPr>
          <p:cNvPr id="52228" name="文本框 52227"/>
          <p:cNvSpPr txBox="1"/>
          <p:nvPr/>
        </p:nvSpPr>
        <p:spPr>
          <a:xfrm>
            <a:off x="5691188" y="4643438"/>
            <a:ext cx="1317625" cy="70643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zh-CN" sz="40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礼品</a:t>
            </a:r>
          </a:p>
        </p:txBody>
      </p:sp>
      <p:sp>
        <p:nvSpPr>
          <p:cNvPr id="52229" name="文本框 52228"/>
          <p:cNvSpPr txBox="1"/>
          <p:nvPr/>
        </p:nvSpPr>
        <p:spPr>
          <a:xfrm>
            <a:off x="7467600" y="1839913"/>
            <a:ext cx="455613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b="0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/>
      <p:bldP spid="5222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720725" y="1339850"/>
            <a:ext cx="1612900" cy="522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/>
            <a:r>
              <a:rPr lang="zh-CN" altLang="en-US" strike="noStrike" noProof="1"/>
              <a:t>随堂练习</a:t>
            </a:r>
          </a:p>
        </p:txBody>
      </p:sp>
      <p:sp>
        <p:nvSpPr>
          <p:cNvPr id="24578" name="文本框 4"/>
          <p:cNvSpPr txBox="1"/>
          <p:nvPr/>
        </p:nvSpPr>
        <p:spPr>
          <a:xfrm>
            <a:off x="163513" y="2003425"/>
            <a:ext cx="8839200" cy="22447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000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、下列各组中</a:t>
            </a:r>
            <a:r>
              <a:rPr lang="zh-CN" altLang="en-US" sz="200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红色词语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的意义和用法相同的一项是：（　　）</a:t>
            </a:r>
          </a:p>
          <a:p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A、匈奴使来，汉亦留之以相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    身战七十余战。所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者破，所击者服 </a:t>
            </a:r>
          </a:p>
          <a:p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B、武字子卿，少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父任，        乃遣武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中郎将使持节送匈奴使留在汉者</a:t>
            </a:r>
          </a:p>
          <a:p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C、时汉连伐胡，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通使相窥观。  汉果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数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挑楚军战，楚军不出。 </a:t>
            </a:r>
          </a:p>
          <a:p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D、乃曰：”汉天子我丈人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行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也”   项王泣数</a:t>
            </a:r>
            <a:r>
              <a:rPr lang="zh-CN" altLang="en-US" sz="2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行</a:t>
            </a:r>
            <a:r>
              <a:rPr lang="zh-CN" altLang="en-US" sz="2000">
                <a:latin typeface="楷体_GB2312" pitchFamily="49" charset="-122"/>
                <a:ea typeface="楷体_GB2312" pitchFamily="49" charset="-122"/>
              </a:rPr>
              <a:t>下，左右皆泣，莫能仰视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610350" y="1938338"/>
            <a:ext cx="363538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71488" y="1295400"/>
            <a:ext cx="1612900" cy="522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/>
            <a:r>
              <a:rPr lang="zh-CN" altLang="en-US" strike="noStrike" noProof="1"/>
              <a:t>随堂练习</a:t>
            </a:r>
          </a:p>
        </p:txBody>
      </p:sp>
      <p:sp>
        <p:nvSpPr>
          <p:cNvPr id="25602" name="文本框 4"/>
          <p:cNvSpPr txBox="1"/>
          <p:nvPr/>
        </p:nvSpPr>
        <p:spPr>
          <a:xfrm>
            <a:off x="471488" y="2065338"/>
            <a:ext cx="844867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、下列各项中红色词语不是古今异义的一项是：（　　）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、汉天子我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丈人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行也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、汉亦留之以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相当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。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、武帝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嘉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其义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、因厚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赂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单于，答其善意。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504113" y="2065338"/>
            <a:ext cx="361950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C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457200" y="1295400"/>
            <a:ext cx="1612900" cy="52228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/>
            <a:r>
              <a:rPr lang="zh-CN" altLang="en-US" strike="noStrike" noProof="1"/>
              <a:t>随堂练习</a:t>
            </a:r>
          </a:p>
        </p:txBody>
      </p:sp>
      <p:sp>
        <p:nvSpPr>
          <p:cNvPr id="26626" name="文本框 1"/>
          <p:cNvSpPr txBox="1"/>
          <p:nvPr/>
        </p:nvSpPr>
        <p:spPr>
          <a:xfrm>
            <a:off x="655638" y="1928813"/>
            <a:ext cx="7831137" cy="267652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、下列句子句式与其他三项不同的一项是（  ）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、计未定，求人可使报秦者。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、太子及宾客知其事者</a:t>
            </a: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乃遣武以中郎将使持节送匈奴使留在汉者。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、稍迁至栘中厩监。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729413" y="1865313"/>
            <a:ext cx="36353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7649" name="文本框 166914"/>
          <p:cNvSpPr txBox="1"/>
          <p:nvPr/>
        </p:nvSpPr>
        <p:spPr>
          <a:xfrm>
            <a:off x="914400" y="3105150"/>
            <a:ext cx="7315200" cy="14763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3600"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自然段  </a:t>
            </a:r>
          </a:p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 虞常谋反   </a:t>
            </a:r>
            <a:endParaRPr lang="zh-CN" altLang="en-US" sz="3600" b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pic>
        <p:nvPicPr>
          <p:cNvPr id="27650" name="图片 3" descr="t011198efd0f42a9d5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8" y="1158875"/>
            <a:ext cx="2778125" cy="17129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文本框 2"/>
          <p:cNvSpPr txBox="1"/>
          <p:nvPr/>
        </p:nvSpPr>
        <p:spPr>
          <a:xfrm>
            <a:off x="3103563" y="1158875"/>
            <a:ext cx="2936875" cy="644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小组合作学习</a:t>
            </a: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6" name="文本框 10245"/>
          <p:cNvSpPr txBox="1"/>
          <p:nvPr/>
        </p:nvSpPr>
        <p:spPr>
          <a:xfrm>
            <a:off x="457200" y="609600"/>
            <a:ext cx="3962400" cy="701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buClr>
                <a:schemeClr val="bg1"/>
              </a:buClr>
            </a:pPr>
            <a:r>
              <a:rPr lang="zh-CN" altLang="en-US" sz="4000" strike="noStrike" noProof="1">
                <a:latin typeface="Times New Roman" panose="02020603050405020304" pitchFamily="18" charset="0"/>
                <a:ea typeface="宋体" panose="02010600030101010101" pitchFamily="2" charset="-122"/>
              </a:rPr>
              <a:t>第二段重点词句</a:t>
            </a:r>
          </a:p>
        </p:txBody>
      </p:sp>
      <p:sp>
        <p:nvSpPr>
          <p:cNvPr id="10247" name="文本框 10246"/>
          <p:cNvSpPr txBox="1"/>
          <p:nvPr/>
        </p:nvSpPr>
        <p:spPr>
          <a:xfrm>
            <a:off x="5608638" y="1614488"/>
            <a:ext cx="18288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刚好</a:t>
            </a:r>
          </a:p>
        </p:txBody>
      </p:sp>
      <p:sp>
        <p:nvSpPr>
          <p:cNvPr id="10248" name="文本框 10247"/>
          <p:cNvSpPr txBox="1"/>
          <p:nvPr/>
        </p:nvSpPr>
        <p:spPr>
          <a:xfrm>
            <a:off x="4027488" y="3967163"/>
            <a:ext cx="3886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财物，古今异义</a:t>
            </a:r>
          </a:p>
        </p:txBody>
      </p:sp>
      <p:sp>
        <p:nvSpPr>
          <p:cNvPr id="10249" name="文本框 10248"/>
          <p:cNvSpPr txBox="1"/>
          <p:nvPr/>
        </p:nvSpPr>
        <p:spPr>
          <a:xfrm>
            <a:off x="5324475" y="3382963"/>
            <a:ext cx="4572000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用弓箭，名词作状语</a:t>
            </a:r>
          </a:p>
        </p:txBody>
      </p:sp>
      <p:sp>
        <p:nvSpPr>
          <p:cNvPr id="10252" name="圆角矩形标注 10251"/>
          <p:cNvSpPr/>
          <p:nvPr/>
        </p:nvSpPr>
        <p:spPr>
          <a:xfrm>
            <a:off x="4194175" y="2193925"/>
            <a:ext cx="4657725" cy="609600"/>
          </a:xfrm>
          <a:prstGeom prst="wedgeRoundRectCallout">
            <a:avLst>
              <a:gd name="adj1" fmla="val -82917"/>
              <a:gd name="adj2" fmla="val -38023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省略句，“谋反”后省“于”</a:t>
            </a:r>
          </a:p>
        </p:txBody>
      </p:sp>
      <p:sp>
        <p:nvSpPr>
          <p:cNvPr id="28678" name="文本框 10253"/>
          <p:cNvSpPr txBox="1"/>
          <p:nvPr/>
        </p:nvSpPr>
        <p:spPr>
          <a:xfrm>
            <a:off x="201613" y="1539875"/>
            <a:ext cx="5657850" cy="317023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</a:rPr>
              <a:t>会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缑王与长水虞常等谋反匈奴中</a:t>
            </a: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en-US" altLang="zh-CN" sz="4000" u="sng">
                <a:latin typeface="楷体_GB2312" pitchFamily="49" charset="-122"/>
                <a:ea typeface="楷体_GB2312" pitchFamily="49" charset="-122"/>
              </a:rPr>
              <a:t>阴</a:t>
            </a: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相与谋劫</a:t>
            </a: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常能为汉伏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弩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射杀之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以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货物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  <a:sym typeface="宋体" panose="02010600030101010101" pitchFamily="2" charset="-122"/>
              </a:rPr>
              <a:t>与常</a:t>
            </a:r>
            <a:endParaRPr lang="zh-CN" altLang="en-US" sz="40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711575" y="2863850"/>
            <a:ext cx="898525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暗中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2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7" grpId="0" build="p"/>
      <p:bldP spid="10248" grpId="0" build="p"/>
      <p:bldP spid="10249" grpId="0" build="p"/>
      <p:bldP spid="10252" grpId="2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9697" name="标题 53252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"/>
          </a:xfrm>
        </p:spPr>
        <p:txBody>
          <a:bodyPr anchor="ctr" anchorCtr="0"/>
          <a:lstStyle/>
          <a:p>
            <a:pPr algn="l"/>
            <a:r>
              <a:rPr lang="en-US" altLang="zh-CN"/>
              <a:t>  </a:t>
            </a:r>
          </a:p>
        </p:txBody>
      </p:sp>
      <p:sp>
        <p:nvSpPr>
          <p:cNvPr id="29698" name="文本占位符 53253"/>
          <p:cNvSpPr>
            <a:spLocks noGrp="1"/>
          </p:cNvSpPr>
          <p:nvPr>
            <p:ph idx="1"/>
          </p:nvPr>
        </p:nvSpPr>
        <p:spPr>
          <a:xfrm>
            <a:off x="0" y="1828800"/>
            <a:ext cx="8820150" cy="43434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后随浞野侯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没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胡中（           ）</a:t>
            </a:r>
          </a:p>
          <a:p>
            <a:pPr>
              <a:lnSpc>
                <a:spcPct val="90000"/>
              </a:lnSpc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及卫律所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将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降者，阴相与谋，劫单于母阏氏归汉。 （           ）</a:t>
            </a:r>
          </a:p>
          <a:p>
            <a:pPr>
              <a:lnSpc>
                <a:spcPct val="90000"/>
              </a:lnSpc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闻汉天子甚怨卫律，常能为汉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伏弩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射杀之 （            ）</a:t>
            </a:r>
          </a:p>
          <a:p>
            <a:pPr>
              <a:lnSpc>
                <a:spcPct val="90000"/>
              </a:lnSpc>
            </a:pPr>
            <a:r>
              <a:rPr lang="en-US" altLang="zh-CN" b="1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张胜许之，</a:t>
            </a:r>
            <a:r>
              <a:rPr lang="zh-CN" altLang="en-US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b="1">
                <a:latin typeface="楷体_GB2312" pitchFamily="49" charset="-122"/>
                <a:ea typeface="楷体_GB2312" pitchFamily="49" charset="-122"/>
              </a:rPr>
              <a:t>货物与常。 （     ）</a:t>
            </a:r>
          </a:p>
        </p:txBody>
      </p:sp>
      <p:sp>
        <p:nvSpPr>
          <p:cNvPr id="29699" name="文本框 53254"/>
          <p:cNvSpPr txBox="1"/>
          <p:nvPr/>
        </p:nvSpPr>
        <p:spPr>
          <a:xfrm>
            <a:off x="142875" y="1108075"/>
            <a:ext cx="85344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指出下列红色字的意思：</a:t>
            </a:r>
          </a:p>
        </p:txBody>
      </p:sp>
      <p:sp>
        <p:nvSpPr>
          <p:cNvPr id="53256" name="文本框 53255"/>
          <p:cNvSpPr txBox="1"/>
          <p:nvPr/>
        </p:nvSpPr>
        <p:spPr>
          <a:xfrm>
            <a:off x="4800600" y="1752600"/>
            <a:ext cx="1484313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陷没</a:t>
            </a:r>
          </a:p>
        </p:txBody>
      </p:sp>
      <p:sp>
        <p:nvSpPr>
          <p:cNvPr id="53257" name="文本框 53256"/>
          <p:cNvSpPr txBox="1"/>
          <p:nvPr/>
        </p:nvSpPr>
        <p:spPr>
          <a:xfrm>
            <a:off x="2971800" y="2743200"/>
            <a:ext cx="10001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率领</a:t>
            </a:r>
          </a:p>
        </p:txBody>
      </p:sp>
      <p:sp>
        <p:nvSpPr>
          <p:cNvPr id="53258" name="文本框 53257"/>
          <p:cNvSpPr txBox="1"/>
          <p:nvPr/>
        </p:nvSpPr>
        <p:spPr>
          <a:xfrm>
            <a:off x="914400" y="3810000"/>
            <a:ext cx="2376488" cy="584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暗中用弓箭</a:t>
            </a:r>
            <a:r>
              <a:rPr lang="zh-CN" altLang="en-US" sz="3200">
                <a:solidFill>
                  <a:srgbClr val="233BEB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endParaRPr lang="zh-CN" altLang="en-US" sz="3200">
              <a:solidFill>
                <a:srgbClr val="233BEB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53259" name="文本框 53258"/>
          <p:cNvSpPr txBox="1"/>
          <p:nvPr/>
        </p:nvSpPr>
        <p:spPr>
          <a:xfrm>
            <a:off x="6096000" y="42672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latin typeface="Times New Roman" panose="02020603050405020304" pitchFamily="18" charset="0"/>
                <a:ea typeface="楷体_GB2312" pitchFamily="49" charset="-122"/>
              </a:rPr>
              <a:t>把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86413" y="585788"/>
            <a:ext cx="2224088" cy="706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/>
            <a:r>
              <a:rPr lang="zh-CN" altLang="en-US" sz="4000" strike="noStrike" noProof="1"/>
              <a:t>随堂练习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32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3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3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32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3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6" grpId="0"/>
      <p:bldP spid="53257" grpId="0"/>
      <p:bldP spid="53258" grpId="0"/>
      <p:bldP spid="532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21" name="文本框 3"/>
          <p:cNvSpPr txBox="1"/>
          <p:nvPr/>
        </p:nvSpPr>
        <p:spPr>
          <a:xfrm>
            <a:off x="427038" y="1401763"/>
            <a:ext cx="7966075" cy="11684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翻译下列句子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、及卫律所将降者，阴相与谋劫单于母阏氏归汉。</a:t>
            </a:r>
          </a:p>
        </p:txBody>
      </p:sp>
      <p:sp>
        <p:nvSpPr>
          <p:cNvPr id="30722" name="文本框 4"/>
          <p:cNvSpPr txBox="1"/>
          <p:nvPr/>
        </p:nvSpPr>
        <p:spPr>
          <a:xfrm>
            <a:off x="427038" y="3768725"/>
            <a:ext cx="7845425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、</a:t>
            </a:r>
            <a:r>
              <a:rPr lang="zh-CN" altLang="zh-CN">
                <a:latin typeface="楷体_GB2312" pitchFamily="49" charset="-122"/>
                <a:ea typeface="楷体_GB2312" pitchFamily="49" charset="-122"/>
              </a:rPr>
              <a:t>素与副张胜相知，私候胜曰:"闻汉天子甚怨卫律，常能为汉伏弩射杀之。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586413" y="585788"/>
            <a:ext cx="2224088" cy="7064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fontAlgn="base"/>
            <a:r>
              <a:rPr lang="zh-CN" altLang="en-US" sz="4000" strike="noStrike" noProof="1"/>
              <a:t>随堂练习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33413" y="2667000"/>
            <a:ext cx="7758113" cy="9525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trike="noStrike" noProof="1">
                <a:solidFill>
                  <a:srgbClr val="FF0000"/>
                </a:solidFill>
              </a:rPr>
              <a:t>以及</a:t>
            </a:r>
            <a:r>
              <a:rPr lang="zh-CN" altLang="en-US" strike="noStrike" noProof="1"/>
              <a:t>卫律所</a:t>
            </a:r>
            <a:r>
              <a:rPr lang="zh-CN" altLang="en-US" strike="noStrike" noProof="1">
                <a:solidFill>
                  <a:srgbClr val="FF0000"/>
                </a:solidFill>
              </a:rPr>
              <a:t>带领</a:t>
            </a:r>
            <a:r>
              <a:rPr lang="zh-CN" altLang="en-US" strike="noStrike" noProof="1"/>
              <a:t>的那些被迫投降匈奴的人中，</a:t>
            </a:r>
            <a:r>
              <a:rPr lang="zh-CN" altLang="en-US" strike="noStrike" noProof="1">
                <a:solidFill>
                  <a:srgbClr val="FF0000"/>
                </a:solidFill>
              </a:rPr>
              <a:t>暗中共同</a:t>
            </a:r>
            <a:r>
              <a:rPr lang="zh-CN" altLang="en-US" strike="noStrike" noProof="1"/>
              <a:t>策划绑架单于的母亲阏氏归汉。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00063" y="4721225"/>
            <a:ext cx="7818438" cy="138430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trike="noStrike" noProof="1">
                <a:solidFill>
                  <a:srgbClr val="FF0000"/>
                </a:solidFill>
              </a:rPr>
              <a:t>一向</a:t>
            </a:r>
            <a:r>
              <a:rPr lang="zh-CN" altLang="en-US" strike="noStrike" noProof="1"/>
              <a:t>与副使张胜有交往，私下</a:t>
            </a:r>
            <a:r>
              <a:rPr lang="zh-CN" altLang="en-US" strike="noStrike" noProof="1">
                <a:solidFill>
                  <a:srgbClr val="FF0000"/>
                </a:solidFill>
              </a:rPr>
              <a:t>拜访</a:t>
            </a:r>
            <a:r>
              <a:rPr lang="zh-CN" altLang="en-US" strike="noStrike" noProof="1"/>
              <a:t>张胜，说:"听说汉天子很怨恨卫律，我虞常能为汉廷</a:t>
            </a:r>
            <a:r>
              <a:rPr lang="zh-CN" altLang="en-US" strike="noStrike" noProof="1">
                <a:solidFill>
                  <a:srgbClr val="FF0000"/>
                </a:solidFill>
              </a:rPr>
              <a:t>暗中用弩弓</a:t>
            </a:r>
            <a:r>
              <a:rPr lang="zh-CN" altLang="en-US" strike="noStrike" noProof="1"/>
              <a:t>射死</a:t>
            </a:r>
            <a:r>
              <a:rPr lang="zh-CN" altLang="en-US" strike="noStrike" noProof="1">
                <a:sym typeface="+mn-ea"/>
              </a:rPr>
              <a:t>他</a:t>
            </a:r>
            <a:r>
              <a:rPr lang="zh-CN" altLang="en-US" strike="noStrike" noProof="1"/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/>
        </p:nvSpPr>
        <p:spPr>
          <a:xfrm>
            <a:off x="5730875" y="1311275"/>
            <a:ext cx="1106170" cy="2386965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60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请记住</a:t>
            </a:r>
            <a:endParaRPr lang="zh-CN" altLang="en-US" sz="60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05213" y="1139825"/>
            <a:ext cx="1536700" cy="1212850"/>
          </a:xfrm>
          <a:prstGeom prst="rect">
            <a:avLst/>
          </a:prstGeom>
          <a:solidFill>
            <a:srgbClr val="C00000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880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日</a:t>
            </a:r>
            <a:endParaRPr lang="zh-CN" altLang="en-US" sz="880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605213" y="2352675"/>
            <a:ext cx="1536700" cy="1212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880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事</a:t>
            </a:r>
            <a:endParaRPr lang="zh-CN" altLang="en-US" sz="880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605213" y="4779963"/>
            <a:ext cx="1536700" cy="1212850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880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清</a:t>
            </a:r>
            <a:endParaRPr lang="zh-CN" altLang="en-US" sz="880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605213" y="3565525"/>
            <a:ext cx="1536700" cy="1214438"/>
          </a:xfrm>
          <a:prstGeom prst="rect">
            <a:avLst/>
          </a:prstGeom>
          <a:solidFill>
            <a:srgbClr val="C00000"/>
          </a:solidFill>
        </p:spPr>
        <p:txBody>
          <a:bodyPr vert="eaVert" wrap="none" rtlCol="0">
            <a:spAutoFit/>
          </a:bodyPr>
          <a:lstStyle/>
          <a:p>
            <a:r>
              <a:rPr lang="zh-CN" altLang="en-US" sz="8800" noProof="1">
                <a:solidFill>
                  <a:schemeClr val="bg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日</a:t>
            </a:r>
            <a:endParaRPr lang="zh-CN" altLang="en-US" sz="8800" noProof="1">
              <a:solidFill>
                <a:schemeClr val="bg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91690" y="3014979"/>
            <a:ext cx="736600" cy="2846070"/>
          </a:xfrm>
          <a:prstGeom prst="rect">
            <a:avLst/>
          </a:prstGeom>
          <a:noFill/>
        </p:spPr>
        <p:txBody>
          <a:bodyPr vert="eaVert" wrap="non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pitchFamily="49" charset="-122"/>
                <a:ea typeface="楷体_GB2312" pitchFamily="49" charset="-122"/>
                <a:cs typeface="+mn-cs"/>
              </a:rPr>
              <a:t>才是高效学习</a:t>
            </a:r>
            <a:endParaRPr lang="zh-CN" altLang="en-US" sz="3600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82" name="圆角矩形标注 11281"/>
          <p:cNvSpPr/>
          <p:nvPr/>
        </p:nvSpPr>
        <p:spPr>
          <a:xfrm>
            <a:off x="152400" y="685800"/>
            <a:ext cx="3886200" cy="533400"/>
          </a:xfrm>
          <a:prstGeom prst="wedgeRoundRectCallout">
            <a:avLst>
              <a:gd name="adj1" fmla="val -28106"/>
              <a:gd name="adj2" fmla="val 387204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被动句，“见”表被动</a:t>
            </a:r>
          </a:p>
        </p:txBody>
      </p:sp>
      <p:sp>
        <p:nvSpPr>
          <p:cNvPr id="33794" name="文本框 11269"/>
          <p:cNvSpPr txBox="1"/>
          <p:nvPr/>
        </p:nvSpPr>
        <p:spPr>
          <a:xfrm>
            <a:off x="457200" y="1524000"/>
            <a:ext cx="5213350" cy="33877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恐前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语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发，以状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语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武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事如此，此必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及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我。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见犯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乃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死，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重负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国。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即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谋单于，何以复加？</a:t>
            </a:r>
          </a:p>
          <a:p>
            <a:pPr>
              <a:spcBef>
                <a:spcPct val="0"/>
              </a:spcBef>
            </a:pP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宜皆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降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之。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单于</a:t>
            </a:r>
            <a:r>
              <a:rPr lang="zh-CN" altLang="en-US" sz="3600" u="sng">
                <a:latin typeface="楷体_GB2312" pitchFamily="49" charset="-122"/>
                <a:ea typeface="楷体_GB2312" pitchFamily="49" charset="-122"/>
              </a:rPr>
              <a:t>壮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其节</a:t>
            </a:r>
          </a:p>
        </p:txBody>
      </p:sp>
      <p:sp>
        <p:nvSpPr>
          <p:cNvPr id="11271" name="文本框 11270"/>
          <p:cNvSpPr txBox="1"/>
          <p:nvPr/>
        </p:nvSpPr>
        <p:spPr>
          <a:xfrm>
            <a:off x="6324600" y="1524000"/>
            <a:ext cx="1143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话</a:t>
            </a:r>
          </a:p>
        </p:txBody>
      </p:sp>
      <p:sp>
        <p:nvSpPr>
          <p:cNvPr id="11272" name="文本框 11271"/>
          <p:cNvSpPr txBox="1"/>
          <p:nvPr/>
        </p:nvSpPr>
        <p:spPr>
          <a:xfrm>
            <a:off x="7239000" y="15240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告诉</a:t>
            </a:r>
          </a:p>
        </p:txBody>
      </p:sp>
      <p:sp>
        <p:nvSpPr>
          <p:cNvPr id="11273" name="文本框 11272"/>
          <p:cNvSpPr txBox="1"/>
          <p:nvPr/>
        </p:nvSpPr>
        <p:spPr>
          <a:xfrm>
            <a:off x="6172200" y="21336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连累</a:t>
            </a:r>
          </a:p>
        </p:txBody>
      </p:sp>
      <p:sp>
        <p:nvSpPr>
          <p:cNvPr id="11274" name="文本框 11273"/>
          <p:cNvSpPr txBox="1"/>
          <p:nvPr/>
        </p:nvSpPr>
        <p:spPr>
          <a:xfrm>
            <a:off x="5257800" y="2667000"/>
            <a:ext cx="762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才</a:t>
            </a:r>
          </a:p>
        </p:txBody>
      </p:sp>
      <p:sp>
        <p:nvSpPr>
          <p:cNvPr id="11275" name="文本框 11274"/>
          <p:cNvSpPr txBox="1"/>
          <p:nvPr/>
        </p:nvSpPr>
        <p:spPr>
          <a:xfrm>
            <a:off x="6019800" y="2667000"/>
            <a:ext cx="1066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更加</a:t>
            </a:r>
          </a:p>
        </p:txBody>
      </p:sp>
      <p:sp>
        <p:nvSpPr>
          <p:cNvPr id="11276" name="文本框 11275"/>
          <p:cNvSpPr txBox="1"/>
          <p:nvPr/>
        </p:nvSpPr>
        <p:spPr>
          <a:xfrm>
            <a:off x="7162800" y="2667000"/>
            <a:ext cx="1447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对不起</a:t>
            </a:r>
          </a:p>
        </p:txBody>
      </p:sp>
      <p:sp>
        <p:nvSpPr>
          <p:cNvPr id="11277" name="文本框 11276"/>
          <p:cNvSpPr txBox="1"/>
          <p:nvPr/>
        </p:nvSpPr>
        <p:spPr>
          <a:xfrm>
            <a:off x="6400800" y="31242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假使</a:t>
            </a:r>
          </a:p>
        </p:txBody>
      </p:sp>
      <p:sp>
        <p:nvSpPr>
          <p:cNvPr id="11278" name="文本框 11277"/>
          <p:cNvSpPr txBox="1"/>
          <p:nvPr/>
        </p:nvSpPr>
        <p:spPr>
          <a:xfrm>
            <a:off x="3657600" y="3810000"/>
            <a:ext cx="42608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使动用法，使</a:t>
            </a: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投降</a:t>
            </a:r>
          </a:p>
        </p:txBody>
      </p:sp>
      <p:sp>
        <p:nvSpPr>
          <p:cNvPr id="11280" name="文本框 11279"/>
          <p:cNvSpPr txBox="1"/>
          <p:nvPr/>
        </p:nvSpPr>
        <p:spPr>
          <a:xfrm>
            <a:off x="3581400" y="4419600"/>
            <a:ext cx="42481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以</a:t>
            </a:r>
            <a:r>
              <a:rPr lang="en-US" altLang="zh-CN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 sz="3200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为壮，意动用法</a:t>
            </a:r>
          </a:p>
        </p:txBody>
      </p:sp>
      <p:sp>
        <p:nvSpPr>
          <p:cNvPr id="11283" name="文本框 11282"/>
          <p:cNvSpPr txBox="1"/>
          <p:nvPr/>
        </p:nvSpPr>
        <p:spPr>
          <a:xfrm>
            <a:off x="5029200" y="685800"/>
            <a:ext cx="3962400" cy="7016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fontAlgn="base">
              <a:spcBef>
                <a:spcPct val="0"/>
              </a:spcBef>
              <a:buClr>
                <a:schemeClr val="bg1"/>
              </a:buClr>
            </a:pPr>
            <a:r>
              <a:rPr lang="zh-CN" altLang="en-US" sz="4000" strike="noStrike" noProof="1">
                <a:latin typeface="Times New Roman" panose="02020603050405020304" pitchFamily="18" charset="0"/>
                <a:ea typeface="宋体" panose="02010600030101010101" pitchFamily="2" charset="-122"/>
              </a:rPr>
              <a:t>第三段重点词句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2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1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112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82" grpId="0"/>
      <p:bldP spid="11271" grpId="0" build="p"/>
      <p:bldP spid="11272" grpId="0" build="p"/>
      <p:bldP spid="11273" grpId="0" build="p"/>
      <p:bldP spid="11274" grpId="0" build="p"/>
      <p:bldP spid="11275" grpId="0" build="p"/>
      <p:bldP spid="11276" grpId="0" build="p"/>
      <p:bldP spid="11277" grpId="0" build="p"/>
      <p:bldP spid="11278" grpId="0" build="p"/>
      <p:bldP spid="11280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6145" name="图片 6152" descr="苏武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322564">
            <a:off x="3429000" y="381000"/>
            <a:ext cx="27432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6" name="图片 6151" descr="苏武"/>
          <p:cNvPicPr>
            <a:picLocks noChangeAspect="1"/>
          </p:cNvPicPr>
          <p:nvPr/>
        </p:nvPicPr>
        <p:blipFill>
          <a:blip r:embed="rId3">
            <a:clrChange>
              <a:clrFrom>
                <a:srgbClr val="BEC3BD"/>
              </a:clrFrom>
              <a:clrTo>
                <a:srgbClr val="BEC3BD">
                  <a:alpha val="0"/>
                </a:srgbClr>
              </a:clrTo>
            </a:clrChange>
          </a:blip>
          <a:stretch>
            <a:fillRect/>
          </a:stretch>
        </p:blipFill>
        <p:spPr>
          <a:xfrm rot="-575403">
            <a:off x="377825" y="203200"/>
            <a:ext cx="28194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图片 6153" descr="苏武2"/>
          <p:cNvPicPr>
            <a:picLocks noChangeAspect="1"/>
          </p:cNvPicPr>
          <p:nvPr/>
        </p:nvPicPr>
        <p:blipFill>
          <a:blip r:embed="rId4"/>
          <a:srcRect t="7143" b="7143"/>
          <a:stretch>
            <a:fillRect/>
          </a:stretch>
        </p:blipFill>
        <p:spPr>
          <a:xfrm rot="498554">
            <a:off x="533400" y="2743200"/>
            <a:ext cx="3074988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8" name="图片 6154" descr="苏武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-484459">
            <a:off x="3733800" y="3581400"/>
            <a:ext cx="2468563" cy="2971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9" name="文本占位符 6155"/>
          <p:cNvSpPr>
            <a:spLocks noGrp="1"/>
          </p:cNvSpPr>
          <p:nvPr>
            <p:ph idx="1"/>
          </p:nvPr>
        </p:nvSpPr>
        <p:spPr>
          <a:xfrm>
            <a:off x="6248400" y="1600200"/>
            <a:ext cx="2597150" cy="3886200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2800" b="1">
                <a:solidFill>
                  <a:srgbClr val="000000"/>
                </a:solidFill>
                <a:ea typeface="楷体_GB2312" pitchFamily="49" charset="-122"/>
              </a:rPr>
              <a:t>        </a:t>
            </a:r>
            <a:r>
              <a:rPr lang="zh-CN" altLang="en-US" sz="2800" b="1">
                <a:solidFill>
                  <a:srgbClr val="000000"/>
                </a:solidFill>
                <a:ea typeface="楷体_GB2312" pitchFamily="49" charset="-122"/>
              </a:rPr>
              <a:t>两千多年来，苏武崇高的气节，成为中国伦理人格的榜样，成为一种民族文化的心理要素。</a:t>
            </a:r>
          </a:p>
          <a:p>
            <a:pPr lvl="4"/>
            <a:endParaRPr lang="zh-CN" altLang="en-US" sz="2800" b="1">
              <a:solidFill>
                <a:srgbClr val="000000"/>
              </a:solidFill>
            </a:endParaRPr>
          </a:p>
          <a:p>
            <a:endParaRPr lang="zh-CN" altLang="en-US"/>
          </a:p>
        </p:txBody>
      </p:sp>
    </p:spTree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4817" name="文本框 160771"/>
          <p:cNvSpPr txBox="1"/>
          <p:nvPr/>
        </p:nvSpPr>
        <p:spPr>
          <a:xfrm>
            <a:off x="320675" y="2122488"/>
            <a:ext cx="8686800" cy="32067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下列红色字解释不正确的一项是：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（    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虞常在汉时，素与副张胜相知，私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候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胜曰 （拜访）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覆武其上，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蹈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其背 （踏上）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见犯乃死，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重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负国 （更加）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朝夕遣人候问武，而收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系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张胜 （监禁）</a:t>
            </a:r>
          </a:p>
        </p:txBody>
      </p:sp>
      <p:sp>
        <p:nvSpPr>
          <p:cNvPr id="160773" name="文本框 160772"/>
          <p:cNvSpPr txBox="1"/>
          <p:nvPr/>
        </p:nvSpPr>
        <p:spPr>
          <a:xfrm>
            <a:off x="7316788" y="2122488"/>
            <a:ext cx="455612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34819" name="矩形 160773"/>
          <p:cNvSpPr>
            <a:spLocks noRot="1"/>
          </p:cNvSpPr>
          <p:nvPr/>
        </p:nvSpPr>
        <p:spPr>
          <a:xfrm>
            <a:off x="393700" y="12192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spcBef>
                <a:spcPct val="0"/>
              </a:spcBef>
            </a:pPr>
            <a:r>
              <a:rPr lang="en-US" altLang="zh-CN" sz="4000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阅读第三段，完成下列练习</a:t>
            </a:r>
            <a:b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</a:br>
            <a:endParaRPr lang="zh-CN" altLang="en-US" sz="360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0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077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1010" name="文本框 171009"/>
          <p:cNvSpPr txBox="1"/>
          <p:nvPr/>
        </p:nvSpPr>
        <p:spPr>
          <a:xfrm>
            <a:off x="685800" y="457200"/>
            <a:ext cx="7772400" cy="59531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（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1——3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段）翻译下面句子：</a:t>
            </a:r>
          </a:p>
          <a:p>
            <a:endParaRPr lang="zh-CN" altLang="en-US" sz="800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武帝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嘉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其义，乃遣武以中郎将使持节送匈奴使留在汉者，因厚赂单于，答其善意。</a:t>
            </a:r>
          </a:p>
          <a:p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汉武帝赞许他的义气，于是派遣苏武以中郎将的身份出使（匈奴），持旄节护送扣留在汉的匈奴使者（回去），顺便送给单于丰厚的礼物，以答谢他的好意。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及卫律所将降者，阴相与谋劫单于母阏氏归汉。</a:t>
            </a:r>
          </a:p>
          <a:p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（缑王）和卫律统率的那些投降的人，暗中共同策划绑架单于的母亲阏氏归汉。</a:t>
            </a:r>
            <a:endParaRPr lang="zh-CN" altLang="en-US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710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1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10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1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1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1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2826" name="文本框 162825"/>
          <p:cNvSpPr txBox="1"/>
          <p:nvPr/>
        </p:nvSpPr>
        <p:spPr>
          <a:xfrm>
            <a:off x="609600" y="609600"/>
            <a:ext cx="8001000" cy="6191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方正楷体简体" pitchFamily="65" charset="-122"/>
                <a:ea typeface="方正楷体简体" pitchFamily="65" charset="-122"/>
              </a:rPr>
              <a:t>3.</a:t>
            </a:r>
            <a:r>
              <a:rPr lang="zh-CN" altLang="en-US">
                <a:latin typeface="方正楷体简体" pitchFamily="65" charset="-122"/>
                <a:ea typeface="方正楷体简体" pitchFamily="65" charset="-122"/>
              </a:rPr>
              <a:t>惠等哭，</a:t>
            </a:r>
            <a:r>
              <a:rPr lang="zh-CN" altLang="en-US" u="sng">
                <a:latin typeface="方正楷体简体" pitchFamily="65" charset="-122"/>
                <a:ea typeface="方正楷体简体" pitchFamily="65" charset="-122"/>
              </a:rPr>
              <a:t>舆</a:t>
            </a:r>
            <a:r>
              <a:rPr lang="zh-CN" altLang="en-US">
                <a:latin typeface="方正楷体简体" pitchFamily="65" charset="-122"/>
                <a:ea typeface="方正楷体简体" pitchFamily="65" charset="-122"/>
              </a:rPr>
              <a:t>归营。单于壮其节，朝夕遣人候问。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常惠等人哭泣着，用车子把苏武拉回营帐。单于</a:t>
            </a:r>
            <a:r>
              <a:rPr lang="zh-CN" altLang="en-US" u="sng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认为</a:t>
            </a: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苏武的节操壮烈，早晚派人探望、询问苏武。</a:t>
            </a:r>
          </a:p>
          <a:p>
            <a:pPr>
              <a:spcBef>
                <a:spcPct val="0"/>
              </a:spcBef>
            </a:pP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方正楷体简体" pitchFamily="65" charset="-122"/>
                <a:ea typeface="方正楷体简体" pitchFamily="65" charset="-122"/>
              </a:rPr>
              <a:t>4.</a:t>
            </a:r>
            <a:r>
              <a:rPr lang="zh-CN" altLang="en-US">
                <a:latin typeface="方正楷体简体" pitchFamily="65" charset="-122"/>
                <a:ea typeface="方正楷体简体" pitchFamily="65" charset="-122"/>
              </a:rPr>
              <a:t>见犯乃死，重负国。欲自杀，胜、惠共止之。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被（匈奴）侮辱后才去死，更加对不起国家！” 想要自杀。张胜、常惠一起制止了他。</a:t>
            </a:r>
          </a:p>
          <a:p>
            <a:pPr>
              <a:spcBef>
                <a:spcPct val="0"/>
              </a:spcBef>
            </a:pPr>
            <a:endParaRPr lang="zh-CN" altLang="en-US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方正楷体简体" pitchFamily="65" charset="-122"/>
                <a:ea typeface="方正楷体简体" pitchFamily="65" charset="-122"/>
              </a:rPr>
              <a:t>5.</a:t>
            </a:r>
            <a:r>
              <a:rPr lang="zh-CN" altLang="en-US">
                <a:latin typeface="方正楷体简体" pitchFamily="65" charset="-122"/>
                <a:ea typeface="方正楷体简体" pitchFamily="65" charset="-122"/>
              </a:rPr>
              <a:t>即谋单于，何以复加？宜皆降之。</a:t>
            </a:r>
          </a:p>
          <a:p>
            <a:pPr>
              <a:spcBef>
                <a:spcPct val="0"/>
              </a:spcBef>
            </a:pPr>
            <a:r>
              <a:rPr lang="zh-CN" altLang="en-US">
                <a:solidFill>
                  <a:srgbClr val="FF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“假使是谋杀单于，又用什么更严的刑法呢？应当都使他们投降。”</a:t>
            </a:r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32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32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2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2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28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628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162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162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1628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628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162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162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1628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628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89" name="文本框 172036"/>
          <p:cNvSpPr txBox="1"/>
          <p:nvPr/>
        </p:nvSpPr>
        <p:spPr>
          <a:xfrm>
            <a:off x="2362200" y="1828800"/>
            <a:ext cx="6629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第二部分 第二段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第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</a:p>
        </p:txBody>
      </p:sp>
      <p:sp>
        <p:nvSpPr>
          <p:cNvPr id="37890" name="文本框 172037"/>
          <p:cNvSpPr txBox="1"/>
          <p:nvPr/>
        </p:nvSpPr>
        <p:spPr>
          <a:xfrm>
            <a:off x="3124200" y="2895600"/>
            <a:ext cx="4648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卫律逼降 苏武不屈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8913" name="文本框 163843"/>
          <p:cNvSpPr txBox="1"/>
          <p:nvPr/>
        </p:nvSpPr>
        <p:spPr>
          <a:xfrm>
            <a:off x="228600" y="990600"/>
            <a:ext cx="6629400" cy="56435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武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益愈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，单于使使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晓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武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会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论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虞常，欲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因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此时降武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本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无谋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拥众数万，马畜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弥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山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空以身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膏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草野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君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因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我降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女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为人臣子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畔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主背亲，为降虏于蛮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夷，何以女为见？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反欲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斗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两主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10.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头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县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北阙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11.</a:t>
            </a:r>
            <a:r>
              <a:rPr lang="zh-CN" altLang="en-US" u="sng">
                <a:latin typeface="楷体_GB2312" pitchFamily="49" charset="-122"/>
                <a:ea typeface="楷体_GB2312" pitchFamily="49" charset="-122"/>
              </a:rPr>
              <a:t>若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知我不降明</a:t>
            </a:r>
          </a:p>
          <a:p>
            <a:pPr>
              <a:spcBef>
                <a:spcPct val="0"/>
              </a:spcBef>
            </a:pP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3845" name="文本框 163844"/>
          <p:cNvSpPr txBox="1"/>
          <p:nvPr/>
        </p:nvSpPr>
        <p:spPr>
          <a:xfrm>
            <a:off x="5334000" y="914400"/>
            <a:ext cx="161290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逐渐痊愈</a:t>
            </a:r>
          </a:p>
        </p:txBody>
      </p:sp>
      <p:sp>
        <p:nvSpPr>
          <p:cNvPr id="163846" name="文本框 163845"/>
          <p:cNvSpPr txBox="1"/>
          <p:nvPr/>
        </p:nvSpPr>
        <p:spPr>
          <a:xfrm>
            <a:off x="7010400" y="914400"/>
            <a:ext cx="197008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使动，告知</a:t>
            </a:r>
          </a:p>
        </p:txBody>
      </p:sp>
      <p:sp>
        <p:nvSpPr>
          <p:cNvPr id="163847" name="文本框 163846"/>
          <p:cNvSpPr txBox="1"/>
          <p:nvPr/>
        </p:nvSpPr>
        <p:spPr>
          <a:xfrm>
            <a:off x="5386388" y="13716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定罪</a:t>
            </a:r>
          </a:p>
        </p:txBody>
      </p:sp>
      <p:sp>
        <p:nvSpPr>
          <p:cNvPr id="163848" name="文本框 163847"/>
          <p:cNvSpPr txBox="1"/>
          <p:nvPr/>
        </p:nvSpPr>
        <p:spPr>
          <a:xfrm>
            <a:off x="6681788" y="1371600"/>
            <a:ext cx="541337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趁</a:t>
            </a:r>
          </a:p>
        </p:txBody>
      </p:sp>
      <p:sp>
        <p:nvSpPr>
          <p:cNvPr id="163849" name="文本框 163848"/>
          <p:cNvSpPr txBox="1"/>
          <p:nvPr/>
        </p:nvSpPr>
        <p:spPr>
          <a:xfrm>
            <a:off x="5408613" y="1828800"/>
            <a:ext cx="23272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没有参加谋划</a:t>
            </a:r>
          </a:p>
        </p:txBody>
      </p:sp>
      <p:sp>
        <p:nvSpPr>
          <p:cNvPr id="163850" name="文本框 163849"/>
          <p:cNvSpPr txBox="1"/>
          <p:nvPr/>
        </p:nvSpPr>
        <p:spPr>
          <a:xfrm>
            <a:off x="5372100" y="2209800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满</a:t>
            </a:r>
          </a:p>
        </p:txBody>
      </p:sp>
      <p:sp>
        <p:nvSpPr>
          <p:cNvPr id="163851" name="文本框 163850"/>
          <p:cNvSpPr txBox="1"/>
          <p:nvPr/>
        </p:nvSpPr>
        <p:spPr>
          <a:xfrm>
            <a:off x="5334000" y="2667000"/>
            <a:ext cx="30416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名词作动词，滋润</a:t>
            </a:r>
          </a:p>
        </p:txBody>
      </p:sp>
      <p:sp>
        <p:nvSpPr>
          <p:cNvPr id="163852" name="文本框 163851"/>
          <p:cNvSpPr txBox="1"/>
          <p:nvPr/>
        </p:nvSpPr>
        <p:spPr>
          <a:xfrm>
            <a:off x="5410200" y="32004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顺着</a:t>
            </a:r>
          </a:p>
        </p:txBody>
      </p:sp>
      <p:sp>
        <p:nvSpPr>
          <p:cNvPr id="163853" name="文本框 163852"/>
          <p:cNvSpPr txBox="1"/>
          <p:nvPr/>
        </p:nvSpPr>
        <p:spPr>
          <a:xfrm>
            <a:off x="5410200" y="36576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通“汝”</a:t>
            </a:r>
          </a:p>
        </p:txBody>
      </p:sp>
      <p:sp>
        <p:nvSpPr>
          <p:cNvPr id="163854" name="文本框 163853"/>
          <p:cNvSpPr txBox="1"/>
          <p:nvPr/>
        </p:nvSpPr>
        <p:spPr>
          <a:xfrm>
            <a:off x="5410200" y="4038600"/>
            <a:ext cx="19812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通“叛”</a:t>
            </a:r>
          </a:p>
        </p:txBody>
      </p:sp>
      <p:sp>
        <p:nvSpPr>
          <p:cNvPr id="163855" name="文本框 163854"/>
          <p:cNvSpPr txBox="1"/>
          <p:nvPr/>
        </p:nvSpPr>
        <p:spPr>
          <a:xfrm>
            <a:off x="5403850" y="4800600"/>
            <a:ext cx="3740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使动用法，使</a:t>
            </a:r>
            <a:r>
              <a:rPr lang="en-US" altLang="zh-CN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……</a:t>
            </a: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争斗</a:t>
            </a:r>
          </a:p>
        </p:txBody>
      </p:sp>
      <p:sp>
        <p:nvSpPr>
          <p:cNvPr id="163856" name="文本框 163855"/>
          <p:cNvSpPr txBox="1"/>
          <p:nvPr/>
        </p:nvSpPr>
        <p:spPr>
          <a:xfrm>
            <a:off x="5105400" y="5334000"/>
            <a:ext cx="19050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通“悬”</a:t>
            </a:r>
          </a:p>
        </p:txBody>
      </p:sp>
      <p:sp>
        <p:nvSpPr>
          <p:cNvPr id="163857" name="文本框 163856"/>
          <p:cNvSpPr txBox="1"/>
          <p:nvPr/>
        </p:nvSpPr>
        <p:spPr>
          <a:xfrm>
            <a:off x="5029200" y="5791200"/>
            <a:ext cx="541338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rgbClr val="CC3300"/>
                </a:solidFill>
                <a:latin typeface="Times New Roman" panose="02020603050405020304" pitchFamily="18" charset="0"/>
                <a:ea typeface="楷体_GB2312" pitchFamily="49" charset="-122"/>
              </a:rPr>
              <a:t>你</a:t>
            </a:r>
          </a:p>
        </p:txBody>
      </p:sp>
      <p:sp>
        <p:nvSpPr>
          <p:cNvPr id="38927" name="文本框 163862"/>
          <p:cNvSpPr txBox="1"/>
          <p:nvPr/>
        </p:nvSpPr>
        <p:spPr>
          <a:xfrm>
            <a:off x="533400" y="304800"/>
            <a:ext cx="3962400" cy="70167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第四段重点词句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38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38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38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8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38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638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38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3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38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3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638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45" grpId="0" build="p"/>
      <p:bldP spid="163846" grpId="0" build="p"/>
      <p:bldP spid="163847" grpId="0" build="p"/>
      <p:bldP spid="163848" grpId="0" build="p"/>
      <p:bldP spid="163849" grpId="0" build="p"/>
      <p:bldP spid="163850" grpId="0" build="p"/>
      <p:bldP spid="163851" grpId="0" build="p"/>
      <p:bldP spid="163852" grpId="0" build="p"/>
      <p:bldP spid="163853" grpId="0" build="p"/>
      <p:bldP spid="163854" grpId="0" build="p"/>
      <p:bldP spid="163855" grpId="0" build="p"/>
      <p:bldP spid="163856" grpId="0" build="p"/>
      <p:bldP spid="163857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9937" name="文本框 164867"/>
          <p:cNvSpPr txBox="1"/>
          <p:nvPr/>
        </p:nvSpPr>
        <p:spPr>
          <a:xfrm>
            <a:off x="304800" y="1219200"/>
            <a:ext cx="8610600" cy="1801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下面句子中没有通假字的句子是</a:t>
            </a:r>
            <a:r>
              <a:rPr lang="zh-CN" altLang="en-US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    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A 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女为人臣子      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B 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畔主背亲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C 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头县北阙           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D 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复举剑拟之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9938" name="文本框 164868"/>
          <p:cNvSpPr txBox="1"/>
          <p:nvPr/>
        </p:nvSpPr>
        <p:spPr>
          <a:xfrm>
            <a:off x="304800" y="3048000"/>
            <a:ext cx="8382000" cy="3084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下面红色字的活用情况不同的（   ）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A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会论虞常，欲因此时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降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武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B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反欲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斗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两主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C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空以身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膏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草野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D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尽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归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汉使路充国等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64870" name="文本框 164869"/>
          <p:cNvSpPr txBox="1"/>
          <p:nvPr/>
        </p:nvSpPr>
        <p:spPr>
          <a:xfrm>
            <a:off x="6172200" y="12192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  <p:sp>
        <p:nvSpPr>
          <p:cNvPr id="164871" name="文本框 164870"/>
          <p:cNvSpPr txBox="1"/>
          <p:nvPr/>
        </p:nvSpPr>
        <p:spPr>
          <a:xfrm>
            <a:off x="5715000" y="3048000"/>
            <a:ext cx="685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</a:p>
        </p:txBody>
      </p:sp>
      <p:sp>
        <p:nvSpPr>
          <p:cNvPr id="39941" name="文本框 164871"/>
          <p:cNvSpPr txBox="1"/>
          <p:nvPr/>
        </p:nvSpPr>
        <p:spPr>
          <a:xfrm>
            <a:off x="190500" y="473075"/>
            <a:ext cx="5822950" cy="64452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阅读第四段，完成下列练习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4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4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4870" grpId="1"/>
      <p:bldP spid="164871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61" name="文本框 173060"/>
          <p:cNvSpPr txBox="1"/>
          <p:nvPr/>
        </p:nvSpPr>
        <p:spPr>
          <a:xfrm>
            <a:off x="381000" y="1981200"/>
            <a:ext cx="91440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>
                <a:solidFill>
                  <a:srgbClr val="FF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第二部分  第三段：第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5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</a:p>
        </p:txBody>
      </p:sp>
      <p:sp>
        <p:nvSpPr>
          <p:cNvPr id="40962" name="文本框 173061"/>
          <p:cNvSpPr txBox="1"/>
          <p:nvPr/>
        </p:nvSpPr>
        <p:spPr>
          <a:xfrm>
            <a:off x="3810000" y="3124200"/>
            <a:ext cx="4800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流放北海  持节牧羊</a:t>
            </a:r>
          </a:p>
        </p:txBody>
      </p:sp>
    </p:spTree>
  </p:cSld>
  <p:clrMapOvr>
    <a:masterClrMapping/>
  </p:clrMapOvr>
  <p:transition/>
  <p:timing/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1985" name="文本框 174083"/>
          <p:cNvSpPr txBox="1"/>
          <p:nvPr/>
        </p:nvSpPr>
        <p:spPr>
          <a:xfrm>
            <a:off x="2743200" y="762000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第五段重点词句</a:t>
            </a:r>
          </a:p>
        </p:txBody>
      </p:sp>
      <p:sp>
        <p:nvSpPr>
          <p:cNvPr id="41986" name="文本框 174084"/>
          <p:cNvSpPr txBox="1"/>
          <p:nvPr/>
        </p:nvSpPr>
        <p:spPr>
          <a:xfrm>
            <a:off x="2438400" y="1676400"/>
            <a:ext cx="3041650" cy="30162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白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单于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雪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匈奴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以为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神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羝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乳乃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得归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别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其官属常惠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等，各置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他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所</a:t>
            </a:r>
          </a:p>
        </p:txBody>
      </p:sp>
      <p:sp>
        <p:nvSpPr>
          <p:cNvPr id="174086" name="文本框 174085"/>
          <p:cNvSpPr txBox="1"/>
          <p:nvPr/>
        </p:nvSpPr>
        <p:spPr>
          <a:xfrm>
            <a:off x="5364163" y="1676400"/>
            <a:ext cx="14493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告诉</a:t>
            </a:r>
          </a:p>
        </p:txBody>
      </p:sp>
      <p:sp>
        <p:nvSpPr>
          <p:cNvPr id="174087" name="文本框 174086"/>
          <p:cNvSpPr txBox="1"/>
          <p:nvPr/>
        </p:nvSpPr>
        <p:spPr>
          <a:xfrm>
            <a:off x="5287963" y="21336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名词作动词，下</a:t>
            </a:r>
          </a:p>
        </p:txBody>
      </p:sp>
      <p:sp>
        <p:nvSpPr>
          <p:cNvPr id="174088" name="文本框 174087"/>
          <p:cNvSpPr txBox="1"/>
          <p:nvPr/>
        </p:nvSpPr>
        <p:spPr>
          <a:xfrm>
            <a:off x="5364163" y="2667000"/>
            <a:ext cx="9604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把　　</a:t>
            </a:r>
          </a:p>
        </p:txBody>
      </p:sp>
      <p:sp>
        <p:nvSpPr>
          <p:cNvPr id="174089" name="文本框 174088"/>
          <p:cNvSpPr txBox="1"/>
          <p:nvPr/>
        </p:nvSpPr>
        <p:spPr>
          <a:xfrm>
            <a:off x="5287963" y="3200400"/>
            <a:ext cx="38560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生育  才</a:t>
            </a:r>
          </a:p>
        </p:txBody>
      </p:sp>
      <p:sp>
        <p:nvSpPr>
          <p:cNvPr id="174091" name="文本框 174090"/>
          <p:cNvSpPr txBox="1"/>
          <p:nvPr/>
        </p:nvSpPr>
        <p:spPr>
          <a:xfrm>
            <a:off x="5364163" y="4191000"/>
            <a:ext cx="169068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别的</a:t>
            </a:r>
          </a:p>
        </p:txBody>
      </p:sp>
      <p:sp>
        <p:nvSpPr>
          <p:cNvPr id="174093" name="文本框 174092"/>
          <p:cNvSpPr txBox="1"/>
          <p:nvPr/>
        </p:nvSpPr>
        <p:spPr>
          <a:xfrm>
            <a:off x="5364163" y="3657600"/>
            <a:ext cx="19764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隔离</a:t>
            </a:r>
          </a:p>
        </p:txBody>
      </p:sp>
      <p:sp>
        <p:nvSpPr>
          <p:cNvPr id="41993" name="文本框 174095"/>
          <p:cNvSpPr txBox="1"/>
          <p:nvPr/>
        </p:nvSpPr>
        <p:spPr>
          <a:xfrm>
            <a:off x="7848600" y="2743200"/>
            <a:ext cx="1841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endParaRPr lang="zh-CN" altLang="zh-CN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097" name="文本框 174096"/>
          <p:cNvSpPr txBox="1"/>
          <p:nvPr/>
        </p:nvSpPr>
        <p:spPr>
          <a:xfrm>
            <a:off x="6553200" y="2614613"/>
            <a:ext cx="9969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当作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40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0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40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40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09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4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6" grpId="0" build="p"/>
      <p:bldP spid="174087" grpId="0" build="p"/>
      <p:bldP spid="174088" grpId="0" build="p"/>
      <p:bldP spid="174089" grpId="0" build="p"/>
      <p:bldP spid="174091" grpId="0" build="p"/>
      <p:bldP spid="174093" grpId="0" build="p"/>
      <p:bldP spid="174097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09" name="文本框 175108"/>
          <p:cNvSpPr txBox="1"/>
          <p:nvPr/>
        </p:nvSpPr>
        <p:spPr>
          <a:xfrm>
            <a:off x="685800" y="762000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第六段重点词句</a:t>
            </a:r>
          </a:p>
        </p:txBody>
      </p:sp>
      <p:sp>
        <p:nvSpPr>
          <p:cNvPr id="175110" name="文本框 175109"/>
          <p:cNvSpPr txBox="1"/>
          <p:nvPr/>
        </p:nvSpPr>
        <p:spPr>
          <a:xfrm>
            <a:off x="4419600" y="1757363"/>
            <a:ext cx="2895600" cy="10668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通“弆”，收藏</a:t>
            </a:r>
          </a:p>
          <a:p>
            <a:pPr>
              <a:spcBef>
                <a:spcPct val="0"/>
              </a:spcBef>
            </a:pPr>
            <a:endParaRPr lang="zh-CN" altLang="en-US" sz="3200">
              <a:solidFill>
                <a:srgbClr val="FF0000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3011" name="文本框 175110"/>
          <p:cNvSpPr txBox="1"/>
          <p:nvPr/>
        </p:nvSpPr>
        <p:spPr>
          <a:xfrm>
            <a:off x="4038600" y="1828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5112" name="文本框 175111"/>
          <p:cNvSpPr txBox="1"/>
          <p:nvPr/>
        </p:nvSpPr>
        <p:spPr>
          <a:xfrm>
            <a:off x="4343400" y="2214563"/>
            <a:ext cx="4264025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名词作动词，手中拿着</a:t>
            </a:r>
          </a:p>
        </p:txBody>
      </p:sp>
      <p:sp>
        <p:nvSpPr>
          <p:cNvPr id="175113" name="文本框 175112"/>
          <p:cNvSpPr txBox="1"/>
          <p:nvPr/>
        </p:nvSpPr>
        <p:spPr>
          <a:xfrm>
            <a:off x="4343400" y="2747963"/>
            <a:ext cx="3448050" cy="57943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名词作动词，校正</a:t>
            </a:r>
          </a:p>
        </p:txBody>
      </p:sp>
      <p:sp>
        <p:nvSpPr>
          <p:cNvPr id="175114" name="文本框 175113"/>
          <p:cNvSpPr txBox="1"/>
          <p:nvPr/>
        </p:nvSpPr>
        <p:spPr>
          <a:xfrm>
            <a:off x="4419600" y="3281363"/>
            <a:ext cx="10001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困苦</a:t>
            </a:r>
          </a:p>
        </p:txBody>
      </p:sp>
      <p:sp>
        <p:nvSpPr>
          <p:cNvPr id="43015" name="文本框 175115"/>
          <p:cNvSpPr txBox="1"/>
          <p:nvPr/>
        </p:nvSpPr>
        <p:spPr>
          <a:xfrm>
            <a:off x="457200" y="1752600"/>
            <a:ext cx="3041650" cy="20415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掘野鼠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去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草实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杖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汉节牧羊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檠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弓弩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武复穷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5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51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51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51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5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51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5110" grpId="0" build="p"/>
      <p:bldP spid="175112" grpId="0" build="p"/>
      <p:bldP spid="175113" grpId="0" build="p"/>
      <p:bldP spid="175114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4033" name="文本框 176131"/>
          <p:cNvSpPr txBox="1"/>
          <p:nvPr/>
        </p:nvSpPr>
        <p:spPr>
          <a:xfrm>
            <a:off x="304800" y="3810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练习：阅读第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5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6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段，完成下列练习题目：</a:t>
            </a:r>
          </a:p>
        </p:txBody>
      </p:sp>
      <p:sp>
        <p:nvSpPr>
          <p:cNvPr id="44034" name="文本框 176132"/>
          <p:cNvSpPr txBox="1"/>
          <p:nvPr/>
        </p:nvSpPr>
        <p:spPr>
          <a:xfrm>
            <a:off x="323850" y="1066800"/>
            <a:ext cx="8820150" cy="22272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下列红色的词语解释有误 一项是：（       ）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南越杀汉使者，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屠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为九郡；（屠杀）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其冬，丁令盗武牛羊，武复穷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厄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。</a:t>
            </a:r>
            <a:r>
              <a:rPr lang="zh-CN" altLang="en-US" b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（困苦）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别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其官属常惠等，各置他所。（隔离 ） 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本无谋，又非亲属，何谓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相坐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？（相连治罪）</a:t>
            </a:r>
          </a:p>
        </p:txBody>
      </p:sp>
      <p:sp>
        <p:nvSpPr>
          <p:cNvPr id="176134" name="文本框 176133"/>
          <p:cNvSpPr txBox="1"/>
          <p:nvPr/>
        </p:nvSpPr>
        <p:spPr>
          <a:xfrm flipH="1">
            <a:off x="7010400" y="1066800"/>
            <a:ext cx="914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</a:p>
        </p:txBody>
      </p:sp>
      <p:sp>
        <p:nvSpPr>
          <p:cNvPr id="44036" name="文本框 176134"/>
          <p:cNvSpPr txBox="1"/>
          <p:nvPr/>
        </p:nvSpPr>
        <p:spPr>
          <a:xfrm>
            <a:off x="304800" y="3429000"/>
            <a:ext cx="8382000" cy="37226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下列句子中红色字与例句红色字用法不相同的一项</a:t>
            </a:r>
            <a:r>
              <a:rPr lang="zh-CN" altLang="en-US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： （      ）</a:t>
            </a:r>
          </a:p>
          <a:p>
            <a:pPr>
              <a:spcBef>
                <a:spcPct val="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例句：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雨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雪</a:t>
            </a:r>
            <a:r>
              <a:rPr lang="zh-CN" altLang="en-US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。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A.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羝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乳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乃得归。 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檠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弓弩。 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仗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汉节牧羊。</a:t>
            </a:r>
          </a:p>
          <a:p>
            <a:pPr>
              <a:spcBef>
                <a:spcPct val="0"/>
              </a:spcBef>
            </a:pPr>
            <a:r>
              <a:rPr lang="en-US" altLang="zh-CN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朝鲜杀汉使者，即时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诛灭</a:t>
            </a:r>
          </a:p>
          <a:p>
            <a:endParaRPr lang="zh-CN" altLang="en-US" b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6136" name="文本框 176135"/>
          <p:cNvSpPr txBox="1"/>
          <p:nvPr/>
        </p:nvSpPr>
        <p:spPr>
          <a:xfrm>
            <a:off x="914400" y="3810000"/>
            <a:ext cx="62388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6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76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4" grpId="0"/>
      <p:bldP spid="1761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9" name="文本框 1"/>
          <p:cNvSpPr txBox="1"/>
          <p:nvPr/>
        </p:nvSpPr>
        <p:spPr>
          <a:xfrm>
            <a:off x="1187450" y="1190625"/>
            <a:ext cx="6338888" cy="37528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学习目标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、了解班固及《汉书》。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2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、积累重要的文言基础知识。</a:t>
            </a:r>
          </a:p>
          <a:p>
            <a:r>
              <a:rPr lang="en-US" altLang="zh-CN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、培养正确解读文言文内容的能力。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学习重点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积累文化常识和文言知识。</a:t>
            </a:r>
          </a:p>
        </p:txBody>
      </p:sp>
    </p:spTree>
  </p:cSld>
  <p:clrMapOvr>
    <a:masterClrMapping/>
  </p:clrMapOvr>
  <p:transition/>
  <p:timing/>
</p:sld>
</file>

<file path=ppt/slides/slide4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7" name="文本框 177156"/>
          <p:cNvSpPr txBox="1"/>
          <p:nvPr/>
        </p:nvSpPr>
        <p:spPr>
          <a:xfrm>
            <a:off x="838200" y="2057400"/>
            <a:ext cx="9372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第二部分  第四段：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</a:p>
        </p:txBody>
      </p:sp>
      <p:sp>
        <p:nvSpPr>
          <p:cNvPr id="45058" name="文本框 177157"/>
          <p:cNvSpPr txBox="1"/>
          <p:nvPr/>
        </p:nvSpPr>
        <p:spPr>
          <a:xfrm>
            <a:off x="3352800" y="3048000"/>
            <a:ext cx="4876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李陵劝降  完全失败</a:t>
            </a:r>
          </a:p>
        </p:txBody>
      </p:sp>
    </p:spTree>
  </p:cSld>
  <p:clrMapOvr>
    <a:masterClrMapping/>
  </p:clrMapOvr>
  <p:transition/>
  <p:timing/>
</p:sld>
</file>

<file path=ppt/slides/slide4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6081" name="文本框 178179"/>
          <p:cNvSpPr txBox="1"/>
          <p:nvPr/>
        </p:nvSpPr>
        <p:spPr>
          <a:xfrm>
            <a:off x="304800" y="917575"/>
            <a:ext cx="6305550" cy="59404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武使匈奴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明年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不敢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求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武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故使陵来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说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足下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空自苦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亡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人之地，信义安所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见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？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扶辇下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除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子卿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尚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复谁为乎？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皆为陛下所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成就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兄弟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亲近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子卿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壹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听陵言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10.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自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已死久矣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因泣下沾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衿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，与武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决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去</a:t>
            </a:r>
          </a:p>
          <a:p>
            <a:pPr>
              <a:spcBef>
                <a:spcPct val="0"/>
              </a:spcBef>
            </a:pP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8181" name="文本框 178180"/>
          <p:cNvSpPr txBox="1"/>
          <p:nvPr/>
        </p:nvSpPr>
        <p:spPr>
          <a:xfrm>
            <a:off x="6400800" y="9144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第二年</a:t>
            </a:r>
          </a:p>
        </p:txBody>
      </p:sp>
      <p:sp>
        <p:nvSpPr>
          <p:cNvPr id="178182" name="文本框 178181"/>
          <p:cNvSpPr txBox="1"/>
          <p:nvPr/>
        </p:nvSpPr>
        <p:spPr>
          <a:xfrm>
            <a:off x="6477000" y="1371600"/>
            <a:ext cx="2286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访问</a:t>
            </a:r>
          </a:p>
        </p:txBody>
      </p:sp>
      <p:sp>
        <p:nvSpPr>
          <p:cNvPr id="178183" name="文本框 178182"/>
          <p:cNvSpPr txBox="1"/>
          <p:nvPr/>
        </p:nvSpPr>
        <p:spPr>
          <a:xfrm>
            <a:off x="6478588" y="1895475"/>
            <a:ext cx="2132012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劝说</a:t>
            </a:r>
          </a:p>
        </p:txBody>
      </p:sp>
      <p:sp>
        <p:nvSpPr>
          <p:cNvPr id="178184" name="文本框 178183"/>
          <p:cNvSpPr txBox="1"/>
          <p:nvPr/>
        </p:nvSpPr>
        <p:spPr>
          <a:xfrm>
            <a:off x="6470650" y="2438400"/>
            <a:ext cx="32067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通“无”</a:t>
            </a:r>
          </a:p>
        </p:txBody>
      </p:sp>
      <p:sp>
        <p:nvSpPr>
          <p:cNvPr id="178185" name="文本框 178184"/>
          <p:cNvSpPr txBox="1"/>
          <p:nvPr/>
        </p:nvSpPr>
        <p:spPr>
          <a:xfrm>
            <a:off x="6477000" y="2971800"/>
            <a:ext cx="1981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台阶</a:t>
            </a:r>
          </a:p>
        </p:txBody>
      </p:sp>
      <p:sp>
        <p:nvSpPr>
          <p:cNvPr id="178186" name="文本框 178185"/>
          <p:cNvSpPr txBox="1"/>
          <p:nvPr/>
        </p:nvSpPr>
        <p:spPr>
          <a:xfrm>
            <a:off x="6553200" y="34290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还</a:t>
            </a:r>
          </a:p>
        </p:txBody>
      </p:sp>
      <p:sp>
        <p:nvSpPr>
          <p:cNvPr id="178187" name="文本框 178186"/>
          <p:cNvSpPr txBox="1"/>
          <p:nvPr/>
        </p:nvSpPr>
        <p:spPr>
          <a:xfrm>
            <a:off x="6477000" y="3886200"/>
            <a:ext cx="2438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提拔</a:t>
            </a:r>
          </a:p>
        </p:txBody>
      </p:sp>
      <p:sp>
        <p:nvSpPr>
          <p:cNvPr id="178188" name="文本框 178187"/>
          <p:cNvSpPr txBox="1"/>
          <p:nvPr/>
        </p:nvSpPr>
        <p:spPr>
          <a:xfrm>
            <a:off x="5257800" y="4343400"/>
            <a:ext cx="413385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成为皇帝的亲近之臣</a:t>
            </a:r>
          </a:p>
        </p:txBody>
      </p:sp>
      <p:sp>
        <p:nvSpPr>
          <p:cNvPr id="178189" name="文本框 178188"/>
          <p:cNvSpPr txBox="1"/>
          <p:nvPr/>
        </p:nvSpPr>
        <p:spPr>
          <a:xfrm>
            <a:off x="5257800" y="4876800"/>
            <a:ext cx="344805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副词，一定，务必</a:t>
            </a:r>
          </a:p>
        </p:txBody>
      </p:sp>
      <p:sp>
        <p:nvSpPr>
          <p:cNvPr id="178190" name="文本框 178189"/>
          <p:cNvSpPr txBox="1"/>
          <p:nvPr/>
        </p:nvSpPr>
        <p:spPr>
          <a:xfrm>
            <a:off x="5257800" y="5334000"/>
            <a:ext cx="1524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料定</a:t>
            </a:r>
          </a:p>
        </p:txBody>
      </p:sp>
      <p:sp>
        <p:nvSpPr>
          <p:cNvPr id="178191" name="文本框 178190"/>
          <p:cNvSpPr txBox="1"/>
          <p:nvPr/>
        </p:nvSpPr>
        <p:spPr>
          <a:xfrm>
            <a:off x="5257800" y="5791200"/>
            <a:ext cx="32766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通“襟”；通“诀”</a:t>
            </a:r>
          </a:p>
        </p:txBody>
      </p:sp>
      <p:sp>
        <p:nvSpPr>
          <p:cNvPr id="178192" name="圆角矩形标注 178191"/>
          <p:cNvSpPr/>
          <p:nvPr/>
        </p:nvSpPr>
        <p:spPr>
          <a:xfrm>
            <a:off x="3962400" y="1752600"/>
            <a:ext cx="1981200" cy="533400"/>
          </a:xfrm>
          <a:prstGeom prst="wedgeRoundRectCallout">
            <a:avLst>
              <a:gd name="adj1" fmla="val 19069"/>
              <a:gd name="adj2" fmla="val 78569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宾语前置</a:t>
            </a:r>
          </a:p>
        </p:txBody>
      </p:sp>
      <p:sp>
        <p:nvSpPr>
          <p:cNvPr id="178193" name="圆角矩形标注 178192"/>
          <p:cNvSpPr/>
          <p:nvPr/>
        </p:nvSpPr>
        <p:spPr>
          <a:xfrm>
            <a:off x="4267200" y="3276600"/>
            <a:ext cx="2133600" cy="533400"/>
          </a:xfrm>
          <a:prstGeom prst="wedgeRoundRectCallout">
            <a:avLst>
              <a:gd name="adj1" fmla="val -71204"/>
              <a:gd name="adj2" fmla="val 36606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宾语前置</a:t>
            </a:r>
          </a:p>
        </p:txBody>
      </p:sp>
      <p:sp>
        <p:nvSpPr>
          <p:cNvPr id="178194" name="圆角矩形标注 178193"/>
          <p:cNvSpPr/>
          <p:nvPr/>
        </p:nvSpPr>
        <p:spPr>
          <a:xfrm>
            <a:off x="3886200" y="3962400"/>
            <a:ext cx="2057400" cy="533400"/>
          </a:xfrm>
          <a:prstGeom prst="wedgeRoundRectCallout">
            <a:avLst>
              <a:gd name="adj1" fmla="val -61727"/>
              <a:gd name="adj2" fmla="val -7736"/>
              <a:gd name="adj3" fmla="val 16667"/>
            </a:avLst>
          </a:prstGeom>
          <a:solidFill>
            <a:srgbClr val="FFCC99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pPr algn="ctr">
              <a:spcBef>
                <a:spcPct val="0"/>
              </a:spcBef>
            </a:pPr>
            <a:r>
              <a:rPr lang="zh-CN" altLang="en-US">
                <a:solidFill>
                  <a:srgbClr val="006600"/>
                </a:solidFill>
                <a:latin typeface="Times New Roman" panose="02020603050405020304" pitchFamily="18" charset="0"/>
                <a:ea typeface="楷体_GB2312" pitchFamily="49" charset="-122"/>
              </a:rPr>
              <a:t>被动句</a:t>
            </a:r>
          </a:p>
        </p:txBody>
      </p:sp>
      <p:sp>
        <p:nvSpPr>
          <p:cNvPr id="46096" name="文本框 178195"/>
          <p:cNvSpPr txBox="1"/>
          <p:nvPr/>
        </p:nvSpPr>
        <p:spPr>
          <a:xfrm>
            <a:off x="228600" y="228600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第七段重点词句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81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81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81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81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8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8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8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8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8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81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781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1781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1781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 nodeType="clickPar">
                      <p:stCondLst>
                        <p:cond delay="indefinite"/>
                      </p:stCondLst>
                      <p:childTnLst>
                        <p:par>
                          <p:cTn id="8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1781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8181" grpId="0" build="p"/>
      <p:bldP spid="178182" grpId="0" build="p"/>
      <p:bldP spid="178183" grpId="0" build="p"/>
      <p:bldP spid="178184" grpId="0" build="p"/>
      <p:bldP spid="178185" grpId="0" build="p"/>
      <p:bldP spid="178186" grpId="0" build="p"/>
      <p:bldP spid="178187" grpId="0" build="p"/>
      <p:bldP spid="178188" grpId="0" build="p"/>
      <p:bldP spid="178189" grpId="0" build="p"/>
      <p:bldP spid="178190" grpId="0" build="p"/>
      <p:bldP spid="178191" grpId="0" build="p"/>
      <p:bldP spid="178192" grpId="0"/>
      <p:bldP spid="178193" grpId="0"/>
      <p:bldP spid="17819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7105" name="文本框 179203"/>
          <p:cNvSpPr txBox="1"/>
          <p:nvPr/>
        </p:nvSpPr>
        <p:spPr>
          <a:xfrm>
            <a:off x="533400" y="1728788"/>
            <a:ext cx="3856038" cy="2838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陵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恶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自赐与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言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太守以下</a:t>
            </a:r>
          </a:p>
          <a:p>
            <a:pPr>
              <a:spcBef>
                <a:spcPct val="0"/>
              </a:spcBef>
            </a:pP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吏民皆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白服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南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乡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号哭，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欧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血</a:t>
            </a:r>
          </a:p>
          <a:p>
            <a:pPr>
              <a:spcBef>
                <a:spcPct val="0"/>
              </a:spcBef>
            </a:pPr>
            <a:r>
              <a:rPr lang="en-US" altLang="zh-CN" sz="360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旦夕</a:t>
            </a:r>
            <a:r>
              <a:rPr lang="zh-CN" altLang="en-US" sz="3600" u="sng">
                <a:latin typeface="宋体" panose="02010600030101010101" pitchFamily="2" charset="-122"/>
                <a:ea typeface="宋体" panose="02010600030101010101" pitchFamily="2" charset="-122"/>
              </a:rPr>
              <a:t>临</a:t>
            </a:r>
            <a:r>
              <a:rPr lang="zh-CN" altLang="en-US" sz="3600">
                <a:latin typeface="宋体" panose="02010600030101010101" pitchFamily="2" charset="-122"/>
                <a:ea typeface="宋体" panose="02010600030101010101" pitchFamily="2" charset="-122"/>
              </a:rPr>
              <a:t>数月</a:t>
            </a:r>
          </a:p>
        </p:txBody>
      </p:sp>
      <p:sp>
        <p:nvSpPr>
          <p:cNvPr id="179205" name="文本框 179204"/>
          <p:cNvSpPr txBox="1"/>
          <p:nvPr/>
        </p:nvSpPr>
        <p:spPr>
          <a:xfrm>
            <a:off x="4953000" y="1676400"/>
            <a:ext cx="1816100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不好意思</a:t>
            </a:r>
          </a:p>
        </p:txBody>
      </p:sp>
      <p:sp>
        <p:nvSpPr>
          <p:cNvPr id="179206" name="文本框 179205"/>
          <p:cNvSpPr txBox="1"/>
          <p:nvPr/>
        </p:nvSpPr>
        <p:spPr>
          <a:xfrm>
            <a:off x="5029200" y="22860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说</a:t>
            </a:r>
          </a:p>
        </p:txBody>
      </p:sp>
      <p:sp>
        <p:nvSpPr>
          <p:cNvPr id="179207" name="文本框 179206"/>
          <p:cNvSpPr txBox="1"/>
          <p:nvPr/>
        </p:nvSpPr>
        <p:spPr>
          <a:xfrm>
            <a:off x="4953000" y="2895600"/>
            <a:ext cx="39576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名词作动词</a:t>
            </a: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穿白衣服</a:t>
            </a:r>
          </a:p>
        </p:txBody>
      </p:sp>
      <p:sp>
        <p:nvSpPr>
          <p:cNvPr id="179208" name="文本框 179207"/>
          <p:cNvSpPr txBox="1"/>
          <p:nvPr/>
        </p:nvSpPr>
        <p:spPr>
          <a:xfrm>
            <a:off x="5029200" y="3429000"/>
            <a:ext cx="3505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通“向”    通“呕”</a:t>
            </a:r>
          </a:p>
        </p:txBody>
      </p:sp>
      <p:sp>
        <p:nvSpPr>
          <p:cNvPr id="179209" name="文本框 179208"/>
          <p:cNvSpPr txBox="1"/>
          <p:nvPr/>
        </p:nvSpPr>
        <p:spPr>
          <a:xfrm>
            <a:off x="5029200" y="3962400"/>
            <a:ext cx="2209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哭奠</a:t>
            </a:r>
          </a:p>
        </p:txBody>
      </p:sp>
      <p:sp>
        <p:nvSpPr>
          <p:cNvPr id="47111" name="文本框 179210"/>
          <p:cNvSpPr txBox="1"/>
          <p:nvPr/>
        </p:nvSpPr>
        <p:spPr>
          <a:xfrm>
            <a:off x="685800" y="609600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第八段重点词句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92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9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92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9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9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9205" grpId="0" build="p"/>
      <p:bldP spid="179206" grpId="0" build="p"/>
      <p:bldP spid="179207" grpId="0" build="p"/>
      <p:bldP spid="179208" grpId="0" build="p"/>
      <p:bldP spid="179209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29" name="文本框 180227"/>
          <p:cNvSpPr txBox="1"/>
          <p:nvPr/>
        </p:nvSpPr>
        <p:spPr>
          <a:xfrm>
            <a:off x="304800" y="228600"/>
            <a:ext cx="9144000" cy="6413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练习：阅读第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7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、</a:t>
            </a:r>
            <a:r>
              <a:rPr lang="en-US" altLang="zh-CN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8</a:t>
            </a:r>
            <a:r>
              <a:rPr lang="zh-CN" altLang="en-US" sz="36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段，完成下列练习题目：</a:t>
            </a:r>
          </a:p>
        </p:txBody>
      </p:sp>
      <p:sp>
        <p:nvSpPr>
          <p:cNvPr id="48130" name="文本框 180228"/>
          <p:cNvSpPr txBox="1"/>
          <p:nvPr/>
        </p:nvSpPr>
        <p:spPr>
          <a:xfrm>
            <a:off x="228600" y="990600"/>
            <a:ext cx="9144000" cy="19177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下列红色的词语解释无误一项是：（      ）</a:t>
            </a:r>
          </a:p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不敢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求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武（寻求）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故使陵来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说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足下（劝说）</a:t>
            </a: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B.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孺卿从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祠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河东後土（祭祀）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子卿妇年少，闻已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更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嫁矣。（更改）</a:t>
            </a:r>
          </a:p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C.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大臣亡罪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夷灭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者数十家（灭族）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信义安所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见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乎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?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（表现）</a:t>
            </a:r>
          </a:p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D.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自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分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已死久矣（料定）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/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陵</a:t>
            </a:r>
            <a:r>
              <a:rPr lang="zh-CN" altLang="en-US" sz="240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恶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自赐武（凶恶）</a:t>
            </a:r>
          </a:p>
        </p:txBody>
      </p:sp>
      <p:sp>
        <p:nvSpPr>
          <p:cNvPr id="180230" name="文本框 180229"/>
          <p:cNvSpPr txBox="1"/>
          <p:nvPr/>
        </p:nvSpPr>
        <p:spPr>
          <a:xfrm flipH="1">
            <a:off x="5715000" y="914400"/>
            <a:ext cx="990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  <p:sp>
        <p:nvSpPr>
          <p:cNvPr id="48132" name="文本框 180231"/>
          <p:cNvSpPr txBox="1"/>
          <p:nvPr/>
        </p:nvSpPr>
        <p:spPr>
          <a:xfrm>
            <a:off x="152400" y="3429000"/>
            <a:ext cx="8382000" cy="30749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下列句子中红色字活用归类相同的是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      ）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）诚甘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乐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2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）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加以老母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系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保宫 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）武父子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亡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功德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皆为陛下所成就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4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劾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大不敬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  <a:sym typeface="Wingdings" panose="05000000000000000000" pitchFamily="2" charset="2"/>
              </a:rPr>
              <a:t>         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5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）梁以此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奇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籍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6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）空自苦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亡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人之地   （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7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）效</a:t>
            </a:r>
            <a:r>
              <a:rPr lang="zh-CN" altLang="en-US" sz="24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死</a:t>
            </a: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于前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A. (2) (3) (6)        B.(1) (5)</a:t>
            </a:r>
          </a:p>
          <a:p>
            <a:pPr>
              <a:spcBef>
                <a:spcPct val="0"/>
              </a:spcBef>
            </a:pPr>
            <a:r>
              <a:rPr lang="en-US" altLang="zh-CN" sz="2400">
                <a:latin typeface="楷体_GB2312" pitchFamily="49" charset="-122"/>
                <a:ea typeface="楷体_GB2312" pitchFamily="49" charset="-122"/>
              </a:rPr>
              <a:t> C. (1) (7)            D.(4) (7) (6)</a:t>
            </a:r>
            <a:r>
              <a:rPr lang="en-US" altLang="zh-CN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80233" name="文本框 180232"/>
          <p:cNvSpPr txBox="1"/>
          <p:nvPr/>
        </p:nvSpPr>
        <p:spPr>
          <a:xfrm>
            <a:off x="5867400" y="3352800"/>
            <a:ext cx="13716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>
                <a:solidFill>
                  <a:srgbClr val="FF33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0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0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0230" grpId="0"/>
      <p:bldP spid="18023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153" name="文本框 181251"/>
          <p:cNvSpPr txBox="1"/>
          <p:nvPr/>
        </p:nvSpPr>
        <p:spPr>
          <a:xfrm>
            <a:off x="609600" y="1752600"/>
            <a:ext cx="73152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第三部分 第六段：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en-US" altLang="zh-CN" sz="4000">
                <a:latin typeface="黑体" panose="02010609060101010101" pitchFamily="2" charset="-122"/>
                <a:ea typeface="黑体" panose="02010609060101010101" pitchFamily="2" charset="-122"/>
              </a:rPr>
              <a:t>10</a:t>
            </a:r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自然段</a:t>
            </a:r>
          </a:p>
        </p:txBody>
      </p:sp>
      <p:sp>
        <p:nvSpPr>
          <p:cNvPr id="49154" name="文本框 181253"/>
          <p:cNvSpPr txBox="1"/>
          <p:nvPr/>
        </p:nvSpPr>
        <p:spPr>
          <a:xfrm>
            <a:off x="3886200" y="2743200"/>
            <a:ext cx="48006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黑体" panose="02010609060101010101" pitchFamily="2" charset="-122"/>
                <a:ea typeface="黑体" panose="02010609060101010101" pitchFamily="2" charset="-122"/>
              </a:rPr>
              <a:t>苏武归汉  名垂青史</a:t>
            </a:r>
          </a:p>
        </p:txBody>
      </p:sp>
      <p:pic>
        <p:nvPicPr>
          <p:cNvPr id="49155" name="图片 181255" descr="竹简"/>
          <p:cNvPicPr>
            <a:picLocks noChangeAspect="1"/>
          </p:cNvPicPr>
          <p:nvPr/>
        </p:nvPicPr>
        <p:blipFill>
          <a:blip r:embed="rId2"/>
          <a:srcRect l="27000" t="15842" r="32814" b="27582"/>
          <a:stretch>
            <a:fillRect/>
          </a:stretch>
        </p:blipFill>
        <p:spPr>
          <a:xfrm rot="1173583">
            <a:off x="5943600" y="4038600"/>
            <a:ext cx="2590800" cy="23034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9156" name="图片 181254" descr="苏武墓"/>
          <p:cNvPicPr>
            <a:picLocks noChangeAspect="1"/>
          </p:cNvPicPr>
          <p:nvPr/>
        </p:nvPicPr>
        <p:blipFill>
          <a:blip r:embed="rId3"/>
          <a:srcRect l="39418" t="17143" r="24074" b="14285"/>
          <a:stretch>
            <a:fillRect/>
          </a:stretch>
        </p:blipFill>
        <p:spPr>
          <a:xfrm>
            <a:off x="609600" y="2971800"/>
            <a:ext cx="2595563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4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0177" name="文本框 182275"/>
          <p:cNvSpPr txBox="1"/>
          <p:nvPr/>
        </p:nvSpPr>
        <p:spPr>
          <a:xfrm>
            <a:off x="317500" y="835025"/>
            <a:ext cx="6483350" cy="594042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汉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求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武等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得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夜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见汉使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如惠语以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让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单于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谢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汉使曰：“武等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实在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。”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5.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令汉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且贳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陵罪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6.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使得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奋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大辱之积志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7.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此陵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宿昔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之所不忘也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8.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壹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别长绝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9.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为君将兮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奋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匈奴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10.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士众灭兮名已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聩</a:t>
            </a:r>
          </a:p>
          <a:p>
            <a:pPr>
              <a:spcBef>
                <a:spcPct val="0"/>
              </a:spcBef>
            </a:pPr>
            <a:r>
              <a:rPr lang="en-US" altLang="zh-CN" sz="3200">
                <a:latin typeface="楷体_GB2312" pitchFamily="49" charset="-122"/>
                <a:ea typeface="楷体_GB2312" pitchFamily="49" charset="-122"/>
              </a:rPr>
              <a:t>11.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前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降及物故，</a:t>
            </a:r>
            <a:r>
              <a:rPr lang="zh-CN" altLang="en-US" sz="3200" u="sng">
                <a:latin typeface="楷体_GB2312" pitchFamily="49" charset="-122"/>
                <a:ea typeface="楷体_GB2312" pitchFamily="49" charset="-122"/>
              </a:rPr>
              <a:t>凡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随武还者九人</a:t>
            </a:r>
          </a:p>
          <a:p>
            <a:pPr>
              <a:spcBef>
                <a:spcPct val="0"/>
              </a:spcBef>
            </a:pPr>
            <a:endParaRPr lang="zh-CN" altLang="en-US" sz="32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0178" name="文本框 182276"/>
          <p:cNvSpPr txBox="1"/>
          <p:nvPr/>
        </p:nvSpPr>
        <p:spPr>
          <a:xfrm>
            <a:off x="2755900" y="8588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2278" name="文本框 182277"/>
          <p:cNvSpPr txBox="1"/>
          <p:nvPr/>
        </p:nvSpPr>
        <p:spPr>
          <a:xfrm>
            <a:off x="5651500" y="706438"/>
            <a:ext cx="21336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寻求</a:t>
            </a:r>
          </a:p>
        </p:txBody>
      </p:sp>
      <p:sp>
        <p:nvSpPr>
          <p:cNvPr id="182279" name="文本框 182278"/>
          <p:cNvSpPr txBox="1"/>
          <p:nvPr/>
        </p:nvSpPr>
        <p:spPr>
          <a:xfrm>
            <a:off x="4876800" y="1295400"/>
            <a:ext cx="4267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名词作状语，在夜里</a:t>
            </a:r>
          </a:p>
        </p:txBody>
      </p:sp>
      <p:sp>
        <p:nvSpPr>
          <p:cNvPr id="182280" name="文本框 182279"/>
          <p:cNvSpPr txBox="1"/>
          <p:nvPr/>
        </p:nvSpPr>
        <p:spPr>
          <a:xfrm>
            <a:off x="5575300" y="1773238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责备</a:t>
            </a:r>
          </a:p>
        </p:txBody>
      </p:sp>
      <p:sp>
        <p:nvSpPr>
          <p:cNvPr id="182281" name="文本框 182280"/>
          <p:cNvSpPr txBox="1"/>
          <p:nvPr/>
        </p:nvSpPr>
        <p:spPr>
          <a:xfrm>
            <a:off x="5635625" y="2251075"/>
            <a:ext cx="146367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道歉</a:t>
            </a:r>
          </a:p>
        </p:txBody>
      </p:sp>
      <p:sp>
        <p:nvSpPr>
          <p:cNvPr id="182282" name="文本框 182281"/>
          <p:cNvSpPr txBox="1"/>
          <p:nvPr/>
        </p:nvSpPr>
        <p:spPr>
          <a:xfrm>
            <a:off x="6934200" y="2241550"/>
            <a:ext cx="20574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确实活着</a:t>
            </a:r>
          </a:p>
        </p:txBody>
      </p:sp>
      <p:sp>
        <p:nvSpPr>
          <p:cNvPr id="182283" name="文本框 182282"/>
          <p:cNvSpPr txBox="1"/>
          <p:nvPr/>
        </p:nvSpPr>
        <p:spPr>
          <a:xfrm>
            <a:off x="5527675" y="2790825"/>
            <a:ext cx="1343025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姑且</a:t>
            </a:r>
          </a:p>
        </p:txBody>
      </p:sp>
      <p:sp>
        <p:nvSpPr>
          <p:cNvPr id="182284" name="文本框 182283"/>
          <p:cNvSpPr txBox="1"/>
          <p:nvPr/>
        </p:nvSpPr>
        <p:spPr>
          <a:xfrm>
            <a:off x="6594475" y="2763838"/>
            <a:ext cx="15716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赦免</a:t>
            </a:r>
          </a:p>
        </p:txBody>
      </p:sp>
      <p:sp>
        <p:nvSpPr>
          <p:cNvPr id="182285" name="文本框 182284"/>
          <p:cNvSpPr txBox="1"/>
          <p:nvPr/>
        </p:nvSpPr>
        <p:spPr>
          <a:xfrm>
            <a:off x="5661025" y="3297238"/>
            <a:ext cx="13620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施展</a:t>
            </a:r>
          </a:p>
        </p:txBody>
      </p:sp>
      <p:sp>
        <p:nvSpPr>
          <p:cNvPr id="182286" name="文本框 182285"/>
          <p:cNvSpPr txBox="1"/>
          <p:nvPr/>
        </p:nvSpPr>
        <p:spPr>
          <a:xfrm>
            <a:off x="5661025" y="3830638"/>
            <a:ext cx="28098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通“夙夕”</a:t>
            </a:r>
          </a:p>
        </p:txBody>
      </p:sp>
      <p:sp>
        <p:nvSpPr>
          <p:cNvPr id="182287" name="文本框 182286"/>
          <p:cNvSpPr txBox="1"/>
          <p:nvPr/>
        </p:nvSpPr>
        <p:spPr>
          <a:xfrm>
            <a:off x="5683250" y="4287838"/>
            <a:ext cx="140652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通“一”</a:t>
            </a:r>
          </a:p>
        </p:txBody>
      </p:sp>
      <p:sp>
        <p:nvSpPr>
          <p:cNvPr id="182288" name="文本框 182287"/>
          <p:cNvSpPr txBox="1"/>
          <p:nvPr/>
        </p:nvSpPr>
        <p:spPr>
          <a:xfrm>
            <a:off x="5651500" y="4722813"/>
            <a:ext cx="19050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奋战</a:t>
            </a:r>
          </a:p>
        </p:txBody>
      </p:sp>
      <p:sp>
        <p:nvSpPr>
          <p:cNvPr id="182289" name="文本框 182288"/>
          <p:cNvSpPr txBox="1"/>
          <p:nvPr/>
        </p:nvSpPr>
        <p:spPr>
          <a:xfrm>
            <a:off x="5651500" y="5278438"/>
            <a:ext cx="2362200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通“颓”</a:t>
            </a:r>
          </a:p>
        </p:txBody>
      </p:sp>
      <p:sp>
        <p:nvSpPr>
          <p:cNvPr id="50191" name="文本框 182289"/>
          <p:cNvSpPr txBox="1"/>
          <p:nvPr/>
        </p:nvSpPr>
        <p:spPr>
          <a:xfrm>
            <a:off x="1981200" y="640080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2291" name="文本框 182290"/>
          <p:cNvSpPr txBox="1"/>
          <p:nvPr/>
        </p:nvSpPr>
        <p:spPr>
          <a:xfrm>
            <a:off x="1460500" y="6223000"/>
            <a:ext cx="18288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通“已”</a:t>
            </a:r>
          </a:p>
        </p:txBody>
      </p:sp>
      <p:sp>
        <p:nvSpPr>
          <p:cNvPr id="182292" name="文本框 182291"/>
          <p:cNvSpPr txBox="1"/>
          <p:nvPr/>
        </p:nvSpPr>
        <p:spPr>
          <a:xfrm>
            <a:off x="4356100" y="6223000"/>
            <a:ext cx="592138" cy="57943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共</a:t>
            </a:r>
          </a:p>
        </p:txBody>
      </p:sp>
      <p:sp>
        <p:nvSpPr>
          <p:cNvPr id="50194" name="文本框 182293"/>
          <p:cNvSpPr txBox="1"/>
          <p:nvPr/>
        </p:nvSpPr>
        <p:spPr>
          <a:xfrm>
            <a:off x="393700" y="173038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第九段重点词句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22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2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22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2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22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2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22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82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82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82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822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82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822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2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2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82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22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2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22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8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822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 nodeType="clickPar">
                      <p:stCondLst>
                        <p:cond delay="indefinite"/>
                      </p:stCondLst>
                      <p:childTnLst>
                        <p:par>
                          <p:cTn id="7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8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8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8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22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2278" grpId="0" build="p"/>
      <p:bldP spid="182279" grpId="0" build="p"/>
      <p:bldP spid="182280" grpId="0" build="p"/>
      <p:bldP spid="182281" grpId="0" build="p"/>
      <p:bldP spid="182282" grpId="0" build="p"/>
      <p:bldP spid="182283" grpId="0" build="p"/>
      <p:bldP spid="182284" grpId="0" build="p"/>
      <p:bldP spid="182285" grpId="0" build="p"/>
      <p:bldP spid="182286" grpId="0" build="p"/>
      <p:bldP spid="182287" grpId="0" build="p"/>
      <p:bldP spid="182288" grpId="0" build="p"/>
      <p:bldP spid="182289" grpId="0" build="p"/>
      <p:bldP spid="182291" grpId="0" build="p"/>
      <p:bldP spid="182292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1201" name="文本框 183299"/>
          <p:cNvSpPr txBox="1"/>
          <p:nvPr/>
        </p:nvSpPr>
        <p:spPr>
          <a:xfrm>
            <a:off x="457200" y="1185863"/>
            <a:ext cx="6300788" cy="253047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武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始元六年春至京师</a:t>
            </a: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</a:rPr>
              <a:t>诏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武奉一太牢谒武帝园庙</a:t>
            </a: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</a:rPr>
              <a:t>复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终身</a:t>
            </a:r>
          </a:p>
          <a:p>
            <a:pPr>
              <a:spcBef>
                <a:spcPct val="0"/>
              </a:spcBef>
            </a:pPr>
            <a:r>
              <a:rPr lang="en-US" altLang="zh-CN" sz="4000"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4000" u="sng">
                <a:latin typeface="楷体_GB2312" pitchFamily="49" charset="-122"/>
                <a:ea typeface="楷体_GB2312" pitchFamily="49" charset="-122"/>
              </a:rPr>
              <a:t>始</a:t>
            </a:r>
            <a:r>
              <a:rPr lang="zh-CN" altLang="en-US" sz="4000">
                <a:latin typeface="楷体_GB2312" pitchFamily="49" charset="-122"/>
                <a:ea typeface="楷体_GB2312" pitchFamily="49" charset="-122"/>
              </a:rPr>
              <a:t>以强壮出，及还</a:t>
            </a:r>
          </a:p>
        </p:txBody>
      </p:sp>
      <p:sp>
        <p:nvSpPr>
          <p:cNvPr id="183301" name="文本框 183300"/>
          <p:cNvSpPr txBox="1"/>
          <p:nvPr/>
        </p:nvSpPr>
        <p:spPr>
          <a:xfrm>
            <a:off x="6629400" y="1219200"/>
            <a:ext cx="1600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在</a:t>
            </a:r>
          </a:p>
        </p:txBody>
      </p:sp>
      <p:sp>
        <p:nvSpPr>
          <p:cNvPr id="51203" name="文本框 183301"/>
          <p:cNvSpPr txBox="1"/>
          <p:nvPr/>
        </p:nvSpPr>
        <p:spPr>
          <a:xfrm>
            <a:off x="6994525" y="1925638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endParaRPr lang="zh-CN" altLang="zh-CN" sz="2400" b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3303" name="文本框 183302"/>
          <p:cNvSpPr txBox="1"/>
          <p:nvPr/>
        </p:nvSpPr>
        <p:spPr>
          <a:xfrm>
            <a:off x="6596063" y="1905000"/>
            <a:ext cx="2166937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皇帝下令</a:t>
            </a:r>
          </a:p>
        </p:txBody>
      </p:sp>
      <p:sp>
        <p:nvSpPr>
          <p:cNvPr id="183304" name="文本框 183303"/>
          <p:cNvSpPr txBox="1"/>
          <p:nvPr/>
        </p:nvSpPr>
        <p:spPr>
          <a:xfrm>
            <a:off x="6553200" y="2590800"/>
            <a:ext cx="23622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免除徭役</a:t>
            </a:r>
          </a:p>
        </p:txBody>
      </p:sp>
      <p:sp>
        <p:nvSpPr>
          <p:cNvPr id="183305" name="文本框 183304"/>
          <p:cNvSpPr txBox="1"/>
          <p:nvPr/>
        </p:nvSpPr>
        <p:spPr>
          <a:xfrm>
            <a:off x="6629400" y="3200400"/>
            <a:ext cx="1905000" cy="57943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当初</a:t>
            </a:r>
          </a:p>
        </p:txBody>
      </p:sp>
      <p:sp>
        <p:nvSpPr>
          <p:cNvPr id="51207" name="文本框 183306"/>
          <p:cNvSpPr txBox="1"/>
          <p:nvPr/>
        </p:nvSpPr>
        <p:spPr>
          <a:xfrm>
            <a:off x="533400" y="304800"/>
            <a:ext cx="3962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第十段重点词句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330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33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33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3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33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301" grpId="0" build="p"/>
      <p:bldP spid="183303" grpId="0" build="p"/>
      <p:bldP spid="183304" grpId="0" build="p"/>
      <p:bldP spid="183305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2225" name="标题 196609"/>
          <p:cNvSpPr>
            <a:spLocks noGrp="1"/>
          </p:cNvSpPr>
          <p:nvPr>
            <p:ph type="title"/>
          </p:nvPr>
        </p:nvSpPr>
        <p:spPr>
          <a:xfrm>
            <a:off x="609600" y="838200"/>
            <a:ext cx="6635750" cy="2895600"/>
          </a:xfrm>
        </p:spPr>
        <p:txBody>
          <a:bodyPr anchor="ctr" anchorCtr="0"/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艺术手法及人物形象</a:t>
            </a:r>
          </a:p>
        </p:txBody>
      </p:sp>
    </p:spTree>
  </p:cSld>
  <p:clrMapOvr>
    <a:masterClrMapping/>
  </p:clrMapOvr>
  <p:transition/>
  <p:timing/>
</p:sld>
</file>

<file path=ppt/slides/slide4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7" name="内容占位符 67586"/>
          <p:cNvSpPr>
            <a:spLocks noGrp="1"/>
          </p:cNvSpPr>
          <p:nvPr>
            <p:ph idx="1"/>
          </p:nvPr>
        </p:nvSpPr>
        <p:spPr>
          <a:xfrm>
            <a:off x="228600" y="533400"/>
            <a:ext cx="8540750" cy="7318375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b="1">
                <a:solidFill>
                  <a:schemeClr val="tx2"/>
                </a:solidFill>
                <a:ea typeface="黑体" panose="02010609060101010101" pitchFamily="2" charset="-122"/>
              </a:rPr>
              <a:t>一、详略得当</a:t>
            </a:r>
            <a:br>
              <a:rPr lang="zh-CN" altLang="en-US" b="1">
                <a:solidFill>
                  <a:schemeClr val="tx2"/>
                </a:solidFill>
              </a:rPr>
            </a:br>
            <a:r>
              <a:rPr lang="zh-CN" altLang="en-US" b="1">
                <a:solidFill>
                  <a:schemeClr val="tx2"/>
                </a:solidFill>
              </a:rPr>
              <a:t>　详：苏武宁死不降、卧雪牧羊等</a:t>
            </a:r>
            <a:br>
              <a:rPr lang="zh-CN" altLang="en-US" b="1">
                <a:solidFill>
                  <a:schemeClr val="tx2"/>
                </a:solidFill>
              </a:rPr>
            </a:br>
            <a:r>
              <a:rPr lang="zh-CN" altLang="en-US" b="1">
                <a:solidFill>
                  <a:schemeClr val="tx2"/>
                </a:solidFill>
              </a:rPr>
              <a:t>　略：苏武为於革干王赏识及牛羊被盗等</a:t>
            </a:r>
          </a:p>
        </p:txBody>
      </p:sp>
      <p:sp>
        <p:nvSpPr>
          <p:cNvPr id="67588" name="文本框 67587"/>
          <p:cNvSpPr txBox="1"/>
          <p:nvPr/>
        </p:nvSpPr>
        <p:spPr>
          <a:xfrm>
            <a:off x="990600" y="2209800"/>
            <a:ext cx="6858000" cy="155416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突出主题：</a:t>
            </a:r>
          </a:p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00"/>
                </a:solidFill>
                <a:latin typeface="Times New Roman" panose="02020603050405020304" pitchFamily="18" charset="0"/>
                <a:ea typeface="楷体_GB2312" pitchFamily="49" charset="-122"/>
              </a:rPr>
              <a:t>　　苏武的崇高的民族气节、强烈的爱国意识、艰苦卓绝的斗争精神。</a:t>
            </a:r>
          </a:p>
        </p:txBody>
      </p:sp>
      <p:sp>
        <p:nvSpPr>
          <p:cNvPr id="67589" name="文本框 67588"/>
          <p:cNvSpPr txBox="1"/>
          <p:nvPr/>
        </p:nvSpPr>
        <p:spPr>
          <a:xfrm>
            <a:off x="533400" y="4343400"/>
            <a:ext cx="7804150" cy="118745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3399"/>
                </a:solidFill>
                <a:latin typeface="Times New Roman" panose="02020603050405020304" pitchFamily="18" charset="0"/>
                <a:ea typeface="幼圆" pitchFamily="49" charset="-122"/>
              </a:rPr>
              <a:t>　　</a:t>
            </a:r>
            <a:r>
              <a:rPr lang="zh-CN" altLang="en-US" sz="2400">
                <a:latin typeface="Times New Roman" panose="02020603050405020304" pitchFamily="18" charset="0"/>
                <a:ea typeface="幼圆" pitchFamily="49" charset="-122"/>
              </a:rPr>
              <a:t>以上是叙事上的详略处理，其实，课文在写人时，也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Times New Roman" panose="02020603050405020304" pitchFamily="18" charset="0"/>
                <a:ea typeface="幼圆" pitchFamily="49" charset="-122"/>
              </a:rPr>
              <a:t>体现了这一点。哪几个人物写得详细，为什么？用了什么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Times New Roman" panose="02020603050405020304" pitchFamily="18" charset="0"/>
                <a:ea typeface="幼圆" pitchFamily="49" charset="-122"/>
              </a:rPr>
              <a:t>方法来写人？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75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758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500"/>
                                        <p:tgtEl>
                                          <p:spTgt spid="675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675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500"/>
                                        <p:tgtEl>
                                          <p:spTgt spid="675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uiExpand="1" build="allAtOnce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7894" name="内容占位符 37893"/>
          <p:cNvSpPr>
            <a:spLocks noGrp="1"/>
          </p:cNvSpPr>
          <p:nvPr>
            <p:ph idx="1"/>
          </p:nvPr>
        </p:nvSpPr>
        <p:spPr>
          <a:xfrm>
            <a:off x="304800" y="381000"/>
            <a:ext cx="8540750" cy="6324600"/>
          </a:xfrm>
        </p:spPr>
        <p:txBody>
          <a:bodyPr wrap="square" lIns="91440" tIns="45720" rIns="91440" bIns="45720" anchor="t" anchorCtr="0"/>
          <a:lstStyle/>
          <a:p>
            <a:pPr>
              <a:lnSpc>
                <a:spcPct val="80000"/>
              </a:lnSpc>
              <a:buNone/>
            </a:pPr>
            <a:r>
              <a:rPr lang="zh-CN" altLang="en-US" sz="2800" b="1">
                <a:solidFill>
                  <a:schemeClr val="tx2"/>
                </a:solidFill>
                <a:ea typeface="黑体" panose="02010609060101010101" pitchFamily="2" charset="-122"/>
              </a:rPr>
              <a:t>二、用语言、行动、细节刻画人物</a:t>
            </a:r>
          </a:p>
          <a:p>
            <a:pPr>
              <a:lnSpc>
                <a:spcPct val="80000"/>
              </a:lnSpc>
              <a:buNone/>
            </a:pPr>
            <a:endParaRPr lang="zh-CN" altLang="en-US" sz="900" b="1">
              <a:solidFill>
                <a:schemeClr val="tx2"/>
              </a:solidFill>
              <a:ea typeface="黑体" panose="02010609060101010101" pitchFamily="2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en-US" altLang="zh-CN" sz="2800" b="1">
                <a:solidFill>
                  <a:schemeClr val="tx2"/>
                </a:solidFill>
              </a:rPr>
              <a:t>1.</a:t>
            </a:r>
            <a:r>
              <a:rPr lang="zh-CN" altLang="en-US" sz="2800" b="1">
                <a:solidFill>
                  <a:schemeClr val="tx2"/>
                </a:solidFill>
              </a:rPr>
              <a:t>找出课文中描写苏武的相关语句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“屈节辱命，虽生，何面目以归汉！”引佩刀自刺。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复举剑拟之，武不动。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武不应。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武骂律曰：“女为人臣子，不顾恩义</a:t>
            </a:r>
            <a:r>
              <a:rPr lang="en-US" altLang="zh-CN" sz="2800" b="1">
                <a:ea typeface="楷体_GB2312" pitchFamily="49" charset="-122"/>
              </a:rPr>
              <a:t>……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匈奴之祸从我始矣。”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杖汉节牧羊，卧起操持，节旄尽落。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武曰：“武父子亡功德，皆为陛下所成就， </a:t>
            </a:r>
            <a:r>
              <a:rPr lang="en-US" altLang="zh-CN" sz="2800" b="1">
                <a:ea typeface="楷体_GB2312" pitchFamily="49" charset="-122"/>
              </a:rPr>
              <a:t>……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愿勿复言。”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武曰：“自分已死久矣！王必欲降武，请毕今日之欢，效死于前！”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武闻之，南乡号哭，欧血，旦夕临数月。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武留匈奴凡十九岁，始以强壮出，及还，须发尽白。</a:t>
            </a:r>
          </a:p>
          <a:p>
            <a:pPr>
              <a:lnSpc>
                <a:spcPct val="80000"/>
              </a:lnSpc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endParaRPr lang="zh-CN" altLang="en-US" sz="24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78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378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6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7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80"/>
                                        <p:tgtEl>
                                          <p:spTgt spid="378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3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4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80"/>
                                        <p:tgtEl>
                                          <p:spTgt spid="3789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789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80"/>
                                        <p:tgtEl>
                                          <p:spTgt spid="3789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4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5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80"/>
                                        <p:tgtEl>
                                          <p:spTgt spid="3789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1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2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80"/>
                                        <p:tgtEl>
                                          <p:spTgt spid="3789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8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9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0" dur="80"/>
                                        <p:tgtEl>
                                          <p:spTgt spid="3789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5" dur="80"/>
                                        <p:tgtEl>
                                          <p:spTgt spid="378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6" dur="80"/>
                                        <p:tgtEl>
                                          <p:spTgt spid="378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80"/>
                                        <p:tgtEl>
                                          <p:spTgt spid="3789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4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8193" name="标题 50177"/>
          <p:cNvSpPr>
            <a:spLocks noGrp="1"/>
          </p:cNvSpPr>
          <p:nvPr>
            <p:ph type="title"/>
          </p:nvPr>
        </p:nvSpPr>
        <p:spPr>
          <a:xfrm>
            <a:off x="342900" y="604838"/>
            <a:ext cx="8229600" cy="1143000"/>
          </a:xfrm>
        </p:spPr>
        <p:txBody>
          <a:bodyPr anchor="ctr" anchorCtr="0"/>
          <a:lstStyle/>
          <a:p>
            <a:r>
              <a:rPr lang="zh-CN" altLang="en-US">
                <a:solidFill>
                  <a:srgbClr val="FF3300"/>
                </a:solidFill>
                <a:ea typeface="黑体" panose="02010609060101010101" pitchFamily="2" charset="-122"/>
              </a:rPr>
              <a:t>史书体例</a:t>
            </a:r>
          </a:p>
        </p:txBody>
      </p:sp>
      <p:sp>
        <p:nvSpPr>
          <p:cNvPr id="50179" name="内容占位符 50178"/>
          <p:cNvSpPr>
            <a:spLocks noGrp="1"/>
          </p:cNvSpPr>
          <p:nvPr>
            <p:ph idx="1"/>
          </p:nvPr>
        </p:nvSpPr>
        <p:spPr>
          <a:xfrm>
            <a:off x="838200" y="1582738"/>
            <a:ext cx="7239000" cy="5105400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编年体</a:t>
            </a:r>
            <a:r>
              <a:rPr lang="en-US" altLang="zh-CN" sz="2800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按年月日有次序地记载史事的史书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春秋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孔子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2800" b="1">
                <a:latin typeface="宋体" panose="02010600030101010101" pitchFamily="2" charset="-122"/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最早的编年体史书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左传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左丘明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>
              <a:buNone/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资治通鉴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司马光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>
              <a:buNone/>
            </a:pP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国别体</a:t>
            </a:r>
            <a:r>
              <a:rPr lang="en-US" altLang="zh-CN" sz="2800" b="1">
                <a:latin typeface="宋体" panose="02010600030101010101" pitchFamily="2" charset="-122"/>
              </a:rPr>
              <a:t>: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以国家为编排顺序记载史事的史书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国语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</a:t>
            </a:r>
            <a:r>
              <a:rPr lang="en-US" altLang="zh-CN" sz="2800" b="1">
                <a:latin typeface="宋体" panose="02010600030101010101" pitchFamily="2" charset="-122"/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第一部国别体史书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战国策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刘向编订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</a:p>
          <a:p>
            <a:pPr lvl="4">
              <a:buNone/>
            </a:pPr>
            <a:endParaRPr lang="en-US" altLang="zh-CN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5017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5017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5826" name="标题 205825"/>
          <p:cNvSpPr>
            <a:spLocks noGrp="1"/>
          </p:cNvSpPr>
          <p:nvPr>
            <p:ph type="title"/>
          </p:nvPr>
        </p:nvSpPr>
        <p:spPr>
          <a:xfrm>
            <a:off x="381000" y="2819400"/>
            <a:ext cx="8534400" cy="4343400"/>
          </a:xfrm>
        </p:spPr>
        <p:txBody>
          <a:bodyPr anchor="ctr" anchorCtr="0"/>
          <a:lstStyle/>
          <a:p>
            <a:pPr algn="l"/>
            <a:r>
              <a:rPr lang="en-US" altLang="zh-CN" sz="28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为了表现苏武的性格、气节及始终不渝的爱国精神，文章在记“行”时又着力于环境及细节的描写。冰天雪地廪食不至的北海牧羊环境，把苏武这个人物推到了矛盾斗争的风口浪尖上，让人物性格得以淋漓尽致的展示。细节描写，充分表现出苏武不屈的民族气节。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 </a:t>
            </a:r>
            <a:br>
              <a:rPr lang="zh-CN" altLang="en-US">
                <a:latin typeface="楷体_GB2312" pitchFamily="49" charset="-122"/>
                <a:ea typeface="楷体_GB2312" pitchFamily="49" charset="-122"/>
              </a:rPr>
            </a:br>
            <a:br>
              <a:rPr lang="zh-CN" altLang="en-US"/>
            </a:br>
            <a:endParaRPr lang="zh-CN" altLang="en-US"/>
          </a:p>
        </p:txBody>
      </p:sp>
      <p:sp>
        <p:nvSpPr>
          <p:cNvPr id="205829" name="文本框 205828"/>
          <p:cNvSpPr txBox="1"/>
          <p:nvPr/>
        </p:nvSpPr>
        <p:spPr>
          <a:xfrm>
            <a:off x="457200" y="838200"/>
            <a:ext cx="81534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探讨：课文是怎样从环境和细节描写入手来挖掘人物性格特征的？</a:t>
            </a:r>
            <a:r>
              <a:rPr lang="en-US" altLang="zh-CN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 </a:t>
            </a:r>
          </a:p>
        </p:txBody>
      </p:sp>
      <p:sp>
        <p:nvSpPr>
          <p:cNvPr id="205831" name="文本框 205830"/>
          <p:cNvSpPr txBox="1"/>
          <p:nvPr/>
        </p:nvSpPr>
        <p:spPr>
          <a:xfrm>
            <a:off x="152400" y="2209800"/>
            <a:ext cx="231775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b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【精炼提示】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5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826" grpId="0"/>
      <p:bldP spid="205829" grpId="0"/>
      <p:bldP spid="20583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6321" name="文本框 68614"/>
          <p:cNvSpPr txBox="1"/>
          <p:nvPr/>
        </p:nvSpPr>
        <p:spPr>
          <a:xfrm>
            <a:off x="441325" y="798513"/>
            <a:ext cx="7635875" cy="57943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三、研读卫律和李陵对苏武的劝降部分。</a:t>
            </a:r>
            <a:r>
              <a:rPr lang="zh-CN" altLang="en-US" sz="1800" b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</p:txBody>
      </p:sp>
      <p:sp>
        <p:nvSpPr>
          <p:cNvPr id="68616" name="文本框 68615"/>
          <p:cNvSpPr txBox="1"/>
          <p:nvPr/>
        </p:nvSpPr>
        <p:spPr>
          <a:xfrm>
            <a:off x="457200" y="1752600"/>
            <a:ext cx="8229600" cy="33242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4000">
                <a:solidFill>
                  <a:srgbClr val="006600"/>
                </a:solidFill>
                <a:latin typeface="Times New Roman" panose="02020603050405020304" pitchFamily="18" charset="0"/>
                <a:ea typeface="华文新魏" pitchFamily="2" charset="-122"/>
              </a:rPr>
              <a:t>　   </a:t>
            </a:r>
            <a:r>
              <a:rPr lang="zh-CN" altLang="en-US" sz="3200">
                <a:latin typeface="Arial" panose="020b0604020202020204" pitchFamily="34" charset="0"/>
                <a:ea typeface="宋体" panose="02010600030101010101" pitchFamily="2" charset="-122"/>
              </a:rPr>
              <a:t>分析卫律、李陵的性格特征，从而感受苏武的人格魅力。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【精炼提示】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楷体_GB2312" pitchFamily="49" charset="-122"/>
                <a:ea typeface="楷体_GB2312" pitchFamily="49" charset="-122"/>
              </a:rPr>
              <a:t> 卫律：卖国求荣、傲慢无礼、阴险狡诈。</a:t>
            </a:r>
          </a:p>
          <a:p>
            <a:pPr>
              <a:spcBef>
                <a:spcPct val="0"/>
              </a:spcBef>
            </a:pPr>
            <a:r>
              <a:rPr lang="zh-CN" altLang="en-US" b="0">
                <a:latin typeface="楷体_GB2312" pitchFamily="49" charset="-122"/>
                <a:ea typeface="楷体_GB2312" pitchFamily="49" charset="-122"/>
              </a:rPr>
              <a:t> 李陵：与卫律不同，他对汉朝还有感情，对自己叛国的行为也深感羞愧，但他意志不坚定，因一己之私而背叛祖国投靠匈奴。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6" grpId="0" uiExpand="1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2756" name="文本框 202755"/>
          <p:cNvSpPr txBox="1"/>
          <p:nvPr/>
        </p:nvSpPr>
        <p:spPr>
          <a:xfrm>
            <a:off x="152400" y="228600"/>
            <a:ext cx="2012950" cy="58832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>
                <a:solidFill>
                  <a:schemeClr val="tx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对比映衬</a:t>
            </a:r>
          </a:p>
          <a:p>
            <a:pPr>
              <a:spcBef>
                <a:spcPct val="0"/>
              </a:spcBef>
            </a:pPr>
            <a:endParaRPr lang="zh-CN" altLang="en-US" sz="800">
              <a:solidFill>
                <a:srgbClr val="00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(1)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张胜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苏武</a:t>
            </a:r>
          </a:p>
          <a:p>
            <a:pPr>
              <a:spcBef>
                <a:spcPct val="0"/>
              </a:spcBef>
            </a:pPr>
            <a:endParaRPr lang="zh-CN" altLang="en-US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2400">
              <a:solidFill>
                <a:srgbClr val="00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(2)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卫律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苏武</a:t>
            </a:r>
          </a:p>
          <a:p>
            <a:pPr>
              <a:spcBef>
                <a:spcPct val="0"/>
              </a:spcBef>
            </a:pPr>
            <a:endParaRPr lang="zh-CN" altLang="en-US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endParaRPr lang="zh-CN" altLang="en-US" sz="2400">
              <a:solidFill>
                <a:srgbClr val="00FF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spcBef>
                <a:spcPct val="0"/>
              </a:spcBef>
            </a:pPr>
            <a:r>
              <a:rPr lang="en-US" altLang="zh-CN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(3)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李陵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00FF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>
                <a:solidFill>
                  <a:srgbClr val="9933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苏武</a:t>
            </a:r>
          </a:p>
        </p:txBody>
      </p:sp>
      <p:sp>
        <p:nvSpPr>
          <p:cNvPr id="202757" name="矩形 202756"/>
          <p:cNvSpPr/>
          <p:nvPr/>
        </p:nvSpPr>
        <p:spPr>
          <a:xfrm>
            <a:off x="1600200" y="838200"/>
            <a:ext cx="8077200" cy="8223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糊涂地帮助了缑王的谋反，事情败露后又经受不</a:t>
            </a:r>
          </a:p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住考验，叛变投降。 </a:t>
            </a:r>
          </a:p>
        </p:txBody>
      </p:sp>
      <p:sp>
        <p:nvSpPr>
          <p:cNvPr id="202758" name="矩形 202757"/>
          <p:cNvSpPr/>
          <p:nvPr/>
        </p:nvSpPr>
        <p:spPr>
          <a:xfrm>
            <a:off x="1524000" y="1600200"/>
            <a:ext cx="9144000" cy="11874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just"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清醒地认识到使节行为不当会引起两国纷争，欲以</a:t>
            </a:r>
          </a:p>
          <a:p>
            <a:pPr algn="just"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死息祸；面对匈奴的劝降始终保持着可贵的民族气节。</a:t>
            </a:r>
          </a:p>
          <a:p>
            <a:pPr eaLnBrk="0" hangingPunct="0">
              <a:spcBef>
                <a:spcPct val="0"/>
              </a:spcBef>
            </a:pPr>
            <a:endParaRPr lang="zh-CN" altLang="en-US" sz="240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2759" name="矩形 202758"/>
          <p:cNvSpPr/>
          <p:nvPr/>
        </p:nvSpPr>
        <p:spPr>
          <a:xfrm>
            <a:off x="1524000" y="56388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以国家的利益为先，忠贞不渝，坚韧不拔，无怨无悔。 </a:t>
            </a:r>
          </a:p>
        </p:txBody>
      </p:sp>
      <p:sp>
        <p:nvSpPr>
          <p:cNvPr id="202761" name="矩形 202760"/>
          <p:cNvSpPr/>
          <p:nvPr/>
        </p:nvSpPr>
        <p:spPr>
          <a:xfrm>
            <a:off x="1524000" y="36576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为国效命，忠贞不二，不卑不亢 一身正气，光明磊落。 </a:t>
            </a:r>
          </a:p>
        </p:txBody>
      </p:sp>
      <p:sp>
        <p:nvSpPr>
          <p:cNvPr id="57350" name="直接连接符 202761"/>
          <p:cNvSpPr/>
          <p:nvPr/>
        </p:nvSpPr>
        <p:spPr>
          <a:xfrm>
            <a:off x="0" y="2590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57351" name="直接连接符 202762"/>
          <p:cNvSpPr/>
          <p:nvPr/>
        </p:nvSpPr>
        <p:spPr>
          <a:xfrm>
            <a:off x="0" y="4495800"/>
            <a:ext cx="91440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02764" name="矩形 202763"/>
          <p:cNvSpPr/>
          <p:nvPr/>
        </p:nvSpPr>
        <p:spPr>
          <a:xfrm>
            <a:off x="1524000" y="2895600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卖国求荣，阴险狡诈，气焰嚣张，不可一世。 </a:t>
            </a:r>
          </a:p>
        </p:txBody>
      </p:sp>
      <p:sp>
        <p:nvSpPr>
          <p:cNvPr id="202765" name="矩形 202764"/>
          <p:cNvSpPr/>
          <p:nvPr/>
        </p:nvSpPr>
        <p:spPr>
          <a:xfrm>
            <a:off x="1524000" y="4892675"/>
            <a:ext cx="9144000" cy="457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2400">
                <a:latin typeface="楷体_GB2312" pitchFamily="49" charset="-122"/>
                <a:ea typeface="楷体_GB2312" pitchFamily="49" charset="-122"/>
              </a:rPr>
              <a:t>为一己之私而叛国，意志不坚，矛盾，痛苦。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027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2027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20275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2027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2027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2027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2027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20275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2027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2027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20275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20276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3" dur="80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4" dur="80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80"/>
                                        <p:tgtEl>
                                          <p:spTgt spid="2027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0" dur="80"/>
                                        <p:tgtEl>
                                          <p:spTgt spid="2027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1" dur="80"/>
                                        <p:tgtEl>
                                          <p:spTgt spid="2027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80"/>
                                        <p:tgtEl>
                                          <p:spTgt spid="20275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80"/>
                                        <p:tgtEl>
                                          <p:spTgt spid="2027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80"/>
                                        <p:tgtEl>
                                          <p:spTgt spid="2027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80"/>
                                        <p:tgtEl>
                                          <p:spTgt spid="20275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80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80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80"/>
                                        <p:tgtEl>
                                          <p:spTgt spid="20276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91" dur="80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92" dur="80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80"/>
                                        <p:tgtEl>
                                          <p:spTgt spid="2027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2757" grpId="0"/>
      <p:bldP spid="202758" grpId="0"/>
      <p:bldP spid="202759" grpId="0"/>
      <p:bldP spid="202761" grpId="0"/>
      <p:bldP spid="202764" grpId="0"/>
      <p:bldP spid="202765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3780" name="文本框 203779"/>
          <p:cNvSpPr txBox="1"/>
          <p:nvPr/>
        </p:nvSpPr>
        <p:spPr>
          <a:xfrm>
            <a:off x="457200" y="1143000"/>
            <a:ext cx="4191000" cy="48498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zh-CN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小结：</a:t>
            </a:r>
            <a:r>
              <a:rPr lang="zh-CN" altLang="en-US" b="0">
                <a:solidFill>
                  <a:schemeClr val="tx2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在各种人物的对比映衬下，我们看到了一个丰满立体的苏武，他有清醒的外交意识，待人接物不卑不亢，面对威逼利诱坚贞不二，长达十九年守节的坚韧不拔。苏武的这些性格在那些或屈或降的人物的对比下，更加具有勾魂摄魄的人格魅力，千古流芳！</a:t>
            </a:r>
            <a:r>
              <a:rPr lang="zh-CN" altLang="en-US" sz="3200" b="0">
                <a:solidFill>
                  <a:srgbClr val="9900FF"/>
                </a:solidFill>
                <a:latin typeface="幼圆" pitchFamily="49" charset="-122"/>
                <a:ea typeface="幼圆" pitchFamily="49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3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3780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9393" name="标题 187393"/>
          <p:cNvSpPr>
            <a:spLocks noGrp="1"/>
          </p:cNvSpPr>
          <p:nvPr>
            <p:ph type="title"/>
          </p:nvPr>
        </p:nvSpPr>
        <p:spPr>
          <a:xfrm>
            <a:off x="1600200" y="838200"/>
            <a:ext cx="6248400" cy="3733800"/>
          </a:xfrm>
        </p:spPr>
        <p:txBody>
          <a:bodyPr anchor="ctr" anchorCtr="0"/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重点、难点</a:t>
            </a:r>
            <a:b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</a:br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文言字词、句式小总结</a:t>
            </a:r>
          </a:p>
        </p:txBody>
      </p:sp>
    </p:spTree>
  </p:cSld>
  <p:clrMapOvr>
    <a:masterClrMapping/>
  </p:clrMapOvr>
  <p:transition/>
  <p:timing/>
</p:sld>
</file>

<file path=ppt/slides/slide5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0417" name="标题 1536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anchor="ctr" anchorCtr="0"/>
          <a:lstStyle/>
          <a:p>
            <a:r>
              <a:rPr lang="zh-CN" altLang="en-US" b="1">
                <a:ea typeface="黑体" panose="02010609060101010101" pitchFamily="2" charset="-122"/>
              </a:rPr>
              <a:t>二、古今异义词</a:t>
            </a:r>
          </a:p>
        </p:txBody>
      </p:sp>
      <p:sp>
        <p:nvSpPr>
          <p:cNvPr id="60418" name="文本占位符 15362"/>
          <p:cNvSpPr>
            <a:spLocks noGrp="1"/>
          </p:cNvSpPr>
          <p:nvPr>
            <p:ph idx="1"/>
          </p:nvPr>
        </p:nvSpPr>
        <p:spPr>
          <a:xfrm>
            <a:off x="2743200" y="944563"/>
            <a:ext cx="8153400" cy="685800"/>
          </a:xfrm>
        </p:spPr>
        <p:txBody>
          <a:bodyPr anchor="t" anchorCtr="0"/>
          <a:lstStyle/>
          <a:p>
            <a:pPr>
              <a:lnSpc>
                <a:spcPct val="80000"/>
              </a:lnSpc>
              <a:buNone/>
            </a:pPr>
            <a:endParaRPr lang="en-US" altLang="zh-CN" sz="700" b="1"/>
          </a:p>
          <a:p>
            <a:pPr>
              <a:lnSpc>
                <a:spcPct val="80000"/>
              </a:lnSpc>
              <a:buNone/>
            </a:pPr>
            <a:r>
              <a:rPr lang="en-US" altLang="zh-CN" sz="900" b="1">
                <a:solidFill>
                  <a:srgbClr val="0000FF"/>
                </a:solidFill>
              </a:rPr>
              <a:t>                           </a:t>
            </a:r>
            <a:r>
              <a:rPr lang="zh-CN" altLang="en-US" b="1">
                <a:solidFill>
                  <a:srgbClr val="9933FF"/>
                </a:solidFill>
              </a:rPr>
              <a:t>古义</a:t>
            </a:r>
            <a:r>
              <a:rPr lang="zh-CN" altLang="en-US" b="1"/>
              <a:t>                  今义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800" b="1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800" b="1">
                <a:latin typeface="楷体_GB2312" pitchFamily="49" charset="-122"/>
                <a:ea typeface="楷体_GB2312" pitchFamily="49" charset="-122"/>
              </a:rPr>
              <a:t>  </a:t>
            </a:r>
          </a:p>
          <a:p>
            <a:pPr>
              <a:lnSpc>
                <a:spcPct val="80000"/>
              </a:lnSpc>
              <a:buNone/>
            </a:pPr>
            <a:endParaRPr lang="zh-CN" altLang="en-US" sz="7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7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sz="700" b="1">
                <a:latin typeface="楷体_GB2312" pitchFamily="49" charset="-122"/>
                <a:ea typeface="楷体_GB2312" pitchFamily="49" charset="-122"/>
              </a:rPr>
              <a:t>　　</a:t>
            </a:r>
            <a:endParaRPr lang="zh-CN" altLang="en-US" sz="700" b="1"/>
          </a:p>
          <a:p>
            <a:pPr>
              <a:lnSpc>
                <a:spcPct val="80000"/>
              </a:lnSpc>
              <a:buNone/>
            </a:pPr>
            <a:endParaRPr lang="zh-CN" altLang="en-US" sz="700" b="1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endParaRPr lang="zh-CN" altLang="en-US" sz="700" b="1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0419" name="直接连接符 15364"/>
          <p:cNvSpPr/>
          <p:nvPr/>
        </p:nvSpPr>
        <p:spPr>
          <a:xfrm>
            <a:off x="152400" y="2392363"/>
            <a:ext cx="8839200" cy="0"/>
          </a:xfrm>
          <a:prstGeom prst="line">
            <a:avLst/>
          </a:prstGeom>
          <a:ln w="9525">
            <a:noFill/>
          </a:ln>
        </p:spPr>
        <p:txBody>
          <a:bodyPr/>
          <a:lstStyle/>
          <a:p/>
        </p:txBody>
      </p:sp>
      <p:sp>
        <p:nvSpPr>
          <p:cNvPr id="15376" name="文本框 15375"/>
          <p:cNvSpPr txBox="1"/>
          <p:nvPr/>
        </p:nvSpPr>
        <p:spPr>
          <a:xfrm>
            <a:off x="3352800" y="1935163"/>
            <a:ext cx="22098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官职，侍从</a:t>
            </a:r>
          </a:p>
        </p:txBody>
      </p:sp>
      <p:sp>
        <p:nvSpPr>
          <p:cNvPr id="15378" name="文本框 15377"/>
          <p:cNvSpPr txBox="1"/>
          <p:nvPr/>
        </p:nvSpPr>
        <p:spPr>
          <a:xfrm>
            <a:off x="6019800" y="2011363"/>
            <a:ext cx="2684463" cy="433387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对某种人的称呼</a:t>
            </a:r>
          </a:p>
        </p:txBody>
      </p:sp>
      <p:sp>
        <p:nvSpPr>
          <p:cNvPr id="60422" name="文本框 15378"/>
          <p:cNvSpPr txBox="1"/>
          <p:nvPr/>
        </p:nvSpPr>
        <p:spPr>
          <a:xfrm>
            <a:off x="152400" y="1630363"/>
            <a:ext cx="2819400" cy="4794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兄弟并为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郎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副中郎将张胜 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及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假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吏常惠等置</a:t>
            </a:r>
          </a:p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币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遗单于 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因厚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赂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单于 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因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泣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下霑衿 </a:t>
            </a:r>
          </a:p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皆为陛下所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成就</a:t>
            </a:r>
          </a:p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明年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，陵降 </a:t>
            </a:r>
          </a:p>
        </p:txBody>
      </p:sp>
      <p:sp>
        <p:nvSpPr>
          <p:cNvPr id="15382" name="文本框 15381"/>
          <p:cNvSpPr txBox="1"/>
          <p:nvPr/>
        </p:nvSpPr>
        <p:spPr>
          <a:xfrm>
            <a:off x="3505200" y="2697163"/>
            <a:ext cx="16065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临时担任</a:t>
            </a:r>
          </a:p>
        </p:txBody>
      </p:sp>
      <p:sp>
        <p:nvSpPr>
          <p:cNvPr id="15384" name="文本框 15383"/>
          <p:cNvSpPr txBox="1"/>
          <p:nvPr/>
        </p:nvSpPr>
        <p:spPr>
          <a:xfrm>
            <a:off x="5943600" y="2773363"/>
            <a:ext cx="3040063" cy="4762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与“真”相对，虚假</a:t>
            </a:r>
          </a:p>
        </p:txBody>
      </p:sp>
      <p:sp>
        <p:nvSpPr>
          <p:cNvPr id="15385" name="文本框 15384"/>
          <p:cNvSpPr txBox="1"/>
          <p:nvPr/>
        </p:nvSpPr>
        <p:spPr>
          <a:xfrm>
            <a:off x="3352800" y="3306763"/>
            <a:ext cx="1970088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财物，礼品</a:t>
            </a:r>
          </a:p>
        </p:txBody>
      </p:sp>
      <p:sp>
        <p:nvSpPr>
          <p:cNvPr id="15386" name="文本框 15385"/>
          <p:cNvSpPr txBox="1"/>
          <p:nvPr/>
        </p:nvSpPr>
        <p:spPr>
          <a:xfrm>
            <a:off x="6858000" y="3306763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货币</a:t>
            </a:r>
          </a:p>
        </p:txBody>
      </p:sp>
      <p:sp>
        <p:nvSpPr>
          <p:cNvPr id="15387" name="文本框 15386"/>
          <p:cNvSpPr txBox="1"/>
          <p:nvPr/>
        </p:nvSpPr>
        <p:spPr>
          <a:xfrm>
            <a:off x="3505200" y="3916363"/>
            <a:ext cx="1612900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赠送财物</a:t>
            </a:r>
          </a:p>
        </p:txBody>
      </p:sp>
      <p:sp>
        <p:nvSpPr>
          <p:cNvPr id="15388" name="文本框 15387"/>
          <p:cNvSpPr txBox="1"/>
          <p:nvPr/>
        </p:nvSpPr>
        <p:spPr>
          <a:xfrm>
            <a:off x="6858000" y="3992563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贿赂</a:t>
            </a:r>
          </a:p>
        </p:txBody>
      </p:sp>
      <p:sp>
        <p:nvSpPr>
          <p:cNvPr id="15389" name="文本框 15388"/>
          <p:cNvSpPr txBox="1"/>
          <p:nvPr/>
        </p:nvSpPr>
        <p:spPr>
          <a:xfrm>
            <a:off x="3886200" y="4602163"/>
            <a:ext cx="898525" cy="519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眼泪</a:t>
            </a:r>
          </a:p>
        </p:txBody>
      </p:sp>
      <p:sp>
        <p:nvSpPr>
          <p:cNvPr id="15390" name="文本框 15389"/>
          <p:cNvSpPr txBox="1"/>
          <p:nvPr/>
        </p:nvSpPr>
        <p:spPr>
          <a:xfrm>
            <a:off x="6858000" y="4602163"/>
            <a:ext cx="8953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哭泣</a:t>
            </a:r>
          </a:p>
        </p:txBody>
      </p:sp>
      <p:sp>
        <p:nvSpPr>
          <p:cNvPr id="15391" name="文本框 15390"/>
          <p:cNvSpPr txBox="1"/>
          <p:nvPr/>
        </p:nvSpPr>
        <p:spPr>
          <a:xfrm>
            <a:off x="3352800" y="5287963"/>
            <a:ext cx="19621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栽培，提拔</a:t>
            </a:r>
          </a:p>
        </p:txBody>
      </p:sp>
      <p:sp>
        <p:nvSpPr>
          <p:cNvPr id="15392" name="文本框 15391"/>
          <p:cNvSpPr txBox="1"/>
          <p:nvPr/>
        </p:nvSpPr>
        <p:spPr>
          <a:xfrm>
            <a:off x="5943600" y="5287963"/>
            <a:ext cx="30289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事业上取得的成就</a:t>
            </a:r>
          </a:p>
        </p:txBody>
      </p:sp>
      <p:sp>
        <p:nvSpPr>
          <p:cNvPr id="15393" name="文本框 15392"/>
          <p:cNvSpPr txBox="1"/>
          <p:nvPr/>
        </p:nvSpPr>
        <p:spPr>
          <a:xfrm>
            <a:off x="3200400" y="589756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明年，第二年</a:t>
            </a:r>
          </a:p>
        </p:txBody>
      </p:sp>
      <p:sp>
        <p:nvSpPr>
          <p:cNvPr id="15394" name="文本框 15393"/>
          <p:cNvSpPr txBox="1"/>
          <p:nvPr/>
        </p:nvSpPr>
        <p:spPr>
          <a:xfrm>
            <a:off x="6172200" y="5897563"/>
            <a:ext cx="2317750" cy="5191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楷体_GB2312" pitchFamily="49" charset="-122"/>
                <a:ea typeface="楷体_GB2312" pitchFamily="49" charset="-122"/>
              </a:rPr>
              <a:t>今年的后一年</a:t>
            </a:r>
          </a:p>
        </p:txBody>
      </p:sp>
      <p:sp>
        <p:nvSpPr>
          <p:cNvPr id="60435" name="直接连接符 15394"/>
          <p:cNvSpPr/>
          <p:nvPr/>
        </p:nvSpPr>
        <p:spPr>
          <a:xfrm flipH="1">
            <a:off x="2971800" y="1630363"/>
            <a:ext cx="0" cy="5227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36" name="直接连接符 15395"/>
          <p:cNvSpPr/>
          <p:nvPr/>
        </p:nvSpPr>
        <p:spPr>
          <a:xfrm flipH="1">
            <a:off x="5715000" y="1630363"/>
            <a:ext cx="0" cy="5227637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37" name="直接连接符 15396"/>
          <p:cNvSpPr/>
          <p:nvPr/>
        </p:nvSpPr>
        <p:spPr>
          <a:xfrm>
            <a:off x="152400" y="58975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38" name="直接连接符 15397"/>
          <p:cNvSpPr/>
          <p:nvPr/>
        </p:nvSpPr>
        <p:spPr>
          <a:xfrm>
            <a:off x="152400" y="33067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39" name="直接连接符 15398"/>
          <p:cNvSpPr/>
          <p:nvPr/>
        </p:nvSpPr>
        <p:spPr>
          <a:xfrm>
            <a:off x="152400" y="39163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40" name="直接连接符 15399"/>
          <p:cNvSpPr/>
          <p:nvPr/>
        </p:nvSpPr>
        <p:spPr>
          <a:xfrm>
            <a:off x="152400" y="46021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41" name="直接连接符 15400"/>
          <p:cNvSpPr/>
          <p:nvPr/>
        </p:nvSpPr>
        <p:spPr>
          <a:xfrm>
            <a:off x="152400" y="52117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42" name="直接连接符 15401"/>
          <p:cNvSpPr/>
          <p:nvPr/>
        </p:nvSpPr>
        <p:spPr>
          <a:xfrm>
            <a:off x="152400" y="26209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60443" name="直接连接符 15402"/>
          <p:cNvSpPr/>
          <p:nvPr/>
        </p:nvSpPr>
        <p:spPr>
          <a:xfrm>
            <a:off x="152400" y="1630363"/>
            <a:ext cx="88392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15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500"/>
                                        <p:tgtEl>
                                          <p:spTgt spid="15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500"/>
                                        <p:tgtEl>
                                          <p:spTgt spid="15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7" dur="500"/>
                                        <p:tgtEl>
                                          <p:spTgt spid="15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5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47" dur="500"/>
                                        <p:tgtEl>
                                          <p:spTgt spid="15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57" dur="500"/>
                                        <p:tgtEl>
                                          <p:spTgt spid="15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5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7" dur="500"/>
                                        <p:tgtEl>
                                          <p:spTgt spid="15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5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76" grpId="1"/>
      <p:bldP spid="15378" grpId="0"/>
      <p:bldP spid="15382" grpId="0"/>
      <p:bldP spid="15384" grpId="0"/>
      <p:bldP spid="15385" grpId="0"/>
      <p:bldP spid="15386" grpId="0"/>
      <p:bldP spid="15387" grpId="0"/>
      <p:bldP spid="15388" grpId="0"/>
      <p:bldP spid="15389" grpId="0"/>
      <p:bldP spid="15390" grpId="0"/>
      <p:bldP spid="15391" grpId="0"/>
      <p:bldP spid="15392" grpId="0"/>
      <p:bldP spid="15393" grpId="0"/>
      <p:bldP spid="15394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1441" name="标题 14337"/>
          <p:cNvSpPr>
            <a:spLocks noGrp="1"/>
          </p:cNvSpPr>
          <p:nvPr>
            <p:ph type="title"/>
          </p:nvPr>
        </p:nvSpPr>
        <p:spPr>
          <a:xfrm>
            <a:off x="0" y="381000"/>
            <a:ext cx="8229600" cy="1143000"/>
          </a:xfrm>
        </p:spPr>
        <p:txBody>
          <a:bodyPr anchor="ctr" anchorCtr="0"/>
          <a:lstStyle/>
          <a:p>
            <a:r>
              <a:rPr lang="zh-CN" altLang="en-US" b="1">
                <a:ea typeface="黑体" panose="02010609060101010101" pitchFamily="2" charset="-122"/>
              </a:rPr>
              <a:t>一、通假字</a:t>
            </a:r>
          </a:p>
        </p:txBody>
      </p:sp>
      <p:sp>
        <p:nvSpPr>
          <p:cNvPr id="14339" name="内容占位符 14338"/>
          <p:cNvSpPr>
            <a:spLocks noGrp="1"/>
          </p:cNvSpPr>
          <p:nvPr>
            <p:ph idx="1"/>
          </p:nvPr>
        </p:nvSpPr>
        <p:spPr>
          <a:xfrm>
            <a:off x="762000" y="1066800"/>
            <a:ext cx="8229600" cy="4525963"/>
          </a:xfrm>
        </p:spPr>
        <p:txBody>
          <a:bodyPr anchor="t" anchorCtr="0"/>
          <a:lstStyle/>
          <a:p>
            <a:pPr>
              <a:lnSpc>
                <a:spcPct val="80000"/>
              </a:lnSpc>
              <a:buNone/>
            </a:pPr>
            <a:endParaRPr lang="en-US" altLang="zh-CN" sz="5400" b="1"/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畔</a:t>
            </a:r>
            <a:r>
              <a:rPr lang="zh-CN" altLang="en-US" sz="2800" b="1">
                <a:latin typeface="宋体" panose="02010600030101010101" pitchFamily="2" charset="-122"/>
              </a:rPr>
              <a:t>主背亲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  “畔”通“叛”，背叛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与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旃</a:t>
            </a:r>
            <a:r>
              <a:rPr lang="zh-CN" altLang="en-US" sz="2800" b="1">
                <a:latin typeface="宋体" panose="02010600030101010101" pitchFamily="2" charset="-122"/>
              </a:rPr>
              <a:t>毛并咽之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“旃”通“毡”，毛织的毡毯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掘野鼠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去</a:t>
            </a:r>
            <a:r>
              <a:rPr lang="zh-CN" altLang="en-US" sz="2800" b="1">
                <a:latin typeface="宋体" panose="02010600030101010101" pitchFamily="2" charset="-122"/>
              </a:rPr>
              <a:t>草实而食之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“去”通“弆”，收藏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空自苦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亡</a:t>
            </a:r>
            <a:r>
              <a:rPr lang="zh-CN" altLang="en-US" sz="2800" b="1">
                <a:latin typeface="宋体" panose="02010600030101010101" pitchFamily="2" charset="-122"/>
              </a:rPr>
              <a:t>人之地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“亡”通“无”，没有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请毕今日之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驩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“驩”通“欢”，欢聚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因泣下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霑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衿</a:t>
            </a:r>
            <a:r>
              <a:rPr lang="zh-CN" altLang="en-US" sz="2800" b="1">
                <a:latin typeface="宋体" panose="02010600030101010101" pitchFamily="2" charset="-122"/>
              </a:rPr>
              <a:t>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“</a:t>
            </a:r>
            <a:r>
              <a:rPr lang="zh-CN" altLang="en-US" sz="2800" b="1">
                <a:latin typeface="方正楷体简体" pitchFamily="65" charset="-122"/>
                <a:ea typeface="方正楷体简体" pitchFamily="65" charset="-122"/>
              </a:rPr>
              <a:t>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”通“沾”，打湿； 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          “衿”通“襟”，衣襟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</a:rPr>
              <a:t>与武</a:t>
            </a:r>
            <a:r>
              <a:rPr lang="zh-CN" alt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决</a:t>
            </a:r>
            <a:r>
              <a:rPr lang="zh-CN" altLang="en-US" sz="2800" b="1">
                <a:latin typeface="宋体" panose="02010600030101010101" pitchFamily="2" charset="-122"/>
              </a:rPr>
              <a:t>去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     “决”通“诀”，诀别。</a:t>
            </a:r>
          </a:p>
          <a:p>
            <a:pPr>
              <a:lnSpc>
                <a:spcPct val="80000"/>
              </a:lnSpc>
            </a:pP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43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43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2465" name="标题 16385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b="1">
                <a:ea typeface="黑体" panose="02010609060101010101" pitchFamily="2" charset="-122"/>
              </a:rPr>
              <a:t>三、一词多义</a:t>
            </a:r>
          </a:p>
        </p:txBody>
      </p:sp>
      <p:sp>
        <p:nvSpPr>
          <p:cNvPr id="16387" name="内容占位符 16386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525963"/>
          </a:xfrm>
        </p:spPr>
        <p:txBody>
          <a:bodyPr anchor="t" anchorCtr="0"/>
          <a:lstStyle/>
          <a:p>
            <a:pPr>
              <a:lnSpc>
                <a:spcPct val="80000"/>
              </a:lnSpc>
              <a:buNone/>
            </a:pPr>
            <a:endParaRPr lang="en-US" altLang="zh-CN" sz="2400" b="1"/>
          </a:p>
          <a:p>
            <a:pPr>
              <a:lnSpc>
                <a:spcPct val="80000"/>
              </a:lnSpc>
            </a:pP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数通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相窥观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名词，使者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单于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使晓武　　　　   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动词，派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（之）牧羝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使令动词，让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虞常等七十人欲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动词，起事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单于子弟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兵与战　　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动词，发出，派出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恐前语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　　　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动词，（被）揭发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汉亦留之以相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　　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动词，对等，相当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汉使张胜谋杀单于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近臣，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死　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动词，判罪</a:t>
            </a:r>
          </a:p>
          <a:p>
            <a:pPr>
              <a:lnSpc>
                <a:spcPct val="80000"/>
              </a:lnSpc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副有罪，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相坐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副词，应当</a:t>
            </a:r>
          </a:p>
        </p:txBody>
      </p:sp>
      <p:sp>
        <p:nvSpPr>
          <p:cNvPr id="16389" name="文本框 16388"/>
          <p:cNvSpPr txBox="1"/>
          <p:nvPr/>
        </p:nvSpPr>
        <p:spPr>
          <a:xfrm>
            <a:off x="762000" y="14478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使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16390" name="文本框 16389"/>
          <p:cNvSpPr txBox="1"/>
          <p:nvPr/>
        </p:nvSpPr>
        <p:spPr>
          <a:xfrm>
            <a:off x="838200" y="26670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发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  <p:sp>
        <p:nvSpPr>
          <p:cNvPr id="16391" name="文本框 16390"/>
          <p:cNvSpPr txBox="1"/>
          <p:nvPr/>
        </p:nvSpPr>
        <p:spPr>
          <a:xfrm>
            <a:off x="838200" y="39624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当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63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63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1638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1638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638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1638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/>
      <p:bldP spid="16390" grpId="0"/>
      <p:bldP spid="16391" grpId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内容占位符 17410"/>
          <p:cNvSpPr>
            <a:spLocks noGrp="1"/>
          </p:cNvSpPr>
          <p:nvPr>
            <p:ph idx="1"/>
          </p:nvPr>
        </p:nvSpPr>
        <p:spPr>
          <a:xfrm>
            <a:off x="304800" y="914400"/>
            <a:ext cx="8534400" cy="5105400"/>
          </a:xfrm>
        </p:spPr>
        <p:txBody>
          <a:bodyPr anchor="t" anchorCtr="0"/>
          <a:lstStyle/>
          <a:p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虚心欲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待　</a:t>
            </a:r>
            <a:r>
              <a:rPr lang="zh-CN" altLang="en-US" sz="2800" b="1"/>
              <a:t>　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动作偏指一方　相当于“你”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欲令两国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攻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副词，互相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少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父任　</a:t>
            </a:r>
            <a:r>
              <a:rPr lang="zh-CN" altLang="en-US" sz="2800" b="1"/>
              <a:t>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介词，因为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货物与常</a:t>
            </a:r>
            <a:r>
              <a:rPr lang="zh-CN" altLang="en-US" sz="2800" b="1"/>
              <a:t>        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介词，把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何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汝为见？</a:t>
            </a:r>
            <a:r>
              <a:rPr lang="zh-CN" altLang="en-US" sz="2800" b="1"/>
              <a:t>　 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介词，凭，凭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乃遣武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中郎将使</a:t>
            </a:r>
            <a:r>
              <a:rPr lang="zh-CN" altLang="en-US" sz="2800" b="1"/>
              <a:t>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介词，凭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身份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何面目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归汉  </a:t>
            </a:r>
            <a:r>
              <a:rPr lang="zh-CN" altLang="en-US" sz="2800" b="1"/>
              <a:t> 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连词，相当于“而”</a:t>
            </a:r>
          </a:p>
          <a:p>
            <a:pPr>
              <a:buNone/>
            </a:pPr>
            <a:r>
              <a:rPr lang="zh-CN" altLang="en-US" sz="2800" b="1"/>
              <a:t>       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前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降及物故，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 凡随武还者九人</a:t>
            </a:r>
            <a:r>
              <a:rPr lang="zh-CN" altLang="en-US" sz="2800" b="1"/>
              <a:t> 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副词，已经</a:t>
            </a:r>
          </a:p>
          <a:p>
            <a:pPr>
              <a:buNone/>
            </a:pPr>
            <a:endParaRPr lang="zh-CN" altLang="en-US" sz="28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7413" name="文本框 17412"/>
          <p:cNvSpPr txBox="1"/>
          <p:nvPr/>
        </p:nvSpPr>
        <p:spPr>
          <a:xfrm>
            <a:off x="609600" y="914400"/>
            <a:ext cx="89852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相：</a:t>
            </a:r>
          </a:p>
        </p:txBody>
      </p:sp>
      <p:sp>
        <p:nvSpPr>
          <p:cNvPr id="17414" name="文本框 17413"/>
          <p:cNvSpPr txBox="1"/>
          <p:nvPr/>
        </p:nvSpPr>
        <p:spPr>
          <a:xfrm>
            <a:off x="609600" y="1905000"/>
            <a:ext cx="6400800" cy="519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以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4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174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174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174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74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3" grpId="0"/>
      <p:bldP spid="17414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4513" name="标题 18433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828800"/>
          </a:xfrm>
        </p:spPr>
        <p:txBody>
          <a:bodyPr anchor="ctr" anchorCtr="0"/>
          <a:lstStyle/>
          <a:p>
            <a:r>
              <a:rPr lang="zh-CN" altLang="en-US" b="1">
                <a:ea typeface="黑体" panose="02010609060101010101" pitchFamily="2" charset="-122"/>
              </a:rPr>
              <a:t>四、词类活用</a:t>
            </a:r>
            <a:br>
              <a:rPr lang="zh-CN" altLang="en-US" b="1">
                <a:ea typeface="黑体" panose="02010609060101010101" pitchFamily="2" charset="-122"/>
              </a:rPr>
            </a:br>
            <a:endParaRPr lang="zh-CN" altLang="en-US" b="1">
              <a:ea typeface="黑体" panose="02010609060101010101" pitchFamily="2" charset="-122"/>
            </a:endParaRPr>
          </a:p>
        </p:txBody>
      </p:sp>
      <p:sp>
        <p:nvSpPr>
          <p:cNvPr id="18435" name="内容占位符 18434"/>
          <p:cNvSpPr>
            <a:spLocks noGrp="1"/>
          </p:cNvSpPr>
          <p:nvPr>
            <p:ph idx="1"/>
          </p:nvPr>
        </p:nvSpPr>
        <p:spPr>
          <a:xfrm>
            <a:off x="381000" y="1143000"/>
            <a:ext cx="8763000" cy="4419600"/>
          </a:xfrm>
        </p:spPr>
        <p:txBody>
          <a:bodyPr anchor="t" anchorCtr="0"/>
          <a:lstStyle/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chemeClr val="tx2"/>
                </a:solidFill>
                <a:ea typeface="黑体" panose="02010609060101010101" pitchFamily="2" charset="-122"/>
              </a:rPr>
              <a:t>使动用法</a:t>
            </a:r>
            <a:r>
              <a:rPr lang="zh-CN" altLang="en-US" b="1">
                <a:ea typeface="黑体" panose="02010609060101010101" pitchFamily="2" charset="-122"/>
              </a:rPr>
              <a:t>：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欲因此时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降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</a:t>
            </a:r>
            <a:r>
              <a:rPr lang="zh-CN" altLang="en-US" sz="2400" b="1"/>
              <a:t>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降，使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投降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空以身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膏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草野　</a:t>
            </a:r>
            <a:r>
              <a:rPr lang="zh-CN" altLang="en-US" sz="2400" b="1"/>
              <a:t>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膏，使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肥沃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 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反欲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斗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两主　</a:t>
            </a:r>
            <a:r>
              <a:rPr lang="zh-CN" altLang="en-US" sz="2400" b="1"/>
              <a:t>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斗，使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争斗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何久自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苦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如此</a:t>
            </a:r>
            <a:r>
              <a:rPr lang="zh-CN" altLang="en-US" sz="2400" b="1"/>
              <a:t>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苦，使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受苦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蹈其背以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出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血　</a:t>
            </a:r>
            <a:r>
              <a:rPr lang="zh-CN" altLang="en-US" sz="2400" b="1"/>
              <a:t>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出，使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流出</a:t>
            </a:r>
          </a:p>
          <a:p>
            <a:pPr>
              <a:lnSpc>
                <a:spcPct val="80000"/>
              </a:lnSpc>
            </a:pPr>
            <a:r>
              <a:rPr lang="zh-CN" altLang="en-US" sz="2400" b="1"/>
              <a:t>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胜、惠共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止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之　</a:t>
            </a:r>
            <a:r>
              <a:rPr lang="zh-CN" altLang="en-US" sz="2400" b="1"/>
              <a:t>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止，使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止，阻止</a:t>
            </a:r>
          </a:p>
          <a:p>
            <a:pPr>
              <a:lnSpc>
                <a:spcPct val="80000"/>
              </a:lnSpc>
              <a:buNone/>
            </a:pPr>
            <a:endParaRPr lang="zh-CN" altLang="en-US" sz="2800" b="1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80000"/>
              </a:lnSpc>
              <a:buNone/>
            </a:pPr>
            <a:r>
              <a:rPr lang="zh-CN" altLang="en-US" b="1">
                <a:solidFill>
                  <a:schemeClr val="tx2"/>
                </a:solidFill>
                <a:ea typeface="黑体" panose="02010609060101010101" pitchFamily="2" charset="-122"/>
              </a:rPr>
              <a:t>意动用法：</a:t>
            </a:r>
          </a:p>
          <a:p>
            <a:pPr>
              <a:lnSpc>
                <a:spcPct val="80000"/>
              </a:lnSpc>
            </a:pPr>
            <a:r>
              <a:rPr lang="zh-CN" altLang="en-US" sz="2000" b="1"/>
              <a:t>  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单于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壮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其节</a:t>
            </a:r>
            <a:r>
              <a:rPr lang="zh-CN" altLang="en-US" sz="2800" b="1"/>
              <a:t>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壮，认为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壮烈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843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843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43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1555" name="内容占位符 151554"/>
          <p:cNvSpPr>
            <a:spLocks noGrp="1"/>
          </p:cNvSpPr>
          <p:nvPr>
            <p:ph idx="1"/>
          </p:nvPr>
        </p:nvSpPr>
        <p:spPr>
          <a:xfrm>
            <a:off x="419100" y="1063625"/>
            <a:ext cx="8305800" cy="5489575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纪传体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以为人物立传记的方式记叙史实的史书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例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:《</a:t>
            </a:r>
            <a:r>
              <a:rPr lang="zh-CN" altLang="en-US" sz="2800" b="1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史记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司马迁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第一部纪传体通史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汉书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班固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第一部纪传体断代史</a:t>
            </a:r>
          </a:p>
          <a:p>
            <a:pPr>
              <a:buNone/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     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9933FF"/>
                </a:solidFill>
                <a:latin typeface="楷体_GB2312" pitchFamily="49" charset="-122"/>
                <a:ea typeface="楷体_GB2312" pitchFamily="49" charset="-122"/>
              </a:rPr>
              <a:t>后汉书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》(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范晔</a:t>
            </a:r>
            <a:r>
              <a:rPr lang="en-US" altLang="zh-CN" sz="2800" b="1">
                <a:latin typeface="楷体_GB2312" pitchFamily="49" charset="-122"/>
                <a:ea typeface="楷体_GB2312" pitchFamily="49" charset="-122"/>
              </a:rPr>
              <a:t>)</a:t>
            </a:r>
            <a:r>
              <a:rPr lang="en-US" altLang="zh-CN" sz="2800" b="1">
                <a:ea typeface="楷体_GB2312" pitchFamily="49" charset="-122"/>
              </a:rPr>
              <a:t>——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纪传体断代史</a:t>
            </a:r>
          </a:p>
          <a:p>
            <a:pPr>
              <a:buNone/>
            </a:pPr>
            <a:endParaRPr lang="zh-CN" altLang="en-US" sz="2800">
              <a:latin typeface="楷体_GB2312" pitchFamily="49" charset="-122"/>
              <a:ea typeface="楷体_GB2312" pitchFamily="49" charset="-122"/>
            </a:endParaRPr>
          </a:p>
          <a:p>
            <a:pPr>
              <a:buNone/>
            </a:pPr>
            <a:r>
              <a:rPr lang="zh-CN" altLang="en-US" sz="2800">
                <a:latin typeface="楷体_GB2312" pitchFamily="49" charset="-122"/>
                <a:ea typeface="楷体_GB2312" pitchFamily="49" charset="-122"/>
              </a:rPr>
              <a:t>   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515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15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15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7" dur="80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8" dur="80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80"/>
                                        <p:tgtEl>
                                          <p:spTgt spid="1515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0482" name="标题 20481"/>
          <p:cNvSpPr>
            <a:spLocks noGrp="1"/>
          </p:cNvSpPr>
          <p:nvPr>
            <p:ph type="title"/>
          </p:nvPr>
        </p:nvSpPr>
        <p:spPr>
          <a:xfrm>
            <a:off x="-838200" y="304800"/>
            <a:ext cx="7016750" cy="1143000"/>
          </a:xfrm>
        </p:spPr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名词活用为动词：</a:t>
            </a:r>
          </a:p>
        </p:txBody>
      </p:sp>
      <p:sp>
        <p:nvSpPr>
          <p:cNvPr id="20483" name="内容占位符 20482"/>
          <p:cNvSpPr>
            <a:spLocks noGrp="1"/>
          </p:cNvSpPr>
          <p:nvPr>
            <p:ph idx="1"/>
          </p:nvPr>
        </p:nvSpPr>
        <p:spPr>
          <a:xfrm>
            <a:off x="228600" y="1219200"/>
            <a:ext cx="8229600" cy="4525963"/>
          </a:xfrm>
        </p:spPr>
        <p:txBody>
          <a:bodyPr anchor="t" anchorCtr="0"/>
          <a:lstStyle/>
          <a:p>
            <a:pPr>
              <a:lnSpc>
                <a:spcPct val="80000"/>
              </a:lnSpc>
            </a:pPr>
            <a:endParaRPr lang="en-US" altLang="zh-CN" sz="2400"/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天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雨雪</a:t>
            </a:r>
            <a:r>
              <a:rPr lang="zh-CN" altLang="en-US" sz="2400" b="1"/>
              <a:t>　　　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雨、雪，下雨，下雪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羝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乳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乃得归</a:t>
            </a:r>
            <a:r>
              <a:rPr lang="zh-CN" altLang="en-US" sz="2400" b="1"/>
              <a:t>　　　　　　　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乳，生育，生子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武能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网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纺缴　</a:t>
            </a:r>
            <a:r>
              <a:rPr lang="zh-CN" altLang="en-US" sz="2400" b="1"/>
              <a:t>　　　　　　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网，结网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檠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弓弩　</a:t>
            </a:r>
            <a:r>
              <a:rPr lang="zh-CN" altLang="en-US" sz="2400" b="1"/>
              <a:t>　　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檠，矫正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杖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汉节牧羊　　　</a:t>
            </a:r>
            <a:r>
              <a:rPr lang="zh-CN" altLang="en-US" sz="2400" b="1"/>
              <a:t>　　　　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杖，柱着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孺卿从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祠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河东后土　</a:t>
            </a:r>
            <a:r>
              <a:rPr lang="zh-CN" altLang="en-US" sz="2400" b="1"/>
              <a:t>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祠，祭祀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惠等哭，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舆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归营　</a:t>
            </a:r>
            <a:r>
              <a:rPr lang="zh-CN" altLang="en-US" sz="2400" b="1"/>
              <a:t>　　　　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舆，抬着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爵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通侯　</a:t>
            </a:r>
            <a:r>
              <a:rPr lang="zh-CN" altLang="en-US" sz="2400" b="1"/>
              <a:t>　　　　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封爵位</a:t>
            </a:r>
          </a:p>
          <a:p>
            <a:pPr>
              <a:lnSpc>
                <a:spcPct val="8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因泣</a:t>
            </a:r>
            <a:r>
              <a:rPr lang="zh-CN" altLang="en-US" sz="2400" b="1">
                <a:solidFill>
                  <a:srgbClr val="FF3300"/>
                </a:solidFill>
              </a:rPr>
              <a:t>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霑衿，与武决去　</a:t>
            </a:r>
            <a:r>
              <a:rPr lang="zh-CN" altLang="en-US" sz="2400" b="1"/>
              <a:t>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流下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48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48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048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048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048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506" name="标题 21505"/>
          <p:cNvSpPr>
            <a:spLocks noGrp="1"/>
          </p:cNvSpPr>
          <p:nvPr>
            <p:ph type="title"/>
          </p:nvPr>
        </p:nvSpPr>
        <p:spPr>
          <a:xfrm>
            <a:off x="-381000" y="304800"/>
            <a:ext cx="4953000" cy="1143000"/>
          </a:xfrm>
        </p:spPr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名词作状语：</a:t>
            </a:r>
          </a:p>
        </p:txBody>
      </p:sp>
      <p:sp>
        <p:nvSpPr>
          <p:cNvPr id="21507" name="内容占位符 21506"/>
          <p:cNvSpPr>
            <a:spLocks noGrp="1"/>
          </p:cNvSpPr>
          <p:nvPr>
            <p:ph idx="1"/>
          </p:nvPr>
        </p:nvSpPr>
        <p:spPr>
          <a:xfrm>
            <a:off x="228600" y="1219200"/>
            <a:ext cx="8540750" cy="2057400"/>
          </a:xfrm>
        </p:spPr>
        <p:txBody>
          <a:bodyPr anchor="t" anchorCtr="0"/>
          <a:lstStyle/>
          <a:p>
            <a:pPr>
              <a:lnSpc>
                <a:spcPct val="90000"/>
              </a:lnSpc>
            </a:pPr>
            <a:endParaRPr lang="en-US" altLang="zh-CN" sz="2400"/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其一人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夜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亡　</a:t>
            </a:r>
            <a:r>
              <a:rPr lang="zh-CN" altLang="en-US" sz="2800" b="1"/>
              <a:t>　　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夜，在夜里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陵与卫律之罪</a:t>
            </a:r>
            <a:r>
              <a:rPr lang="zh-CN" altLang="en-US" sz="28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上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通于天</a:t>
            </a:r>
            <a:r>
              <a:rPr lang="zh-CN" altLang="en-US" sz="2800" b="1"/>
              <a:t>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上，向上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朝夕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遣人侯问武，</a:t>
            </a:r>
            <a:r>
              <a:rPr lang="zh-CN" altLang="en-US" sz="2800" b="1"/>
              <a:t>　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朝夕，早晚</a:t>
            </a:r>
          </a:p>
        </p:txBody>
      </p:sp>
      <p:sp>
        <p:nvSpPr>
          <p:cNvPr id="21508" name="矩形 21507"/>
          <p:cNvSpPr>
            <a:spLocks noRot="1"/>
          </p:cNvSpPr>
          <p:nvPr/>
        </p:nvSpPr>
        <p:spPr>
          <a:xfrm>
            <a:off x="-838200" y="3276600"/>
            <a:ext cx="60960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algn="ctr">
              <a:spcBef>
                <a:spcPct val="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形容词作名词：</a:t>
            </a:r>
          </a:p>
        </p:txBody>
      </p:sp>
      <p:sp>
        <p:nvSpPr>
          <p:cNvPr id="21509" name="矩形 21508"/>
          <p:cNvSpPr>
            <a:spLocks noRot="1"/>
          </p:cNvSpPr>
          <p:nvPr/>
        </p:nvSpPr>
        <p:spPr>
          <a:xfrm>
            <a:off x="304800" y="4038600"/>
            <a:ext cx="8540750" cy="990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har char="•"/>
            </a:pPr>
            <a:endParaRPr lang="en-US" altLang="zh-CN" sz="3600">
              <a:solidFill>
                <a:schemeClr val="tx2"/>
              </a:solidFill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兄弟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亲近　    亲近，亲近之臣</a:t>
            </a:r>
          </a:p>
          <a:p>
            <a:pPr marL="342900" indent="-342900">
              <a:spcBef>
                <a:spcPct val="20000"/>
              </a:spcBef>
            </a:pPr>
            <a:endParaRPr lang="zh-CN" altLang="en-US">
              <a:solidFill>
                <a:srgbClr val="FF3300"/>
              </a:solidFill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4800" b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8" grpId="0"/>
      <p:bldP spid="21509" grpId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7585" name="标题 22529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43000"/>
          </a:xfrm>
        </p:spPr>
        <p:txBody>
          <a:bodyPr anchor="ctr" anchorCtr="0"/>
          <a:lstStyle/>
          <a:p>
            <a:r>
              <a:rPr lang="zh-CN" altLang="en-US" b="1">
                <a:ea typeface="黑体" panose="02010609060101010101" pitchFamily="2" charset="-122"/>
              </a:rPr>
              <a:t>五、文言文特殊句式</a:t>
            </a:r>
          </a:p>
        </p:txBody>
      </p:sp>
      <p:sp>
        <p:nvSpPr>
          <p:cNvPr id="22531" name="内容占位符 22530"/>
          <p:cNvSpPr>
            <a:spLocks noGrp="1"/>
          </p:cNvSpPr>
          <p:nvPr>
            <p:ph idx="1"/>
          </p:nvPr>
        </p:nvSpPr>
        <p:spPr>
          <a:xfrm>
            <a:off x="381000" y="1143000"/>
            <a:ext cx="8540750" cy="2819400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sz="3600" b="1">
                <a:solidFill>
                  <a:schemeClr val="tx2"/>
                </a:solidFill>
              </a:rPr>
              <a:t>省略句式：</a:t>
            </a:r>
            <a:endParaRPr lang="zh-CN" altLang="en-US" sz="3600">
              <a:solidFill>
                <a:schemeClr val="tx2"/>
              </a:solidFill>
            </a:endParaRP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会缑王与长水虞常等谋反（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）匈奴中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乃幽武置（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之于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）大窖中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匈奴以（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之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）为神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推堕驸马（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）河中</a:t>
            </a:r>
          </a:p>
        </p:txBody>
      </p:sp>
      <p:sp>
        <p:nvSpPr>
          <p:cNvPr id="22533" name="矩形 22532"/>
          <p:cNvSpPr>
            <a:spLocks noRot="1"/>
          </p:cNvSpPr>
          <p:nvPr/>
        </p:nvSpPr>
        <p:spPr>
          <a:xfrm>
            <a:off x="381000" y="3352800"/>
            <a:ext cx="8229600" cy="25146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</a:pPr>
            <a:endParaRPr lang="en-US" altLang="zh-CN">
              <a:latin typeface="楷体_GB2312" pitchFamily="49" charset="-122"/>
              <a:ea typeface="楷体_GB2312" pitchFamily="49" charset="-122"/>
            </a:endParaRPr>
          </a:p>
          <a:p>
            <a:pPr marL="342900" indent="-342900">
              <a:spcBef>
                <a:spcPct val="2000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判断句：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汉天子我丈人行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缑王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，昆邪王自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　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非汉所望</a:t>
            </a:r>
            <a:r>
              <a:rPr lang="zh-CN" altLang="en-US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也</a:t>
            </a: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25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253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253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253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228600" y="228600"/>
            <a:ext cx="5260975" cy="1143000"/>
          </a:xfrm>
        </p:spPr>
        <p:txBody>
          <a:bodyPr anchor="ctr" anchorCtr="0"/>
          <a:lstStyle/>
          <a:p>
            <a:pPr algn="l"/>
            <a:r>
              <a:rPr lang="zh-CN" altLang="en-US" sz="3600" b="1">
                <a:ea typeface="黑体" panose="02010609060101010101" pitchFamily="2" charset="-122"/>
              </a:rPr>
              <a:t>被动句：</a:t>
            </a:r>
          </a:p>
        </p:txBody>
      </p:sp>
      <p:sp>
        <p:nvSpPr>
          <p:cNvPr id="19459" name="内容占位符 19458"/>
          <p:cNvSpPr>
            <a:spLocks noGrp="1"/>
          </p:cNvSpPr>
          <p:nvPr>
            <p:ph idx="1"/>
          </p:nvPr>
        </p:nvSpPr>
        <p:spPr>
          <a:xfrm>
            <a:off x="152400" y="914400"/>
            <a:ext cx="8540750" cy="2362200"/>
          </a:xfrm>
        </p:spPr>
        <p:txBody>
          <a:bodyPr anchor="t" anchorCtr="0"/>
          <a:lstStyle/>
          <a:p>
            <a:pPr>
              <a:lnSpc>
                <a:spcPct val="90000"/>
              </a:lnSpc>
              <a:buNone/>
            </a:pPr>
            <a:endParaRPr lang="en-US" altLang="zh-CN" sz="2400"/>
          </a:p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见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犯乃死，重负国　</a:t>
            </a:r>
            <a:r>
              <a:rPr lang="zh-CN" altLang="en-US" sz="2800" b="1"/>
              <a:t>　　　　　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见，被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皆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陛下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所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成就</a:t>
            </a:r>
            <a:r>
              <a:rPr lang="zh-CN" altLang="en-US" sz="2800" b="1"/>
              <a:t>　　　　　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为</a:t>
            </a:r>
            <a:r>
              <a:rPr lang="en-US" altLang="zh-CN" sz="2800" b="1">
                <a:solidFill>
                  <a:srgbClr val="FF3300"/>
                </a:solidFill>
                <a:ea typeface="楷体_GB2312" pitchFamily="49" charset="-122"/>
              </a:rPr>
              <a:t>……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所，被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大臣亡罪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夷灭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者数十家　</a:t>
            </a:r>
            <a:r>
              <a:rPr lang="zh-CN" altLang="en-US" sz="2800" b="1"/>
              <a:t>　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夷灭，被消灭</a:t>
            </a:r>
          </a:p>
          <a:p>
            <a:pPr>
              <a:lnSpc>
                <a:spcPct val="90000"/>
              </a:lnSpc>
            </a:pP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胜闻之，恐前语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发　</a:t>
            </a:r>
            <a:r>
              <a:rPr lang="zh-CN" altLang="en-US" sz="2800" b="1"/>
              <a:t>　　　　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被揭发</a:t>
            </a:r>
          </a:p>
        </p:txBody>
      </p:sp>
      <p:sp>
        <p:nvSpPr>
          <p:cNvPr id="19460" name="矩形 19459"/>
          <p:cNvSpPr>
            <a:spLocks noRot="1"/>
          </p:cNvSpPr>
          <p:nvPr/>
        </p:nvSpPr>
        <p:spPr>
          <a:xfrm>
            <a:off x="228600" y="3124200"/>
            <a:ext cx="3200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定语后置句：</a:t>
            </a:r>
          </a:p>
        </p:txBody>
      </p:sp>
      <p:sp>
        <p:nvSpPr>
          <p:cNvPr id="19461" name="矩形 19460"/>
          <p:cNvSpPr>
            <a:spLocks noRot="1"/>
          </p:cNvSpPr>
          <p:nvPr/>
        </p:nvSpPr>
        <p:spPr>
          <a:xfrm>
            <a:off x="152400" y="3733800"/>
            <a:ext cx="8540750" cy="2743200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har char="•"/>
            </a:pPr>
            <a:endParaRPr lang="en-US" altLang="zh-CN" sz="32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送匈奴使留在汉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者 </a:t>
            </a:r>
            <a:r>
              <a:rPr lang="zh-CN" altLang="en-US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 送（留在汉）匈奴使者</a:t>
            </a: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大臣亡罪夷灭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者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数十家　 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 （亡罪夷灭者）大臣数十家者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46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946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46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94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60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578" name="标题 24577"/>
          <p:cNvSpPr>
            <a:spLocks noGrp="1"/>
          </p:cNvSpPr>
          <p:nvPr>
            <p:ph type="title"/>
          </p:nvPr>
        </p:nvSpPr>
        <p:spPr>
          <a:xfrm>
            <a:off x="304800" y="304800"/>
            <a:ext cx="8229600" cy="914400"/>
          </a:xfrm>
        </p:spPr>
        <p:txBody>
          <a:bodyPr anchor="ctr" anchorCtr="0"/>
          <a:lstStyle/>
          <a:p>
            <a:pPr algn="l"/>
            <a:r>
              <a:rPr lang="zh-CN" altLang="en-US" sz="3600" b="1">
                <a:ea typeface="黑体" panose="02010609060101010101" pitchFamily="2" charset="-122"/>
              </a:rPr>
              <a:t>宾语前置：</a:t>
            </a:r>
          </a:p>
        </p:txBody>
      </p:sp>
      <p:sp>
        <p:nvSpPr>
          <p:cNvPr id="24579" name="内容占位符 24578"/>
          <p:cNvSpPr>
            <a:spLocks noGrp="1"/>
          </p:cNvSpPr>
          <p:nvPr>
            <p:ph idx="1"/>
          </p:nvPr>
        </p:nvSpPr>
        <p:spPr>
          <a:xfrm>
            <a:off x="0" y="685800"/>
            <a:ext cx="8540750" cy="2819400"/>
          </a:xfrm>
        </p:spPr>
        <p:txBody>
          <a:bodyPr anchor="t" anchorCtr="0"/>
          <a:lstStyle/>
          <a:p>
            <a:endParaRPr lang="en-US" altLang="zh-CN"/>
          </a:p>
          <a:p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何以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汝为见？　</a:t>
            </a:r>
            <a:r>
              <a:rPr lang="zh-CN" altLang="en-US" sz="2800"/>
              <a:t>　　　　　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以何见汝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为？</a:t>
            </a:r>
          </a:p>
          <a:p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子卿尚复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谁为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乎？　</a:t>
            </a:r>
            <a:r>
              <a:rPr lang="zh-CN" altLang="en-US" sz="2800"/>
              <a:t>　　　 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子卿尚复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为谁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乎？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何以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复加？</a:t>
            </a:r>
            <a:r>
              <a:rPr lang="zh-CN" altLang="en-US" sz="2800"/>
              <a:t>                         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以何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复加？</a:t>
            </a:r>
          </a:p>
          <a:p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何以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过陵？　　</a:t>
            </a:r>
            <a:r>
              <a:rPr lang="zh-CN" altLang="en-US" sz="2800"/>
              <a:t>　　　　　  </a:t>
            </a:r>
            <a:r>
              <a:rPr lang="zh-CN" altLang="en-US" sz="2800" b="1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以何</a:t>
            </a:r>
            <a:r>
              <a:rPr lang="zh-CN" altLang="en-US" sz="2800" b="1">
                <a:latin typeface="楷体_GB2312" pitchFamily="49" charset="-122"/>
                <a:ea typeface="楷体_GB2312" pitchFamily="49" charset="-122"/>
              </a:rPr>
              <a:t>过陵？　</a:t>
            </a:r>
          </a:p>
        </p:txBody>
      </p:sp>
      <p:sp>
        <p:nvSpPr>
          <p:cNvPr id="24580" name="矩形 24579"/>
          <p:cNvSpPr>
            <a:spLocks noRot="1"/>
          </p:cNvSpPr>
          <p:nvPr/>
        </p:nvSpPr>
        <p:spPr>
          <a:xfrm>
            <a:off x="304800" y="3276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>
              <a:spcBef>
                <a:spcPct val="0"/>
              </a:spcBef>
            </a:pPr>
            <a:r>
              <a:rPr lang="zh-CN" altLang="en-US" sz="3600">
                <a:solidFill>
                  <a:schemeClr val="tx2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介词结构后置：</a:t>
            </a:r>
          </a:p>
        </p:txBody>
      </p:sp>
      <p:sp>
        <p:nvSpPr>
          <p:cNvPr id="24581" name="矩形 24580"/>
          <p:cNvSpPr>
            <a:spLocks noRot="1"/>
          </p:cNvSpPr>
          <p:nvPr/>
        </p:nvSpPr>
        <p:spPr>
          <a:xfrm>
            <a:off x="0" y="3886200"/>
            <a:ext cx="8693150" cy="4879975"/>
          </a:xfrm>
          <a:prstGeom prst="rect">
            <a:avLst/>
          </a:prstGeom>
          <a:noFill/>
          <a:ln w="9525">
            <a:noFill/>
          </a:ln>
        </p:spPr>
        <p:txBody>
          <a:bodyPr anchor="t" anchorCtr="0"/>
          <a:lstStyle/>
          <a:p>
            <a:pPr marL="342900" indent="-342900">
              <a:spcBef>
                <a:spcPct val="20000"/>
              </a:spcBef>
              <a:buChar char="•"/>
            </a:pPr>
            <a:endParaRPr lang="en-US" altLang="zh-CN" sz="3200" b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为降虏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于蛮夷</a:t>
            </a:r>
            <a:r>
              <a:rPr lang="zh-CN" altLang="en-US" b="0">
                <a:latin typeface="Arial" panose="020b0604020202020204" pitchFamily="34" charset="0"/>
                <a:ea typeface="宋体" panose="02010600030101010101" pitchFamily="2" charset="-122"/>
              </a:rPr>
              <a:t>              </a:t>
            </a:r>
            <a:r>
              <a:rPr lang="zh-CN" altLang="en-US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于蛮夷</a:t>
            </a:r>
            <a:r>
              <a:rPr lang="zh-CN" altLang="en-US">
                <a:latin typeface="楷体_GB2312" pitchFamily="49" charset="-122"/>
                <a:ea typeface="楷体_GB2312" pitchFamily="49" charset="-122"/>
              </a:rPr>
              <a:t>为降虏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4580" grpId="0"/>
      <p:bldP spid="24581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0657" name="标题 197633"/>
          <p:cNvSpPr>
            <a:spLocks noGrp="1"/>
          </p:cNvSpPr>
          <p:nvPr>
            <p:ph type="title"/>
          </p:nvPr>
        </p:nvSpPr>
        <p:spPr>
          <a:xfrm>
            <a:off x="228600" y="1752600"/>
            <a:ext cx="8540750" cy="1600200"/>
          </a:xfrm>
        </p:spPr>
        <p:txBody>
          <a:bodyPr anchor="ctr" anchorCtr="0"/>
          <a:lstStyle/>
          <a:p>
            <a:r>
              <a:rPr lang="zh-CN" altLang="en-US" sz="4000" b="1">
                <a:solidFill>
                  <a:schemeClr val="tx1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课外知识拓展与链接</a:t>
            </a:r>
          </a:p>
        </p:txBody>
      </p:sp>
    </p:spTree>
  </p:cSld>
  <p:clrMapOvr>
    <a:masterClrMapping/>
  </p:clrMapOvr>
  <p:transition/>
  <p:timing/>
</p:sld>
</file>

<file path=ppt/slides/slide6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1681" name="标题 189441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汉匈战争、交流中的名将、外交家</a:t>
            </a:r>
          </a:p>
        </p:txBody>
      </p:sp>
      <p:sp>
        <p:nvSpPr>
          <p:cNvPr id="189443" name="内容占位符 189442"/>
          <p:cNvSpPr>
            <a:spLocks noGrp="1"/>
          </p:cNvSpPr>
          <p:nvPr>
            <p:ph idx="1"/>
          </p:nvPr>
        </p:nvSpPr>
        <p:spPr>
          <a:xfrm>
            <a:off x="301625" y="1447800"/>
            <a:ext cx="8540750" cy="4651375"/>
          </a:xfrm>
        </p:spPr>
        <p:txBody>
          <a:bodyPr anchor="t" anchorCtr="0"/>
          <a:lstStyle/>
          <a:p>
            <a:r>
              <a:rPr lang="zh-CN" altLang="en-US" sz="2800" b="1">
                <a:solidFill>
                  <a:schemeClr val="tx2"/>
                </a:solidFill>
                <a:ea typeface="楷体_GB2312" pitchFamily="49" charset="-122"/>
              </a:rPr>
              <a:t>卫青</a:t>
            </a:r>
            <a:r>
              <a:rPr lang="zh-CN" altLang="en-US" sz="2800" b="1">
                <a:ea typeface="楷体_GB2312" pitchFamily="49" charset="-122"/>
              </a:rPr>
              <a:t>曾带兵杀到匈奴的一个据点“龙城”，又斩获七百匈奴首级而归。</a:t>
            </a:r>
          </a:p>
          <a:p>
            <a:r>
              <a:rPr lang="zh-CN" altLang="en-US" sz="2800" b="1">
                <a:ea typeface="楷体_GB2312" pitchFamily="49" charset="-122"/>
              </a:rPr>
              <a:t>飞将军</a:t>
            </a:r>
            <a:r>
              <a:rPr lang="zh-CN" altLang="en-US" sz="2800" b="1">
                <a:solidFill>
                  <a:schemeClr val="tx2"/>
                </a:solidFill>
                <a:ea typeface="楷体_GB2312" pitchFamily="49" charset="-122"/>
              </a:rPr>
              <a:t>李广</a:t>
            </a:r>
            <a:r>
              <a:rPr lang="zh-CN" altLang="en-US" sz="2800" b="1">
                <a:ea typeface="楷体_GB2312" pitchFamily="49" charset="-122"/>
              </a:rPr>
              <a:t>骁勇善战。</a:t>
            </a:r>
            <a:endParaRPr lang="zh-CN" altLang="en-US" sz="2800" b="1">
              <a:ea typeface="楷体_GB2312" pitchFamily="49" charset="-122"/>
            </a:endParaRPr>
          </a:p>
          <a:p>
            <a:r>
              <a:rPr lang="zh-CN" altLang="en-US" sz="2800" b="1">
                <a:ea typeface="楷体_GB2312" pitchFamily="49" charset="-122"/>
              </a:rPr>
              <a:t>骠骑将军</a:t>
            </a:r>
            <a:r>
              <a:rPr lang="zh-CN" altLang="en-US" sz="2800" b="1">
                <a:solidFill>
                  <a:schemeClr val="tx2"/>
                </a:solidFill>
                <a:ea typeface="楷体_GB2312" pitchFamily="49" charset="-122"/>
              </a:rPr>
              <a:t>霍去病</a:t>
            </a:r>
            <a:r>
              <a:rPr lang="zh-CN" altLang="en-US" sz="2800" b="1">
                <a:ea typeface="楷体_GB2312" pitchFamily="49" charset="-122"/>
              </a:rPr>
              <a:t>“匈奴未灭，无以家为”，匈奴中也是如入无人之境，曾经封狼居胥，禅姑衍，临瀚海，耀武扬威而还。</a:t>
            </a:r>
          </a:p>
          <a:p>
            <a:r>
              <a:rPr lang="zh-CN" altLang="en-US" sz="2800" b="1">
                <a:solidFill>
                  <a:schemeClr val="tx2"/>
                </a:solidFill>
                <a:ea typeface="楷体_GB2312" pitchFamily="49" charset="-122"/>
              </a:rPr>
              <a:t>张骞</a:t>
            </a:r>
            <a:r>
              <a:rPr lang="zh-CN" altLang="en-US" sz="2800" b="1">
                <a:ea typeface="楷体_GB2312" pitchFamily="49" charset="-122"/>
              </a:rPr>
              <a:t>肩负使命出使西域，后征战匈奴，被封为名副其实的“博望侯”</a:t>
            </a:r>
          </a:p>
          <a:p>
            <a:r>
              <a:rPr lang="zh-CN" altLang="en-US" sz="2800" b="1">
                <a:solidFill>
                  <a:schemeClr val="tx2"/>
                </a:solidFill>
                <a:ea typeface="楷体_GB2312" pitchFamily="49" charset="-122"/>
              </a:rPr>
              <a:t>苏武</a:t>
            </a:r>
            <a:r>
              <a:rPr lang="zh-CN" altLang="en-US" sz="2800" b="1">
                <a:ea typeface="楷体_GB2312" pitchFamily="49" charset="-122"/>
              </a:rPr>
              <a:t>出使匈奴，被滞留十九年，不改爱国情操等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894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94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894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894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894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2705" name="标题 43009"/>
          <p:cNvSpPr>
            <a:spLocks noGrp="1"/>
          </p:cNvSpPr>
          <p:nvPr>
            <p:ph type="title"/>
          </p:nvPr>
        </p:nvSpPr>
        <p:spPr>
          <a:xfrm>
            <a:off x="381000" y="609600"/>
            <a:ext cx="8610600" cy="1676400"/>
          </a:xfrm>
        </p:spPr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听“苏武牧羊”的音乐，体会苏武精神在民间的传诵</a:t>
            </a:r>
            <a:br>
              <a:rPr lang="zh-CN" altLang="en-US" sz="3600" b="1">
                <a:ea typeface="黑体" panose="02010609060101010101" pitchFamily="2" charset="-122"/>
              </a:rPr>
            </a:br>
            <a:endParaRPr lang="zh-CN" altLang="en-US" sz="3600" b="1">
              <a:ea typeface="黑体" panose="02010609060101010101" pitchFamily="2" charset="-122"/>
            </a:endParaRPr>
          </a:p>
        </p:txBody>
      </p:sp>
      <p:sp>
        <p:nvSpPr>
          <p:cNvPr id="43011" name="内容占位符 43010"/>
          <p:cNvSpPr>
            <a:spLocks noGrp="1"/>
          </p:cNvSpPr>
          <p:nvPr>
            <p:ph idx="1"/>
          </p:nvPr>
        </p:nvSpPr>
        <p:spPr>
          <a:xfrm>
            <a:off x="685800" y="2057400"/>
            <a:ext cx="7772400" cy="4270375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2800" b="1">
                <a:ea typeface="楷体_GB2312" pitchFamily="49" charset="-122"/>
              </a:rPr>
              <a:t>           </a:t>
            </a:r>
            <a:r>
              <a:rPr lang="zh-CN" altLang="en-US" sz="2800" b="1">
                <a:ea typeface="楷体_GB2312" pitchFamily="49" charset="-122"/>
              </a:rPr>
              <a:t>苏武留胡节不辱！ 雪地又冰天，苦忍十九年。渴饮雪，饥吞毡，牧羊北海边。心存汉社稷，旄落犹未还， 历尽难中难，心如铁石坚。夜坐塞上时闻笳声入耳痛心酸。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 转眼北风吹，雁群汉关飞。白发娘，盼儿归，红妆守空帏。三更同入梦，两地谁梦谁； 任海枯石烂，大节定不亏。终教匈奴惊心碎胆共服汉德威。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3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500"/>
                                        <p:tgtEl>
                                          <p:spTgt spid="430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3729" name="标题 72705"/>
          <p:cNvSpPr>
            <a:spLocks noGrp="1"/>
          </p:cNvSpPr>
          <p:nvPr>
            <p:ph type="title"/>
          </p:nvPr>
        </p:nvSpPr>
        <p:spPr/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解读苏武精神的历史和现实意义</a:t>
            </a:r>
          </a:p>
        </p:txBody>
      </p:sp>
      <p:sp>
        <p:nvSpPr>
          <p:cNvPr id="72707" name="内容占位符 72706"/>
          <p:cNvSpPr>
            <a:spLocks noGrp="1"/>
          </p:cNvSpPr>
          <p:nvPr>
            <p:ph idx="1"/>
          </p:nvPr>
        </p:nvSpPr>
        <p:spPr>
          <a:xfrm>
            <a:off x="457200" y="2332038"/>
            <a:ext cx="8229600" cy="4525962"/>
          </a:xfrm>
        </p:spPr>
        <p:txBody>
          <a:bodyPr anchor="t" anchorCtr="0"/>
          <a:lstStyle/>
          <a:p>
            <a:pPr>
              <a:buNone/>
            </a:pPr>
            <a:r>
              <a:rPr lang="en-US" altLang="zh-CN" sz="2800" b="1">
                <a:ea typeface="楷体_GB2312" pitchFamily="49" charset="-122"/>
              </a:rPr>
              <a:t>          </a:t>
            </a:r>
            <a:r>
              <a:rPr lang="zh-CN" altLang="en-US" sz="2800" b="1">
                <a:ea typeface="楷体_GB2312" pitchFamily="49" charset="-122"/>
              </a:rPr>
              <a:t>如：岳飞抗金。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 文天祥面对元朝的威逼利诱，坚决不屈服壮        烈殉国。“留取丹心照汗青”。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杨靖宇在东北寒天雪地中坚持抗日。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</a:t>
            </a:r>
          </a:p>
        </p:txBody>
      </p:sp>
      <p:sp>
        <p:nvSpPr>
          <p:cNvPr id="72709" name="文本框 72708"/>
          <p:cNvSpPr txBox="1"/>
          <p:nvPr/>
        </p:nvSpPr>
        <p:spPr>
          <a:xfrm>
            <a:off x="685800" y="1704975"/>
            <a:ext cx="5184775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方正楷体简体" pitchFamily="65" charset="-122"/>
                <a:ea typeface="方正楷体简体" pitchFamily="65" charset="-122"/>
              </a:rPr>
              <a:t>苏武精神在历史上的流传发扬</a:t>
            </a: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27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9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4753" name="标题 45057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解读苏武精神的历史和现实意义</a:t>
            </a:r>
          </a:p>
        </p:txBody>
      </p:sp>
      <p:sp>
        <p:nvSpPr>
          <p:cNvPr id="45059" name="内容占位符 45058"/>
          <p:cNvSpPr>
            <a:spLocks noGrp="1"/>
          </p:cNvSpPr>
          <p:nvPr>
            <p:ph idx="1"/>
          </p:nvPr>
        </p:nvSpPr>
        <p:spPr>
          <a:xfrm>
            <a:off x="304800" y="1935163"/>
            <a:ext cx="8540750" cy="4270375"/>
          </a:xfrm>
        </p:spPr>
        <p:txBody>
          <a:bodyPr anchor="t" anchorCtr="0"/>
          <a:lstStyle/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其他国家民族精神的体现：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苏联在卫国战争中，打败希特勒的强劲进攻，保住了国家。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日本公司对员工精神的培养：忠于公司。</a:t>
            </a:r>
          </a:p>
          <a:p>
            <a:pPr>
              <a:buNone/>
            </a:pPr>
            <a:r>
              <a:rPr lang="zh-CN" altLang="en-US" sz="2800" b="1">
                <a:ea typeface="楷体_GB2312" pitchFamily="49" charset="-122"/>
              </a:rPr>
              <a:t>          韩国在国家经济危机的时候，主妇捐出自己的首饰，帮助国家等。</a:t>
            </a:r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  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1" name="标题 49153"/>
          <p:cNvSpPr>
            <a:spLocks noGrp="1"/>
          </p:cNvSpPr>
          <p:nvPr>
            <p:ph type="title"/>
          </p:nvPr>
        </p:nvSpPr>
        <p:spPr>
          <a:xfrm>
            <a:off x="228600" y="304800"/>
            <a:ext cx="8540750" cy="1143000"/>
          </a:xfrm>
        </p:spPr>
        <p:txBody>
          <a:bodyPr anchor="ctr" anchorCtr="0"/>
          <a:lstStyle/>
          <a:p>
            <a:r>
              <a:rPr lang="en-US" altLang="zh-CN">
                <a:solidFill>
                  <a:srgbClr val="FF3300"/>
                </a:solidFill>
                <a:ea typeface="黑体" panose="02010609060101010101" pitchFamily="2" charset="-122"/>
              </a:rPr>
              <a:t>《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2" charset="-122"/>
              </a:rPr>
              <a:t>汉书</a:t>
            </a:r>
            <a:r>
              <a:rPr lang="en-US" altLang="zh-CN">
                <a:solidFill>
                  <a:srgbClr val="FF3300"/>
                </a:solidFill>
                <a:ea typeface="黑体" panose="02010609060101010101" pitchFamily="2" charset="-122"/>
              </a:rPr>
              <a:t>》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2" charset="-122"/>
              </a:rPr>
              <a:t>与</a:t>
            </a:r>
            <a:r>
              <a:rPr lang="en-US" altLang="zh-CN">
                <a:solidFill>
                  <a:srgbClr val="FF3300"/>
                </a:solidFill>
                <a:ea typeface="黑体" panose="02010609060101010101" pitchFamily="2" charset="-122"/>
              </a:rPr>
              <a:t>《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2" charset="-122"/>
              </a:rPr>
              <a:t>史记</a:t>
            </a:r>
            <a:r>
              <a:rPr lang="en-US" altLang="zh-CN">
                <a:solidFill>
                  <a:srgbClr val="FF3300"/>
                </a:solidFill>
                <a:ea typeface="黑体" panose="02010609060101010101" pitchFamily="2" charset="-122"/>
              </a:rPr>
              <a:t>》</a:t>
            </a:r>
            <a:r>
              <a:rPr lang="zh-CN" altLang="en-US">
                <a:solidFill>
                  <a:srgbClr val="FF3300"/>
                </a:solidFill>
                <a:ea typeface="黑体" panose="02010609060101010101" pitchFamily="2" charset="-122"/>
              </a:rPr>
              <a:t>之比较</a:t>
            </a:r>
          </a:p>
        </p:txBody>
      </p:sp>
      <p:sp>
        <p:nvSpPr>
          <p:cNvPr id="10242" name="文本占位符 49155"/>
          <p:cNvSpPr>
            <a:spLocks noGrp="1"/>
          </p:cNvSpPr>
          <p:nvPr>
            <p:ph idx="1"/>
          </p:nvPr>
        </p:nvSpPr>
        <p:spPr>
          <a:xfrm>
            <a:off x="1828800" y="1524000"/>
            <a:ext cx="7315200" cy="609600"/>
          </a:xfrm>
        </p:spPr>
        <p:txBody>
          <a:bodyPr wrap="square" lIns="91440" tIns="45720" rIns="91440" bIns="45720" anchor="t" anchorCtr="0"/>
          <a:lstStyle/>
          <a:p>
            <a:pPr>
              <a:spcBef>
                <a:spcPct val="50000"/>
              </a:spcBef>
              <a:buNone/>
            </a:pPr>
            <a:r>
              <a:rPr lang="en-US" altLang="zh-CN" b="1">
                <a:ea typeface="楷体_GB2312" pitchFamily="49" charset="-122"/>
              </a:rPr>
              <a:t>《</a:t>
            </a:r>
            <a:r>
              <a:rPr lang="zh-CN" altLang="en-US" b="1">
                <a:ea typeface="楷体_GB2312" pitchFamily="49" charset="-122"/>
              </a:rPr>
              <a:t>汉书</a:t>
            </a:r>
            <a:r>
              <a:rPr lang="en-US" altLang="zh-CN" b="1">
                <a:ea typeface="楷体_GB2312" pitchFamily="49" charset="-122"/>
              </a:rPr>
              <a:t>》</a:t>
            </a:r>
            <a:r>
              <a:rPr lang="en-US" altLang="zh-CN" b="1"/>
              <a:t>                 </a:t>
            </a:r>
            <a:r>
              <a:rPr lang="en-US" altLang="zh-CN" b="1">
                <a:ea typeface="楷体_GB2312" pitchFamily="49" charset="-122"/>
              </a:rPr>
              <a:t>《</a:t>
            </a:r>
            <a:r>
              <a:rPr lang="zh-CN" altLang="en-US" b="1">
                <a:ea typeface="楷体_GB2312" pitchFamily="49" charset="-122"/>
              </a:rPr>
              <a:t>史记</a:t>
            </a:r>
            <a:r>
              <a:rPr lang="en-US" altLang="zh-CN" b="1">
                <a:ea typeface="楷体_GB2312" pitchFamily="49" charset="-122"/>
              </a:rPr>
              <a:t>》</a:t>
            </a:r>
          </a:p>
        </p:txBody>
      </p:sp>
      <p:sp>
        <p:nvSpPr>
          <p:cNvPr id="10243" name="文本框 49156"/>
          <p:cNvSpPr txBox="1"/>
          <p:nvPr/>
        </p:nvSpPr>
        <p:spPr>
          <a:xfrm>
            <a:off x="228600" y="2133600"/>
            <a:ext cx="2133600" cy="38465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体例</a:t>
            </a:r>
          </a:p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时间跨度</a:t>
            </a:r>
          </a:p>
          <a:p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内容分类</a:t>
            </a:r>
          </a:p>
          <a:p>
            <a:endParaRPr lang="zh-CN" altLang="en-US" sz="3200">
              <a:solidFill>
                <a:srgbClr val="3333CC"/>
              </a:solidFill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58" name="文本框 49157"/>
          <p:cNvSpPr txBox="1"/>
          <p:nvPr/>
        </p:nvSpPr>
        <p:spPr>
          <a:xfrm>
            <a:off x="1828800" y="2209800"/>
            <a:ext cx="3200400" cy="9525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我国第一部         （                        ）</a:t>
            </a:r>
            <a:r>
              <a:rPr lang="zh-CN" altLang="en-US" u="sng">
                <a:latin typeface="Arial" panose="020b0604020202020204" pitchFamily="34" charset="0"/>
                <a:ea typeface="楷体_GB2312" pitchFamily="49" charset="-122"/>
              </a:rPr>
              <a:t>       </a:t>
            </a:r>
          </a:p>
        </p:txBody>
      </p:sp>
      <p:sp>
        <p:nvSpPr>
          <p:cNvPr id="49159" name="文本框 49158"/>
          <p:cNvSpPr txBox="1"/>
          <p:nvPr/>
        </p:nvSpPr>
        <p:spPr>
          <a:xfrm>
            <a:off x="5257800" y="2133600"/>
            <a:ext cx="3429000" cy="116840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我国第一部              </a:t>
            </a:r>
          </a:p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（                      ）</a:t>
            </a:r>
          </a:p>
        </p:txBody>
      </p:sp>
      <p:sp>
        <p:nvSpPr>
          <p:cNvPr id="49160" name="文本框 49159"/>
          <p:cNvSpPr txBox="1"/>
          <p:nvPr/>
        </p:nvSpPr>
        <p:spPr>
          <a:xfrm>
            <a:off x="2057400" y="3505200"/>
            <a:ext cx="2819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（       ）年左右</a:t>
            </a:r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1" name="文本框 49160"/>
          <p:cNvSpPr txBox="1"/>
          <p:nvPr/>
        </p:nvSpPr>
        <p:spPr>
          <a:xfrm>
            <a:off x="5410200" y="3505200"/>
            <a:ext cx="28194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（           ）多年</a:t>
            </a:r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2" name="文本框 49161"/>
          <p:cNvSpPr txBox="1"/>
          <p:nvPr/>
        </p:nvSpPr>
        <p:spPr>
          <a:xfrm>
            <a:off x="1905000" y="4572000"/>
            <a:ext cx="3352800" cy="522288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纪、表、志、传</a:t>
            </a:r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9163" name="文本框 49162"/>
          <p:cNvSpPr txBox="1"/>
          <p:nvPr/>
        </p:nvSpPr>
        <p:spPr>
          <a:xfrm>
            <a:off x="5257800" y="4495800"/>
            <a:ext cx="3581400" cy="94615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本纪、列传、世家、书、表</a:t>
            </a:r>
            <a:endParaRPr lang="zh-CN" altLang="en-US"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10250" name="文本框 49163"/>
          <p:cNvSpPr txBox="1"/>
          <p:nvPr/>
        </p:nvSpPr>
        <p:spPr>
          <a:xfrm>
            <a:off x="914400" y="5638800"/>
            <a:ext cx="43434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两书合称为：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9165" name="文本框 49164"/>
          <p:cNvSpPr txBox="1"/>
          <p:nvPr/>
        </p:nvSpPr>
        <p:spPr>
          <a:xfrm>
            <a:off x="4343400" y="5638800"/>
            <a:ext cx="1828800" cy="70167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4000"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史汉”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52" name="直接连接符 49165"/>
          <p:cNvSpPr/>
          <p:nvPr/>
        </p:nvSpPr>
        <p:spPr>
          <a:xfrm>
            <a:off x="152400" y="20574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53" name="直接连接符 49166"/>
          <p:cNvSpPr/>
          <p:nvPr/>
        </p:nvSpPr>
        <p:spPr>
          <a:xfrm>
            <a:off x="152400" y="32766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54" name="直接连接符 49167"/>
          <p:cNvSpPr/>
          <p:nvPr/>
        </p:nvSpPr>
        <p:spPr>
          <a:xfrm>
            <a:off x="228600" y="5410200"/>
            <a:ext cx="86106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55" name="直接连接符 49169"/>
          <p:cNvSpPr/>
          <p:nvPr/>
        </p:nvSpPr>
        <p:spPr>
          <a:xfrm flipH="1">
            <a:off x="1752600" y="1600200"/>
            <a:ext cx="0" cy="3810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56" name="直接连接符 49170"/>
          <p:cNvSpPr/>
          <p:nvPr/>
        </p:nvSpPr>
        <p:spPr>
          <a:xfrm flipH="1">
            <a:off x="5105400" y="1524000"/>
            <a:ext cx="0" cy="3886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10257" name="直接连接符 49173"/>
          <p:cNvSpPr/>
          <p:nvPr/>
        </p:nvSpPr>
        <p:spPr>
          <a:xfrm>
            <a:off x="152400" y="4267200"/>
            <a:ext cx="86868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/>
        </p:txBody>
      </p:sp>
      <p:sp>
        <p:nvSpPr>
          <p:cNvPr id="2" name="文本框 1"/>
          <p:cNvSpPr txBox="1"/>
          <p:nvPr/>
        </p:nvSpPr>
        <p:spPr>
          <a:xfrm>
            <a:off x="2265363" y="2633663"/>
            <a:ext cx="2327275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  <a:sym typeface="宋体" panose="02010600030101010101" pitchFamily="2" charset="-122"/>
              </a:rPr>
              <a:t>纪传体断代史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834063" y="2754313"/>
            <a:ext cx="1970087" cy="522287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>
                <a:latin typeface="Arial" panose="020b0604020202020204" pitchFamily="34" charset="0"/>
                <a:ea typeface="楷体_GB2312" pitchFamily="49" charset="-122"/>
              </a:rPr>
              <a:t>纪传体通史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532063" y="3505200"/>
            <a:ext cx="1108075" cy="522288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楷体_GB2312" pitchFamily="49" charset="-122"/>
              </a:rPr>
              <a:t>230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943600" y="3505200"/>
            <a:ext cx="971550" cy="522288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>
                <a:latin typeface="Arial" panose="020b0604020202020204" pitchFamily="34" charset="0"/>
                <a:ea typeface="楷体_GB2312" pitchFamily="49" charset="-122"/>
              </a:rPr>
              <a:t>3000</a:t>
            </a:r>
            <a:endParaRPr lang="zh-CN" altLang="en-US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9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9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49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49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8" grpId="0"/>
      <p:bldP spid="49159" grpId="0"/>
      <p:bldP spid="49160" grpId="0"/>
      <p:bldP spid="49161" grpId="0"/>
      <p:bldP spid="49162" grpId="0"/>
      <p:bldP spid="49163" grpId="1"/>
      <p:bldP spid="49165" grpId="0"/>
      <p:bldP spid="2" grpId="0"/>
      <p:bldP spid="3" grpId="0"/>
      <p:bldP spid="4" grpId="0"/>
      <p:bldP spid="5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5777" name="标题 46081"/>
          <p:cNvSpPr>
            <a:spLocks noGrp="1"/>
          </p:cNvSpPr>
          <p:nvPr>
            <p:ph type="title"/>
          </p:nvPr>
        </p:nvSpPr>
        <p:spPr>
          <a:xfrm>
            <a:off x="228600" y="762000"/>
            <a:ext cx="3124200" cy="1143000"/>
          </a:xfrm>
        </p:spPr>
        <p:txBody>
          <a:bodyPr anchor="ctr" anchorCtr="0"/>
          <a:lstStyle/>
          <a:p>
            <a:r>
              <a:rPr lang="zh-CN" altLang="en-US" sz="3600" b="1">
                <a:ea typeface="黑体" panose="02010609060101010101" pitchFamily="2" charset="-122"/>
              </a:rPr>
              <a:t>探讨</a:t>
            </a:r>
            <a:r>
              <a:rPr lang="en-US" altLang="zh-CN" sz="3600" b="1"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46083" name="内容占位符 46082"/>
          <p:cNvSpPr>
            <a:spLocks noGrp="1"/>
          </p:cNvSpPr>
          <p:nvPr>
            <p:ph idx="1"/>
          </p:nvPr>
        </p:nvSpPr>
        <p:spPr>
          <a:xfrm>
            <a:off x="0" y="1981200"/>
            <a:ext cx="8540750" cy="4270375"/>
          </a:xfrm>
        </p:spPr>
        <p:txBody>
          <a:bodyPr anchor="t" anchorCtr="0"/>
          <a:lstStyle/>
          <a:p>
            <a:pPr marL="609600" indent="-609600">
              <a:buNone/>
            </a:pPr>
            <a:r>
              <a:rPr lang="en-US" altLang="zh-CN" b="1">
                <a:ea typeface="楷体_GB2312" pitchFamily="49" charset="-122"/>
              </a:rPr>
              <a:t>     </a:t>
            </a:r>
            <a:r>
              <a:rPr lang="zh-CN" altLang="en-US" b="1">
                <a:ea typeface="楷体_GB2312" pitchFamily="49" charset="-122"/>
              </a:rPr>
              <a:t>结合文章从“十九年，北海牧羊，守节不变”的事情中，选取角度，概括观点，阐述它的现实意义。</a:t>
            </a:r>
          </a:p>
        </p:txBody>
      </p:sp>
      <p:pic>
        <p:nvPicPr>
          <p:cNvPr id="75778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706100" y="10464800"/>
            <a:ext cx="317500" cy="2413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392113" y="933450"/>
            <a:ext cx="8359775" cy="5692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trike="noStrike" noProof="1"/>
              <a:t>马厩（    ）       单（    ） 于          馈遗（    ）    </a:t>
            </a:r>
          </a:p>
          <a:p>
            <a:pPr fontAlgn="base"/>
            <a:r>
              <a:rPr lang="zh-CN" altLang="en-US" strike="noStrike" noProof="1"/>
              <a:t>倨（    ）傲       阏（    ） 氏（    ） </a:t>
            </a:r>
          </a:p>
          <a:p>
            <a:pPr fontAlgn="base"/>
            <a:r>
              <a:rPr lang="zh-CN" altLang="en-US" strike="noStrike" noProof="1"/>
              <a:t>弩（    ）弓       啮（    ） 齿          廪（    ） 食    </a:t>
            </a:r>
          </a:p>
          <a:p>
            <a:pPr fontAlgn="base"/>
            <a:r>
              <a:rPr lang="zh-CN" altLang="en-US" strike="noStrike" noProof="1"/>
              <a:t>数（    ） 通使   窥（    ）观         丈人行（    ）   </a:t>
            </a:r>
          </a:p>
          <a:p>
            <a:pPr fontAlgn="base"/>
            <a:r>
              <a:rPr lang="zh-CN" altLang="en-US" strike="noStrike" noProof="1"/>
              <a:t>候（    ） 问      斧钺（    ）          汤镬（    ）          </a:t>
            </a:r>
          </a:p>
          <a:p>
            <a:pPr fontAlgn="base"/>
            <a:r>
              <a:rPr lang="zh-CN" altLang="en-US" strike="noStrike" noProof="1"/>
              <a:t>节旄（    ）       且鞮（    ） 侯     辇（    ）      </a:t>
            </a:r>
          </a:p>
          <a:p>
            <a:pPr fontAlgn="base"/>
            <a:r>
              <a:rPr lang="zh-CN" altLang="en-US" strike="noStrike" noProof="1"/>
              <a:t>北阙（    ）        收系（    ）          缑（    ） 王    </a:t>
            </a:r>
          </a:p>
          <a:p>
            <a:pPr fontAlgn="base"/>
            <a:r>
              <a:rPr lang="zh-CN" altLang="en-US" strike="noStrike" noProof="1"/>
              <a:t>浞（    ） 野侯    秩訾（    ）         旃（    ）毛     </a:t>
            </a:r>
          </a:p>
          <a:p>
            <a:pPr fontAlgn="base"/>
            <a:r>
              <a:rPr lang="zh-CN" altLang="en-US" strike="noStrike" noProof="1"/>
              <a:t>去（    ） 草实    煴（    ） 火</a:t>
            </a:r>
          </a:p>
        </p:txBody>
      </p:sp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6200" y="800100"/>
            <a:ext cx="8991600" cy="50450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fontAlgn="base"/>
            <a:r>
              <a:rPr lang="zh-CN" altLang="en-US" strike="noStrike" noProof="1"/>
              <a:t>马厩（</a:t>
            </a:r>
            <a:r>
              <a:rPr lang="en-US" altLang="zh-CN" strike="noStrike" noProof="1">
                <a:sym typeface="+mn-ea"/>
              </a:rPr>
              <a:t>j</a:t>
            </a:r>
            <a:r>
              <a:rPr lang="zh-CN" altLang="en-US" strike="noStrike" noProof="1">
                <a:sym typeface="+mn-ea"/>
              </a:rPr>
              <a:t>iù</a:t>
            </a:r>
            <a:r>
              <a:rPr lang="zh-CN" altLang="en-US" strike="noStrike" noProof="1"/>
              <a:t>）      单（</a:t>
            </a:r>
            <a:r>
              <a:rPr lang="zh-CN" altLang="en-US" strike="noStrike" noProof="1">
                <a:sym typeface="+mn-ea"/>
              </a:rPr>
              <a:t>chán</a:t>
            </a:r>
            <a:r>
              <a:rPr lang="zh-CN" altLang="en-US" strike="noStrike" noProof="1"/>
              <a:t>） 于          馈遗（</a:t>
            </a:r>
            <a:r>
              <a:rPr lang="zh-CN" altLang="en-US" strike="noStrike" noProof="1">
                <a:sym typeface="+mn-ea"/>
              </a:rPr>
              <a:t>wèi </a:t>
            </a:r>
            <a:r>
              <a:rPr lang="zh-CN" altLang="en-US" strike="noStrike" noProof="1"/>
              <a:t>）    </a:t>
            </a:r>
          </a:p>
          <a:p>
            <a:pPr fontAlgn="base"/>
            <a:r>
              <a:rPr lang="zh-CN" altLang="en-US" strike="noStrike" noProof="1"/>
              <a:t>倨（</a:t>
            </a:r>
            <a:r>
              <a:rPr lang="zh-CN" altLang="en-US" strike="noStrike" noProof="1">
                <a:sym typeface="+mn-ea"/>
              </a:rPr>
              <a:t>jù</a:t>
            </a:r>
            <a:r>
              <a:rPr lang="zh-CN" altLang="en-US" strike="noStrike" noProof="1"/>
              <a:t>）傲      阏（</a:t>
            </a:r>
            <a:r>
              <a:rPr lang="zh-CN" altLang="en-US" strike="noStrike" noProof="1">
                <a:sym typeface="+mn-ea"/>
              </a:rPr>
              <a:t>yān）</a:t>
            </a:r>
            <a:r>
              <a:rPr lang="zh-CN" altLang="en-US" strike="noStrike" noProof="1"/>
              <a:t>氏（</a:t>
            </a:r>
            <a:r>
              <a:rPr lang="zh-CN" altLang="en-US" strike="noStrike" noProof="1">
                <a:sym typeface="+mn-ea"/>
              </a:rPr>
              <a:t>zhī</a:t>
            </a:r>
            <a:r>
              <a:rPr lang="zh-CN" altLang="en-US" strike="noStrike" noProof="1"/>
              <a:t>）   弩（</a:t>
            </a:r>
            <a:r>
              <a:rPr lang="zh-CN" altLang="en-US" strike="noStrike" noProof="1">
                <a:sym typeface="+mn-ea"/>
              </a:rPr>
              <a:t>nǔ</a:t>
            </a:r>
            <a:r>
              <a:rPr lang="zh-CN" altLang="en-US" strike="noStrike" noProof="1"/>
              <a:t>）弓 </a:t>
            </a:r>
          </a:p>
          <a:p>
            <a:pPr fontAlgn="base"/>
            <a:r>
              <a:rPr lang="zh-CN" altLang="en-US" strike="noStrike" noProof="1"/>
              <a:t>啮（</a:t>
            </a:r>
            <a:r>
              <a:rPr lang="zh-CN" altLang="en-US" strike="noStrike" noProof="1">
                <a:sym typeface="+mn-ea"/>
              </a:rPr>
              <a:t>niè</a:t>
            </a:r>
            <a:r>
              <a:rPr lang="zh-CN" altLang="en-US" strike="noStrike" noProof="1"/>
              <a:t>） 齿     廪（</a:t>
            </a:r>
            <a:r>
              <a:rPr lang="zh-CN" altLang="en-US" strike="noStrike" noProof="1">
                <a:sym typeface="+mn-ea"/>
              </a:rPr>
              <a:t> lǐn</a:t>
            </a:r>
            <a:r>
              <a:rPr lang="zh-CN" altLang="en-US" strike="noStrike" noProof="1"/>
              <a:t>） 食             数（</a:t>
            </a:r>
            <a:r>
              <a:rPr lang="zh-CN" altLang="en-US" strike="noStrike" noProof="1">
                <a:sym typeface="+mn-ea"/>
              </a:rPr>
              <a:t>shuò</a:t>
            </a:r>
            <a:r>
              <a:rPr lang="zh-CN" altLang="en-US" strike="noStrike" noProof="1"/>
              <a:t>） 通使   窥（</a:t>
            </a:r>
            <a:r>
              <a:rPr lang="zh-CN" altLang="en-US" strike="noStrike" noProof="1">
                <a:sym typeface="+mn-ea"/>
              </a:rPr>
              <a:t>kuī</a:t>
            </a:r>
            <a:r>
              <a:rPr lang="zh-CN" altLang="en-US" strike="noStrike" noProof="1"/>
              <a:t>）观      丈人行（</a:t>
            </a:r>
            <a:r>
              <a:rPr lang="zh-CN" altLang="en-US" strike="noStrike" noProof="1">
                <a:sym typeface="+mn-ea"/>
              </a:rPr>
              <a:t>háng</a:t>
            </a:r>
            <a:r>
              <a:rPr lang="zh-CN" altLang="en-US" strike="noStrike" noProof="1"/>
              <a:t>）       候（</a:t>
            </a:r>
            <a:r>
              <a:rPr lang="en-US" altLang="zh-CN" strike="noStrike" noProof="1">
                <a:sym typeface="+mn-ea"/>
              </a:rPr>
              <a:t>h</a:t>
            </a:r>
            <a:r>
              <a:rPr lang="zh-CN" altLang="en-US" strike="noStrike" noProof="1">
                <a:sym typeface="+mn-ea"/>
              </a:rPr>
              <a:t>òu</a:t>
            </a:r>
            <a:r>
              <a:rPr lang="zh-CN" altLang="en-US" strike="noStrike" noProof="1"/>
              <a:t>） 问   </a:t>
            </a:r>
          </a:p>
          <a:p>
            <a:pPr fontAlgn="base"/>
            <a:r>
              <a:rPr lang="zh-CN" altLang="en-US" strike="noStrike" noProof="1"/>
              <a:t>斧钺（</a:t>
            </a:r>
            <a:r>
              <a:rPr lang="zh-CN" altLang="en-US" strike="noStrike" noProof="1">
                <a:sym typeface="+mn-ea"/>
              </a:rPr>
              <a:t>yuè</a:t>
            </a:r>
            <a:r>
              <a:rPr lang="zh-CN" altLang="en-US" strike="noStrike" noProof="1"/>
              <a:t>）       汤镬（</a:t>
            </a:r>
            <a:r>
              <a:rPr lang="zh-CN" altLang="en-US" strike="noStrike" noProof="1">
                <a:sym typeface="+mn-ea"/>
              </a:rPr>
              <a:t>huò</a:t>
            </a:r>
            <a:r>
              <a:rPr lang="zh-CN" altLang="en-US" strike="noStrike" noProof="1"/>
              <a:t>）          节旄（</a:t>
            </a:r>
            <a:r>
              <a:rPr lang="zh-CN" altLang="en-US" strike="noStrike" noProof="1">
                <a:sym typeface="+mn-ea"/>
              </a:rPr>
              <a:t>máo</a:t>
            </a:r>
            <a:r>
              <a:rPr lang="zh-CN" altLang="en-US" strike="noStrike" noProof="1"/>
              <a:t>）  </a:t>
            </a:r>
          </a:p>
          <a:p>
            <a:pPr fontAlgn="base"/>
            <a:r>
              <a:rPr lang="zh-CN" altLang="en-US" strike="noStrike" noProof="1"/>
              <a:t>且鞮（</a:t>
            </a:r>
            <a:r>
              <a:rPr lang="zh-CN" altLang="en-US" strike="noStrike" noProof="1">
                <a:sym typeface="+mn-ea"/>
              </a:rPr>
              <a:t>ｄī</a:t>
            </a:r>
            <a:r>
              <a:rPr lang="zh-CN" altLang="en-US" strike="noStrike" noProof="1"/>
              <a:t>） 侯     辇（</a:t>
            </a:r>
            <a:r>
              <a:rPr lang="zh-CN" altLang="en-US" strike="noStrike" noProof="1">
                <a:sym typeface="+mn-ea"/>
              </a:rPr>
              <a:t> niǎn</a:t>
            </a:r>
            <a:r>
              <a:rPr lang="zh-CN" altLang="en-US" strike="noStrike" noProof="1"/>
              <a:t>）            北阙（</a:t>
            </a:r>
            <a:r>
              <a:rPr lang="en-US" altLang="zh-CN" strike="noStrike" noProof="1">
                <a:sym typeface="+mn-ea"/>
              </a:rPr>
              <a:t>q</a:t>
            </a:r>
            <a:r>
              <a:rPr lang="zh-CN" altLang="en-US" strike="noStrike" noProof="1">
                <a:sym typeface="+mn-ea"/>
              </a:rPr>
              <a:t>uè</a:t>
            </a:r>
            <a:r>
              <a:rPr lang="zh-CN" altLang="en-US" strike="noStrike" noProof="1"/>
              <a:t>）   </a:t>
            </a:r>
          </a:p>
          <a:p>
            <a:pPr fontAlgn="base"/>
            <a:r>
              <a:rPr lang="zh-CN" altLang="en-US" strike="noStrike" noProof="1"/>
              <a:t>收系（</a:t>
            </a:r>
            <a:r>
              <a:rPr lang="zh-CN" altLang="en-US" strike="noStrike" noProof="1">
                <a:sym typeface="+mn-ea"/>
              </a:rPr>
              <a:t>xì</a:t>
            </a:r>
            <a:r>
              <a:rPr lang="zh-CN" altLang="en-US" strike="noStrike" noProof="1"/>
              <a:t>）       缑（</a:t>
            </a:r>
            <a:r>
              <a:rPr lang="zh-CN" altLang="en-US" strike="noStrike" noProof="1">
                <a:sym typeface="+mn-ea"/>
              </a:rPr>
              <a:t>gōu</a:t>
            </a:r>
            <a:r>
              <a:rPr lang="zh-CN" altLang="en-US" strike="noStrike" noProof="1"/>
              <a:t>） 王               浞（</a:t>
            </a:r>
            <a:r>
              <a:rPr lang="zh-CN" altLang="en-US" strike="noStrike" noProof="1">
                <a:sym typeface="+mn-ea"/>
              </a:rPr>
              <a:t>zhu</a:t>
            </a:r>
            <a:r>
              <a:rPr lang="zh-CN" altLang="en-US" strike="noStrike" noProof="1">
                <a:latin typeface="Arial" panose="020b0604020202020204" pitchFamily="34" charset="0"/>
                <a:sym typeface="+mn-ea"/>
              </a:rPr>
              <a:t>ó</a:t>
            </a:r>
            <a:r>
              <a:rPr lang="zh-CN" altLang="en-US" strike="noStrike" noProof="1"/>
              <a:t>） 野侯   秩訾（ </a:t>
            </a:r>
            <a:r>
              <a:rPr lang="zh-CN" altLang="en-US" strike="noStrike" noProof="1">
                <a:sym typeface="+mn-ea"/>
              </a:rPr>
              <a:t>zī</a:t>
            </a:r>
            <a:r>
              <a:rPr lang="zh-CN" altLang="en-US" strike="noStrike" noProof="1"/>
              <a:t>）     旃（</a:t>
            </a:r>
            <a:r>
              <a:rPr lang="zh-CN" altLang="en-US" strike="noStrike" noProof="1">
                <a:sym typeface="+mn-ea"/>
              </a:rPr>
              <a:t>zh</a:t>
            </a:r>
            <a:r>
              <a:rPr lang="zh-CN" altLang="en-US" strike="noStrike" noProof="1">
                <a:latin typeface="Arial" panose="020b0604020202020204" pitchFamily="34" charset="0"/>
                <a:sym typeface="+mn-ea"/>
              </a:rPr>
              <a:t>ā</a:t>
            </a:r>
            <a:r>
              <a:rPr lang="zh-CN" altLang="en-US" strike="noStrike" noProof="1">
                <a:sym typeface="+mn-ea"/>
              </a:rPr>
              <a:t>n</a:t>
            </a:r>
            <a:r>
              <a:rPr lang="zh-CN" altLang="en-US" strike="noStrike" noProof="1"/>
              <a:t>）毛               去（</a:t>
            </a:r>
            <a:r>
              <a:rPr lang="en-US" altLang="zh-CN" strike="noStrike" noProof="1">
                <a:sym typeface="+mn-ea"/>
              </a:rPr>
              <a:t>j</a:t>
            </a:r>
            <a:r>
              <a:rPr lang="zh-CN" altLang="en-US" strike="noStrike" noProof="1">
                <a:sym typeface="+mn-ea"/>
              </a:rPr>
              <a:t>ǔ</a:t>
            </a:r>
            <a:r>
              <a:rPr lang="zh-CN" altLang="en-US" strike="noStrike" noProof="1"/>
              <a:t>） 草实   煴（</a:t>
            </a:r>
            <a:r>
              <a:rPr lang="zh-CN" altLang="en-US" strike="noStrike" noProof="1">
                <a:sym typeface="+mn-ea"/>
              </a:rPr>
              <a:t>yūn</a:t>
            </a:r>
            <a:r>
              <a:rPr lang="zh-CN" altLang="en-US" strike="noStrike" noProof="1"/>
              <a:t>） 火                      </a:t>
            </a:r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547</Paragraphs>
  <Slides>70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70</vt:i4>
      </vt:variant>
    </vt:vector>
  </HeadingPairs>
  <TitlesOfParts>
    <vt:vector baseType="lpstr" size="84">
      <vt:lpstr>Arial</vt:lpstr>
      <vt:lpstr>宋体</vt:lpstr>
      <vt:lpstr>楷体_GB2312</vt:lpstr>
      <vt:lpstr>Cambria</vt:lpstr>
      <vt:lpstr>Calibri</vt:lpstr>
      <vt:lpstr>隶书</vt:lpstr>
      <vt:lpstr>楷体</vt:lpstr>
      <vt:lpstr>黑体</vt:lpstr>
      <vt:lpstr>Times New Roman</vt:lpstr>
      <vt:lpstr>方正楷体简体</vt:lpstr>
      <vt:lpstr>Wingdings</vt:lpstr>
      <vt:lpstr>幼圆</vt:lpstr>
      <vt:lpstr>华文新魏</vt:lpstr>
      <vt:lpstr>默认设计模板</vt:lpstr>
      <vt:lpstr>	       </vt:lpstr>
      <vt:lpstr>PowerPoint Presentation</vt:lpstr>
      <vt:lpstr>PowerPoint Presentation</vt:lpstr>
      <vt:lpstr>PowerPoint Presentation</vt:lpstr>
      <vt:lpstr>史书体例</vt:lpstr>
      <vt:lpstr>PowerPoint Presentation</vt:lpstr>
      <vt:lpstr>《汉书》与《史记》之比较</vt:lpstr>
      <vt:lpstr>PowerPoint Presentation</vt:lpstr>
      <vt:lpstr>PowerPoint Presentation</vt:lpstr>
      <vt:lpstr>第1自然段 出使匈奴  以求通好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随堂练习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艺术手法及人物形象</vt:lpstr>
      <vt:lpstr>PowerPoint Presentation</vt:lpstr>
      <vt:lpstr>PowerPoint Presentation</vt:lpstr>
      <vt:lpstr>    为了表现苏武的性格、气节及始终不渝的爱国精神，文章在记“行”时又着力于环境及细节的描写。冰天雪地廪食不至的北海牧羊环境，把苏武这个人物推到了矛盾斗争的风口浪尖上，让人物性格得以淋漓尽致的展示。细节描写，充分表现出苏武不屈的民族气节。 </vt:lpstr>
      <vt:lpstr>PowerPoint Presentation</vt:lpstr>
      <vt:lpstr>PowerPoint Presentation</vt:lpstr>
      <vt:lpstr>PowerPoint Presentation</vt:lpstr>
      <vt:lpstr>重点、难点文言字词、句式小总结</vt:lpstr>
      <vt:lpstr>二、古今异义词</vt:lpstr>
      <vt:lpstr>一、通假字</vt:lpstr>
      <vt:lpstr>三、一词多义</vt:lpstr>
      <vt:lpstr>PowerPoint Presentation</vt:lpstr>
      <vt:lpstr>四、词类活用</vt:lpstr>
      <vt:lpstr>名词活用为动词：</vt:lpstr>
      <vt:lpstr>名词作状语：</vt:lpstr>
      <vt:lpstr>五、文言文特殊句式</vt:lpstr>
      <vt:lpstr>被动句：</vt:lpstr>
      <vt:lpstr>宾语前置：</vt:lpstr>
      <vt:lpstr>课外知识拓展与链接</vt:lpstr>
      <vt:lpstr>汉匈战争、交流中的名将、外交家</vt:lpstr>
      <vt:lpstr>听“苏武牧羊”的音乐，体会苏武精神在民间的传诵</vt:lpstr>
      <vt:lpstr>解读苏武精神的历史和现实意义</vt:lpstr>
      <vt:lpstr>解读苏武精神的历史和现实意义</vt:lpstr>
      <vt:lpstr>探讨: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2021-06-13T21:52:58.815</cp:lastPrinted>
  <dcterms:created xsi:type="dcterms:W3CDTF">2021-06-13T21:52:58Z</dcterms:created>
  <dcterms:modified xsi:type="dcterms:W3CDTF">2021-06-13T13:53:00Z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