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9" r:id="rId3"/>
    <p:sldId id="292" r:id="rId4"/>
    <p:sldId id="298" r:id="rId5"/>
    <p:sldId id="296" r:id="rId6"/>
    <p:sldId id="301" r:id="rId7"/>
    <p:sldId id="295" r:id="rId8"/>
    <p:sldId id="302" r:id="rId9"/>
    <p:sldId id="303" r:id="rId10"/>
    <p:sldId id="304" r:id="rId11"/>
    <p:sldId id="300" r:id="rId12"/>
    <p:sldId id="261" r:id="rId13"/>
    <p:sldId id="275" r:id="rId14"/>
    <p:sldId id="257" r:id="rId15"/>
    <p:sldId id="258" r:id="rId16"/>
    <p:sldId id="294" r:id="rId17"/>
    <p:sldId id="299" r:id="rId18"/>
    <p:sldId id="270" r:id="rId19"/>
    <p:sldId id="271" r:id="rId20"/>
    <p:sldId id="293" r:id="rId21"/>
    <p:sldId id="273" r:id="rId22"/>
    <p:sldId id="259" r:id="rId23"/>
    <p:sldId id="260" r:id="rId24"/>
    <p:sldId id="305" r:id="rId25"/>
    <p:sldId id="287" r:id="rId26"/>
    <p:sldId id="289"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35" autoAdjust="0"/>
    <p:restoredTop sz="94660"/>
  </p:normalViewPr>
  <p:slideViewPr>
    <p:cSldViewPr snapToGrid="0">
      <p:cViewPr varScale="1">
        <p:scale>
          <a:sx n="114" d="100"/>
          <a:sy n="114" d="100"/>
        </p:scale>
        <p:origin x="12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3882B5DB-7DE5-4958-A91C-CA0B1501B43A}" type="datetimeFigureOut">
              <a:rPr lang="zh-CN" altLang="en-US" smtClean="0"/>
              <a:t>2018/8/31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9C731F-FFD7-4CD8-9E7B-006BF6F686F6}" type="slidenum">
              <a:rPr lang="zh-CN" altLang="en-US" smtClean="0"/>
              <a:t>‹#›</a:t>
            </a:fld>
            <a:endParaRPr lang="zh-CN" altLang="en-US"/>
          </a:p>
        </p:txBody>
      </p:sp>
    </p:spTree>
    <p:extLst>
      <p:ext uri="{BB962C8B-B14F-4D97-AF65-F5344CB8AC3E}">
        <p14:creationId xmlns:p14="http://schemas.microsoft.com/office/powerpoint/2010/main" val="34045013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882B5DB-7DE5-4958-A91C-CA0B1501B43A}" type="datetimeFigureOut">
              <a:rPr lang="zh-CN" altLang="en-US" smtClean="0"/>
              <a:t>2018/8/31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9C731F-FFD7-4CD8-9E7B-006BF6F686F6}" type="slidenum">
              <a:rPr lang="zh-CN" altLang="en-US" smtClean="0"/>
              <a:t>‹#›</a:t>
            </a:fld>
            <a:endParaRPr lang="zh-CN" altLang="en-US"/>
          </a:p>
        </p:txBody>
      </p:sp>
    </p:spTree>
    <p:extLst>
      <p:ext uri="{BB962C8B-B14F-4D97-AF65-F5344CB8AC3E}">
        <p14:creationId xmlns:p14="http://schemas.microsoft.com/office/powerpoint/2010/main" val="15162269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882B5DB-7DE5-4958-A91C-CA0B1501B43A}" type="datetimeFigureOut">
              <a:rPr lang="zh-CN" altLang="en-US" smtClean="0"/>
              <a:t>2018/8/31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9C731F-FFD7-4CD8-9E7B-006BF6F686F6}" type="slidenum">
              <a:rPr lang="zh-CN" altLang="en-US" smtClean="0"/>
              <a:t>‹#›</a:t>
            </a:fld>
            <a:endParaRPr lang="zh-CN" altLang="en-US"/>
          </a:p>
        </p:txBody>
      </p:sp>
    </p:spTree>
    <p:extLst>
      <p:ext uri="{BB962C8B-B14F-4D97-AF65-F5344CB8AC3E}">
        <p14:creationId xmlns:p14="http://schemas.microsoft.com/office/powerpoint/2010/main" val="3707008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882B5DB-7DE5-4958-A91C-CA0B1501B43A}" type="datetimeFigureOut">
              <a:rPr lang="zh-CN" altLang="en-US" smtClean="0"/>
              <a:t>2018/8/31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9C731F-FFD7-4CD8-9E7B-006BF6F686F6}" type="slidenum">
              <a:rPr lang="zh-CN" altLang="en-US" smtClean="0"/>
              <a:t>‹#›</a:t>
            </a:fld>
            <a:endParaRPr lang="zh-CN" altLang="en-US"/>
          </a:p>
        </p:txBody>
      </p:sp>
    </p:spTree>
    <p:extLst>
      <p:ext uri="{BB962C8B-B14F-4D97-AF65-F5344CB8AC3E}">
        <p14:creationId xmlns:p14="http://schemas.microsoft.com/office/powerpoint/2010/main" val="1517710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882B5DB-7DE5-4958-A91C-CA0B1501B43A}" type="datetimeFigureOut">
              <a:rPr lang="zh-CN" altLang="en-US" smtClean="0"/>
              <a:t>2018/8/31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9C731F-FFD7-4CD8-9E7B-006BF6F686F6}" type="slidenum">
              <a:rPr lang="zh-CN" altLang="en-US" smtClean="0"/>
              <a:t>‹#›</a:t>
            </a:fld>
            <a:endParaRPr lang="zh-CN" altLang="en-US"/>
          </a:p>
        </p:txBody>
      </p:sp>
    </p:spTree>
    <p:extLst>
      <p:ext uri="{BB962C8B-B14F-4D97-AF65-F5344CB8AC3E}">
        <p14:creationId xmlns:p14="http://schemas.microsoft.com/office/powerpoint/2010/main" val="25144161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882B5DB-7DE5-4958-A91C-CA0B1501B43A}" type="datetimeFigureOut">
              <a:rPr lang="zh-CN" altLang="en-US" smtClean="0"/>
              <a:t>2018/8/31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79C731F-FFD7-4CD8-9E7B-006BF6F686F6}" type="slidenum">
              <a:rPr lang="zh-CN" altLang="en-US" smtClean="0"/>
              <a:t>‹#›</a:t>
            </a:fld>
            <a:endParaRPr lang="zh-CN" altLang="en-US"/>
          </a:p>
        </p:txBody>
      </p:sp>
    </p:spTree>
    <p:extLst>
      <p:ext uri="{BB962C8B-B14F-4D97-AF65-F5344CB8AC3E}">
        <p14:creationId xmlns:p14="http://schemas.microsoft.com/office/powerpoint/2010/main" val="25058299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882B5DB-7DE5-4958-A91C-CA0B1501B43A}" type="datetimeFigureOut">
              <a:rPr lang="zh-CN" altLang="en-US" smtClean="0"/>
              <a:t>2018/8/31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79C731F-FFD7-4CD8-9E7B-006BF6F686F6}" type="slidenum">
              <a:rPr lang="zh-CN" altLang="en-US" smtClean="0"/>
              <a:t>‹#›</a:t>
            </a:fld>
            <a:endParaRPr lang="zh-CN" altLang="en-US"/>
          </a:p>
        </p:txBody>
      </p:sp>
    </p:spTree>
    <p:extLst>
      <p:ext uri="{BB962C8B-B14F-4D97-AF65-F5344CB8AC3E}">
        <p14:creationId xmlns:p14="http://schemas.microsoft.com/office/powerpoint/2010/main" val="1133510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882B5DB-7DE5-4958-A91C-CA0B1501B43A}" type="datetimeFigureOut">
              <a:rPr lang="zh-CN" altLang="en-US" smtClean="0"/>
              <a:t>2018/8/31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79C731F-FFD7-4CD8-9E7B-006BF6F686F6}" type="slidenum">
              <a:rPr lang="zh-CN" altLang="en-US" smtClean="0"/>
              <a:t>‹#›</a:t>
            </a:fld>
            <a:endParaRPr lang="zh-CN" altLang="en-US"/>
          </a:p>
        </p:txBody>
      </p:sp>
    </p:spTree>
    <p:extLst>
      <p:ext uri="{BB962C8B-B14F-4D97-AF65-F5344CB8AC3E}">
        <p14:creationId xmlns:p14="http://schemas.microsoft.com/office/powerpoint/2010/main" val="37418368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82B5DB-7DE5-4958-A91C-CA0B1501B43A}" type="datetimeFigureOut">
              <a:rPr lang="zh-CN" altLang="en-US" smtClean="0"/>
              <a:t>2018/8/31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79C731F-FFD7-4CD8-9E7B-006BF6F686F6}" type="slidenum">
              <a:rPr lang="zh-CN" altLang="en-US" smtClean="0"/>
              <a:t>‹#›</a:t>
            </a:fld>
            <a:endParaRPr lang="zh-CN" altLang="en-US"/>
          </a:p>
        </p:txBody>
      </p:sp>
    </p:spTree>
    <p:extLst>
      <p:ext uri="{BB962C8B-B14F-4D97-AF65-F5344CB8AC3E}">
        <p14:creationId xmlns:p14="http://schemas.microsoft.com/office/powerpoint/2010/main" val="35918414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3882B5DB-7DE5-4958-A91C-CA0B1501B43A}" type="datetimeFigureOut">
              <a:rPr lang="zh-CN" altLang="en-US" smtClean="0"/>
              <a:t>2018/8/31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79C731F-FFD7-4CD8-9E7B-006BF6F686F6}" type="slidenum">
              <a:rPr lang="zh-CN" altLang="en-US" smtClean="0"/>
              <a:t>‹#›</a:t>
            </a:fld>
            <a:endParaRPr lang="zh-CN" altLang="en-US"/>
          </a:p>
        </p:txBody>
      </p:sp>
    </p:spTree>
    <p:extLst>
      <p:ext uri="{BB962C8B-B14F-4D97-AF65-F5344CB8AC3E}">
        <p14:creationId xmlns:p14="http://schemas.microsoft.com/office/powerpoint/2010/main" val="19335985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3882B5DB-7DE5-4958-A91C-CA0B1501B43A}" type="datetimeFigureOut">
              <a:rPr lang="zh-CN" altLang="en-US" smtClean="0"/>
              <a:t>2018/8/31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79C731F-FFD7-4CD8-9E7B-006BF6F686F6}" type="slidenum">
              <a:rPr lang="zh-CN" altLang="en-US" smtClean="0"/>
              <a:t>‹#›</a:t>
            </a:fld>
            <a:endParaRPr lang="zh-CN" altLang="en-US"/>
          </a:p>
        </p:txBody>
      </p:sp>
    </p:spTree>
    <p:extLst>
      <p:ext uri="{BB962C8B-B14F-4D97-AF65-F5344CB8AC3E}">
        <p14:creationId xmlns:p14="http://schemas.microsoft.com/office/powerpoint/2010/main" val="3167139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82B5DB-7DE5-4958-A91C-CA0B1501B43A}" type="datetimeFigureOut">
              <a:rPr lang="zh-CN" altLang="en-US" smtClean="0"/>
              <a:t>2018/8/31</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9C731F-FFD7-4CD8-9E7B-006BF6F686F6}" type="slidenum">
              <a:rPr lang="zh-CN" altLang="en-US" smtClean="0"/>
              <a:t>‹#›</a:t>
            </a:fld>
            <a:endParaRPr lang="zh-CN" altLang="en-US"/>
          </a:p>
        </p:txBody>
      </p:sp>
    </p:spTree>
    <p:extLst>
      <p:ext uri="{BB962C8B-B14F-4D97-AF65-F5344CB8AC3E}">
        <p14:creationId xmlns:p14="http://schemas.microsoft.com/office/powerpoint/2010/main" val="10338054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6532504-5242-4182-8DCC-6474F22BA6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文本框 5">
            <a:extLst>
              <a:ext uri="{FF2B5EF4-FFF2-40B4-BE49-F238E27FC236}">
                <a16:creationId xmlns:a16="http://schemas.microsoft.com/office/drawing/2014/main" id="{2960F715-3622-4213-9691-8B0C0606A430}"/>
              </a:ext>
            </a:extLst>
          </p:cNvPr>
          <p:cNvSpPr txBox="1"/>
          <p:nvPr/>
        </p:nvSpPr>
        <p:spPr>
          <a:xfrm>
            <a:off x="1172770" y="3621583"/>
            <a:ext cx="6798460" cy="584775"/>
          </a:xfrm>
          <a:prstGeom prst="rect">
            <a:avLst/>
          </a:prstGeom>
          <a:noFill/>
        </p:spPr>
        <p:txBody>
          <a:bodyPr wrap="square" rtlCol="0">
            <a:spAutoFit/>
          </a:bodyPr>
          <a:lstStyle/>
          <a:p>
            <a:pPr algn="ctr"/>
            <a:r>
              <a:rPr lang="en-US" altLang="zh-CN" sz="3200" dirty="0">
                <a:solidFill>
                  <a:schemeClr val="bg1"/>
                </a:solidFill>
                <a:latin typeface="黑体" panose="02010609060101010101" pitchFamily="49" charset="-122"/>
                <a:ea typeface="黑体" panose="02010609060101010101" pitchFamily="49" charset="-122"/>
              </a:rPr>
              <a:t>——</a:t>
            </a:r>
            <a:r>
              <a:rPr lang="en-US" altLang="zh-CN" sz="2800" dirty="0">
                <a:solidFill>
                  <a:schemeClr val="bg1"/>
                </a:solidFill>
                <a:latin typeface="Adobe 仿宋 Std R" panose="02020400000000000000" pitchFamily="18" charset="-122"/>
                <a:ea typeface="Adobe 仿宋 Std R" panose="02020400000000000000" pitchFamily="18" charset="-122"/>
              </a:rPr>
              <a:t>2019</a:t>
            </a:r>
            <a:r>
              <a:rPr lang="zh-CN" altLang="en-US" sz="3200" dirty="0">
                <a:solidFill>
                  <a:schemeClr val="bg1"/>
                </a:solidFill>
                <a:latin typeface="黑体" panose="02010609060101010101" pitchFamily="49" charset="-122"/>
                <a:ea typeface="黑体" panose="02010609060101010101" pitchFamily="49" charset="-122"/>
              </a:rPr>
              <a:t>阅读实践分享会</a:t>
            </a:r>
          </a:p>
        </p:txBody>
      </p:sp>
      <p:sp>
        <p:nvSpPr>
          <p:cNvPr id="11" name="椭圆 10">
            <a:extLst>
              <a:ext uri="{FF2B5EF4-FFF2-40B4-BE49-F238E27FC236}">
                <a16:creationId xmlns:a16="http://schemas.microsoft.com/office/drawing/2014/main" id="{168BCA56-2874-4B0B-B7E4-EAD6892CD0FC}"/>
              </a:ext>
            </a:extLst>
          </p:cNvPr>
          <p:cNvSpPr/>
          <p:nvPr/>
        </p:nvSpPr>
        <p:spPr>
          <a:xfrm>
            <a:off x="1105539" y="1241314"/>
            <a:ext cx="7482980" cy="2081164"/>
          </a:xfrm>
          <a:prstGeom prst="ellipse">
            <a:avLst/>
          </a:prstGeom>
          <a:ln w="34925">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latin typeface="汉仪雪君体简" panose="02010604000101010101" pitchFamily="2" charset="-122"/>
                <a:ea typeface="汉仪雪君体简" panose="02010604000101010101" pitchFamily="2" charset="-122"/>
              </a:rPr>
              <a:t>诗文，</a:t>
            </a:r>
            <a:endParaRPr lang="en-US" altLang="zh-CN" sz="5400" dirty="0">
              <a:latin typeface="汉仪雪君体简" panose="02010604000101010101" pitchFamily="2" charset="-122"/>
              <a:ea typeface="汉仪雪君体简" panose="02010604000101010101" pitchFamily="2" charset="-122"/>
            </a:endParaRPr>
          </a:p>
          <a:p>
            <a:pPr algn="ctr"/>
            <a:r>
              <a:rPr lang="zh-CN" altLang="en-US" sz="5400" dirty="0">
                <a:latin typeface="汉仪雪君体简" panose="02010604000101010101" pitchFamily="2" charset="-122"/>
                <a:ea typeface="汉仪雪君体简" panose="02010604000101010101" pitchFamily="2" charset="-122"/>
              </a:rPr>
              <a:t>背后站着一个人</a:t>
            </a:r>
          </a:p>
        </p:txBody>
      </p:sp>
      <p:sp>
        <p:nvSpPr>
          <p:cNvPr id="16" name="文本框 15">
            <a:extLst>
              <a:ext uri="{FF2B5EF4-FFF2-40B4-BE49-F238E27FC236}">
                <a16:creationId xmlns:a16="http://schemas.microsoft.com/office/drawing/2014/main" id="{AC19E63A-9687-484E-8336-C3597996A2DB}"/>
              </a:ext>
            </a:extLst>
          </p:cNvPr>
          <p:cNvSpPr txBox="1"/>
          <p:nvPr/>
        </p:nvSpPr>
        <p:spPr>
          <a:xfrm>
            <a:off x="4104603" y="4628573"/>
            <a:ext cx="1484851" cy="461665"/>
          </a:xfrm>
          <a:prstGeom prst="rect">
            <a:avLst/>
          </a:prstGeom>
          <a:noFill/>
        </p:spPr>
        <p:txBody>
          <a:bodyPr wrap="square" rtlCol="0">
            <a:spAutoFit/>
          </a:bodyPr>
          <a:lstStyle/>
          <a:p>
            <a:pPr algn="ctr"/>
            <a:r>
              <a:rPr lang="zh-CN" altLang="en-US" sz="2400" b="1" dirty="0">
                <a:solidFill>
                  <a:schemeClr val="bg1"/>
                </a:solidFill>
                <a:latin typeface="仿宋" panose="02010609060101010101" pitchFamily="49" charset="-122"/>
                <a:ea typeface="仿宋" panose="02010609060101010101" pitchFamily="49" charset="-122"/>
              </a:rPr>
              <a:t>郭  凯</a:t>
            </a:r>
          </a:p>
        </p:txBody>
      </p:sp>
    </p:spTree>
    <p:extLst>
      <p:ext uri="{BB962C8B-B14F-4D97-AF65-F5344CB8AC3E}">
        <p14:creationId xmlns:p14="http://schemas.microsoft.com/office/powerpoint/2010/main" val="3358186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02440F46-F009-4381-B320-5CC608ED5970}"/>
              </a:ext>
            </a:extLst>
          </p:cNvPr>
          <p:cNvSpPr txBox="1"/>
          <p:nvPr/>
        </p:nvSpPr>
        <p:spPr>
          <a:xfrm>
            <a:off x="253226" y="302021"/>
            <a:ext cx="3143117" cy="523220"/>
          </a:xfrm>
          <a:prstGeom prst="rect">
            <a:avLst/>
          </a:prstGeom>
          <a:solidFill>
            <a:srgbClr val="FF66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zh-CN" altLang="en-US" sz="2800" dirty="0">
                <a:solidFill>
                  <a:schemeClr val="bg1"/>
                </a:solidFill>
              </a:rPr>
              <a:t>一、以文章为例</a:t>
            </a:r>
          </a:p>
        </p:txBody>
      </p:sp>
      <p:sp>
        <p:nvSpPr>
          <p:cNvPr id="4" name="矩形 3">
            <a:extLst>
              <a:ext uri="{FF2B5EF4-FFF2-40B4-BE49-F238E27FC236}">
                <a16:creationId xmlns:a16="http://schemas.microsoft.com/office/drawing/2014/main" id="{2AE56C88-E3B9-4262-A886-8ABE9EE5C3A5}"/>
              </a:ext>
            </a:extLst>
          </p:cNvPr>
          <p:cNvSpPr/>
          <p:nvPr/>
        </p:nvSpPr>
        <p:spPr>
          <a:xfrm>
            <a:off x="179388" y="1082675"/>
            <a:ext cx="8856662" cy="5693866"/>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lgn="just">
              <a:defRPr/>
            </a:pP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12</a:t>
            </a:r>
            <a:r>
              <a:rPr lang="zh-CN" altLang="en-US" sz="2800" b="1" dirty="0">
                <a:latin typeface="黑体" panose="02010609060101010101" pitchFamily="49" charset="-122"/>
                <a:ea typeface="黑体" panose="02010609060101010101" pitchFamily="49" charset="-122"/>
              </a:rPr>
              <a:t>）在村庄的深处，终于见到了真正的主人。一位老人，就那么安然地倚在门口，身后巴掌大的小院里，两棵参天的老槐，像硕大的两把巨伞，卫士一样的护着庭院。树是老人出生时爷爷种下的。</a:t>
            </a:r>
          </a:p>
          <a:p>
            <a:pPr algn="just">
              <a:defRPr/>
            </a:pP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13</a:t>
            </a:r>
            <a:r>
              <a:rPr lang="zh-CN" altLang="en-US" sz="2800" b="1" dirty="0">
                <a:latin typeface="黑体" panose="02010609060101010101" pitchFamily="49" charset="-122"/>
                <a:ea typeface="黑体" panose="02010609060101010101" pitchFamily="49" charset="-122"/>
              </a:rPr>
              <a:t>）老人手捧山里红，热情地招待我们这些远方来的客人，她说家里没什么好吃的，只有这些山里的果子。问她为什么不和儿女一起走，老人只憨憨地一笑：“舍不得啊，几十年的家！”</a:t>
            </a:r>
          </a:p>
          <a:p>
            <a:pPr algn="just">
              <a:defRPr/>
            </a:pP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14</a:t>
            </a:r>
            <a:r>
              <a:rPr lang="zh-CN" altLang="en-US" sz="2800" b="1" dirty="0">
                <a:latin typeface="黑体" panose="02010609060101010101" pitchFamily="49" charset="-122"/>
                <a:ea typeface="黑体" panose="02010609060101010101" pitchFamily="49" charset="-122"/>
              </a:rPr>
              <a:t>）已是夕阳西下，那些山、那些树、那些落寞的房屋都开始变得暗淡起来。我最后一次回望山村的时候，老人正被金色笼罩，仿佛坐在一片灯影里。</a:t>
            </a:r>
          </a:p>
          <a:p>
            <a:pPr algn="just">
              <a:defRPr/>
            </a:pP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15</a:t>
            </a:r>
            <a:r>
              <a:rPr lang="zh-CN" altLang="en-US" sz="2800" b="1" dirty="0">
                <a:latin typeface="黑体" panose="02010609060101010101" pitchFamily="49" charset="-122"/>
                <a:ea typeface="黑体" panose="02010609060101010101" pitchFamily="49" charset="-122"/>
              </a:rPr>
              <a:t>）她在守望</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一个人的山水，守望着一个她自己的家么？</a:t>
            </a:r>
          </a:p>
        </p:txBody>
      </p:sp>
    </p:spTree>
    <p:extLst>
      <p:ext uri="{BB962C8B-B14F-4D97-AF65-F5344CB8AC3E}">
        <p14:creationId xmlns:p14="http://schemas.microsoft.com/office/powerpoint/2010/main" val="10166354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47179415-25A4-458E-8F99-B9890C6992F8}"/>
              </a:ext>
            </a:extLst>
          </p:cNvPr>
          <p:cNvSpPr/>
          <p:nvPr/>
        </p:nvSpPr>
        <p:spPr>
          <a:xfrm>
            <a:off x="253226" y="1301070"/>
            <a:ext cx="8716603" cy="353943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zh-CN" altLang="en-US" sz="2800" b="1" dirty="0">
                <a:solidFill>
                  <a:srgbClr val="FF0000"/>
                </a:solidFill>
                <a:latin typeface="楷体_GB2312" panose="02010609030101010101" pitchFamily="49" charset="-122"/>
                <a:ea typeface="楷体_GB2312" panose="02010609030101010101" pitchFamily="49" charset="-122"/>
              </a:rPr>
              <a:t>◇精读文本</a:t>
            </a:r>
            <a:r>
              <a:rPr lang="en-US" altLang="zh-CN" sz="2800" b="1" dirty="0">
                <a:solidFill>
                  <a:srgbClr val="FF0000"/>
                </a:solidFill>
                <a:latin typeface="楷体_GB2312" panose="02010609030101010101" pitchFamily="49" charset="-122"/>
                <a:ea typeface="楷体_GB2312" panose="02010609030101010101" pitchFamily="49" charset="-122"/>
              </a:rPr>
              <a:t>+</a:t>
            </a:r>
            <a:r>
              <a:rPr lang="zh-CN" altLang="en-US" sz="2800" b="1" dirty="0">
                <a:solidFill>
                  <a:srgbClr val="FF0000"/>
                </a:solidFill>
                <a:latin typeface="楷体_GB2312" panose="02010609030101010101" pitchFamily="49" charset="-122"/>
                <a:ea typeface="楷体_GB2312" panose="02010609030101010101" pitchFamily="49" charset="-122"/>
              </a:rPr>
              <a:t>细心品悟：</a:t>
            </a:r>
            <a:r>
              <a:rPr lang="zh-CN" altLang="en-US" sz="2800" b="1" dirty="0">
                <a:latin typeface="楷体_GB2312" panose="02010609030101010101" pitchFamily="49" charset="-122"/>
                <a:ea typeface="楷体_GB2312" panose="02010609030101010101" pitchFamily="49" charset="-122"/>
              </a:rPr>
              <a:t>一言一句有深意，一词一语有故事，精准阅读，与作者对话、沟通，才能准确把握文本内涵；</a:t>
            </a:r>
            <a:r>
              <a:rPr lang="en-US" altLang="zh-CN" sz="2800" b="1" dirty="0">
                <a:latin typeface="楷体_GB2312" panose="02010609030101010101" pitchFamily="49" charset="-122"/>
                <a:ea typeface="楷体_GB2312" panose="02010609030101010101" pitchFamily="49" charset="-122"/>
              </a:rPr>
              <a:t>  </a:t>
            </a:r>
          </a:p>
          <a:p>
            <a:pPr>
              <a:defRPr/>
            </a:pPr>
            <a:r>
              <a:rPr lang="zh-CN" altLang="en-US" sz="2800" b="1" dirty="0">
                <a:solidFill>
                  <a:srgbClr val="FF0000"/>
                </a:solidFill>
                <a:latin typeface="楷体_GB2312" panose="02010609030101010101" pitchFamily="49" charset="-122"/>
                <a:ea typeface="楷体_GB2312" panose="02010609030101010101" pitchFamily="49" charset="-122"/>
              </a:rPr>
              <a:t>◇注意细节</a:t>
            </a:r>
            <a:r>
              <a:rPr lang="en-US" altLang="zh-CN" sz="2800" b="1" dirty="0">
                <a:solidFill>
                  <a:srgbClr val="FF0000"/>
                </a:solidFill>
                <a:latin typeface="楷体_GB2312" panose="02010609030101010101" pitchFamily="49" charset="-122"/>
                <a:ea typeface="楷体_GB2312" panose="02010609030101010101" pitchFamily="49" charset="-122"/>
              </a:rPr>
              <a:t>+</a:t>
            </a:r>
            <a:r>
              <a:rPr lang="zh-CN" altLang="en-US" sz="2800" b="1" dirty="0">
                <a:solidFill>
                  <a:srgbClr val="FF0000"/>
                </a:solidFill>
                <a:latin typeface="楷体_GB2312" panose="02010609030101010101" pitchFamily="49" charset="-122"/>
                <a:ea typeface="楷体_GB2312" panose="02010609030101010101" pitchFamily="49" charset="-122"/>
              </a:rPr>
              <a:t>提纲挈领：</a:t>
            </a:r>
            <a:r>
              <a:rPr lang="zh-CN" altLang="en-US" sz="2800" b="1" dirty="0">
                <a:latin typeface="楷体_GB2312" panose="02010609030101010101" pitchFamily="49" charset="-122"/>
                <a:ea typeface="楷体_GB2312" panose="02010609030101010101" pitchFamily="49" charset="-122"/>
              </a:rPr>
              <a:t>散文很短，情韵绵长，关注文本中的细节，培养庖丁解牛的精神，从而找到解读全文的钥匙。</a:t>
            </a:r>
            <a:endParaRPr lang="en-US" altLang="zh-CN" sz="2800" b="1" dirty="0">
              <a:latin typeface="楷体_GB2312" panose="02010609030101010101" pitchFamily="49" charset="-122"/>
              <a:ea typeface="楷体_GB2312" panose="02010609030101010101" pitchFamily="49" charset="-122"/>
            </a:endParaRPr>
          </a:p>
          <a:p>
            <a:pPr>
              <a:defRPr/>
            </a:pPr>
            <a:r>
              <a:rPr lang="zh-CN" altLang="en-US" sz="2800" b="1" dirty="0">
                <a:solidFill>
                  <a:srgbClr val="FF0000"/>
                </a:solidFill>
                <a:latin typeface="楷体_GB2312" panose="02010609030101010101" pitchFamily="49" charset="-122"/>
                <a:ea typeface="楷体_GB2312" panose="02010609030101010101" pitchFamily="49" charset="-122"/>
              </a:rPr>
              <a:t>◇象征隐喻</a:t>
            </a:r>
            <a:r>
              <a:rPr lang="en-US" altLang="zh-CN" sz="2800" b="1" dirty="0">
                <a:solidFill>
                  <a:srgbClr val="FF0000"/>
                </a:solidFill>
                <a:latin typeface="楷体_GB2312" panose="02010609030101010101" pitchFamily="49" charset="-122"/>
                <a:ea typeface="楷体_GB2312" panose="02010609030101010101" pitchFamily="49" charset="-122"/>
              </a:rPr>
              <a:t>+</a:t>
            </a:r>
            <a:r>
              <a:rPr lang="zh-CN" altLang="en-US" sz="2800" b="1" dirty="0">
                <a:solidFill>
                  <a:srgbClr val="FF0000"/>
                </a:solidFill>
                <a:latin typeface="楷体_GB2312" panose="02010609030101010101" pitchFamily="49" charset="-122"/>
                <a:ea typeface="楷体_GB2312" panose="02010609030101010101" pitchFamily="49" charset="-122"/>
              </a:rPr>
              <a:t>延伸阅读：</a:t>
            </a:r>
            <a:r>
              <a:rPr lang="zh-CN" altLang="en-US" sz="2800" b="1" dirty="0">
                <a:latin typeface="楷体_GB2312" panose="02010609030101010101" pitchFamily="49" charset="-122"/>
                <a:ea typeface="楷体_GB2312" panose="02010609030101010101" pitchFamily="49" charset="-122"/>
              </a:rPr>
              <a:t>关注散文以小见大、隐喻象征的特点，将课内所学向课外阅读延伸。</a:t>
            </a:r>
            <a:endParaRPr lang="en-US" altLang="zh-CN" sz="2800" b="1" dirty="0">
              <a:latin typeface="楷体_GB2312" panose="02010609030101010101" pitchFamily="49" charset="-122"/>
              <a:ea typeface="楷体_GB2312" panose="02010609030101010101" pitchFamily="49" charset="-122"/>
            </a:endParaRPr>
          </a:p>
        </p:txBody>
      </p:sp>
      <p:sp>
        <p:nvSpPr>
          <p:cNvPr id="4" name="文本框 3">
            <a:extLst>
              <a:ext uri="{FF2B5EF4-FFF2-40B4-BE49-F238E27FC236}">
                <a16:creationId xmlns:a16="http://schemas.microsoft.com/office/drawing/2014/main" id="{1E737DC5-E650-4414-8255-5ACD16771DB3}"/>
              </a:ext>
            </a:extLst>
          </p:cNvPr>
          <p:cNvSpPr txBox="1"/>
          <p:nvPr/>
        </p:nvSpPr>
        <p:spPr>
          <a:xfrm>
            <a:off x="253226" y="302021"/>
            <a:ext cx="3143117" cy="523220"/>
          </a:xfrm>
          <a:prstGeom prst="rect">
            <a:avLst/>
          </a:prstGeom>
          <a:solidFill>
            <a:srgbClr val="FF66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zh-CN" altLang="en-US" sz="2800" b="1" dirty="0">
                <a:solidFill>
                  <a:schemeClr val="bg1"/>
                </a:solidFill>
              </a:rPr>
              <a:t>策略小结：</a:t>
            </a:r>
          </a:p>
        </p:txBody>
      </p:sp>
      <p:sp>
        <p:nvSpPr>
          <p:cNvPr id="7" name="文本框 6">
            <a:extLst>
              <a:ext uri="{FF2B5EF4-FFF2-40B4-BE49-F238E27FC236}">
                <a16:creationId xmlns:a16="http://schemas.microsoft.com/office/drawing/2014/main" id="{04B08A9D-B41F-4FD1-9B10-4D599F0EEB37}"/>
              </a:ext>
            </a:extLst>
          </p:cNvPr>
          <p:cNvSpPr txBox="1"/>
          <p:nvPr/>
        </p:nvSpPr>
        <p:spPr>
          <a:xfrm>
            <a:off x="253226" y="4795897"/>
            <a:ext cx="8716603" cy="2062103"/>
          </a:xfrm>
          <a:prstGeom prst="rect">
            <a:avLst/>
          </a:prstGeom>
          <a:noFill/>
        </p:spPr>
        <p:txBody>
          <a:bodyPr wrap="square" rtlCol="0">
            <a:spAutoFit/>
          </a:bodyPr>
          <a:lstStyle/>
          <a:p>
            <a:r>
              <a:rPr lang="en-US" altLang="zh-CN" sz="2200" dirty="0">
                <a:solidFill>
                  <a:schemeClr val="bg1"/>
                </a:solidFill>
              </a:rPr>
              <a:t>——</a:t>
            </a:r>
            <a:r>
              <a:rPr lang="zh-CN" altLang="en-US" sz="2200" dirty="0">
                <a:solidFill>
                  <a:schemeClr val="bg1"/>
                </a:solidFill>
              </a:rPr>
              <a:t>诗文，背后都站着一个</a:t>
            </a:r>
            <a:r>
              <a:rPr lang="zh-CN" altLang="en-US" sz="4000" dirty="0">
                <a:solidFill>
                  <a:schemeClr val="bg1"/>
                </a:solidFill>
              </a:rPr>
              <a:t>人</a:t>
            </a:r>
            <a:r>
              <a:rPr lang="zh-CN" altLang="en-US" sz="2200" dirty="0">
                <a:solidFill>
                  <a:schemeClr val="bg1"/>
                </a:solidFill>
              </a:rPr>
              <a:t>。</a:t>
            </a:r>
            <a:endParaRPr lang="en-US" altLang="zh-CN" sz="2200" dirty="0">
              <a:solidFill>
                <a:schemeClr val="bg1"/>
              </a:solidFill>
            </a:endParaRPr>
          </a:p>
          <a:p>
            <a:r>
              <a:rPr lang="zh-CN" altLang="en-US" sz="2200" dirty="0">
                <a:solidFill>
                  <a:schemeClr val="bg1"/>
                </a:solidFill>
              </a:rPr>
              <a:t>        他们有诗眼、诗心，敏感而又脆弱。</a:t>
            </a:r>
            <a:endParaRPr lang="en-US" altLang="zh-CN" sz="2200" dirty="0">
              <a:solidFill>
                <a:schemeClr val="bg1"/>
              </a:solidFill>
            </a:endParaRPr>
          </a:p>
          <a:p>
            <a:r>
              <a:rPr lang="zh-CN" altLang="en-US" sz="2200" dirty="0">
                <a:solidFill>
                  <a:schemeClr val="bg1"/>
                </a:solidFill>
              </a:rPr>
              <a:t>诚如王安石所言：</a:t>
            </a:r>
            <a:endParaRPr lang="en-US" altLang="zh-CN" sz="2200" dirty="0">
              <a:solidFill>
                <a:schemeClr val="bg1"/>
              </a:solidFill>
            </a:endParaRPr>
          </a:p>
          <a:p>
            <a:r>
              <a:rPr lang="zh-CN" altLang="en-US" sz="2200" dirty="0">
                <a:solidFill>
                  <a:schemeClr val="bg1"/>
                </a:solidFill>
              </a:rPr>
              <a:t>        “古人之观于天地、山川、草木、虫鱼、鸟兽，往往有得，以其求思之深而无不在也。”</a:t>
            </a:r>
          </a:p>
        </p:txBody>
      </p:sp>
    </p:spTree>
    <p:extLst>
      <p:ext uri="{BB962C8B-B14F-4D97-AF65-F5344CB8AC3E}">
        <p14:creationId xmlns:p14="http://schemas.microsoft.com/office/powerpoint/2010/main" val="27866695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0275FC0-CA51-48C3-933B-6E6C3CCC27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657" y="119742"/>
            <a:ext cx="8824686" cy="6618515"/>
          </a:xfrm>
          <a:prstGeom prst="rect">
            <a:avLst/>
          </a:prstGeom>
        </p:spPr>
      </p:pic>
    </p:spTree>
    <p:extLst>
      <p:ext uri="{BB962C8B-B14F-4D97-AF65-F5344CB8AC3E}">
        <p14:creationId xmlns:p14="http://schemas.microsoft.com/office/powerpoint/2010/main" val="11197433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6B988F7-3755-4892-B7B2-7170A50B9F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544" y="0"/>
            <a:ext cx="7832912" cy="6858000"/>
          </a:xfrm>
          <a:prstGeom prst="rect">
            <a:avLst/>
          </a:prstGeom>
        </p:spPr>
      </p:pic>
      <p:pic>
        <p:nvPicPr>
          <p:cNvPr id="5" name="图片 4">
            <a:extLst>
              <a:ext uri="{FF2B5EF4-FFF2-40B4-BE49-F238E27FC236}">
                <a16:creationId xmlns:a16="http://schemas.microsoft.com/office/drawing/2014/main" id="{9B2771C6-C488-4B81-B7F5-F9D3B456E7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992" y="0"/>
            <a:ext cx="8410015" cy="6858000"/>
          </a:xfrm>
          <a:prstGeom prst="rect">
            <a:avLst/>
          </a:prstGeom>
        </p:spPr>
      </p:pic>
      <p:pic>
        <p:nvPicPr>
          <p:cNvPr id="7" name="图片 6">
            <a:extLst>
              <a:ext uri="{FF2B5EF4-FFF2-40B4-BE49-F238E27FC236}">
                <a16:creationId xmlns:a16="http://schemas.microsoft.com/office/drawing/2014/main" id="{3DABE77D-AA42-450E-8109-5F23E551AF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39069"/>
            <a:ext cx="9144000" cy="6383061"/>
          </a:xfrm>
          <a:prstGeom prst="rect">
            <a:avLst/>
          </a:prstGeom>
        </p:spPr>
      </p:pic>
      <p:pic>
        <p:nvPicPr>
          <p:cNvPr id="9" name="图片 8">
            <a:extLst>
              <a:ext uri="{FF2B5EF4-FFF2-40B4-BE49-F238E27FC236}">
                <a16:creationId xmlns:a16="http://schemas.microsoft.com/office/drawing/2014/main" id="{D7223CAC-C8BF-4AA9-A985-F6F4E8EF7DD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6991" y="135870"/>
            <a:ext cx="8410015" cy="6586260"/>
          </a:xfrm>
          <a:prstGeom prst="rect">
            <a:avLst/>
          </a:prstGeom>
        </p:spPr>
      </p:pic>
    </p:spTree>
    <p:extLst>
      <p:ext uri="{BB962C8B-B14F-4D97-AF65-F5344CB8AC3E}">
        <p14:creationId xmlns:p14="http://schemas.microsoft.com/office/powerpoint/2010/main" val="943182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C144915F-6C67-46AF-A534-0D4925D6C937}"/>
              </a:ext>
            </a:extLst>
          </p:cNvPr>
          <p:cNvSpPr txBox="1"/>
          <p:nvPr/>
        </p:nvSpPr>
        <p:spPr>
          <a:xfrm>
            <a:off x="311283" y="389106"/>
            <a:ext cx="2893311" cy="523220"/>
          </a:xfrm>
          <a:prstGeom prst="rect">
            <a:avLst/>
          </a:prstGeom>
          <a:solidFill>
            <a:srgbClr val="FF66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zh-CN" altLang="en-US" sz="2800" b="1" dirty="0">
                <a:solidFill>
                  <a:schemeClr val="bg1"/>
                </a:solidFill>
              </a:rPr>
              <a:t>二、阅读的困境</a:t>
            </a:r>
          </a:p>
        </p:txBody>
      </p:sp>
      <p:pic>
        <p:nvPicPr>
          <p:cNvPr id="3" name="图片 2">
            <a:extLst>
              <a:ext uri="{FF2B5EF4-FFF2-40B4-BE49-F238E27FC236}">
                <a16:creationId xmlns:a16="http://schemas.microsoft.com/office/drawing/2014/main" id="{087E1827-0166-4E2A-8446-32E8F5ABE2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8231" y="1034097"/>
            <a:ext cx="7952763" cy="5656124"/>
          </a:xfrm>
          <a:prstGeom prst="rect">
            <a:avLst/>
          </a:prstGeom>
        </p:spPr>
      </p:pic>
    </p:spTree>
    <p:extLst>
      <p:ext uri="{BB962C8B-B14F-4D97-AF65-F5344CB8AC3E}">
        <p14:creationId xmlns:p14="http://schemas.microsoft.com/office/powerpoint/2010/main" val="35311169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CB320074-655B-4AD6-9EA7-100427AB2C1C}"/>
              </a:ext>
            </a:extLst>
          </p:cNvPr>
          <p:cNvSpPr txBox="1"/>
          <p:nvPr/>
        </p:nvSpPr>
        <p:spPr>
          <a:xfrm>
            <a:off x="311283" y="1048832"/>
            <a:ext cx="8715985" cy="1815882"/>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wrap="square" rtlCol="0">
            <a:spAutoFit/>
          </a:bodyPr>
          <a:lstStyle/>
          <a:p>
            <a:pPr algn="just"/>
            <a:r>
              <a:rPr lang="en-US" altLang="zh-CN" sz="28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28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课内学习与课外阅读脱节</a:t>
            </a:r>
            <a:endParaRPr lang="en-US" altLang="zh-CN" sz="28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gn="just"/>
            <a:r>
              <a:rPr lang="en-US" altLang="zh-CN" sz="28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en-US" sz="28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孤立学习与延伸阅读脱节</a:t>
            </a:r>
            <a:endParaRPr lang="en-US" altLang="zh-CN" sz="28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gn="just"/>
            <a:r>
              <a:rPr lang="en-US" altLang="zh-CN" sz="28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en-US" sz="28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所学教材与考试命题脱节</a:t>
            </a:r>
            <a:endParaRPr lang="en-US" altLang="zh-CN" sz="28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gn="just"/>
            <a:r>
              <a:rPr lang="en-US" altLang="zh-CN" sz="28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a:t>
            </a:r>
            <a:r>
              <a:rPr lang="zh-CN" altLang="en-US" sz="28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知识积累与能力迁移脱节</a:t>
            </a:r>
            <a:endParaRPr lang="en-US" altLang="zh-CN" sz="28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7" name="文本框 6">
            <a:extLst>
              <a:ext uri="{FF2B5EF4-FFF2-40B4-BE49-F238E27FC236}">
                <a16:creationId xmlns:a16="http://schemas.microsoft.com/office/drawing/2014/main" id="{FAB268A6-3E06-40D6-B5D0-29EF7ED3131E}"/>
              </a:ext>
            </a:extLst>
          </p:cNvPr>
          <p:cNvSpPr txBox="1"/>
          <p:nvPr/>
        </p:nvSpPr>
        <p:spPr>
          <a:xfrm>
            <a:off x="311283" y="389106"/>
            <a:ext cx="2893311" cy="523220"/>
          </a:xfrm>
          <a:prstGeom prst="rect">
            <a:avLst/>
          </a:prstGeom>
          <a:solidFill>
            <a:srgbClr val="FF66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zh-CN" altLang="en-US" sz="2800" b="1" dirty="0">
                <a:solidFill>
                  <a:schemeClr val="bg1"/>
                </a:solidFill>
              </a:rPr>
              <a:t>二、阅读的困境</a:t>
            </a:r>
          </a:p>
        </p:txBody>
      </p:sp>
      <p:sp>
        <p:nvSpPr>
          <p:cNvPr id="12" name="文本框 11">
            <a:extLst>
              <a:ext uri="{FF2B5EF4-FFF2-40B4-BE49-F238E27FC236}">
                <a16:creationId xmlns:a16="http://schemas.microsoft.com/office/drawing/2014/main" id="{D9D0DBA3-C4C3-44F3-9A66-F096952945DB}"/>
              </a:ext>
            </a:extLst>
          </p:cNvPr>
          <p:cNvSpPr txBox="1"/>
          <p:nvPr/>
        </p:nvSpPr>
        <p:spPr>
          <a:xfrm>
            <a:off x="311282" y="3017114"/>
            <a:ext cx="8715985" cy="3693319"/>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wrap="square" rtlCol="0">
            <a:spAutoFit/>
          </a:bodyPr>
          <a:lstStyle/>
          <a:p>
            <a:pPr marL="457200" indent="-457200" algn="just">
              <a:buFont typeface="Wingdings" panose="05000000000000000000" pitchFamily="2" charset="2"/>
              <a:buChar char="u"/>
            </a:pPr>
            <a:r>
              <a:rPr lang="zh-CN" altLang="en-US"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读而不记</a:t>
            </a:r>
            <a:r>
              <a:rPr lang="en-US" altLang="zh-CN"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白读</a:t>
            </a:r>
            <a:endParaRPr lang="en-US" altLang="zh-CN"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457200" indent="-457200" algn="just">
              <a:buFont typeface="Wingdings" panose="05000000000000000000" pitchFamily="2" charset="2"/>
              <a:buChar char="u"/>
            </a:pPr>
            <a:r>
              <a:rPr lang="zh-CN" altLang="en-US"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读而不思</a:t>
            </a:r>
            <a:r>
              <a:rPr lang="en-US" altLang="zh-CN"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无疑</a:t>
            </a:r>
            <a:endParaRPr lang="en-US" altLang="zh-CN"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457200" indent="-457200" algn="just">
              <a:buFont typeface="Wingdings" panose="05000000000000000000" pitchFamily="2" charset="2"/>
              <a:buChar char="u"/>
            </a:pPr>
            <a:r>
              <a:rPr lang="zh-CN" altLang="en-US"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读而不写</a:t>
            </a:r>
            <a:r>
              <a:rPr lang="en-US" altLang="zh-CN"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寡得</a:t>
            </a:r>
            <a:endParaRPr lang="en-US" altLang="zh-CN"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457200" indent="-457200" algn="just">
              <a:buFont typeface="Wingdings" panose="05000000000000000000" pitchFamily="2" charset="2"/>
              <a:buChar char="u"/>
            </a:pPr>
            <a:r>
              <a:rPr lang="zh-CN" altLang="en-US"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读而不悟</a:t>
            </a:r>
            <a:r>
              <a:rPr lang="en-US" altLang="zh-CN"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p>
          <a:p>
            <a:pPr algn="just"/>
            <a:r>
              <a:rPr lang="en-US" altLang="zh-CN"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不能将作者的人生经验</a:t>
            </a:r>
            <a:r>
              <a:rPr lang="zh-CN" altLang="en-US" sz="2600" b="1" dirty="0">
                <a:ln w="10160">
                  <a:solidFill>
                    <a:schemeClr val="accent5"/>
                  </a:solidFill>
                  <a:prstDash val="solid"/>
                </a:ln>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转化为</a:t>
            </a:r>
            <a:r>
              <a:rPr lang="zh-CN" altLang="en-US"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自己的心灵体会；</a:t>
            </a:r>
            <a:endParaRPr lang="en-US" altLang="zh-CN"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gn="just"/>
            <a:r>
              <a:rPr lang="en-US" altLang="zh-CN"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不能将浅层次感性认识</a:t>
            </a:r>
            <a:r>
              <a:rPr lang="zh-CN" altLang="en-US" sz="2600" b="1" dirty="0">
                <a:ln w="10160">
                  <a:solidFill>
                    <a:schemeClr val="accent5"/>
                  </a:solidFill>
                  <a:prstDash val="solid"/>
                </a:ln>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上升为</a:t>
            </a:r>
            <a:r>
              <a:rPr lang="zh-CN" altLang="en-US"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个人的理性认知；</a:t>
            </a:r>
            <a:endParaRPr lang="en-US" altLang="zh-CN"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gn="just"/>
            <a:r>
              <a:rPr lang="en-US" altLang="zh-CN"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只有“文字的阅读”没有形成巨大的心灵震撼、没有形成对社会人生的深层体察、没有完成从有字书向无字书的转换。</a:t>
            </a:r>
            <a:endParaRPr lang="en-US" altLang="zh-CN" sz="2600" b="1" dirty="0">
              <a:ln w="10160">
                <a:solidFill>
                  <a:schemeClr val="accent5"/>
                </a:solidFill>
                <a:prstDash val="solid"/>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250671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02440F46-F009-4381-B320-5CC608ED5970}"/>
              </a:ext>
            </a:extLst>
          </p:cNvPr>
          <p:cNvSpPr txBox="1"/>
          <p:nvPr/>
        </p:nvSpPr>
        <p:spPr>
          <a:xfrm>
            <a:off x="253226" y="302021"/>
            <a:ext cx="3143117" cy="523220"/>
          </a:xfrm>
          <a:prstGeom prst="rect">
            <a:avLst/>
          </a:prstGeom>
          <a:solidFill>
            <a:srgbClr val="FF66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zh-CN" altLang="en-US" sz="2800" b="1" dirty="0">
                <a:solidFill>
                  <a:schemeClr val="bg1"/>
                </a:solidFill>
              </a:rPr>
              <a:t>三、另一种视角：</a:t>
            </a:r>
          </a:p>
        </p:txBody>
      </p:sp>
      <p:sp>
        <p:nvSpPr>
          <p:cNvPr id="3" name="矩形 2">
            <a:extLst>
              <a:ext uri="{FF2B5EF4-FFF2-40B4-BE49-F238E27FC236}">
                <a16:creationId xmlns:a16="http://schemas.microsoft.com/office/drawing/2014/main" id="{DD604F2E-FA3A-4A60-8C3F-4B8AD0C02CAA}"/>
              </a:ext>
            </a:extLst>
          </p:cNvPr>
          <p:cNvSpPr/>
          <p:nvPr/>
        </p:nvSpPr>
        <p:spPr>
          <a:xfrm>
            <a:off x="6748463" y="1355725"/>
            <a:ext cx="2301875" cy="2246313"/>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defRPr/>
            </a:pPr>
            <a:r>
              <a:rPr lang="zh-CN" altLang="en-US" sz="2000" b="1" dirty="0">
                <a:latin typeface="楷体_GB2312" panose="02010609030101010101" pitchFamily="49" charset="-122"/>
                <a:ea typeface="楷体_GB2312" panose="02010609030101010101" pitchFamily="49" charset="-122"/>
              </a:rPr>
              <a:t>①这几天心里颇不宁静。月亮渐渐地升高了</a:t>
            </a:r>
            <a:r>
              <a:rPr lang="en-US" altLang="zh-CN" sz="2000" b="1" dirty="0">
                <a:latin typeface="楷体_GB2312" panose="02010609030101010101" pitchFamily="49" charset="-122"/>
                <a:ea typeface="楷体_GB2312" panose="02010609030101010101" pitchFamily="49" charset="-122"/>
              </a:rPr>
              <a:t>……</a:t>
            </a:r>
            <a:r>
              <a:rPr lang="zh-CN" altLang="en-US" sz="2000" b="1" dirty="0">
                <a:latin typeface="楷体_GB2312" panose="02010609030101010101" pitchFamily="49" charset="-122"/>
                <a:ea typeface="楷体_GB2312" panose="02010609030101010101" pitchFamily="49" charset="-122"/>
              </a:rPr>
              <a:t>妻在屋里拍着闰儿哼着眠歌</a:t>
            </a:r>
            <a:r>
              <a:rPr lang="en-US" altLang="zh-CN" sz="2000" b="1" dirty="0">
                <a:latin typeface="楷体_GB2312" panose="02010609030101010101" pitchFamily="49" charset="-122"/>
                <a:ea typeface="楷体_GB2312" panose="02010609030101010101" pitchFamily="49" charset="-122"/>
              </a:rPr>
              <a:t>……</a:t>
            </a:r>
            <a:r>
              <a:rPr lang="zh-CN" altLang="en-US" sz="2000" b="1" dirty="0">
                <a:latin typeface="楷体_GB2312" panose="02010609030101010101" pitchFamily="49" charset="-122"/>
                <a:ea typeface="楷体_GB2312" panose="02010609030101010101" pitchFamily="49" charset="-122"/>
              </a:rPr>
              <a:t>我悄悄地披了大衫，</a:t>
            </a:r>
            <a:r>
              <a:rPr lang="zh-CN" altLang="en-US" sz="2000" b="1" dirty="0">
                <a:solidFill>
                  <a:srgbClr val="FF0000"/>
                </a:solidFill>
                <a:latin typeface="楷体_GB2312" panose="02010609030101010101" pitchFamily="49" charset="-122"/>
                <a:ea typeface="楷体_GB2312" panose="02010609030101010101" pitchFamily="49" charset="-122"/>
              </a:rPr>
              <a:t>带上门出去</a:t>
            </a:r>
            <a:r>
              <a:rPr lang="zh-CN" altLang="en-US" sz="2000" b="1" dirty="0">
                <a:latin typeface="楷体_GB2312" panose="02010609030101010101" pitchFamily="49" charset="-122"/>
                <a:ea typeface="楷体_GB2312" panose="02010609030101010101" pitchFamily="49" charset="-122"/>
              </a:rPr>
              <a:t>。</a:t>
            </a:r>
          </a:p>
        </p:txBody>
      </p:sp>
      <p:sp>
        <p:nvSpPr>
          <p:cNvPr id="4" name="矩形 3">
            <a:extLst>
              <a:ext uri="{FF2B5EF4-FFF2-40B4-BE49-F238E27FC236}">
                <a16:creationId xmlns:a16="http://schemas.microsoft.com/office/drawing/2014/main" id="{ADDD63B0-BA70-46F9-99AC-FCAD5B59EF98}"/>
              </a:ext>
            </a:extLst>
          </p:cNvPr>
          <p:cNvSpPr/>
          <p:nvPr/>
        </p:nvSpPr>
        <p:spPr>
          <a:xfrm>
            <a:off x="290513" y="1125538"/>
            <a:ext cx="4897437" cy="2246312"/>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defRPr/>
            </a:pPr>
            <a:r>
              <a:rPr lang="zh-CN" altLang="en-US" sz="2000" b="1" dirty="0">
                <a:latin typeface="楷体_GB2312" panose="02010609030101010101" pitchFamily="49" charset="-122"/>
                <a:ea typeface="楷体_GB2312" panose="02010609030101010101" pitchFamily="49" charset="-122"/>
              </a:rPr>
              <a:t>②</a:t>
            </a:r>
            <a:r>
              <a:rPr lang="zh-CN" altLang="en-US" sz="2000" b="1" dirty="0">
                <a:solidFill>
                  <a:srgbClr val="FF0000"/>
                </a:solidFill>
                <a:latin typeface="楷体_GB2312" panose="02010609030101010101" pitchFamily="49" charset="-122"/>
                <a:ea typeface="楷体_GB2312" panose="02010609030101010101" pitchFamily="49" charset="-122"/>
              </a:rPr>
              <a:t>这一片天地好像是我的</a:t>
            </a:r>
            <a:r>
              <a:rPr lang="zh-CN" altLang="en-US" sz="2000" b="1" dirty="0">
                <a:latin typeface="楷体_GB2312" panose="02010609030101010101" pitchFamily="49" charset="-122"/>
                <a:ea typeface="楷体_GB2312" panose="02010609030101010101" pitchFamily="49" charset="-122"/>
              </a:rPr>
              <a:t>；我也像超出了平常的自己，到了另一个世界里。我爱热闹，也爱冷静；爱群居，也爱独处。像今晚上，一个人在这苍茫的月下，</a:t>
            </a:r>
            <a:r>
              <a:rPr lang="zh-CN" altLang="en-US" sz="2000" b="1" dirty="0">
                <a:solidFill>
                  <a:srgbClr val="FF0000"/>
                </a:solidFill>
                <a:latin typeface="楷体_GB2312" panose="02010609030101010101" pitchFamily="49" charset="-122"/>
                <a:ea typeface="楷体_GB2312" panose="02010609030101010101" pitchFamily="49" charset="-122"/>
              </a:rPr>
              <a:t>什么都可以想，什么都可以不想，便觉是个自由的人</a:t>
            </a:r>
            <a:r>
              <a:rPr lang="zh-CN" altLang="en-US" sz="2000" b="1" dirty="0">
                <a:latin typeface="楷体_GB2312" panose="02010609030101010101" pitchFamily="49" charset="-122"/>
                <a:ea typeface="楷体_GB2312" panose="02010609030101010101" pitchFamily="49" charset="-122"/>
              </a:rPr>
              <a:t>。白天里一定要做的事，一定要说的话，</a:t>
            </a:r>
            <a:r>
              <a:rPr lang="zh-CN" altLang="en-US" sz="2000" b="1" dirty="0">
                <a:solidFill>
                  <a:srgbClr val="FF0000"/>
                </a:solidFill>
                <a:latin typeface="楷体_GB2312" panose="02010609030101010101" pitchFamily="49" charset="-122"/>
                <a:ea typeface="楷体_GB2312" panose="02010609030101010101" pitchFamily="49" charset="-122"/>
              </a:rPr>
              <a:t>现在都可不理</a:t>
            </a:r>
            <a:r>
              <a:rPr lang="zh-CN" altLang="en-US" sz="2000" b="1" dirty="0">
                <a:latin typeface="楷体_GB2312" panose="02010609030101010101" pitchFamily="49" charset="-122"/>
                <a:ea typeface="楷体_GB2312" panose="02010609030101010101" pitchFamily="49" charset="-122"/>
              </a:rPr>
              <a:t>。这是独处的妙处。</a:t>
            </a:r>
          </a:p>
        </p:txBody>
      </p:sp>
      <p:sp>
        <p:nvSpPr>
          <p:cNvPr id="5" name="矩形 4">
            <a:extLst>
              <a:ext uri="{FF2B5EF4-FFF2-40B4-BE49-F238E27FC236}">
                <a16:creationId xmlns:a16="http://schemas.microsoft.com/office/drawing/2014/main" id="{4EBE2F46-C322-4BF0-A5D7-F0BA0D28BFCC}"/>
              </a:ext>
            </a:extLst>
          </p:cNvPr>
          <p:cNvSpPr/>
          <p:nvPr/>
        </p:nvSpPr>
        <p:spPr>
          <a:xfrm>
            <a:off x="290513" y="3848100"/>
            <a:ext cx="4897437" cy="1016000"/>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defRPr/>
            </a:pPr>
            <a:r>
              <a:rPr lang="zh-CN" altLang="en-US" sz="2000" b="1" dirty="0">
                <a:latin typeface="楷体_GB2312" panose="02010609030101010101" pitchFamily="49" charset="-122"/>
                <a:ea typeface="楷体_GB2312" panose="02010609030101010101" pitchFamily="49" charset="-122"/>
              </a:rPr>
              <a:t>③月色下的荷塘</a:t>
            </a:r>
            <a:endParaRPr lang="en-US" altLang="zh-CN" sz="2000" b="1" dirty="0">
              <a:latin typeface="楷体_GB2312" panose="02010609030101010101" pitchFamily="49" charset="-122"/>
              <a:ea typeface="楷体_GB2312" panose="02010609030101010101" pitchFamily="49" charset="-122"/>
            </a:endParaRPr>
          </a:p>
          <a:p>
            <a:pPr>
              <a:defRPr/>
            </a:pPr>
            <a:r>
              <a:rPr lang="en-US" altLang="zh-CN" sz="2000" b="1" dirty="0">
                <a:latin typeface="楷体_GB2312" panose="02010609030101010101" pitchFamily="49" charset="-122"/>
                <a:ea typeface="楷体_GB2312" panose="02010609030101010101" pitchFamily="49" charset="-122"/>
              </a:rPr>
              <a:t>       +</a:t>
            </a:r>
          </a:p>
          <a:p>
            <a:pPr>
              <a:defRPr/>
            </a:pPr>
            <a:r>
              <a:rPr lang="zh-CN" altLang="en-US" sz="2000" b="1" dirty="0">
                <a:latin typeface="楷体_GB2312" panose="02010609030101010101" pitchFamily="49" charset="-122"/>
                <a:ea typeface="楷体_GB2312" panose="02010609030101010101" pitchFamily="49" charset="-122"/>
              </a:rPr>
              <a:t>  荷塘上的月色</a:t>
            </a:r>
          </a:p>
        </p:txBody>
      </p:sp>
      <p:sp>
        <p:nvSpPr>
          <p:cNvPr id="6" name="矩形 5">
            <a:extLst>
              <a:ext uri="{FF2B5EF4-FFF2-40B4-BE49-F238E27FC236}">
                <a16:creationId xmlns:a16="http://schemas.microsoft.com/office/drawing/2014/main" id="{E332E6D9-FC2B-4ED5-9C13-E63103109529}"/>
              </a:ext>
            </a:extLst>
          </p:cNvPr>
          <p:cNvSpPr/>
          <p:nvPr/>
        </p:nvSpPr>
        <p:spPr>
          <a:xfrm>
            <a:off x="6761163" y="3860800"/>
            <a:ext cx="2303462" cy="1939925"/>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defRPr/>
            </a:pPr>
            <a:r>
              <a:rPr lang="zh-CN" altLang="en-US" sz="2000" b="1" dirty="0">
                <a:latin typeface="楷体_GB2312" panose="02010609030101010101" pitchFamily="49" charset="-122"/>
                <a:ea typeface="楷体_GB2312" panose="02010609030101010101" pitchFamily="49" charset="-122"/>
              </a:rPr>
              <a:t>⑤这样想着，猛一抬头，不觉已是自己的门前；</a:t>
            </a:r>
            <a:r>
              <a:rPr lang="zh-CN" altLang="en-US" sz="2000" b="1" dirty="0">
                <a:solidFill>
                  <a:srgbClr val="FF0000"/>
                </a:solidFill>
                <a:latin typeface="楷体_GB2312" panose="02010609030101010101" pitchFamily="49" charset="-122"/>
                <a:ea typeface="楷体_GB2312" panose="02010609030101010101" pitchFamily="49" charset="-122"/>
              </a:rPr>
              <a:t>轻轻地推门进去，什么声息也没有</a:t>
            </a:r>
            <a:r>
              <a:rPr lang="zh-CN" altLang="en-US" sz="2000" b="1" dirty="0">
                <a:latin typeface="楷体_GB2312" panose="02010609030101010101" pitchFamily="49" charset="-122"/>
                <a:ea typeface="楷体_GB2312" panose="02010609030101010101" pitchFamily="49" charset="-122"/>
              </a:rPr>
              <a:t>，妻已睡熟好久了。</a:t>
            </a:r>
          </a:p>
        </p:txBody>
      </p:sp>
      <p:sp>
        <p:nvSpPr>
          <p:cNvPr id="8" name="矩形 7">
            <a:extLst>
              <a:ext uri="{FF2B5EF4-FFF2-40B4-BE49-F238E27FC236}">
                <a16:creationId xmlns:a16="http://schemas.microsoft.com/office/drawing/2014/main" id="{9735A110-6408-48F5-9033-B026852C22B4}"/>
              </a:ext>
            </a:extLst>
          </p:cNvPr>
          <p:cNvSpPr/>
          <p:nvPr/>
        </p:nvSpPr>
        <p:spPr>
          <a:xfrm>
            <a:off x="323850" y="5456238"/>
            <a:ext cx="4895850" cy="1016000"/>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defRPr/>
            </a:pPr>
            <a:r>
              <a:rPr lang="zh-CN" altLang="en-US" sz="2000" b="1" dirty="0">
                <a:latin typeface="楷体_GB2312" panose="02010609030101010101" pitchFamily="49" charset="-122"/>
                <a:ea typeface="楷体_GB2312" panose="02010609030101010101" pitchFamily="49" charset="-122"/>
              </a:rPr>
              <a:t>④采莲赋</a:t>
            </a:r>
            <a:r>
              <a:rPr lang="en-US" altLang="zh-CN" sz="2000" b="1" dirty="0">
                <a:latin typeface="楷体_GB2312" panose="02010609030101010101" pitchFamily="49" charset="-122"/>
                <a:ea typeface="楷体_GB2312" panose="02010609030101010101" pitchFamily="49" charset="-122"/>
              </a:rPr>
              <a:t>》·《</a:t>
            </a:r>
            <a:r>
              <a:rPr lang="zh-CN" altLang="en-US" sz="2000" b="1" dirty="0">
                <a:latin typeface="楷体_GB2312" panose="02010609030101010101" pitchFamily="49" charset="-122"/>
                <a:ea typeface="楷体_GB2312" panose="02010609030101010101" pitchFamily="49" charset="-122"/>
              </a:rPr>
              <a:t>西洲曲</a:t>
            </a:r>
            <a:r>
              <a:rPr lang="en-US" altLang="zh-CN" sz="2000" b="1" dirty="0">
                <a:latin typeface="楷体_GB2312" panose="02010609030101010101" pitchFamily="49" charset="-122"/>
                <a:ea typeface="楷体_GB2312" panose="02010609030101010101" pitchFamily="49" charset="-122"/>
              </a:rPr>
              <a:t>》</a:t>
            </a:r>
          </a:p>
          <a:p>
            <a:pPr>
              <a:defRPr/>
            </a:pPr>
            <a:r>
              <a:rPr lang="en-US" altLang="zh-CN" sz="2000" b="1" dirty="0">
                <a:latin typeface="楷体_GB2312" panose="02010609030101010101" pitchFamily="49" charset="-122"/>
                <a:ea typeface="楷体_GB2312" panose="02010609030101010101" pitchFamily="49" charset="-122"/>
              </a:rPr>
              <a:t>——</a:t>
            </a:r>
            <a:r>
              <a:rPr lang="zh-CN" altLang="en-US" sz="2000" b="1" dirty="0">
                <a:latin typeface="楷体_GB2312" panose="02010609030101010101" pitchFamily="49" charset="-122"/>
                <a:ea typeface="楷体_GB2312" panose="02010609030101010101" pitchFamily="49" charset="-122"/>
              </a:rPr>
              <a:t>这真是有趣的事，可惜</a:t>
            </a:r>
            <a:r>
              <a:rPr lang="zh-CN" altLang="en-US" sz="2000" b="1" dirty="0">
                <a:solidFill>
                  <a:srgbClr val="FF0000"/>
                </a:solidFill>
                <a:latin typeface="楷体_GB2312" panose="02010609030101010101" pitchFamily="49" charset="-122"/>
                <a:ea typeface="楷体_GB2312" panose="02010609030101010101" pitchFamily="49" charset="-122"/>
              </a:rPr>
              <a:t>我们现在早已无福消受</a:t>
            </a:r>
            <a:r>
              <a:rPr lang="zh-CN" altLang="en-US" sz="2000" b="1" dirty="0">
                <a:latin typeface="楷体_GB2312" panose="02010609030101010101" pitchFamily="49" charset="-122"/>
                <a:ea typeface="楷体_GB2312" panose="02010609030101010101" pitchFamily="49" charset="-122"/>
              </a:rPr>
              <a:t>了。</a:t>
            </a:r>
            <a:endParaRPr lang="en-US" altLang="zh-CN" sz="2000" b="1" dirty="0">
              <a:latin typeface="楷体_GB2312" panose="02010609030101010101" pitchFamily="49" charset="-122"/>
              <a:ea typeface="楷体_GB2312" panose="02010609030101010101" pitchFamily="49" charset="-122"/>
            </a:endParaRPr>
          </a:p>
        </p:txBody>
      </p:sp>
      <p:sp>
        <p:nvSpPr>
          <p:cNvPr id="9" name="箭头: 左 8">
            <a:extLst>
              <a:ext uri="{FF2B5EF4-FFF2-40B4-BE49-F238E27FC236}">
                <a16:creationId xmlns:a16="http://schemas.microsoft.com/office/drawing/2014/main" id="{92CE2763-4647-49E5-BC4C-D8F28026E5BA}"/>
              </a:ext>
            </a:extLst>
          </p:cNvPr>
          <p:cNvSpPr/>
          <p:nvPr/>
        </p:nvSpPr>
        <p:spPr>
          <a:xfrm rot="21270792">
            <a:off x="5738813" y="3036888"/>
            <a:ext cx="1152525" cy="458787"/>
          </a:xfrm>
          <a:prstGeom prst="leftArrow">
            <a:avLst>
              <a:gd name="adj1" fmla="val 38912"/>
              <a:gd name="adj2" fmla="val 5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箭头: 左 10">
            <a:extLst>
              <a:ext uri="{FF2B5EF4-FFF2-40B4-BE49-F238E27FC236}">
                <a16:creationId xmlns:a16="http://schemas.microsoft.com/office/drawing/2014/main" id="{10856D5F-EB99-4289-9E8D-2101ABEF077B}"/>
              </a:ext>
            </a:extLst>
          </p:cNvPr>
          <p:cNvSpPr/>
          <p:nvPr/>
        </p:nvSpPr>
        <p:spPr>
          <a:xfrm rot="1453364">
            <a:off x="3336925" y="2171700"/>
            <a:ext cx="1152525" cy="458788"/>
          </a:xfrm>
          <a:prstGeom prst="leftArrow">
            <a:avLst>
              <a:gd name="adj1" fmla="val 38912"/>
              <a:gd name="adj2" fmla="val 5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箭头: 左 11">
            <a:extLst>
              <a:ext uri="{FF2B5EF4-FFF2-40B4-BE49-F238E27FC236}">
                <a16:creationId xmlns:a16="http://schemas.microsoft.com/office/drawing/2014/main" id="{0AFB72C7-9DDB-41B4-8A79-CC1BFDF0EEC4}"/>
              </a:ext>
            </a:extLst>
          </p:cNvPr>
          <p:cNvSpPr/>
          <p:nvPr/>
        </p:nvSpPr>
        <p:spPr>
          <a:xfrm rot="20941321">
            <a:off x="1952625" y="1873250"/>
            <a:ext cx="1152525" cy="458788"/>
          </a:xfrm>
          <a:prstGeom prst="leftArrow">
            <a:avLst>
              <a:gd name="adj1" fmla="val 38912"/>
              <a:gd name="adj2" fmla="val 5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箭头: 左 12">
            <a:extLst>
              <a:ext uri="{FF2B5EF4-FFF2-40B4-BE49-F238E27FC236}">
                <a16:creationId xmlns:a16="http://schemas.microsoft.com/office/drawing/2014/main" id="{660ADB65-EA10-4B22-8682-E74D751943DC}"/>
              </a:ext>
            </a:extLst>
          </p:cNvPr>
          <p:cNvSpPr/>
          <p:nvPr/>
        </p:nvSpPr>
        <p:spPr>
          <a:xfrm rot="17366925">
            <a:off x="1023937" y="2828926"/>
            <a:ext cx="1152525" cy="457200"/>
          </a:xfrm>
          <a:prstGeom prst="leftArrow">
            <a:avLst>
              <a:gd name="adj1" fmla="val 38912"/>
              <a:gd name="adj2" fmla="val 5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箭头: 左 13">
            <a:extLst>
              <a:ext uri="{FF2B5EF4-FFF2-40B4-BE49-F238E27FC236}">
                <a16:creationId xmlns:a16="http://schemas.microsoft.com/office/drawing/2014/main" id="{A6029669-5445-4FEA-B206-20F12ED1AE69}"/>
              </a:ext>
            </a:extLst>
          </p:cNvPr>
          <p:cNvSpPr/>
          <p:nvPr/>
        </p:nvSpPr>
        <p:spPr>
          <a:xfrm rot="14189463">
            <a:off x="1023937" y="4254501"/>
            <a:ext cx="1152525" cy="457200"/>
          </a:xfrm>
          <a:prstGeom prst="leftArrow">
            <a:avLst>
              <a:gd name="adj1" fmla="val 38912"/>
              <a:gd name="adj2" fmla="val 5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箭头: 左 14">
            <a:extLst>
              <a:ext uri="{FF2B5EF4-FFF2-40B4-BE49-F238E27FC236}">
                <a16:creationId xmlns:a16="http://schemas.microsoft.com/office/drawing/2014/main" id="{8E7667EA-8361-406B-B695-D0F62E59D029}"/>
              </a:ext>
            </a:extLst>
          </p:cNvPr>
          <p:cNvSpPr/>
          <p:nvPr/>
        </p:nvSpPr>
        <p:spPr>
          <a:xfrm rot="11899251">
            <a:off x="2076450" y="5116513"/>
            <a:ext cx="1152525" cy="457200"/>
          </a:xfrm>
          <a:prstGeom prst="leftArrow">
            <a:avLst>
              <a:gd name="adj1" fmla="val 38912"/>
              <a:gd name="adj2" fmla="val 5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箭头: 左 15">
            <a:extLst>
              <a:ext uri="{FF2B5EF4-FFF2-40B4-BE49-F238E27FC236}">
                <a16:creationId xmlns:a16="http://schemas.microsoft.com/office/drawing/2014/main" id="{8461C43F-F3FE-4325-B6FA-B482C07A55E3}"/>
              </a:ext>
            </a:extLst>
          </p:cNvPr>
          <p:cNvSpPr/>
          <p:nvPr/>
        </p:nvSpPr>
        <p:spPr>
          <a:xfrm rot="9538030">
            <a:off x="3336925" y="5116513"/>
            <a:ext cx="1150938" cy="457200"/>
          </a:xfrm>
          <a:prstGeom prst="leftArrow">
            <a:avLst>
              <a:gd name="adj1" fmla="val 38912"/>
              <a:gd name="adj2" fmla="val 5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箭头: 左 16">
            <a:extLst>
              <a:ext uri="{FF2B5EF4-FFF2-40B4-BE49-F238E27FC236}">
                <a16:creationId xmlns:a16="http://schemas.microsoft.com/office/drawing/2014/main" id="{C1834041-5AA0-4988-A596-661D1BDB700B}"/>
              </a:ext>
            </a:extLst>
          </p:cNvPr>
          <p:cNvSpPr/>
          <p:nvPr/>
        </p:nvSpPr>
        <p:spPr>
          <a:xfrm rot="9476198">
            <a:off x="4729163" y="4695825"/>
            <a:ext cx="1152525" cy="457200"/>
          </a:xfrm>
          <a:prstGeom prst="leftArrow">
            <a:avLst>
              <a:gd name="adj1" fmla="val 38912"/>
              <a:gd name="adj2" fmla="val 5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箭头: 左 17">
            <a:extLst>
              <a:ext uri="{FF2B5EF4-FFF2-40B4-BE49-F238E27FC236}">
                <a16:creationId xmlns:a16="http://schemas.microsoft.com/office/drawing/2014/main" id="{37A04E93-B19D-4217-9694-01A0E46E9A96}"/>
              </a:ext>
            </a:extLst>
          </p:cNvPr>
          <p:cNvSpPr/>
          <p:nvPr/>
        </p:nvSpPr>
        <p:spPr>
          <a:xfrm rot="9228922">
            <a:off x="5999163" y="4106863"/>
            <a:ext cx="1152525" cy="458787"/>
          </a:xfrm>
          <a:prstGeom prst="leftArrow">
            <a:avLst>
              <a:gd name="adj1" fmla="val 38912"/>
              <a:gd name="adj2" fmla="val 5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矩形 18">
            <a:extLst>
              <a:ext uri="{FF2B5EF4-FFF2-40B4-BE49-F238E27FC236}">
                <a16:creationId xmlns:a16="http://schemas.microsoft.com/office/drawing/2014/main" id="{AC201B55-9D51-4366-AFED-68A1BEA9B661}"/>
              </a:ext>
            </a:extLst>
          </p:cNvPr>
          <p:cNvSpPr/>
          <p:nvPr/>
        </p:nvSpPr>
        <p:spPr>
          <a:xfrm>
            <a:off x="5076056" y="620688"/>
            <a:ext cx="1872208" cy="4508927"/>
          </a:xfrm>
          <a:prstGeom prst="rect">
            <a:avLst/>
          </a:prstGeom>
          <a:noFill/>
          <a:scene3d>
            <a:camera prst="isometricOffAxis1Left"/>
            <a:lightRig rig="threePt" dir="t"/>
          </a:scene3d>
        </p:spPr>
        <p:txBody>
          <a:bodyPr>
            <a:spAutoFit/>
          </a:bodyPr>
          <a:lstStyle/>
          <a:p>
            <a:pPr algn="ctr">
              <a:defRPr/>
            </a:pPr>
            <a:r>
              <a:rPr lang="zh-CN" altLang="en-US" sz="28700" b="1" dirty="0">
                <a:ln w="9525">
                  <a:solidFill>
                    <a:schemeClr val="bg1"/>
                  </a:solidFill>
                  <a:prstDash val="solid"/>
                </a:ln>
                <a:solidFill>
                  <a:schemeClr val="bg1">
                    <a:lumMod val="95000"/>
                  </a:schemeClr>
                </a:solidFill>
                <a:effectLst>
                  <a:outerShdw blurRad="12700" dist="38100" dir="2700000" algn="tl" rotWithShape="0">
                    <a:schemeClr val="bg1">
                      <a:lumMod val="50000"/>
                    </a:schemeClr>
                  </a:outerShdw>
                </a:effectLst>
                <a:latin typeface="黑体" panose="02010609060101010101" pitchFamily="49" charset="-122"/>
                <a:ea typeface="黑体" panose="02010609060101010101" pitchFamily="49" charset="-122"/>
              </a:rPr>
              <a:t>門</a:t>
            </a:r>
          </a:p>
        </p:txBody>
      </p:sp>
      <p:sp>
        <p:nvSpPr>
          <p:cNvPr id="10" name="箭头: 左 9">
            <a:extLst>
              <a:ext uri="{FF2B5EF4-FFF2-40B4-BE49-F238E27FC236}">
                <a16:creationId xmlns:a16="http://schemas.microsoft.com/office/drawing/2014/main" id="{7EFAFAB8-1818-4FED-9461-13C9368C36F7}"/>
              </a:ext>
            </a:extLst>
          </p:cNvPr>
          <p:cNvSpPr/>
          <p:nvPr/>
        </p:nvSpPr>
        <p:spPr>
          <a:xfrm rot="1453364">
            <a:off x="4575175" y="2770188"/>
            <a:ext cx="1152525" cy="458787"/>
          </a:xfrm>
          <a:prstGeom prst="leftArrow">
            <a:avLst>
              <a:gd name="adj1" fmla="val 38912"/>
              <a:gd name="adj2" fmla="val 5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val="2187686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randombar(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randombar(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randombar(horizontal)">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randombar(horizontal)">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randombar(horizontal)">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randombar(horizontal)">
                                      <p:cBhvr>
                                        <p:cTn id="67" dur="500"/>
                                        <p:tgtEl>
                                          <p:spTgt spid="16"/>
                                        </p:tgtEl>
                                      </p:cBhvr>
                                    </p:animEffect>
                                  </p:childTnLst>
                                </p:cTn>
                              </p:par>
                            </p:childTnLst>
                          </p:cTn>
                        </p:par>
                      </p:childTnLst>
                    </p:cTn>
                  </p:par>
                  <p:par>
                    <p:cTn id="68" fill="hold">
                      <p:stCondLst>
                        <p:cond delay="indefinite"/>
                      </p:stCondLst>
                      <p:childTnLst>
                        <p:par>
                          <p:cTn id="69" fill="hold">
                            <p:stCondLst>
                              <p:cond delay="0"/>
                            </p:stCondLst>
                            <p:childTnLst>
                              <p:par>
                                <p:cTn id="70" presetID="14" presetClass="entr" presetSubtype="10" fill="hold" grpId="0"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randombar(horizontal)">
                                      <p:cBhvr>
                                        <p:cTn id="72" dur="500"/>
                                        <p:tgtEl>
                                          <p:spTgt spid="17"/>
                                        </p:tgtEl>
                                      </p:cBhvr>
                                    </p:animEffect>
                                  </p:childTnLst>
                                </p:cTn>
                              </p:par>
                            </p:childTnLst>
                          </p:cTn>
                        </p:par>
                      </p:childTnLst>
                    </p:cTn>
                  </p:par>
                  <p:par>
                    <p:cTn id="73" fill="hold">
                      <p:stCondLst>
                        <p:cond delay="indefinite"/>
                      </p:stCondLst>
                      <p:childTnLst>
                        <p:par>
                          <p:cTn id="74" fill="hold">
                            <p:stCondLst>
                              <p:cond delay="0"/>
                            </p:stCondLst>
                            <p:childTnLst>
                              <p:par>
                                <p:cTn id="75" presetID="14" presetClass="entr" presetSubtype="10" fill="hold" grpId="0" nodeType="click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randombar(horizontal)">
                                      <p:cBhvr>
                                        <p:cTn id="77" dur="500"/>
                                        <p:tgtEl>
                                          <p:spTgt spid="18"/>
                                        </p:tgtEl>
                                      </p:cBhvr>
                                    </p:animEffect>
                                  </p:childTnLst>
                                </p:cTn>
                              </p:par>
                            </p:childTnLst>
                          </p:cTn>
                        </p:par>
                      </p:childTnLst>
                    </p:cTn>
                  </p:par>
                  <p:par>
                    <p:cTn id="78" fill="hold">
                      <p:stCondLst>
                        <p:cond delay="indefinite"/>
                      </p:stCondLst>
                      <p:childTnLst>
                        <p:par>
                          <p:cTn id="79" fill="hold">
                            <p:stCondLst>
                              <p:cond delay="0"/>
                            </p:stCondLst>
                            <p:childTnLst>
                              <p:par>
                                <p:cTn id="80" presetID="21" presetClass="entr" presetSubtype="1" fill="hold" nodeType="click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wheel(1)">
                                      <p:cBhvr>
                                        <p:cTn id="82"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8" grpId="0" animBg="1"/>
      <p:bldP spid="9" grpId="0" animBg="1"/>
      <p:bldP spid="11" grpId="0" animBg="1"/>
      <p:bldP spid="12" grpId="0" animBg="1"/>
      <p:bldP spid="13" grpId="0" animBg="1"/>
      <p:bldP spid="14" grpId="0" animBg="1"/>
      <p:bldP spid="15" grpId="0" animBg="1"/>
      <p:bldP spid="16" grpId="0" animBg="1"/>
      <p:bldP spid="17" grpId="0" animBg="1"/>
      <p:bldP spid="18"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5" name="箭头: 左 4">
            <a:extLst>
              <a:ext uri="{FF2B5EF4-FFF2-40B4-BE49-F238E27FC236}">
                <a16:creationId xmlns:a16="http://schemas.microsoft.com/office/drawing/2014/main" id="{83810AFA-F7C0-4C52-A016-7A3B15406282}"/>
              </a:ext>
            </a:extLst>
          </p:cNvPr>
          <p:cNvSpPr/>
          <p:nvPr/>
        </p:nvSpPr>
        <p:spPr>
          <a:xfrm rot="10800000">
            <a:off x="6264275" y="3248025"/>
            <a:ext cx="909638" cy="458788"/>
          </a:xfrm>
          <a:prstGeom prst="leftArrow">
            <a:avLst>
              <a:gd name="adj1" fmla="val 38912"/>
              <a:gd name="adj2" fmla="val 5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a:extLst>
              <a:ext uri="{FF2B5EF4-FFF2-40B4-BE49-F238E27FC236}">
                <a16:creationId xmlns:a16="http://schemas.microsoft.com/office/drawing/2014/main" id="{42759848-3D21-4152-9BAA-4AEF441EA3BA}"/>
              </a:ext>
            </a:extLst>
          </p:cNvPr>
          <p:cNvSpPr/>
          <p:nvPr/>
        </p:nvSpPr>
        <p:spPr>
          <a:xfrm>
            <a:off x="5076056" y="332656"/>
            <a:ext cx="1872208" cy="4508927"/>
          </a:xfrm>
          <a:prstGeom prst="rect">
            <a:avLst/>
          </a:prstGeom>
          <a:noFill/>
          <a:scene3d>
            <a:camera prst="isometricOffAxis1Left"/>
            <a:lightRig rig="threePt" dir="t"/>
          </a:scene3d>
        </p:spPr>
        <p:txBody>
          <a:bodyPr>
            <a:spAutoFit/>
          </a:bodyPr>
          <a:lstStyle/>
          <a:p>
            <a:pPr algn="ctr">
              <a:defRPr/>
            </a:pPr>
            <a:r>
              <a:rPr lang="zh-CN" altLang="en-US" sz="28700" b="1" dirty="0">
                <a:ln w="9525">
                  <a:solidFill>
                    <a:schemeClr val="bg1"/>
                  </a:solidFill>
                  <a:prstDash val="solid"/>
                </a:ln>
                <a:solidFill>
                  <a:schemeClr val="bg1">
                    <a:lumMod val="95000"/>
                  </a:schemeClr>
                </a:solidFill>
                <a:effectLst>
                  <a:outerShdw blurRad="12700" dist="38100" dir="2700000" algn="tl" rotWithShape="0">
                    <a:schemeClr val="bg1">
                      <a:lumMod val="50000"/>
                    </a:schemeClr>
                  </a:outerShdw>
                </a:effectLst>
                <a:latin typeface="黑体" panose="02010609060101010101" pitchFamily="49" charset="-122"/>
                <a:ea typeface="黑体" panose="02010609060101010101" pitchFamily="49" charset="-122"/>
              </a:rPr>
              <a:t>門</a:t>
            </a:r>
          </a:p>
        </p:txBody>
      </p:sp>
      <p:sp>
        <p:nvSpPr>
          <p:cNvPr id="4" name="箭头: 左 3">
            <a:extLst>
              <a:ext uri="{FF2B5EF4-FFF2-40B4-BE49-F238E27FC236}">
                <a16:creationId xmlns:a16="http://schemas.microsoft.com/office/drawing/2014/main" id="{725E01B6-A439-4A05-BD32-4B281079A94B}"/>
              </a:ext>
            </a:extLst>
          </p:cNvPr>
          <p:cNvSpPr/>
          <p:nvPr/>
        </p:nvSpPr>
        <p:spPr>
          <a:xfrm>
            <a:off x="4678363" y="2987675"/>
            <a:ext cx="1152525" cy="458788"/>
          </a:xfrm>
          <a:prstGeom prst="leftArrow">
            <a:avLst>
              <a:gd name="adj1" fmla="val 38912"/>
              <a:gd name="adj2" fmla="val 5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矩形 5">
            <a:extLst>
              <a:ext uri="{FF2B5EF4-FFF2-40B4-BE49-F238E27FC236}">
                <a16:creationId xmlns:a16="http://schemas.microsoft.com/office/drawing/2014/main" id="{F51F1097-A6D5-493D-8897-C7F204B54D98}"/>
              </a:ext>
            </a:extLst>
          </p:cNvPr>
          <p:cNvSpPr/>
          <p:nvPr/>
        </p:nvSpPr>
        <p:spPr>
          <a:xfrm>
            <a:off x="1198562" y="912554"/>
            <a:ext cx="2725737" cy="1816100"/>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marL="571500" indent="-571500">
              <a:buFont typeface="Wingdings" panose="05000000000000000000" pitchFamily="2" charset="2"/>
              <a:buChar char="u"/>
              <a:defRPr/>
            </a:pPr>
            <a:r>
              <a:rPr lang="zh-CN" altLang="en-US" sz="2800" b="1" dirty="0">
                <a:latin typeface="楷体_GB2312" panose="02010609030101010101" pitchFamily="49" charset="-122"/>
                <a:ea typeface="楷体_GB2312" panose="02010609030101010101" pitchFamily="49" charset="-122"/>
              </a:rPr>
              <a:t>景美</a:t>
            </a:r>
            <a:endParaRPr lang="en-US" altLang="zh-CN" sz="2800" b="1" dirty="0">
              <a:latin typeface="楷体_GB2312" panose="02010609030101010101" pitchFamily="49" charset="-122"/>
              <a:ea typeface="楷体_GB2312" panose="02010609030101010101" pitchFamily="49" charset="-122"/>
            </a:endParaRPr>
          </a:p>
          <a:p>
            <a:pPr marL="571500" indent="-571500">
              <a:buFont typeface="Wingdings" panose="05000000000000000000" pitchFamily="2" charset="2"/>
              <a:buChar char="u"/>
              <a:defRPr/>
            </a:pPr>
            <a:r>
              <a:rPr lang="zh-CN" altLang="en-US" sz="2800" b="1" dirty="0">
                <a:latin typeface="楷体_GB2312" panose="02010609030101010101" pitchFamily="49" charset="-122"/>
                <a:ea typeface="楷体_GB2312" panose="02010609030101010101" pitchFamily="49" charset="-122"/>
              </a:rPr>
              <a:t>境美</a:t>
            </a:r>
            <a:endParaRPr lang="en-US" altLang="zh-CN" sz="2800" b="1" dirty="0">
              <a:latin typeface="楷体_GB2312" panose="02010609030101010101" pitchFamily="49" charset="-122"/>
              <a:ea typeface="楷体_GB2312" panose="02010609030101010101" pitchFamily="49" charset="-122"/>
            </a:endParaRPr>
          </a:p>
          <a:p>
            <a:pPr marL="571500" indent="-571500">
              <a:buFont typeface="Wingdings" panose="05000000000000000000" pitchFamily="2" charset="2"/>
              <a:buChar char="u"/>
              <a:defRPr/>
            </a:pPr>
            <a:r>
              <a:rPr lang="zh-CN" altLang="en-US" sz="2800" b="1" dirty="0">
                <a:latin typeface="楷体_GB2312" panose="02010609030101010101" pitchFamily="49" charset="-122"/>
                <a:ea typeface="楷体_GB2312" panose="02010609030101010101" pitchFamily="49" charset="-122"/>
              </a:rPr>
              <a:t>静美</a:t>
            </a:r>
            <a:endParaRPr lang="en-US" altLang="zh-CN" sz="2800" b="1" dirty="0">
              <a:latin typeface="楷体_GB2312" panose="02010609030101010101" pitchFamily="49" charset="-122"/>
              <a:ea typeface="楷体_GB2312" panose="02010609030101010101" pitchFamily="49" charset="-122"/>
            </a:endParaRPr>
          </a:p>
          <a:p>
            <a:pPr marL="571500" indent="-571500">
              <a:buFont typeface="Wingdings" panose="05000000000000000000" pitchFamily="2" charset="2"/>
              <a:buChar char="u"/>
              <a:defRPr/>
            </a:pPr>
            <a:r>
              <a:rPr lang="zh-CN" altLang="en-US" sz="2800" b="1" dirty="0">
                <a:latin typeface="楷体_GB2312" panose="02010609030101010101" pitchFamily="49" charset="-122"/>
                <a:ea typeface="楷体_GB2312" panose="02010609030101010101" pitchFamily="49" charset="-122"/>
              </a:rPr>
              <a:t>精美</a:t>
            </a:r>
          </a:p>
        </p:txBody>
      </p:sp>
      <p:sp>
        <p:nvSpPr>
          <p:cNvPr id="8" name="矩形 7">
            <a:extLst>
              <a:ext uri="{FF2B5EF4-FFF2-40B4-BE49-F238E27FC236}">
                <a16:creationId xmlns:a16="http://schemas.microsoft.com/office/drawing/2014/main" id="{C017BCFC-1E1E-4D5F-90A7-891E1C9ACF6F}"/>
              </a:ext>
            </a:extLst>
          </p:cNvPr>
          <p:cNvSpPr/>
          <p:nvPr/>
        </p:nvSpPr>
        <p:spPr>
          <a:xfrm>
            <a:off x="1198562" y="2784475"/>
            <a:ext cx="2725737" cy="2247900"/>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marL="571500" indent="-571500">
              <a:buFont typeface="Wingdings" panose="05000000000000000000" pitchFamily="2" charset="2"/>
              <a:buChar char="u"/>
              <a:defRPr/>
            </a:pPr>
            <a:r>
              <a:rPr lang="zh-CN" altLang="en-US" sz="2800" b="1" dirty="0">
                <a:latin typeface="楷体_GB2312" panose="02010609030101010101" pitchFamily="49" charset="-122"/>
                <a:ea typeface="楷体_GB2312" panose="02010609030101010101" pitchFamily="49" charset="-122"/>
              </a:rPr>
              <a:t>心情美</a:t>
            </a:r>
            <a:endParaRPr lang="en-US" altLang="zh-CN" sz="2800" b="1" dirty="0">
              <a:latin typeface="楷体_GB2312" panose="02010609030101010101" pitchFamily="49" charset="-122"/>
              <a:ea typeface="楷体_GB2312" panose="02010609030101010101" pitchFamily="49" charset="-122"/>
            </a:endParaRPr>
          </a:p>
          <a:p>
            <a:pPr marL="571500" indent="-571500">
              <a:buFont typeface="Wingdings" panose="05000000000000000000" pitchFamily="2" charset="2"/>
              <a:buChar char="u"/>
              <a:defRPr/>
            </a:pPr>
            <a:r>
              <a:rPr lang="zh-CN" altLang="en-US" sz="2800" b="1" dirty="0">
                <a:latin typeface="楷体_GB2312" panose="02010609030101010101" pitchFamily="49" charset="-122"/>
                <a:ea typeface="楷体_GB2312" panose="02010609030101010101" pitchFamily="49" charset="-122"/>
              </a:rPr>
              <a:t>情感美</a:t>
            </a:r>
            <a:endParaRPr lang="en-US" altLang="zh-CN" sz="2800" b="1" dirty="0">
              <a:latin typeface="楷体_GB2312" panose="02010609030101010101" pitchFamily="49" charset="-122"/>
              <a:ea typeface="楷体_GB2312" panose="02010609030101010101" pitchFamily="49" charset="-122"/>
            </a:endParaRPr>
          </a:p>
          <a:p>
            <a:pPr marL="571500" indent="-571500">
              <a:buFont typeface="Wingdings" panose="05000000000000000000" pitchFamily="2" charset="2"/>
              <a:buChar char="u"/>
              <a:defRPr/>
            </a:pPr>
            <a:r>
              <a:rPr lang="zh-CN" altLang="en-US" sz="2800" b="1" dirty="0">
                <a:latin typeface="楷体_GB2312" panose="02010609030101010101" pitchFamily="49" charset="-122"/>
                <a:ea typeface="楷体_GB2312" panose="02010609030101010101" pitchFamily="49" charset="-122"/>
              </a:rPr>
              <a:t>暂时摆脱俗务的自由之美</a:t>
            </a:r>
          </a:p>
        </p:txBody>
      </p:sp>
      <p:sp>
        <p:nvSpPr>
          <p:cNvPr id="9" name="矩形 8">
            <a:extLst>
              <a:ext uri="{FF2B5EF4-FFF2-40B4-BE49-F238E27FC236}">
                <a16:creationId xmlns:a16="http://schemas.microsoft.com/office/drawing/2014/main" id="{93060A52-4891-4333-BFC6-9AECC2848AE7}"/>
              </a:ext>
            </a:extLst>
          </p:cNvPr>
          <p:cNvSpPr/>
          <p:nvPr/>
        </p:nvSpPr>
        <p:spPr>
          <a:xfrm>
            <a:off x="7278688" y="1773238"/>
            <a:ext cx="1711325" cy="2554287"/>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marL="571500" indent="-571500" algn="ctr">
              <a:buFont typeface="Wingdings" panose="05000000000000000000" pitchFamily="2" charset="2"/>
              <a:buChar char="u"/>
              <a:defRPr/>
            </a:pPr>
            <a:r>
              <a:rPr lang="zh-CN" altLang="en-US" sz="3200" b="1" dirty="0">
                <a:latin typeface="楷体_GB2312" panose="02010609030101010101" pitchFamily="49" charset="-122"/>
                <a:ea typeface="楷体_GB2312" panose="02010609030101010101" pitchFamily="49" charset="-122"/>
              </a:rPr>
              <a:t>红尘</a:t>
            </a:r>
            <a:endParaRPr lang="en-US" altLang="zh-CN" sz="3200" b="1" dirty="0">
              <a:latin typeface="楷体_GB2312" panose="02010609030101010101" pitchFamily="49" charset="-122"/>
              <a:ea typeface="楷体_GB2312" panose="02010609030101010101" pitchFamily="49" charset="-122"/>
            </a:endParaRPr>
          </a:p>
          <a:p>
            <a:pPr marL="571500" indent="-571500" algn="ctr">
              <a:buFont typeface="Wingdings" panose="05000000000000000000" pitchFamily="2" charset="2"/>
              <a:buChar char="u"/>
              <a:defRPr/>
            </a:pPr>
            <a:r>
              <a:rPr lang="zh-CN" altLang="en-US" sz="3200" b="1" dirty="0">
                <a:latin typeface="楷体_GB2312" panose="02010609030101010101" pitchFamily="49" charset="-122"/>
                <a:ea typeface="楷体_GB2312" panose="02010609030101010101" pitchFamily="49" charset="-122"/>
              </a:rPr>
              <a:t>现实</a:t>
            </a:r>
            <a:endParaRPr lang="en-US" altLang="zh-CN" sz="3200" b="1" dirty="0">
              <a:latin typeface="楷体_GB2312" panose="02010609030101010101" pitchFamily="49" charset="-122"/>
              <a:ea typeface="楷体_GB2312" panose="02010609030101010101" pitchFamily="49" charset="-122"/>
            </a:endParaRPr>
          </a:p>
          <a:p>
            <a:pPr marL="571500" indent="-571500" algn="ctr">
              <a:buFont typeface="Wingdings" panose="05000000000000000000" pitchFamily="2" charset="2"/>
              <a:buChar char="u"/>
              <a:defRPr/>
            </a:pPr>
            <a:r>
              <a:rPr lang="zh-CN" altLang="en-US" sz="3200" b="1" dirty="0">
                <a:latin typeface="楷体_GB2312" panose="02010609030101010101" pitchFamily="49" charset="-122"/>
                <a:ea typeface="楷体_GB2312" panose="02010609030101010101" pitchFamily="49" charset="-122"/>
              </a:rPr>
              <a:t>俗务</a:t>
            </a:r>
            <a:endParaRPr lang="en-US" altLang="zh-CN" sz="3200" b="1" dirty="0">
              <a:latin typeface="楷体_GB2312" panose="02010609030101010101" pitchFamily="49" charset="-122"/>
              <a:ea typeface="楷体_GB2312" panose="02010609030101010101" pitchFamily="49" charset="-122"/>
            </a:endParaRPr>
          </a:p>
          <a:p>
            <a:pPr marL="571500" indent="-571500" algn="ctr">
              <a:buFont typeface="Wingdings" panose="05000000000000000000" pitchFamily="2" charset="2"/>
              <a:buChar char="u"/>
              <a:defRPr/>
            </a:pPr>
            <a:r>
              <a:rPr lang="zh-CN" altLang="en-US" sz="3200" b="1" dirty="0">
                <a:latin typeface="楷体_GB2312" panose="02010609030101010101" pitchFamily="49" charset="-122"/>
                <a:ea typeface="楷体_GB2312" panose="02010609030101010101" pitchFamily="49" charset="-122"/>
              </a:rPr>
              <a:t>纷扰</a:t>
            </a:r>
            <a:endParaRPr lang="en-US" altLang="zh-CN" sz="3200" b="1" dirty="0">
              <a:latin typeface="楷体_GB2312" panose="02010609030101010101" pitchFamily="49" charset="-122"/>
              <a:ea typeface="楷体_GB2312" panose="02010609030101010101" pitchFamily="49" charset="-122"/>
            </a:endParaRPr>
          </a:p>
          <a:p>
            <a:pPr algn="ctr">
              <a:defRPr/>
            </a:pPr>
            <a:r>
              <a:rPr lang="en-US" altLang="zh-CN" sz="3200" b="1" dirty="0">
                <a:latin typeface="楷体_GB2312" panose="02010609030101010101" pitchFamily="49" charset="-122"/>
                <a:ea typeface="楷体_GB2312" panose="02010609030101010101" pitchFamily="49" charset="-122"/>
              </a:rPr>
              <a:t>……</a:t>
            </a:r>
            <a:endParaRPr lang="zh-CN" altLang="en-US" sz="3200" b="1" dirty="0">
              <a:latin typeface="楷体_GB2312" panose="02010609030101010101" pitchFamily="49" charset="-122"/>
              <a:ea typeface="楷体_GB2312" panose="02010609030101010101" pitchFamily="49" charset="-122"/>
            </a:endParaRPr>
          </a:p>
        </p:txBody>
      </p:sp>
      <p:sp>
        <p:nvSpPr>
          <p:cNvPr id="10" name="矩形 9">
            <a:extLst>
              <a:ext uri="{FF2B5EF4-FFF2-40B4-BE49-F238E27FC236}">
                <a16:creationId xmlns:a16="http://schemas.microsoft.com/office/drawing/2014/main" id="{CEE00870-1C97-4E86-8D52-15B07BD56434}"/>
              </a:ext>
            </a:extLst>
          </p:cNvPr>
          <p:cNvSpPr/>
          <p:nvPr/>
        </p:nvSpPr>
        <p:spPr>
          <a:xfrm>
            <a:off x="444500" y="5121275"/>
            <a:ext cx="8545513" cy="1384300"/>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marL="571500" indent="-571500">
              <a:buFont typeface="Wingdings" panose="05000000000000000000" pitchFamily="2" charset="2"/>
              <a:buChar char="u"/>
              <a:defRPr/>
            </a:pPr>
            <a:r>
              <a:rPr lang="zh-CN" altLang="en-US" sz="2800" b="1" dirty="0">
                <a:latin typeface="楷体_GB2312" panose="02010609030101010101" pitchFamily="49" charset="-122"/>
                <a:ea typeface="楷体_GB2312" panose="02010609030101010101" pitchFamily="49" charset="-122"/>
              </a:rPr>
              <a:t>小结：作者的</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月下荷塘游</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充其量也就是他暂</a:t>
            </a:r>
            <a:endParaRPr lang="en-US" altLang="zh-CN" sz="2800" b="1" dirty="0">
              <a:latin typeface="楷体_GB2312" panose="02010609030101010101" pitchFamily="49" charset="-122"/>
              <a:ea typeface="楷体_GB2312" panose="02010609030101010101" pitchFamily="49" charset="-122"/>
            </a:endParaRPr>
          </a:p>
          <a:p>
            <a:pPr>
              <a:defRPr/>
            </a:pPr>
            <a:r>
              <a:rPr lang="zh-CN" altLang="en-US" sz="2800" b="1" dirty="0">
                <a:latin typeface="楷体_GB2312" panose="02010609030101010101" pitchFamily="49" charset="-122"/>
                <a:ea typeface="楷体_GB2312" panose="02010609030101010101" pitchFamily="49" charset="-122"/>
              </a:rPr>
              <a:t>时从红尘俗世中开了个小差，即王羲之所谓“</a:t>
            </a:r>
            <a:r>
              <a:rPr lang="zh-CN" altLang="en-US" sz="2800" dirty="0">
                <a:solidFill>
                  <a:srgbClr val="FF0000"/>
                </a:solidFill>
                <a:latin typeface="黑体" panose="02010609060101010101" pitchFamily="49" charset="-122"/>
                <a:ea typeface="黑体" panose="02010609060101010101" pitchFamily="49" charset="-122"/>
              </a:rPr>
              <a:t>欣于所遇，暂得于己，快然自足</a:t>
            </a:r>
            <a:r>
              <a:rPr lang="zh-CN" altLang="en-US" sz="2800"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罢了</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注定要回去</a:t>
            </a:r>
            <a:r>
              <a:rPr lang="en-US" altLang="zh-CN" sz="2800" b="1" dirty="0">
                <a:latin typeface="楷体_GB2312" panose="02010609030101010101" pitchFamily="49" charset="-122"/>
                <a:ea typeface="楷体_GB2312" panose="02010609030101010101" pitchFamily="49" charset="-122"/>
              </a:rPr>
              <a:t>……</a:t>
            </a:r>
            <a:endParaRPr lang="zh-CN" altLang="en-US" sz="2800" dirty="0">
              <a:latin typeface="楷体_GB2312" panose="02010609030101010101" pitchFamily="49" charset="-122"/>
              <a:ea typeface="楷体_GB2312" panose="02010609030101010101" pitchFamily="49" charset="-122"/>
            </a:endParaRPr>
          </a:p>
        </p:txBody>
      </p:sp>
      <p:sp>
        <p:nvSpPr>
          <p:cNvPr id="11" name="矩形 10">
            <a:extLst>
              <a:ext uri="{FF2B5EF4-FFF2-40B4-BE49-F238E27FC236}">
                <a16:creationId xmlns:a16="http://schemas.microsoft.com/office/drawing/2014/main" id="{8E1E09D5-0BB0-4375-A857-D6C788C4E377}"/>
              </a:ext>
            </a:extLst>
          </p:cNvPr>
          <p:cNvSpPr/>
          <p:nvPr/>
        </p:nvSpPr>
        <p:spPr>
          <a:xfrm>
            <a:off x="522288" y="5208588"/>
            <a:ext cx="8545512" cy="1385887"/>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571500" indent="-571500">
              <a:buFont typeface="Wingdings" panose="05000000000000000000" pitchFamily="2" charset="2"/>
              <a:buChar char="u"/>
              <a:defRPr/>
            </a:pPr>
            <a:r>
              <a:rPr lang="zh-CN" altLang="en-US" sz="2800" b="1" dirty="0">
                <a:latin typeface="楷体_GB2312" panose="02010609030101010101" pitchFamily="49" charset="-122"/>
                <a:ea typeface="楷体_GB2312" panose="02010609030101010101" pitchFamily="49" charset="-122"/>
              </a:rPr>
              <a:t>一扇“門”隔开了两个世界，现实世界和精神世界，“門”里“門”外又有几多沉重与辛酸！</a:t>
            </a:r>
            <a:endParaRPr lang="en-US" altLang="zh-CN" sz="2800" b="1" dirty="0">
              <a:latin typeface="楷体_GB2312" panose="02010609030101010101" pitchFamily="49" charset="-122"/>
              <a:ea typeface="楷体_GB2312" panose="02010609030101010101" pitchFamily="49" charset="-122"/>
            </a:endParaRPr>
          </a:p>
          <a:p>
            <a:pPr marL="571500" indent="-571500">
              <a:buFont typeface="Wingdings" panose="05000000000000000000" pitchFamily="2" charset="2"/>
              <a:buChar char="u"/>
              <a:defRPr/>
            </a:pPr>
            <a:r>
              <a:rPr lang="zh-CN" altLang="en-US" sz="2800" b="1" dirty="0">
                <a:latin typeface="楷体_GB2312" panose="02010609030101010101" pitchFamily="49" charset="-122"/>
                <a:ea typeface="楷体_GB2312" panose="02010609030101010101" pitchFamily="49" charset="-122"/>
              </a:rPr>
              <a:t>“門”的含义：门→心灵之门→世俗之门</a:t>
            </a:r>
            <a:endParaRPr lang="zh-CN" altLang="en-US" sz="2800" dirty="0">
              <a:latin typeface="楷体_GB2312" panose="02010609030101010101" pitchFamily="49" charset="-122"/>
              <a:ea typeface="楷体_GB2312" panose="02010609030101010101" pitchFamily="49" charset="-122"/>
            </a:endParaRPr>
          </a:p>
        </p:txBody>
      </p:sp>
      <p:sp>
        <p:nvSpPr>
          <p:cNvPr id="12" name="文本框 11">
            <a:extLst>
              <a:ext uri="{FF2B5EF4-FFF2-40B4-BE49-F238E27FC236}">
                <a16:creationId xmlns:a16="http://schemas.microsoft.com/office/drawing/2014/main" id="{668FEB55-3311-444D-BCC4-DF1137EF5FC1}"/>
              </a:ext>
            </a:extLst>
          </p:cNvPr>
          <p:cNvSpPr txBox="1"/>
          <p:nvPr/>
        </p:nvSpPr>
        <p:spPr>
          <a:xfrm>
            <a:off x="253226" y="302021"/>
            <a:ext cx="3143117" cy="523220"/>
          </a:xfrm>
          <a:prstGeom prst="rect">
            <a:avLst/>
          </a:prstGeom>
          <a:solidFill>
            <a:srgbClr val="FF66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zh-CN" altLang="en-US" sz="2800" b="1" dirty="0">
                <a:solidFill>
                  <a:schemeClr val="bg1"/>
                </a:solidFill>
              </a:rPr>
              <a:t>三、另一种视角：</a:t>
            </a:r>
          </a:p>
        </p:txBody>
      </p:sp>
    </p:spTree>
    <p:extLst>
      <p:ext uri="{BB962C8B-B14F-4D97-AF65-F5344CB8AC3E}">
        <p14:creationId xmlns:p14="http://schemas.microsoft.com/office/powerpoint/2010/main" val="1568568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heel(1)">
                                      <p:cBhvr>
                                        <p:cTn id="3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6" grpId="0" animBg="1"/>
      <p:bldP spid="8" grpId="0" animBg="1"/>
      <p:bldP spid="9"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469FB0AE-F494-4FDE-8B40-24104D507554}"/>
              </a:ext>
            </a:extLst>
          </p:cNvPr>
          <p:cNvSpPr/>
          <p:nvPr/>
        </p:nvSpPr>
        <p:spPr>
          <a:xfrm>
            <a:off x="323850" y="1082675"/>
            <a:ext cx="8712200" cy="1385888"/>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571500" indent="-571500">
              <a:buFont typeface="Wingdings" panose="05000000000000000000" pitchFamily="2" charset="2"/>
              <a:buChar char="u"/>
              <a:defRPr/>
            </a:pPr>
            <a:r>
              <a:rPr lang="zh-CN" altLang="en-US" sz="2800" b="1" dirty="0">
                <a:latin typeface="+mn-ea"/>
              </a:rPr>
              <a:t>既然知道了</a:t>
            </a:r>
            <a:r>
              <a:rPr lang="zh-CN" altLang="en-US" sz="2800" b="1" dirty="0">
                <a:solidFill>
                  <a:srgbClr val="FF0000"/>
                </a:solidFill>
                <a:latin typeface="黑体" panose="02010609060101010101" pitchFamily="49" charset="-122"/>
                <a:ea typeface="黑体" panose="02010609060101010101" pitchFamily="49" charset="-122"/>
              </a:rPr>
              <a:t>“門”</a:t>
            </a:r>
            <a:r>
              <a:rPr lang="zh-CN" altLang="en-US" sz="2800" b="1" dirty="0">
                <a:latin typeface="+mn-ea"/>
              </a:rPr>
              <a:t>有如此的内涵，那么</a:t>
            </a:r>
            <a:r>
              <a:rPr lang="en-US" altLang="zh-CN" sz="2800" b="1" dirty="0">
                <a:latin typeface="+mn-ea"/>
              </a:rPr>
              <a:t>2017</a:t>
            </a:r>
            <a:r>
              <a:rPr lang="zh-CN" altLang="en-US" sz="2800" b="1" dirty="0">
                <a:latin typeface="+mn-ea"/>
              </a:rPr>
              <a:t>年陕西省高考散文阅读所选择的林徽因的</a:t>
            </a:r>
            <a:r>
              <a:rPr lang="en-US" altLang="zh-CN" sz="2800" b="1" dirty="0">
                <a:latin typeface="+mn-ea"/>
              </a:rPr>
              <a:t>《</a:t>
            </a:r>
            <a:r>
              <a:rPr lang="zh-CN" altLang="en-US" sz="2800" b="1" dirty="0">
                <a:latin typeface="+mn-ea"/>
              </a:rPr>
              <a:t>窗子以外</a:t>
            </a:r>
            <a:r>
              <a:rPr lang="en-US" altLang="zh-CN" sz="2800" b="1" dirty="0">
                <a:latin typeface="+mn-ea"/>
              </a:rPr>
              <a:t>》</a:t>
            </a:r>
            <a:r>
              <a:rPr lang="zh-CN" altLang="en-US" sz="2800" b="1" dirty="0">
                <a:latin typeface="+mn-ea"/>
              </a:rPr>
              <a:t>又给我们展示了怎样的世界呢？</a:t>
            </a:r>
            <a:endParaRPr lang="zh-CN" altLang="en-US" sz="2800" dirty="0">
              <a:latin typeface="+mn-ea"/>
            </a:endParaRPr>
          </a:p>
        </p:txBody>
      </p:sp>
      <p:sp>
        <p:nvSpPr>
          <p:cNvPr id="7" name="矩形 6">
            <a:extLst>
              <a:ext uri="{FF2B5EF4-FFF2-40B4-BE49-F238E27FC236}">
                <a16:creationId xmlns:a16="http://schemas.microsoft.com/office/drawing/2014/main" id="{0E774691-7461-46EC-B17F-C040848A8E51}"/>
              </a:ext>
            </a:extLst>
          </p:cNvPr>
          <p:cNvSpPr/>
          <p:nvPr/>
        </p:nvSpPr>
        <p:spPr>
          <a:xfrm>
            <a:off x="684213" y="2755900"/>
            <a:ext cx="8351837" cy="523875"/>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defRPr/>
            </a:pPr>
            <a:r>
              <a:rPr lang="zh-CN" altLang="en-US" sz="2800" b="1" dirty="0">
                <a:solidFill>
                  <a:srgbClr val="002060"/>
                </a:solidFill>
                <a:latin typeface="+mn-ea"/>
              </a:rPr>
              <a:t>？？问：结合全文，说明“窗子”的含意。（</a:t>
            </a:r>
            <a:r>
              <a:rPr lang="en-US" altLang="zh-CN" sz="2800" b="1" dirty="0">
                <a:solidFill>
                  <a:srgbClr val="002060"/>
                </a:solidFill>
                <a:latin typeface="+mn-ea"/>
              </a:rPr>
              <a:t>5</a:t>
            </a:r>
            <a:r>
              <a:rPr lang="zh-CN" altLang="en-US" sz="2800" b="1" dirty="0">
                <a:solidFill>
                  <a:srgbClr val="002060"/>
                </a:solidFill>
                <a:latin typeface="+mn-ea"/>
              </a:rPr>
              <a:t>分）</a:t>
            </a:r>
          </a:p>
        </p:txBody>
      </p:sp>
      <p:sp>
        <p:nvSpPr>
          <p:cNvPr id="8" name="矩形 7">
            <a:extLst>
              <a:ext uri="{FF2B5EF4-FFF2-40B4-BE49-F238E27FC236}">
                <a16:creationId xmlns:a16="http://schemas.microsoft.com/office/drawing/2014/main" id="{AEAFB4BE-ADC6-4D42-9F66-2E296B41331A}"/>
              </a:ext>
            </a:extLst>
          </p:cNvPr>
          <p:cNvSpPr/>
          <p:nvPr/>
        </p:nvSpPr>
        <p:spPr>
          <a:xfrm>
            <a:off x="684213" y="3578225"/>
            <a:ext cx="8351837" cy="1816100"/>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defRPr/>
            </a:pPr>
            <a:r>
              <a:rPr lang="zh-CN" altLang="en-US" sz="2800" b="1" dirty="0">
                <a:solidFill>
                  <a:srgbClr val="002060"/>
                </a:solidFill>
                <a:latin typeface="+mn-ea"/>
              </a:rPr>
              <a:t>参考答案：①指具体的有形的窗子，如铁纱窗、玻璃窗等，隔开了不同的生活场景；②指无形的窗子，即心态、观念的限制，造成了自我与外部世界的隔膜。</a:t>
            </a:r>
          </a:p>
        </p:txBody>
      </p:sp>
      <p:sp>
        <p:nvSpPr>
          <p:cNvPr id="22" name="文本框 21">
            <a:extLst>
              <a:ext uri="{FF2B5EF4-FFF2-40B4-BE49-F238E27FC236}">
                <a16:creationId xmlns:a16="http://schemas.microsoft.com/office/drawing/2014/main" id="{0BF5C868-14B5-4DF5-8387-580AFDEF921E}"/>
              </a:ext>
            </a:extLst>
          </p:cNvPr>
          <p:cNvSpPr txBox="1"/>
          <p:nvPr/>
        </p:nvSpPr>
        <p:spPr>
          <a:xfrm>
            <a:off x="253226" y="302021"/>
            <a:ext cx="3143117" cy="523220"/>
          </a:xfrm>
          <a:prstGeom prst="rect">
            <a:avLst/>
          </a:prstGeom>
          <a:solidFill>
            <a:srgbClr val="FF66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zh-CN" altLang="en-US" sz="2800" b="1" dirty="0">
                <a:solidFill>
                  <a:schemeClr val="bg1"/>
                </a:solidFill>
              </a:rPr>
              <a:t>二、另一种视角：</a:t>
            </a:r>
          </a:p>
        </p:txBody>
      </p:sp>
    </p:spTree>
    <p:extLst>
      <p:ext uri="{BB962C8B-B14F-4D97-AF65-F5344CB8AC3E}">
        <p14:creationId xmlns:p14="http://schemas.microsoft.com/office/powerpoint/2010/main" val="2383959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C242959B-937E-4AF3-AF22-0CD2939FCE25}"/>
              </a:ext>
            </a:extLst>
          </p:cNvPr>
          <p:cNvSpPr/>
          <p:nvPr/>
        </p:nvSpPr>
        <p:spPr>
          <a:xfrm>
            <a:off x="6228184" y="764704"/>
            <a:ext cx="879240" cy="5386090"/>
          </a:xfrm>
          <a:prstGeom prst="rect">
            <a:avLst/>
          </a:prstGeom>
          <a:noFill/>
          <a:scene3d>
            <a:camera prst="isometricOffAxis1Left"/>
            <a:lightRig rig="threePt" dir="t"/>
          </a:scene3d>
        </p:spPr>
        <p:txBody>
          <a:bodyPr>
            <a:spAutoFit/>
          </a:bodyPr>
          <a:lstStyle/>
          <a:p>
            <a:pPr algn="ctr">
              <a:defRPr/>
            </a:pPr>
            <a:r>
              <a:rPr lang="zh-CN" altLang="en-US" sz="34400" b="1" dirty="0">
                <a:ln w="13462">
                  <a:solidFill>
                    <a:schemeClr val="bg1"/>
                  </a:solidFill>
                  <a:prstDash val="solid"/>
                </a:ln>
                <a:solidFill>
                  <a:schemeClr val="bg1">
                    <a:lumMod val="95000"/>
                  </a:schemeClr>
                </a:solidFill>
                <a:effectLst>
                  <a:outerShdw dist="38100" dir="2700000" algn="bl" rotWithShape="0">
                    <a:schemeClr val="accent5"/>
                  </a:outerShdw>
                </a:effectLst>
                <a:latin typeface="黑体" panose="02010609060101010101" pitchFamily="49" charset="-122"/>
                <a:ea typeface="黑体" panose="02010609060101010101" pitchFamily="49" charset="-122"/>
              </a:rPr>
              <a:t>窗</a:t>
            </a:r>
          </a:p>
        </p:txBody>
      </p:sp>
      <p:sp>
        <p:nvSpPr>
          <p:cNvPr id="8" name="右大括号 7">
            <a:extLst>
              <a:ext uri="{FF2B5EF4-FFF2-40B4-BE49-F238E27FC236}">
                <a16:creationId xmlns:a16="http://schemas.microsoft.com/office/drawing/2014/main" id="{85F37582-3F8C-4371-8522-ED322B4227DE}"/>
              </a:ext>
            </a:extLst>
          </p:cNvPr>
          <p:cNvSpPr/>
          <p:nvPr/>
        </p:nvSpPr>
        <p:spPr>
          <a:xfrm>
            <a:off x="5580063" y="147638"/>
            <a:ext cx="647700" cy="6381750"/>
          </a:xfrm>
          <a:prstGeom prst="rightBrace">
            <a:avLst>
              <a:gd name="adj1" fmla="val 37728"/>
              <a:gd name="adj2"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9" name="右大括号 8">
            <a:extLst>
              <a:ext uri="{FF2B5EF4-FFF2-40B4-BE49-F238E27FC236}">
                <a16:creationId xmlns:a16="http://schemas.microsoft.com/office/drawing/2014/main" id="{1826E775-75D5-4359-9A3D-E1F9D47FCC75}"/>
              </a:ext>
            </a:extLst>
          </p:cNvPr>
          <p:cNvSpPr/>
          <p:nvPr/>
        </p:nvSpPr>
        <p:spPr>
          <a:xfrm rot="10800000">
            <a:off x="6875463" y="481013"/>
            <a:ext cx="649287" cy="6048375"/>
          </a:xfrm>
          <a:prstGeom prst="rightBrace">
            <a:avLst>
              <a:gd name="adj1" fmla="val 37728"/>
              <a:gd name="adj2"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0" name="矩形 9">
            <a:extLst>
              <a:ext uri="{FF2B5EF4-FFF2-40B4-BE49-F238E27FC236}">
                <a16:creationId xmlns:a16="http://schemas.microsoft.com/office/drawing/2014/main" id="{C31D8C9A-8A99-47BD-8F6D-D0C29BCE8027}"/>
              </a:ext>
            </a:extLst>
          </p:cNvPr>
          <p:cNvSpPr/>
          <p:nvPr/>
        </p:nvSpPr>
        <p:spPr>
          <a:xfrm>
            <a:off x="0" y="88900"/>
            <a:ext cx="5811838" cy="132397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zh-CN" altLang="en-US" sz="2000" b="1" dirty="0">
                <a:latin typeface="+mn-ea"/>
              </a:rPr>
              <a:t>①此刻，在我廊子的铁纱窗以外坐着四个乡下人：一个头上包着黯黑的白布，两个褪色的蓝布，又一个光头。他们支起膝盖，半蹲半坐的，在溪沿的短墙上休息。</a:t>
            </a:r>
          </a:p>
        </p:txBody>
      </p:sp>
      <p:sp>
        <p:nvSpPr>
          <p:cNvPr id="11" name="矩形 10">
            <a:extLst>
              <a:ext uri="{FF2B5EF4-FFF2-40B4-BE49-F238E27FC236}">
                <a16:creationId xmlns:a16="http://schemas.microsoft.com/office/drawing/2014/main" id="{876CA1A1-D8E9-480B-B3C2-A3E6FA8DB4D5}"/>
              </a:ext>
            </a:extLst>
          </p:cNvPr>
          <p:cNvSpPr/>
          <p:nvPr/>
        </p:nvSpPr>
        <p:spPr>
          <a:xfrm>
            <a:off x="0" y="1509713"/>
            <a:ext cx="5811838" cy="163195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zh-CN" altLang="en-US" sz="2000" b="1" dirty="0">
                <a:latin typeface="+mn-ea"/>
              </a:rPr>
              <a:t>②多少百里的土地，多少起伏的山峦，每一根麦黍，都有人流过汗；每一粒黄的什么米粟，都有人吃去；你坐在书房里，窗子以外的景物，如两树马缨，几棵丁香；榆叶梅横出枝杈、海棠因为缺乏阳光，每年只开个两三朵还有满是虫蚁吃的创痕</a:t>
            </a:r>
            <a:r>
              <a:rPr lang="en-US" altLang="zh-CN" sz="2000" b="1" dirty="0">
                <a:latin typeface="+mn-ea"/>
              </a:rPr>
              <a:t>……</a:t>
            </a:r>
            <a:endParaRPr lang="zh-CN" altLang="en-US" sz="2000" b="1" dirty="0">
              <a:latin typeface="+mn-ea"/>
            </a:endParaRPr>
          </a:p>
        </p:txBody>
      </p:sp>
      <p:sp>
        <p:nvSpPr>
          <p:cNvPr id="12" name="矩形 11">
            <a:extLst>
              <a:ext uri="{FF2B5EF4-FFF2-40B4-BE49-F238E27FC236}">
                <a16:creationId xmlns:a16="http://schemas.microsoft.com/office/drawing/2014/main" id="{C9FABC03-BFDE-461A-9D6A-754A72852692}"/>
              </a:ext>
            </a:extLst>
          </p:cNvPr>
          <p:cNvSpPr/>
          <p:nvPr/>
        </p:nvSpPr>
        <p:spPr>
          <a:xfrm>
            <a:off x="-7938" y="3257550"/>
            <a:ext cx="5811838" cy="132397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zh-CN" altLang="en-US" sz="2000" b="1" dirty="0">
                <a:latin typeface="+mn-ea"/>
              </a:rPr>
              <a:t>③送煤的来了、送米的来了，还有自来水，电灯、电话公司来收账的，胸口斜挂着皮口袋，手里推着一辆自行车；更有时候家里厨子的朋友来了，保姆赵妈的丈夫来了</a:t>
            </a:r>
            <a:r>
              <a:rPr lang="en-US" altLang="zh-CN" sz="2000" b="1" dirty="0">
                <a:latin typeface="+mn-ea"/>
              </a:rPr>
              <a:t>……</a:t>
            </a:r>
            <a:endParaRPr lang="zh-CN" altLang="en-US" sz="2000" b="1" dirty="0">
              <a:latin typeface="+mn-ea"/>
            </a:endParaRPr>
          </a:p>
        </p:txBody>
      </p:sp>
      <p:sp>
        <p:nvSpPr>
          <p:cNvPr id="13" name="矩形 12">
            <a:extLst>
              <a:ext uri="{FF2B5EF4-FFF2-40B4-BE49-F238E27FC236}">
                <a16:creationId xmlns:a16="http://schemas.microsoft.com/office/drawing/2014/main" id="{342DDF06-9079-4AEA-8106-5285D9F5D505}"/>
              </a:ext>
            </a:extLst>
          </p:cNvPr>
          <p:cNvSpPr/>
          <p:nvPr/>
        </p:nvSpPr>
        <p:spPr>
          <a:xfrm>
            <a:off x="0" y="4730750"/>
            <a:ext cx="5811838" cy="1938338"/>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zh-CN" altLang="en-US" sz="2000" b="1" dirty="0">
                <a:latin typeface="+mn-ea"/>
              </a:rPr>
              <a:t>④外出旅游，没想到不管你走到那里，你永远免不了坐在窗子以内。无论走到哪一个陌生的地方瞭望，但那无形中的窗子是仍然存在的。不信，你检查他们的行李，有谁不带着罐头食品，帆布床，以及别的证明你还在你窗子以内的种种零星用品，你再摸一摸他们的皮包，那里短不了有些钞票</a:t>
            </a:r>
            <a:r>
              <a:rPr lang="en-US" altLang="zh-CN" sz="2000" b="1" dirty="0">
                <a:latin typeface="+mn-ea"/>
              </a:rPr>
              <a:t>……</a:t>
            </a:r>
            <a:endParaRPr lang="zh-CN" altLang="en-US" sz="2000" b="1" dirty="0">
              <a:latin typeface="+mn-ea"/>
            </a:endParaRPr>
          </a:p>
        </p:txBody>
      </p:sp>
      <p:sp>
        <p:nvSpPr>
          <p:cNvPr id="14" name="爆炸形: 8 pt  13">
            <a:extLst>
              <a:ext uri="{FF2B5EF4-FFF2-40B4-BE49-F238E27FC236}">
                <a16:creationId xmlns:a16="http://schemas.microsoft.com/office/drawing/2014/main" id="{B57C6AD8-141A-46F3-9F42-CD90EC490D02}"/>
              </a:ext>
            </a:extLst>
          </p:cNvPr>
          <p:cNvSpPr/>
          <p:nvPr/>
        </p:nvSpPr>
        <p:spPr>
          <a:xfrm>
            <a:off x="179388" y="169863"/>
            <a:ext cx="2232025" cy="1265237"/>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latin typeface="黑体" panose="02010609060101010101" pitchFamily="49" charset="-122"/>
                <a:ea typeface="黑体" panose="02010609060101010101" pitchFamily="49" charset="-122"/>
              </a:rPr>
              <a:t>不相关的人与事</a:t>
            </a:r>
          </a:p>
        </p:txBody>
      </p:sp>
      <p:sp>
        <p:nvSpPr>
          <p:cNvPr id="15" name="爆炸形: 8 pt  14">
            <a:extLst>
              <a:ext uri="{FF2B5EF4-FFF2-40B4-BE49-F238E27FC236}">
                <a16:creationId xmlns:a16="http://schemas.microsoft.com/office/drawing/2014/main" id="{79B03F90-F557-4E1C-B389-B52AB28FAB71}"/>
              </a:ext>
            </a:extLst>
          </p:cNvPr>
          <p:cNvSpPr/>
          <p:nvPr/>
        </p:nvSpPr>
        <p:spPr>
          <a:xfrm>
            <a:off x="631825" y="1544638"/>
            <a:ext cx="2644775" cy="1524000"/>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latin typeface="黑体" panose="02010609060101010101" pitchFamily="49" charset="-122"/>
                <a:ea typeface="黑体" panose="02010609060101010101" pitchFamily="49" charset="-122"/>
              </a:rPr>
              <a:t>有相关的</a:t>
            </a:r>
            <a:endParaRPr lang="en-US" altLang="zh-CN" sz="2000" b="1" dirty="0">
              <a:latin typeface="黑体" panose="02010609060101010101" pitchFamily="49" charset="-122"/>
              <a:ea typeface="黑体" panose="02010609060101010101" pitchFamily="49" charset="-122"/>
            </a:endParaRPr>
          </a:p>
          <a:p>
            <a:pPr algn="ctr">
              <a:defRPr/>
            </a:pPr>
            <a:r>
              <a:rPr lang="zh-CN" altLang="en-US" sz="2000" b="1" dirty="0">
                <a:latin typeface="黑体" panose="02010609060101010101" pitchFamily="49" charset="-122"/>
                <a:ea typeface="黑体" panose="02010609060101010101" pitchFamily="49" charset="-122"/>
              </a:rPr>
              <a:t>景与物</a:t>
            </a:r>
          </a:p>
        </p:txBody>
      </p:sp>
      <p:sp>
        <p:nvSpPr>
          <p:cNvPr id="16" name="爆炸形: 8 pt  15">
            <a:extLst>
              <a:ext uri="{FF2B5EF4-FFF2-40B4-BE49-F238E27FC236}">
                <a16:creationId xmlns:a16="http://schemas.microsoft.com/office/drawing/2014/main" id="{D0A9106B-2D37-4743-82D0-1F7F016C915A}"/>
              </a:ext>
            </a:extLst>
          </p:cNvPr>
          <p:cNvSpPr/>
          <p:nvPr/>
        </p:nvSpPr>
        <p:spPr>
          <a:xfrm>
            <a:off x="1619250" y="3303588"/>
            <a:ext cx="2808288" cy="1263650"/>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latin typeface="黑体" panose="02010609060101010101" pitchFamily="49" charset="-122"/>
                <a:ea typeface="黑体" panose="02010609060101010101" pitchFamily="49" charset="-122"/>
              </a:rPr>
              <a:t>相关的人与事</a:t>
            </a:r>
          </a:p>
        </p:txBody>
      </p:sp>
      <p:sp>
        <p:nvSpPr>
          <p:cNvPr id="17" name="爆炸形: 8 pt  16">
            <a:extLst>
              <a:ext uri="{FF2B5EF4-FFF2-40B4-BE49-F238E27FC236}">
                <a16:creationId xmlns:a16="http://schemas.microsoft.com/office/drawing/2014/main" id="{0DE66670-248C-4E09-9F8C-0E6E6B16DBD4}"/>
              </a:ext>
            </a:extLst>
          </p:cNvPr>
          <p:cNvSpPr/>
          <p:nvPr/>
        </p:nvSpPr>
        <p:spPr>
          <a:xfrm>
            <a:off x="2771775" y="4986338"/>
            <a:ext cx="2808288" cy="1412875"/>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latin typeface="黑体" panose="02010609060101010101" pitchFamily="49" charset="-122"/>
                <a:ea typeface="黑体" panose="02010609060101010101" pitchFamily="49" charset="-122"/>
              </a:rPr>
              <a:t>自我的</a:t>
            </a:r>
            <a:endParaRPr lang="en-US" altLang="zh-CN" sz="2000" b="1" dirty="0">
              <a:latin typeface="黑体" panose="02010609060101010101" pitchFamily="49" charset="-122"/>
              <a:ea typeface="黑体" panose="02010609060101010101" pitchFamily="49" charset="-122"/>
            </a:endParaRPr>
          </a:p>
          <a:p>
            <a:pPr algn="ctr">
              <a:defRPr/>
            </a:pPr>
            <a:r>
              <a:rPr lang="zh-CN" altLang="en-US" sz="2000" b="1" dirty="0">
                <a:latin typeface="黑体" panose="02010609060101010101" pitchFamily="49" charset="-122"/>
                <a:ea typeface="黑体" panose="02010609060101010101" pitchFamily="49" charset="-122"/>
              </a:rPr>
              <a:t>灵魂和向往</a:t>
            </a:r>
          </a:p>
        </p:txBody>
      </p:sp>
      <p:sp>
        <p:nvSpPr>
          <p:cNvPr id="18" name="矩形 17">
            <a:extLst>
              <a:ext uri="{FF2B5EF4-FFF2-40B4-BE49-F238E27FC236}">
                <a16:creationId xmlns:a16="http://schemas.microsoft.com/office/drawing/2014/main" id="{5A5C09D2-B942-4183-83F2-9F6825EEFBAA}"/>
              </a:ext>
            </a:extLst>
          </p:cNvPr>
          <p:cNvSpPr/>
          <p:nvPr/>
        </p:nvSpPr>
        <p:spPr>
          <a:xfrm>
            <a:off x="7308850" y="1241425"/>
            <a:ext cx="1727200" cy="354012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lgn="ctr">
              <a:defRPr/>
            </a:pPr>
            <a:endParaRPr lang="en-US" altLang="zh-CN" sz="2800" b="1" dirty="0">
              <a:latin typeface="+mn-ea"/>
            </a:endParaRPr>
          </a:p>
          <a:p>
            <a:pPr algn="ctr">
              <a:defRPr/>
            </a:pPr>
            <a:r>
              <a:rPr lang="zh-CN" altLang="en-US" sz="2800" b="1" dirty="0">
                <a:latin typeface="+mn-ea"/>
              </a:rPr>
              <a:t>我与我的肉身</a:t>
            </a:r>
            <a:endParaRPr lang="en-US" altLang="zh-CN" sz="2800" b="1" dirty="0">
              <a:latin typeface="+mn-ea"/>
            </a:endParaRPr>
          </a:p>
          <a:p>
            <a:pPr algn="ctr">
              <a:defRPr/>
            </a:pPr>
            <a:endParaRPr lang="en-US" altLang="zh-CN" sz="2800" b="1" dirty="0">
              <a:latin typeface="+mn-ea"/>
            </a:endParaRPr>
          </a:p>
          <a:p>
            <a:pPr algn="ctr">
              <a:defRPr/>
            </a:pPr>
            <a:r>
              <a:rPr lang="zh-CN" altLang="en-US" sz="2800" b="1" dirty="0">
                <a:latin typeface="+mn-ea"/>
              </a:rPr>
              <a:t>皆在</a:t>
            </a:r>
            <a:endParaRPr lang="en-US" altLang="zh-CN" sz="2800" b="1" dirty="0">
              <a:latin typeface="+mn-ea"/>
            </a:endParaRPr>
          </a:p>
          <a:p>
            <a:pPr algn="ctr">
              <a:defRPr/>
            </a:pPr>
            <a:endParaRPr lang="en-US" altLang="zh-CN" sz="2800" b="1" dirty="0">
              <a:latin typeface="+mn-ea"/>
            </a:endParaRPr>
          </a:p>
          <a:p>
            <a:pPr algn="ctr">
              <a:defRPr/>
            </a:pPr>
            <a:r>
              <a:rPr lang="zh-CN" altLang="en-US" sz="2800" b="1" dirty="0">
                <a:latin typeface="+mn-ea"/>
              </a:rPr>
              <a:t>窗子以</a:t>
            </a:r>
            <a:endParaRPr lang="en-US" altLang="zh-CN" sz="2800" b="1" dirty="0">
              <a:latin typeface="+mn-ea"/>
            </a:endParaRPr>
          </a:p>
          <a:p>
            <a:pPr algn="ctr">
              <a:defRPr/>
            </a:pPr>
            <a:r>
              <a:rPr lang="zh-CN" altLang="en-US" sz="2800" b="1" dirty="0">
                <a:latin typeface="+mn-ea"/>
              </a:rPr>
              <a:t>“</a:t>
            </a:r>
            <a:r>
              <a:rPr lang="zh-CN" altLang="en-US" sz="2800" b="1" dirty="0">
                <a:latin typeface="黑体" panose="02010609060101010101" pitchFamily="49" charset="-122"/>
                <a:ea typeface="黑体" panose="02010609060101010101" pitchFamily="49" charset="-122"/>
              </a:rPr>
              <a:t>内</a:t>
            </a:r>
            <a:r>
              <a:rPr lang="zh-CN" altLang="en-US" sz="2800" b="1" dirty="0">
                <a:latin typeface="+mn-ea"/>
              </a:rPr>
              <a:t>”！</a:t>
            </a:r>
          </a:p>
        </p:txBody>
      </p:sp>
    </p:spTree>
    <p:extLst>
      <p:ext uri="{BB962C8B-B14F-4D97-AF65-F5344CB8AC3E}">
        <p14:creationId xmlns:p14="http://schemas.microsoft.com/office/powerpoint/2010/main" val="626776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heel(1)">
                                      <p:cBhvr>
                                        <p:cTn id="12" dur="2000"/>
                                        <p:tgtEl>
                                          <p:spTgt spid="10"/>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heel(1)">
                                      <p:cBhvr>
                                        <p:cTn id="15" dur="2000"/>
                                        <p:tgtEl>
                                          <p:spTgt spid="11"/>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heel(1)">
                                      <p:cBhvr>
                                        <p:cTn id="18" dur="2000"/>
                                        <p:tgtEl>
                                          <p:spTgt spid="12"/>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heel(1)">
                                      <p:cBhvr>
                                        <p:cTn id="21" dur="20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02440F46-F009-4381-B320-5CC608ED5970}"/>
              </a:ext>
            </a:extLst>
          </p:cNvPr>
          <p:cNvSpPr txBox="1"/>
          <p:nvPr/>
        </p:nvSpPr>
        <p:spPr>
          <a:xfrm>
            <a:off x="253226" y="302021"/>
            <a:ext cx="3143117" cy="523220"/>
          </a:xfrm>
          <a:prstGeom prst="rect">
            <a:avLst/>
          </a:prstGeom>
          <a:solidFill>
            <a:srgbClr val="FF66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zh-CN" altLang="en-US" sz="2800" dirty="0">
                <a:solidFill>
                  <a:schemeClr val="bg1"/>
                </a:solidFill>
              </a:rPr>
              <a:t>一、以文章为例</a:t>
            </a:r>
          </a:p>
        </p:txBody>
      </p:sp>
      <p:sp>
        <p:nvSpPr>
          <p:cNvPr id="8" name="矩形 7">
            <a:extLst>
              <a:ext uri="{FF2B5EF4-FFF2-40B4-BE49-F238E27FC236}">
                <a16:creationId xmlns:a16="http://schemas.microsoft.com/office/drawing/2014/main" id="{4FE10767-D18C-4D1A-ACF3-95D33E503EF7}"/>
              </a:ext>
            </a:extLst>
          </p:cNvPr>
          <p:cNvSpPr/>
          <p:nvPr/>
        </p:nvSpPr>
        <p:spPr>
          <a:xfrm>
            <a:off x="179388" y="1082675"/>
            <a:ext cx="8856662" cy="5694363"/>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571500" indent="-571500" algn="ctr">
              <a:buFont typeface="Wingdings" panose="05000000000000000000" pitchFamily="2" charset="2"/>
              <a:buChar char="u"/>
              <a:defRPr/>
            </a:pPr>
            <a:r>
              <a:rPr lang="zh-CN" altLang="en-US" sz="2800" b="1" dirty="0">
                <a:latin typeface="楷体_GB2312" panose="02010609030101010101" pitchFamily="49" charset="-122"/>
                <a:ea typeface="楷体_GB2312" panose="02010609030101010101" pitchFamily="49" charset="-122"/>
              </a:rPr>
              <a:t>针挑土</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芳菲</a:t>
            </a:r>
          </a:p>
          <a:p>
            <a:pPr>
              <a:defRPr/>
            </a:pPr>
            <a:r>
              <a:rPr lang="zh-CN" altLang="en-US" sz="2800" b="1" dirty="0">
                <a:latin typeface="黑体" panose="02010609060101010101" pitchFamily="49" charset="-122"/>
                <a:ea typeface="黑体" panose="02010609060101010101" pitchFamily="49" charset="-122"/>
              </a:rPr>
              <a:t>    从湘西回来，和朋友们说起黑妮；说起在凤凰的偶遇，说起跟她去苗寨跑了一天，看她做的种种事，感慨的很：</a:t>
            </a:r>
            <a:endParaRPr lang="en-US" altLang="zh-CN" sz="2800" b="1" dirty="0">
              <a:latin typeface="黑体" panose="02010609060101010101" pitchFamily="49" charset="-122"/>
              <a:ea typeface="黑体" panose="02010609060101010101" pitchFamily="49" charset="-122"/>
            </a:endParaRPr>
          </a:p>
          <a:p>
            <a:pPr>
              <a:defRPr/>
            </a:pPr>
            <a:r>
              <a:rPr lang="en-US" altLang="zh-CN" sz="2800" b="1" dirty="0">
                <a:latin typeface="黑体" panose="02010609060101010101" pitchFamily="49" charset="-122"/>
                <a:ea typeface="黑体" panose="02010609060101010101" pitchFamily="49" charset="-122"/>
              </a:rPr>
              <a:t>    </a:t>
            </a:r>
            <a:r>
              <a:rPr lang="zh-CN" altLang="en-US" sz="2800" b="1" dirty="0">
                <a:latin typeface="黑体" panose="02010609060101010101" pitchFamily="49" charset="-122"/>
                <a:ea typeface="黑体" panose="02010609060101010101" pitchFamily="49" charset="-122"/>
              </a:rPr>
              <a:t>凤凰是她的故乡，如今工作、居住在意大利，做湘西扶贫工作的时间不短了。最初是一帮一地助学，先后帮了几十个孩子。</a:t>
            </a:r>
            <a:endParaRPr lang="en-US" altLang="zh-CN" sz="2800" b="1" dirty="0">
              <a:latin typeface="黑体" panose="02010609060101010101" pitchFamily="49" charset="-122"/>
              <a:ea typeface="黑体" panose="02010609060101010101" pitchFamily="49" charset="-122"/>
            </a:endParaRPr>
          </a:p>
          <a:p>
            <a:pPr>
              <a:defRPr/>
            </a:pPr>
            <a:r>
              <a:rPr lang="en-US" altLang="zh-CN" sz="2800" b="1" dirty="0">
                <a:latin typeface="黑体" panose="02010609060101010101" pitchFamily="49" charset="-122"/>
                <a:ea typeface="黑体" panose="02010609060101010101" pitchFamily="49" charset="-122"/>
              </a:rPr>
              <a:t>    </a:t>
            </a:r>
            <a:r>
              <a:rPr lang="zh-CN" altLang="en-US" sz="2800" b="1" dirty="0">
                <a:latin typeface="黑体" panose="02010609060101010101" pitchFamily="49" charset="-122"/>
                <a:ea typeface="黑体" panose="02010609060101010101" pitchFamily="49" charset="-122"/>
              </a:rPr>
              <a:t>前些年申请到一笔经费，设计了“湘援游”这个项目。每年都会带来游人、带来捐款；关键是，耐心地、口苦婆心地，教苗族妇女如何保存她们优美的刺绣艺术。听黑妮说这是“负责任的旅游”</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强调旅行者对目的地生存和文化的责任，在旅游资费中捐出一部分作为扶持当地持续发展的基金</a:t>
            </a:r>
            <a:r>
              <a:rPr lang="en-US" altLang="zh-CN" sz="2800" b="1" dirty="0">
                <a:latin typeface="黑体" panose="02010609060101010101" pitchFamily="49" charset="-122"/>
                <a:ea typeface="黑体" panose="02010609060101010101" pitchFamily="49" charset="-122"/>
              </a:rPr>
              <a:t>……</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6952852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698D085F-7994-448D-95D2-2E692A8B110F}"/>
              </a:ext>
            </a:extLst>
          </p:cNvPr>
          <p:cNvSpPr/>
          <p:nvPr/>
        </p:nvSpPr>
        <p:spPr>
          <a:xfrm>
            <a:off x="179388" y="806450"/>
            <a:ext cx="8856662" cy="22479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571500" indent="-571500">
              <a:buFont typeface="Wingdings" panose="05000000000000000000" pitchFamily="2" charset="2"/>
              <a:buChar char="u"/>
              <a:defRPr/>
            </a:pPr>
            <a:r>
              <a:rPr lang="zh-CN" altLang="en-US" sz="2800" b="1" dirty="0">
                <a:latin typeface="黑体" panose="02010609060101010101" pitchFamily="49" charset="-122"/>
                <a:ea typeface="黑体" panose="02010609060101010101" pitchFamily="49" charset="-122"/>
              </a:rPr>
              <a:t>当然，一部成功的作品往往还有多重意义，从某种程度上讲，解读者也是创作者，与作者共同完成了作品的升华，比如这首小诗：</a:t>
            </a:r>
            <a:endParaRPr lang="en-US" altLang="zh-CN" sz="2400" b="1" dirty="0">
              <a:latin typeface="黑体" panose="02010609060101010101" pitchFamily="49" charset="-122"/>
              <a:ea typeface="黑体" panose="02010609060101010101" pitchFamily="49" charset="-122"/>
            </a:endParaRPr>
          </a:p>
          <a:p>
            <a:pPr algn="ctr">
              <a:defRPr/>
            </a:pPr>
            <a:r>
              <a:rPr lang="zh-CN" altLang="en-US" sz="28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尽日寻春不见春，芒鞋踏破陇头云。</a:t>
            </a:r>
            <a:r>
              <a:rPr lang="zh-CN" altLang="en-US" sz="28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sz="28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gn="ctr">
              <a:defRPr/>
            </a:pP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归来笑拈梅花嗅，春在枝头已十分。◇</a:t>
            </a:r>
            <a:endParaRPr lang="en-US" altLang="zh-CN" sz="2800" b="1" dirty="0">
              <a:solidFill>
                <a:srgbClr val="FF0000"/>
              </a:solidFill>
              <a:latin typeface="黑体" panose="02010609060101010101" pitchFamily="49" charset="-122"/>
              <a:ea typeface="黑体" panose="02010609060101010101" pitchFamily="49" charset="-122"/>
            </a:endParaRPr>
          </a:p>
        </p:txBody>
      </p:sp>
      <p:sp>
        <p:nvSpPr>
          <p:cNvPr id="4" name="矩形 3">
            <a:extLst>
              <a:ext uri="{FF2B5EF4-FFF2-40B4-BE49-F238E27FC236}">
                <a16:creationId xmlns:a16="http://schemas.microsoft.com/office/drawing/2014/main" id="{9AFBD43B-FDC0-432E-965A-1E8FD3044D99}"/>
              </a:ext>
            </a:extLst>
          </p:cNvPr>
          <p:cNvSpPr/>
          <p:nvPr/>
        </p:nvSpPr>
        <p:spPr>
          <a:xfrm>
            <a:off x="179388" y="3527425"/>
            <a:ext cx="2952750" cy="461963"/>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marL="571500" indent="-571500">
              <a:buFont typeface="Wingdings" panose="05000000000000000000" pitchFamily="2" charset="2"/>
              <a:buChar char="u"/>
              <a:defRPr/>
            </a:pPr>
            <a:r>
              <a:rPr lang="en-US" altLang="zh-CN" sz="2400" b="1" dirty="0">
                <a:solidFill>
                  <a:schemeClr val="tx1"/>
                </a:solidFill>
                <a:latin typeface="黑体" panose="02010609060101010101" pitchFamily="49" charset="-122"/>
                <a:ea typeface="黑体" panose="02010609060101010101" pitchFamily="49" charset="-122"/>
              </a:rPr>
              <a:t>①</a:t>
            </a:r>
            <a:r>
              <a:rPr lang="zh-CN" altLang="en-US" sz="2400" b="1" dirty="0">
                <a:solidFill>
                  <a:schemeClr val="tx1"/>
                </a:solidFill>
                <a:latin typeface="黑体" panose="02010609060101010101" pitchFamily="49" charset="-122"/>
                <a:ea typeface="黑体" panose="02010609060101010101" pitchFamily="49" charset="-122"/>
              </a:rPr>
              <a:t>有人读出了：</a:t>
            </a:r>
            <a:endParaRPr lang="en-US" altLang="zh-CN" sz="2400" b="1" dirty="0">
              <a:solidFill>
                <a:schemeClr val="tx1"/>
              </a:solidFill>
              <a:latin typeface="黑体" panose="02010609060101010101" pitchFamily="49" charset="-122"/>
              <a:ea typeface="黑体" panose="02010609060101010101" pitchFamily="49" charset="-122"/>
            </a:endParaRPr>
          </a:p>
        </p:txBody>
      </p:sp>
      <p:sp>
        <p:nvSpPr>
          <p:cNvPr id="5" name="矩形 4">
            <a:extLst>
              <a:ext uri="{FF2B5EF4-FFF2-40B4-BE49-F238E27FC236}">
                <a16:creationId xmlns:a16="http://schemas.microsoft.com/office/drawing/2014/main" id="{6678860A-5734-41BC-A46F-4515598BF6E9}"/>
              </a:ext>
            </a:extLst>
          </p:cNvPr>
          <p:cNvSpPr/>
          <p:nvPr/>
        </p:nvSpPr>
        <p:spPr>
          <a:xfrm>
            <a:off x="179388" y="4570413"/>
            <a:ext cx="2952750" cy="461962"/>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marL="571500" indent="-571500">
              <a:buFont typeface="Wingdings" panose="05000000000000000000" pitchFamily="2" charset="2"/>
              <a:buChar char="u"/>
              <a:defRPr/>
            </a:pPr>
            <a:r>
              <a:rPr lang="en-US" altLang="zh-CN" sz="2400" b="1" dirty="0">
                <a:solidFill>
                  <a:schemeClr val="tx1"/>
                </a:solidFill>
                <a:latin typeface="黑体" panose="02010609060101010101" pitchFamily="49" charset="-122"/>
                <a:ea typeface="黑体" panose="02010609060101010101" pitchFamily="49" charset="-122"/>
              </a:rPr>
              <a:t>①</a:t>
            </a:r>
            <a:r>
              <a:rPr lang="zh-CN" altLang="en-US" sz="2400" b="1" dirty="0">
                <a:solidFill>
                  <a:schemeClr val="tx1"/>
                </a:solidFill>
                <a:latin typeface="黑体" panose="02010609060101010101" pitchFamily="49" charset="-122"/>
                <a:ea typeface="黑体" panose="02010609060101010101" pitchFamily="49" charset="-122"/>
              </a:rPr>
              <a:t>有人读出了：</a:t>
            </a:r>
            <a:endParaRPr lang="en-US" altLang="zh-CN" sz="2400" b="1" dirty="0">
              <a:solidFill>
                <a:schemeClr val="tx1"/>
              </a:solidFill>
              <a:latin typeface="黑体" panose="02010609060101010101" pitchFamily="49" charset="-122"/>
              <a:ea typeface="黑体" panose="02010609060101010101" pitchFamily="49" charset="-122"/>
            </a:endParaRPr>
          </a:p>
        </p:txBody>
      </p:sp>
      <p:sp>
        <p:nvSpPr>
          <p:cNvPr id="6" name="矩形 5">
            <a:extLst>
              <a:ext uri="{FF2B5EF4-FFF2-40B4-BE49-F238E27FC236}">
                <a16:creationId xmlns:a16="http://schemas.microsoft.com/office/drawing/2014/main" id="{EC3FA7C8-D537-4F09-AC53-48EB42D3350A}"/>
              </a:ext>
            </a:extLst>
          </p:cNvPr>
          <p:cNvSpPr/>
          <p:nvPr/>
        </p:nvSpPr>
        <p:spPr>
          <a:xfrm>
            <a:off x="179388" y="5589588"/>
            <a:ext cx="2952750" cy="461962"/>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marL="571500" indent="-571500">
              <a:buFont typeface="Wingdings" panose="05000000000000000000" pitchFamily="2" charset="2"/>
              <a:buChar char="u"/>
              <a:defRPr/>
            </a:pPr>
            <a:r>
              <a:rPr lang="en-US" altLang="zh-CN" sz="2400" b="1" dirty="0">
                <a:solidFill>
                  <a:schemeClr val="tx1"/>
                </a:solidFill>
                <a:latin typeface="黑体" panose="02010609060101010101" pitchFamily="49" charset="-122"/>
                <a:ea typeface="黑体" panose="02010609060101010101" pitchFamily="49" charset="-122"/>
              </a:rPr>
              <a:t>①</a:t>
            </a:r>
            <a:r>
              <a:rPr lang="zh-CN" altLang="en-US" sz="2400" b="1" dirty="0">
                <a:solidFill>
                  <a:schemeClr val="tx1"/>
                </a:solidFill>
                <a:latin typeface="黑体" panose="02010609060101010101" pitchFamily="49" charset="-122"/>
                <a:ea typeface="黑体" panose="02010609060101010101" pitchFamily="49" charset="-122"/>
              </a:rPr>
              <a:t>有人读出了：</a:t>
            </a:r>
            <a:endParaRPr lang="en-US" altLang="zh-CN" sz="2400" b="1" dirty="0">
              <a:solidFill>
                <a:schemeClr val="tx1"/>
              </a:solidFill>
              <a:latin typeface="黑体" panose="02010609060101010101" pitchFamily="49" charset="-122"/>
              <a:ea typeface="黑体" panose="02010609060101010101" pitchFamily="49" charset="-122"/>
            </a:endParaRPr>
          </a:p>
        </p:txBody>
      </p:sp>
      <p:sp>
        <p:nvSpPr>
          <p:cNvPr id="8" name="矩形 7">
            <a:extLst>
              <a:ext uri="{FF2B5EF4-FFF2-40B4-BE49-F238E27FC236}">
                <a16:creationId xmlns:a16="http://schemas.microsoft.com/office/drawing/2014/main" id="{9AABD510-BCCA-473B-847B-46E983A3CB19}"/>
              </a:ext>
            </a:extLst>
          </p:cNvPr>
          <p:cNvSpPr/>
          <p:nvPr/>
        </p:nvSpPr>
        <p:spPr>
          <a:xfrm>
            <a:off x="3319463" y="3527425"/>
            <a:ext cx="5716587" cy="831850"/>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defRPr/>
            </a:pPr>
            <a:r>
              <a:rPr lang="zh-CN" altLang="en-US" sz="2400" b="1" dirty="0">
                <a:solidFill>
                  <a:srgbClr val="FF0000"/>
                </a:solidFill>
                <a:latin typeface="黑体" panose="02010609060101010101" pitchFamily="49" charset="-122"/>
                <a:ea typeface="黑体" panose="02010609060101010101" pitchFamily="49" charset="-122"/>
              </a:rPr>
              <a:t>寻美何须千山万水，美好的事物往往就在身边，不能缺少发现的眼睛。</a:t>
            </a:r>
            <a:endParaRPr lang="en-US" altLang="zh-CN" sz="2400" b="1" dirty="0">
              <a:solidFill>
                <a:srgbClr val="FF0000"/>
              </a:solidFill>
              <a:latin typeface="黑体" panose="02010609060101010101" pitchFamily="49" charset="-122"/>
              <a:ea typeface="黑体" panose="02010609060101010101" pitchFamily="49" charset="-122"/>
            </a:endParaRPr>
          </a:p>
        </p:txBody>
      </p:sp>
      <p:sp>
        <p:nvSpPr>
          <p:cNvPr id="9" name="矩形 8">
            <a:extLst>
              <a:ext uri="{FF2B5EF4-FFF2-40B4-BE49-F238E27FC236}">
                <a16:creationId xmlns:a16="http://schemas.microsoft.com/office/drawing/2014/main" id="{60C04344-415C-4FCB-B9A5-17F689F83C1E}"/>
              </a:ext>
            </a:extLst>
          </p:cNvPr>
          <p:cNvSpPr/>
          <p:nvPr/>
        </p:nvSpPr>
        <p:spPr>
          <a:xfrm>
            <a:off x="3319463" y="4570413"/>
            <a:ext cx="5716587" cy="831850"/>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defRPr/>
            </a:pPr>
            <a:r>
              <a:rPr lang="zh-CN" altLang="en-US" sz="2400" b="1" dirty="0">
                <a:solidFill>
                  <a:srgbClr val="FF0000"/>
                </a:solidFill>
                <a:latin typeface="黑体" panose="02010609060101010101" pitchFamily="49" charset="-122"/>
                <a:ea typeface="黑体" panose="02010609060101010101" pitchFamily="49" charset="-122"/>
              </a:rPr>
              <a:t>若没有追寻的过程，也许永远也无法懂得珍惜。</a:t>
            </a:r>
            <a:endParaRPr lang="en-US" altLang="zh-CN" sz="2400" b="1" dirty="0">
              <a:solidFill>
                <a:srgbClr val="FF0000"/>
              </a:solidFill>
              <a:latin typeface="黑体" panose="02010609060101010101" pitchFamily="49" charset="-122"/>
              <a:ea typeface="黑体" panose="02010609060101010101" pitchFamily="49" charset="-122"/>
            </a:endParaRPr>
          </a:p>
        </p:txBody>
      </p:sp>
      <p:sp>
        <p:nvSpPr>
          <p:cNvPr id="10" name="矩形 9">
            <a:extLst>
              <a:ext uri="{FF2B5EF4-FFF2-40B4-BE49-F238E27FC236}">
                <a16:creationId xmlns:a16="http://schemas.microsoft.com/office/drawing/2014/main" id="{FEEC0D78-B465-43EF-B3DE-9D34EA51C7A8}"/>
              </a:ext>
            </a:extLst>
          </p:cNvPr>
          <p:cNvSpPr/>
          <p:nvPr/>
        </p:nvSpPr>
        <p:spPr>
          <a:xfrm>
            <a:off x="3319463" y="5589588"/>
            <a:ext cx="5716587" cy="1200150"/>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defRPr/>
            </a:pPr>
            <a:r>
              <a:rPr lang="zh-CN" altLang="en-US" sz="2400" b="1" dirty="0">
                <a:solidFill>
                  <a:srgbClr val="FF0000"/>
                </a:solidFill>
                <a:latin typeface="黑体" panose="02010609060101010101" pitchFamily="49" charset="-122"/>
                <a:ea typeface="黑体" panose="02010609060101010101" pitchFamily="49" charset="-122"/>
              </a:rPr>
              <a:t>任何一种成功和美好都并非偶然，除了努力向前，还需要时间的积淀和耐心的等待</a:t>
            </a:r>
            <a:r>
              <a:rPr lang="en-US" altLang="zh-CN" sz="2400" b="1" dirty="0">
                <a:solidFill>
                  <a:srgbClr val="FF0000"/>
                </a:solidFill>
                <a:latin typeface="黑体" panose="02010609060101010101" pitchFamily="49" charset="-122"/>
                <a:ea typeface="黑体" panose="02010609060101010101" pitchFamily="49" charset="-122"/>
              </a:rPr>
              <a:t>……</a:t>
            </a:r>
          </a:p>
        </p:txBody>
      </p:sp>
    </p:spTree>
    <p:extLst>
      <p:ext uri="{BB962C8B-B14F-4D97-AF65-F5344CB8AC3E}">
        <p14:creationId xmlns:p14="http://schemas.microsoft.com/office/powerpoint/2010/main" val="1314410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75DBE85-EE4F-43DE-B9D0-E65D4292EF87}"/>
              </a:ext>
            </a:extLst>
          </p:cNvPr>
          <p:cNvSpPr/>
          <p:nvPr/>
        </p:nvSpPr>
        <p:spPr>
          <a:xfrm>
            <a:off x="1019630" y="431007"/>
            <a:ext cx="7970384" cy="1938337"/>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5"/>
          </a:lnRef>
          <a:fillRef idx="2">
            <a:schemeClr val="accent5"/>
          </a:fillRef>
          <a:effectRef idx="1">
            <a:schemeClr val="accent5"/>
          </a:effectRef>
          <a:fontRef idx="minor">
            <a:schemeClr val="dk1"/>
          </a:fontRef>
        </p:style>
        <p:txBody>
          <a:bodyPr wrap="square">
            <a:spAutoFit/>
          </a:bodyPr>
          <a:lstStyle/>
          <a:p>
            <a:pPr>
              <a:defRPr/>
            </a:pPr>
            <a:r>
              <a:rPr lang="zh-CN" altLang="en-US" sz="2400" dirty="0">
                <a:latin typeface="黑体" panose="02010609060101010101" pitchFamily="49" charset="-122"/>
                <a:ea typeface="黑体" panose="02010609060101010101" pitchFamily="49" charset="-122"/>
              </a:rPr>
              <a:t>    文学是以</a:t>
            </a:r>
            <a:r>
              <a:rPr lang="zh-CN" altLang="en-US" sz="2400" u="sng" dirty="0">
                <a:solidFill>
                  <a:srgbClr val="FF0000"/>
                </a:solidFill>
                <a:latin typeface="黑体" panose="02010609060101010101" pitchFamily="49" charset="-122"/>
                <a:ea typeface="黑体" panose="02010609060101010101" pitchFamily="49" charset="-122"/>
              </a:rPr>
              <a:t>语言文字</a:t>
            </a:r>
            <a:r>
              <a:rPr lang="zh-CN" altLang="en-US" sz="2400" dirty="0">
                <a:latin typeface="黑体" panose="02010609060101010101" pitchFamily="49" charset="-122"/>
                <a:ea typeface="黑体" panose="02010609060101010101" pitchFamily="49" charset="-122"/>
              </a:rPr>
              <a:t>为工具，比较形象化地</a:t>
            </a:r>
            <a:r>
              <a:rPr lang="zh-CN" altLang="en-US" sz="2400" u="sng" baseline="30000" dirty="0">
                <a:solidFill>
                  <a:srgbClr val="FF0000"/>
                </a:solidFill>
                <a:latin typeface="黑体" panose="02010609060101010101" pitchFamily="49" charset="-122"/>
                <a:ea typeface="黑体" panose="02010609060101010101" pitchFamily="49" charset="-122"/>
              </a:rPr>
              <a:t>①</a:t>
            </a:r>
            <a:r>
              <a:rPr lang="zh-CN" altLang="en-US" sz="2400" u="sng" dirty="0">
                <a:solidFill>
                  <a:srgbClr val="FF0000"/>
                </a:solidFill>
                <a:latin typeface="黑体" panose="02010609060101010101" pitchFamily="49" charset="-122"/>
                <a:ea typeface="黑体" panose="02010609060101010101" pitchFamily="49" charset="-122"/>
              </a:rPr>
              <a:t>反映客观现实</a:t>
            </a:r>
            <a:r>
              <a:rPr lang="zh-CN" altLang="en-US" sz="2400" dirty="0">
                <a:latin typeface="黑体" panose="02010609060101010101" pitchFamily="49" charset="-122"/>
                <a:ea typeface="黑体" panose="02010609060101010101" pitchFamily="49" charset="-122"/>
              </a:rPr>
              <a:t>、</a:t>
            </a:r>
            <a:r>
              <a:rPr lang="zh-CN" altLang="en-US" sz="2400" u="sng" baseline="30000" dirty="0">
                <a:solidFill>
                  <a:srgbClr val="FF0000"/>
                </a:solidFill>
                <a:latin typeface="黑体" panose="02010609060101010101" pitchFamily="49" charset="-122"/>
                <a:ea typeface="黑体" panose="02010609060101010101" pitchFamily="49" charset="-122"/>
              </a:rPr>
              <a:t>②</a:t>
            </a:r>
            <a:r>
              <a:rPr lang="zh-CN" altLang="en-US" sz="2400" u="sng" dirty="0">
                <a:solidFill>
                  <a:srgbClr val="FF0000"/>
                </a:solidFill>
                <a:latin typeface="黑体" panose="02010609060101010101" pitchFamily="49" charset="-122"/>
                <a:ea typeface="黑体" panose="02010609060101010101" pitchFamily="49" charset="-122"/>
              </a:rPr>
              <a:t>表现作家心灵世界</a:t>
            </a:r>
            <a:r>
              <a:rPr lang="zh-CN" altLang="en-US" sz="2400" dirty="0">
                <a:latin typeface="黑体" panose="02010609060101010101" pitchFamily="49" charset="-122"/>
                <a:ea typeface="黑体" panose="02010609060101010101" pitchFamily="49" charset="-122"/>
              </a:rPr>
              <a:t>、</a:t>
            </a:r>
            <a:r>
              <a:rPr lang="zh-CN" altLang="en-US" sz="2400" u="sng" baseline="30000" dirty="0">
                <a:solidFill>
                  <a:srgbClr val="FF0000"/>
                </a:solidFill>
                <a:latin typeface="黑体" panose="02010609060101010101" pitchFamily="49" charset="-122"/>
                <a:ea typeface="黑体" panose="02010609060101010101" pitchFamily="49" charset="-122"/>
              </a:rPr>
              <a:t>③</a:t>
            </a:r>
            <a:r>
              <a:rPr lang="zh-CN" altLang="en-US" sz="2400" u="sng" dirty="0">
                <a:solidFill>
                  <a:srgbClr val="FF0000"/>
                </a:solidFill>
                <a:latin typeface="黑体" panose="02010609060101010101" pitchFamily="49" charset="-122"/>
                <a:ea typeface="黑体" panose="02010609060101010101" pitchFamily="49" charset="-122"/>
              </a:rPr>
              <a:t>再现一定时期和一定地域的社会生活</a:t>
            </a:r>
            <a:r>
              <a:rPr lang="zh-CN" altLang="en-US" sz="2400" dirty="0">
                <a:latin typeface="黑体" panose="02010609060101010101" pitchFamily="49" charset="-122"/>
                <a:ea typeface="黑体" panose="02010609060101010101" pitchFamily="49" charset="-122"/>
              </a:rPr>
              <a:t>的艺术。</a:t>
            </a:r>
            <a:endParaRPr lang="en-US" altLang="zh-CN" sz="2400" dirty="0">
              <a:latin typeface="黑体" panose="02010609060101010101" pitchFamily="49" charset="-122"/>
              <a:ea typeface="黑体" panose="02010609060101010101" pitchFamily="49" charset="-122"/>
            </a:endParaRPr>
          </a:p>
          <a:p>
            <a:pPr>
              <a:defRPr/>
            </a:pPr>
            <a:r>
              <a:rPr lang="en-US" altLang="zh-CN" sz="2400" dirty="0">
                <a:latin typeface="黑体" panose="02010609060101010101" pitchFamily="49" charset="-122"/>
                <a:ea typeface="黑体" panose="02010609060101010101" pitchFamily="49" charset="-122"/>
              </a:rPr>
              <a:t>    </a:t>
            </a:r>
            <a:r>
              <a:rPr lang="zh-CN" altLang="en-US" sz="2400" dirty="0">
                <a:latin typeface="黑体" panose="02010609060101010101" pitchFamily="49" charset="-122"/>
                <a:ea typeface="黑体" panose="02010609060101010101" pitchFamily="49" charset="-122"/>
              </a:rPr>
              <a:t>文学是语言文字的艺术，是社会文化的一种重要表现形式，是对美的体现。</a:t>
            </a:r>
            <a:endParaRPr lang="en-US" altLang="zh-CN" sz="2400" dirty="0">
              <a:latin typeface="黑体" panose="02010609060101010101" pitchFamily="49" charset="-122"/>
              <a:ea typeface="黑体" panose="02010609060101010101" pitchFamily="49" charset="-122"/>
            </a:endParaRPr>
          </a:p>
        </p:txBody>
      </p:sp>
      <p:sp>
        <p:nvSpPr>
          <p:cNvPr id="7" name="矩形 6">
            <a:extLst>
              <a:ext uri="{FF2B5EF4-FFF2-40B4-BE49-F238E27FC236}">
                <a16:creationId xmlns:a16="http://schemas.microsoft.com/office/drawing/2014/main" id="{AC520E54-70A9-4C55-A08C-005C2248155C}"/>
              </a:ext>
            </a:extLst>
          </p:cNvPr>
          <p:cNvSpPr/>
          <p:nvPr/>
        </p:nvSpPr>
        <p:spPr>
          <a:xfrm>
            <a:off x="409122" y="450057"/>
            <a:ext cx="503238" cy="144780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2"/>
          </a:lnRef>
          <a:fillRef idx="3">
            <a:schemeClr val="accent2"/>
          </a:fillRef>
          <a:effectRef idx="2">
            <a:schemeClr val="accent2"/>
          </a:effectRef>
          <a:fontRef idx="minor">
            <a:schemeClr val="lt1"/>
          </a:fontRef>
        </p:style>
        <p:txBody>
          <a:bodyPr>
            <a:spAutoFit/>
          </a:bodyPr>
          <a:lstStyle/>
          <a:p>
            <a:pPr>
              <a:defRPr/>
            </a:pPr>
            <a:r>
              <a:rPr lang="zh-CN" altLang="en-US" sz="2200" dirty="0">
                <a:latin typeface="黑体" panose="02010609060101010101" pitchFamily="49" charset="-122"/>
                <a:ea typeface="黑体" panose="02010609060101010101" pitchFamily="49" charset="-122"/>
              </a:rPr>
              <a:t>定义文学</a:t>
            </a:r>
          </a:p>
        </p:txBody>
      </p:sp>
      <p:sp>
        <p:nvSpPr>
          <p:cNvPr id="8" name="矩形 7">
            <a:extLst>
              <a:ext uri="{FF2B5EF4-FFF2-40B4-BE49-F238E27FC236}">
                <a16:creationId xmlns:a16="http://schemas.microsoft.com/office/drawing/2014/main" id="{02D4953B-2434-49F8-A050-BDA7D6754E8C}"/>
              </a:ext>
            </a:extLst>
          </p:cNvPr>
          <p:cNvSpPr/>
          <p:nvPr/>
        </p:nvSpPr>
        <p:spPr>
          <a:xfrm>
            <a:off x="409122" y="2595563"/>
            <a:ext cx="2087563" cy="461962"/>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zh-CN" altLang="en-US" sz="2400" dirty="0">
                <a:latin typeface="黑体" panose="02010609060101010101" pitchFamily="49" charset="-122"/>
                <a:ea typeface="黑体" panose="02010609060101010101" pitchFamily="49" charset="-122"/>
              </a:rPr>
              <a:t>简言之：</a:t>
            </a:r>
          </a:p>
        </p:txBody>
      </p:sp>
      <p:sp>
        <p:nvSpPr>
          <p:cNvPr id="9" name="矩形: 圆角 8">
            <a:extLst>
              <a:ext uri="{FF2B5EF4-FFF2-40B4-BE49-F238E27FC236}">
                <a16:creationId xmlns:a16="http://schemas.microsoft.com/office/drawing/2014/main" id="{9C174D3E-B1F5-4003-B646-FE9ADFFC76AC}"/>
              </a:ext>
            </a:extLst>
          </p:cNvPr>
          <p:cNvSpPr/>
          <p:nvPr/>
        </p:nvSpPr>
        <p:spPr>
          <a:xfrm>
            <a:off x="792163" y="3116263"/>
            <a:ext cx="2787650" cy="1104900"/>
          </a:xfrm>
          <a:prstGeom prst="roundRec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r>
              <a:rPr lang="zh-CN" altLang="en-US" sz="2400" dirty="0">
                <a:latin typeface="黑体" panose="02010609060101010101" pitchFamily="49" charset="-122"/>
                <a:ea typeface="黑体" panose="02010609060101010101" pitchFamily="49" charset="-122"/>
              </a:rPr>
              <a:t>文学的产生</a:t>
            </a:r>
            <a:endParaRPr lang="en-US" altLang="zh-CN" sz="2400" dirty="0">
              <a:latin typeface="黑体" panose="02010609060101010101" pitchFamily="49" charset="-122"/>
              <a:ea typeface="黑体" panose="02010609060101010101" pitchFamily="49" charset="-122"/>
            </a:endParaRPr>
          </a:p>
          <a:p>
            <a:pPr algn="ctr">
              <a:defRPr/>
            </a:pPr>
            <a:r>
              <a:rPr lang="zh-CN" altLang="en-US" sz="2400" dirty="0">
                <a:latin typeface="黑体" panose="02010609060101010101" pitchFamily="49" charset="-122"/>
                <a:ea typeface="黑体" panose="02010609060101010101" pitchFamily="49" charset="-122"/>
              </a:rPr>
              <a:t>是</a:t>
            </a:r>
            <a:endParaRPr lang="en-US" altLang="zh-CN" sz="2400" dirty="0">
              <a:latin typeface="黑体" panose="02010609060101010101" pitchFamily="49" charset="-122"/>
              <a:ea typeface="黑体" panose="02010609060101010101" pitchFamily="49" charset="-122"/>
            </a:endParaRPr>
          </a:p>
          <a:p>
            <a:pPr algn="ctr">
              <a:defRPr/>
            </a:pPr>
            <a:r>
              <a:rPr lang="zh-CN" altLang="en-US" sz="2400" dirty="0">
                <a:latin typeface="黑体" panose="02010609060101010101" pitchFamily="49" charset="-122"/>
                <a:ea typeface="黑体" panose="02010609060101010101" pitchFamily="49" charset="-122"/>
              </a:rPr>
              <a:t>作者编码的过程</a:t>
            </a:r>
            <a:endParaRPr lang="zh-CN" altLang="en-US" dirty="0">
              <a:latin typeface="黑体" panose="02010609060101010101" pitchFamily="49" charset="-122"/>
              <a:ea typeface="黑体" panose="02010609060101010101" pitchFamily="49" charset="-122"/>
            </a:endParaRPr>
          </a:p>
        </p:txBody>
      </p:sp>
      <p:sp>
        <p:nvSpPr>
          <p:cNvPr id="10" name="矩形: 圆角 9">
            <a:extLst>
              <a:ext uri="{FF2B5EF4-FFF2-40B4-BE49-F238E27FC236}">
                <a16:creationId xmlns:a16="http://schemas.microsoft.com/office/drawing/2014/main" id="{0179C9C5-BAA2-417E-B8AC-9D8CA47CAFB5}"/>
              </a:ext>
            </a:extLst>
          </p:cNvPr>
          <p:cNvSpPr/>
          <p:nvPr/>
        </p:nvSpPr>
        <p:spPr>
          <a:xfrm>
            <a:off x="5805488" y="3044825"/>
            <a:ext cx="3087687" cy="1104900"/>
          </a:xfrm>
          <a:prstGeom prst="roundRec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r>
              <a:rPr lang="zh-CN" altLang="en-US" sz="2400" dirty="0">
                <a:latin typeface="黑体" panose="02010609060101010101" pitchFamily="49" charset="-122"/>
                <a:ea typeface="黑体" panose="02010609060101010101" pitchFamily="49" charset="-122"/>
              </a:rPr>
              <a:t>文学的消费</a:t>
            </a:r>
            <a:endParaRPr lang="en-US" altLang="zh-CN" sz="2400" dirty="0">
              <a:latin typeface="黑体" panose="02010609060101010101" pitchFamily="49" charset="-122"/>
              <a:ea typeface="黑体" panose="02010609060101010101" pitchFamily="49" charset="-122"/>
            </a:endParaRPr>
          </a:p>
          <a:p>
            <a:pPr algn="ctr">
              <a:defRPr/>
            </a:pPr>
            <a:r>
              <a:rPr lang="zh-CN" altLang="en-US" sz="2400" dirty="0">
                <a:latin typeface="黑体" panose="02010609060101010101" pitchFamily="49" charset="-122"/>
                <a:ea typeface="黑体" panose="02010609060101010101" pitchFamily="49" charset="-122"/>
              </a:rPr>
              <a:t>是</a:t>
            </a:r>
            <a:endParaRPr lang="en-US" altLang="zh-CN" sz="2400" dirty="0">
              <a:latin typeface="黑体" panose="02010609060101010101" pitchFamily="49" charset="-122"/>
              <a:ea typeface="黑体" panose="02010609060101010101" pitchFamily="49" charset="-122"/>
            </a:endParaRPr>
          </a:p>
          <a:p>
            <a:pPr algn="ctr">
              <a:defRPr/>
            </a:pPr>
            <a:r>
              <a:rPr lang="zh-CN" altLang="en-US" sz="2400" dirty="0">
                <a:latin typeface="黑体" panose="02010609060101010101" pitchFamily="49" charset="-122"/>
                <a:ea typeface="黑体" panose="02010609060101010101" pitchFamily="49" charset="-122"/>
              </a:rPr>
              <a:t>读者解码的过程</a:t>
            </a:r>
          </a:p>
        </p:txBody>
      </p:sp>
      <p:sp>
        <p:nvSpPr>
          <p:cNvPr id="11" name="箭头: 右 10">
            <a:extLst>
              <a:ext uri="{FF2B5EF4-FFF2-40B4-BE49-F238E27FC236}">
                <a16:creationId xmlns:a16="http://schemas.microsoft.com/office/drawing/2014/main" id="{7E21B673-9CCE-4FF4-B725-3931918E16E7}"/>
              </a:ext>
            </a:extLst>
          </p:cNvPr>
          <p:cNvSpPr/>
          <p:nvPr/>
        </p:nvSpPr>
        <p:spPr>
          <a:xfrm>
            <a:off x="3702050" y="3554413"/>
            <a:ext cx="1979613" cy="234950"/>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zh-CN" altLang="en-US"/>
          </a:p>
        </p:txBody>
      </p:sp>
      <p:sp>
        <p:nvSpPr>
          <p:cNvPr id="12" name="矩形 11">
            <a:extLst>
              <a:ext uri="{FF2B5EF4-FFF2-40B4-BE49-F238E27FC236}">
                <a16:creationId xmlns:a16="http://schemas.microsoft.com/office/drawing/2014/main" id="{E8A69077-3609-493D-BE15-5C3FE807162B}"/>
              </a:ext>
            </a:extLst>
          </p:cNvPr>
          <p:cNvSpPr/>
          <p:nvPr/>
        </p:nvSpPr>
        <p:spPr>
          <a:xfrm>
            <a:off x="792163" y="4437063"/>
            <a:ext cx="2786062" cy="1570037"/>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defRPr/>
            </a:pPr>
            <a:r>
              <a:rPr lang="zh-CN" altLang="en-US" sz="2400" dirty="0">
                <a:latin typeface="黑体" panose="02010609060101010101" pitchFamily="49" charset="-122"/>
                <a:ea typeface="黑体" panose="02010609060101010101" pitchFamily="49" charset="-122"/>
              </a:rPr>
              <a:t>文学作品是</a:t>
            </a:r>
            <a:r>
              <a:rPr lang="zh-CN" altLang="en-US" sz="2400" u="sng" dirty="0">
                <a:solidFill>
                  <a:srgbClr val="FF0000"/>
                </a:solidFill>
                <a:latin typeface="黑体" panose="02010609060101010101" pitchFamily="49" charset="-122"/>
                <a:ea typeface="黑体" panose="02010609060101010101" pitchFamily="49" charset="-122"/>
              </a:rPr>
              <a:t>作家</a:t>
            </a:r>
            <a:r>
              <a:rPr lang="zh-CN" altLang="en-US" sz="2400" dirty="0">
                <a:latin typeface="黑体" panose="02010609060101010101" pitchFamily="49" charset="-122"/>
                <a:ea typeface="黑体" panose="02010609060101010101" pitchFamily="49" charset="-122"/>
              </a:rPr>
              <a:t>用</a:t>
            </a:r>
            <a:r>
              <a:rPr lang="zh-CN" altLang="en-US" sz="2400" u="sng" dirty="0">
                <a:solidFill>
                  <a:srgbClr val="FF0000"/>
                </a:solidFill>
                <a:latin typeface="黑体" panose="02010609060101010101" pitchFamily="49" charset="-122"/>
                <a:ea typeface="黑体" panose="02010609060101010101" pitchFamily="49" charset="-122"/>
              </a:rPr>
              <a:t>独特的语言艺术</a:t>
            </a:r>
            <a:r>
              <a:rPr lang="zh-CN" altLang="en-US" sz="2400" dirty="0">
                <a:latin typeface="黑体" panose="02010609060101010101" pitchFamily="49" charset="-122"/>
                <a:ea typeface="黑体" panose="02010609060101010101" pitchFamily="49" charset="-122"/>
              </a:rPr>
              <a:t>表现其</a:t>
            </a:r>
            <a:r>
              <a:rPr lang="zh-CN" altLang="en-US" sz="2400" u="sng" dirty="0">
                <a:solidFill>
                  <a:srgbClr val="FF0000"/>
                </a:solidFill>
                <a:latin typeface="黑体" panose="02010609060101010101" pitchFamily="49" charset="-122"/>
                <a:ea typeface="黑体" panose="02010609060101010101" pitchFamily="49" charset="-122"/>
              </a:rPr>
              <a:t>独特的心灵世界</a:t>
            </a:r>
            <a:r>
              <a:rPr lang="zh-CN" altLang="en-US" sz="2400" dirty="0">
                <a:latin typeface="黑体" panose="02010609060101010101" pitchFamily="49" charset="-122"/>
                <a:ea typeface="黑体" panose="02010609060101010101" pitchFamily="49" charset="-122"/>
              </a:rPr>
              <a:t>的作品。</a:t>
            </a:r>
          </a:p>
        </p:txBody>
      </p:sp>
      <p:sp>
        <p:nvSpPr>
          <p:cNvPr id="13" name="箭头: 右 12">
            <a:extLst>
              <a:ext uri="{FF2B5EF4-FFF2-40B4-BE49-F238E27FC236}">
                <a16:creationId xmlns:a16="http://schemas.microsoft.com/office/drawing/2014/main" id="{00B5A3B5-C35A-461A-B6B0-47057FEAF19B}"/>
              </a:ext>
            </a:extLst>
          </p:cNvPr>
          <p:cNvSpPr/>
          <p:nvPr/>
        </p:nvSpPr>
        <p:spPr>
          <a:xfrm>
            <a:off x="3694111" y="5083402"/>
            <a:ext cx="1987552" cy="234950"/>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zh-CN" altLang="en-US"/>
          </a:p>
        </p:txBody>
      </p:sp>
      <p:sp>
        <p:nvSpPr>
          <p:cNvPr id="14" name="矩形 13">
            <a:extLst>
              <a:ext uri="{FF2B5EF4-FFF2-40B4-BE49-F238E27FC236}">
                <a16:creationId xmlns:a16="http://schemas.microsoft.com/office/drawing/2014/main" id="{C7959111-9943-4124-A481-B42BA884AA10}"/>
              </a:ext>
            </a:extLst>
          </p:cNvPr>
          <p:cNvSpPr/>
          <p:nvPr/>
        </p:nvSpPr>
        <p:spPr>
          <a:xfrm>
            <a:off x="5834063" y="4216400"/>
            <a:ext cx="3024187" cy="2308225"/>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lgn="ctr">
              <a:defRPr/>
            </a:pPr>
            <a:r>
              <a:rPr lang="zh-CN" altLang="en-US" sz="2400" u="sng" dirty="0">
                <a:latin typeface="黑体" panose="02010609060101010101" pitchFamily="49" charset="-122"/>
                <a:ea typeface="黑体" panose="02010609060101010101" pitchFamily="49" charset="-122"/>
              </a:rPr>
              <a:t>文本解读基本原则：</a:t>
            </a:r>
            <a:endParaRPr lang="en-US" altLang="zh-CN" sz="2400" u="sng" dirty="0">
              <a:latin typeface="黑体" panose="02010609060101010101" pitchFamily="49" charset="-122"/>
              <a:ea typeface="黑体" panose="02010609060101010101" pitchFamily="49" charset="-122"/>
            </a:endParaRPr>
          </a:p>
          <a:p>
            <a:pPr algn="ctr">
              <a:defRPr/>
            </a:pPr>
            <a:r>
              <a:rPr lang="zh-CN" altLang="en-US" sz="2400" dirty="0">
                <a:latin typeface="黑体" panose="02010609060101010101" pitchFamily="49" charset="-122"/>
                <a:ea typeface="黑体" panose="02010609060101010101" pitchFamily="49" charset="-122"/>
              </a:rPr>
              <a:t>读得懂</a:t>
            </a:r>
            <a:endParaRPr lang="en-US" altLang="zh-CN" sz="2400" dirty="0">
              <a:latin typeface="黑体" panose="02010609060101010101" pitchFamily="49" charset="-122"/>
              <a:ea typeface="黑体" panose="02010609060101010101" pitchFamily="49" charset="-122"/>
            </a:endParaRPr>
          </a:p>
          <a:p>
            <a:pPr algn="ctr">
              <a:defRPr/>
            </a:pPr>
            <a:r>
              <a:rPr lang="zh-CN" altLang="en-US" sz="2400" dirty="0">
                <a:latin typeface="黑体" panose="02010609060101010101" pitchFamily="49" charset="-122"/>
                <a:ea typeface="黑体" panose="02010609060101010101" pitchFamily="49" charset="-122"/>
              </a:rPr>
              <a:t>↓</a:t>
            </a:r>
            <a:endParaRPr lang="en-US" altLang="zh-CN" sz="2400" dirty="0">
              <a:latin typeface="黑体" panose="02010609060101010101" pitchFamily="49" charset="-122"/>
              <a:ea typeface="黑体" panose="02010609060101010101" pitchFamily="49" charset="-122"/>
            </a:endParaRPr>
          </a:p>
          <a:p>
            <a:pPr algn="ctr">
              <a:defRPr/>
            </a:pPr>
            <a:r>
              <a:rPr lang="zh-CN" altLang="en-US" sz="2400" dirty="0">
                <a:latin typeface="黑体" panose="02010609060101010101" pitchFamily="49" charset="-122"/>
                <a:ea typeface="黑体" panose="02010609060101010101" pitchFamily="49" charset="-122"/>
              </a:rPr>
              <a:t>解得开</a:t>
            </a:r>
            <a:endParaRPr lang="en-US" altLang="zh-CN" sz="2400" dirty="0">
              <a:latin typeface="黑体" panose="02010609060101010101" pitchFamily="49" charset="-122"/>
              <a:ea typeface="黑体" panose="02010609060101010101" pitchFamily="49" charset="-122"/>
            </a:endParaRPr>
          </a:p>
          <a:p>
            <a:pPr algn="ctr">
              <a:defRPr/>
            </a:pPr>
            <a:r>
              <a:rPr lang="zh-CN" altLang="en-US" sz="2400" dirty="0">
                <a:latin typeface="黑体" panose="02010609060101010101" pitchFamily="49" charset="-122"/>
                <a:ea typeface="黑体" panose="02010609060101010101" pitchFamily="49" charset="-122"/>
              </a:rPr>
              <a:t>↓</a:t>
            </a:r>
            <a:endParaRPr lang="en-US" altLang="zh-CN" sz="2400" dirty="0">
              <a:latin typeface="黑体" panose="02010609060101010101" pitchFamily="49" charset="-122"/>
              <a:ea typeface="黑体" panose="02010609060101010101" pitchFamily="49" charset="-122"/>
            </a:endParaRPr>
          </a:p>
          <a:p>
            <a:pPr algn="ctr">
              <a:defRPr/>
            </a:pPr>
            <a:r>
              <a:rPr lang="zh-CN" altLang="en-US" sz="2400" dirty="0">
                <a:latin typeface="黑体" panose="02010609060101010101" pitchFamily="49" charset="-122"/>
                <a:ea typeface="黑体" panose="02010609060101010101" pitchFamily="49" charset="-122"/>
              </a:rPr>
              <a:t>答得好</a:t>
            </a:r>
          </a:p>
        </p:txBody>
      </p:sp>
    </p:spTree>
    <p:extLst>
      <p:ext uri="{BB962C8B-B14F-4D97-AF65-F5344CB8AC3E}">
        <p14:creationId xmlns:p14="http://schemas.microsoft.com/office/powerpoint/2010/main" val="37100423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2" name="矩形: 圆角 31">
            <a:extLst>
              <a:ext uri="{FF2B5EF4-FFF2-40B4-BE49-F238E27FC236}">
                <a16:creationId xmlns:a16="http://schemas.microsoft.com/office/drawing/2014/main" id="{A2604C85-80D5-4EB7-A76D-F7656B3AE314}"/>
              </a:ext>
            </a:extLst>
          </p:cNvPr>
          <p:cNvSpPr/>
          <p:nvPr/>
        </p:nvSpPr>
        <p:spPr>
          <a:xfrm>
            <a:off x="232196" y="350838"/>
            <a:ext cx="3115842" cy="576262"/>
          </a:xfrm>
          <a:prstGeom prst="roundRect">
            <a:avLst>
              <a:gd name="adj" fmla="val 41863"/>
            </a:avLst>
          </a:prstGeom>
          <a:ln/>
        </p:spPr>
        <p:style>
          <a:lnRef idx="0">
            <a:schemeClr val="accent2"/>
          </a:lnRef>
          <a:fillRef idx="3">
            <a:schemeClr val="accent2"/>
          </a:fillRef>
          <a:effectRef idx="3">
            <a:schemeClr val="accent2"/>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defRPr/>
            </a:pPr>
            <a:r>
              <a:rPr lang="zh-CN" altLang="en-US" sz="2800" dirty="0">
                <a:solidFill>
                  <a:schemeClr val="bg1"/>
                </a:solidFill>
                <a:latin typeface="黑体" panose="02010609060101010101" pitchFamily="49" charset="-122"/>
                <a:ea typeface="黑体" panose="02010609060101010101" pitchFamily="49" charset="-122"/>
              </a:rPr>
              <a:t> 阅读策略：</a:t>
            </a:r>
          </a:p>
        </p:txBody>
      </p:sp>
      <p:sp>
        <p:nvSpPr>
          <p:cNvPr id="33" name="矩形: 圆角 32">
            <a:extLst>
              <a:ext uri="{FF2B5EF4-FFF2-40B4-BE49-F238E27FC236}">
                <a16:creationId xmlns:a16="http://schemas.microsoft.com/office/drawing/2014/main" id="{28F02954-81DF-4349-856C-80F1DA112159}"/>
              </a:ext>
            </a:extLst>
          </p:cNvPr>
          <p:cNvSpPr>
            <a:spLocks noChangeArrowheads="1"/>
          </p:cNvSpPr>
          <p:nvPr/>
        </p:nvSpPr>
        <p:spPr bwMode="auto">
          <a:xfrm>
            <a:off x="741363" y="1511300"/>
            <a:ext cx="2592388" cy="719138"/>
          </a:xfrm>
          <a:prstGeom prst="roundRect">
            <a:avLst>
              <a:gd name="adj" fmla="val 41861"/>
            </a:avLst>
          </a:prstGeom>
          <a:gradFill rotWithShape="1">
            <a:gsLst>
              <a:gs pos="0">
                <a:srgbClr val="E4F9FF"/>
              </a:gs>
              <a:gs pos="64999">
                <a:srgbClr val="BBEFFF"/>
              </a:gs>
              <a:gs pos="100000">
                <a:srgbClr val="9EEAFF"/>
              </a:gs>
            </a:gsLst>
            <a:lin ang="5400000" scaled="1"/>
          </a:gradFill>
          <a:ln w="9525">
            <a:solidFill>
              <a:srgbClr val="46AAC5"/>
            </a:solidFill>
            <a:round/>
            <a:headEnd/>
            <a:tailEnd/>
          </a:ln>
          <a:effectLst>
            <a:outerShdw blurRad="40000" dist="20000" dir="5400000" rotWithShape="0">
              <a:srgbClr val="808080">
                <a:alpha val="37999"/>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defRPr/>
            </a:pPr>
            <a:r>
              <a:rPr lang="zh-CN" altLang="en-US">
                <a:latin typeface="黑体" panose="02010609060101010101" pitchFamily="49" charset="-122"/>
                <a:ea typeface="黑体" panose="02010609060101010101" pitchFamily="49" charset="-122"/>
              </a:rPr>
              <a:t>审题意识：</a:t>
            </a:r>
          </a:p>
        </p:txBody>
      </p:sp>
      <p:sp>
        <p:nvSpPr>
          <p:cNvPr id="34" name="矩形: 圆角 33">
            <a:extLst>
              <a:ext uri="{FF2B5EF4-FFF2-40B4-BE49-F238E27FC236}">
                <a16:creationId xmlns:a16="http://schemas.microsoft.com/office/drawing/2014/main" id="{859C4E0A-EC4C-475C-A14E-6D0B6119602A}"/>
              </a:ext>
            </a:extLst>
          </p:cNvPr>
          <p:cNvSpPr>
            <a:spLocks noChangeArrowheads="1"/>
          </p:cNvSpPr>
          <p:nvPr/>
        </p:nvSpPr>
        <p:spPr bwMode="auto">
          <a:xfrm>
            <a:off x="3348038" y="1293813"/>
            <a:ext cx="4867275" cy="1152525"/>
          </a:xfrm>
          <a:prstGeom prst="roundRect">
            <a:avLst>
              <a:gd name="adj" fmla="val 8352"/>
            </a:avLst>
          </a:prstGeom>
          <a:gradFill rotWithShape="1">
            <a:gsLst>
              <a:gs pos="0">
                <a:srgbClr val="E4F9FF"/>
              </a:gs>
              <a:gs pos="64999">
                <a:srgbClr val="BBEFFF"/>
              </a:gs>
              <a:gs pos="100000">
                <a:srgbClr val="9EEAFF"/>
              </a:gs>
            </a:gsLst>
            <a:lin ang="5400000" scaled="1"/>
          </a:gradFill>
          <a:ln w="9525">
            <a:solidFill>
              <a:srgbClr val="46AAC5"/>
            </a:solidFill>
            <a:round/>
            <a:headEnd/>
            <a:tailEnd/>
          </a:ln>
          <a:effectLst>
            <a:outerShdw blurRad="40000" dist="20000" dir="5400000" rotWithShape="0">
              <a:srgbClr val="808080">
                <a:alpha val="37999"/>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defRPr/>
            </a:pPr>
            <a:r>
              <a:rPr lang="zh-CN" altLang="en-US">
                <a:latin typeface="黑体" panose="02010609060101010101" pitchFamily="49" charset="-122"/>
                <a:ea typeface="黑体" panose="02010609060101010101" pitchFamily="49" charset="-122"/>
              </a:rPr>
              <a:t>与命题人同步</a:t>
            </a:r>
            <a:endParaRPr lang="en-US" altLang="zh-CN">
              <a:latin typeface="黑体" panose="02010609060101010101" pitchFamily="49" charset="-122"/>
              <a:ea typeface="黑体" panose="02010609060101010101" pitchFamily="49" charset="-122"/>
            </a:endParaRPr>
          </a:p>
          <a:p>
            <a:pPr algn="ctr">
              <a:spcBef>
                <a:spcPct val="0"/>
              </a:spcBef>
              <a:buFontTx/>
              <a:buNone/>
              <a:defRPr/>
            </a:pPr>
            <a:r>
              <a:rPr lang="zh-CN" altLang="en-US">
                <a:latin typeface="黑体" panose="02010609060101010101" pitchFamily="49" charset="-122"/>
                <a:ea typeface="黑体" panose="02010609060101010101" pitchFamily="49" charset="-122"/>
              </a:rPr>
              <a:t>向国家大势看齐</a:t>
            </a:r>
          </a:p>
        </p:txBody>
      </p:sp>
      <p:sp>
        <p:nvSpPr>
          <p:cNvPr id="35" name="矩形: 圆角 34">
            <a:extLst>
              <a:ext uri="{FF2B5EF4-FFF2-40B4-BE49-F238E27FC236}">
                <a16:creationId xmlns:a16="http://schemas.microsoft.com/office/drawing/2014/main" id="{7F3C5F4D-E295-44C7-A103-6F9CFB1D2C76}"/>
              </a:ext>
            </a:extLst>
          </p:cNvPr>
          <p:cNvSpPr>
            <a:spLocks noChangeArrowheads="1"/>
          </p:cNvSpPr>
          <p:nvPr/>
        </p:nvSpPr>
        <p:spPr bwMode="auto">
          <a:xfrm>
            <a:off x="757238" y="2517775"/>
            <a:ext cx="2592388" cy="720725"/>
          </a:xfrm>
          <a:prstGeom prst="roundRect">
            <a:avLst>
              <a:gd name="adj" fmla="val 41861"/>
            </a:avLst>
          </a:prstGeom>
          <a:gradFill rotWithShape="1">
            <a:gsLst>
              <a:gs pos="0">
                <a:srgbClr val="F5FFE6"/>
              </a:gs>
              <a:gs pos="64999">
                <a:srgbClr val="E4FDC2"/>
              </a:gs>
              <a:gs pos="100000">
                <a:srgbClr val="DAFDA7"/>
              </a:gs>
            </a:gsLst>
            <a:lin ang="5400000" scaled="1"/>
          </a:gradFill>
          <a:ln w="9525">
            <a:solidFill>
              <a:srgbClr val="98B954"/>
            </a:solidFill>
            <a:round/>
            <a:headEnd/>
            <a:tailEnd/>
          </a:ln>
          <a:effectLst>
            <a:outerShdw blurRad="40000" dist="20000" dir="5400000" rotWithShape="0">
              <a:srgbClr val="808080">
                <a:alpha val="37999"/>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defRPr/>
            </a:pPr>
            <a:r>
              <a:rPr lang="zh-CN" altLang="en-US">
                <a:latin typeface="黑体" panose="02010609060101010101" pitchFamily="49" charset="-122"/>
                <a:ea typeface="黑体" panose="02010609060101010101" pitchFamily="49" charset="-122"/>
              </a:rPr>
              <a:t>解题意识：</a:t>
            </a:r>
          </a:p>
        </p:txBody>
      </p:sp>
      <p:sp>
        <p:nvSpPr>
          <p:cNvPr id="36" name="矩形: 圆角 35">
            <a:extLst>
              <a:ext uri="{FF2B5EF4-FFF2-40B4-BE49-F238E27FC236}">
                <a16:creationId xmlns:a16="http://schemas.microsoft.com/office/drawing/2014/main" id="{5950D328-3E01-4EE9-8C9A-FCC7CC92A89E}"/>
              </a:ext>
            </a:extLst>
          </p:cNvPr>
          <p:cNvSpPr>
            <a:spLocks noChangeArrowheads="1"/>
          </p:cNvSpPr>
          <p:nvPr/>
        </p:nvSpPr>
        <p:spPr bwMode="auto">
          <a:xfrm>
            <a:off x="3363913" y="2517775"/>
            <a:ext cx="4868863" cy="720725"/>
          </a:xfrm>
          <a:prstGeom prst="roundRect">
            <a:avLst>
              <a:gd name="adj" fmla="val 8352"/>
            </a:avLst>
          </a:prstGeom>
          <a:gradFill rotWithShape="1">
            <a:gsLst>
              <a:gs pos="0">
                <a:srgbClr val="F5FFE6"/>
              </a:gs>
              <a:gs pos="64999">
                <a:srgbClr val="E4FDC2"/>
              </a:gs>
              <a:gs pos="100000">
                <a:srgbClr val="DAFDA7"/>
              </a:gs>
            </a:gsLst>
            <a:lin ang="5400000" scaled="1"/>
          </a:gradFill>
          <a:ln w="9525">
            <a:solidFill>
              <a:srgbClr val="98B954"/>
            </a:solidFill>
            <a:round/>
            <a:headEnd/>
            <a:tailEnd/>
          </a:ln>
          <a:effectLst>
            <a:outerShdw blurRad="40000" dist="20000" dir="5400000" rotWithShape="0">
              <a:srgbClr val="808080">
                <a:alpha val="37999"/>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defRPr/>
            </a:pPr>
            <a:r>
              <a:rPr lang="zh-CN" altLang="en-US">
                <a:latin typeface="黑体" panose="02010609060101010101" pitchFamily="49" charset="-122"/>
                <a:ea typeface="黑体" panose="02010609060101010101" pitchFamily="49" charset="-122"/>
              </a:rPr>
              <a:t>用命题人思维</a:t>
            </a:r>
          </a:p>
        </p:txBody>
      </p:sp>
      <p:sp>
        <p:nvSpPr>
          <p:cNvPr id="37" name="矩形: 圆角 36">
            <a:extLst>
              <a:ext uri="{FF2B5EF4-FFF2-40B4-BE49-F238E27FC236}">
                <a16:creationId xmlns:a16="http://schemas.microsoft.com/office/drawing/2014/main" id="{458795F2-0E2F-4DFA-A6E9-A0331C3A4069}"/>
              </a:ext>
            </a:extLst>
          </p:cNvPr>
          <p:cNvSpPr>
            <a:spLocks noChangeArrowheads="1"/>
          </p:cNvSpPr>
          <p:nvPr/>
        </p:nvSpPr>
        <p:spPr bwMode="auto">
          <a:xfrm>
            <a:off x="769938" y="3454400"/>
            <a:ext cx="2592388" cy="720725"/>
          </a:xfrm>
          <a:prstGeom prst="roundRect">
            <a:avLst>
              <a:gd name="adj" fmla="val 41861"/>
            </a:avLst>
          </a:prstGeom>
          <a:gradFill rotWithShape="1">
            <a:gsLst>
              <a:gs pos="0">
                <a:srgbClr val="F0EAF9"/>
              </a:gs>
              <a:gs pos="64999">
                <a:srgbClr val="D9CBEE"/>
              </a:gs>
              <a:gs pos="100000">
                <a:srgbClr val="C9B5E8"/>
              </a:gs>
            </a:gsLst>
            <a:lin ang="5400000" scaled="1"/>
          </a:gradFill>
          <a:ln w="9525">
            <a:solidFill>
              <a:srgbClr val="7D60A0"/>
            </a:solidFill>
            <a:round/>
            <a:headEnd/>
            <a:tailEnd/>
          </a:ln>
          <a:effectLst>
            <a:outerShdw blurRad="40000" dist="20000" dir="5400000" rotWithShape="0">
              <a:srgbClr val="808080">
                <a:alpha val="37999"/>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defRPr/>
            </a:pPr>
            <a:r>
              <a:rPr lang="zh-CN" altLang="en-US">
                <a:latin typeface="黑体" panose="02010609060101010101" pitchFamily="49" charset="-122"/>
                <a:ea typeface="黑体" panose="02010609060101010101" pitchFamily="49" charset="-122"/>
              </a:rPr>
              <a:t>答题意识：</a:t>
            </a:r>
          </a:p>
        </p:txBody>
      </p:sp>
      <p:sp>
        <p:nvSpPr>
          <p:cNvPr id="38" name="矩形: 圆角 37">
            <a:extLst>
              <a:ext uri="{FF2B5EF4-FFF2-40B4-BE49-F238E27FC236}">
                <a16:creationId xmlns:a16="http://schemas.microsoft.com/office/drawing/2014/main" id="{0458374A-F046-43D1-B6D3-9AEBB9C2F2FE}"/>
              </a:ext>
            </a:extLst>
          </p:cNvPr>
          <p:cNvSpPr>
            <a:spLocks noChangeArrowheads="1"/>
          </p:cNvSpPr>
          <p:nvPr/>
        </p:nvSpPr>
        <p:spPr bwMode="auto">
          <a:xfrm>
            <a:off x="3376613" y="3525838"/>
            <a:ext cx="4867275" cy="720725"/>
          </a:xfrm>
          <a:prstGeom prst="roundRect">
            <a:avLst>
              <a:gd name="adj" fmla="val 8352"/>
            </a:avLst>
          </a:prstGeom>
          <a:gradFill rotWithShape="1">
            <a:gsLst>
              <a:gs pos="0">
                <a:srgbClr val="F0EAF9"/>
              </a:gs>
              <a:gs pos="64999">
                <a:srgbClr val="D9CBEE"/>
              </a:gs>
              <a:gs pos="100000">
                <a:srgbClr val="C9B5E8"/>
              </a:gs>
            </a:gsLst>
            <a:lin ang="5400000" scaled="1"/>
          </a:gradFill>
          <a:ln w="9525">
            <a:solidFill>
              <a:srgbClr val="7D60A0"/>
            </a:solidFill>
            <a:round/>
            <a:headEnd/>
            <a:tailEnd/>
          </a:ln>
          <a:effectLst>
            <a:outerShdw blurRad="40000" dist="20000" dir="5400000" rotWithShape="0">
              <a:srgbClr val="808080">
                <a:alpha val="37999"/>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defRPr/>
            </a:pPr>
            <a:r>
              <a:rPr lang="zh-CN" altLang="en-US">
                <a:latin typeface="黑体" panose="02010609060101010101" pitchFamily="49" charset="-122"/>
                <a:ea typeface="黑体" panose="02010609060101010101" pitchFamily="49" charset="-122"/>
              </a:rPr>
              <a:t>和阅卷人对话</a:t>
            </a:r>
          </a:p>
        </p:txBody>
      </p:sp>
      <p:sp>
        <p:nvSpPr>
          <p:cNvPr id="39" name="箭头: 下 38">
            <a:extLst>
              <a:ext uri="{FF2B5EF4-FFF2-40B4-BE49-F238E27FC236}">
                <a16:creationId xmlns:a16="http://schemas.microsoft.com/office/drawing/2014/main" id="{9A75D411-D772-4245-99CD-58812846656D}"/>
              </a:ext>
            </a:extLst>
          </p:cNvPr>
          <p:cNvSpPr>
            <a:spLocks noChangeArrowheads="1"/>
          </p:cNvSpPr>
          <p:nvPr/>
        </p:nvSpPr>
        <p:spPr bwMode="auto">
          <a:xfrm>
            <a:off x="3384551" y="1654175"/>
            <a:ext cx="360362" cy="2117725"/>
          </a:xfrm>
          <a:prstGeom prst="downArrow">
            <a:avLst>
              <a:gd name="adj1" fmla="val 35889"/>
              <a:gd name="adj2" fmla="val 50005"/>
            </a:avLst>
          </a:prstGeom>
          <a:solidFill>
            <a:srgbClr val="FF0000"/>
          </a:solidFill>
          <a:ln w="9525">
            <a:solidFill>
              <a:srgbClr val="7D60A0"/>
            </a:solidFill>
            <a:miter lim="800000"/>
            <a:headEnd/>
            <a:tailEnd/>
          </a:ln>
          <a:effectLst>
            <a:outerShdw blurRad="40000" dist="23000" dir="5400000" rotWithShape="0">
              <a:srgbClr val="808080">
                <a:alpha val="34998"/>
              </a:srgbClr>
            </a:outerShdw>
          </a:effectLst>
        </p:spPr>
        <p:txBody>
          <a:bodyPr anchor="ctr"/>
          <a:lstStyle/>
          <a:p>
            <a:pPr algn="ctr">
              <a:defRPr/>
            </a:pPr>
            <a:endParaRPr lang="zh-CN" altLang="en-US">
              <a:solidFill>
                <a:srgbClr val="FF0000"/>
              </a:solidFill>
              <a:latin typeface="+mn-lt"/>
              <a:ea typeface="+mn-ea"/>
            </a:endParaRPr>
          </a:p>
        </p:txBody>
      </p:sp>
      <p:sp>
        <p:nvSpPr>
          <p:cNvPr id="40" name="矩形: 圆角 39">
            <a:extLst>
              <a:ext uri="{FF2B5EF4-FFF2-40B4-BE49-F238E27FC236}">
                <a16:creationId xmlns:a16="http://schemas.microsoft.com/office/drawing/2014/main" id="{3F468AE7-232E-4C7D-BA24-8F39B99E0AC3}"/>
              </a:ext>
            </a:extLst>
          </p:cNvPr>
          <p:cNvSpPr>
            <a:spLocks noChangeArrowheads="1"/>
          </p:cNvSpPr>
          <p:nvPr/>
        </p:nvSpPr>
        <p:spPr bwMode="auto">
          <a:xfrm>
            <a:off x="250825" y="4833938"/>
            <a:ext cx="8642350" cy="1368425"/>
          </a:xfrm>
          <a:prstGeom prst="roundRect">
            <a:avLst>
              <a:gd name="adj" fmla="val 8352"/>
            </a:avLst>
          </a:prstGeom>
          <a:ln>
            <a:headEnd/>
            <a:tailEnd/>
          </a:ln>
        </p:spPr>
        <p:style>
          <a:lnRef idx="1">
            <a:schemeClr val="accent1"/>
          </a:lnRef>
          <a:fillRef idx="3">
            <a:schemeClr val="accent1"/>
          </a:fillRef>
          <a:effectRef idx="2">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defRPr/>
            </a:pPr>
            <a:r>
              <a:rPr lang="zh-CN" altLang="en-US" dirty="0">
                <a:solidFill>
                  <a:schemeClr val="bg1"/>
                </a:solidFill>
                <a:latin typeface="黑体" panose="02010609060101010101" pitchFamily="49" charset="-122"/>
                <a:ea typeface="黑体" panose="02010609060101010101" pitchFamily="49" charset="-122"/>
              </a:rPr>
              <a:t>思考四问：</a:t>
            </a:r>
            <a:endParaRPr lang="en-US" altLang="zh-CN" dirty="0">
              <a:solidFill>
                <a:schemeClr val="bg1"/>
              </a:solidFill>
              <a:latin typeface="黑体" panose="02010609060101010101" pitchFamily="49" charset="-122"/>
              <a:ea typeface="黑体" panose="02010609060101010101" pitchFamily="49" charset="-122"/>
            </a:endParaRPr>
          </a:p>
          <a:p>
            <a:pPr>
              <a:spcBef>
                <a:spcPct val="0"/>
              </a:spcBef>
              <a:buFontTx/>
              <a:buNone/>
              <a:defRPr/>
            </a:pPr>
            <a:r>
              <a:rPr lang="zh-CN" altLang="en-US" sz="2800" dirty="0">
                <a:solidFill>
                  <a:schemeClr val="bg1"/>
                </a:solidFill>
                <a:latin typeface="黑体" panose="02010609060101010101" pitchFamily="49" charset="-122"/>
                <a:ea typeface="黑体" panose="02010609060101010101" pitchFamily="49" charset="-122"/>
              </a:rPr>
              <a:t>  写了什么 </a:t>
            </a:r>
            <a:r>
              <a:rPr lang="en-US" altLang="zh-CN" sz="2800" dirty="0">
                <a:solidFill>
                  <a:schemeClr val="bg1"/>
                </a:solidFill>
                <a:latin typeface="黑体" panose="02010609060101010101" pitchFamily="49" charset="-122"/>
                <a:ea typeface="黑体" panose="02010609060101010101" pitchFamily="49" charset="-122"/>
              </a:rPr>
              <a:t>+ </a:t>
            </a:r>
            <a:r>
              <a:rPr lang="zh-CN" altLang="en-US" sz="2800" dirty="0">
                <a:solidFill>
                  <a:schemeClr val="bg1"/>
                </a:solidFill>
                <a:latin typeface="黑体" panose="02010609060101010101" pitchFamily="49" charset="-122"/>
                <a:ea typeface="黑体" panose="02010609060101010101" pitchFamily="49" charset="-122"/>
              </a:rPr>
              <a:t>怎样写的 </a:t>
            </a:r>
            <a:r>
              <a:rPr lang="en-US" altLang="zh-CN" sz="2800" dirty="0">
                <a:solidFill>
                  <a:schemeClr val="bg1"/>
                </a:solidFill>
                <a:latin typeface="黑体" panose="02010609060101010101" pitchFamily="49" charset="-122"/>
                <a:ea typeface="黑体" panose="02010609060101010101" pitchFamily="49" charset="-122"/>
              </a:rPr>
              <a:t>+ </a:t>
            </a:r>
            <a:r>
              <a:rPr lang="zh-CN" altLang="en-US" sz="2800" dirty="0">
                <a:solidFill>
                  <a:schemeClr val="bg1"/>
                </a:solidFill>
                <a:latin typeface="黑体" panose="02010609060101010101" pitchFamily="49" charset="-122"/>
                <a:ea typeface="黑体" panose="02010609060101010101" pitchFamily="49" charset="-122"/>
              </a:rPr>
              <a:t>作用效果 </a:t>
            </a:r>
            <a:r>
              <a:rPr lang="en-US" altLang="zh-CN" sz="2800" dirty="0">
                <a:solidFill>
                  <a:schemeClr val="bg1"/>
                </a:solidFill>
                <a:latin typeface="黑体" panose="02010609060101010101" pitchFamily="49" charset="-122"/>
                <a:ea typeface="黑体" panose="02010609060101010101" pitchFamily="49" charset="-122"/>
              </a:rPr>
              <a:t>+ </a:t>
            </a:r>
            <a:r>
              <a:rPr lang="zh-CN" altLang="en-US" sz="2800" dirty="0">
                <a:solidFill>
                  <a:schemeClr val="bg1"/>
                </a:solidFill>
                <a:latin typeface="黑体" panose="02010609060101010101" pitchFamily="49" charset="-122"/>
                <a:ea typeface="黑体" panose="02010609060101010101" pitchFamily="49" charset="-122"/>
              </a:rPr>
              <a:t>表达了什么！</a:t>
            </a:r>
          </a:p>
        </p:txBody>
      </p:sp>
    </p:spTree>
    <p:extLst>
      <p:ext uri="{BB962C8B-B14F-4D97-AF65-F5344CB8AC3E}">
        <p14:creationId xmlns:p14="http://schemas.microsoft.com/office/powerpoint/2010/main" val="3855492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dissolve">
                                      <p:cBhvr>
                                        <p:cTn id="7" dur="500"/>
                                        <p:tgtEl>
                                          <p:spTgt spid="3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dissolve">
                                      <p:cBhvr>
                                        <p:cTn id="10" dur="500"/>
                                        <p:tgtEl>
                                          <p:spTgt spid="34"/>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dissolve">
                                      <p:cBhvr>
                                        <p:cTn id="15" dur="500"/>
                                        <p:tgtEl>
                                          <p:spTgt spid="36"/>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dissolve">
                                      <p:cBhvr>
                                        <p:cTn id="18" dur="500"/>
                                        <p:tgtEl>
                                          <p:spTgt spid="35"/>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dissolve">
                                      <p:cBhvr>
                                        <p:cTn id="23" dur="500"/>
                                        <p:tgtEl>
                                          <p:spTgt spid="37"/>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dissolve">
                                      <p:cBhvr>
                                        <p:cTn id="26" dur="500"/>
                                        <p:tgtEl>
                                          <p:spTgt spid="38"/>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randombar(horizontal)">
                                      <p:cBhvr>
                                        <p:cTn id="31" dur="500"/>
                                        <p:tgtEl>
                                          <p:spTgt spid="39"/>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blinds(horizontal)">
                                      <p:cBhvr>
                                        <p:cTn id="3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animBg="1"/>
      <p:bldP spid="39" grpId="0" animBg="1"/>
      <p:bldP spid="4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graphicFrame>
        <p:nvGraphicFramePr>
          <p:cNvPr id="5" name="表格 4">
            <a:extLst>
              <a:ext uri="{FF2B5EF4-FFF2-40B4-BE49-F238E27FC236}">
                <a16:creationId xmlns:a16="http://schemas.microsoft.com/office/drawing/2014/main" id="{36FDD58E-0614-4489-BDAE-F8BCB260E05C}"/>
              </a:ext>
            </a:extLst>
          </p:cNvPr>
          <p:cNvGraphicFramePr>
            <a:graphicFrameLocks noGrp="1"/>
          </p:cNvGraphicFramePr>
          <p:nvPr>
            <p:extLst>
              <p:ext uri="{D42A27DB-BD31-4B8C-83A1-F6EECF244321}">
                <p14:modId xmlns:p14="http://schemas.microsoft.com/office/powerpoint/2010/main" val="3841286937"/>
              </p:ext>
            </p:extLst>
          </p:nvPr>
        </p:nvGraphicFramePr>
        <p:xfrm>
          <a:off x="329231" y="1980318"/>
          <a:ext cx="8294652" cy="3187300"/>
        </p:xfrm>
        <a:graphic>
          <a:graphicData uri="http://schemas.openxmlformats.org/drawingml/2006/table">
            <a:tbl>
              <a:tblPr firstRow="1" bandRow="1"/>
              <a:tblGrid>
                <a:gridCol w="2764884">
                  <a:extLst>
                    <a:ext uri="{9D8B030D-6E8A-4147-A177-3AD203B41FA5}">
                      <a16:colId xmlns:a16="http://schemas.microsoft.com/office/drawing/2014/main" val="2424608687"/>
                    </a:ext>
                  </a:extLst>
                </a:gridCol>
                <a:gridCol w="2764884">
                  <a:extLst>
                    <a:ext uri="{9D8B030D-6E8A-4147-A177-3AD203B41FA5}">
                      <a16:colId xmlns:a16="http://schemas.microsoft.com/office/drawing/2014/main" val="2496713815"/>
                    </a:ext>
                  </a:extLst>
                </a:gridCol>
                <a:gridCol w="2764884">
                  <a:extLst>
                    <a:ext uri="{9D8B030D-6E8A-4147-A177-3AD203B41FA5}">
                      <a16:colId xmlns:a16="http://schemas.microsoft.com/office/drawing/2014/main" val="2007642728"/>
                    </a:ext>
                  </a:extLst>
                </a:gridCol>
              </a:tblGrid>
              <a:tr h="796825">
                <a:tc>
                  <a:txBody>
                    <a:bodyPr/>
                    <a:lstStyle/>
                    <a:p>
                      <a:pPr algn="ctr"/>
                      <a:r>
                        <a:rPr lang="zh-CN" altLang="en-US" sz="3200" dirty="0">
                          <a:solidFill>
                            <a:schemeClr val="bg1"/>
                          </a:solidFill>
                          <a:latin typeface="黑体" panose="02010609060101010101" pitchFamily="49" charset="-122"/>
                          <a:ea typeface="黑体" panose="02010609060101010101" pitchFamily="49" charset="-122"/>
                        </a:rPr>
                        <a:t>规则意识</a:t>
                      </a:r>
                    </a:p>
                  </a:txBody>
                  <a:tcPr>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tcPr>
                </a:tc>
                <a:tc>
                  <a:txBody>
                    <a:bodyPr/>
                    <a:lstStyle/>
                    <a:p>
                      <a:pPr algn="ctr"/>
                      <a:r>
                        <a:rPr lang="zh-CN" altLang="en-US" sz="3200" dirty="0">
                          <a:solidFill>
                            <a:schemeClr val="bg1"/>
                          </a:solidFill>
                          <a:latin typeface="黑体" panose="02010609060101010101" pitchFamily="49" charset="-122"/>
                          <a:ea typeface="黑体" panose="02010609060101010101" pitchFamily="49" charset="-122"/>
                        </a:rPr>
                        <a:t>创新意识</a:t>
                      </a:r>
                    </a:p>
                  </a:txBody>
                  <a:tcPr>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tcPr>
                </a:tc>
                <a:tc>
                  <a:txBody>
                    <a:bodyPr/>
                    <a:lstStyle/>
                    <a:p>
                      <a:pPr algn="ctr"/>
                      <a:r>
                        <a:rPr lang="zh-CN" altLang="en-US" sz="3200" dirty="0">
                          <a:solidFill>
                            <a:schemeClr val="bg1"/>
                          </a:solidFill>
                          <a:latin typeface="黑体" panose="02010609060101010101" pitchFamily="49" charset="-122"/>
                          <a:ea typeface="黑体" panose="02010609060101010101" pitchFamily="49" charset="-122"/>
                        </a:rPr>
                        <a:t>奉献意识</a:t>
                      </a:r>
                    </a:p>
                  </a:txBody>
                  <a:tcPr>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tcPr>
                </a:tc>
                <a:extLst>
                  <a:ext uri="{0D108BD9-81ED-4DB2-BD59-A6C34878D82A}">
                    <a16:rowId xmlns:a16="http://schemas.microsoft.com/office/drawing/2014/main" val="2214915570"/>
                  </a:ext>
                </a:extLst>
              </a:tr>
              <a:tr h="796825">
                <a:tc>
                  <a:txBody>
                    <a:bodyPr/>
                    <a:lstStyle/>
                    <a:p>
                      <a:pPr algn="ctr"/>
                      <a:r>
                        <a:rPr lang="zh-CN" altLang="en-US" sz="3200" dirty="0">
                          <a:solidFill>
                            <a:schemeClr val="bg1"/>
                          </a:solidFill>
                          <a:latin typeface="黑体" panose="02010609060101010101" pitchFamily="49" charset="-122"/>
                          <a:ea typeface="黑体" panose="02010609060101010101" pitchFamily="49" charset="-122"/>
                        </a:rPr>
                        <a:t>自律意识</a:t>
                      </a:r>
                    </a:p>
                  </a:txBody>
                  <a:tcPr>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tcPr>
                </a:tc>
                <a:tc>
                  <a:txBody>
                    <a:bodyPr/>
                    <a:lstStyle/>
                    <a:p>
                      <a:pPr algn="ctr"/>
                      <a:r>
                        <a:rPr lang="zh-CN" altLang="en-US" sz="3200" dirty="0">
                          <a:solidFill>
                            <a:schemeClr val="bg1"/>
                          </a:solidFill>
                          <a:latin typeface="黑体" panose="02010609060101010101" pitchFamily="49" charset="-122"/>
                          <a:ea typeface="黑体" panose="02010609060101010101" pitchFamily="49" charset="-122"/>
                        </a:rPr>
                        <a:t>奋进意识</a:t>
                      </a:r>
                    </a:p>
                  </a:txBody>
                  <a:tcPr>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tcPr>
                </a:tc>
                <a:tc>
                  <a:txBody>
                    <a:bodyPr/>
                    <a:lstStyle/>
                    <a:p>
                      <a:pPr algn="ctr"/>
                      <a:r>
                        <a:rPr lang="zh-CN" altLang="en-US" sz="3200" dirty="0">
                          <a:solidFill>
                            <a:schemeClr val="bg1"/>
                          </a:solidFill>
                          <a:latin typeface="黑体" panose="02010609060101010101" pitchFamily="49" charset="-122"/>
                          <a:ea typeface="黑体" panose="02010609060101010101" pitchFamily="49" charset="-122"/>
                        </a:rPr>
                        <a:t>家国意识</a:t>
                      </a:r>
                    </a:p>
                  </a:txBody>
                  <a:tcPr>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tcPr>
                </a:tc>
                <a:extLst>
                  <a:ext uri="{0D108BD9-81ED-4DB2-BD59-A6C34878D82A}">
                    <a16:rowId xmlns:a16="http://schemas.microsoft.com/office/drawing/2014/main" val="698621597"/>
                  </a:ext>
                </a:extLst>
              </a:tr>
              <a:tr h="7968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200" dirty="0">
                          <a:solidFill>
                            <a:schemeClr val="bg1"/>
                          </a:solidFill>
                          <a:latin typeface="黑体" panose="02010609060101010101" pitchFamily="49" charset="-122"/>
                          <a:ea typeface="黑体" panose="02010609060101010101" pitchFamily="49" charset="-122"/>
                        </a:rPr>
                        <a:t>忧患意识</a:t>
                      </a:r>
                    </a:p>
                  </a:txBody>
                  <a:tcPr>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tcPr>
                </a:tc>
                <a:tc>
                  <a:txBody>
                    <a:bodyPr/>
                    <a:lstStyle/>
                    <a:p>
                      <a:pPr algn="ctr"/>
                      <a:r>
                        <a:rPr lang="zh-CN" altLang="en-US" sz="3200" dirty="0">
                          <a:solidFill>
                            <a:schemeClr val="bg1"/>
                          </a:solidFill>
                          <a:latin typeface="黑体" panose="02010609060101010101" pitchFamily="49" charset="-122"/>
                          <a:ea typeface="黑体" panose="02010609060101010101" pitchFamily="49" charset="-122"/>
                        </a:rPr>
                        <a:t>大局意识</a:t>
                      </a:r>
                    </a:p>
                  </a:txBody>
                  <a:tcPr>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tcPr>
                </a:tc>
                <a:tc>
                  <a:txBody>
                    <a:bodyPr/>
                    <a:lstStyle/>
                    <a:p>
                      <a:pPr algn="ctr"/>
                      <a:r>
                        <a:rPr lang="zh-CN" altLang="en-US" sz="3200" dirty="0">
                          <a:solidFill>
                            <a:schemeClr val="bg1"/>
                          </a:solidFill>
                          <a:latin typeface="黑体" panose="02010609060101010101" pitchFamily="49" charset="-122"/>
                          <a:ea typeface="黑体" panose="02010609060101010101" pitchFamily="49" charset="-122"/>
                        </a:rPr>
                        <a:t>未来意识</a:t>
                      </a:r>
                    </a:p>
                  </a:txBody>
                  <a:tcPr>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tcPr>
                </a:tc>
                <a:extLst>
                  <a:ext uri="{0D108BD9-81ED-4DB2-BD59-A6C34878D82A}">
                    <a16:rowId xmlns:a16="http://schemas.microsoft.com/office/drawing/2014/main" val="1344571272"/>
                  </a:ext>
                </a:extLst>
              </a:tr>
              <a:tr h="796825">
                <a:tc>
                  <a:txBody>
                    <a:bodyPr/>
                    <a:lstStyle/>
                    <a:p>
                      <a:pPr algn="ctr"/>
                      <a:r>
                        <a:rPr lang="zh-CN" altLang="en-US" sz="3200" dirty="0">
                          <a:solidFill>
                            <a:schemeClr val="bg1"/>
                          </a:solidFill>
                          <a:latin typeface="黑体" panose="02010609060101010101" pitchFamily="49" charset="-122"/>
                          <a:ea typeface="黑体" panose="02010609060101010101" pitchFamily="49" charset="-122"/>
                        </a:rPr>
                        <a:t>责任意识</a:t>
                      </a:r>
                    </a:p>
                  </a:txBody>
                  <a:tcPr>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tcPr>
                </a:tc>
                <a:tc>
                  <a:txBody>
                    <a:bodyPr/>
                    <a:lstStyle/>
                    <a:p>
                      <a:pPr algn="ctr"/>
                      <a:r>
                        <a:rPr lang="zh-CN" altLang="en-US" sz="3200" dirty="0">
                          <a:solidFill>
                            <a:schemeClr val="bg1"/>
                          </a:solidFill>
                          <a:latin typeface="黑体" panose="02010609060101010101" pitchFamily="49" charset="-122"/>
                          <a:ea typeface="黑体" panose="02010609060101010101" pitchFamily="49" charset="-122"/>
                        </a:rPr>
                        <a:t>历史意识</a:t>
                      </a:r>
                    </a:p>
                  </a:txBody>
                  <a:tcPr>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tcPr>
                </a:tc>
                <a:tc>
                  <a:txBody>
                    <a:bodyPr/>
                    <a:lstStyle/>
                    <a:p>
                      <a:pPr algn="ctr"/>
                      <a:r>
                        <a:rPr lang="zh-CN" altLang="en-US" sz="3200" dirty="0">
                          <a:solidFill>
                            <a:schemeClr val="bg1"/>
                          </a:solidFill>
                          <a:latin typeface="黑体" panose="02010609060101010101" pitchFamily="49" charset="-122"/>
                          <a:ea typeface="黑体" panose="02010609060101010101" pitchFamily="49" charset="-122"/>
                        </a:rPr>
                        <a:t>传承意识</a:t>
                      </a:r>
                    </a:p>
                  </a:txBody>
                  <a:tcPr>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tcPr>
                </a:tc>
                <a:extLst>
                  <a:ext uri="{0D108BD9-81ED-4DB2-BD59-A6C34878D82A}">
                    <a16:rowId xmlns:a16="http://schemas.microsoft.com/office/drawing/2014/main" val="3594437893"/>
                  </a:ext>
                </a:extLst>
              </a:tr>
            </a:tbl>
          </a:graphicData>
        </a:graphic>
      </p:graphicFrame>
      <p:sp>
        <p:nvSpPr>
          <p:cNvPr id="6" name="矩形: 圆角 5">
            <a:extLst>
              <a:ext uri="{FF2B5EF4-FFF2-40B4-BE49-F238E27FC236}">
                <a16:creationId xmlns:a16="http://schemas.microsoft.com/office/drawing/2014/main" id="{8F208AF7-BFDA-46CD-9A58-C62818EECB10}"/>
              </a:ext>
            </a:extLst>
          </p:cNvPr>
          <p:cNvSpPr/>
          <p:nvPr/>
        </p:nvSpPr>
        <p:spPr>
          <a:xfrm>
            <a:off x="232196" y="761899"/>
            <a:ext cx="3115842" cy="576262"/>
          </a:xfrm>
          <a:prstGeom prst="roundRect">
            <a:avLst>
              <a:gd name="adj" fmla="val 41863"/>
            </a:avLst>
          </a:prstGeom>
          <a:ln/>
        </p:spPr>
        <p:style>
          <a:lnRef idx="0">
            <a:schemeClr val="accent2"/>
          </a:lnRef>
          <a:fillRef idx="3">
            <a:schemeClr val="accent2"/>
          </a:fillRef>
          <a:effectRef idx="3">
            <a:schemeClr val="accent2"/>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defRPr/>
            </a:pPr>
            <a:r>
              <a:rPr lang="zh-CN" altLang="en-US" sz="2800" dirty="0">
                <a:solidFill>
                  <a:schemeClr val="bg1"/>
                </a:solidFill>
                <a:latin typeface="黑体" panose="02010609060101010101" pitchFamily="49" charset="-122"/>
                <a:ea typeface="黑体" panose="02010609060101010101" pitchFamily="49" charset="-122"/>
              </a:rPr>
              <a:t> 意识到位：</a:t>
            </a:r>
          </a:p>
        </p:txBody>
      </p:sp>
    </p:spTree>
    <p:extLst>
      <p:ext uri="{BB962C8B-B14F-4D97-AF65-F5344CB8AC3E}">
        <p14:creationId xmlns:p14="http://schemas.microsoft.com/office/powerpoint/2010/main" val="8649248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D0AD9DE-1299-4682-AFD1-180C26CADE53}"/>
              </a:ext>
            </a:extLst>
          </p:cNvPr>
          <p:cNvPicPr>
            <a:picLocks noChangeAspect="1"/>
          </p:cNvPicPr>
          <p:nvPr/>
        </p:nvPicPr>
        <p:blipFill rotWithShape="1">
          <a:blip r:embed="rId3">
            <a:extLst>
              <a:ext uri="{28A0092B-C50C-407E-A947-70E740481C1C}">
                <a14:useLocalDpi xmlns:a14="http://schemas.microsoft.com/office/drawing/2010/main" val="0"/>
              </a:ext>
            </a:extLst>
          </a:blip>
          <a:srcRect l="10444" t="-373" r="18650"/>
          <a:stretch/>
        </p:blipFill>
        <p:spPr>
          <a:xfrm>
            <a:off x="893135" y="827350"/>
            <a:ext cx="7357730" cy="5820305"/>
          </a:xfrm>
          <a:prstGeom prst="rect">
            <a:avLst/>
          </a:prstGeom>
        </p:spPr>
      </p:pic>
      <p:sp>
        <p:nvSpPr>
          <p:cNvPr id="4" name="矩形: 圆角 3">
            <a:extLst>
              <a:ext uri="{FF2B5EF4-FFF2-40B4-BE49-F238E27FC236}">
                <a16:creationId xmlns:a16="http://schemas.microsoft.com/office/drawing/2014/main" id="{23E4F365-442A-40FB-8605-4142A2A14A15}"/>
              </a:ext>
            </a:extLst>
          </p:cNvPr>
          <p:cNvSpPr/>
          <p:nvPr/>
        </p:nvSpPr>
        <p:spPr>
          <a:xfrm>
            <a:off x="217681" y="210345"/>
            <a:ext cx="3115842" cy="576262"/>
          </a:xfrm>
          <a:prstGeom prst="roundRect">
            <a:avLst>
              <a:gd name="adj" fmla="val 41863"/>
            </a:avLst>
          </a:prstGeom>
          <a:ln/>
        </p:spPr>
        <p:style>
          <a:lnRef idx="0">
            <a:schemeClr val="accent2"/>
          </a:lnRef>
          <a:fillRef idx="3">
            <a:schemeClr val="accent2"/>
          </a:fillRef>
          <a:effectRef idx="3">
            <a:schemeClr val="accent2"/>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defRPr/>
            </a:pPr>
            <a:r>
              <a:rPr lang="zh-CN" altLang="en-US" sz="2800" dirty="0">
                <a:solidFill>
                  <a:schemeClr val="bg1"/>
                </a:solidFill>
                <a:latin typeface="黑体" panose="02010609060101010101" pitchFamily="49" charset="-122"/>
                <a:ea typeface="黑体" panose="02010609060101010101" pitchFamily="49" charset="-122"/>
              </a:rPr>
              <a:t> 预测原则：</a:t>
            </a:r>
          </a:p>
        </p:txBody>
      </p:sp>
    </p:spTree>
    <p:extLst>
      <p:ext uri="{BB962C8B-B14F-4D97-AF65-F5344CB8AC3E}">
        <p14:creationId xmlns:p14="http://schemas.microsoft.com/office/powerpoint/2010/main" val="40797099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61413673-777D-4AF0-B74C-34A87148163C}"/>
              </a:ext>
            </a:extLst>
          </p:cNvPr>
          <p:cNvSpPr txBox="1">
            <a:spLocks noRot="1" noChangeArrowheads="1"/>
          </p:cNvSpPr>
          <p:nvPr/>
        </p:nvSpPr>
        <p:spPr bwMode="auto">
          <a:xfrm>
            <a:off x="107950" y="863600"/>
            <a:ext cx="8934450" cy="5486400"/>
          </a:xfrm>
          <a:prstGeom prst="rect">
            <a:avLst/>
          </a:prstGeom>
          <a:noFill/>
          <a:ln w="9525">
            <a:noFill/>
            <a:miter lim="800000"/>
            <a:headEnd/>
            <a:tailEnd/>
          </a:ln>
        </p:spPr>
        <p:txBody>
          <a:bodyPr anchor="ctr"/>
          <a:lstStyle>
            <a:lvl1pPr defTabSz="457200">
              <a:defRPr sz="2400">
                <a:solidFill>
                  <a:schemeClr val="tx1"/>
                </a:solidFill>
                <a:latin typeface="Tw Cen MT"/>
              </a:defRPr>
            </a:lvl1pPr>
            <a:lvl2pPr marL="742950" indent="-285750" defTabSz="457200">
              <a:defRPr sz="2000">
                <a:solidFill>
                  <a:schemeClr val="tx1"/>
                </a:solidFill>
                <a:latin typeface="Tw Cen MT"/>
              </a:defRPr>
            </a:lvl2pPr>
            <a:lvl3pPr defTabSz="457200">
              <a:defRPr>
                <a:solidFill>
                  <a:schemeClr val="tx1"/>
                </a:solidFill>
                <a:latin typeface="Tw Cen MT"/>
              </a:defRPr>
            </a:lvl3pPr>
            <a:lvl4pPr defTabSz="457200">
              <a:defRPr sz="1600">
                <a:solidFill>
                  <a:schemeClr val="tx1"/>
                </a:solidFill>
                <a:latin typeface="Tw Cen MT"/>
              </a:defRPr>
            </a:lvl4pPr>
            <a:lvl5pPr defTabSz="457200">
              <a:defRPr sz="1600">
                <a:solidFill>
                  <a:schemeClr val="tx1"/>
                </a:solidFill>
                <a:latin typeface="Tw Cen MT"/>
              </a:defRPr>
            </a:lvl5pPr>
            <a:lvl6pPr defTabSz="457200" eaLnBrk="0" fontAlgn="base" hangingPunct="0">
              <a:spcAft>
                <a:spcPct val="0"/>
              </a:spcAft>
              <a:defRPr sz="1600">
                <a:solidFill>
                  <a:schemeClr val="tx1"/>
                </a:solidFill>
                <a:latin typeface="Tw Cen MT"/>
              </a:defRPr>
            </a:lvl6pPr>
            <a:lvl7pPr defTabSz="457200" eaLnBrk="0" fontAlgn="base" hangingPunct="0">
              <a:spcAft>
                <a:spcPct val="0"/>
              </a:spcAft>
              <a:defRPr sz="1600">
                <a:solidFill>
                  <a:schemeClr val="tx1"/>
                </a:solidFill>
                <a:latin typeface="Tw Cen MT"/>
              </a:defRPr>
            </a:lvl7pPr>
            <a:lvl8pPr defTabSz="457200" eaLnBrk="0" fontAlgn="base" hangingPunct="0">
              <a:spcAft>
                <a:spcPct val="0"/>
              </a:spcAft>
              <a:defRPr sz="1600">
                <a:solidFill>
                  <a:schemeClr val="tx1"/>
                </a:solidFill>
                <a:latin typeface="Tw Cen MT"/>
              </a:defRPr>
            </a:lvl8pPr>
            <a:lvl9pPr defTabSz="457200" eaLnBrk="0" fontAlgn="base" hangingPunct="0">
              <a:spcAft>
                <a:spcPct val="0"/>
              </a:spcAft>
              <a:defRPr sz="1600">
                <a:solidFill>
                  <a:schemeClr val="tx1"/>
                </a:solidFill>
                <a:latin typeface="Tw Cen MT"/>
              </a:defRPr>
            </a:lvl9pPr>
          </a:lstStyle>
          <a:p>
            <a:pPr algn="ctr" eaLnBrk="1" hangingPunct="1"/>
            <a:r>
              <a:rPr lang="zh-CN" altLang="en-US" sz="3600" b="1" u="sng" dirty="0">
                <a:solidFill>
                  <a:schemeClr val="bg1"/>
                </a:solidFill>
                <a:latin typeface="Calibri" pitchFamily="34" charset="0"/>
                <a:ea typeface="黑体" pitchFamily="49" charset="-122"/>
              </a:rPr>
              <a:t>“一德”“四面”“三贴近”“一学习”</a:t>
            </a:r>
            <a:endParaRPr lang="en-US" altLang="zh-CN" sz="3600" b="1" u="sng" dirty="0">
              <a:solidFill>
                <a:schemeClr val="bg1"/>
              </a:solidFill>
              <a:latin typeface="Calibri" pitchFamily="34" charset="0"/>
              <a:ea typeface="黑体" pitchFamily="49" charset="-122"/>
            </a:endParaRPr>
          </a:p>
          <a:p>
            <a:pPr eaLnBrk="1" hangingPunct="1"/>
            <a:r>
              <a:rPr lang="zh-CN" altLang="en-US" sz="2800" b="1" dirty="0">
                <a:solidFill>
                  <a:srgbClr val="FFFF00"/>
                </a:solidFill>
                <a:latin typeface="Calibri" pitchFamily="34" charset="0"/>
                <a:ea typeface="黑体" pitchFamily="49" charset="-122"/>
              </a:rPr>
              <a:t> </a:t>
            </a:r>
            <a:r>
              <a:rPr lang="zh-CN" altLang="en-US" sz="2800" b="1" dirty="0">
                <a:solidFill>
                  <a:srgbClr val="FFFF00"/>
                </a:solidFill>
                <a:latin typeface="黑体" pitchFamily="49" charset="-122"/>
                <a:ea typeface="黑体" pitchFamily="49" charset="-122"/>
              </a:rPr>
              <a:t>一德</a:t>
            </a:r>
            <a:r>
              <a:rPr lang="zh-CN" altLang="en-US" sz="2800" b="1" dirty="0">
                <a:solidFill>
                  <a:srgbClr val="FFFF00"/>
                </a:solidFill>
                <a:latin typeface="楷体_GB2312" pitchFamily="49" charset="-122"/>
                <a:ea typeface="楷体_GB2312" pitchFamily="49" charset="-122"/>
              </a:rPr>
              <a:t>：</a:t>
            </a:r>
            <a:endParaRPr lang="en-US" altLang="zh-CN" sz="2800" b="1" dirty="0">
              <a:solidFill>
                <a:srgbClr val="FFFF00"/>
              </a:solidFill>
              <a:latin typeface="楷体_GB2312" pitchFamily="49" charset="-122"/>
              <a:ea typeface="楷体_GB2312" pitchFamily="49" charset="-122"/>
            </a:endParaRPr>
          </a:p>
          <a:p>
            <a:pPr eaLnBrk="1" hangingPunct="1"/>
            <a:r>
              <a:rPr lang="en-US" altLang="zh-CN" sz="2800" b="1" dirty="0">
                <a:solidFill>
                  <a:srgbClr val="FFFF00"/>
                </a:solidFill>
                <a:latin typeface="楷体_GB2312" pitchFamily="49" charset="-122"/>
                <a:ea typeface="楷体_GB2312" pitchFamily="49" charset="-122"/>
              </a:rPr>
              <a:t>    </a:t>
            </a:r>
            <a:r>
              <a:rPr lang="zh-CN" altLang="en-US" sz="2800" b="1" dirty="0">
                <a:solidFill>
                  <a:srgbClr val="FFFF00"/>
                </a:solidFill>
                <a:latin typeface="楷体_GB2312" pitchFamily="49" charset="-122"/>
                <a:ea typeface="楷体_GB2312" pitchFamily="49" charset="-122"/>
              </a:rPr>
              <a:t>立德树人</a:t>
            </a:r>
            <a:endParaRPr lang="en-US" altLang="zh-CN" sz="2800" b="1" dirty="0">
              <a:solidFill>
                <a:srgbClr val="FFFF00"/>
              </a:solidFill>
              <a:latin typeface="楷体_GB2312" pitchFamily="49" charset="-122"/>
              <a:ea typeface="楷体_GB2312" pitchFamily="49" charset="-122"/>
            </a:endParaRPr>
          </a:p>
          <a:p>
            <a:pPr eaLnBrk="1" hangingPunct="1"/>
            <a:r>
              <a:rPr lang="zh-CN" altLang="en-US" sz="2800" b="1" dirty="0">
                <a:solidFill>
                  <a:srgbClr val="FFFF00"/>
                </a:solidFill>
                <a:latin typeface="黑体" pitchFamily="49" charset="-122"/>
                <a:ea typeface="黑体" pitchFamily="49" charset="-122"/>
              </a:rPr>
              <a:t>四面：</a:t>
            </a:r>
            <a:endParaRPr lang="en-US" altLang="zh-CN" sz="2800" b="1" dirty="0">
              <a:solidFill>
                <a:srgbClr val="FFFF00"/>
              </a:solidFill>
              <a:latin typeface="黑体" pitchFamily="49" charset="-122"/>
              <a:ea typeface="黑体" pitchFamily="49" charset="-122"/>
            </a:endParaRPr>
          </a:p>
          <a:p>
            <a:pPr eaLnBrk="1" hangingPunct="1"/>
            <a:r>
              <a:rPr lang="en-US" altLang="zh-CN" sz="2800" b="1" dirty="0">
                <a:solidFill>
                  <a:srgbClr val="FFFF00"/>
                </a:solidFill>
                <a:latin typeface="楷体_GB2312" pitchFamily="49" charset="-122"/>
                <a:ea typeface="楷体_GB2312" pitchFamily="49" charset="-122"/>
              </a:rPr>
              <a:t>    </a:t>
            </a:r>
            <a:r>
              <a:rPr lang="zh-CN" altLang="en-US" sz="2800" b="1" dirty="0">
                <a:solidFill>
                  <a:srgbClr val="FFFF00"/>
                </a:solidFill>
                <a:latin typeface="楷体_GB2312" pitchFamily="49" charset="-122"/>
                <a:ea typeface="楷体_GB2312" pitchFamily="49" charset="-122"/>
              </a:rPr>
              <a:t>社会主义核心价值观</a:t>
            </a:r>
            <a:endParaRPr lang="en-US" altLang="zh-CN" sz="2800" b="1" dirty="0">
              <a:solidFill>
                <a:srgbClr val="FFFF00"/>
              </a:solidFill>
              <a:latin typeface="楷体_GB2312" pitchFamily="49" charset="-122"/>
              <a:ea typeface="楷体_GB2312" pitchFamily="49" charset="-122"/>
            </a:endParaRPr>
          </a:p>
          <a:p>
            <a:pPr eaLnBrk="1" hangingPunct="1"/>
            <a:r>
              <a:rPr lang="en-US" altLang="zh-CN" sz="2800" b="1" dirty="0">
                <a:solidFill>
                  <a:srgbClr val="FFFF00"/>
                </a:solidFill>
                <a:latin typeface="楷体_GB2312" pitchFamily="49" charset="-122"/>
                <a:ea typeface="楷体_GB2312" pitchFamily="49" charset="-122"/>
              </a:rPr>
              <a:t>    </a:t>
            </a:r>
            <a:r>
              <a:rPr lang="zh-CN" altLang="en-US" sz="2800" b="1" dirty="0">
                <a:solidFill>
                  <a:srgbClr val="FFFF00"/>
                </a:solidFill>
                <a:latin typeface="楷体_GB2312" pitchFamily="49" charset="-122"/>
                <a:ea typeface="楷体_GB2312" pitchFamily="49" charset="-122"/>
              </a:rPr>
              <a:t>依法治国</a:t>
            </a:r>
            <a:endParaRPr lang="en-US" altLang="zh-CN" sz="2800" b="1" dirty="0">
              <a:solidFill>
                <a:srgbClr val="FFFF00"/>
              </a:solidFill>
              <a:latin typeface="楷体_GB2312" pitchFamily="49" charset="-122"/>
              <a:ea typeface="楷体_GB2312" pitchFamily="49" charset="-122"/>
            </a:endParaRPr>
          </a:p>
          <a:p>
            <a:pPr eaLnBrk="1" hangingPunct="1"/>
            <a:r>
              <a:rPr lang="en-US" altLang="zh-CN" sz="2800" b="1" dirty="0">
                <a:solidFill>
                  <a:srgbClr val="FFFF00"/>
                </a:solidFill>
                <a:latin typeface="楷体_GB2312" pitchFamily="49" charset="-122"/>
                <a:ea typeface="楷体_GB2312" pitchFamily="49" charset="-122"/>
              </a:rPr>
              <a:t>    </a:t>
            </a:r>
            <a:r>
              <a:rPr lang="zh-CN" altLang="en-US" sz="2800" b="1" dirty="0">
                <a:solidFill>
                  <a:srgbClr val="FFFF00"/>
                </a:solidFill>
                <a:latin typeface="楷体_GB2312" pitchFamily="49" charset="-122"/>
                <a:ea typeface="楷体_GB2312" pitchFamily="49" charset="-122"/>
              </a:rPr>
              <a:t>中国优秀传统文化</a:t>
            </a:r>
            <a:endParaRPr lang="en-US" altLang="zh-CN" sz="2800" b="1" dirty="0">
              <a:solidFill>
                <a:srgbClr val="FFFF00"/>
              </a:solidFill>
              <a:latin typeface="楷体_GB2312" pitchFamily="49" charset="-122"/>
              <a:ea typeface="楷体_GB2312" pitchFamily="49" charset="-122"/>
            </a:endParaRPr>
          </a:p>
          <a:p>
            <a:pPr eaLnBrk="1" hangingPunct="1"/>
            <a:r>
              <a:rPr lang="en-US" altLang="zh-CN" sz="2800" b="1" dirty="0">
                <a:solidFill>
                  <a:srgbClr val="FFFF00"/>
                </a:solidFill>
                <a:latin typeface="楷体_GB2312" pitchFamily="49" charset="-122"/>
                <a:ea typeface="楷体_GB2312" pitchFamily="49" charset="-122"/>
              </a:rPr>
              <a:t>    </a:t>
            </a:r>
            <a:r>
              <a:rPr lang="zh-CN" altLang="en-US" sz="2800" b="1" dirty="0">
                <a:solidFill>
                  <a:srgbClr val="FFFF00"/>
                </a:solidFill>
                <a:latin typeface="楷体_GB2312" pitchFamily="49" charset="-122"/>
                <a:ea typeface="楷体_GB2312" pitchFamily="49" charset="-122"/>
              </a:rPr>
              <a:t>创新实践</a:t>
            </a:r>
            <a:endParaRPr lang="en-US" altLang="zh-CN" sz="2800" b="1" dirty="0">
              <a:solidFill>
                <a:srgbClr val="FFFF00"/>
              </a:solidFill>
              <a:latin typeface="楷体_GB2312" pitchFamily="49" charset="-122"/>
              <a:ea typeface="楷体_GB2312" pitchFamily="49" charset="-122"/>
            </a:endParaRPr>
          </a:p>
          <a:p>
            <a:pPr eaLnBrk="1" hangingPunct="1"/>
            <a:r>
              <a:rPr lang="zh-CN" altLang="en-US" sz="2800" b="1" dirty="0">
                <a:solidFill>
                  <a:srgbClr val="FFFF00"/>
                </a:solidFill>
                <a:latin typeface="黑体" pitchFamily="49" charset="-122"/>
                <a:ea typeface="黑体" pitchFamily="49" charset="-122"/>
              </a:rPr>
              <a:t>三贴近：</a:t>
            </a:r>
            <a:endParaRPr lang="en-US" altLang="zh-CN" sz="2800" b="1" dirty="0">
              <a:solidFill>
                <a:srgbClr val="FFFF00"/>
              </a:solidFill>
              <a:latin typeface="黑体" pitchFamily="49" charset="-122"/>
              <a:ea typeface="黑体" pitchFamily="49" charset="-122"/>
            </a:endParaRPr>
          </a:p>
          <a:p>
            <a:pPr eaLnBrk="1" hangingPunct="1"/>
            <a:r>
              <a:rPr lang="en-US" altLang="zh-CN" sz="2800" b="1" dirty="0">
                <a:solidFill>
                  <a:srgbClr val="FFFF00"/>
                </a:solidFill>
                <a:latin typeface="楷体_GB2312" pitchFamily="49" charset="-122"/>
                <a:ea typeface="楷体_GB2312" pitchFamily="49" charset="-122"/>
              </a:rPr>
              <a:t>    </a:t>
            </a:r>
            <a:r>
              <a:rPr lang="zh-CN" altLang="en-US" sz="2800" b="1" dirty="0">
                <a:solidFill>
                  <a:srgbClr val="FFFF00"/>
                </a:solidFill>
                <a:latin typeface="楷体_GB2312" pitchFamily="49" charset="-122"/>
                <a:ea typeface="楷体_GB2312" pitchFamily="49" charset="-122"/>
              </a:rPr>
              <a:t>贴近学生实际、贴近时事热点、贴近社会现实</a:t>
            </a:r>
            <a:endParaRPr lang="en-US" altLang="zh-CN" sz="2800" b="1" dirty="0">
              <a:solidFill>
                <a:srgbClr val="FFFF00"/>
              </a:solidFill>
              <a:latin typeface="楷体_GB2312" pitchFamily="49" charset="-122"/>
              <a:ea typeface="楷体_GB2312" pitchFamily="49" charset="-122"/>
            </a:endParaRPr>
          </a:p>
          <a:p>
            <a:r>
              <a:rPr lang="zh-CN" altLang="en-US" b="1" dirty="0">
                <a:solidFill>
                  <a:srgbClr val="FFFF00"/>
                </a:solidFill>
                <a:latin typeface="黑体" pitchFamily="49" charset="-122"/>
                <a:ea typeface="黑体" pitchFamily="49" charset="-122"/>
              </a:rPr>
              <a:t>一学“</a:t>
            </a:r>
            <a:r>
              <a:rPr lang="zh-CN" altLang="en-US" sz="4000" b="1" dirty="0">
                <a:solidFill>
                  <a:schemeClr val="bg1"/>
                </a:solidFill>
                <a:effectLst>
                  <a:outerShdw blurRad="38100" dist="38100" dir="2700000" algn="tl">
                    <a:srgbClr val="000000">
                      <a:alpha val="43137"/>
                    </a:srgbClr>
                  </a:outerShdw>
                </a:effectLst>
                <a:latin typeface="楷体_GB2312" pitchFamily="49" charset="-122"/>
                <a:ea typeface="楷体_GB2312" pitchFamily="49" charset="-122"/>
              </a:rPr>
              <a:t>习</a:t>
            </a:r>
            <a:r>
              <a:rPr lang="zh-CN" altLang="en-US" b="1" dirty="0">
                <a:solidFill>
                  <a:srgbClr val="FFFF00"/>
                </a:solidFill>
                <a:latin typeface="黑体" pitchFamily="49" charset="-122"/>
                <a:ea typeface="黑体" pitchFamily="49" charset="-122"/>
              </a:rPr>
              <a:t>”</a:t>
            </a:r>
            <a:endParaRPr lang="zh-CN" altLang="en-US" sz="2800" b="1" dirty="0">
              <a:solidFill>
                <a:srgbClr val="FFFF00"/>
              </a:solidFill>
              <a:latin typeface="隶书" pitchFamily="49" charset="-122"/>
              <a:ea typeface="隶书" pitchFamily="49" charset="-122"/>
            </a:endParaRPr>
          </a:p>
        </p:txBody>
      </p:sp>
      <p:sp>
        <p:nvSpPr>
          <p:cNvPr id="3" name="矩形: 圆角 2">
            <a:extLst>
              <a:ext uri="{FF2B5EF4-FFF2-40B4-BE49-F238E27FC236}">
                <a16:creationId xmlns:a16="http://schemas.microsoft.com/office/drawing/2014/main" id="{CC3BE71B-F54F-4B88-A738-5A28148DD1B8}"/>
              </a:ext>
            </a:extLst>
          </p:cNvPr>
          <p:cNvSpPr/>
          <p:nvPr/>
        </p:nvSpPr>
        <p:spPr>
          <a:xfrm>
            <a:off x="217681" y="210345"/>
            <a:ext cx="3115842" cy="576262"/>
          </a:xfrm>
          <a:prstGeom prst="roundRect">
            <a:avLst>
              <a:gd name="adj" fmla="val 41863"/>
            </a:avLst>
          </a:prstGeom>
          <a:ln/>
        </p:spPr>
        <p:style>
          <a:lnRef idx="0">
            <a:schemeClr val="accent2"/>
          </a:lnRef>
          <a:fillRef idx="3">
            <a:schemeClr val="accent2"/>
          </a:fillRef>
          <a:effectRef idx="3">
            <a:schemeClr val="accent2"/>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defRPr/>
            </a:pPr>
            <a:r>
              <a:rPr lang="zh-CN" altLang="en-US" sz="2800" dirty="0">
                <a:solidFill>
                  <a:schemeClr val="bg1"/>
                </a:solidFill>
                <a:latin typeface="黑体" panose="02010609060101010101" pitchFamily="49" charset="-122"/>
                <a:ea typeface="黑体" panose="02010609060101010101" pitchFamily="49" charset="-122"/>
              </a:rPr>
              <a:t> 预测原则：</a:t>
            </a:r>
          </a:p>
        </p:txBody>
      </p:sp>
    </p:spTree>
    <p:extLst>
      <p:ext uri="{BB962C8B-B14F-4D97-AF65-F5344CB8AC3E}">
        <p14:creationId xmlns:p14="http://schemas.microsoft.com/office/powerpoint/2010/main" val="1088604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WordArt 2">
            <a:extLst>
              <a:ext uri="{FF2B5EF4-FFF2-40B4-BE49-F238E27FC236}">
                <a16:creationId xmlns:a16="http://schemas.microsoft.com/office/drawing/2014/main" id="{7FEE0B4E-3E65-489D-9B1F-DB53ABA96175}"/>
              </a:ext>
            </a:extLst>
          </p:cNvPr>
          <p:cNvSpPr>
            <a:spLocks noChangeArrowheads="1" noChangeShapeType="1"/>
          </p:cNvSpPr>
          <p:nvPr/>
        </p:nvSpPr>
        <p:spPr bwMode="auto">
          <a:xfrm>
            <a:off x="179512" y="2203834"/>
            <a:ext cx="8712968" cy="2450331"/>
          </a:xfrm>
          <a:prstGeom prst="rect">
            <a:avLst/>
          </a:prstGeom>
        </p:spPr>
        <p:txBody>
          <a:bodyPr wrap="none" fromWordArt="1">
            <a:prstTxWarp prst="textPlain">
              <a:avLst>
                <a:gd name="adj" fmla="val 50000"/>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zh-CN" altLang="en-US" sz="3600" b="1" kern="1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rPr>
              <a:t>高考，</a:t>
            </a:r>
            <a:endParaRPr lang="en-US" altLang="zh-CN" sz="3600" b="1" kern="1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endParaRPr>
          </a:p>
          <a:p>
            <a:pPr>
              <a:defRPr/>
            </a:pPr>
            <a:r>
              <a:rPr lang="en-US" altLang="zh-CN" sz="3600" b="1" kern="1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rPr>
              <a:t>    </a:t>
            </a:r>
            <a:r>
              <a:rPr lang="zh-CN" altLang="en-US" sz="3600" b="1" kern="1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rPr>
              <a:t>没有那么多“如果当初”！ </a:t>
            </a:r>
          </a:p>
        </p:txBody>
      </p:sp>
    </p:spTree>
    <p:extLst>
      <p:ext uri="{BB962C8B-B14F-4D97-AF65-F5344CB8AC3E}">
        <p14:creationId xmlns:p14="http://schemas.microsoft.com/office/powerpoint/2010/main" val="2389757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fmla="#ppt_w*sin(2.5*pi*$)">
                                          <p:val>
                                            <p:fltVal val="0"/>
                                          </p:val>
                                        </p:tav>
                                        <p:tav tm="100000">
                                          <p:val>
                                            <p:fltVal val="1"/>
                                          </p:val>
                                        </p:tav>
                                      </p:tavLst>
                                    </p:anim>
                                    <p:anim calcmode="lin" valueType="num">
                                      <p:cBhvr>
                                        <p:cTn id="8" dur="5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02440F46-F009-4381-B320-5CC608ED5970}"/>
              </a:ext>
            </a:extLst>
          </p:cNvPr>
          <p:cNvSpPr txBox="1"/>
          <p:nvPr/>
        </p:nvSpPr>
        <p:spPr>
          <a:xfrm>
            <a:off x="253226" y="302021"/>
            <a:ext cx="3143117" cy="523220"/>
          </a:xfrm>
          <a:prstGeom prst="rect">
            <a:avLst/>
          </a:prstGeom>
          <a:solidFill>
            <a:srgbClr val="FF66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zh-CN" altLang="en-US" sz="2800" dirty="0">
                <a:solidFill>
                  <a:schemeClr val="bg1"/>
                </a:solidFill>
              </a:rPr>
              <a:t>一、以文章为例</a:t>
            </a:r>
          </a:p>
        </p:txBody>
      </p:sp>
      <p:sp>
        <p:nvSpPr>
          <p:cNvPr id="3" name="矩形 2">
            <a:extLst>
              <a:ext uri="{FF2B5EF4-FFF2-40B4-BE49-F238E27FC236}">
                <a16:creationId xmlns:a16="http://schemas.microsoft.com/office/drawing/2014/main" id="{771A717B-007E-4EAA-9C1F-957AD462C507}"/>
              </a:ext>
            </a:extLst>
          </p:cNvPr>
          <p:cNvSpPr/>
          <p:nvPr/>
        </p:nvSpPr>
        <p:spPr>
          <a:xfrm>
            <a:off x="179388" y="1082675"/>
            <a:ext cx="8856662" cy="4402138"/>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571500" indent="-571500" algn="ctr">
              <a:buFont typeface="Wingdings" panose="05000000000000000000" pitchFamily="2" charset="2"/>
              <a:buChar char="u"/>
              <a:defRPr/>
            </a:pPr>
            <a:r>
              <a:rPr lang="zh-CN" altLang="en-US" sz="2800" b="1" dirty="0">
                <a:latin typeface="楷体_GB2312" panose="02010609030101010101" pitchFamily="49" charset="-122"/>
                <a:ea typeface="楷体_GB2312" panose="02010609030101010101" pitchFamily="49" charset="-122"/>
              </a:rPr>
              <a:t>针挑土</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芳菲</a:t>
            </a:r>
          </a:p>
          <a:p>
            <a:pPr>
              <a:defRPr/>
            </a:pPr>
            <a:r>
              <a:rPr lang="zh-CN" altLang="en-US" sz="2800" b="1" dirty="0">
                <a:latin typeface="黑体" panose="02010609060101010101" pitchFamily="49" charset="-122"/>
                <a:ea typeface="黑体" panose="02010609060101010101" pitchFamily="49" charset="-122"/>
              </a:rPr>
              <a:t>    那天，我们去的是老家寨，一路颠簸开了一个多小时，我已经开始晕车了</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老家寨的妇女已得黑妮要来，拿出各自的绣品，等黑妮来评判。看样子情况不乐观。黑妮没有面露喜色，也没有愠色。她还是那么一字一句、认真地批评她们：“这个不好，一看就是跟机器学的。”“这个线不好，要用棉线</a:t>
            </a:r>
            <a:r>
              <a:rPr lang="en-US" altLang="zh-CN" sz="2800" b="1" dirty="0">
                <a:latin typeface="黑体" panose="02010609060101010101" pitchFamily="49" charset="-122"/>
                <a:ea typeface="黑体" panose="02010609060101010101" pitchFamily="49" charset="-122"/>
              </a:rPr>
              <a:t>……</a:t>
            </a:r>
          </a:p>
          <a:p>
            <a:pPr>
              <a:defRPr/>
            </a:pPr>
            <a:r>
              <a:rPr lang="zh-CN" altLang="en-US" sz="2800" b="1" dirty="0">
                <a:latin typeface="黑体" panose="02010609060101010101" pitchFamily="49" charset="-122"/>
                <a:ea typeface="黑体" panose="02010609060101010101" pitchFamily="49" charset="-122"/>
              </a:rPr>
              <a:t>    我站在院子里看着这一幕情景，有点发懵</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她从那么远跑来</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又跑了这么久的山路，就是想塑造她们对美和丑的观念吗？</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0103067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02440F46-F009-4381-B320-5CC608ED5970}"/>
              </a:ext>
            </a:extLst>
          </p:cNvPr>
          <p:cNvSpPr txBox="1"/>
          <p:nvPr/>
        </p:nvSpPr>
        <p:spPr>
          <a:xfrm>
            <a:off x="253226" y="302021"/>
            <a:ext cx="3143117" cy="523220"/>
          </a:xfrm>
          <a:prstGeom prst="rect">
            <a:avLst/>
          </a:prstGeom>
          <a:solidFill>
            <a:srgbClr val="FF66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zh-CN" altLang="en-US" sz="2800" dirty="0">
                <a:solidFill>
                  <a:schemeClr val="bg1"/>
                </a:solidFill>
              </a:rPr>
              <a:t>一、以文章为例</a:t>
            </a:r>
          </a:p>
        </p:txBody>
      </p:sp>
      <p:sp>
        <p:nvSpPr>
          <p:cNvPr id="3" name="矩形 2">
            <a:extLst>
              <a:ext uri="{FF2B5EF4-FFF2-40B4-BE49-F238E27FC236}">
                <a16:creationId xmlns:a16="http://schemas.microsoft.com/office/drawing/2014/main" id="{5889F426-D6C8-497D-B5E6-B3FA0B420825}"/>
              </a:ext>
            </a:extLst>
          </p:cNvPr>
          <p:cNvSpPr/>
          <p:nvPr/>
        </p:nvSpPr>
        <p:spPr>
          <a:xfrm>
            <a:off x="179388" y="1082675"/>
            <a:ext cx="8856662" cy="3109913"/>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571500" indent="-571500" algn="ctr">
              <a:buFont typeface="Wingdings" panose="05000000000000000000" pitchFamily="2" charset="2"/>
              <a:buChar char="u"/>
              <a:defRPr/>
            </a:pPr>
            <a:r>
              <a:rPr lang="zh-CN" altLang="en-US" sz="2800" b="1" dirty="0">
                <a:latin typeface="楷体_GB2312" panose="02010609030101010101" pitchFamily="49" charset="-122"/>
                <a:ea typeface="楷体_GB2312" panose="02010609030101010101" pitchFamily="49" charset="-122"/>
              </a:rPr>
              <a:t>针挑土</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芳菲</a:t>
            </a:r>
          </a:p>
          <a:p>
            <a:pPr>
              <a:defRPr/>
            </a:pPr>
            <a:r>
              <a:rPr lang="zh-CN" altLang="en-US" sz="2800" b="1" dirty="0">
                <a:latin typeface="黑体" panose="02010609060101010101" pitchFamily="49" charset="-122"/>
                <a:ea typeface="黑体" panose="02010609060101010101" pitchFamily="49" charset="-122"/>
              </a:rPr>
              <a:t>    </a:t>
            </a:r>
            <a:r>
              <a:rPr lang="zh-CN" altLang="en-US" sz="2800" b="1" dirty="0">
                <a:solidFill>
                  <a:srgbClr val="FF0000"/>
                </a:solidFill>
                <a:latin typeface="黑体" panose="02010609060101010101" pitchFamily="49" charset="-122"/>
                <a:ea typeface="黑体" panose="02010609060101010101" pitchFamily="49" charset="-122"/>
              </a:rPr>
              <a:t>这户人家的堂屋壁板上贴满各种画片，是这个家的装饰墙，也好似所有外来影响的象征：</a:t>
            </a:r>
            <a:endParaRPr lang="en-US" altLang="zh-CN" sz="2800" b="1" dirty="0">
              <a:solidFill>
                <a:srgbClr val="FF0000"/>
              </a:solidFill>
              <a:latin typeface="黑体" panose="02010609060101010101" pitchFamily="49" charset="-122"/>
              <a:ea typeface="黑体" panose="02010609060101010101" pitchFamily="49" charset="-122"/>
            </a:endParaRPr>
          </a:p>
          <a:p>
            <a:pPr>
              <a:defRPr/>
            </a:pPr>
            <a:r>
              <a:rPr lang="en-US" altLang="zh-CN" sz="2800" b="1" dirty="0">
                <a:solidFill>
                  <a:srgbClr val="FF0000"/>
                </a:solidFill>
                <a:latin typeface="黑体" panose="02010609060101010101" pitchFamily="49" charset="-122"/>
                <a:ea typeface="黑体" panose="02010609060101010101" pitchFamily="49" charset="-122"/>
              </a:rPr>
              <a:t>    </a:t>
            </a:r>
            <a:r>
              <a:rPr lang="zh-CN" altLang="en-US" sz="2800" b="1" dirty="0">
                <a:solidFill>
                  <a:srgbClr val="FF0000"/>
                </a:solidFill>
                <a:latin typeface="黑体" panose="02010609060101010101" pitchFamily="49" charset="-122"/>
                <a:ea typeface="黑体" panose="02010609060101010101" pitchFamily="49" charset="-122"/>
              </a:rPr>
              <a:t>正中一张有些陈旧的毛主席像，把一个更陈旧的大红双喜字贴去了一大半，左边是海南风光照</a:t>
            </a: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右边是明星李小龙的赤身拳照</a:t>
            </a: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两个胖娃娃图片，一幅小小的西洋画</a:t>
            </a: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泉</a:t>
            </a: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4" name="矩形 3">
            <a:extLst>
              <a:ext uri="{FF2B5EF4-FFF2-40B4-BE49-F238E27FC236}">
                <a16:creationId xmlns:a16="http://schemas.microsoft.com/office/drawing/2014/main" id="{2B8F39D7-21C1-412A-B14D-042A1F2A8E4B}"/>
              </a:ext>
            </a:extLst>
          </p:cNvPr>
          <p:cNvSpPr/>
          <p:nvPr/>
        </p:nvSpPr>
        <p:spPr>
          <a:xfrm>
            <a:off x="179388" y="1052513"/>
            <a:ext cx="8856662" cy="310832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571500" indent="-571500" algn="ctr">
              <a:buFont typeface="Wingdings" panose="05000000000000000000" pitchFamily="2" charset="2"/>
              <a:buChar char="u"/>
              <a:defRPr/>
            </a:pPr>
            <a:r>
              <a:rPr lang="zh-CN" altLang="en-US" sz="2800" b="1" dirty="0">
                <a:latin typeface="楷体_GB2312" panose="02010609030101010101" pitchFamily="49" charset="-122"/>
                <a:ea typeface="楷体_GB2312" panose="02010609030101010101" pitchFamily="49" charset="-122"/>
              </a:rPr>
              <a:t>针挑土</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芳菲</a:t>
            </a:r>
          </a:p>
          <a:p>
            <a:pPr>
              <a:defRPr/>
            </a:pPr>
            <a:r>
              <a:rPr lang="zh-CN" altLang="en-US" sz="2800" b="1" dirty="0">
                <a:latin typeface="黑体" panose="02010609060101010101" pitchFamily="49" charset="-122"/>
                <a:ea typeface="黑体" panose="02010609060101010101" pitchFamily="49" charset="-122"/>
              </a:rPr>
              <a:t>    </a:t>
            </a:r>
            <a:r>
              <a:rPr lang="zh-CN" altLang="en-US" sz="2800" b="1" dirty="0">
                <a:solidFill>
                  <a:srgbClr val="FF0000"/>
                </a:solidFill>
                <a:latin typeface="黑体" panose="02010609060101010101" pitchFamily="49" charset="-122"/>
                <a:ea typeface="黑体" panose="02010609060101010101" pitchFamily="49" charset="-122"/>
              </a:rPr>
              <a:t>这户人家的堂屋壁板上贴满各种画片，是这个家的装饰墙，也好似所有外来影响的象征：</a:t>
            </a:r>
            <a:endParaRPr lang="en-US" altLang="zh-CN" sz="2800" b="1" dirty="0">
              <a:solidFill>
                <a:srgbClr val="FF0000"/>
              </a:solidFill>
              <a:latin typeface="黑体" panose="02010609060101010101" pitchFamily="49" charset="-122"/>
              <a:ea typeface="黑体" panose="02010609060101010101" pitchFamily="49" charset="-122"/>
            </a:endParaRPr>
          </a:p>
          <a:p>
            <a:pPr>
              <a:defRPr/>
            </a:pPr>
            <a:r>
              <a:rPr lang="en-US" altLang="zh-CN" sz="2800" b="1" dirty="0">
                <a:solidFill>
                  <a:srgbClr val="FF0000"/>
                </a:solidFill>
                <a:latin typeface="黑体" panose="02010609060101010101" pitchFamily="49" charset="-122"/>
                <a:ea typeface="黑体" panose="02010609060101010101" pitchFamily="49" charset="-122"/>
              </a:rPr>
              <a:t>    </a:t>
            </a:r>
            <a:r>
              <a:rPr lang="zh-CN" altLang="en-US" sz="2800" b="1" dirty="0">
                <a:solidFill>
                  <a:srgbClr val="FF0000"/>
                </a:solidFill>
                <a:latin typeface="黑体" panose="02010609060101010101" pitchFamily="49" charset="-122"/>
                <a:ea typeface="黑体" panose="02010609060101010101" pitchFamily="49" charset="-122"/>
              </a:rPr>
              <a:t>正中一张有些</a:t>
            </a:r>
            <a:r>
              <a:rPr lang="zh-CN" altLang="en-US" sz="2800" b="1" dirty="0">
                <a:solidFill>
                  <a:srgbClr val="002060"/>
                </a:solidFill>
                <a:latin typeface="黑体" panose="02010609060101010101" pitchFamily="49" charset="-122"/>
                <a:ea typeface="黑体" panose="02010609060101010101" pitchFamily="49" charset="-122"/>
              </a:rPr>
              <a:t>陈旧的毛主席像</a:t>
            </a:r>
            <a:r>
              <a:rPr lang="zh-CN" altLang="en-US" sz="2800" b="1" dirty="0">
                <a:solidFill>
                  <a:srgbClr val="FF0000"/>
                </a:solidFill>
                <a:latin typeface="黑体" panose="02010609060101010101" pitchFamily="49" charset="-122"/>
                <a:ea typeface="黑体" panose="02010609060101010101" pitchFamily="49" charset="-122"/>
              </a:rPr>
              <a:t>，把一个更</a:t>
            </a:r>
            <a:r>
              <a:rPr lang="zh-CN" altLang="en-US" sz="2800" b="1" dirty="0">
                <a:solidFill>
                  <a:srgbClr val="002060"/>
                </a:solidFill>
                <a:latin typeface="黑体" panose="02010609060101010101" pitchFamily="49" charset="-122"/>
                <a:ea typeface="黑体" panose="02010609060101010101" pitchFamily="49" charset="-122"/>
              </a:rPr>
              <a:t>陈旧的大红双喜字</a:t>
            </a:r>
            <a:r>
              <a:rPr lang="zh-CN" altLang="en-US" sz="2800" b="1" dirty="0">
                <a:solidFill>
                  <a:srgbClr val="FF0000"/>
                </a:solidFill>
                <a:latin typeface="黑体" panose="02010609060101010101" pitchFamily="49" charset="-122"/>
                <a:ea typeface="黑体" panose="02010609060101010101" pitchFamily="49" charset="-122"/>
              </a:rPr>
              <a:t>贴去了一大半，左边是</a:t>
            </a:r>
            <a:r>
              <a:rPr lang="zh-CN" altLang="en-US" sz="2800" b="1" dirty="0">
                <a:solidFill>
                  <a:srgbClr val="002060"/>
                </a:solidFill>
                <a:latin typeface="黑体" panose="02010609060101010101" pitchFamily="49" charset="-122"/>
                <a:ea typeface="黑体" panose="02010609060101010101" pitchFamily="49" charset="-122"/>
              </a:rPr>
              <a:t>海南风光照</a:t>
            </a: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右边是明星</a:t>
            </a:r>
            <a:r>
              <a:rPr lang="zh-CN" altLang="en-US" sz="2800" b="1" dirty="0">
                <a:solidFill>
                  <a:srgbClr val="002060"/>
                </a:solidFill>
                <a:latin typeface="黑体" panose="02010609060101010101" pitchFamily="49" charset="-122"/>
                <a:ea typeface="黑体" panose="02010609060101010101" pitchFamily="49" charset="-122"/>
              </a:rPr>
              <a:t>李小龙的赤身拳照</a:t>
            </a: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两个</a:t>
            </a:r>
            <a:r>
              <a:rPr lang="zh-CN" altLang="en-US" sz="2800" b="1" dirty="0">
                <a:solidFill>
                  <a:srgbClr val="002060"/>
                </a:solidFill>
                <a:latin typeface="黑体" panose="02010609060101010101" pitchFamily="49" charset="-122"/>
                <a:ea typeface="黑体" panose="02010609060101010101" pitchFamily="49" charset="-122"/>
              </a:rPr>
              <a:t>胖娃娃图片</a:t>
            </a:r>
            <a:r>
              <a:rPr lang="zh-CN" altLang="en-US" sz="2800" b="1" dirty="0">
                <a:solidFill>
                  <a:srgbClr val="FF0000"/>
                </a:solidFill>
                <a:latin typeface="黑体" panose="02010609060101010101" pitchFamily="49" charset="-122"/>
                <a:ea typeface="黑体" panose="02010609060101010101" pitchFamily="49" charset="-122"/>
              </a:rPr>
              <a:t>，一幅小小的</a:t>
            </a:r>
            <a:r>
              <a:rPr lang="zh-CN" altLang="en-US" sz="2800" b="1" dirty="0">
                <a:solidFill>
                  <a:srgbClr val="002060"/>
                </a:solidFill>
                <a:latin typeface="黑体" panose="02010609060101010101" pitchFamily="49" charset="-122"/>
                <a:ea typeface="黑体" panose="02010609060101010101" pitchFamily="49" charset="-122"/>
              </a:rPr>
              <a:t>西洋画</a:t>
            </a:r>
            <a:r>
              <a:rPr lang="en-US" altLang="zh-CN" sz="2800" b="1" dirty="0">
                <a:solidFill>
                  <a:srgbClr val="002060"/>
                </a:solidFill>
                <a:latin typeface="黑体" panose="02010609060101010101" pitchFamily="49" charset="-122"/>
                <a:ea typeface="黑体" panose="02010609060101010101" pitchFamily="49" charset="-122"/>
              </a:rPr>
              <a:t>《</a:t>
            </a:r>
            <a:r>
              <a:rPr lang="zh-CN" altLang="en-US" sz="2800" b="1" dirty="0">
                <a:solidFill>
                  <a:srgbClr val="002060"/>
                </a:solidFill>
                <a:latin typeface="黑体" panose="02010609060101010101" pitchFamily="49" charset="-122"/>
                <a:ea typeface="黑体" panose="02010609060101010101" pitchFamily="49" charset="-122"/>
              </a:rPr>
              <a:t>泉</a:t>
            </a:r>
            <a:r>
              <a:rPr lang="en-US" altLang="zh-CN" sz="2800" b="1" dirty="0">
                <a:solidFill>
                  <a:srgbClr val="00206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5" name="矩形 4">
            <a:extLst>
              <a:ext uri="{FF2B5EF4-FFF2-40B4-BE49-F238E27FC236}">
                <a16:creationId xmlns:a16="http://schemas.microsoft.com/office/drawing/2014/main" id="{66231094-8434-4FC2-961E-664FC3A05694}"/>
              </a:ext>
            </a:extLst>
          </p:cNvPr>
          <p:cNvSpPr/>
          <p:nvPr/>
        </p:nvSpPr>
        <p:spPr>
          <a:xfrm>
            <a:off x="179388" y="4357688"/>
            <a:ext cx="8856662" cy="2062162"/>
          </a:xfrm>
          <a:prstGeom prst="rect">
            <a:avLst/>
          </a:prstGeom>
          <a:solidFill>
            <a:srgbClr val="0070C0"/>
          </a:solidFill>
        </p:spPr>
        <p:style>
          <a:lnRef idx="1">
            <a:schemeClr val="accent5"/>
          </a:lnRef>
          <a:fillRef idx="2">
            <a:schemeClr val="accent5"/>
          </a:fillRef>
          <a:effectRef idx="1">
            <a:schemeClr val="accent5"/>
          </a:effectRef>
          <a:fontRef idx="minor">
            <a:schemeClr val="dk1"/>
          </a:fontRef>
        </p:style>
        <p:txBody>
          <a:bodyPr>
            <a:spAutoFit/>
          </a:bodyPr>
          <a:lstStyle/>
          <a:p>
            <a:pPr marL="571500" indent="-571500">
              <a:buFont typeface="Wingdings" panose="05000000000000000000" pitchFamily="2" charset="2"/>
              <a:buChar char="u"/>
              <a:defRPr/>
            </a:pPr>
            <a:r>
              <a:rPr lang="zh-CN" altLang="en-US" sz="3200" b="1" dirty="0">
                <a:solidFill>
                  <a:schemeClr val="bg1"/>
                </a:solidFill>
                <a:latin typeface="黑体" panose="02010609060101010101" pitchFamily="49" charset="-122"/>
                <a:ea typeface="黑体" panose="02010609060101010101" pitchFamily="49" charset="-122"/>
              </a:rPr>
              <a:t>以上的细节你注意了吗？你有怎样的感悟？</a:t>
            </a:r>
            <a:endParaRPr lang="en-US" altLang="zh-CN" sz="3200" b="1" dirty="0">
              <a:solidFill>
                <a:schemeClr val="bg1"/>
              </a:solidFill>
              <a:latin typeface="黑体" panose="02010609060101010101" pitchFamily="49" charset="-122"/>
              <a:ea typeface="黑体" panose="02010609060101010101" pitchFamily="49" charset="-122"/>
            </a:endParaRPr>
          </a:p>
          <a:p>
            <a:pPr marL="571500" indent="-571500">
              <a:buFont typeface="Wingdings" panose="05000000000000000000" pitchFamily="2" charset="2"/>
              <a:buChar char="u"/>
              <a:defRPr/>
            </a:pPr>
            <a:endParaRPr lang="en-US" altLang="zh-CN" sz="3200" b="1" dirty="0">
              <a:solidFill>
                <a:schemeClr val="bg1"/>
              </a:solidFill>
              <a:latin typeface="黑体" panose="02010609060101010101" pitchFamily="49" charset="-122"/>
              <a:ea typeface="黑体" panose="02010609060101010101" pitchFamily="49" charset="-122"/>
            </a:endParaRPr>
          </a:p>
          <a:p>
            <a:pPr>
              <a:defRPr/>
            </a:pPr>
            <a:endParaRPr lang="en-US" altLang="zh-CN" sz="3200" b="1" dirty="0">
              <a:solidFill>
                <a:schemeClr val="bg1"/>
              </a:solidFill>
              <a:latin typeface="黑体" panose="02010609060101010101" pitchFamily="49" charset="-122"/>
              <a:ea typeface="黑体" panose="02010609060101010101" pitchFamily="49" charset="-122"/>
            </a:endParaRPr>
          </a:p>
          <a:p>
            <a:pPr marL="571500" indent="-571500">
              <a:buFont typeface="Wingdings" panose="05000000000000000000" pitchFamily="2" charset="2"/>
              <a:buChar char="u"/>
              <a:defRPr/>
            </a:pPr>
            <a:endParaRPr lang="en-US" altLang="zh-CN" sz="3200" b="1"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023848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02440F46-F009-4381-B320-5CC608ED5970}"/>
              </a:ext>
            </a:extLst>
          </p:cNvPr>
          <p:cNvSpPr txBox="1"/>
          <p:nvPr/>
        </p:nvSpPr>
        <p:spPr>
          <a:xfrm>
            <a:off x="253226" y="302021"/>
            <a:ext cx="3143117" cy="523220"/>
          </a:xfrm>
          <a:prstGeom prst="rect">
            <a:avLst/>
          </a:prstGeom>
          <a:solidFill>
            <a:srgbClr val="FF66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zh-CN" altLang="en-US" sz="2800" dirty="0">
                <a:solidFill>
                  <a:schemeClr val="bg1"/>
                </a:solidFill>
              </a:rPr>
              <a:t>一、以文章为例</a:t>
            </a:r>
          </a:p>
        </p:txBody>
      </p:sp>
      <p:sp>
        <p:nvSpPr>
          <p:cNvPr id="3" name="矩形 2">
            <a:extLst>
              <a:ext uri="{FF2B5EF4-FFF2-40B4-BE49-F238E27FC236}">
                <a16:creationId xmlns:a16="http://schemas.microsoft.com/office/drawing/2014/main" id="{0186DA6D-082A-462A-8820-FA2C78376E34}"/>
              </a:ext>
            </a:extLst>
          </p:cNvPr>
          <p:cNvSpPr/>
          <p:nvPr/>
        </p:nvSpPr>
        <p:spPr>
          <a:xfrm>
            <a:off x="179388" y="1082675"/>
            <a:ext cx="8856662" cy="5262979"/>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marL="571500" indent="-571500" algn="ctr">
              <a:buFont typeface="Wingdings" panose="05000000000000000000" pitchFamily="2" charset="2"/>
              <a:buChar char="u"/>
              <a:defRPr/>
            </a:pPr>
            <a:r>
              <a:rPr lang="zh-CN" altLang="en-US" sz="2800" b="1" dirty="0">
                <a:latin typeface="黑体" panose="02010609060101010101" pitchFamily="49" charset="-122"/>
                <a:ea typeface="黑体" panose="02010609060101010101" pitchFamily="49" charset="-122"/>
              </a:rPr>
              <a:t>孤独的守望</a:t>
            </a:r>
          </a:p>
          <a:p>
            <a:pPr algn="ctr">
              <a:defRPr/>
            </a:pPr>
            <a:r>
              <a:rPr lang="zh-CN" altLang="en-US" sz="2800" b="1" dirty="0">
                <a:latin typeface="黑体" panose="02010609060101010101" pitchFamily="49" charset="-122"/>
                <a:ea typeface="黑体" panose="02010609060101010101" pitchFamily="49" charset="-122"/>
              </a:rPr>
              <a:t>方爱华</a:t>
            </a:r>
          </a:p>
          <a:p>
            <a:pPr algn="just">
              <a:defRPr/>
            </a:pPr>
            <a:r>
              <a:rPr lang="zh-CN" altLang="en-US" sz="2800" b="1" dirty="0">
                <a:latin typeface="黑体" panose="02010609060101010101" pitchFamily="49" charset="-122"/>
                <a:ea typeface="黑体" panose="02010609060101010101" pitchFamily="49" charset="-122"/>
              </a:rPr>
              <a:t>   （</a:t>
            </a:r>
            <a:r>
              <a:rPr lang="en-US" altLang="zh-CN" sz="2800" b="1" dirty="0">
                <a:latin typeface="黑体" panose="02010609060101010101" pitchFamily="49" charset="-122"/>
                <a:ea typeface="黑体" panose="02010609060101010101" pitchFamily="49" charset="-122"/>
              </a:rPr>
              <a:t>1</a:t>
            </a:r>
            <a:r>
              <a:rPr lang="zh-CN" altLang="en-US" sz="2800" b="1" dirty="0">
                <a:latin typeface="黑体" panose="02010609060101010101" pitchFamily="49" charset="-122"/>
                <a:ea typeface="黑体" panose="02010609060101010101" pitchFamily="49" charset="-122"/>
              </a:rPr>
              <a:t>）在穿越了一条条宽阔马路，躲过来来往往的车辆以及川流不息的人群，准备走进那座高楼大厦的时候，却忽然被不知藏在什么地方的孤独感袭击。于是，我飞离城市，开始找寻那些遗失在远处的疼痛或者温柔，来到那个只有十几户人家的小山村。</a:t>
            </a:r>
          </a:p>
          <a:p>
            <a:pPr algn="just">
              <a:defRPr/>
            </a:pPr>
            <a:r>
              <a:rPr lang="zh-CN" altLang="en-US" sz="2800" b="1" dirty="0">
                <a:latin typeface="黑体" panose="02010609060101010101" pitchFamily="49" charset="-122"/>
                <a:ea typeface="黑体" panose="02010609060101010101" pitchFamily="49" charset="-122"/>
              </a:rPr>
              <a:t>   （</a:t>
            </a:r>
            <a:r>
              <a:rPr lang="en-US" altLang="zh-CN" sz="2800" b="1" dirty="0">
                <a:latin typeface="黑体" panose="02010609060101010101" pitchFamily="49" charset="-122"/>
                <a:ea typeface="黑体" panose="02010609060101010101" pitchFamily="49" charset="-122"/>
              </a:rPr>
              <a:t>2</a:t>
            </a:r>
            <a:r>
              <a:rPr lang="zh-CN" altLang="en-US" sz="2800" b="1" dirty="0">
                <a:latin typeface="黑体" panose="02010609060101010101" pitchFamily="49" charset="-122"/>
                <a:ea typeface="黑体" panose="02010609060101010101" pitchFamily="49" charset="-122"/>
              </a:rPr>
              <a:t>）转过一道山梁，又穿过一道峡谷，眼前豁然开朗。那是一种惊诧！仿佛一下子掉进了一幅最浓艳的油画里。一朵秋阳，斜挂山腰，被染红的山风成了最随心的画家。一笔画山，山披灿烂，一笔描水，水放金光，一笔泼在山沟里，沟里成了五彩的天堂。</a:t>
            </a:r>
          </a:p>
        </p:txBody>
      </p:sp>
    </p:spTree>
    <p:extLst>
      <p:ext uri="{BB962C8B-B14F-4D97-AF65-F5344CB8AC3E}">
        <p14:creationId xmlns:p14="http://schemas.microsoft.com/office/powerpoint/2010/main" val="38559383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02440F46-F009-4381-B320-5CC608ED5970}"/>
              </a:ext>
            </a:extLst>
          </p:cNvPr>
          <p:cNvSpPr txBox="1"/>
          <p:nvPr/>
        </p:nvSpPr>
        <p:spPr>
          <a:xfrm>
            <a:off x="253226" y="302021"/>
            <a:ext cx="3143117" cy="523220"/>
          </a:xfrm>
          <a:prstGeom prst="rect">
            <a:avLst/>
          </a:prstGeom>
          <a:solidFill>
            <a:srgbClr val="FF66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zh-CN" altLang="en-US" sz="2800" dirty="0">
                <a:solidFill>
                  <a:schemeClr val="bg1"/>
                </a:solidFill>
              </a:rPr>
              <a:t>一、以文章为例</a:t>
            </a:r>
          </a:p>
        </p:txBody>
      </p:sp>
      <p:sp>
        <p:nvSpPr>
          <p:cNvPr id="3" name="矩形 2">
            <a:extLst>
              <a:ext uri="{FF2B5EF4-FFF2-40B4-BE49-F238E27FC236}">
                <a16:creationId xmlns:a16="http://schemas.microsoft.com/office/drawing/2014/main" id="{0186DA6D-082A-462A-8820-FA2C78376E34}"/>
              </a:ext>
            </a:extLst>
          </p:cNvPr>
          <p:cNvSpPr/>
          <p:nvPr/>
        </p:nvSpPr>
        <p:spPr>
          <a:xfrm>
            <a:off x="179388" y="1082675"/>
            <a:ext cx="8856662" cy="4832092"/>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lgn="just">
              <a:defRPr/>
            </a:pP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3</a:t>
            </a:r>
            <a:r>
              <a:rPr lang="zh-CN" altLang="en-US" sz="2800" b="1" dirty="0">
                <a:latin typeface="黑体" panose="02010609060101010101" pitchFamily="49" charset="-122"/>
                <a:ea typeface="黑体" panose="02010609060101010101" pitchFamily="49" charset="-122"/>
              </a:rPr>
              <a:t>）拨开路边密密麻麻鲜嫩的细叶，下面，竟藏有一弯清溪。凝神敛息，闭目细听，一股山泉之清凉，潺潺之清音，朗朗之清虹，刹那间沁过心田，直达肺腑，更是说不出的爽朗，寻着水声一路走来，水却似多羞的少女般犹抱琵琶半遮面，一会被浓阴掩翠，一会儿环佩叮当，一会儿弯成一枚碧玉，一会儿又不知躲藏到哪里去了，细看那水宁静之极，无波无痕，柔润如美玉。那是谁家女儿悬挂于颈间的玉璞？押着唐韵，携着汉风，一点点的走近，走近，将心清凉成一片温润的水域。</a:t>
            </a:r>
          </a:p>
          <a:p>
            <a:pPr algn="just">
              <a:defRPr/>
            </a:pP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4</a:t>
            </a:r>
            <a:r>
              <a:rPr lang="zh-CN" altLang="en-US" sz="2800" b="1" dirty="0">
                <a:latin typeface="黑体" panose="02010609060101010101" pitchFamily="49" charset="-122"/>
                <a:ea typeface="黑体" panose="02010609060101010101" pitchFamily="49" charset="-122"/>
              </a:rPr>
              <a:t>）这是一个真正意义上的“世外桃源”，是在尘世苦苦寻求而不得的心灵的栖息地。</a:t>
            </a:r>
          </a:p>
        </p:txBody>
      </p:sp>
    </p:spTree>
    <p:extLst>
      <p:ext uri="{BB962C8B-B14F-4D97-AF65-F5344CB8AC3E}">
        <p14:creationId xmlns:p14="http://schemas.microsoft.com/office/powerpoint/2010/main" val="4216642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02440F46-F009-4381-B320-5CC608ED5970}"/>
              </a:ext>
            </a:extLst>
          </p:cNvPr>
          <p:cNvSpPr txBox="1"/>
          <p:nvPr/>
        </p:nvSpPr>
        <p:spPr>
          <a:xfrm>
            <a:off x="253226" y="302021"/>
            <a:ext cx="3143117" cy="523220"/>
          </a:xfrm>
          <a:prstGeom prst="rect">
            <a:avLst/>
          </a:prstGeom>
          <a:solidFill>
            <a:srgbClr val="FF66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zh-CN" altLang="en-US" sz="2800" dirty="0">
                <a:solidFill>
                  <a:schemeClr val="bg1"/>
                </a:solidFill>
              </a:rPr>
              <a:t>一、以文章为例</a:t>
            </a:r>
          </a:p>
        </p:txBody>
      </p:sp>
      <p:sp>
        <p:nvSpPr>
          <p:cNvPr id="4" name="矩形 3">
            <a:extLst>
              <a:ext uri="{FF2B5EF4-FFF2-40B4-BE49-F238E27FC236}">
                <a16:creationId xmlns:a16="http://schemas.microsoft.com/office/drawing/2014/main" id="{2AE56C88-E3B9-4262-A886-8ABE9EE5C3A5}"/>
              </a:ext>
            </a:extLst>
          </p:cNvPr>
          <p:cNvSpPr/>
          <p:nvPr/>
        </p:nvSpPr>
        <p:spPr>
          <a:xfrm>
            <a:off x="179388" y="1082675"/>
            <a:ext cx="8856662" cy="5693866"/>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lgn="just">
              <a:defRPr/>
            </a:pP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5</a:t>
            </a:r>
            <a:r>
              <a:rPr lang="zh-CN" altLang="en-US" sz="2800" b="1" dirty="0">
                <a:latin typeface="黑体" panose="02010609060101010101" pitchFamily="49" charset="-122"/>
                <a:ea typeface="黑体" panose="02010609060101010101" pitchFamily="49" charset="-122"/>
              </a:rPr>
              <a:t>）我在进入小村的那一瞬，突然变得很宁静。我用了很大的努力，才从这幅静默的油画中走出来，一路跋山涉水而来的疲倦和烦躁一扫而光，一处处低矮的农舍以最简单的装束站立在我面前，而它后面是五彩锦缎装扮起来的山坡，像一首天地之间的赞歌，我看见纯朴与艳丽和谐的统一。</a:t>
            </a:r>
          </a:p>
          <a:p>
            <a:pPr algn="just">
              <a:defRPr/>
            </a:pP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6</a:t>
            </a:r>
            <a:r>
              <a:rPr lang="zh-CN" altLang="en-US" sz="2800" b="1" dirty="0">
                <a:latin typeface="黑体" panose="02010609060101010101" pitchFamily="49" charset="-122"/>
                <a:ea typeface="黑体" panose="02010609060101010101" pitchFamily="49" charset="-122"/>
              </a:rPr>
              <a:t>）田园，多么美妙的字眼，它让许许多多流浪的心灵找到了家的温暖。袅娜的炊烟，鸡鸣狗叫，满山遍野的牛羊，子孙绕膝，我多么希望看到曾经在这里上演过的那些温暖和最原始的一幕幕生活图景啊。然而这里拥有的除了安静还是安静。看不见炊烟，听不见鸟语，也听不见动物的欢鸣，就连风都停驻在不知什么名字的山那边。</a:t>
            </a:r>
          </a:p>
        </p:txBody>
      </p:sp>
    </p:spTree>
    <p:extLst>
      <p:ext uri="{BB962C8B-B14F-4D97-AF65-F5344CB8AC3E}">
        <p14:creationId xmlns:p14="http://schemas.microsoft.com/office/powerpoint/2010/main" val="11995611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02440F46-F009-4381-B320-5CC608ED5970}"/>
              </a:ext>
            </a:extLst>
          </p:cNvPr>
          <p:cNvSpPr txBox="1"/>
          <p:nvPr/>
        </p:nvSpPr>
        <p:spPr>
          <a:xfrm>
            <a:off x="253226" y="302021"/>
            <a:ext cx="3143117" cy="523220"/>
          </a:xfrm>
          <a:prstGeom prst="rect">
            <a:avLst/>
          </a:prstGeom>
          <a:solidFill>
            <a:srgbClr val="FF66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zh-CN" altLang="en-US" sz="2800" dirty="0">
                <a:solidFill>
                  <a:schemeClr val="bg1"/>
                </a:solidFill>
              </a:rPr>
              <a:t>一、以文章为例</a:t>
            </a:r>
          </a:p>
        </p:txBody>
      </p:sp>
      <p:sp>
        <p:nvSpPr>
          <p:cNvPr id="4" name="矩形 3">
            <a:extLst>
              <a:ext uri="{FF2B5EF4-FFF2-40B4-BE49-F238E27FC236}">
                <a16:creationId xmlns:a16="http://schemas.microsoft.com/office/drawing/2014/main" id="{2AE56C88-E3B9-4262-A886-8ABE9EE5C3A5}"/>
              </a:ext>
            </a:extLst>
          </p:cNvPr>
          <p:cNvSpPr/>
          <p:nvPr/>
        </p:nvSpPr>
        <p:spPr>
          <a:xfrm>
            <a:off x="179388" y="1082675"/>
            <a:ext cx="8856662" cy="4401205"/>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lgn="just">
              <a:defRPr/>
            </a:pP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7</a:t>
            </a:r>
            <a:r>
              <a:rPr lang="zh-CN" altLang="en-US" sz="2800" b="1" dirty="0">
                <a:latin typeface="黑体" panose="02010609060101010101" pitchFamily="49" charset="-122"/>
                <a:ea typeface="黑体" panose="02010609060101010101" pitchFamily="49" charset="-122"/>
              </a:rPr>
              <a:t>）物竞天择，时代犹如一列火车，轰鸣着滚滚向前。贫困终被繁华取代，宁静总被喧哗掩盖，那些没了主人的房屋，虚掩的房门，荒凉的院落，都似在诉说着一种久已淡去的生活，房前屋后的柿子树上，挂满红艳艳的小灯笼，就连地上也落了许多熟透的柿子。这些原本代表丰收的累累果实，在这里忽然受到冷落。</a:t>
            </a:r>
          </a:p>
          <a:p>
            <a:pPr algn="just">
              <a:defRPr/>
            </a:pP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8</a:t>
            </a:r>
            <a:r>
              <a:rPr lang="zh-CN" altLang="en-US" sz="2800" b="1" dirty="0">
                <a:latin typeface="黑体" panose="02010609060101010101" pitchFamily="49" charset="-122"/>
                <a:ea typeface="黑体" panose="02010609060101010101" pitchFamily="49" charset="-122"/>
              </a:rPr>
              <a:t>）一方石碾，丰碑一样默默地站在时光的怀抱里。深深的皱纹里记载着多少酸甜苦辣的过往？它在怀念那些五谷丰登的日子吧，还有那吱吱唱着的远去的歌谣。我看见空地上面的水井里面装满了生活的百般滋味。</a:t>
            </a:r>
          </a:p>
        </p:txBody>
      </p:sp>
    </p:spTree>
    <p:extLst>
      <p:ext uri="{BB962C8B-B14F-4D97-AF65-F5344CB8AC3E}">
        <p14:creationId xmlns:p14="http://schemas.microsoft.com/office/powerpoint/2010/main" val="33698822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02440F46-F009-4381-B320-5CC608ED5970}"/>
              </a:ext>
            </a:extLst>
          </p:cNvPr>
          <p:cNvSpPr txBox="1"/>
          <p:nvPr/>
        </p:nvSpPr>
        <p:spPr>
          <a:xfrm>
            <a:off x="253226" y="302021"/>
            <a:ext cx="3143117" cy="523220"/>
          </a:xfrm>
          <a:prstGeom prst="rect">
            <a:avLst/>
          </a:prstGeom>
          <a:solidFill>
            <a:srgbClr val="FF66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zh-CN" altLang="en-US" sz="2800" dirty="0">
                <a:solidFill>
                  <a:schemeClr val="bg1"/>
                </a:solidFill>
              </a:rPr>
              <a:t>一、以文章为例</a:t>
            </a:r>
          </a:p>
        </p:txBody>
      </p:sp>
      <p:sp>
        <p:nvSpPr>
          <p:cNvPr id="4" name="矩形 3">
            <a:extLst>
              <a:ext uri="{FF2B5EF4-FFF2-40B4-BE49-F238E27FC236}">
                <a16:creationId xmlns:a16="http://schemas.microsoft.com/office/drawing/2014/main" id="{2AE56C88-E3B9-4262-A886-8ABE9EE5C3A5}"/>
              </a:ext>
            </a:extLst>
          </p:cNvPr>
          <p:cNvSpPr/>
          <p:nvPr/>
        </p:nvSpPr>
        <p:spPr>
          <a:xfrm>
            <a:off x="179388" y="1082675"/>
            <a:ext cx="8856662" cy="4832092"/>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lgn="just">
              <a:defRPr/>
            </a:pP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9</a:t>
            </a:r>
            <a:r>
              <a:rPr lang="zh-CN" altLang="en-US" sz="2800" b="1" dirty="0">
                <a:latin typeface="黑体" panose="02010609060101010101" pitchFamily="49" charset="-122"/>
                <a:ea typeface="黑体" panose="02010609060101010101" pitchFamily="49" charset="-122"/>
              </a:rPr>
              <a:t>）所有的土地都荒芜着，那些被收割的玉米秸杆，怀抱成一堆坐在秋阳里，哀伤而无助。曾几何时啊，仿佛还看到它们挺拔着腰杆，向上生长着浓浓的丰收和喜悦。一些被开垦的梯田就那么闲散敞着怀，留着斑驳的印记，像是刻满了主人点滴的心事。几垄白菜，几颗萝卜成了这些被弃置土地的最后守望者。</a:t>
            </a:r>
          </a:p>
          <a:p>
            <a:pPr algn="just">
              <a:defRPr/>
            </a:pP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10</a:t>
            </a:r>
            <a:r>
              <a:rPr lang="zh-CN" altLang="en-US" sz="2800" b="1" dirty="0">
                <a:latin typeface="黑体" panose="02010609060101010101" pitchFamily="49" charset="-122"/>
                <a:ea typeface="黑体" panose="02010609060101010101" pitchFamily="49" charset="-122"/>
              </a:rPr>
              <a:t>）我停下探访的脚步，对着一片宁静和绚丽沉默。</a:t>
            </a:r>
            <a:endParaRPr lang="en-US" altLang="zh-CN" sz="2800" b="1" dirty="0">
              <a:latin typeface="黑体" panose="02010609060101010101" pitchFamily="49" charset="-122"/>
              <a:ea typeface="黑体" panose="02010609060101010101" pitchFamily="49" charset="-122"/>
            </a:endParaRPr>
          </a:p>
          <a:p>
            <a:pPr algn="just">
              <a:defRPr/>
            </a:pP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11</a:t>
            </a:r>
            <a:r>
              <a:rPr lang="zh-CN" altLang="en-US" sz="2800" b="1" dirty="0">
                <a:latin typeface="黑体" panose="02010609060101010101" pitchFamily="49" charset="-122"/>
                <a:ea typeface="黑体" panose="02010609060101010101" pitchFamily="49" charset="-122"/>
              </a:rPr>
              <a:t>）我不知道繁华在身后隐退的时候，是不是一些东西也会随之消失。一个名不见经传的村庄就这样被遗弃在远离尘世的地方，在时光的隧道里独自演绎着一场兴衰与荣辱。美丽与孤独同在，寂寞与哀愁共存。</a:t>
            </a:r>
          </a:p>
        </p:txBody>
      </p:sp>
    </p:spTree>
    <p:extLst>
      <p:ext uri="{BB962C8B-B14F-4D97-AF65-F5344CB8AC3E}">
        <p14:creationId xmlns:p14="http://schemas.microsoft.com/office/powerpoint/2010/main" val="1880143260"/>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1025</TotalTime>
  <Words>3030</Words>
  <Application>Microsoft Office PowerPoint</Application>
  <PresentationFormat>全屏显示(4:3)</PresentationFormat>
  <Paragraphs>180</Paragraphs>
  <Slides>26</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26</vt:i4>
      </vt:variant>
    </vt:vector>
  </HeadingPairs>
  <TitlesOfParts>
    <vt:vector size="40" baseType="lpstr">
      <vt:lpstr>Adobe 仿宋 Std R</vt:lpstr>
      <vt:lpstr>等线</vt:lpstr>
      <vt:lpstr>等线 Light</vt:lpstr>
      <vt:lpstr>仿宋</vt:lpstr>
      <vt:lpstr>汉仪雪君体简</vt:lpstr>
      <vt:lpstr>黑体</vt:lpstr>
      <vt:lpstr>楷体_GB2312</vt:lpstr>
      <vt:lpstr>隶书</vt:lpstr>
      <vt:lpstr>微软雅黑</vt:lpstr>
      <vt:lpstr>Arial</vt:lpstr>
      <vt:lpstr>Calibri</vt:lpstr>
      <vt:lpstr>Calibri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郭 凯</dc:creator>
  <cp:lastModifiedBy>郭 凯</cp:lastModifiedBy>
  <cp:revision>97</cp:revision>
  <dcterms:created xsi:type="dcterms:W3CDTF">2018-05-31T02:48:08Z</dcterms:created>
  <dcterms:modified xsi:type="dcterms:W3CDTF">2018-08-31T04:54:11Z</dcterms:modified>
</cp:coreProperties>
</file>