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sldIdLst>
    <p:sldId id="444" r:id="rId3"/>
    <p:sldId id="445" r:id="rId4"/>
    <p:sldId id="379" r:id="rId5"/>
    <p:sldId id="320" r:id="rId6"/>
    <p:sldId id="400" r:id="rId7"/>
    <p:sldId id="401" r:id="rId8"/>
    <p:sldId id="374" r:id="rId9"/>
    <p:sldId id="421" r:id="rId10"/>
    <p:sldId id="375" r:id="rId11"/>
    <p:sldId id="259" r:id="rId12"/>
    <p:sldId id="376" r:id="rId13"/>
    <p:sldId id="439" r:id="rId14"/>
    <p:sldId id="440" r:id="rId15"/>
    <p:sldId id="441" r:id="rId16"/>
    <p:sldId id="443" r:id="rId17"/>
    <p:sldId id="442" r:id="rId18"/>
    <p:sldId id="383" r:id="rId19"/>
    <p:sldId id="384" r:id="rId20"/>
    <p:sldId id="385" r:id="rId21"/>
    <p:sldId id="386" r:id="rId22"/>
    <p:sldId id="297" r:id="rId23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3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3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幻灯片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5" t="4747" r="6635" b="79781"/>
          <a:stretch>
            <a:fillRect/>
          </a:stretch>
        </p:blipFill>
        <p:spPr bwMode="auto">
          <a:xfrm>
            <a:off x="10939463" y="0"/>
            <a:ext cx="1252537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3" y="4424363"/>
            <a:ext cx="3154362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垂直排列标题与&#10;文本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5" t="4747" r="6635" b="79781"/>
          <a:stretch>
            <a:fillRect/>
          </a:stretch>
        </p:blipFill>
        <p:spPr bwMode="auto">
          <a:xfrm>
            <a:off x="10939463" y="0"/>
            <a:ext cx="1252537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3" y="4424363"/>
            <a:ext cx="3154362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4513" y="884238"/>
            <a:ext cx="35210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幻灯片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5" t="4747" r="6635" b="79781"/>
          <a:stretch>
            <a:fillRect/>
          </a:stretch>
        </p:blipFill>
        <p:spPr bwMode="auto">
          <a:xfrm>
            <a:off x="10939463" y="0"/>
            <a:ext cx="1252537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3" y="4424363"/>
            <a:ext cx="3154362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5BCBB-59C9-4EB5-813E-8976F3029CC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5A684-F7DF-49A9-B185-23E1A215112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节标题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1550" y="93663"/>
            <a:ext cx="3521075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9842500" y="93663"/>
            <a:ext cx="2506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457C9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统编高中语文教材</a:t>
            </a:r>
            <a:endParaRPr lang="zh-CN" altLang="en-US" b="1">
              <a:solidFill>
                <a:srgbClr val="457C9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6270D-E164-4EAA-A3B2-28C2CB80564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592A9-F98F-48EE-9FFC-6608BE98F96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比较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346575" y="0"/>
            <a:ext cx="7845425" cy="68580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4" name="组合 3"/>
          <p:cNvGrpSpPr/>
          <p:nvPr/>
        </p:nvGrpSpPr>
        <p:grpSpPr>
          <a:xfrm>
            <a:off x="1049338" y="2078038"/>
            <a:ext cx="2216150" cy="2198687"/>
            <a:chOff x="2429862" y="1302640"/>
            <a:chExt cx="1335111" cy="3826216"/>
          </a:xfrm>
        </p:grpSpPr>
        <p:sp>
          <p:nvSpPr>
            <p:cNvPr id="5" name="矩形 4"/>
            <p:cNvSpPr/>
            <p:nvPr/>
          </p:nvSpPr>
          <p:spPr>
            <a:xfrm>
              <a:off x="2532195" y="1487734"/>
              <a:ext cx="1130445" cy="3456028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2429862" y="1302640"/>
              <a:ext cx="1335111" cy="3826216"/>
            </a:xfrm>
            <a:prstGeom prst="rect">
              <a:avLst/>
            </a:prstGeom>
            <a:noFill/>
            <a:ln w="38100">
              <a:solidFill>
                <a:schemeClr val="bg1">
                  <a:alpha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26488" y="312738"/>
            <a:ext cx="29400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4525" y="4951413"/>
            <a:ext cx="315277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9780588" y="128588"/>
            <a:ext cx="2411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457C9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统编高中语文教材</a:t>
            </a:r>
            <a:endParaRPr lang="zh-CN" altLang="en-US" b="1">
              <a:solidFill>
                <a:srgbClr val="457C9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C30AF7-FD48-4E30-B1A3-4F518C03489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AEE54-FE0F-40C9-B651-D35FEDB2F8A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8750" y="207963"/>
            <a:ext cx="11857038" cy="64309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191625" y="5160963"/>
            <a:ext cx="315277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736138" y="130175"/>
            <a:ext cx="2368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457C9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统编高中语文教材</a:t>
            </a:r>
            <a:endParaRPr lang="zh-CN" altLang="en-US" b="1">
              <a:solidFill>
                <a:srgbClr val="457C9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16A03-83F0-4159-9B5D-64CC08BE631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D0AEB-8025-466A-A456-81FA4E2AF83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BF3B0-8B3B-43EB-A82A-119410E823C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38BB7-0B28-49FC-9407-0F9781F36DF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垂直排列标题与&#10;文本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5" t="4747" r="6635" b="79781"/>
          <a:stretch>
            <a:fillRect/>
          </a:stretch>
        </p:blipFill>
        <p:spPr bwMode="auto">
          <a:xfrm>
            <a:off x="10939463" y="0"/>
            <a:ext cx="1252537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3" y="4424363"/>
            <a:ext cx="3154362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4513" y="884238"/>
            <a:ext cx="35210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E7116-DBEF-4855-A22F-C8D8A14C965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节标题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1550" y="93663"/>
            <a:ext cx="3521075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9842500" y="93663"/>
            <a:ext cx="2506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457C9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统编高中语文教材</a:t>
            </a:r>
            <a:endParaRPr lang="zh-CN" altLang="en-US" b="1">
              <a:solidFill>
                <a:srgbClr val="457C9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比较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346575" y="0"/>
            <a:ext cx="7845425" cy="68580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4" name="组合 3"/>
          <p:cNvGrpSpPr/>
          <p:nvPr/>
        </p:nvGrpSpPr>
        <p:grpSpPr>
          <a:xfrm>
            <a:off x="1049338" y="2078038"/>
            <a:ext cx="2216150" cy="2198687"/>
            <a:chOff x="2429862" y="1302640"/>
            <a:chExt cx="1335111" cy="3826216"/>
          </a:xfrm>
        </p:grpSpPr>
        <p:sp>
          <p:nvSpPr>
            <p:cNvPr id="5" name="矩形 4"/>
            <p:cNvSpPr/>
            <p:nvPr/>
          </p:nvSpPr>
          <p:spPr>
            <a:xfrm>
              <a:off x="2532195" y="1487734"/>
              <a:ext cx="1130445" cy="3456028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2429862" y="1302640"/>
              <a:ext cx="1335111" cy="3826216"/>
            </a:xfrm>
            <a:prstGeom prst="rect">
              <a:avLst/>
            </a:prstGeom>
            <a:noFill/>
            <a:ln w="38100">
              <a:solidFill>
                <a:schemeClr val="bg1">
                  <a:alpha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26488" y="312738"/>
            <a:ext cx="29400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4525" y="4951413"/>
            <a:ext cx="315277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9780588" y="128588"/>
            <a:ext cx="2411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457C9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统编高中语文教材</a:t>
            </a:r>
            <a:endParaRPr lang="zh-CN" altLang="en-US" b="1">
              <a:solidFill>
                <a:srgbClr val="457C9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 bwMode="auto">
      <p:bgPr>
        <a:solidFill>
          <a:srgbClr val="FDF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户外, 天空, 水, 自然&#10;&#10;描述已自动生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8750" y="207963"/>
            <a:ext cx="11857038" cy="64309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191625" y="5160963"/>
            <a:ext cx="315277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736138" y="130175"/>
            <a:ext cx="2368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457C9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统编高中语文教材</a:t>
            </a:r>
            <a:endParaRPr lang="zh-CN" altLang="en-US" b="1">
              <a:solidFill>
                <a:srgbClr val="457C9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AF216B6F-96A7-4B11-8D9C-C6BFAB38B4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2325CD9-3032-48B9-AC0D-32E6D038F13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04052912-63B4-4F08-AF0B-04A7B197B67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9286212-0B7B-4843-8BA7-627744AFC565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副标题 2"/>
          <p:cNvSpPr txBox="1"/>
          <p:nvPr/>
        </p:nvSpPr>
        <p:spPr>
          <a:xfrm>
            <a:off x="2479016" y="1058063"/>
            <a:ext cx="7298645" cy="443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5400" b="1" strike="noStrike" spc="300" noProof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第六单元  学习之道</a:t>
            </a:r>
            <a:endParaRPr lang="en-US" altLang="zh-CN" sz="5400" b="1" strike="noStrike" spc="300" noProof="1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strike="noStrike" spc="300" noProof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第一板块（观点与依据）</a:t>
            </a:r>
            <a:endParaRPr lang="zh-CN" altLang="en-US" sz="3200" b="1" strike="noStrike" spc="300" noProof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19"/>
          <p:cNvSpPr/>
          <p:nvPr/>
        </p:nvSpPr>
        <p:spPr>
          <a:xfrm>
            <a:off x="3998662" y="3581532"/>
            <a:ext cx="4002338" cy="990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63500" dir="5400000" algn="t" rotWithShape="0">
              <a:schemeClr val="tx1">
                <a:lumMod val="65000"/>
                <a:lumOff val="3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13315" name="文本框 6"/>
          <p:cNvSpPr txBox="1"/>
          <p:nvPr/>
        </p:nvSpPr>
        <p:spPr>
          <a:xfrm>
            <a:off x="4353577" y="3581532"/>
            <a:ext cx="3549521" cy="14106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ts val="368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湖南省地质中学   李慧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ts val="368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怀化市湖天中学   文奇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72821" y="568654"/>
            <a:ext cx="10515600" cy="1325563"/>
          </a:xfrm>
        </p:spPr>
        <p:txBody>
          <a:bodyPr/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二、活动一：把握文章内容，理解作者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观点</a:t>
            </a:r>
            <a:br>
              <a:rPr lang="zh-CN" altLang="en-US" sz="32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altLang="en-US" sz="3200" b="1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72821" y="1621971"/>
          <a:ext cx="11093891" cy="4879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9931"/>
                <a:gridCol w="2347303"/>
                <a:gridCol w="2334979"/>
                <a:gridCol w="2313258"/>
                <a:gridCol w="2378420"/>
              </a:tblGrid>
              <a:tr h="1415143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课文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  <a:cs typeface="+mn-ea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主要内容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  <a:cs typeface="+mn-ea"/>
                        <a:sym typeface="+mn-ea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中心论点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  <a:cs typeface="+mn-ea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其他观点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  <a:cs typeface="+mn-ea"/>
                        <a:sym typeface="+mn-ea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名言警句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  <a:cs typeface="+mn-ea"/>
                        <a:sym typeface="+mn-ea"/>
                      </a:endParaRPr>
                    </a:p>
                  </a:txBody>
                  <a:tcPr marL="317500" marR="317500" marT="215900" marB="215900" anchor="ctr"/>
                </a:tc>
              </a:tr>
              <a:tr h="827221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/>
                        <a:t>《劝学》</a:t>
                      </a:r>
                      <a:endParaRPr lang="zh-CN" altLang="en-US" sz="2800" b="1">
                        <a:latin typeface="+mn-ea"/>
                        <a:cs typeface="+mn-ea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</a:tr>
              <a:tr h="827221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/>
                        <a:t>《师说》</a:t>
                      </a:r>
                      <a:endParaRPr lang="zh-CN" altLang="en-US" sz="2800" b="1">
                        <a:latin typeface="+mn-ea"/>
                        <a:cs typeface="+mn-ea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4485" y="501053"/>
            <a:ext cx="11550650" cy="56630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学习提示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endParaRPr lang="zh-CN" sz="3200" b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</a:pPr>
            <a:r>
              <a:rPr lang="zh-CN" sz="2800"/>
              <a:t>        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荀子五十岁游齐，曾三为稷下学宫祭酒。祭酒是学宫的最高长官。三为祭酒可见其主持稷下学宫时间之长。稷下学宫是齐国专设的求学讲学的机构，老师来自全国各地，学生来自四面八方，要求学生受业求学是祭酒考虑的重要问题。另外，在人性问题上，荀子不同意孟子的性善论，荀子认为人性本恶，认为后天环境可以改善人的恶的本性，所以他主张“明礼义而化之”。他很重视教育的作用，强调教育功能的重要。为此，荀子写下了著名的传世之作《劝学篇》。</a:t>
            </a:r>
            <a:endParaRPr 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</a:pPr>
            <a:r>
              <a:rPr lang="en-US" altLang="zh-CN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《劝学》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围绕“学不可以已”这一中心论点，取譬设喻，生动而深刻地论述了学习的重要性和对学习应持有的态度，说明学习可以增长才干，培养品德，以及学习必须勤于积累、持之以恒、专心致志的道理，在当时有很强的针对性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339725" y="250371"/>
            <a:ext cx="10515600" cy="1101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三、活动二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：拓展比较</a:t>
            </a:r>
            <a:endParaRPr lang="zh-CN" altLang="en-US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725" y="1275896"/>
            <a:ext cx="11072495" cy="47089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下面三则材料同为劝学，提出观点的角度有何不同？试分别加以概括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材料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：初，权谓吕蒙曰：“卿今当涂掌事，不可不学！”蒙辞以军中多务。权曰：“孤岂欲卿治经为博士邪！但当涉猎，见往事耳。卿言多务，孰若孤？孤常读书，自以为大有所益。”蒙乃始就学。及鲁肃过寻阳，与蒙论议，大惊曰：“卿今者才略，非复吴下阿蒙！”蒙曰：“士别三日，即更刮目相待，大兄何见事之晚乎！”肃遂拜蒙母，结友而别。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smtClean="0">
                <a:sym typeface="+mn-ea"/>
              </a:rPr>
              <a:t>《孙权劝学》</a:t>
            </a:r>
            <a:endParaRPr lang="en-US" altLang="zh-CN" sz="2400" smtClean="0">
              <a:sym typeface="+mn-ea"/>
            </a:endParaRPr>
          </a:p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材料二：晋平公问于师旷曰：“吾年七十，欲学，恐已暮矣！”师旷曰：“何不炳烛乎？”平公曰：“安有为人臣而戏其君乎？”师旷曰：“盲臣安敢戏其君乎？臣闻之：‘少而好学，如日出之阳；壮而好学，如日中之光；老而好学，如炳烛之明。’炳烛之明，孰与昧行乎？”公曰：“善哉！</a:t>
            </a:r>
            <a:r>
              <a:rPr lang="zh-CN" altLang="en-US" sz="2400">
                <a:latin typeface="+mn-ea"/>
                <a:ea typeface="+mn-ea"/>
                <a:cs typeface="+mn-ea"/>
              </a:rPr>
              <a:t>”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smtClean="0"/>
              <a:t>《师旷劝学》</a:t>
            </a:r>
            <a:r>
              <a:rPr lang="zh-CN" altLang="en-US" sz="2800" smtClean="0"/>
              <a:t>	                                            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3877" y="1083473"/>
            <a:ext cx="11226751" cy="43150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10000"/>
              </a:lnSpc>
            </a:pP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</a:rPr>
              <a:t>材料三：本领不是天生的，是要通过学习和实践来获得的。当今时代，知识更新周期大大缩短，各种新知识、新情况、新事物层出不穷。在农耕时代，一个人读几年书，就可以用一辈子；在工业经济时代，一个人读十几年书，才够用一辈子；到了知识经济时代，一个人必须学习一辈子，才能跟上时代前进的脚步。如果我们不努力提高各方面的知识素养，不自觉学习各种科学文化知识，不主动加快知识更新、优化知识结构、拓宽眼界和视野，那就难以增强本领，也就没有办法赢得主动，赢得优势，赢得未来</a:t>
            </a:r>
            <a:r>
              <a:rPr 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r" eaLnBrk="1" latinLnBrk="0" hangingPunct="1"/>
            <a:r>
              <a:rPr lang="zh-CN" sz="2800" smtClean="0">
                <a:latin typeface="+mn-ea"/>
                <a:ea typeface="+mn-ea"/>
              </a:rPr>
              <a:t>习</a:t>
            </a:r>
            <a:r>
              <a:rPr lang="zh-CN" sz="2800">
                <a:latin typeface="+mn-ea"/>
                <a:ea typeface="+mn-ea"/>
              </a:rPr>
              <a:t>近平</a:t>
            </a:r>
            <a:r>
              <a:rPr lang="zh-CN" sz="2800" smtClean="0">
                <a:latin typeface="+mn-ea"/>
                <a:ea typeface="+mn-ea"/>
              </a:rPr>
              <a:t>《依靠学习走向未来》</a:t>
            </a:r>
            <a:endParaRPr 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4360" y="846455"/>
            <a:ext cx="110661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学习提示：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材料一劝勉人应当好学、只要肯学习就会有进步的道理，突出了学习的重要性。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360" y="4530090"/>
            <a:ext cx="158229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材料三从“为何学”这一角度立意，劝勉人们要学习新知识，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跟上时代的发展。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360" y="3467735"/>
            <a:ext cx="987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材料二强调学习与年纪无关，重要的是态度：要肯学，勤学。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5064" y="1744889"/>
            <a:ext cx="1069530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ts val="414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子曰：“学而不思则罔，思而不学则殆。”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414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子曰：“默而识之，学而不厌，诲人不倦，何有于我哉？”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414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子曰：君子食无求饱，居无求安，敏于事而慎于言，就有道而正焉，可谓好学也已。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414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子曰：“弟子入则孝，出则弟，谨而信，泛爱众，而亲仁，行有余力，则以学文。”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414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子曰：“譬如为山，未成一篑，止，吾止也；譬如平地，虽覆一篑，进，吾往也。”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5064" y="366848"/>
            <a:ext cx="9007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四、活动三：熟读《论语》中与学习有关的章句，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l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思考这些观点对自己的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启发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602288" y="2676525"/>
            <a:ext cx="555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54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 </a:t>
            </a:r>
            <a:r>
              <a:rPr lang="zh-CN" altLang="en-US" sz="54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第三课时</a:t>
            </a:r>
            <a:endParaRPr lang="zh-CN" altLang="en-US" sz="5400" b="1" spc="10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59号-创粗黑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4831" y="2414260"/>
            <a:ext cx="14716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400" b="1" spc="3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第三部分</a:t>
            </a:r>
            <a:endParaRPr lang="zh-CN" altLang="en-US" sz="4400" b="1" spc="30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59号-创粗黑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72821" y="338784"/>
            <a:ext cx="10515600" cy="1325563"/>
          </a:xfrm>
        </p:spPr>
        <p:txBody>
          <a:bodyPr/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一、活动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一：探究对比论证</a:t>
            </a:r>
            <a:endParaRPr lang="zh-CN" altLang="en-US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572821" y="1990193"/>
            <a:ext cx="10515600" cy="1546939"/>
          </a:xfrm>
        </p:spPr>
        <p:txBody>
          <a:bodyPr/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en-US" altLang="zh-CN"/>
              <a:t> </a:t>
            </a:r>
            <a:r>
              <a:rPr lang="en-US" altLang="zh-CN" b="1"/>
              <a:t>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《师说》作者批判了“耻学于师”的不良风气，是从哪三个方面论证的？用了什么论证方法？请筛选有关信息，并绘制表格，小组间分享，看谁总结的既全面又准确。</a:t>
            </a:r>
            <a:endParaRPr lang="zh-CN" altLang="en-US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2001" y="664027"/>
          <a:ext cx="9884227" cy="5509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726"/>
                <a:gridCol w="1916473"/>
                <a:gridCol w="2634343"/>
                <a:gridCol w="1524000"/>
                <a:gridCol w="2220685"/>
              </a:tblGrid>
              <a:tr h="909919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spc="130" err="1"/>
                        <a:t>序号</a:t>
                      </a:r>
                      <a:endParaRPr lang="en-US" sz="2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spc="130" err="1"/>
                        <a:t>对象</a:t>
                      </a:r>
                      <a:endParaRPr lang="en-US" sz="2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spc="130" err="1"/>
                        <a:t>从师的态度</a:t>
                      </a:r>
                      <a:endParaRPr lang="en-US" sz="2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spc="130" err="1"/>
                        <a:t>结果</a:t>
                      </a:r>
                      <a:endParaRPr lang="en-US" sz="2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800" spc="130" err="1"/>
                        <a:t>观点</a:t>
                      </a:r>
                      <a:endParaRPr lang="en-US" sz="2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</a:tr>
              <a:tr h="722833">
                <a:tc rowSpan="2"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1" spc="130"/>
                        <a:t>1</a:t>
                      </a:r>
                      <a:endParaRPr lang="en-US" sz="1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err="1"/>
                        <a:t>今之众人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 rowSpan="6"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</a:tr>
              <a:tr h="722833"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err="1"/>
                        <a:t>古之圣人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722833">
                <a:tc rowSpan="2"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1" spc="130"/>
                        <a:t>2</a:t>
                      </a:r>
                      <a:endParaRPr lang="en-US" sz="1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/>
                        <a:t>于其子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722833"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/>
                        <a:t>于其身 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722833">
                <a:tc rowSpan="2"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1" spc="130"/>
                        <a:t>3</a:t>
                      </a:r>
                      <a:endParaRPr lang="en-US" sz="1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/>
                        <a:t>巫医乐师百工之人 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</a:tr>
              <a:tr h="722833"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smtClean="0"/>
                        <a:t> 士大夫之族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/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05866" y="663904"/>
            <a:ext cx="10515600" cy="1325563"/>
          </a:xfrm>
        </p:spPr>
        <p:txBody>
          <a:bodyPr/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二、活动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二：图说论证方法</a:t>
            </a:r>
            <a:endParaRPr lang="zh-CN" altLang="en-US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572135" y="2247265"/>
            <a:ext cx="10982325" cy="1546860"/>
          </a:xfrm>
        </p:spPr>
        <p:txBody>
          <a:bodyPr/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制作《劝学》中比喻论证应用及效果的思维导图。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337" name="组合 7"/>
          <p:cNvGrpSpPr/>
          <p:nvPr/>
        </p:nvGrpSpPr>
        <p:grpSpPr>
          <a:xfrm>
            <a:off x="3036207" y="3189513"/>
            <a:ext cx="4295774" cy="3430632"/>
            <a:chOff x="1174821" y="2988088"/>
            <a:chExt cx="5172584" cy="3371986"/>
          </a:xfrm>
        </p:grpSpPr>
        <p:grpSp>
          <p:nvGrpSpPr>
            <p:cNvPr id="14338" name="组合 8"/>
            <p:cNvGrpSpPr/>
            <p:nvPr/>
          </p:nvGrpSpPr>
          <p:grpSpPr>
            <a:xfrm>
              <a:off x="1174821" y="2988088"/>
              <a:ext cx="1058985" cy="3371986"/>
              <a:chOff x="1762592" y="3327722"/>
              <a:chExt cx="1058985" cy="337198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762592" y="3327722"/>
                <a:ext cx="1058985" cy="825784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r>
                  <a:rPr lang="en-US" altLang="zh-CN" sz="4000" noProof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000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995798" y="4299247"/>
                <a:ext cx="592573" cy="240046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fontAlgn="auto"/>
                <a:r>
                  <a:rPr lang="zh-CN" altLang="en-US" sz="2400" noProof="1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第一课时</a:t>
                </a:r>
                <a:endParaRPr lang="zh-CN" altLang="en-US" sz="2400" noProof="1">
                  <a:solidFill>
                    <a:schemeClr val="tx1"/>
                  </a:solidFill>
                  <a:latin typeface="字魂73号-江南手书" pitchFamily="2" charset="-122"/>
                  <a:ea typeface="字魂73号-江南手书" pitchFamily="2" charset="-122"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3231621" y="2988088"/>
              <a:ext cx="1058985" cy="825784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sz="4000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0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288420" y="2988088"/>
              <a:ext cx="1058985" cy="825784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sz="4000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0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958987" y="4152537"/>
            <a:ext cx="546100" cy="2303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fontAlgn="auto"/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62057" y="4207782"/>
            <a:ext cx="547688" cy="1973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fontAlgn="auto"/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第三课时</a:t>
            </a:r>
            <a:endParaRPr lang="zh-CN" altLang="en-US" sz="2400" noProof="1">
              <a:solidFill>
                <a:schemeClr val="tx1"/>
              </a:solidFill>
              <a:latin typeface="字魂73号-江南手书" pitchFamily="2" charset="-122"/>
              <a:ea typeface="字魂73号-江南手书" pitchFamily="2" charset="-122"/>
            </a:endParaRPr>
          </a:p>
        </p:txBody>
      </p:sp>
      <p:sp>
        <p:nvSpPr>
          <p:cNvPr id="14349" name="文本框 23"/>
          <p:cNvSpPr txBox="1">
            <a:spLocks noChangeArrowheads="1"/>
          </p:cNvSpPr>
          <p:nvPr/>
        </p:nvSpPr>
        <p:spPr bwMode="auto">
          <a:xfrm>
            <a:off x="1189945" y="1902732"/>
            <a:ext cx="13128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800"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文本框 24"/>
          <p:cNvSpPr txBox="1">
            <a:spLocks noChangeArrowheads="1"/>
          </p:cNvSpPr>
          <p:nvPr/>
        </p:nvSpPr>
        <p:spPr bwMode="auto">
          <a:xfrm>
            <a:off x="1189945" y="3587070"/>
            <a:ext cx="131286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800"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72821" y="133044"/>
            <a:ext cx="10515600" cy="1325563"/>
          </a:xfrm>
        </p:spPr>
        <p:txBody>
          <a:bodyPr/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三、活动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三：情境写作</a:t>
            </a:r>
            <a:endParaRPr lang="zh-CN" altLang="en-US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771525" y="1057275"/>
            <a:ext cx="10756900" cy="4210761"/>
          </a:xfrm>
        </p:spPr>
        <p:txBody>
          <a:bodyPr/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en-US" altLang="zh-CN"/>
              <a:t>   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根据下列材料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写一段议论性文字，表达你的想法。要求：运用比喻论证和对比论证，有针对性地表达观点，语言简洁，不少于200字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latinLnBrk="0">
              <a:lnSpc>
                <a:spcPct val="150000"/>
              </a:lnSpc>
              <a:buNone/>
            </a:pPr>
            <a:r>
              <a:rPr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近日，有个孩子目睹了一位网红“名利双收”后大彻大悟，说自己以前在学校太浪费青春了，读书没什么用，她决定退学去整容，去夜场蹦迪钓富二代，将来也当个网红。</a:t>
            </a:r>
            <a:endParaRPr/>
          </a:p>
          <a:p>
            <a:pPr marL="0" indent="457200" latinLnBrk="0">
              <a:lnSpc>
                <a:spcPct val="150000"/>
              </a:lnSpc>
              <a:buNone/>
            </a:pP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71525" y="4516120"/>
            <a:ext cx="86499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endParaRPr lang="zh-CN" altLang="en-US" sz="32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91780" y="2139519"/>
            <a:ext cx="6560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  <a:endParaRPr lang="zh-CN" altLang="en-US" sz="7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04500" y="115062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602288" y="2676525"/>
            <a:ext cx="555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54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 </a:t>
            </a:r>
            <a:r>
              <a:rPr lang="zh-CN" altLang="en-US" sz="54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第一课时</a:t>
            </a:r>
            <a:endParaRPr lang="zh-CN" altLang="en-US" sz="5400" b="1" spc="10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59号-创粗黑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5716" y="2414260"/>
            <a:ext cx="14716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400" b="1" spc="3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第一部分</a:t>
            </a:r>
            <a:endParaRPr lang="zh-CN" altLang="en-US" sz="4400" b="1" spc="30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59号-创粗黑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72821" y="338784"/>
            <a:ext cx="10515600" cy="1325563"/>
          </a:xfrm>
        </p:spPr>
        <p:txBody>
          <a:bodyPr/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一、导入新课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572821" y="1528898"/>
            <a:ext cx="10966541" cy="4611370"/>
          </a:xfrm>
        </p:spPr>
        <p:txBody>
          <a:bodyPr/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en-US" altLang="zh-CN">
                <a:sym typeface="+mn-ea"/>
              </a:rPr>
              <a:t>   </a:t>
            </a:r>
            <a:r>
              <a:rPr lang="en-US" altLang="zh-CN" b="1">
                <a:sym typeface="+mn-ea"/>
              </a:rPr>
              <a:t>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培根说过:“人的天性犹如野生的花草,求知学习好比修剪移栽。”他用形象化的比喻告诉我们求知学习对于一个人的重要意义。今天我们一起来学习历经千年而传诵不衰的《劝学》和《师说》，看看荀子和韩愈是如何看待学习的，也看看你们是怎样学习的。 </a:t>
            </a:r>
            <a:b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3600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6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39775" y="2663190"/>
            <a:ext cx="1080643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2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sz="2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诵读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指导</a:t>
            </a:r>
            <a:endParaRPr lang="zh-CN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（1）注意多音字和通假字的</a:t>
            </a:r>
            <a:r>
              <a:rPr 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读音</a:t>
            </a:r>
            <a:endParaRPr 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</a:pPr>
            <a:r>
              <a:rPr lang="zh-CN" sz="2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2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2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《劝学》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中“中绳”的“中”，槁暴的“暴”，参省的“省”，《师说》中“句读”的“读”，“或不焉”的“不”等。</a:t>
            </a:r>
            <a:endParaRPr lang="zh-CN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775" y="708025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二、活动一：流利诵读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775" y="1671955"/>
            <a:ext cx="4265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自由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朗读</a:t>
            </a:r>
            <a:endParaRPr lang="zh-CN" alt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77875" y="4530090"/>
            <a:ext cx="1095375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：《师说》中“吾未见其明也”要读出批评和否定语气，“余嘉其能行古道”要读出肯定和赞扬语气等。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0615" y="459105"/>
            <a:ext cx="73679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</a:t>
            </a:r>
            <a:r>
              <a:rPr 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）注意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句子的朗读</a:t>
            </a:r>
            <a:r>
              <a:rPr 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节奏</a:t>
            </a:r>
            <a:endParaRPr lang="zh-CN" sz="2800">
              <a:cs typeface="Times New Roman" panose="02020603050405020304" charset="0"/>
              <a:sym typeface="+mn-ea"/>
            </a:endParaRPr>
          </a:p>
          <a:p>
            <a:pPr marL="0" indent="0" algn="l">
              <a:lnSpc>
                <a:spcPct val="150000"/>
              </a:lnSpc>
            </a:pPr>
            <a:endParaRPr lang="en-US" altLang="en-US" sz="2800">
              <a:latin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875" y="1144270"/>
            <a:ext cx="105892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：故/木/受绳/则直，金/就砺/则利 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/博学/而日参省乎己，则/知明/而行无过矣 </a:t>
            </a:r>
            <a:endParaRPr lang="zh-CN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生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乎/吾前，其闻道也/固先乎吾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夫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/庸知/其年之先后/生于吾乎</a:t>
            </a:r>
            <a:endParaRPr lang="zh-CN" alt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3965" y="3884930"/>
            <a:ext cx="60166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（3）注意句子的</a:t>
            </a:r>
            <a:r>
              <a:rPr 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语气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60615" y="0"/>
            <a:ext cx="11076214" cy="4716780"/>
          </a:xfrm>
        </p:spPr>
        <p:txBody>
          <a:bodyPr/>
          <a:lstStyle/>
          <a:p>
            <a:pPr eaLnBrk="0" latinLnBrk="0" hangingPunct="0">
              <a:lnSpc>
                <a:spcPts val="532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、活动二：预习反馈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2800" b="1">
                <a:sym typeface="+mn-ea"/>
              </a:rPr>
              <a:t> </a:t>
            </a:r>
            <a:br>
              <a:rPr lang="zh-CN" altLang="en-US" sz="2800" b="1">
                <a:sym typeface="+mn-ea"/>
              </a:rPr>
            </a:br>
            <a:r>
              <a:rPr lang="zh-CN" altLang="en-US" sz="2800" b="1">
                <a:sym typeface="+mn-ea"/>
              </a:rPr>
              <a:t>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各小组按课前分工依次展示制作的学习卡片，老师对各小组整理归纳的重要的实词、虚词、特殊句式等文言现象进行点拨，对错误进行纠正，归纳不全的予以补充。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602288" y="2676525"/>
            <a:ext cx="555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54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 </a:t>
            </a:r>
            <a:r>
              <a:rPr lang="zh-CN" altLang="en-US" sz="5400" b="1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第二课时</a:t>
            </a:r>
            <a:endParaRPr lang="zh-CN" altLang="en-US" sz="5400" b="1" spc="10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59号-创粗黑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5716" y="2414260"/>
            <a:ext cx="14716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400" b="1" spc="3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9号-创粗黑" pitchFamily="2" charset="-122"/>
              </a:rPr>
              <a:t>第二部分</a:t>
            </a:r>
            <a:endParaRPr lang="zh-CN" altLang="en-US" sz="4400" b="1" spc="30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59号-创粗黑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533996" y="37008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一、导入新课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/>
        </p:nvSpPr>
        <p:spPr>
          <a:xfrm>
            <a:off x="533996" y="1230083"/>
            <a:ext cx="11085779" cy="24420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latinLnBrk="0">
              <a:lnSpc>
                <a:spcPct val="150000"/>
              </a:lnSpc>
              <a:buNone/>
            </a:pPr>
            <a:endParaRPr lang="zh-CN" altLang="en-US" sz="3200" b="1"/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b="1"/>
              <a:t>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今天我们要学的两篇文章《劝学》和《师说》，有不少对学习之道的论述，哪一个观点让你印象最深刻呢?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9db3a6bd-6ef3-430b-a325-c931b9e2b10f}"/>
  <p:tag name="TABLE_COLOR_RGB" val="0x000000*0xFFFFFF*0x44546A*0xE6E5E5*0x848587*0x738499*0x817CA0*0x9B819F*0xA7878C*0xAB968B"/>
  <p:tag name="TABLE_COLORIDX" val="l"/>
  <p:tag name="TABLE_EMPHASIZE_COLOR" val="6579300"/>
  <p:tag name="TABLE_ENDDRAG_ORIGIN_RECT" val="855*354"/>
  <p:tag name="TABLE_ENDDRAG_RECT" val="40*109*855*354"/>
  <p:tag name="TABLE_ONEKEY_SKIN_IDX" val="0"/>
  <p:tag name="TABLE_RECT" val="216.4*222.443*527.2*182.6"/>
  <p:tag name="TABLE_SKINIDX" val="-1"/>
</p:tagLst>
</file>

<file path=ppt/tags/tag2.xml><?xml version="1.0" encoding="utf-8"?>
<p:tagLst xmlns:p="http://schemas.openxmlformats.org/presentationml/2006/main">
  <p:tag name="KSO_WM_UNIT_TABLE_BEAUTIFY" val="smartTable{88e2b99c-aa88-4193-92ad-6dd9e3eb92d2}"/>
  <p:tag name="TABLE_COLORIDX" val="l"/>
  <p:tag name="TABLE_EMPHASIZE_COLOR" val="6579300"/>
  <p:tag name="TABLE_ONEKEY_SKIN_IDX" val="0"/>
  <p:tag name="TABLE_RECT" val="36*47.45*888*445.1"/>
  <p:tag name="TABLE_SKINIDX" val="-1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DYwOTc1ODc3OWIxZTk2Yjc2ZTU1ZTYyZDZiMzQ3YzQifQ=="/>
  <p:tag name="KSO_WPP_MARK_KEY" val="6ef54eb1-484b-4502-9c0d-da5c2e056a70"/>
</p:tagLst>
</file>

<file path=ppt/theme/theme1.xml><?xml version="1.0" encoding="utf-8"?>
<a:theme xmlns:r="http://schemas.openxmlformats.org/officeDocument/2006/relationships" xmlns:a="http://schemas.openxmlformats.org/drawingml/2006/main" name="傅文靖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4">
      <vt:lpstr>Arial</vt:lpstr>
      <vt:lpstr>Calibri Light</vt:lpstr>
      <vt:lpstr>Calibri</vt:lpstr>
      <vt:lpstr>宋体</vt:lpstr>
      <vt:lpstr>Wingdings</vt:lpstr>
      <vt:lpstr>楷体</vt:lpstr>
      <vt:lpstr>微软雅黑</vt:lpstr>
      <vt:lpstr>字魂56号-洪亮毛笔隶书简体</vt:lpstr>
      <vt:lpstr>字魂73号-江南手书</vt:lpstr>
      <vt:lpstr>字魂59号-创粗黑</vt:lpstr>
      <vt:lpstr>Times New Roman</vt:lpstr>
      <vt:lpstr>黑体</vt:lpstr>
      <vt:lpstr>傅文靖主题</vt:lpstr>
      <vt:lpstr>PowerPoint Presentation</vt:lpstr>
      <vt:lpstr>PowerPoint Presentation</vt:lpstr>
      <vt:lpstr>PowerPoint Presentation</vt:lpstr>
      <vt:lpstr>一、导入新课</vt:lpstr>
      <vt:lpstr>PowerPoint Presentation</vt:lpstr>
      <vt:lpstr>PowerPoint Presentation</vt:lpstr>
      <vt:lpstr>三、活动二：预习反馈          各小组按课前分工依次展示制作的学习卡片，老师对各小组整理归纳的重要的实词、虚词、特殊句式等文言现象进行点拨，对错误进行纠正，归纳不全的予以补充。</vt:lpstr>
      <vt:lpstr>PowerPoint Presentation</vt:lpstr>
      <vt:lpstr>PowerPoint Presentation</vt:lpstr>
      <vt:lpstr>二、活动一：把握文章内容，理解作者观点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一、活动一：探究对比论证</vt:lpstr>
      <vt:lpstr>PowerPoint Presentation</vt:lpstr>
      <vt:lpstr>二、活动二：图说论证方法</vt:lpstr>
      <vt:lpstr>三、活动三：情境写作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2022-09-16T15:33:58.062</cp:lastPrinted>
  <dcterms:created xsi:type="dcterms:W3CDTF">2022-09-16T15:33:58Z</dcterms:created>
  <dcterms:modified xsi:type="dcterms:W3CDTF">2022-09-16T07:34:04Z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