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152" r:id="rId4"/>
    <p:sldId id="260" r:id="rId5"/>
    <p:sldId id="2076" r:id="rId6"/>
    <p:sldId id="2077" r:id="rId7"/>
    <p:sldId id="655" r:id="rId8"/>
    <p:sldId id="2107" r:id="rId9"/>
    <p:sldId id="652" r:id="rId10"/>
    <p:sldId id="2085" r:id="rId11"/>
    <p:sldId id="2082" r:id="rId12"/>
    <p:sldId id="2087" r:id="rId13"/>
    <p:sldId id="2083" r:id="rId14"/>
    <p:sldId id="2151" r:id="rId15"/>
    <p:sldId id="653" r:id="rId16"/>
    <p:sldId id="2098" r:id="rId17"/>
    <p:sldId id="2099" r:id="rId18"/>
    <p:sldId id="2100" r:id="rId19"/>
    <p:sldId id="2109" r:id="rId20"/>
    <p:sldId id="2078" r:id="rId21"/>
    <p:sldId id="2108" r:id="rId22"/>
    <p:sldId id="2081" r:id="rId23"/>
    <p:sldId id="2065" r:id="rId24"/>
    <p:sldId id="2110" r:id="rId25"/>
  </p:sldIdLst>
  <p:sldSz cx="11518900" cy="6480175"/>
  <p:notesSz cx="7104063" cy="10234613"/>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p15:clr>
            <a:srgbClr val="A4A3A4"/>
          </p15:clr>
        </p15:guide>
        <p15:guide id="2" pos="362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58" autoAdjust="0"/>
    <p:restoredTop sz="94660"/>
  </p:normalViewPr>
  <p:slideViewPr>
    <p:cSldViewPr snapToGrid="0">
      <p:cViewPr varScale="1">
        <p:scale>
          <a:sx n="78" d="100"/>
          <a:sy n="78" d="100"/>
        </p:scale>
        <p:origin x="91" y="302"/>
      </p:cViewPr>
      <p:guideLst>
        <p:guide orient="horz" pos="2117"/>
        <p:guide pos="3628"/>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4.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2022/7/8</a:t>
            </a:fld>
            <a:endParaRPr lang="zh-CN" altLang="en-US"/>
          </a:p>
        </p:txBody>
      </p:sp>
      <p:sp>
        <p:nvSpPr>
          <p:cNvPr id="4" name="幻灯片图像占位符 3"/>
          <p:cNvSpPr>
            <a:spLocks noGrp="1" noRot="1" noChangeAspect="1"/>
          </p:cNvSpPr>
          <p:nvPr>
            <p:ph type="sldImg" idx="2"/>
          </p:nvPr>
        </p:nvSpPr>
        <p:spPr>
          <a:xfrm>
            <a:off x="481584" y="1279287"/>
            <a:ext cx="6140578"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440000" y="1060500"/>
            <a:ext cx="8640000" cy="2256000"/>
          </a:xfrm>
        </p:spPr>
        <p:txBody>
          <a:bodyPr anchor="b"/>
          <a:lstStyle>
            <a:lvl1pPr algn="ctr">
              <a:defRPr sz="5670"/>
            </a:lvl1pPr>
          </a:lstStyle>
          <a:p>
            <a:r>
              <a:rPr lang="zh-CN" altLang="en-US"/>
              <a:t>单击此处编辑母版标题样式</a:t>
            </a:r>
          </a:p>
        </p:txBody>
      </p:sp>
      <p:sp>
        <p:nvSpPr>
          <p:cNvPr id="3" name="副标题 2"/>
          <p:cNvSpPr>
            <a:spLocks noGrp="1"/>
          </p:cNvSpPr>
          <p:nvPr>
            <p:ph type="subTitle" idx="1"/>
          </p:nvPr>
        </p:nvSpPr>
        <p:spPr>
          <a:xfrm>
            <a:off x="1440000" y="3403501"/>
            <a:ext cx="8640000" cy="1564500"/>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p>
        </p:txBody>
      </p:sp>
      <p:sp>
        <p:nvSpPr>
          <p:cNvPr id="4" name="日期占位符 3"/>
          <p:cNvSpPr>
            <a:spLocks noGrp="1"/>
          </p:cNvSpPr>
          <p:nvPr>
            <p:ph type="dt" sz="half" idx="10"/>
          </p:nvPr>
        </p:nvSpPr>
        <p:spPr>
          <a:xfrm>
            <a:off x="792000" y="6006000"/>
            <a:ext cx="2592000" cy="345000"/>
          </a:xfrm>
        </p:spPr>
        <p:txBody>
          <a:bodyPr/>
          <a:lstStyle/>
          <a:p>
            <a:fld id="{82F288E0-7875-42C4-84C8-98DBBD3BF4D2}" type="datetimeFigureOut">
              <a:rPr lang="zh-CN" altLang="en-US" smtClean="0"/>
              <a:t>2022/7/8</a:t>
            </a:fld>
            <a:endParaRPr lang="zh-CN" altLang="en-US"/>
          </a:p>
        </p:txBody>
      </p:sp>
      <p:sp>
        <p:nvSpPr>
          <p:cNvPr id="5" name="页脚占位符 4"/>
          <p:cNvSpPr>
            <a:spLocks noGrp="1"/>
          </p:cNvSpPr>
          <p:nvPr>
            <p:ph type="ftr" sz="quarter" idx="11"/>
          </p:nvPr>
        </p:nvSpPr>
        <p:spPr>
          <a:xfrm>
            <a:off x="3816000" y="6006000"/>
            <a:ext cx="3888000" cy="345000"/>
          </a:xfrm>
        </p:spPr>
        <p:txBody>
          <a:bodyPr/>
          <a:lstStyle/>
          <a:p>
            <a:endParaRPr lang="zh-CN" altLang="en-US"/>
          </a:p>
        </p:txBody>
      </p:sp>
      <p:sp>
        <p:nvSpPr>
          <p:cNvPr id="6" name="灯片编号占位符 5"/>
          <p:cNvSpPr>
            <a:spLocks noGrp="1"/>
          </p:cNvSpPr>
          <p:nvPr>
            <p:ph type="sldNum" sz="quarter" idx="12"/>
          </p:nvPr>
        </p:nvSpPr>
        <p:spPr>
          <a:xfrm>
            <a:off x="8136000" y="6006000"/>
            <a:ext cx="2592000" cy="345000"/>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792000" y="6006000"/>
            <a:ext cx="2592000" cy="345000"/>
          </a:xfrm>
        </p:spPr>
        <p:txBody>
          <a:bodyPr/>
          <a:lstStyle/>
          <a:p>
            <a:fld id="{82F288E0-7875-42C4-84C8-98DBBD3BF4D2}" type="datetimeFigureOut">
              <a:rPr lang="zh-CN" altLang="en-US" smtClean="0"/>
              <a:t>2022/7/8</a:t>
            </a:fld>
            <a:endParaRPr lang="zh-CN" altLang="en-US"/>
          </a:p>
        </p:txBody>
      </p:sp>
      <p:sp>
        <p:nvSpPr>
          <p:cNvPr id="5" name="页脚占位符 4"/>
          <p:cNvSpPr>
            <a:spLocks noGrp="1"/>
          </p:cNvSpPr>
          <p:nvPr>
            <p:ph type="ftr" sz="quarter" idx="11"/>
          </p:nvPr>
        </p:nvSpPr>
        <p:spPr>
          <a:xfrm>
            <a:off x="3816000" y="6006000"/>
            <a:ext cx="3888000" cy="345000"/>
          </a:xfrm>
        </p:spPr>
        <p:txBody>
          <a:bodyPr/>
          <a:lstStyle/>
          <a:p>
            <a:endParaRPr lang="zh-CN" altLang="en-US"/>
          </a:p>
        </p:txBody>
      </p:sp>
      <p:sp>
        <p:nvSpPr>
          <p:cNvPr id="6" name="灯片编号占位符 5"/>
          <p:cNvSpPr>
            <a:spLocks noGrp="1"/>
          </p:cNvSpPr>
          <p:nvPr>
            <p:ph type="sldNum" sz="quarter" idx="12"/>
          </p:nvPr>
        </p:nvSpPr>
        <p:spPr>
          <a:xfrm>
            <a:off x="8136000" y="6006000"/>
            <a:ext cx="2592000" cy="345000"/>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86000" y="1615501"/>
            <a:ext cx="9936000" cy="2695500"/>
          </a:xfrm>
        </p:spPr>
        <p:txBody>
          <a:bodyPr anchor="b"/>
          <a:lstStyle>
            <a:lvl1pPr>
              <a:defRPr sz="5670"/>
            </a:lvl1pPr>
          </a:lstStyle>
          <a:p>
            <a:r>
              <a:rPr lang="zh-CN" altLang="en-US"/>
              <a:t>单击此处编辑母版标题样式</a:t>
            </a:r>
          </a:p>
        </p:txBody>
      </p:sp>
      <p:sp>
        <p:nvSpPr>
          <p:cNvPr id="3" name="文本占位符 2"/>
          <p:cNvSpPr>
            <a:spLocks noGrp="1"/>
          </p:cNvSpPr>
          <p:nvPr>
            <p:ph type="body" idx="1"/>
          </p:nvPr>
        </p:nvSpPr>
        <p:spPr>
          <a:xfrm>
            <a:off x="786000" y="4336501"/>
            <a:ext cx="9936000" cy="1417500"/>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792000" y="6006000"/>
            <a:ext cx="2592000" cy="345000"/>
          </a:xfrm>
        </p:spPr>
        <p:txBody>
          <a:bodyPr/>
          <a:lstStyle/>
          <a:p>
            <a:fld id="{82F288E0-7875-42C4-84C8-98DBBD3BF4D2}" type="datetimeFigureOut">
              <a:rPr lang="zh-CN" altLang="en-US" smtClean="0"/>
              <a:t>2022/7/8</a:t>
            </a:fld>
            <a:endParaRPr lang="zh-CN" altLang="en-US"/>
          </a:p>
        </p:txBody>
      </p:sp>
      <p:sp>
        <p:nvSpPr>
          <p:cNvPr id="5" name="页脚占位符 4"/>
          <p:cNvSpPr>
            <a:spLocks noGrp="1"/>
          </p:cNvSpPr>
          <p:nvPr>
            <p:ph type="ftr" sz="quarter" idx="11"/>
          </p:nvPr>
        </p:nvSpPr>
        <p:spPr>
          <a:xfrm>
            <a:off x="3816000" y="6006000"/>
            <a:ext cx="3888000" cy="345000"/>
          </a:xfrm>
        </p:spPr>
        <p:txBody>
          <a:bodyPr/>
          <a:lstStyle/>
          <a:p>
            <a:endParaRPr lang="zh-CN" altLang="en-US"/>
          </a:p>
        </p:txBody>
      </p:sp>
      <p:sp>
        <p:nvSpPr>
          <p:cNvPr id="6" name="灯片编号占位符 5"/>
          <p:cNvSpPr>
            <a:spLocks noGrp="1"/>
          </p:cNvSpPr>
          <p:nvPr>
            <p:ph type="sldNum" sz="quarter" idx="12"/>
          </p:nvPr>
        </p:nvSpPr>
        <p:spPr>
          <a:xfrm>
            <a:off x="8136000" y="6006000"/>
            <a:ext cx="2592000" cy="345000"/>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792000" y="6006000"/>
            <a:ext cx="2592000" cy="345000"/>
          </a:xfrm>
        </p:spPr>
        <p:txBody>
          <a:bodyPr/>
          <a:lstStyle/>
          <a:p>
            <a:fld id="{82F288E0-7875-42C4-84C8-98DBBD3BF4D2}" type="datetimeFigureOut">
              <a:rPr lang="zh-CN" altLang="en-US" smtClean="0"/>
              <a:t>2022/7/8</a:t>
            </a:fld>
            <a:endParaRPr lang="zh-CN" altLang="en-US"/>
          </a:p>
        </p:txBody>
      </p:sp>
      <p:sp>
        <p:nvSpPr>
          <p:cNvPr id="3" name="页脚占位符 2"/>
          <p:cNvSpPr>
            <a:spLocks noGrp="1"/>
          </p:cNvSpPr>
          <p:nvPr>
            <p:ph type="ftr" sz="quarter" idx="11"/>
          </p:nvPr>
        </p:nvSpPr>
        <p:spPr>
          <a:xfrm>
            <a:off x="3816000" y="6006000"/>
            <a:ext cx="3888000" cy="345000"/>
          </a:xfrm>
        </p:spPr>
        <p:txBody>
          <a:bodyPr/>
          <a:lstStyle/>
          <a:p>
            <a:endParaRPr lang="zh-CN" altLang="en-US"/>
          </a:p>
        </p:txBody>
      </p:sp>
      <p:sp>
        <p:nvSpPr>
          <p:cNvPr id="4" name="灯片编号占位符 3"/>
          <p:cNvSpPr>
            <a:spLocks noGrp="1"/>
          </p:cNvSpPr>
          <p:nvPr>
            <p:ph type="sldNum" sz="quarter" idx="12"/>
          </p:nvPr>
        </p:nvSpPr>
        <p:spPr>
          <a:xfrm>
            <a:off x="8136000" y="6006000"/>
            <a:ext cx="2592000" cy="345000"/>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4.png"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image" Target="file:///D:\qq&#25991;&#20214;\712321467\Image\C2C\Image2\%7b75232B38-A165-1FB7-499C-2E1C792CACB5%7d.png" TargetMode="External" /><Relationship Id="rId7" Type="http://schemas.openxmlformats.org/officeDocument/2006/relationships/image" Target="../media/image1.png" /><Relationship Id="rId8" Type="http://schemas.openxmlformats.org/officeDocument/2006/relationships/image" Target="../media/image2.png" /><Relationship Id="rId9" Type="http://schemas.openxmlformats.org/officeDocument/2006/relationships/image" Target="../media/image3.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792000" y="345000"/>
            <a:ext cx="9936000" cy="12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792000" y="1725000"/>
            <a:ext cx="9936000" cy="411150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pic>
        <p:nvPicPr>
          <p:cNvPr id="7" name="图片 1073743875" descr="学科网 zxxk.com"/>
          <p:cNvPicPr>
            <a:picLocks noChangeAspect="1"/>
          </p:cNvPicPr>
          <p:nvPr userDrawn="1"/>
        </p:nvPicPr>
        <p:blipFill>
          <a:blip r:embed="rId7" r:link="rId6"/>
          <a:stretch>
            <a:fillRect/>
          </a:stretch>
        </p:blipFill>
        <p:spPr>
          <a:xfrm>
            <a:off x="792000" y="345000"/>
            <a:ext cx="9000" cy="9000"/>
          </a:xfrm>
          <a:prstGeom prst="rect">
            <a:avLst/>
          </a:prstGeom>
          <a:noFill/>
          <a:ln>
            <a:noFill/>
            <a:miter lim="800000"/>
          </a:ln>
        </p:spPr>
      </p:pic>
      <p:pic>
        <p:nvPicPr>
          <p:cNvPr id="8" name="Picture 2" descr="标志"/>
          <p:cNvPicPr>
            <a:picLocks noChangeAspect="1"/>
          </p:cNvPicPr>
          <p:nvPr userDrawn="1"/>
        </p:nvPicPr>
        <p:blipFill>
          <a:blip r:embed="rId8"/>
          <a:stretch>
            <a:fillRect/>
          </a:stretch>
        </p:blipFill>
        <p:spPr>
          <a:xfrm>
            <a:off x="8118678" y="6211538"/>
            <a:ext cx="341387" cy="179406"/>
          </a:xfrm>
          <a:prstGeom prst="rect">
            <a:avLst/>
          </a:prstGeom>
          <a:noFill/>
          <a:ln w="9525">
            <a:noFill/>
          </a:ln>
        </p:spPr>
      </p:pic>
      <p:sp>
        <p:nvSpPr>
          <p:cNvPr id="9" name="Text Box 3"/>
          <p:cNvSpPr txBox="1"/>
          <p:nvPr userDrawn="1"/>
        </p:nvSpPr>
        <p:spPr>
          <a:xfrm>
            <a:off x="8460105" y="6144895"/>
            <a:ext cx="2878455" cy="301625"/>
          </a:xfrm>
          <a:prstGeom prst="rect">
            <a:avLst/>
          </a:prstGeom>
          <a:noFill/>
          <a:ln w="9525">
            <a:noFill/>
          </a:ln>
        </p:spPr>
        <p:txBody>
          <a:bodyPr wrap="square" lIns="86419" tIns="43209" rIns="86419" bIns="43209">
            <a:spAutoFit/>
          </a:bodyPr>
          <a:lstStyle/>
          <a:p>
            <a:pPr lvl="0" defTabSz="863600"/>
            <a:r>
              <a:rPr lang="zh-CN" altLang="en-US" sz="1400" b="0">
                <a:solidFill>
                  <a:schemeClr val="bg1">
                    <a:lumMod val="75000"/>
                  </a:schemeClr>
                </a:solidFill>
                <a:latin typeface="华文中宋" panose="02010600040101010101" charset="-122"/>
                <a:ea typeface="华文中宋" panose="02010600040101010101" charset="-122"/>
              </a:rPr>
              <a:t>湖南长郡卫星远程学校 录制</a:t>
            </a:r>
          </a:p>
        </p:txBody>
      </p:sp>
      <p:sp>
        <p:nvSpPr>
          <p:cNvPr id="10" name="Text Box 4"/>
          <p:cNvSpPr txBox="1"/>
          <p:nvPr userDrawn="1"/>
        </p:nvSpPr>
        <p:spPr>
          <a:xfrm>
            <a:off x="395605" y="6167120"/>
            <a:ext cx="2398395" cy="301625"/>
          </a:xfrm>
          <a:prstGeom prst="rect">
            <a:avLst/>
          </a:prstGeom>
          <a:noFill/>
          <a:ln w="9525">
            <a:noFill/>
          </a:ln>
        </p:spPr>
        <p:txBody>
          <a:bodyPr wrap="square" lIns="86419" tIns="43209" rIns="86419" bIns="43209">
            <a:spAutoFit/>
          </a:bodyPr>
          <a:lstStyle/>
          <a:p>
            <a:pPr lvl="0" defTabSz="863600">
              <a:spcBef>
                <a:spcPct val="50000"/>
              </a:spcBef>
            </a:pPr>
            <a:r>
              <a:rPr lang="en-US" altLang="zh-CN" sz="1400" b="0">
                <a:solidFill>
                  <a:schemeClr val="bg1">
                    <a:lumMod val="75000"/>
                  </a:schemeClr>
                </a:solidFill>
                <a:latin typeface="Times New Roman" panose="02020603050405020304" pitchFamily="18" charset="0"/>
              </a:rPr>
              <a:t>2022</a:t>
            </a:r>
            <a:r>
              <a:rPr lang="zh-CN" altLang="en-US" sz="1400" b="0">
                <a:solidFill>
                  <a:schemeClr val="bg1">
                    <a:lumMod val="75000"/>
                  </a:schemeClr>
                </a:solidFill>
                <a:latin typeface="Times New Roman" panose="02020603050405020304" pitchFamily="18" charset="0"/>
              </a:rPr>
              <a:t>年上学期   制作 </a:t>
            </a:r>
            <a:r>
              <a:rPr lang="en-US" altLang="zh-CN" sz="1400" b="0">
                <a:solidFill>
                  <a:schemeClr val="bg1">
                    <a:lumMod val="75000"/>
                  </a:schemeClr>
                </a:solidFill>
                <a:latin typeface="Times New Roman" panose="02020603050405020304" pitchFamily="18" charset="0"/>
              </a:rPr>
              <a:t>20</a:t>
            </a:r>
          </a:p>
        </p:txBody>
      </p:sp>
      <p:sp>
        <p:nvSpPr>
          <p:cNvPr id="11" name="Text Box 5"/>
          <p:cNvSpPr txBox="1"/>
          <p:nvPr userDrawn="1"/>
        </p:nvSpPr>
        <p:spPr>
          <a:xfrm>
            <a:off x="4619071" y="6159146"/>
            <a:ext cx="2519918" cy="301625"/>
          </a:xfrm>
          <a:prstGeom prst="rect">
            <a:avLst/>
          </a:prstGeom>
          <a:noFill/>
          <a:ln w="9525">
            <a:noFill/>
          </a:ln>
        </p:spPr>
        <p:txBody>
          <a:bodyPr lIns="86419" tIns="43209" rIns="86419" bIns="43209">
            <a:spAutoFit/>
          </a:bodyPr>
          <a:lstStyle/>
          <a:p>
            <a:pPr lvl="0" defTabSz="863600">
              <a:spcBef>
                <a:spcPct val="50000"/>
              </a:spcBef>
            </a:pPr>
            <a:r>
              <a:rPr lang="zh-CN" altLang="en-US" sz="1400" b="0">
                <a:solidFill>
                  <a:schemeClr val="bg1">
                    <a:lumMod val="75000"/>
                  </a:schemeClr>
                </a:solidFill>
                <a:latin typeface="黑体" panose="02010609060101010101" charset="-122"/>
              </a:rPr>
              <a:t>长沙市长郡中学  张佳</a:t>
            </a:r>
          </a:p>
        </p:txBody>
      </p:sp>
      <p:pic>
        <p:nvPicPr>
          <p:cNvPr id="12" name="Picture 11" descr="长郡标志"/>
          <p:cNvPicPr>
            <a:picLocks noChangeAspect="1"/>
          </p:cNvPicPr>
          <p:nvPr userDrawn="1"/>
        </p:nvPicPr>
        <p:blipFill>
          <a:blip r:embed="rId9"/>
          <a:stretch>
            <a:fillRect/>
          </a:stretch>
        </p:blipFill>
        <p:spPr>
          <a:xfrm>
            <a:off x="4350724" y="6168672"/>
            <a:ext cx="282637" cy="282603"/>
          </a:xfrm>
          <a:prstGeom prst="rect">
            <a:avLst/>
          </a:prstGeom>
          <a:noFill/>
          <a:ln w="9525">
            <a:noFill/>
          </a:ln>
        </p:spPr>
      </p:pic>
      <p:pic>
        <p:nvPicPr>
          <p:cNvPr id="13" name="图片 1073743875" descr="学科网 zxxk.com"/>
          <p:cNvPicPr>
            <a:picLocks noChangeAspect="1"/>
          </p:cNvPicPr>
          <p:nvPr/>
        </p:nvPicPr>
        <p:blipFill>
          <a:blip r:embed="rId10"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xStyles>
    <p:titleStyle>
      <a:lvl1pPr algn="l" defTabSz="864235" rtl="0" eaLnBrk="1" latinLnBrk="0" hangingPunct="1">
        <a:lnSpc>
          <a:spcPct val="90000"/>
        </a:lnSpc>
        <a:spcBef>
          <a:spcPct val="0"/>
        </a:spcBef>
        <a:buNone/>
        <a:defRPr sz="4155" kern="1200">
          <a:solidFill>
            <a:schemeClr val="tx1"/>
          </a:solidFill>
          <a:latin typeface="+mj-lt"/>
          <a:ea typeface="+mj-ea"/>
          <a:cs typeface="+mj-cs"/>
        </a:defRPr>
      </a:lvl1pPr>
    </p:titleStyle>
    <p:bodyStyle>
      <a:lvl1pPr marL="215900" indent="-215900" algn="l" defTabSz="864235"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mn-ea"/>
          <a:cs typeface="+mn-cs"/>
        </a:defRPr>
      </a:lvl1pPr>
      <a:lvl2pPr marL="647700" indent="-215900" algn="l" defTabSz="864235" rtl="0" eaLnBrk="1" latinLnBrk="0" hangingPunct="1">
        <a:lnSpc>
          <a:spcPct val="90000"/>
        </a:lnSpc>
        <a:spcBef>
          <a:spcPct val="95000"/>
        </a:spcBef>
        <a:buFont typeface="Arial" panose="020b0604020202020204" pitchFamily="34" charset="0"/>
        <a:buChar char="•"/>
        <a:defRPr sz="2270" kern="1200">
          <a:solidFill>
            <a:schemeClr val="tx1"/>
          </a:solidFill>
          <a:latin typeface="+mn-lt"/>
          <a:ea typeface="+mn-ea"/>
          <a:cs typeface="+mn-cs"/>
        </a:defRPr>
      </a:lvl2pPr>
      <a:lvl3pPr marL="1080135" indent="-215900" algn="l" defTabSz="864235" rtl="0" eaLnBrk="1" latinLnBrk="0" hangingPunct="1">
        <a:lnSpc>
          <a:spcPct val="90000"/>
        </a:lnSpc>
        <a:spcBef>
          <a:spcPct val="95000"/>
        </a:spcBef>
        <a:buFont typeface="Arial" panose="020b0604020202020204" pitchFamily="34" charset="0"/>
        <a:buChar char="•"/>
        <a:defRPr sz="1890" kern="1200">
          <a:solidFill>
            <a:schemeClr val="tx1"/>
          </a:solidFill>
          <a:latin typeface="+mn-lt"/>
          <a:ea typeface="+mn-ea"/>
          <a:cs typeface="+mn-cs"/>
        </a:defRPr>
      </a:lvl3pPr>
      <a:lvl4pPr marL="15119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4pPr>
      <a:lvl5pPr marL="194373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5pPr>
      <a:lvl6pPr marL="23761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anose="020b0604020202020204"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8.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9.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a:extLst>
              <a:ext uri="{FF2B5EF4-FFF2-40B4-BE49-F238E27FC236}">
                <a16:creationId xmlns:a16="http://schemas.microsoft.com/office/drawing/2014/main" id="{310FF163-AE05-BB66-8C67-F33EA66DA46F}"/>
              </a:ext>
            </a:extLst>
          </p:cNvPr>
          <p:cNvPicPr>
            <a:picLocks noChangeAspect="1"/>
          </p:cNvPicPr>
          <p:nvPr/>
        </p:nvPicPr>
        <p:blipFill>
          <a:blip r:embed="rId2"/>
          <a:stretch>
            <a:fillRect/>
          </a:stretch>
        </p:blipFill>
        <p:spPr>
          <a:xfrm>
            <a:off x="775538" y="584287"/>
            <a:ext cx="9967824" cy="5311600"/>
          </a:xfrm>
          <a:prstGeom prst="rect">
            <a:avLst/>
          </a:prstGeom>
        </p:spPr>
      </p:pic>
    </p:spTree>
    <p:extLst>
      <p:ext uri="{BB962C8B-B14F-4D97-AF65-F5344CB8AC3E}">
        <p14:creationId xmlns:p14="http://schemas.microsoft.com/office/powerpoint/2010/main" val="2797214239"/>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382275" y="1113897"/>
            <a:ext cx="10958649" cy="1272540"/>
          </a:xfrm>
          <a:prstGeom prst="rect">
            <a:avLst/>
          </a:prstGeom>
          <a:noFill/>
        </p:spPr>
        <p:txBody>
          <a:bodyPr wrap="square" rtlCol="0">
            <a:spAutoFit/>
          </a:bodyPr>
          <a:lstStyle/>
          <a:p>
            <a:pPr>
              <a:lnSpc>
                <a:spcPct val="120000"/>
              </a:lnSpc>
            </a:pPr>
            <a:r>
              <a:rPr lang="en-US" altLang="zh-CN" sz="3200" b="1">
                <a:solidFill>
                  <a:schemeClr val="tx1">
                    <a:lumMod val="65000"/>
                    <a:lumOff val="35000"/>
                  </a:schemeClr>
                </a:solidFill>
                <a:latin typeface="Times New Roman" panose="02020603050405020304" pitchFamily="18" charset="0"/>
                <a:ea typeface="黑体" panose="02010609060101010101" charset="-122"/>
                <a:cs typeface="Times New Roman" panose="02020603050405020304" pitchFamily="18" charset="0"/>
              </a:rPr>
              <a:t>       </a:t>
            </a:r>
            <a:r>
              <a:rPr lang="en-US" altLang="zh-CN" sz="32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3200" b="1">
                <a:solidFill>
                  <a:schemeClr val="tx1"/>
                </a:solidFill>
                <a:latin typeface="Times New Roman" panose="02020603050405020304" pitchFamily="18" charset="0"/>
                <a:ea typeface="黑体" panose="02010609060101010101" charset="-122"/>
                <a:cs typeface="Times New Roman" panose="02020603050405020304" pitchFamily="18" charset="0"/>
              </a:rPr>
              <a:t>思考</a:t>
            </a:r>
            <a:r>
              <a:rPr lang="en-US" altLang="zh-CN" sz="32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3200" b="1">
                <a:solidFill>
                  <a:schemeClr val="tx1"/>
                </a:solidFill>
                <a:latin typeface="Times New Roman" panose="02020603050405020304" pitchFamily="18" charset="0"/>
                <a:ea typeface="黑体" panose="02010609060101010101" charset="-122"/>
                <a:cs typeface="Times New Roman" panose="02020603050405020304" pitchFamily="18" charset="0"/>
              </a:rPr>
              <a:t>理清逻辑顺序</a:t>
            </a:r>
          </a:p>
          <a:p>
            <a:pPr>
              <a:lnSpc>
                <a:spcPct val="120000"/>
              </a:lnSpc>
            </a:pPr>
            <a:r>
              <a:rPr lang="en-US" altLang="zh-CN" sz="3200" b="1">
                <a:solidFill>
                  <a:schemeClr val="tx1"/>
                </a:solidFill>
                <a:latin typeface="Times New Roman" panose="02020603050405020304" pitchFamily="18" charset="0"/>
                <a:ea typeface="黑体" panose="02010609060101010101" charset="-122"/>
                <a:cs typeface="Times New Roman" panose="02020603050405020304" pitchFamily="18" charset="0"/>
              </a:rPr>
              <a:t>        </a:t>
            </a:r>
            <a:r>
              <a:rPr lang="zh-CN" altLang="en-US" sz="3200" b="1">
                <a:solidFill>
                  <a:schemeClr val="tx1"/>
                </a:solidFill>
                <a:latin typeface="Times New Roman" panose="02020603050405020304" pitchFamily="18" charset="0"/>
                <a:ea typeface="黑体" panose="02010609060101010101" charset="-122"/>
                <a:cs typeface="Times New Roman" panose="02020603050405020304" pitchFamily="18" charset="0"/>
              </a:rPr>
              <a:t>从整体看，本文是按什么顺序来说明宇宙的？</a:t>
            </a:r>
            <a:endParaRPr lang="zh-CN" altLang="en-US" sz="3200" b="1">
              <a:solidFill>
                <a:srgbClr val="C0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3" name="文本框 2"/>
          <p:cNvSpPr txBox="1"/>
          <p:nvPr/>
        </p:nvSpPr>
        <p:spPr>
          <a:xfrm>
            <a:off x="3164205" y="154940"/>
            <a:ext cx="5204460" cy="5835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3200" b="1">
                <a:latin typeface="Times New Roman" panose="02020603050405020304" pitchFamily="18" charset="0"/>
                <a:ea typeface="华文中宋" panose="02010600040101010101" charset="-122"/>
                <a:sym typeface="+mn-ea"/>
              </a:rPr>
              <a:t>《宇宙的边疆》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fade">
                                      <p:cBhvr>
                                        <p:cTn id="14" dur="1000"/>
                                        <p:tgtEl>
                                          <p:spTgt spid="36">
                                            <p:txEl>
                                              <p:pRg st="0" end="0"/>
                                            </p:txEl>
                                          </p:spTgt>
                                        </p:tgtEl>
                                      </p:cBhvr>
                                    </p:animEffect>
                                    <p:anim calcmode="lin" valueType="num">
                                      <p:cBhvr>
                                        <p:cTn id="15"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1000"/>
                                        <p:tgtEl>
                                          <p:spTgt spid="36">
                                            <p:txEl>
                                              <p:pRg st="1" end="1"/>
                                            </p:txEl>
                                          </p:spTgt>
                                        </p:tgtEl>
                                      </p:cBhvr>
                                    </p:animEffect>
                                    <p:anim calcmode="lin" valueType="num">
                                      <p:cBhvr>
                                        <p:cTn id="20" dur="1000" fill="hold"/>
                                        <p:tgtEl>
                                          <p:spTgt spid="3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3" name="图片 10"/>
          <p:cNvPicPr>
            <a:picLocks noGrp="1" noChangeAspect="1"/>
          </p:cNvPicPr>
          <p:nvPr>
            <p:ph idx="1"/>
          </p:nvPr>
        </p:nvPicPr>
        <p:blipFill>
          <a:blip r:embed="rId2">
            <a:clrChange>
              <a:clrFrom>
                <a:srgbClr val="FFFFFF">
                  <a:alpha val="100000"/>
                </a:srgbClr>
              </a:clrFrom>
              <a:clrTo>
                <a:srgbClr val="FFFFFF">
                  <a:alpha val="100000"/>
                  <a:alpha val="0"/>
                </a:srgbClr>
              </a:clrTo>
            </a:clrChange>
          </a:blip>
          <a:srcRect t="635"/>
          <a:stretch>
            <a:fillRect/>
          </a:stretch>
        </p:blipFill>
        <p:spPr>
          <a:xfrm>
            <a:off x="1282065" y="1370965"/>
            <a:ext cx="8955405" cy="4275455"/>
          </a:xfrm>
          <a:prstGeom prst="rect">
            <a:avLst/>
          </a:prstGeom>
          <a:noFill/>
          <a:ln w="9525">
            <a:noFill/>
          </a:ln>
        </p:spPr>
      </p:pic>
      <p:sp>
        <p:nvSpPr>
          <p:cNvPr id="100" name="文本框 99"/>
          <p:cNvSpPr txBox="1"/>
          <p:nvPr/>
        </p:nvSpPr>
        <p:spPr>
          <a:xfrm>
            <a:off x="3650000" y="2747200"/>
            <a:ext cx="4800000" cy="553085"/>
          </a:xfrm>
          <a:prstGeom prst="rect">
            <a:avLst/>
          </a:prstGeom>
          <a:noFill/>
          <a:ln w="9525">
            <a:noFill/>
          </a:ln>
        </p:spPr>
        <p:txBody>
          <a:bodyPr>
            <a:spAutoFit/>
          </a:bodyPr>
          <a:lstStyle/>
          <a:p>
            <a:pPr indent="304800"/>
            <a:r>
              <a:rPr lang="en-US" altLang="zh-CN" sz="3000" b="1">
                <a:solidFill>
                  <a:srgbClr val="FF0000"/>
                </a:solidFill>
                <a:latin typeface="Times New Roman" panose="02020603050405020304" pitchFamily="18" charset="0"/>
                <a:ea typeface="华文中宋" panose="02010600040101010101" charset="-122"/>
                <a:cs typeface="宋体" panose="02010600030101010101" pitchFamily="2" charset="-122"/>
              </a:rPr>
              <a:t>①</a:t>
            </a:r>
            <a:r>
              <a:rPr lang="zh-CN" altLang="en-US" sz="3000" b="1">
                <a:solidFill>
                  <a:srgbClr val="FF0000"/>
                </a:solidFill>
                <a:latin typeface="Times New Roman" panose="02020603050405020304" pitchFamily="18" charset="0"/>
                <a:ea typeface="华文中宋" panose="02010600040101010101" charset="-122"/>
                <a:cs typeface="宋体" panose="02010600030101010101" pitchFamily="2" charset="-122"/>
              </a:rPr>
              <a:t>地球　</a:t>
            </a:r>
          </a:p>
        </p:txBody>
      </p:sp>
      <p:sp>
        <p:nvSpPr>
          <p:cNvPr id="4" name="文本框 3"/>
          <p:cNvSpPr txBox="1"/>
          <p:nvPr/>
        </p:nvSpPr>
        <p:spPr>
          <a:xfrm>
            <a:off x="6218045" y="4770265"/>
            <a:ext cx="4800000" cy="553085"/>
          </a:xfrm>
          <a:prstGeom prst="rect">
            <a:avLst/>
          </a:prstGeom>
          <a:noFill/>
          <a:ln w="9525">
            <a:noFill/>
          </a:ln>
        </p:spPr>
        <p:txBody>
          <a:bodyPr>
            <a:spAutoFit/>
          </a:bodyPr>
          <a:lstStyle/>
          <a:p>
            <a:pPr marL="0" indent="304800" algn="l"/>
            <a:r>
              <a:rPr lang="zh-CN" altLang="en-US" sz="3000" b="1">
                <a:solidFill>
                  <a:srgbClr val="FF0000"/>
                </a:solidFill>
                <a:latin typeface="Times New Roman" panose="02020603050405020304" pitchFamily="18" charset="0"/>
                <a:ea typeface="华文中宋" panose="02010600040101010101" charset="-122"/>
                <a:cs typeface="宋体" panose="02010600030101010101" pitchFamily="2" charset="-122"/>
              </a:rPr>
              <a:t>　</a:t>
            </a:r>
            <a:r>
              <a:rPr lang="en-US" altLang="zh-CN" sz="3000" b="1">
                <a:solidFill>
                  <a:srgbClr val="FF0000"/>
                </a:solidFill>
                <a:latin typeface="Times New Roman" panose="02020603050405020304" pitchFamily="18" charset="0"/>
                <a:ea typeface="华文中宋" panose="02010600040101010101" charset="-122"/>
                <a:cs typeface="宋体" panose="02010600030101010101" pitchFamily="2" charset="-122"/>
              </a:rPr>
              <a:t>②</a:t>
            </a:r>
            <a:r>
              <a:rPr lang="zh-CN" altLang="en-US" sz="3000" b="1">
                <a:solidFill>
                  <a:srgbClr val="FF0000"/>
                </a:solidFill>
                <a:latin typeface="Times New Roman" panose="02020603050405020304" pitchFamily="18" charset="0"/>
                <a:ea typeface="华文中宋" panose="02010600040101010101" charset="-122"/>
                <a:cs typeface="宋体" panose="02010600030101010101" pitchFamily="2" charset="-122"/>
              </a:rPr>
              <a:t>银河系</a:t>
            </a:r>
          </a:p>
        </p:txBody>
      </p:sp>
      <p:sp>
        <p:nvSpPr>
          <p:cNvPr id="5" name="文本框 4"/>
          <p:cNvSpPr txBox="1"/>
          <p:nvPr/>
        </p:nvSpPr>
        <p:spPr>
          <a:xfrm>
            <a:off x="431800" y="346075"/>
            <a:ext cx="4131945" cy="629920"/>
          </a:xfrm>
          <a:prstGeom prst="rect">
            <a:avLst/>
          </a:prstGeom>
          <a:noFill/>
        </p:spPr>
        <p:txBody>
          <a:bodyPr wrap="square" rtlCol="0">
            <a:spAutoFit/>
          </a:bodyPr>
          <a:lstStyle/>
          <a:p>
            <a:pPr algn="l"/>
            <a:r>
              <a:rPr lang="zh-CN" altLang="en-US" sz="3500" b="1">
                <a:latin typeface="Times New Roman" panose="02020603050405020304" pitchFamily="18" charset="0"/>
                <a:ea typeface="华文中宋" panose="02010600040101010101" charset="-122"/>
                <a:sym typeface="+mn-ea"/>
              </a:rPr>
              <a:t>《宇宙的边疆》</a:t>
            </a:r>
          </a:p>
        </p:txBody>
      </p:sp>
      <p:sp>
        <p:nvSpPr>
          <p:cNvPr id="6" name="TextBox 5"/>
          <p:cNvSpPr txBox="1"/>
          <p:nvPr/>
        </p:nvSpPr>
        <p:spPr>
          <a:xfrm>
            <a:off x="10483376" y="1998134"/>
            <a:ext cx="736600" cy="1922780"/>
          </a:xfrm>
          <a:prstGeom prst="rect">
            <a:avLst/>
          </a:prstGeom>
          <a:noFill/>
        </p:spPr>
        <p:txBody>
          <a:bodyPr vert="eaVert" wrap="none" rtlCol="0">
            <a:spAutoFit/>
          </a:bodyPr>
          <a:lstStyle/>
          <a:p>
            <a:r>
              <a:rPr lang="zh-CN" altLang="en-US" sz="3600" b="1">
                <a:latin typeface="Times New Roman" panose="02020603050405020304" pitchFamily="18" charset="0"/>
                <a:ea typeface="华文中宋" panose="02010600040101010101" charset="-122"/>
              </a:rPr>
              <a:t>空间顺序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280675" y="770997"/>
            <a:ext cx="10958649" cy="5093702"/>
          </a:xfrm>
          <a:prstGeom prst="rect">
            <a:avLst/>
          </a:prstGeom>
          <a:noFill/>
        </p:spPr>
        <p:txBody>
          <a:bodyPr wrap="square" rtlCol="0">
            <a:spAutoFit/>
          </a:bodyPr>
          <a:lstStyle/>
          <a:p>
            <a:pPr>
              <a:lnSpc>
                <a:spcPct val="100000"/>
              </a:lnSpc>
            </a:pPr>
            <a:r>
              <a:rPr lang="en-US" altLang="zh-CN" sz="2500" b="1">
                <a:solidFill>
                  <a:schemeClr val="tx1">
                    <a:lumMod val="65000"/>
                    <a:lumOff val="35000"/>
                  </a:schemeClr>
                </a:solidFill>
                <a:latin typeface="Times New Roman" panose="02020603050405020304" pitchFamily="18" charset="0"/>
                <a:ea typeface="黑体" panose="02010609060101010101" charset="-122"/>
                <a:cs typeface="Times New Roman" panose="02020603050405020304" pitchFamily="18" charset="0"/>
              </a:rPr>
              <a:t>       </a:t>
            </a:r>
            <a:r>
              <a:rPr lang="en-US" altLang="zh-CN" sz="25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500" b="1">
                <a:solidFill>
                  <a:schemeClr val="tx1"/>
                </a:solidFill>
                <a:latin typeface="Times New Roman" panose="02020603050405020304" pitchFamily="18" charset="0"/>
                <a:ea typeface="黑体" panose="02010609060101010101" charset="-122"/>
                <a:cs typeface="Times New Roman" panose="02020603050405020304" pitchFamily="18" charset="0"/>
              </a:rPr>
              <a:t>思考</a:t>
            </a:r>
            <a:r>
              <a:rPr lang="en-US" altLang="zh-CN" sz="25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500" b="1">
                <a:solidFill>
                  <a:schemeClr val="tx1"/>
                </a:solidFill>
                <a:latin typeface="Times New Roman" panose="02020603050405020304" pitchFamily="18" charset="0"/>
                <a:ea typeface="黑体" panose="02010609060101010101" charset="-122"/>
                <a:cs typeface="Times New Roman" panose="02020603050405020304" pitchFamily="18" charset="0"/>
              </a:rPr>
              <a:t>理清逻辑顺序</a:t>
            </a:r>
          </a:p>
          <a:p>
            <a:pPr>
              <a:lnSpc>
                <a:spcPct val="100000"/>
              </a:lnSpc>
            </a:pPr>
            <a:r>
              <a:rPr lang="en-US" altLang="zh-CN" sz="2500" b="1">
                <a:solidFill>
                  <a:schemeClr val="tx1"/>
                </a:solidFill>
                <a:latin typeface="Times New Roman" panose="02020603050405020304" pitchFamily="18" charset="0"/>
                <a:ea typeface="黑体" panose="02010609060101010101" charset="-122"/>
                <a:cs typeface="Times New Roman" panose="02020603050405020304" pitchFamily="18" charset="0"/>
              </a:rPr>
              <a:t>        1</a:t>
            </a:r>
            <a:r>
              <a:rPr lang="zh-CN" altLang="en-US" sz="2500" b="1">
                <a:solidFill>
                  <a:schemeClr val="tx1"/>
                </a:solidFill>
                <a:latin typeface="Times New Roman" panose="02020603050405020304" pitchFamily="18" charset="0"/>
                <a:ea typeface="黑体" panose="02010609060101010101" charset="-122"/>
                <a:cs typeface="Times New Roman" panose="02020603050405020304" pitchFamily="18" charset="0"/>
              </a:rPr>
              <a:t>．为什么这样安排？这样安排有什么好处？</a:t>
            </a:r>
          </a:p>
          <a:p>
            <a:pPr>
              <a:lnSpc>
                <a:spcPct val="100000"/>
              </a:lnSpc>
            </a:pPr>
            <a:r>
              <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500" b="1">
                <a:solidFill>
                  <a:srgbClr val="C00000"/>
                </a:solidFill>
                <a:latin typeface="Times New Roman" panose="02020603050405020304" pitchFamily="18" charset="0"/>
                <a:ea typeface="黑体" panose="02010609060101010101" charset="-122"/>
                <a:cs typeface="Times New Roman" panose="02020603050405020304" pitchFamily="18" charset="0"/>
              </a:rPr>
              <a:t>原因：其一，就宇宙的演化来看，因为先有宇宙，次有星系，再有恒星，再有行星，所以作者也按这样的顺序介绍宇宙的构成；</a:t>
            </a:r>
            <a:endPar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endParaRPr>
          </a:p>
          <a:p>
            <a:pPr>
              <a:lnSpc>
                <a:spcPct val="100000"/>
              </a:lnSpc>
            </a:pPr>
            <a:r>
              <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500" b="1">
                <a:solidFill>
                  <a:srgbClr val="C00000"/>
                </a:solidFill>
                <a:latin typeface="Times New Roman" panose="02020603050405020304" pitchFamily="18" charset="0"/>
                <a:ea typeface="黑体" panose="02010609060101010101" charset="-122"/>
                <a:cs typeface="Times New Roman" panose="02020603050405020304" pitchFamily="18" charset="0"/>
              </a:rPr>
              <a:t>其二，这是电视片的解说词，从摄影的角度来看，先整体后局部便于把握。</a:t>
            </a:r>
            <a:endPar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endParaRPr>
          </a:p>
          <a:p>
            <a:pPr>
              <a:lnSpc>
                <a:spcPct val="100000"/>
              </a:lnSpc>
            </a:pPr>
            <a:r>
              <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500" b="1">
                <a:solidFill>
                  <a:srgbClr val="C00000"/>
                </a:solidFill>
                <a:latin typeface="Times New Roman" panose="02020603050405020304" pitchFamily="18" charset="0"/>
                <a:ea typeface="黑体" panose="02010609060101010101" charset="-122"/>
                <a:cs typeface="Times New Roman" panose="02020603050405020304" pitchFamily="18" charset="0"/>
              </a:rPr>
              <a:t>好处：这样做可以使我们跳出宇宙之外，将它作为纯客观的说明对象来解说，能够更清晰、直观地介绍宇宙的空间概况。空间尺度由大到小，也让读者从整体上有所了解之后，再深入局部了解细微，这样顺序清楚，层次分明，符合读者的思维习惯。</a:t>
            </a:r>
            <a:endPar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endParaRPr>
          </a:p>
          <a:p>
            <a:pPr>
              <a:lnSpc>
                <a:spcPct val="100000"/>
              </a:lnSpc>
            </a:pPr>
            <a:r>
              <a:rPr lang="en-US" altLang="zh-CN" sz="25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500" b="1">
                <a:solidFill>
                  <a:srgbClr val="C00000"/>
                </a:solidFill>
                <a:latin typeface="Times New Roman" panose="02020603050405020304" pitchFamily="18" charset="0"/>
                <a:ea typeface="黑体" panose="02010609060101010101" charset="-122"/>
                <a:cs typeface="Times New Roman" panose="02020603050405020304" pitchFamily="18" charset="0"/>
              </a:rPr>
              <a:t>同时，由宇宙反观地球，就是人类的未来之路，这样的顺序和作者由广阔的宇宙，穿过无尽的空间，最终回到人类家园的探索和发现的过程，与“人类的未来取决于我们对这个宇宙的了解程度”的认识相契合。</a:t>
            </a:r>
          </a:p>
        </p:txBody>
      </p:sp>
      <p:sp>
        <p:nvSpPr>
          <p:cNvPr id="3" name="文本框 2"/>
          <p:cNvSpPr txBox="1"/>
          <p:nvPr/>
        </p:nvSpPr>
        <p:spPr>
          <a:xfrm>
            <a:off x="3164205" y="154940"/>
            <a:ext cx="5204460" cy="5835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3200" b="1">
                <a:latin typeface="Times New Roman" panose="02020603050405020304" pitchFamily="18" charset="0"/>
                <a:ea typeface="华文中宋" panose="02010600040101010101" charset="-122"/>
                <a:sym typeface="+mn-ea"/>
              </a:rPr>
              <a:t>《宇宙的边疆》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fade">
                                      <p:cBhvr>
                                        <p:cTn id="14" dur="1000"/>
                                        <p:tgtEl>
                                          <p:spTgt spid="36">
                                            <p:txEl>
                                              <p:pRg st="0" end="0"/>
                                            </p:txEl>
                                          </p:spTgt>
                                        </p:tgtEl>
                                      </p:cBhvr>
                                    </p:animEffect>
                                    <p:anim calcmode="lin" valueType="num">
                                      <p:cBhvr>
                                        <p:cTn id="15"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6">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1000"/>
                                        <p:tgtEl>
                                          <p:spTgt spid="36">
                                            <p:txEl>
                                              <p:pRg st="1" end="1"/>
                                            </p:txEl>
                                          </p:spTgt>
                                        </p:tgtEl>
                                      </p:cBhvr>
                                    </p:animEffect>
                                    <p:anim calcmode="lin" valueType="num">
                                      <p:cBhvr>
                                        <p:cTn id="20" dur="1000" fill="hold"/>
                                        <p:tgtEl>
                                          <p:spTgt spid="3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36">
                                            <p:txEl>
                                              <p:pRg st="2" end="2"/>
                                            </p:txEl>
                                          </p:spTgt>
                                        </p:tgtEl>
                                        <p:attrNameLst>
                                          <p:attrName>style.visibility</p:attrName>
                                        </p:attrNameLst>
                                      </p:cBhvr>
                                      <p:to>
                                        <p:strVal val="visible"/>
                                      </p:to>
                                    </p:set>
                                    <p:anim calcmode="lin" valueType="num">
                                      <p:cBhvr additive="base">
                                        <p:cTn id="26"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6">
                                            <p:txEl>
                                              <p:pRg st="3" end="3"/>
                                            </p:txEl>
                                          </p:spTgt>
                                        </p:tgtEl>
                                        <p:attrNameLst>
                                          <p:attrName>style.visibility</p:attrName>
                                        </p:attrNameLst>
                                      </p:cBhvr>
                                      <p:to>
                                        <p:strVal val="visible"/>
                                      </p:to>
                                    </p:set>
                                    <p:anim calcmode="lin" valueType="num">
                                      <p:cBhvr additive="base">
                                        <p:cTn id="32"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36">
                                            <p:txEl>
                                              <p:pRg st="4" end="4"/>
                                            </p:txEl>
                                          </p:spTgt>
                                        </p:tgtEl>
                                        <p:attrNameLst>
                                          <p:attrName>style.visibility</p:attrName>
                                        </p:attrNameLst>
                                      </p:cBhvr>
                                      <p:to>
                                        <p:strVal val="visible"/>
                                      </p:to>
                                    </p:set>
                                    <p:anim calcmode="lin" valueType="num">
                                      <p:cBhvr additive="base">
                                        <p:cTn id="38" dur="500" fill="hold"/>
                                        <p:tgtEl>
                                          <p:spTgt spid="36">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36">
                                            <p:txEl>
                                              <p:pRg st="5" end="5"/>
                                            </p:txEl>
                                          </p:spTgt>
                                        </p:tgtEl>
                                        <p:attrNameLst>
                                          <p:attrName>style.visibility</p:attrName>
                                        </p:attrNameLst>
                                      </p:cBhvr>
                                      <p:to>
                                        <p:strVal val="visible"/>
                                      </p:to>
                                    </p:set>
                                    <p:anim calcmode="lin" valueType="num">
                                      <p:cBhvr additive="base">
                                        <p:cTn id="44" dur="500" fill="hold"/>
                                        <p:tgtEl>
                                          <p:spTgt spid="36">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01600" y="259635"/>
            <a:ext cx="11116800" cy="6096600"/>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05699" y="875999"/>
            <a:ext cx="3433800" cy="393000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86400" tIns="43200" rIns="86400" bIns="4320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 name="TextBox 15"/>
          <p:cNvSpPr txBox="1"/>
          <p:nvPr/>
        </p:nvSpPr>
        <p:spPr>
          <a:xfrm>
            <a:off x="1186180" y="2310765"/>
            <a:ext cx="3600450" cy="1050925"/>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155" b="1">
                <a:solidFill>
                  <a:schemeClr val="bg1"/>
                </a:solidFill>
                <a:latin typeface="Times New Roman" panose="02020603050405020304" pitchFamily="18" charset="0"/>
                <a:ea typeface="华文中宋" panose="02010600040101010101" charset="-122"/>
                <a:sym typeface="+mn-ea"/>
              </a:rPr>
              <a:t>文本研读</a:t>
            </a:r>
            <a:endParaRPr kumimoji="0" lang="zh-CN" altLang="en-US" sz="4155" b="1" i="1" kern="0" cap="none" spc="600" normalizeH="0" baseline="0" noProof="0">
              <a:solidFill>
                <a:schemeClr val="bg1"/>
              </a:solidFill>
              <a:latin typeface="Times New Roman" panose="02020603050405020304" pitchFamily="18" charset="0"/>
              <a:ea typeface="华文中宋" panose="02010600040101010101" charset="-122"/>
              <a:sym typeface="+mn-ea"/>
            </a:endParaRPr>
          </a:p>
        </p:txBody>
      </p:sp>
      <p:sp>
        <p:nvSpPr>
          <p:cNvPr id="3" name="文本框 2"/>
          <p:cNvSpPr txBox="1"/>
          <p:nvPr/>
        </p:nvSpPr>
        <p:spPr>
          <a:xfrm>
            <a:off x="1233500" y="1907100"/>
            <a:ext cx="2587800" cy="557530"/>
          </a:xfrm>
          <a:prstGeom prst="rect">
            <a:avLst/>
          </a:prstGeom>
          <a:noFill/>
        </p:spPr>
        <p:txBody>
          <a:bodyPr wrap="square" rtlCol="0">
            <a:spAutoFit/>
          </a:bodyPr>
          <a:lstStyle/>
          <a:p>
            <a:r>
              <a:rPr lang="zh-CN" altLang="en-US" sz="3025" b="1">
                <a:solidFill>
                  <a:schemeClr val="bg1"/>
                </a:solidFill>
                <a:latin typeface="Times New Roman" panose="02020603050405020304" pitchFamily="18" charset="0"/>
                <a:ea typeface="华文中宋" panose="02010600040101010101" charset="-122"/>
              </a:rPr>
              <a:t>第三部分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500"/>
                                        <p:tgtEl>
                                          <p:spTgt spid="3"/>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415290" y="149225"/>
            <a:ext cx="10696575" cy="5651500"/>
          </a:xfrm>
          <a:prstGeom prst="rect">
            <a:avLst/>
          </a:prstGeom>
          <a:noFill/>
        </p:spPr>
        <p:txBody>
          <a:bodyPr wrap="square" rtlCol="0">
            <a:spAutoFit/>
          </a:bodyPr>
          <a:lstStyle/>
          <a:p>
            <a:pPr marL="0" indent="0" algn="l">
              <a:lnSpc>
                <a:spcPct val="130000"/>
              </a:lnSpc>
              <a:buNone/>
            </a:pPr>
            <a:r>
              <a:rPr lang="en-US" altLang="zh-CN" sz="3400" b="1">
                <a:latin typeface="Times New Roman" panose="02020603050405020304" pitchFamily="18" charset="0"/>
                <a:ea typeface="华文中宋" panose="02010600040101010101" charset="-122"/>
                <a:sym typeface="+mn-ea"/>
              </a:rPr>
              <a:t>   </a:t>
            </a:r>
            <a:r>
              <a:rPr lang="en-US" altLang="zh-CN" sz="3400" b="1">
                <a:latin typeface="Times New Roman" panose="02020603050405020304" pitchFamily="18" charset="0"/>
                <a:ea typeface="华文中宋" panose="02010600040101010101" charset="-122"/>
                <a:cs typeface="Times New Roman" panose="02020603050405020304" pitchFamily="18" charset="0"/>
                <a:sym typeface="+mn-ea"/>
              </a:rPr>
              <a:t>    </a:t>
            </a:r>
            <a:r>
              <a:rPr lang="zh-CN" altLang="zh-CN" sz="3400" b="1">
                <a:latin typeface="Times New Roman" panose="02020603050405020304" pitchFamily="18" charset="0"/>
                <a:ea typeface="华文中宋" panose="02010600040101010101" charset="-122"/>
                <a:cs typeface="Times New Roman" panose="02020603050405020304" pitchFamily="18" charset="0"/>
                <a:sym typeface="+mn-ea"/>
              </a:rPr>
              <a:t>《自然选择的证明》主要运用了哪几种论证方法？结合课文内容简要说明。</a:t>
            </a:r>
            <a:endParaRPr lang="zh-CN" altLang="zh-CN" sz="3400" b="1">
              <a:latin typeface="Times New Roman" panose="02020603050405020304" pitchFamily="18" charset="0"/>
              <a:ea typeface="华文中宋" panose="02010600040101010101" charset="-122"/>
            </a:endParaRPr>
          </a:p>
          <a:p>
            <a:pPr marL="0" indent="0" algn="l">
              <a:lnSpc>
                <a:spcPct val="130000"/>
              </a:lnSpc>
              <a:buNone/>
            </a:pPr>
            <a:r>
              <a:rPr lang="en-US" altLang="zh-CN" sz="3000">
                <a:latin typeface="Times New Roman" panose="02020603050405020304" pitchFamily="18" charset="0"/>
                <a:ea typeface="黑体" panose="02010609060101010101" charset="-122"/>
                <a:sym typeface="+mn-ea"/>
              </a:rPr>
              <a:t>          </a:t>
            </a:r>
            <a:r>
              <a:rPr lang="zh-CN" altLang="zh-CN" sz="3000" b="1">
                <a:latin typeface="Times New Roman" panose="02020603050405020304" pitchFamily="18" charset="0"/>
                <a:ea typeface="黑体" panose="02010609060101010101" charset="-122"/>
                <a:sym typeface="+mn-ea"/>
              </a:rPr>
              <a:t>①</a:t>
            </a:r>
            <a:r>
              <a:rPr lang="zh-CN" altLang="zh-CN" sz="3000" b="1">
                <a:solidFill>
                  <a:srgbClr val="FF0000"/>
                </a:solidFill>
                <a:latin typeface="Times New Roman" panose="02020603050405020304" pitchFamily="18" charset="0"/>
                <a:ea typeface="黑体" panose="02010609060101010101" charset="-122"/>
                <a:sym typeface="+mn-ea"/>
              </a:rPr>
              <a:t>事实论证</a:t>
            </a:r>
            <a:r>
              <a:rPr lang="zh-CN" altLang="zh-CN" sz="3000" b="1">
                <a:latin typeface="Times New Roman" panose="02020603050405020304" pitchFamily="18" charset="0"/>
                <a:ea typeface="黑体" panose="02010609060101010101" charset="-122"/>
                <a:sym typeface="+mn-ea"/>
              </a:rPr>
              <a:t>。这是选文运用最多的一种论证方式。作者一开始就列举地质学研究的成果和博物学家承认有自然变种的存在这一事实，为自己的观点服务；更多的是列举自己在科学考察中发现的现象和事例，如一种像啄木鸟形态的鸟却在地面上捕食昆虫，同一大陆上的近缘类型可以长期共存在一起，生物在整个地质地理、时空分布上呈现着明显的平行现象，等等，证明自然选择在物种进化过程中的重要作用。</a:t>
            </a:r>
            <a:endParaRPr lang="zh-CN" altLang="zh-CN" sz="3000" b="1">
              <a:latin typeface="Times New Roman" panose="02020603050405020304" pitchFamily="18" charset="0"/>
              <a:ea typeface="黑体" panose="02010609060101010101" charset="-122"/>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框 2"/>
          <p:cNvSpPr txBox="1"/>
          <p:nvPr/>
        </p:nvSpPr>
        <p:spPr>
          <a:xfrm>
            <a:off x="526415" y="491490"/>
            <a:ext cx="10504170" cy="4892675"/>
          </a:xfrm>
          <a:prstGeom prst="rect">
            <a:avLst/>
          </a:prstGeom>
          <a:noFill/>
        </p:spPr>
        <p:txBody>
          <a:bodyPr wrap="square" rtlCol="0">
            <a:spAutoFit/>
          </a:bodyPr>
          <a:lstStyle/>
          <a:p>
            <a:pPr algn="l">
              <a:lnSpc>
                <a:spcPct val="130000"/>
              </a:lnSpc>
            </a:pPr>
            <a:r>
              <a:rPr lang="en-US" altLang="zh-CN" sz="3000" b="1">
                <a:latin typeface="Times New Roman" panose="02020603050405020304" pitchFamily="18" charset="0"/>
                <a:ea typeface="黑体" panose="02010609060101010101" charset="-122"/>
                <a:cs typeface="Times New Roman" panose="02020603050405020304" pitchFamily="18" charset="0"/>
                <a:sym typeface="+mn-ea"/>
              </a:rPr>
              <a:t>        </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②</a:t>
            </a:r>
            <a:r>
              <a:rPr lang="zh-CN" altLang="zh-CN" sz="3000" b="1">
                <a:solidFill>
                  <a:srgbClr val="FF0000"/>
                </a:solidFill>
                <a:latin typeface="Times New Roman" panose="02020603050405020304" pitchFamily="18" charset="0"/>
                <a:ea typeface="黑体" panose="02010609060101010101" charset="-122"/>
                <a:cs typeface="Times New Roman" panose="02020603050405020304" pitchFamily="18" charset="0"/>
                <a:sym typeface="+mn-ea"/>
              </a:rPr>
              <a:t>道理论证</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第二段，作者论证自然选择在事理上具有合理性，以反问、质疑的语气逐步展开，推论严谨，无可辩驳，是道理论证最好的证明。第五段，作者阐述道理，引用格言，得出“自然界是吝于重大革新但奢于微小变异的”这一自然进化的普遍性规律。</a:t>
            </a:r>
            <a:endParaRPr lang="zh-CN" altLang="zh-CN" sz="3000" b="1">
              <a:latin typeface="Times New Roman" panose="02020603050405020304" pitchFamily="18" charset="0"/>
              <a:ea typeface="黑体" panose="02010609060101010101" charset="-122"/>
              <a:cs typeface="Times New Roman" panose="02020603050405020304" pitchFamily="18" charset="0"/>
            </a:endParaRPr>
          </a:p>
          <a:p>
            <a:pPr algn="l">
              <a:lnSpc>
                <a:spcPct val="130000"/>
              </a:lnSpc>
            </a:pPr>
            <a:r>
              <a:rPr lang="en-US" altLang="zh-CN" sz="3000" b="1">
                <a:latin typeface="Times New Roman" panose="02020603050405020304" pitchFamily="18" charset="0"/>
                <a:ea typeface="黑体" panose="02010609060101010101" charset="-122"/>
                <a:cs typeface="Times New Roman" panose="02020603050405020304" pitchFamily="18" charset="0"/>
                <a:sym typeface="+mn-ea"/>
              </a:rPr>
              <a:t>        </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③</a:t>
            </a:r>
            <a:r>
              <a:rPr lang="zh-CN" altLang="zh-CN" sz="3000" b="1">
                <a:solidFill>
                  <a:srgbClr val="FF0000"/>
                </a:solidFill>
                <a:latin typeface="Times New Roman" panose="02020603050405020304" pitchFamily="18" charset="0"/>
                <a:ea typeface="黑体" panose="02010609060101010101" charset="-122"/>
                <a:cs typeface="Times New Roman" panose="02020603050405020304" pitchFamily="18" charset="0"/>
                <a:sym typeface="+mn-ea"/>
              </a:rPr>
              <a:t>对比论证。</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作者多处将自然选择、进化论能解释物种演化等自然现象与特创论不能解释进行对比，批驳了特创论的观点，使自己的观点得到巩固。</a:t>
            </a:r>
            <a:endParaRPr lang="zh-CN" altLang="zh-CN" sz="30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7594108" y="1539560"/>
            <a:ext cx="3150993" cy="2753519"/>
          </a:xfrm>
          <a:prstGeom prst="rect">
            <a:avLst/>
          </a:prstGeom>
        </p:spPr>
      </p:pic>
      <p:sp>
        <p:nvSpPr>
          <p:cNvPr id="3" name="文本框 2"/>
          <p:cNvSpPr txBox="1"/>
          <p:nvPr/>
        </p:nvSpPr>
        <p:spPr>
          <a:xfrm>
            <a:off x="646430" y="671195"/>
            <a:ext cx="6909435" cy="4292600"/>
          </a:xfrm>
          <a:prstGeom prst="rect">
            <a:avLst/>
          </a:prstGeom>
          <a:noFill/>
        </p:spPr>
        <p:txBody>
          <a:bodyPr wrap="square" rtlCol="0">
            <a:spAutoFit/>
          </a:bodyPr>
          <a:lstStyle/>
          <a:p>
            <a:pPr algn="l">
              <a:lnSpc>
                <a:spcPct val="130000"/>
              </a:lnSpc>
            </a:pPr>
            <a:r>
              <a:rPr lang="en-US" altLang="zh-CN" sz="3000" b="1">
                <a:latin typeface="Times New Roman" panose="02020603050405020304" pitchFamily="18" charset="0"/>
                <a:ea typeface="黑体" panose="02010609060101010101" charset="-122"/>
                <a:cs typeface="Times New Roman" panose="02020603050405020304" pitchFamily="18" charset="0"/>
                <a:sym typeface="+mn-ea"/>
              </a:rPr>
              <a:t>        </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④</a:t>
            </a:r>
            <a:r>
              <a:rPr lang="zh-CN" altLang="zh-CN" sz="3000" b="1">
                <a:solidFill>
                  <a:srgbClr val="FF0000"/>
                </a:solidFill>
                <a:latin typeface="Times New Roman" panose="02020603050405020304" pitchFamily="18" charset="0"/>
                <a:ea typeface="黑体" panose="02010609060101010101" charset="-122"/>
                <a:cs typeface="Times New Roman" panose="02020603050405020304" pitchFamily="18" charset="0"/>
                <a:sym typeface="+mn-ea"/>
              </a:rPr>
              <a:t>因果论证。</a:t>
            </a:r>
            <a:r>
              <a:rPr lang="zh-CN" altLang="zh-CN" sz="3000" b="1">
                <a:latin typeface="Times New Roman" panose="02020603050405020304" pitchFamily="18" charset="0"/>
                <a:ea typeface="黑体" panose="02010609060101010101" charset="-122"/>
                <a:cs typeface="Times New Roman" panose="02020603050405020304" pitchFamily="18" charset="0"/>
                <a:sym typeface="+mn-ea"/>
              </a:rPr>
              <a:t>选文部分的因果论证，主要体现在文中运用大量表示因果关系的句式，如第三段“因为在物种形成很活跃的地方……”“因为它们之间的相互差别……”，第四段“由于……所以自然选择的结果…”，第八段“既然……所以某地区的物种……”，等等。</a:t>
            </a:r>
            <a:endParaRPr lang="zh-CN" altLang="zh-CN" sz="3000" b="1">
              <a:latin typeface="Times New Roman" panose="02020603050405020304" pitchFamily="18" charset="0"/>
              <a:ea typeface="黑体" panose="02010609060101010101"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1979295" y="1580515"/>
            <a:ext cx="8431530" cy="737235"/>
          </a:xfrm>
          <a:prstGeom prst="rect">
            <a:avLst/>
          </a:prstGeom>
          <a:noFill/>
        </p:spPr>
        <p:txBody>
          <a:bodyPr wrap="square" rtlCol="0">
            <a:spAutoFit/>
          </a:bodyPr>
          <a:lstStyle/>
          <a:p>
            <a:pPr marL="0" indent="0" algn="l" defTabSz="1171575">
              <a:lnSpc>
                <a:spcPct val="120000"/>
              </a:lnSpc>
            </a:pPr>
            <a:r>
              <a:rPr lang="en-US" altLang="zh-CN" sz="3500" b="1">
                <a:latin typeface="Times New Roman" panose="02020603050405020304" pitchFamily="18" charset="0"/>
                <a:ea typeface="华文中宋" panose="02010600040101010101" charset="-122"/>
                <a:cs typeface="Times New Roman" panose="02020603050405020304" pitchFamily="18" charset="0"/>
                <a:sym typeface="+mn-ea"/>
              </a:rPr>
              <a:t>《</a:t>
            </a:r>
            <a:r>
              <a:rPr lang="zh-CN" altLang="en-US" sz="3500" b="1">
                <a:latin typeface="Times New Roman" panose="02020603050405020304" pitchFamily="18" charset="0"/>
                <a:ea typeface="华文中宋" panose="02010600040101010101" charset="-122"/>
                <a:cs typeface="Times New Roman" panose="02020603050405020304" pitchFamily="18" charset="0"/>
                <a:sym typeface="+mn-ea"/>
              </a:rPr>
              <a:t>宇宙的边疆</a:t>
            </a:r>
            <a:r>
              <a:rPr lang="en-US" altLang="zh-CN" sz="3500" b="1">
                <a:latin typeface="Times New Roman" panose="02020603050405020304" pitchFamily="18" charset="0"/>
                <a:ea typeface="华文中宋" panose="02010600040101010101" charset="-122"/>
                <a:cs typeface="Times New Roman" panose="02020603050405020304" pitchFamily="18" charset="0"/>
                <a:sym typeface="+mn-ea"/>
              </a:rPr>
              <a:t>》</a:t>
            </a:r>
            <a:r>
              <a:rPr lang="zh-CN" altLang="en-US" sz="3500" b="1">
                <a:latin typeface="Times New Roman" panose="02020603050405020304" pitchFamily="18" charset="0"/>
                <a:ea typeface="华文中宋" panose="02010600040101010101" charset="-122"/>
                <a:cs typeface="Times New Roman" panose="02020603050405020304" pitchFamily="18" charset="0"/>
                <a:sym typeface="+mn-ea"/>
              </a:rPr>
              <a:t>运用了哪些说明方法</a:t>
            </a:r>
            <a:r>
              <a:rPr lang="en-US" altLang="zh-CN" sz="3500" b="1">
                <a:latin typeface="Times New Roman" panose="02020603050405020304" pitchFamily="18" charset="0"/>
                <a:ea typeface="华文中宋" panose="02010600040101010101" charset="-122"/>
                <a:cs typeface="Times New Roman" panose="02020603050405020304" pitchFamily="18" charset="0"/>
                <a:sym typeface="+mn-ea"/>
              </a:rPr>
              <a:t>?</a:t>
            </a:r>
            <a:endParaRPr lang="en-US" altLang="zh-CN" sz="3500" b="1">
              <a:solidFill>
                <a:srgbClr val="0000FF"/>
              </a:solidFill>
              <a:latin typeface="Times New Roman" panose="02020603050405020304" pitchFamily="18" charset="0"/>
              <a:ea typeface="华文中宋" panose="02010600040101010101"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67587" name="表格 67586"/>
          <p:cNvGraphicFramePr>
            <a:graphicFrameLocks noGrp="1"/>
          </p:cNvGraphicFramePr>
          <p:nvPr>
            <p:custDataLst>
              <p:tags r:id="rId2"/>
            </p:custDataLst>
          </p:nvPr>
        </p:nvGraphicFramePr>
        <p:xfrm>
          <a:off x="257316" y="218370"/>
          <a:ext cx="10580370" cy="5796657"/>
        </p:xfrm>
        <a:graphic>
          <a:graphicData uri="http://schemas.openxmlformats.org/drawingml/2006/table">
            <a:tbl>
              <a:tblPr/>
              <a:tblGrid>
                <a:gridCol w="1554480">
                  <a:extLst>
                    <a:ext uri="{9D8B030D-6E8A-4147-A177-3AD203B41FA5}">
                      <a16:colId xmlns:a16="http://schemas.microsoft.com/office/drawing/2014/main" val="20000"/>
                    </a:ext>
                  </a:extLst>
                </a:gridCol>
                <a:gridCol w="9025890">
                  <a:extLst>
                    <a:ext uri="{9D8B030D-6E8A-4147-A177-3AD203B41FA5}">
                      <a16:colId xmlns:a16="http://schemas.microsoft.com/office/drawing/2014/main" val="20001"/>
                    </a:ext>
                  </a:extLst>
                </a:gridCol>
              </a:tblGrid>
              <a:tr h="63436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说明方法</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特点及作用</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01090">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举例子</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通过举具体的实例对事物的特征、事理加以说明</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从而使说明更具体</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更有说服力</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039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分类别</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对事物的特征、事理分门别类加以说明</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使说明更有条理性</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030">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作比较</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把</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和</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加以比较</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突出强调了事物的特征或事理</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0172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下定义</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用简明科学的语言对说明的对象或科学事理加以揭示</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从而更科学、更本质、更概括地揭示事物的特征、事理</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039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列数字</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用具体的数据对事物的特征、事理加以说明</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使说明更准确更有说服力</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2039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2455">
                          <a:latin typeface="楷体_GB2312" panose="02010609030101010101" pitchFamily="49" charset="-122"/>
                          <a:ea typeface="楷体_GB2312" panose="02010609030101010101" pitchFamily="49" charset="-122"/>
                        </a:rPr>
                        <a:t>引用说明</a:t>
                      </a:r>
                    </a:p>
                  </a:txBody>
                  <a:tcPr marL="110742" marR="110742" marT="55371" marB="55371" anchor="ctr">
                    <a:lnL w="25400" cap="flat" cmpd="sng">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2455">
                          <a:latin typeface="楷体_GB2312" panose="02010609030101010101" pitchFamily="49" charset="-122"/>
                          <a:ea typeface="楷体_GB2312" panose="02010609030101010101" pitchFamily="49" charset="-122"/>
                        </a:rPr>
                        <a:t>引用一些文献资料</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名人名言等来增强文章的说服力</a:t>
                      </a:r>
                      <a:r>
                        <a:rPr lang="en-US" altLang="zh-CN" sz="2455">
                          <a:latin typeface="楷体_GB2312" panose="02010609030101010101" pitchFamily="49" charset="-122"/>
                          <a:ea typeface="楷体_GB2312" panose="02010609030101010101" pitchFamily="49" charset="-122"/>
                        </a:rPr>
                        <a:t>,</a:t>
                      </a:r>
                      <a:r>
                        <a:rPr lang="zh-CN" altLang="en-US" sz="2455">
                          <a:latin typeface="楷体_GB2312" panose="02010609030101010101" pitchFamily="49" charset="-122"/>
                          <a:ea typeface="楷体_GB2312" panose="02010609030101010101" pitchFamily="49" charset="-122"/>
                        </a:rPr>
                        <a:t>使说明的内容更加充实具体</a:t>
                      </a:r>
                    </a:p>
                  </a:txBody>
                  <a:tcPr marL="110742" marR="110742" marT="55371" marB="55371" anchor="ctr">
                    <a:lnL w="12700" cap="flat" cmpd="sng" algn="ctr">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69635" name="表格 69634"/>
          <p:cNvGraphicFramePr>
            <a:graphicFrameLocks noGrp="1"/>
          </p:cNvGraphicFramePr>
          <p:nvPr>
            <p:custDataLst>
              <p:tags r:id="rId2"/>
            </p:custDataLst>
          </p:nvPr>
        </p:nvGraphicFramePr>
        <p:xfrm>
          <a:off x="593342" y="1551153"/>
          <a:ext cx="10304780" cy="4281674"/>
        </p:xfrm>
        <a:graphic>
          <a:graphicData uri="http://schemas.openxmlformats.org/drawingml/2006/table">
            <a:tbl>
              <a:tblPr/>
              <a:tblGrid>
                <a:gridCol w="583565">
                  <a:extLst>
                    <a:ext uri="{9D8B030D-6E8A-4147-A177-3AD203B41FA5}">
                      <a16:colId xmlns:a16="http://schemas.microsoft.com/office/drawing/2014/main" val="20000"/>
                    </a:ext>
                  </a:extLst>
                </a:gridCol>
                <a:gridCol w="1293495">
                  <a:extLst>
                    <a:ext uri="{9D8B030D-6E8A-4147-A177-3AD203B41FA5}">
                      <a16:colId xmlns:a16="http://schemas.microsoft.com/office/drawing/2014/main" val="20001"/>
                    </a:ext>
                  </a:extLst>
                </a:gridCol>
                <a:gridCol w="4043045">
                  <a:extLst>
                    <a:ext uri="{9D8B030D-6E8A-4147-A177-3AD203B41FA5}">
                      <a16:colId xmlns:a16="http://schemas.microsoft.com/office/drawing/2014/main" val="20002"/>
                    </a:ext>
                  </a:extLst>
                </a:gridCol>
                <a:gridCol w="4384675">
                  <a:extLst>
                    <a:ext uri="{9D8B030D-6E8A-4147-A177-3AD203B41FA5}">
                      <a16:colId xmlns:a16="http://schemas.microsoft.com/office/drawing/2014/main" val="20003"/>
                    </a:ext>
                  </a:extLst>
                </a:gridCol>
              </a:tblGrid>
              <a:tr h="859790">
                <a:tc gridSpan="2">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Times New Roman" panose="02020603050405020304" pitchFamily="18" charset="0"/>
                          <a:ea typeface="华文中宋" panose="02010600040101010101" charset="-122"/>
                        </a:rPr>
                        <a:t>说明方法</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hMerge="1">
                  <a:txBody>
                    <a:bodyPr vert="horz" wrap="square"/>
                    <a:lstStyle/>
                    <a:p>
                      <a:endParaRPr lang="zh-CN"/>
                    </a:p>
                  </a:txBody>
                  <a:tcPr>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Times New Roman" panose="02020603050405020304" pitchFamily="18" charset="0"/>
                          <a:ea typeface="华文中宋" panose="02010600040101010101" charset="-122"/>
                        </a:rPr>
                        <a:t>举例</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Times New Roman" panose="02020603050405020304" pitchFamily="18" charset="0"/>
                          <a:ea typeface="华文中宋" panose="02010600040101010101" charset="-122"/>
                        </a:rPr>
                        <a:t>作用阐释</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34440">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en-US" altLang="zh-CN" sz="3000">
                          <a:latin typeface="楷体_GB2312" panose="02010609030101010101" pitchFamily="49" charset="-122"/>
                          <a:ea typeface="楷体_GB2312" panose="02010609030101010101" pitchFamily="49" charset="-122"/>
                        </a:rPr>
                        <a:t>1</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列</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数</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字</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一束光在一年之内约穿过</a:t>
                      </a:r>
                      <a:r>
                        <a:rPr lang="en-US" altLang="zh-CN" sz="3000">
                          <a:latin typeface="楷体_GB2312" panose="02010609030101010101" pitchFamily="49" charset="-122"/>
                          <a:ea typeface="楷体_GB2312" panose="02010609030101010101" pitchFamily="49" charset="-122"/>
                        </a:rPr>
                        <a:t>10</a:t>
                      </a:r>
                      <a:r>
                        <a:rPr lang="zh-CN" altLang="en-US" sz="3000">
                          <a:latin typeface="楷体_GB2312" panose="02010609030101010101" pitchFamily="49" charset="-122"/>
                          <a:ea typeface="楷体_GB2312" panose="02010609030101010101" pitchFamily="49" charset="-122"/>
                        </a:rPr>
                        <a:t>万亿公里</a:t>
                      </a:r>
                      <a:r>
                        <a:rPr lang="en-US" altLang="zh-CN" sz="3000">
                          <a:latin typeface="楷体_GB2312" panose="02010609030101010101" pitchFamily="49" charset="-122"/>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相当于</a:t>
                      </a:r>
                      <a:r>
                        <a:rPr lang="en-US" altLang="zh-CN" sz="3000">
                          <a:latin typeface="楷体_GB2312" panose="02010609030101010101" pitchFamily="49" charset="-122"/>
                          <a:ea typeface="楷体_GB2312" panose="02010609030101010101" pitchFamily="49" charset="-122"/>
                        </a:rPr>
                        <a:t>6</a:t>
                      </a:r>
                      <a:r>
                        <a:rPr lang="zh-CN" altLang="en-US" sz="3000">
                          <a:latin typeface="楷体_GB2312" panose="02010609030101010101" pitchFamily="49" charset="-122"/>
                          <a:ea typeface="楷体_GB2312" panose="02010609030101010101" pitchFamily="49" charset="-122"/>
                        </a:rPr>
                        <a:t>万亿英里</a:t>
                      </a:r>
                      <a:r>
                        <a:rPr lang="en-US" altLang="zh-CN" sz="3000">
                          <a:latin typeface="楷体_GB2312" panose="02010609030101010101" pitchFamily="49" charset="-122"/>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的空间</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列数字可以使人们对事物的大小数量有一个清晰的了解</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34440">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en-US" altLang="zh-CN" sz="3000">
                          <a:latin typeface="楷体_GB2312" panose="02010609030101010101" pitchFamily="49" charset="-122"/>
                          <a:ea typeface="楷体_GB2312" panose="02010609030101010101" pitchFamily="49" charset="-122"/>
                        </a:rPr>
                        <a:t>2</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sym typeface="+mn-ea"/>
                        </a:rPr>
                        <a:t>作</a:t>
                      </a:r>
                      <a:endParaRPr lang="zh-CN" altLang="en-US" sz="3000">
                        <a:latin typeface="楷体_GB2312" panose="02010609030101010101" pitchFamily="49" charset="-122"/>
                        <a:ea typeface="楷体_GB2312" panose="02010609030101010101" pitchFamily="49" charset="-122"/>
                      </a:endParaRP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sym typeface="+mn-ea"/>
                        </a:rPr>
                        <a:t>比</a:t>
                      </a:r>
                      <a:endParaRPr lang="zh-CN" altLang="en-US" sz="3000">
                        <a:latin typeface="楷体_GB2312" panose="02010609030101010101" pitchFamily="49" charset="-122"/>
                        <a:ea typeface="楷体_GB2312" panose="02010609030101010101" pitchFamily="49" charset="-122"/>
                      </a:endParaRP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sym typeface="+mn-ea"/>
                        </a:rPr>
                        <a:t>较</a:t>
                      </a:r>
                      <a:endParaRPr lang="zh-CN" altLang="en-US" sz="3000">
                        <a:latin typeface="楷体_GB2312" panose="02010609030101010101" pitchFamily="49" charset="-122"/>
                        <a:ea typeface="楷体_GB2312" panose="02010609030101010101" pitchFamily="49" charset="-122"/>
                      </a:endParaRP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sym typeface="+mn-ea"/>
                        </a:rPr>
                        <a:t>一束光每秒钟传播</a:t>
                      </a:r>
                      <a:r>
                        <a:rPr lang="en-US" altLang="zh-CN" sz="3000">
                          <a:latin typeface="楷体_GB2312" panose="02010609030101010101" pitchFamily="49" charset="-122"/>
                          <a:ea typeface="楷体_GB2312" panose="02010609030101010101" pitchFamily="49" charset="-122"/>
                          <a:sym typeface="+mn-ea"/>
                        </a:rPr>
                        <a:t>18.6</a:t>
                      </a:r>
                      <a:r>
                        <a:rPr lang="zh-CN" altLang="en-US" sz="3000">
                          <a:latin typeface="楷体_GB2312" panose="02010609030101010101" pitchFamily="49" charset="-122"/>
                          <a:ea typeface="楷体_GB2312" panose="02010609030101010101" pitchFamily="49" charset="-122"/>
                          <a:sym typeface="+mn-ea"/>
                        </a:rPr>
                        <a:t>万英里</a:t>
                      </a:r>
                      <a:r>
                        <a:rPr lang="en-US" altLang="zh-CN" sz="3000">
                          <a:latin typeface="楷体_GB2312" panose="02010609030101010101" pitchFamily="49" charset="-122"/>
                          <a:ea typeface="楷体_GB2312" panose="02010609030101010101" pitchFamily="49" charset="-122"/>
                          <a:sym typeface="+mn-ea"/>
                        </a:rPr>
                        <a:t>,</a:t>
                      </a:r>
                      <a:r>
                        <a:rPr lang="zh-CN" altLang="en-US" sz="3000">
                          <a:latin typeface="楷体_GB2312" panose="02010609030101010101" pitchFamily="49" charset="-122"/>
                          <a:ea typeface="楷体_GB2312" panose="02010609030101010101" pitchFamily="49" charset="-122"/>
                          <a:sym typeface="+mn-ea"/>
                        </a:rPr>
                        <a:t>约</a:t>
                      </a:r>
                      <a:r>
                        <a:rPr lang="en-US" altLang="zh-CN" sz="3000">
                          <a:latin typeface="楷体_GB2312" panose="02010609030101010101" pitchFamily="49" charset="-122"/>
                          <a:ea typeface="楷体_GB2312" panose="02010609030101010101" pitchFamily="49" charset="-122"/>
                          <a:sym typeface="+mn-ea"/>
                        </a:rPr>
                        <a:t>30</a:t>
                      </a:r>
                      <a:r>
                        <a:rPr lang="zh-CN" altLang="en-US" sz="3000">
                          <a:latin typeface="楷体_GB2312" panose="02010609030101010101" pitchFamily="49" charset="-122"/>
                          <a:ea typeface="楷体_GB2312" panose="02010609030101010101" pitchFamily="49" charset="-122"/>
                          <a:sym typeface="+mn-ea"/>
                        </a:rPr>
                        <a:t>万公里</a:t>
                      </a:r>
                      <a:r>
                        <a:rPr lang="en-US" altLang="zh-CN" sz="3000">
                          <a:latin typeface="楷体_GB2312" panose="02010609030101010101" pitchFamily="49" charset="-122"/>
                          <a:ea typeface="楷体_GB2312" panose="02010609030101010101" pitchFamily="49" charset="-122"/>
                          <a:sym typeface="+mn-ea"/>
                        </a:rPr>
                        <a:t>,</a:t>
                      </a:r>
                      <a:r>
                        <a:rPr lang="zh-CN" altLang="en-US" sz="3000">
                          <a:latin typeface="楷体_GB2312" panose="02010609030101010101" pitchFamily="49" charset="-122"/>
                          <a:ea typeface="楷体_GB2312" panose="02010609030101010101" pitchFamily="49" charset="-122"/>
                          <a:sym typeface="+mn-ea"/>
                        </a:rPr>
                        <a:t>也就是</a:t>
                      </a:r>
                      <a:r>
                        <a:rPr lang="en-US" altLang="zh-CN" sz="3000">
                          <a:latin typeface="楷体_GB2312" panose="02010609030101010101" pitchFamily="49" charset="-122"/>
                          <a:ea typeface="楷体_GB2312" panose="02010609030101010101" pitchFamily="49" charset="-122"/>
                          <a:sym typeface="+mn-ea"/>
                        </a:rPr>
                        <a:t>7</a:t>
                      </a:r>
                      <a:r>
                        <a:rPr lang="zh-CN" altLang="en-US" sz="3000">
                          <a:latin typeface="楷体_GB2312" panose="02010609030101010101" pitchFamily="49" charset="-122"/>
                          <a:ea typeface="楷体_GB2312" panose="02010609030101010101" pitchFamily="49" charset="-122"/>
                          <a:sym typeface="+mn-ea"/>
                        </a:rPr>
                        <a:t>倍于地球的周长</a:t>
                      </a:r>
                      <a:endParaRPr lang="zh-CN" altLang="en-US" sz="3000">
                        <a:latin typeface="楷体_GB2312" panose="02010609030101010101" pitchFamily="49" charset="-122"/>
                        <a:ea typeface="楷体_GB2312" panose="02010609030101010101" pitchFamily="49" charset="-122"/>
                      </a:endParaRP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sym typeface="+mn-ea"/>
                        </a:rPr>
                        <a:t>把光在每秒内通过的距离和地球周长相比较</a:t>
                      </a:r>
                      <a:r>
                        <a:rPr lang="en-US" altLang="zh-CN" sz="3000">
                          <a:latin typeface="楷体_GB2312" panose="02010609030101010101" pitchFamily="49" charset="-122"/>
                          <a:ea typeface="楷体_GB2312" panose="02010609030101010101" pitchFamily="49" charset="-122"/>
                          <a:sym typeface="+mn-ea"/>
                        </a:rPr>
                        <a:t>,</a:t>
                      </a:r>
                      <a:r>
                        <a:rPr lang="zh-CN" altLang="en-US" sz="3000">
                          <a:latin typeface="楷体_GB2312" panose="02010609030101010101" pitchFamily="49" charset="-122"/>
                          <a:ea typeface="楷体_GB2312" panose="02010609030101010101" pitchFamily="49" charset="-122"/>
                          <a:sym typeface="+mn-ea"/>
                        </a:rPr>
                        <a:t>使我们对光的速度有了具体可感的认识</a:t>
                      </a:r>
                      <a:endParaRPr lang="zh-CN" altLang="en-US" sz="3000">
                        <a:latin typeface="楷体_GB2312" panose="02010609030101010101" pitchFamily="49" charset="-122"/>
                        <a:ea typeface="楷体_GB2312" panose="02010609030101010101" pitchFamily="49" charset="-122"/>
                      </a:endParaRP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 name="文本框 1"/>
          <p:cNvSpPr txBox="1"/>
          <p:nvPr/>
        </p:nvSpPr>
        <p:spPr>
          <a:xfrm>
            <a:off x="440690" y="292100"/>
            <a:ext cx="10590530" cy="1198880"/>
          </a:xfrm>
          <a:prstGeom prst="rect">
            <a:avLst/>
          </a:prstGeom>
          <a:noFill/>
        </p:spPr>
        <p:txBody>
          <a:bodyPr wrap="square" rtlCol="0">
            <a:spAutoFit/>
          </a:bodyPr>
          <a:lstStyle/>
          <a:p>
            <a:pPr marL="0" indent="0" algn="l" defTabSz="1171575">
              <a:lnSpc>
                <a:spcPct val="120000"/>
              </a:lnSpc>
            </a:pPr>
            <a:r>
              <a:rPr lang="en-US" altLang="zh-CN" sz="3000" b="1">
                <a:latin typeface="Times New Roman" panose="02020603050405020304" pitchFamily="18" charset="0"/>
                <a:ea typeface="华文中宋" panose="02010600040101010101" charset="-122"/>
                <a:cs typeface="Times New Roman" panose="02020603050405020304" pitchFamily="18" charset="0"/>
                <a:sym typeface="+mn-ea"/>
              </a:rPr>
              <a:t>《</a:t>
            </a:r>
            <a:r>
              <a:rPr lang="zh-CN" altLang="en-US" sz="3000" b="1">
                <a:latin typeface="Times New Roman" panose="02020603050405020304" pitchFamily="18" charset="0"/>
                <a:ea typeface="华文中宋" panose="02010600040101010101" charset="-122"/>
                <a:cs typeface="Times New Roman" panose="02020603050405020304" pitchFamily="18" charset="0"/>
                <a:sym typeface="+mn-ea"/>
              </a:rPr>
              <a:t>宇宙的边疆</a:t>
            </a:r>
            <a:r>
              <a:rPr lang="en-US" altLang="zh-CN" sz="3000" b="1">
                <a:latin typeface="Times New Roman" panose="02020603050405020304" pitchFamily="18" charset="0"/>
                <a:ea typeface="华文中宋" panose="02010600040101010101" charset="-122"/>
                <a:cs typeface="Times New Roman" panose="02020603050405020304" pitchFamily="18" charset="0"/>
                <a:sym typeface="+mn-ea"/>
              </a:rPr>
              <a:t>》</a:t>
            </a:r>
            <a:r>
              <a:rPr lang="zh-CN" altLang="en-US" sz="3000" b="1">
                <a:latin typeface="Times New Roman" panose="02020603050405020304" pitchFamily="18" charset="0"/>
                <a:ea typeface="华文中宋" panose="02010600040101010101" charset="-122"/>
                <a:cs typeface="Times New Roman" panose="02020603050405020304" pitchFamily="18" charset="0"/>
                <a:sym typeface="+mn-ea"/>
              </a:rPr>
              <a:t>运用了哪些说明方法</a:t>
            </a:r>
            <a:r>
              <a:rPr lang="en-US" altLang="zh-CN" sz="3000" b="1">
                <a:latin typeface="Times New Roman" panose="02020603050405020304" pitchFamily="18" charset="0"/>
                <a:ea typeface="华文中宋" panose="02010600040101010101" charset="-122"/>
                <a:cs typeface="Times New Roman" panose="02020603050405020304" pitchFamily="18" charset="0"/>
                <a:sym typeface="+mn-ea"/>
              </a:rPr>
              <a:t>?</a:t>
            </a:r>
            <a:r>
              <a:rPr lang="zh-CN" altLang="en-US" sz="3000" b="1">
                <a:latin typeface="Times New Roman" panose="02020603050405020304" pitchFamily="18" charset="0"/>
                <a:ea typeface="华文中宋" panose="02010600040101010101" charset="-122"/>
                <a:cs typeface="Times New Roman" panose="02020603050405020304" pitchFamily="18" charset="0"/>
                <a:sym typeface="+mn-ea"/>
              </a:rPr>
              <a:t>试举例说明它们的作用。</a:t>
            </a:r>
            <a:endParaRPr lang="zh-CN" altLang="en-US" sz="3000" b="1">
              <a:solidFill>
                <a:srgbClr val="0000FF"/>
              </a:solidFill>
              <a:latin typeface="Times New Roman" panose="02020603050405020304" pitchFamily="18" charset="0"/>
              <a:ea typeface="华文中宋" panose="02010600040101010101" charset="-122"/>
              <a:cs typeface="Times New Roman" panose="02020603050405020304" pitchFamily="18" charset="0"/>
            </a:endParaRPr>
          </a:p>
          <a:p>
            <a:pPr marL="0" indent="0" algn="l" defTabSz="1171575">
              <a:lnSpc>
                <a:spcPct val="120000"/>
              </a:lnSpc>
            </a:pPr>
            <a:r>
              <a:rPr lang="zh-CN" altLang="en-US" sz="3000" b="1">
                <a:solidFill>
                  <a:srgbClr val="0000FF"/>
                </a:solidFill>
                <a:latin typeface="Times New Roman" panose="02020603050405020304" pitchFamily="18" charset="0"/>
                <a:ea typeface="华文中宋" panose="02010600040101010101" charset="-122"/>
                <a:cs typeface="Times New Roman" panose="02020603050405020304" pitchFamily="18" charset="0"/>
                <a:sym typeface="+mn-ea"/>
              </a:rPr>
              <a:t>参考示例</a:t>
            </a:r>
            <a:r>
              <a:rPr lang="en-US" altLang="zh-CN" sz="3000" b="1">
                <a:solidFill>
                  <a:srgbClr val="0000FF"/>
                </a:solidFill>
                <a:latin typeface="Times New Roman" panose="02020603050405020304" pitchFamily="18" charset="0"/>
                <a:ea typeface="华文中宋" panose="02010600040101010101" charset="-122"/>
                <a:cs typeface="Times New Roman" panose="02020603050405020304" pitchFamily="18" charset="0"/>
                <a:sym typeface="+mn-ea"/>
              </a:rPr>
              <a:t>:</a:t>
            </a:r>
            <a:endParaRPr lang="en-US" altLang="zh-CN" sz="3000" b="1">
              <a:solidFill>
                <a:srgbClr val="0000FF"/>
              </a:solidFill>
              <a:latin typeface="Times New Roman" panose="02020603050405020304" pitchFamily="18" charset="0"/>
              <a:ea typeface="华文中宋" panose="02010600040101010101"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9635"/>
                                        </p:tgtEl>
                                        <p:attrNameLst>
                                          <p:attrName>style.visibility</p:attrName>
                                        </p:attrNameLst>
                                      </p:cBhvr>
                                      <p:to>
                                        <p:strVal val="visible"/>
                                      </p:to>
                                    </p:set>
                                    <p:animEffect transition="in" filter="fade">
                                      <p:cBhvr>
                                        <p:cTn id="14" dur="1000"/>
                                        <p:tgtEl>
                                          <p:spTgt spid="69635"/>
                                        </p:tgtEl>
                                      </p:cBhvr>
                                    </p:animEffect>
                                    <p:anim calcmode="lin" valueType="num">
                                      <p:cBhvr>
                                        <p:cTn id="15" dur="1000" fill="hold"/>
                                        <p:tgtEl>
                                          <p:spTgt spid="69635"/>
                                        </p:tgtEl>
                                        <p:attrNameLst>
                                          <p:attrName>ppt_x</p:attrName>
                                        </p:attrNameLst>
                                      </p:cBhvr>
                                      <p:tavLst>
                                        <p:tav tm="0">
                                          <p:val>
                                            <p:strVal val="#ppt_x"/>
                                          </p:val>
                                        </p:tav>
                                        <p:tav tm="100000">
                                          <p:val>
                                            <p:strVal val="#ppt_x"/>
                                          </p:val>
                                        </p:tav>
                                      </p:tavLst>
                                    </p:anim>
                                    <p:anim calcmode="lin" valueType="num">
                                      <p:cBhvr>
                                        <p:cTn id="16" dur="1000" fill="hold"/>
                                        <p:tgtEl>
                                          <p:spTgt spid="696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01600" y="259635"/>
            <a:ext cx="11116800" cy="6096601"/>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05699" y="875999"/>
            <a:ext cx="3433800" cy="393000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86400" tIns="43200" rIns="86400" bIns="4320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1186180" y="2310765"/>
            <a:ext cx="3600450" cy="1050925"/>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155" b="1">
                <a:solidFill>
                  <a:schemeClr val="bg1"/>
                </a:solidFill>
                <a:latin typeface="Times New Roman" panose="02020603050405020304" pitchFamily="18" charset="0"/>
                <a:ea typeface="华文中宋" panose="02010600040101010101" charset="-122"/>
                <a:sym typeface="+mn-ea"/>
              </a:rPr>
              <a:t>知人论世</a:t>
            </a:r>
            <a:endParaRPr kumimoji="0" lang="zh-CN" altLang="en-US" sz="4155" b="1" i="1" kern="0" cap="none" spc="600" normalizeH="0" baseline="0" noProof="0">
              <a:solidFill>
                <a:schemeClr val="bg1"/>
              </a:solidFill>
              <a:latin typeface="Times New Roman" panose="02020603050405020304" pitchFamily="18" charset="0"/>
              <a:ea typeface="华文中宋" panose="02010600040101010101" charset="-122"/>
              <a:sym typeface="+mn-ea"/>
            </a:endParaRPr>
          </a:p>
        </p:txBody>
      </p:sp>
      <p:sp>
        <p:nvSpPr>
          <p:cNvPr id="7" name="文本框 6"/>
          <p:cNvSpPr txBox="1"/>
          <p:nvPr/>
        </p:nvSpPr>
        <p:spPr>
          <a:xfrm>
            <a:off x="1233500" y="1907100"/>
            <a:ext cx="2587800" cy="557530"/>
          </a:xfrm>
          <a:prstGeom prst="rect">
            <a:avLst/>
          </a:prstGeom>
          <a:noFill/>
        </p:spPr>
        <p:txBody>
          <a:bodyPr wrap="square" rtlCol="0">
            <a:spAutoFit/>
          </a:bodyPr>
          <a:lstStyle/>
          <a:p>
            <a:r>
              <a:rPr lang="zh-CN" altLang="en-US" sz="3025" b="1">
                <a:solidFill>
                  <a:schemeClr val="bg1"/>
                </a:solidFill>
                <a:latin typeface="Times New Roman" panose="02020603050405020304" pitchFamily="18" charset="0"/>
                <a:ea typeface="华文中宋" panose="02010600040101010101" charset="-122"/>
              </a:rPr>
              <a:t>第一部分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70658" name="表格 70657"/>
          <p:cNvGraphicFramePr>
            <a:graphicFrameLocks noGrp="1"/>
          </p:cNvGraphicFramePr>
          <p:nvPr>
            <p:custDataLst>
              <p:tags r:id="rId2"/>
            </p:custDataLst>
          </p:nvPr>
        </p:nvGraphicFramePr>
        <p:xfrm>
          <a:off x="531495" y="451485"/>
          <a:ext cx="10502900" cy="5452745"/>
        </p:xfrm>
        <a:graphic>
          <a:graphicData uri="http://schemas.openxmlformats.org/drawingml/2006/table">
            <a:tbl>
              <a:tblPr/>
              <a:tblGrid>
                <a:gridCol w="594995">
                  <a:extLst>
                    <a:ext uri="{9D8B030D-6E8A-4147-A177-3AD203B41FA5}">
                      <a16:colId xmlns:a16="http://schemas.microsoft.com/office/drawing/2014/main" val="20000"/>
                    </a:ext>
                  </a:extLst>
                </a:gridCol>
                <a:gridCol w="1176655">
                  <a:extLst>
                    <a:ext uri="{9D8B030D-6E8A-4147-A177-3AD203B41FA5}">
                      <a16:colId xmlns:a16="http://schemas.microsoft.com/office/drawing/2014/main" val="20001"/>
                    </a:ext>
                  </a:extLst>
                </a:gridCol>
                <a:gridCol w="4262120">
                  <a:extLst>
                    <a:ext uri="{9D8B030D-6E8A-4147-A177-3AD203B41FA5}">
                      <a16:colId xmlns:a16="http://schemas.microsoft.com/office/drawing/2014/main" val="20002"/>
                    </a:ext>
                  </a:extLst>
                </a:gridCol>
                <a:gridCol w="4469130">
                  <a:extLst>
                    <a:ext uri="{9D8B030D-6E8A-4147-A177-3AD203B41FA5}">
                      <a16:colId xmlns:a16="http://schemas.microsoft.com/office/drawing/2014/main" val="20003"/>
                    </a:ext>
                  </a:extLst>
                </a:gridCol>
              </a:tblGrid>
              <a:tr h="1032510">
                <a:tc gridSpan="2">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说明方法</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hMerge="1">
                  <a:txBody>
                    <a:bodyPr vert="horz" wrap="square"/>
                    <a:lstStyle/>
                    <a:p>
                      <a:endParaRPr lang="zh-CN"/>
                    </a:p>
                  </a:txBody>
                  <a:tcPr>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举例</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作用阐释</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254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14270">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en-US" altLang="zh-CN" sz="3000">
                          <a:latin typeface="楷体_GB2312" panose="02010609030101010101" pitchFamily="49" charset="-122"/>
                          <a:ea typeface="楷体_GB2312" panose="02010609030101010101" pitchFamily="49" charset="-122"/>
                        </a:rPr>
                        <a:t>3</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打</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比</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方</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地球的表面就是宇宙汪洋之滨</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把整个宇宙比作</a:t>
                      </a:r>
                      <a:r>
                        <a:rPr lang="zh-CN" altLang="en-US" sz="3000">
                          <a:latin typeface="Arial" panose="020b0604020202020204" pitchFamily="34" charset="0"/>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大海</a:t>
                      </a:r>
                      <a:r>
                        <a:rPr lang="zh-CN" altLang="en-US" sz="3000">
                          <a:latin typeface="Arial" panose="020b0604020202020204" pitchFamily="34" charset="0"/>
                          <a:ea typeface="楷体_GB2312" panose="02010609030101010101" pitchFamily="49" charset="-122"/>
                        </a:rPr>
                        <a:t>”</a:t>
                      </a:r>
                      <a:r>
                        <a:rPr lang="en-US" altLang="zh-CN" sz="3000">
                          <a:latin typeface="楷体_GB2312" panose="02010609030101010101" pitchFamily="49" charset="-122"/>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把地球的表面比作</a:t>
                      </a:r>
                      <a:r>
                        <a:rPr lang="zh-CN" altLang="en-US" sz="3000">
                          <a:latin typeface="Arial" panose="020b0604020202020204" pitchFamily="34" charset="0"/>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汪洋之滨</a:t>
                      </a:r>
                      <a:r>
                        <a:rPr lang="zh-CN" altLang="en-US" sz="3000">
                          <a:latin typeface="Arial" panose="020b0604020202020204" pitchFamily="34" charset="0"/>
                          <a:ea typeface="楷体_GB2312" panose="02010609030101010101" pitchFamily="49" charset="-122"/>
                        </a:rPr>
                        <a:t>”</a:t>
                      </a:r>
                      <a:r>
                        <a:rPr lang="en-US" altLang="zh-CN" sz="3000">
                          <a:latin typeface="楷体_GB2312" panose="02010609030101010101" pitchFamily="49" charset="-122"/>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形象生动</a:t>
                      </a:r>
                      <a:r>
                        <a:rPr lang="en-US" altLang="zh-CN" sz="3000">
                          <a:latin typeface="楷体_GB2312" panose="02010609030101010101" pitchFamily="49" charset="-122"/>
                          <a:ea typeface="楷体_GB2312" panose="02010609030101010101" pitchFamily="49" charset="-122"/>
                        </a:rPr>
                        <a:t>,</a:t>
                      </a:r>
                      <a:r>
                        <a:rPr lang="zh-CN" altLang="en-US" sz="3000">
                          <a:latin typeface="楷体_GB2312" panose="02010609030101010101" pitchFamily="49" charset="-122"/>
                          <a:ea typeface="楷体_GB2312" panose="02010609030101010101" pitchFamily="49" charset="-122"/>
                        </a:rPr>
                        <a:t>更能体现出宇宙的无边无际</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005965">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en-US" altLang="zh-CN" sz="3000">
                          <a:latin typeface="楷体_GB2312" panose="02010609030101010101" pitchFamily="49" charset="-122"/>
                          <a:ea typeface="楷体_GB2312" panose="02010609030101010101" pitchFamily="49" charset="-122"/>
                        </a:rPr>
                        <a:t>4</a:t>
                      </a:r>
                    </a:p>
                  </a:txBody>
                  <a:tcPr marL="110742" marR="110742" marT="55371" marB="55371" anchor="ctr">
                    <a:lnL w="254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gn="ctr">
                        <a:lnSpc>
                          <a:spcPct val="100000"/>
                        </a:lnSpc>
                        <a:buClrTx/>
                        <a:buNone/>
                      </a:pPr>
                      <a:r>
                        <a:rPr lang="zh-CN" altLang="en-US" sz="3000">
                          <a:latin typeface="楷体_GB2312" panose="02010609030101010101" pitchFamily="49" charset="-122"/>
                          <a:ea typeface="楷体_GB2312" panose="02010609030101010101" pitchFamily="49" charset="-122"/>
                        </a:rPr>
                        <a:t>举</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例</a:t>
                      </a:r>
                    </a:p>
                    <a:p>
                      <a:pPr lvl="0" algn="ctr" eaLnBrk="0" hangingPunct="0">
                        <a:lnSpc>
                          <a:spcPct val="100000"/>
                        </a:lnSpc>
                        <a:buClrTx/>
                        <a:buNone/>
                      </a:pPr>
                      <a:r>
                        <a:rPr lang="zh-CN" altLang="en-US" sz="3000">
                          <a:latin typeface="楷体_GB2312" panose="02010609030101010101" pitchFamily="49" charset="-122"/>
                          <a:ea typeface="楷体_GB2312" panose="02010609030101010101" pitchFamily="49" charset="-122"/>
                        </a:rPr>
                        <a:t>子</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例如，在那里有红色行星——火星</a:t>
                      </a:r>
                    </a:p>
                  </a:txBody>
                  <a:tcPr marL="110742" marR="110742" marT="55371" marB="55371" anchor="ctr">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tc>
                  <a:txBody>
                    <a:bodyPr vert="horz" wrap="square"/>
                    <a:lstStyle>
                      <a:lvl1pPr marL="0" lvl="0"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defRPr>
                      </a:lvl1pPr>
                      <a:lvl2pPr marL="457200" lvl="1"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SzTx/>
                        <a:buNone/>
                        <a:defRPr sz="2600" b="1" i="0" u="none" kern="1200" baseline="0">
                          <a:solidFill>
                            <a:srgbClr val="000000"/>
                          </a:solidFill>
                          <a:latin typeface="宋体" panose="02010600030101010101" pitchFamily="2" charset="-122"/>
                          <a:ea typeface="Times New Roman" panose="02020603050405020304" pitchFamily="18" charset="0"/>
                          <a:cs typeface="+mn-cs"/>
                        </a:defRPr>
                      </a:lvl5pPr>
                    </a:lstStyle>
                    <a:p>
                      <a:pPr lvl="0">
                        <a:lnSpc>
                          <a:spcPct val="100000"/>
                        </a:lnSpc>
                        <a:buClrTx/>
                        <a:buNone/>
                      </a:pPr>
                      <a:r>
                        <a:rPr lang="zh-CN" altLang="en-US" sz="3000">
                          <a:latin typeface="楷体_GB2312" panose="02010609030101010101" pitchFamily="49" charset="-122"/>
                          <a:ea typeface="楷体_GB2312" panose="02010609030101010101" pitchFamily="49" charset="-122"/>
                        </a:rPr>
                        <a:t>说明在气体行星及其冰冻卫星的内侧就是充满岩石的温暖的内太阳系，让人信服</a:t>
                      </a:r>
                    </a:p>
                  </a:txBody>
                  <a:tcPr marL="110742" marR="110742" marT="55371" marB="55371" anchor="ctr">
                    <a:lnL w="12700" cap="flat" cmpd="sng">
                      <a:solidFill>
                        <a:srgbClr val="000000"/>
                      </a:solidFill>
                      <a:prstDash val="solid"/>
                      <a:round/>
                      <a:headEnd type="none" w="med" len="med"/>
                      <a:tailEnd type="none" w="med" len="med"/>
                    </a:lnL>
                    <a:lnR w="254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25400" cap="flat" cmpd="sng">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277495" y="350520"/>
            <a:ext cx="10939145" cy="5259070"/>
          </a:xfrm>
          <a:prstGeom prst="rect">
            <a:avLst/>
          </a:prstGeom>
          <a:noFill/>
        </p:spPr>
        <p:txBody>
          <a:bodyPr wrap="square" rtlCol="0">
            <a:spAutoFit/>
          </a:bodyPr>
          <a:lstStyle/>
          <a:p>
            <a:pPr algn="l">
              <a:lnSpc>
                <a:spcPct val="120000"/>
              </a:lnSpc>
            </a:pPr>
            <a:r>
              <a:rPr lang="en-US" altLang="zh-CN" sz="2800" b="1">
                <a:solidFill>
                  <a:schemeClr val="tx1">
                    <a:lumMod val="65000"/>
                    <a:lumOff val="35000"/>
                  </a:schemeClr>
                </a:solidFill>
                <a:latin typeface="Times New Roman" panose="02020603050405020304" pitchFamily="18" charset="0"/>
                <a:ea typeface="黑体" panose="02010609060101010101" charset="-122"/>
                <a:cs typeface="Times New Roman" panose="02020603050405020304" pitchFamily="18" charset="0"/>
                <a:sym typeface="+mn-ea"/>
              </a:rPr>
              <a:t>     </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任务二：比较鉴赏</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endPar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a:lnSpc>
                <a:spcPct val="120000"/>
              </a:lnSpc>
            </a:pPr>
            <a:r>
              <a:rPr lang="en-US" altLang="zh-CN" sz="2800" b="1">
                <a:solidFill>
                  <a:srgbClr val="C00000"/>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2800" b="1">
                <a:solidFill>
                  <a:srgbClr val="C00000"/>
                </a:solidFill>
                <a:latin typeface="Times New Roman" panose="02020603050405020304" pitchFamily="18" charset="0"/>
                <a:ea typeface="黑体" panose="02010609060101010101" charset="-122"/>
                <a:cs typeface="Times New Roman" panose="02020603050405020304" pitchFamily="18" charset="0"/>
                <a:sym typeface="+mn-ea"/>
              </a:rPr>
              <a:t>①表达方式方面。</a:t>
            </a: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自然选择的证明</a:t>
            </a: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以举例论证</a:t>
            </a: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举例说明</a:t>
            </a: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为主。</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作为学术著作，内容学术性强，有理论高度，作者在论述时，运用举例子阐述观点。如“拿鸟类来说，</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例如：为什么南美洲热带和温带的鸫类，</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endPar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a:lnSpc>
                <a:spcPct val="120000"/>
              </a:lnSpc>
            </a:pP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宇宙的边疆</a:t>
            </a:r>
            <a:r>
              <a:rPr lang="en-US" altLang="zh-CN"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8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运用了大量的议论与抒情。</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本文作为科普文章，为了让观众了解宇宙的客观构</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成和相关知识，感染观众，运用了议论和抒情。如“假如我们被随意搁置在宇宙之中，我们附着或旁落在一个行星上的机会只有</a:t>
            </a:r>
            <a:r>
              <a:rPr lang="en-US" altLang="zh-CN" sz="2800" b="1">
                <a:latin typeface="Times New Roman" panose="02020603050405020304" pitchFamily="18" charset="0"/>
                <a:ea typeface="黑体" panose="02010609060101010101" charset="-122"/>
                <a:cs typeface="Times New Roman" panose="02020603050405020304" pitchFamily="18" charset="0"/>
                <a:sym typeface="+mn-ea"/>
              </a:rPr>
              <a:t>1033</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分之一</a:t>
            </a:r>
            <a:r>
              <a:rPr lang="en-US" altLang="zh-CN" sz="2800" b="1">
                <a:latin typeface="Times New Roman" panose="02020603050405020304" pitchFamily="18" charset="0"/>
                <a:ea typeface="黑体" panose="02010609060101010101" charset="-122"/>
                <a:cs typeface="Times New Roman" panose="02020603050405020304" pitchFamily="18" charset="0"/>
                <a:sym typeface="+mn-ea"/>
              </a:rPr>
              <a:t>(1033</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，在</a:t>
            </a:r>
            <a:r>
              <a:rPr lang="en-US" altLang="zh-CN" sz="2800" b="1">
                <a:latin typeface="Times New Roman" panose="02020603050405020304" pitchFamily="18" charset="0"/>
                <a:ea typeface="黑体" panose="02010609060101010101" charset="-122"/>
                <a:cs typeface="Times New Roman" panose="02020603050405020304" pitchFamily="18" charset="0"/>
                <a:sym typeface="+mn-ea"/>
              </a:rPr>
              <a:t>1</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之后接</a:t>
            </a:r>
            <a:r>
              <a:rPr lang="en-US" altLang="zh-CN" sz="2800" b="1">
                <a:latin typeface="Times New Roman" panose="02020603050405020304" pitchFamily="18" charset="0"/>
                <a:ea typeface="黑体" panose="02010609060101010101" charset="-122"/>
                <a:cs typeface="Times New Roman" panose="02020603050405020304" pitchFamily="18" charset="0"/>
                <a:sym typeface="+mn-ea"/>
              </a:rPr>
              <a:t>33</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个</a:t>
            </a:r>
            <a:r>
              <a:rPr lang="en-US" altLang="zh-CN" sz="2800" b="1">
                <a:latin typeface="Times New Roman" panose="02020603050405020304" pitchFamily="18" charset="0"/>
                <a:ea typeface="黑体" panose="02010609060101010101" charset="-122"/>
                <a:cs typeface="Times New Roman" panose="02020603050405020304" pitchFamily="18" charset="0"/>
                <a:sym typeface="+mn-ea"/>
              </a:rPr>
              <a:t>0)</a:t>
            </a:r>
            <a:r>
              <a:rPr lang="zh-CN" altLang="en-US" sz="2800" b="1">
                <a:latin typeface="Times New Roman" panose="02020603050405020304" pitchFamily="18" charset="0"/>
                <a:ea typeface="黑体" panose="02010609060101010101" charset="-122"/>
                <a:cs typeface="Times New Roman" panose="02020603050405020304" pitchFamily="18" charset="0"/>
                <a:sym typeface="+mn-ea"/>
              </a:rPr>
              <a:t>。在日常生活当中，这样的机会是‘令人羡慕的’。可见天体是多么宝贵”等。</a:t>
            </a:r>
            <a:endPar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文本框 1"/>
          <p:cNvSpPr txBox="1"/>
          <p:nvPr/>
        </p:nvSpPr>
        <p:spPr>
          <a:xfrm>
            <a:off x="290124" y="493466"/>
            <a:ext cx="10887075" cy="5077460"/>
          </a:xfrm>
          <a:prstGeom prst="rect">
            <a:avLst/>
          </a:prstGeom>
          <a:noFill/>
        </p:spPr>
        <p:txBody>
          <a:bodyPr wrap="square" rtlCol="0">
            <a:spAutoFit/>
          </a:bodyPr>
          <a:lstStyle/>
          <a:p>
            <a:pPr>
              <a:lnSpc>
                <a:spcPct val="120000"/>
              </a:lnSpc>
            </a:pPr>
            <a:r>
              <a:rPr lang="en-US" altLang="zh-CN" sz="3000" b="1">
                <a:solidFill>
                  <a:srgbClr val="C00000"/>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3000" b="1">
                <a:solidFill>
                  <a:srgbClr val="C00000"/>
                </a:solidFill>
                <a:latin typeface="Times New Roman" panose="02020603050405020304" pitchFamily="18" charset="0"/>
                <a:ea typeface="黑体" panose="02010609060101010101" charset="-122"/>
                <a:cs typeface="Times New Roman" panose="02020603050405020304" pitchFamily="18" charset="0"/>
                <a:sym typeface="+mn-ea"/>
              </a:rPr>
              <a:t>②语言风格方面。</a:t>
            </a:r>
            <a:endParaRPr lang="en-US" altLang="zh-CN" sz="3000" b="1">
              <a:solidFill>
                <a:srgbClr val="C00000"/>
              </a:solidFill>
              <a:latin typeface="Times New Roman" panose="02020603050405020304" pitchFamily="18" charset="0"/>
              <a:ea typeface="黑体" panose="02010609060101010101" charset="-122"/>
              <a:cs typeface="Times New Roman" panose="02020603050405020304" pitchFamily="18" charset="0"/>
              <a:sym typeface="+mn-ea"/>
            </a:endParaRPr>
          </a:p>
          <a:p>
            <a:pPr>
              <a:lnSpc>
                <a:spcPct val="120000"/>
              </a:lnSpc>
            </a:pPr>
            <a:r>
              <a:rPr lang="en-US" altLang="zh-CN"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自然选择的证明</a:t>
            </a:r>
            <a:r>
              <a:rPr lang="en-US" altLang="zh-CN"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作为学术著作，本文用词准确，表达严密，表述严谨。</a:t>
            </a:r>
            <a:r>
              <a:rPr lang="zh-CN" altLang="en-US" sz="30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如“物种中存在着个体差异，这是大家所公认的”，这类确凿的观点，说得非常肯定；“仅此一点，自然选择学说已是极为可信的了”中的“极为可信”，强调了可信的程度，但仍不是定论，语言表述非常严谨。</a:t>
            </a:r>
            <a:endParaRPr lang="en-US" altLang="zh-CN" sz="30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endParaRPr>
          </a:p>
          <a:p>
            <a:pPr>
              <a:lnSpc>
                <a:spcPct val="120000"/>
              </a:lnSpc>
            </a:pPr>
            <a:r>
              <a:rPr lang="en-US" altLang="zh-CN"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宇宙的边疆</a:t>
            </a:r>
            <a:r>
              <a:rPr lang="en-US" altLang="zh-CN"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3000" b="1">
                <a:solidFill>
                  <a:srgbClr val="0070C0"/>
                </a:solidFill>
                <a:latin typeface="Times New Roman" panose="02020603050405020304" pitchFamily="18" charset="0"/>
                <a:ea typeface="黑体" panose="02010609060101010101" charset="-122"/>
                <a:cs typeface="Times New Roman" panose="02020603050405020304" pitchFamily="18" charset="0"/>
                <a:sym typeface="+mn-ea"/>
              </a:rPr>
              <a:t>作为一篇科普文章，本文的语言毫无干涩、枯燥、板滞之感，而是很直观、形象。这与文中大量运用比喻、拟人等修辞手法不无关系。</a:t>
            </a:r>
          </a:p>
        </p:txBody>
      </p:sp>
      <p:pic>
        <p:nvPicPr>
          <p:cNvPr id="3" name="New picture"/>
          <p:cNvPicPr/>
          <p:nvPr/>
        </p:nvPicPr>
        <p:blipFill>
          <a:blip r:embed="rId2"/>
          <a:stretch>
            <a:fillRect/>
          </a:stretch>
        </p:blipFill>
        <p:spPr>
          <a:xfrm>
            <a:off x="12623800" y="11811000"/>
            <a:ext cx="3175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4646" r="4646"/>
          <a:stretch>
            <a:fillRect/>
          </a:stretch>
        </p:blipFill>
        <p:spPr>
          <a:xfrm>
            <a:off x="146769" y="736110"/>
            <a:ext cx="4625703" cy="500777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108784" y="1151194"/>
            <a:ext cx="7289847" cy="427920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微软雅黑" panose="020b0503020204020204" pitchFamily="34" charset="-122"/>
              <a:ea typeface="微软雅黑" panose="020b0503020204020204" pitchFamily="34" charset="-122"/>
            </a:endParaRPr>
          </a:p>
        </p:txBody>
      </p:sp>
      <p:sp>
        <p:nvSpPr>
          <p:cNvPr id="6" name="文本框 5"/>
          <p:cNvSpPr txBox="1"/>
          <p:nvPr/>
        </p:nvSpPr>
        <p:spPr>
          <a:xfrm>
            <a:off x="6993416" y="277108"/>
            <a:ext cx="4056600" cy="823595"/>
          </a:xfrm>
          <a:prstGeom prst="rect">
            <a:avLst/>
          </a:prstGeom>
          <a:noFill/>
        </p:spPr>
        <p:txBody>
          <a:bodyPr wrap="square" rtlCol="0">
            <a:spAutoFit/>
          </a:bodyPr>
          <a:lstStyle/>
          <a:p>
            <a:pPr algn="l">
              <a:lnSpc>
                <a:spcPct val="140000"/>
              </a:lnSpc>
            </a:pPr>
            <a:r>
              <a:rPr lang="zh-CN" altLang="en-US" sz="3400" b="1">
                <a:solidFill>
                  <a:schemeClr val="tx1"/>
                </a:solidFill>
                <a:latin typeface="Times New Roman" panose="02020603050405020304" pitchFamily="18" charset="0"/>
                <a:ea typeface="华文中宋" panose="02010600040101010101" charset="-122"/>
              </a:rPr>
              <a:t>了解</a:t>
            </a:r>
            <a:r>
              <a:rPr lang="zh-CN" altLang="en-US" sz="3400" b="1">
                <a:latin typeface="Times New Roman" panose="02020603050405020304" pitchFamily="18" charset="0"/>
                <a:ea typeface="华文中宋" panose="02010600040101010101" charset="-122"/>
              </a:rPr>
              <a:t>作者</a:t>
            </a:r>
            <a:endParaRPr sz="3400" b="1">
              <a:solidFill>
                <a:schemeClr val="tx1"/>
              </a:solidFill>
              <a:latin typeface="Times New Roman" panose="02020603050405020304" pitchFamily="18" charset="0"/>
              <a:ea typeface="华文中宋" panose="02010600040101010101" charset="-122"/>
            </a:endParaRPr>
          </a:p>
        </p:txBody>
      </p:sp>
      <p:sp>
        <p:nvSpPr>
          <p:cNvPr id="17" name="文本框 16"/>
          <p:cNvSpPr txBox="1"/>
          <p:nvPr/>
        </p:nvSpPr>
        <p:spPr>
          <a:xfrm>
            <a:off x="4153592" y="1297179"/>
            <a:ext cx="7181539" cy="3984625"/>
          </a:xfrm>
          <a:prstGeom prst="rect">
            <a:avLst/>
          </a:prstGeom>
          <a:noFill/>
        </p:spPr>
        <p:txBody>
          <a:bodyPr wrap="square" rtlCol="0">
            <a:spAutoFit/>
          </a:bodyPr>
          <a:lstStyle/>
          <a:p>
            <a:pPr indent="457200">
              <a:lnSpc>
                <a:spcPct val="100000"/>
              </a:lnSpc>
            </a:pP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查尔斯</a:t>
            </a: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罗伯特</a:t>
            </a: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达尔文</a:t>
            </a: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(1809—1882)</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，英国博物学家，进化论的奠基人。</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曾经乘坐“贝格尔号”舰作了历时</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5</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年的环球航行，对动植物和地质结构等进行了大量的观察和采集。</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出版</a:t>
            </a: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物种起源</a:t>
            </a:r>
            <a:r>
              <a:rPr lang="en-US" altLang="zh-CN"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，提出了生物进化论学说，从而摧毁了各种唯心的神造论以及物种不变论。</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除了生物学外，他的理论对人类学、心理学、哲学的发展都有不容忽视的影响。恩格斯将“进化论”列为</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19</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世纪自然科学的三大发现之一</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其他两个是细胞学说、能量守恒转化定律</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，对人类有杰出的贡献。</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1882</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年</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4</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月</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19</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日，达尔文因病逝世，享年</a:t>
            </a:r>
            <a:r>
              <a:rPr lang="en-US" altLang="zh-CN"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73</a:t>
            </a:r>
            <a:r>
              <a:rPr lang="zh-CN" altLang="en-US" sz="23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岁，葬于威斯敏斯特大教堂。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文本框 4"/>
          <p:cNvSpPr txBox="1"/>
          <p:nvPr/>
        </p:nvSpPr>
        <p:spPr>
          <a:xfrm>
            <a:off x="426720" y="104775"/>
            <a:ext cx="875030" cy="5791200"/>
          </a:xfrm>
          <a:prstGeom prst="rect">
            <a:avLst/>
          </a:prstGeom>
          <a:noFill/>
        </p:spPr>
        <p:txBody>
          <a:bodyPr vert="eaVert" wrap="square" rtlCol="0">
            <a:spAutoFit/>
          </a:bodyPr>
          <a:lstStyle/>
          <a:p>
            <a:pPr algn="ctr"/>
            <a:r>
              <a:rPr lang="zh-CN" altLang="en-US" sz="4500" b="1">
                <a:solidFill>
                  <a:srgbClr val="FF0000"/>
                </a:solidFill>
                <a:latin typeface="Times New Roman" panose="02020603050405020304" pitchFamily="18" charset="0"/>
                <a:ea typeface="华文中宋" panose="02010600040101010101" charset="-122"/>
                <a:sym typeface="+mn-ea"/>
              </a:rPr>
              <a:t>相关背景</a:t>
            </a:r>
          </a:p>
        </p:txBody>
      </p:sp>
      <p:sp>
        <p:nvSpPr>
          <p:cNvPr id="82" name="文本框 81"/>
          <p:cNvSpPr txBox="1"/>
          <p:nvPr/>
        </p:nvSpPr>
        <p:spPr>
          <a:xfrm>
            <a:off x="1643380" y="526415"/>
            <a:ext cx="9220200" cy="5369560"/>
          </a:xfrm>
          <a:prstGeom prst="rect">
            <a:avLst/>
          </a:prstGeom>
          <a:noFill/>
          <a:effectLst/>
        </p:spPr>
        <p:txBody>
          <a:bodyPr wrap="square" rtlCol="0">
            <a:spAutoFit/>
          </a:bodyPr>
          <a:lstStyle/>
          <a:p>
            <a:pPr indent="457200">
              <a:lnSpc>
                <a:spcPct val="110000"/>
              </a:lnSpc>
            </a:pP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   1831</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5</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年时间，达尔文游遍了世界大部分地区，终于回到了英国。</a:t>
            </a:r>
          </a:p>
          <a:p>
            <a:pPr indent="457200">
              <a:lnSpc>
                <a:spcPct val="110000"/>
              </a:lnSpc>
            </a:pP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  </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在环球航行的过程中，每个地区都存在着既相似又不一样的物种，或者是南美洲和大洋洲的小岛环境相似，但是物种却不相同，这些发现让达尔文更加坚信了研究生物特性的决心。</a:t>
            </a:r>
          </a:p>
          <a:p>
            <a:pPr indent="457200">
              <a:lnSpc>
                <a:spcPct val="110000"/>
              </a:lnSpc>
            </a:pP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   1842</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年，达尔文完成了</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物种起源</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的简要提纲，经过了十几年的刻苦研究，终于在</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1859</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年出版了</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物种起源</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23767" r="23767"/>
          <a:stretch>
            <a:fillRect/>
          </a:stretch>
        </p:blipFill>
        <p:spPr>
          <a:xfrm>
            <a:off x="146769" y="736110"/>
            <a:ext cx="4625703" cy="500777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083384" y="1100394"/>
            <a:ext cx="7289847" cy="427920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微软雅黑" panose="020b0503020204020204" pitchFamily="34" charset="-122"/>
              <a:ea typeface="微软雅黑" panose="020b0503020204020204" pitchFamily="34" charset="-122"/>
            </a:endParaRPr>
          </a:p>
        </p:txBody>
      </p:sp>
      <p:sp>
        <p:nvSpPr>
          <p:cNvPr id="6" name="文本框 5"/>
          <p:cNvSpPr txBox="1"/>
          <p:nvPr/>
        </p:nvSpPr>
        <p:spPr>
          <a:xfrm>
            <a:off x="6773071" y="264408"/>
            <a:ext cx="4056600" cy="823595"/>
          </a:xfrm>
          <a:prstGeom prst="rect">
            <a:avLst/>
          </a:prstGeom>
          <a:noFill/>
        </p:spPr>
        <p:txBody>
          <a:bodyPr wrap="square" rtlCol="0">
            <a:spAutoFit/>
          </a:bodyPr>
          <a:lstStyle/>
          <a:p>
            <a:pPr algn="l">
              <a:lnSpc>
                <a:spcPct val="140000"/>
              </a:lnSpc>
            </a:pPr>
            <a:r>
              <a:rPr lang="zh-CN" altLang="en-US" sz="3400" b="1">
                <a:solidFill>
                  <a:schemeClr val="tx1"/>
                </a:solidFill>
                <a:latin typeface="Times New Roman" panose="02020603050405020304" pitchFamily="18" charset="0"/>
                <a:ea typeface="华文中宋" panose="02010600040101010101" charset="-122"/>
              </a:rPr>
              <a:t>了解</a:t>
            </a:r>
            <a:r>
              <a:rPr lang="zh-CN" altLang="en-US" sz="3400" b="1">
                <a:latin typeface="Times New Roman" panose="02020603050405020304" pitchFamily="18" charset="0"/>
                <a:ea typeface="华文中宋" panose="02010600040101010101" charset="-122"/>
              </a:rPr>
              <a:t>作者</a:t>
            </a:r>
            <a:endParaRPr sz="3400" b="1">
              <a:solidFill>
                <a:schemeClr val="tx1"/>
              </a:solidFill>
              <a:latin typeface="Times New Roman" panose="02020603050405020304" pitchFamily="18" charset="0"/>
              <a:ea typeface="华文中宋" panose="02010600040101010101" charset="-122"/>
            </a:endParaRPr>
          </a:p>
        </p:txBody>
      </p:sp>
      <p:sp>
        <p:nvSpPr>
          <p:cNvPr id="17" name="文本框 16"/>
          <p:cNvSpPr txBox="1"/>
          <p:nvPr/>
        </p:nvSpPr>
        <p:spPr>
          <a:xfrm>
            <a:off x="4137538" y="1219434"/>
            <a:ext cx="7181539" cy="4050030"/>
          </a:xfrm>
          <a:prstGeom prst="rect">
            <a:avLst/>
          </a:prstGeom>
          <a:noFill/>
        </p:spPr>
        <p:txBody>
          <a:bodyPr wrap="square" rtlCol="0">
            <a:spAutoFit/>
          </a:bodyPr>
          <a:lstStyle/>
          <a:p>
            <a:pPr indent="457200">
              <a:lnSpc>
                <a:spcPct val="110000"/>
              </a:lnSpc>
            </a:pPr>
            <a:r>
              <a:rPr lang="en-US" altLang="zh-CN"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   </a:t>
            </a:r>
            <a:r>
              <a:rPr lang="zh-CN" altLang="en-US"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卡尔</a:t>
            </a:r>
            <a:r>
              <a:rPr lang="en-US" altLang="zh-CN"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萨根</a:t>
            </a:r>
            <a:r>
              <a:rPr lang="en-US" altLang="zh-CN"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(1934—1996)</a:t>
            </a:r>
            <a:r>
              <a:rPr lang="zh-CN" altLang="en-US"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，美国天文学家、科普作家。</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曾任美国康奈尔大学行星研究中心主任，被称为“</a:t>
            </a:r>
            <a:r>
              <a:rPr lang="zh-CN" altLang="en-US"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大众天文学家</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”和“</a:t>
            </a:r>
            <a:r>
              <a:rPr lang="zh-CN" altLang="en-US" sz="2600" b="1">
                <a:solidFill>
                  <a:schemeClr val="accent1">
                    <a:lumMod val="40000"/>
                    <a:lumOff val="60000"/>
                  </a:schemeClr>
                </a:solidFill>
                <a:latin typeface="Times New Roman" panose="02020603050405020304" pitchFamily="18" charset="0"/>
                <a:ea typeface="黑体" panose="02010609060101010101" charset="-122"/>
                <a:cs typeface="Times New Roman" panose="02020603050405020304" pitchFamily="18" charset="0"/>
                <a:sym typeface="+mn-ea"/>
              </a:rPr>
              <a:t>公众科学家</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”。他主持过电视科学节目，著有大量的科普书籍，其中</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伊甸园的飞龙</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曾获得普利策奖，电视系列节目</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宇宙</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在全世界引起强烈反响。美国</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每日新闻</a:t>
            </a:r>
            <a:r>
              <a:rPr lang="en-US" altLang="zh-CN"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bg1"/>
                </a:solidFill>
                <a:latin typeface="Times New Roman" panose="02020603050405020304" pitchFamily="18" charset="0"/>
                <a:ea typeface="黑体" panose="02010609060101010101" charset="-122"/>
                <a:cs typeface="Times New Roman" panose="02020603050405020304" pitchFamily="18" charset="0"/>
                <a:sym typeface="+mn-ea"/>
              </a:rPr>
              <a:t>曾这样评论他：“他有三只眼。一只眼睛探索太空；一只眼睛探索历史；第三只眼睛，也就是他的思维，探索现实社会。”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82" name="文本框 81"/>
          <p:cNvSpPr txBox="1"/>
          <p:nvPr/>
        </p:nvSpPr>
        <p:spPr>
          <a:xfrm>
            <a:off x="1630680" y="471805"/>
            <a:ext cx="9232900" cy="5291455"/>
          </a:xfrm>
          <a:prstGeom prst="rect">
            <a:avLst/>
          </a:prstGeom>
          <a:noFill/>
          <a:effectLst/>
        </p:spPr>
        <p:txBody>
          <a:bodyPr wrap="square" rtlCol="0">
            <a:spAutoFit/>
          </a:bodyPr>
          <a:lstStyle/>
          <a:p>
            <a:pPr indent="457200">
              <a:lnSpc>
                <a:spcPct val="130000"/>
              </a:lnSpc>
            </a:pP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  1976</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年，卡尔</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萨根作为“海盗”号着陆舱的解说员，第一次随人类的宇宙飞船着陆在另外一个行星上，全球为之喝彩。为此，他和“海盗”号资料分析及探索计划处处长一起制作了科教片</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宇宙</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，用生动活泼、通俗易懂的方式传播科学知识。这部电视片创造了美国公众电视网最高收视率，</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60</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多个国家的</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2</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亿观众观看了这部片子。同时，他还出版了与电视片同名的科普力作</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宇宙</a:t>
            </a:r>
            <a:r>
              <a:rPr lang="en-US" altLang="zh-CN"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a:t>
            </a:r>
            <a:r>
              <a:rPr lang="zh-CN" altLang="en-US" sz="2600" b="1">
                <a:solidFill>
                  <a:schemeClr val="tx1"/>
                </a:solidFill>
                <a:latin typeface="Times New Roman" panose="02020603050405020304" pitchFamily="18" charset="0"/>
                <a:ea typeface="黑体" panose="02010609060101010101" charset="-122"/>
                <a:cs typeface="Times New Roman" panose="02020603050405020304" pitchFamily="18" charset="0"/>
                <a:sym typeface="+mn-ea"/>
              </a:rPr>
              <a:t>。在这本书中，萨根把世上万物融入宇宙宏大的背景下，用上知天文下知地理的渊博知识畅叙宇宙的形成，列举宇宙的进化，讴歌生命的诞生，并从宇宙观的高度审视人类社会，讨论人类在宇宙中的地位。</a:t>
            </a:r>
          </a:p>
        </p:txBody>
      </p:sp>
      <p:sp>
        <p:nvSpPr>
          <p:cNvPr id="2" name="文本框 1"/>
          <p:cNvSpPr txBox="1"/>
          <p:nvPr/>
        </p:nvSpPr>
        <p:spPr>
          <a:xfrm>
            <a:off x="426720" y="104775"/>
            <a:ext cx="875030" cy="5791200"/>
          </a:xfrm>
          <a:prstGeom prst="rect">
            <a:avLst/>
          </a:prstGeom>
          <a:noFill/>
        </p:spPr>
        <p:txBody>
          <a:bodyPr vert="eaVert" wrap="square" rtlCol="0">
            <a:spAutoFit/>
          </a:bodyPr>
          <a:lstStyle/>
          <a:p>
            <a:pPr algn="ctr"/>
            <a:r>
              <a:rPr lang="zh-CN" altLang="en-US" sz="4500" b="1">
                <a:solidFill>
                  <a:srgbClr val="FF0000"/>
                </a:solidFill>
                <a:latin typeface="Times New Roman" panose="02020603050405020304" pitchFamily="18" charset="0"/>
                <a:ea typeface="华文中宋" panose="02010600040101010101" charset="-122"/>
                <a:sym typeface="+mn-ea"/>
              </a:rPr>
              <a:t>相关背景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additive="base">
                                        <p:cTn id="13" dur="500" fill="hold"/>
                                        <p:tgtEl>
                                          <p:spTgt spid="82"/>
                                        </p:tgtEl>
                                        <p:attrNameLst>
                                          <p:attrName>ppt_x</p:attrName>
                                        </p:attrNameLst>
                                      </p:cBhvr>
                                      <p:tavLst>
                                        <p:tav tm="0">
                                          <p:val>
                                            <p:strVal val="#ppt_x"/>
                                          </p:val>
                                        </p:tav>
                                        <p:tav tm="100000">
                                          <p:val>
                                            <p:strVal val="#ppt_x"/>
                                          </p:val>
                                        </p:tav>
                                      </p:tavLst>
                                    </p:anim>
                                    <p:anim calcmode="lin" valueType="num">
                                      <p:cBhvr additive="base">
                                        <p:cTn id="1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pSp>
        <p:nvGrpSpPr>
          <p:cNvPr id="6" name="组合 5"/>
          <p:cNvGrpSpPr/>
          <p:nvPr/>
        </p:nvGrpSpPr>
        <p:grpSpPr>
          <a:xfrm>
            <a:off x="201600" y="259635"/>
            <a:ext cx="11116800" cy="6096600"/>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微软雅黑" panose="020b0503020204020204" pitchFamily="34" charset="-122"/>
                <a:ea typeface="微软雅黑" panose="020b0503020204020204" pitchFamily="34" charset="-122"/>
              </a:endParaRPr>
            </a:p>
          </p:txBody>
        </p:sp>
      </p:grpSp>
      <p:sp>
        <p:nvSpPr>
          <p:cNvPr id="15" name="Freeform: Shape 14"/>
          <p:cNvSpPr/>
          <p:nvPr/>
        </p:nvSpPr>
        <p:spPr bwMode="auto">
          <a:xfrm>
            <a:off x="905699" y="875999"/>
            <a:ext cx="3433800" cy="393000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86400" tIns="43200" rIns="86400" bIns="4320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7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 name="TextBox 15"/>
          <p:cNvSpPr txBox="1"/>
          <p:nvPr/>
        </p:nvSpPr>
        <p:spPr>
          <a:xfrm>
            <a:off x="1186180" y="2310765"/>
            <a:ext cx="3600450" cy="1050925"/>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anose="05000000000000000000" pitchFamily="2" charset="2"/>
              <a:buChar char="n"/>
              <a:defRPr/>
            </a:pPr>
            <a:r>
              <a:rPr lang="zh-CN" altLang="en-US" sz="4155" b="1">
                <a:solidFill>
                  <a:schemeClr val="bg1"/>
                </a:solidFill>
                <a:latin typeface="Times New Roman" panose="02020603050405020304" pitchFamily="18" charset="0"/>
                <a:ea typeface="华文中宋" panose="02010600040101010101" charset="-122"/>
                <a:sym typeface="+mn-ea"/>
              </a:rPr>
              <a:t>初读课文</a:t>
            </a:r>
            <a:endParaRPr kumimoji="0" lang="zh-CN" altLang="en-US" sz="4155" b="1" i="1" kern="0" cap="none" spc="600" normalizeH="0" baseline="0" noProof="0">
              <a:solidFill>
                <a:schemeClr val="bg1"/>
              </a:solidFill>
              <a:latin typeface="Times New Roman" panose="02020603050405020304" pitchFamily="18" charset="0"/>
              <a:ea typeface="华文中宋" panose="02010600040101010101" charset="-122"/>
              <a:sym typeface="+mn-ea"/>
            </a:endParaRPr>
          </a:p>
        </p:txBody>
      </p:sp>
      <p:sp>
        <p:nvSpPr>
          <p:cNvPr id="3" name="文本框 2"/>
          <p:cNvSpPr txBox="1"/>
          <p:nvPr/>
        </p:nvSpPr>
        <p:spPr>
          <a:xfrm>
            <a:off x="1233500" y="1907100"/>
            <a:ext cx="2587800" cy="557530"/>
          </a:xfrm>
          <a:prstGeom prst="rect">
            <a:avLst/>
          </a:prstGeom>
          <a:noFill/>
        </p:spPr>
        <p:txBody>
          <a:bodyPr wrap="square" rtlCol="0">
            <a:spAutoFit/>
          </a:bodyPr>
          <a:lstStyle/>
          <a:p>
            <a:r>
              <a:rPr lang="zh-CN" altLang="en-US" sz="3025" b="1">
                <a:solidFill>
                  <a:schemeClr val="bg1"/>
                </a:solidFill>
                <a:latin typeface="Times New Roman" panose="02020603050405020304" pitchFamily="18" charset="0"/>
                <a:ea typeface="华文中宋" panose="02010600040101010101" charset="-122"/>
              </a:rPr>
              <a:t>第二部分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9" dur="500"/>
                                        <p:tgtEl>
                                          <p:spTgt spid="3"/>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6" name="文本框 35"/>
          <p:cNvSpPr txBox="1"/>
          <p:nvPr/>
        </p:nvSpPr>
        <p:spPr>
          <a:xfrm>
            <a:off x="3134360" y="1292860"/>
            <a:ext cx="8063230" cy="4829810"/>
          </a:xfrm>
          <a:prstGeom prst="rect">
            <a:avLst/>
          </a:prstGeom>
          <a:noFill/>
        </p:spPr>
        <p:txBody>
          <a:bodyPr wrap="square" rtlCol="0">
            <a:spAutoFit/>
          </a:bodyPr>
          <a:lstStyle/>
          <a:p>
            <a:pPr>
              <a:lnSpc>
                <a:spcPct val="110000"/>
              </a:lnSpc>
            </a:pPr>
            <a:r>
              <a:rPr lang="en-US" altLang="zh-CN" sz="2800" b="1">
                <a:solidFill>
                  <a:schemeClr val="tx1">
                    <a:lumMod val="65000"/>
                    <a:lumOff val="35000"/>
                  </a:schemeClr>
                </a:solidFill>
                <a:latin typeface="Times New Roman" panose="02020603050405020304" pitchFamily="18" charset="0"/>
                <a:ea typeface="黑体" panose="02010609060101010101" charset="-122"/>
                <a:cs typeface="Times New Roman" panose="02020603050405020304" pitchFamily="18" charset="0"/>
              </a:rPr>
              <a:t>       </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rPr>
              <a:t>【</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rPr>
              <a:t>思考</a:t>
            </a: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rPr>
              <a:t>1】</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rPr>
              <a:t>把握观点，体会逻辑</a:t>
            </a:r>
          </a:p>
          <a:p>
            <a:pPr>
              <a:lnSpc>
                <a:spcPct val="110000"/>
              </a:lnSpc>
            </a:pPr>
            <a:r>
              <a:rPr lang="en-US" altLang="zh-CN" sz="2800" b="1">
                <a:solidFill>
                  <a:schemeClr val="tx1"/>
                </a:solidFill>
                <a:latin typeface="Times New Roman" panose="02020603050405020304" pitchFamily="18" charset="0"/>
                <a:ea typeface="黑体" panose="02010609060101010101" charset="-122"/>
                <a:cs typeface="Times New Roman" panose="02020603050405020304" pitchFamily="18" charset="0"/>
              </a:rPr>
              <a:t>        1.</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rPr>
              <a:t>请结合全文内容，概括文章的基本观点及主要观点，指出它与各部分之间有什么关系？</a:t>
            </a:r>
          </a:p>
          <a:p>
            <a:pPr>
              <a:lnSpc>
                <a:spcPct val="110000"/>
              </a:lnSpc>
            </a:pPr>
            <a:r>
              <a:rPr lang="en-US" altLang="zh-CN" sz="28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800" b="1">
                <a:solidFill>
                  <a:srgbClr val="C00000"/>
                </a:solidFill>
                <a:latin typeface="Times New Roman" panose="02020603050405020304" pitchFamily="18" charset="0"/>
                <a:ea typeface="黑体" panose="02010609060101010101" charset="-122"/>
                <a:cs typeface="Times New Roman" panose="02020603050405020304" pitchFamily="18" charset="0"/>
              </a:rPr>
              <a:t>明确   基本观点：</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rPr>
              <a:t>自然界生物存在自然选择。</a:t>
            </a:r>
            <a:endParaRPr lang="zh-CN" altLang="en-US" sz="2800" b="1">
              <a:solidFill>
                <a:schemeClr val="tx1">
                  <a:lumMod val="65000"/>
                  <a:lumOff val="35000"/>
                </a:schemeClr>
              </a:solidFill>
              <a:latin typeface="Times New Roman" panose="02020603050405020304" pitchFamily="18" charset="0"/>
              <a:ea typeface="黑体" panose="02010609060101010101" charset="-122"/>
              <a:cs typeface="Times New Roman" panose="02020603050405020304" pitchFamily="18" charset="0"/>
            </a:endParaRPr>
          </a:p>
          <a:p>
            <a:pPr>
              <a:lnSpc>
                <a:spcPct val="110000"/>
              </a:lnSpc>
            </a:pPr>
            <a:r>
              <a:rPr lang="en-US" altLang="zh-CN" sz="28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800" b="1">
                <a:solidFill>
                  <a:srgbClr val="C00000"/>
                </a:solidFill>
                <a:latin typeface="Times New Roman" panose="02020603050405020304" pitchFamily="18" charset="0"/>
                <a:ea typeface="黑体" panose="02010609060101010101" charset="-122"/>
                <a:cs typeface="Times New Roman" panose="02020603050405020304" pitchFamily="18" charset="0"/>
              </a:rPr>
              <a:t>主要观点：</a:t>
            </a:r>
            <a:r>
              <a:rPr lang="zh-CN" altLang="en-US" sz="2800" b="1">
                <a:solidFill>
                  <a:schemeClr val="tx1"/>
                </a:solidFill>
                <a:latin typeface="Times New Roman" panose="02020603050405020304" pitchFamily="18" charset="0"/>
                <a:ea typeface="黑体" panose="02010609060101010101" charset="-122"/>
                <a:cs typeface="Times New Roman" panose="02020603050405020304" pitchFamily="18" charset="0"/>
              </a:rPr>
              <a:t>①适者生存，优胜劣汰；②自然选择的步骤缓慢、短小；③自然界的美是自然选择的结果；④自然界也并非绝对完美。</a:t>
            </a:r>
          </a:p>
          <a:p>
            <a:pPr>
              <a:lnSpc>
                <a:spcPct val="110000"/>
              </a:lnSpc>
            </a:pPr>
            <a:r>
              <a:rPr lang="en-US" altLang="zh-CN" sz="2800" b="1">
                <a:solidFill>
                  <a:srgbClr val="C00000"/>
                </a:solidFill>
                <a:latin typeface="Times New Roman" panose="02020603050405020304" pitchFamily="18" charset="0"/>
                <a:ea typeface="黑体" panose="02010609060101010101" charset="-122"/>
                <a:cs typeface="Times New Roman" panose="02020603050405020304" pitchFamily="18" charset="0"/>
              </a:rPr>
              <a:t>         </a:t>
            </a:r>
            <a:r>
              <a:rPr lang="zh-CN" altLang="en-US" sz="2800" b="1">
                <a:solidFill>
                  <a:srgbClr val="C00000"/>
                </a:solidFill>
                <a:latin typeface="Times New Roman" panose="02020603050405020304" pitchFamily="18" charset="0"/>
                <a:ea typeface="黑体" panose="02010609060101010101" charset="-122"/>
                <a:cs typeface="Times New Roman" panose="02020603050405020304" pitchFamily="18" charset="0"/>
              </a:rPr>
              <a:t>它与各部分之间是总分关系。文章主要内容是从自然选择的法则与相关事实来证明自然选择的存在。</a:t>
            </a:r>
          </a:p>
        </p:txBody>
      </p:sp>
      <p:sp>
        <p:nvSpPr>
          <p:cNvPr id="3" name="文本框 2"/>
          <p:cNvSpPr txBox="1"/>
          <p:nvPr/>
        </p:nvSpPr>
        <p:spPr>
          <a:xfrm>
            <a:off x="2443480" y="240030"/>
            <a:ext cx="6222365" cy="675640"/>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3800" b="1">
                <a:latin typeface="Times New Roman" panose="02020603050405020304" pitchFamily="18" charset="0"/>
                <a:ea typeface="华文中宋" panose="02010600040101010101" charset="-122"/>
              </a:rPr>
              <a:t>《自然选择的证明》</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516" y="2122040"/>
            <a:ext cx="2794899" cy="223591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6">
                                            <p:txEl>
                                              <p:pRg st="0" end="0"/>
                                            </p:txEl>
                                          </p:spTgt>
                                        </p:tgtEl>
                                        <p:attrNameLst>
                                          <p:attrName>style.visibility</p:attrName>
                                        </p:attrNameLst>
                                      </p:cBhvr>
                                      <p:to>
                                        <p:strVal val="visible"/>
                                      </p:to>
                                    </p:set>
                                    <p:anim calcmode="lin" valueType="num">
                                      <p:cBhvr additive="base">
                                        <p:cTn id="13"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6">
                                            <p:txEl>
                                              <p:pRg st="1" end="1"/>
                                            </p:txEl>
                                          </p:spTgt>
                                        </p:tgtEl>
                                        <p:attrNameLst>
                                          <p:attrName>style.visibility</p:attrName>
                                        </p:attrNameLst>
                                      </p:cBhvr>
                                      <p:to>
                                        <p:strVal val="visible"/>
                                      </p:to>
                                    </p:set>
                                    <p:anim calcmode="lin" valueType="num">
                                      <p:cBhvr additive="base">
                                        <p:cTn id="17" dur="500" fill="hold"/>
                                        <p:tgtEl>
                                          <p:spTgt spid="3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6">
                                            <p:txEl>
                                              <p:pRg st="2" end="2"/>
                                            </p:txEl>
                                          </p:spTgt>
                                        </p:tgtEl>
                                        <p:attrNameLst>
                                          <p:attrName>style.visibility</p:attrName>
                                        </p:attrNameLst>
                                      </p:cBhvr>
                                      <p:to>
                                        <p:strVal val="visible"/>
                                      </p:to>
                                    </p:set>
                                    <p:anim calcmode="lin" valueType="num">
                                      <p:cBhvr additive="base">
                                        <p:cTn id="23" dur="500" fill="hold"/>
                                        <p:tgtEl>
                                          <p:spTgt spid="3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6">
                                            <p:txEl>
                                              <p:pRg st="3" end="3"/>
                                            </p:txEl>
                                          </p:spTgt>
                                        </p:tgtEl>
                                        <p:attrNameLst>
                                          <p:attrName>style.visibility</p:attrName>
                                        </p:attrNameLst>
                                      </p:cBhvr>
                                      <p:to>
                                        <p:strVal val="visible"/>
                                      </p:to>
                                    </p:set>
                                    <p:anim calcmode="lin" valueType="num">
                                      <p:cBhvr additive="base">
                                        <p:cTn id="29" dur="500" fill="hold"/>
                                        <p:tgtEl>
                                          <p:spTgt spid="3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36">
                                            <p:txEl>
                                              <p:pRg st="4" end="4"/>
                                            </p:txEl>
                                          </p:spTgt>
                                        </p:tgtEl>
                                        <p:attrNameLst>
                                          <p:attrName>style.visibility</p:attrName>
                                        </p:attrNameLst>
                                      </p:cBhvr>
                                      <p:to>
                                        <p:strVal val="visible"/>
                                      </p:to>
                                    </p:set>
                                    <p:animEffect transition="in" filter="fade">
                                      <p:cBhvr>
                                        <p:cTn id="35"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3" name="内容占位符 -2147482622"/>
          <p:cNvPicPr>
            <a:picLocks noGrp="1" noChangeAspect="1"/>
          </p:cNvPicPr>
          <p:nvPr>
            <p:ph idx="1"/>
          </p:nvPr>
        </p:nvPicPr>
        <p:blipFill>
          <a:blip r:embed="rId3" r:link="rId2">
            <a:clrChange>
              <a:clrFrom>
                <a:srgbClr val="FFFFFF">
                  <a:alpha val="100000"/>
                </a:srgbClr>
              </a:clrFrom>
              <a:clrTo>
                <a:srgbClr val="FFFFFF">
                  <a:alpha val="100000"/>
                  <a:alpha val="0"/>
                </a:srgbClr>
              </a:clrTo>
            </a:clrChange>
          </a:blip>
          <a:stretch>
            <a:fillRect/>
          </a:stretch>
        </p:blipFill>
        <p:spPr>
          <a:xfrm>
            <a:off x="518400" y="1255800"/>
            <a:ext cx="8398200" cy="4401000"/>
          </a:xfrm>
          <a:prstGeom prst="rect">
            <a:avLst/>
          </a:prstGeom>
          <a:noFill/>
          <a:ln w="9525">
            <a:noFill/>
          </a:ln>
        </p:spPr>
      </p:pic>
      <p:sp>
        <p:nvSpPr>
          <p:cNvPr id="100" name="文本框 99"/>
          <p:cNvSpPr txBox="1"/>
          <p:nvPr/>
        </p:nvSpPr>
        <p:spPr>
          <a:xfrm>
            <a:off x="6046300" y="662400"/>
            <a:ext cx="4800000" cy="521970"/>
          </a:xfrm>
          <a:prstGeom prst="rect">
            <a:avLst/>
          </a:prstGeom>
          <a:noFill/>
          <a:ln w="9525">
            <a:noFill/>
          </a:ln>
        </p:spPr>
        <p:txBody>
          <a:bodyPr>
            <a:spAutoFit/>
          </a:bodyPr>
          <a:lstStyle/>
          <a:p>
            <a:pPr indent="0"/>
            <a:r>
              <a:rPr lang="en-US" altLang="zh-CN" sz="2800" b="1">
                <a:solidFill>
                  <a:srgbClr val="FF0000"/>
                </a:solidFill>
                <a:latin typeface="Times New Roman" panose="02020603050405020304" pitchFamily="18" charset="0"/>
                <a:ea typeface="华文中宋" panose="02010600040101010101" charset="-122"/>
                <a:cs typeface="Times New Roman" panose="02020603050405020304" pitchFamily="18" charset="0"/>
              </a:rPr>
              <a:t>①</a:t>
            </a:r>
            <a:r>
              <a:rPr lang="zh-CN" altLang="en-US" sz="2800" b="1">
                <a:solidFill>
                  <a:srgbClr val="FF0000"/>
                </a:solidFill>
                <a:latin typeface="Times New Roman" panose="02020603050405020304" pitchFamily="18" charset="0"/>
                <a:ea typeface="华文中宋" panose="02010600040101010101" charset="-122"/>
                <a:cs typeface="宋体" panose="02010600030101010101" pitchFamily="2" charset="-122"/>
              </a:rPr>
              <a:t>变种的特点</a:t>
            </a:r>
          </a:p>
        </p:txBody>
      </p:sp>
      <p:sp>
        <p:nvSpPr>
          <p:cNvPr id="5" name="文本框 4"/>
          <p:cNvSpPr txBox="1"/>
          <p:nvPr/>
        </p:nvSpPr>
        <p:spPr>
          <a:xfrm>
            <a:off x="7516495" y="4624070"/>
            <a:ext cx="3251200" cy="521970"/>
          </a:xfrm>
          <a:prstGeom prst="rect">
            <a:avLst/>
          </a:prstGeom>
          <a:noFill/>
          <a:ln w="9525">
            <a:noFill/>
          </a:ln>
        </p:spPr>
        <p:txBody>
          <a:bodyPr wrap="square">
            <a:spAutoFit/>
          </a:bodyPr>
          <a:lstStyle/>
          <a:p>
            <a:pPr marL="0" indent="304800" algn="l"/>
            <a:r>
              <a:rPr lang="en-US" altLang="zh-CN" sz="2800" b="1">
                <a:solidFill>
                  <a:srgbClr val="FF0000"/>
                </a:solidFill>
                <a:latin typeface="Times New Roman" panose="02020603050405020304" pitchFamily="18" charset="0"/>
                <a:ea typeface="华文中宋" panose="02010600040101010101" charset="-122"/>
                <a:cs typeface="宋体" panose="02010600030101010101" pitchFamily="2" charset="-122"/>
              </a:rPr>
              <a:t>②</a:t>
            </a:r>
            <a:r>
              <a:rPr lang="zh-CN" altLang="en-US" sz="2800" b="1">
                <a:solidFill>
                  <a:srgbClr val="FF0000"/>
                </a:solidFill>
                <a:latin typeface="Times New Roman" panose="02020603050405020304" pitchFamily="18" charset="0"/>
                <a:ea typeface="华文中宋" panose="02010600040101010101" charset="-122"/>
                <a:cs typeface="宋体" panose="02010600030101010101" pitchFamily="2" charset="-122"/>
              </a:rPr>
              <a:t>地质记录</a:t>
            </a:r>
          </a:p>
        </p:txBody>
      </p:sp>
      <p:sp>
        <p:nvSpPr>
          <p:cNvPr id="4" name="文本框 3"/>
          <p:cNvSpPr txBox="1"/>
          <p:nvPr/>
        </p:nvSpPr>
        <p:spPr>
          <a:xfrm>
            <a:off x="467360" y="416560"/>
            <a:ext cx="4387215" cy="614045"/>
          </a:xfrm>
          <a:prstGeom prst="rect">
            <a:avLst/>
          </a:prstGeom>
          <a:noFill/>
        </p:spPr>
        <p:txBody>
          <a:bodyPr wrap="square" rtlCol="0">
            <a:spAutoFit/>
          </a:bodyPr>
          <a:lstStyle/>
          <a:p>
            <a:pPr algn="l"/>
            <a:r>
              <a:rPr lang="zh-CN" altLang="en-US" sz="3400" b="1">
                <a:latin typeface="Times New Roman" panose="02020603050405020304" pitchFamily="18" charset="0"/>
                <a:ea typeface="华文中宋" panose="02010600040101010101" charset="-122"/>
                <a:sym typeface="+mn-ea"/>
              </a:rPr>
              <a:t>《自然选择的证明》</a:t>
            </a:r>
          </a:p>
        </p:txBody>
      </p:sp>
      <p:sp>
        <p:nvSpPr>
          <p:cNvPr id="6" name="TextBox 5"/>
          <p:cNvSpPr txBox="1"/>
          <p:nvPr/>
        </p:nvSpPr>
        <p:spPr>
          <a:xfrm>
            <a:off x="10171430" y="2108200"/>
            <a:ext cx="675005" cy="2579370"/>
          </a:xfrm>
          <a:prstGeom prst="rect">
            <a:avLst/>
          </a:prstGeom>
          <a:noFill/>
        </p:spPr>
        <p:txBody>
          <a:bodyPr vert="eaVert" wrap="square" rtlCol="0">
            <a:spAutoFit/>
          </a:bodyPr>
          <a:lstStyle/>
          <a:p>
            <a:r>
              <a:rPr lang="zh-CN" altLang="en-US" sz="3200" b="1">
                <a:latin typeface="Times New Roman" panose="02020603050405020304" pitchFamily="18" charset="0"/>
                <a:ea typeface="华文中宋" panose="02010600040101010101" charset="-122"/>
              </a:rPr>
              <a:t>总分关系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Lst>
  </p:timing>
</p:sld>
</file>

<file path=ppt/tags/tag1.xml><?xml version="1.0" encoding="utf-8"?>
<p:tagLst xmlns:p="http://schemas.openxmlformats.org/presentationml/2006/main">
  <p:tag name="KSO_WM_UNIT_TABLE_BEAUTIFY" val="smartTable{89f74e27-239e-4a2f-ab53-1d189238b9a1}"/>
  <p:tag name="TABLE_ENDDRAG_ORIGIN_RECT" val="833*369"/>
  <p:tag name="TABLE_ENDDRAG_RECT" val="37*108*833*370"/>
</p:tagLst>
</file>

<file path=ppt/tags/tag2.xml><?xml version="1.0" encoding="utf-8"?>
<p:tagLst xmlns:p="http://schemas.openxmlformats.org/presentationml/2006/main">
  <p:tag name="KSO_WM_UNIT_TABLE_BEAUTIFY" val="smartTable{af1b9c56-3c7a-44aa-9ba4-f34803036519}"/>
</p:tagLst>
</file>

<file path=ppt/tags/tag3.xml><?xml version="1.0" encoding="utf-8"?>
<p:tagLst xmlns:p="http://schemas.openxmlformats.org/presentationml/2006/main">
  <p:tag name="KSO_WM_UNIT_TABLE_BEAUTIFY" val="smartTable{f861e197-c90e-4023-a9f0-894f1b7d7ffd}"/>
  <p:tag name="TABLE_ENDDRAG_ORIGIN_RECT" val="827*429"/>
  <p:tag name="TABLE_ENDDRAG_RECT" val="38*48*827*429"/>
</p:tagLst>
</file>

<file path=ppt/tags/tag4.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YzI1MWE3YWI4NDJjOTdhZTliZWZjNTZmM2ZjMjU2MDcifQ=="/>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54</Paragraphs>
  <Slides>22</Slides>
  <Notes>6</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22</vt:i4>
      </vt:variant>
    </vt:vector>
  </HeadingPairs>
  <TitlesOfParts>
    <vt:vector baseType="lpstr" size="33">
      <vt:lpstr>Arial</vt:lpstr>
      <vt:lpstr>Calibri Light</vt:lpstr>
      <vt:lpstr>Calibri</vt:lpstr>
      <vt:lpstr>华文中宋</vt:lpstr>
      <vt:lpstr>Times New Roman</vt:lpstr>
      <vt:lpstr>黑体</vt:lpstr>
      <vt:lpstr>微软雅黑</vt:lpstr>
      <vt:lpstr>Wingdings</vt:lpstr>
      <vt:lpstr>宋体</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2022-07-08T21:14:15.779</cp:lastPrinted>
  <dcterms:created xsi:type="dcterms:W3CDTF">2022-07-08T21:14:15Z</dcterms:created>
  <dcterms:modified xsi:type="dcterms:W3CDTF">2022-07-08T13:14:16Z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