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409" r:id="rId2"/>
    <p:sldId id="460" r:id="rId3"/>
    <p:sldId id="463" r:id="rId4"/>
    <p:sldId id="464" r:id="rId5"/>
    <p:sldId id="474" r:id="rId6"/>
    <p:sldId id="469" r:id="rId7"/>
    <p:sldId id="470" r:id="rId8"/>
    <p:sldId id="471" r:id="rId9"/>
    <p:sldId id="472" r:id="rId10"/>
    <p:sldId id="475" r:id="rId11"/>
    <p:sldId id="485" r:id="rId12"/>
    <p:sldId id="486" r:id="rId13"/>
    <p:sldId id="487" r:id="rId14"/>
    <p:sldId id="488" r:id="rId15"/>
    <p:sldId id="644" r:id="rId16"/>
    <p:sldId id="528" r:id="rId17"/>
    <p:sldId id="645" r:id="rId18"/>
    <p:sldId id="647" r:id="rId19"/>
    <p:sldId id="530" r:id="rId20"/>
    <p:sldId id="648" r:id="rId21"/>
    <p:sldId id="533" r:id="rId22"/>
    <p:sldId id="535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92" r:id="rId31"/>
    <p:sldId id="593" r:id="rId32"/>
    <p:sldId id="591" r:id="rId33"/>
    <p:sldId id="544" r:id="rId34"/>
    <p:sldId id="545" r:id="rId35"/>
    <p:sldId id="546" r:id="rId36"/>
    <p:sldId id="547" r:id="rId37"/>
    <p:sldId id="548" r:id="rId38"/>
    <p:sldId id="549" r:id="rId39"/>
    <p:sldId id="551" r:id="rId40"/>
    <p:sldId id="642" r:id="rId41"/>
    <p:sldId id="643" r:id="rId4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4D9D0"/>
    <a:srgbClr val="1D41D5"/>
    <a:srgbClr val="780B15"/>
    <a:srgbClr val="F7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2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81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1"/>
            <a:ext cx="6858000" cy="12192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2021-03-18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rdn_4ecef68aed80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-15240"/>
            <a:ext cx="12240895" cy="688721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710" y="1644015"/>
            <a:ext cx="10028555" cy="38284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-15557"/>
            <a:ext cx="4450080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统编新版必修下册第一单元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0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" y="1534160"/>
            <a:ext cx="5794375" cy="5064760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" name="图片 1" descr="00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680" y="1534160"/>
            <a:ext cx="6083935" cy="506476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6385" name="文本框 1"/>
          <p:cNvSpPr txBox="1"/>
          <p:nvPr/>
        </p:nvSpPr>
        <p:spPr>
          <a:xfrm>
            <a:off x="4155440" y="41910"/>
            <a:ext cx="7877175" cy="1383665"/>
          </a:xfrm>
          <a:prstGeom prst="rect">
            <a:avLst/>
          </a:prstGeom>
          <a:solidFill>
            <a:srgbClr val="C4D9D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下面几幅图片是根据《鸿门宴》故事情节所绘，请根据课文的情节发展过程，看看每张图片都应该归属于文章情节结构的哪个环节呢？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4155440" y="41910"/>
            <a:ext cx="7877175" cy="1383665"/>
          </a:xfrm>
          <a:prstGeom prst="rect">
            <a:avLst/>
          </a:prstGeom>
          <a:solidFill>
            <a:srgbClr val="C4D9D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下面几幅图片是根据《鸿门宴》故事情节所绘，请根据课文的情节发展过程，看看每张图片都应该归属于文章情节结构的哪个环节呢？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00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" y="1513840"/>
            <a:ext cx="5726430" cy="5266055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图片 4" descr="0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930" y="1513840"/>
            <a:ext cx="5988685" cy="526669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4155440" y="41910"/>
            <a:ext cx="7877175" cy="1383665"/>
          </a:xfrm>
          <a:prstGeom prst="rect">
            <a:avLst/>
          </a:prstGeom>
          <a:solidFill>
            <a:srgbClr val="C4D9D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下面几幅图片是根据《鸿门宴》故事情节所绘，请根据课文的情节发展过程，看看每张图片都应该归属于文章情节结构的哪个环节呢？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0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" y="1501140"/>
            <a:ext cx="5892165" cy="527431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图片 3" descr="00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530" y="1501140"/>
            <a:ext cx="5887085" cy="527431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4155440" y="41910"/>
            <a:ext cx="7877175" cy="1383665"/>
          </a:xfrm>
          <a:prstGeom prst="rect">
            <a:avLst/>
          </a:prstGeom>
          <a:solidFill>
            <a:srgbClr val="C4D9D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下面几幅图片是根据《鸿门宴》故事情节所绘，请根据课文的情节发展过程，看看每张图片都应该归属于文章情节结构的哪个环节呢？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0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" y="1426210"/>
            <a:ext cx="6075045" cy="533781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图片 4" descr="00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060" y="1426210"/>
            <a:ext cx="5790565" cy="533844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4155440" y="41910"/>
            <a:ext cx="7877175" cy="1383665"/>
          </a:xfrm>
          <a:prstGeom prst="rect">
            <a:avLst/>
          </a:prstGeom>
          <a:solidFill>
            <a:srgbClr val="C4D9D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下面几幅图片是根据《鸿门宴》故事情节所绘，请根据课文的情节发展过程，看看每张图片都应该归属于文章情节结构的哪个环节呢？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0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1426210"/>
            <a:ext cx="6044565" cy="537273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图片 3" descr="0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410" y="1426845"/>
            <a:ext cx="5831840" cy="53721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6"/>
          <p:cNvSpPr/>
          <p:nvPr/>
        </p:nvSpPr>
        <p:spPr>
          <a:xfrm>
            <a:off x="-23495" y="1219200"/>
            <a:ext cx="657923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课文第一段的情节内容。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0045" y="1974850"/>
            <a:ext cx="5488940" cy="175323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项羽接获曹无伤的密报，当即“大怒”，这一个“怒”字内涵相当丰富。请说说其中包含了些什么？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109727491038705514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877945"/>
            <a:ext cx="5618480" cy="2961005"/>
          </a:xfrm>
          <a:prstGeom prst="rect">
            <a:avLst/>
          </a:prstGeom>
        </p:spPr>
      </p:pic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宴会前</a:t>
            </a:r>
          </a:p>
        </p:txBody>
      </p:sp>
      <p:sp>
        <p:nvSpPr>
          <p:cNvPr id="15375" name="圆角矩形标注 15374"/>
          <p:cNvSpPr/>
          <p:nvPr/>
        </p:nvSpPr>
        <p:spPr>
          <a:xfrm>
            <a:off x="6694805" y="1318895"/>
            <a:ext cx="5042535" cy="3579495"/>
          </a:xfrm>
          <a:prstGeom prst="wedgeRoundRectCallout">
            <a:avLst>
              <a:gd name="adj1" fmla="val -74935"/>
              <a:gd name="adj2" fmla="val -1822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天下虽大，“王”只有一个，就力量对比，我项羽占有绝对优势，何况秦军主力是我项羽消灭的，我又是楚王后裔，一个“市井小人”居然“欲王关中”，我岂能容忍？</a:t>
            </a:r>
          </a:p>
        </p:txBody>
      </p:sp>
      <p:sp>
        <p:nvSpPr>
          <p:cNvPr id="19466" name="云形标注 19465"/>
          <p:cNvSpPr/>
          <p:nvPr/>
        </p:nvSpPr>
        <p:spPr>
          <a:xfrm>
            <a:off x="6296660" y="5205095"/>
            <a:ext cx="5530850" cy="1276985"/>
          </a:xfrm>
          <a:prstGeom prst="cloudCallout">
            <a:avLst>
              <a:gd name="adj1" fmla="val -57176"/>
              <a:gd name="adj2" fmla="val 7065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en-US" altLang="zh-CN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显示人物个性特征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" grpId="0" bldLvl="0" animBg="1"/>
      <p:bldP spid="15375" grpId="0" bldLvl="0" animBg="1"/>
      <p:bldP spid="1946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6"/>
          <p:cNvSpPr/>
          <p:nvPr/>
        </p:nvSpPr>
        <p:spPr>
          <a:xfrm>
            <a:off x="77470" y="1358900"/>
            <a:ext cx="571182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课文第二段写了哪几件事？对故事的发展有什么作用？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7470" y="2934335"/>
            <a:ext cx="5447665" cy="37846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在楚王即将来犯万分危急的形势下，张良既不提议备战，更不主张退军，却只要刘邦“往见项伯，言沛公不敢背项王也”，这是为什么？此处行文轻描淡写有什么作用？</a:t>
            </a:r>
          </a:p>
        </p:txBody>
      </p: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宴会前</a:t>
            </a:r>
          </a:p>
        </p:txBody>
      </p:sp>
      <p:sp>
        <p:nvSpPr>
          <p:cNvPr id="29714" name="圆角矩形标注 29713"/>
          <p:cNvSpPr/>
          <p:nvPr/>
        </p:nvSpPr>
        <p:spPr>
          <a:xfrm>
            <a:off x="6555105" y="1149350"/>
            <a:ext cx="2099310" cy="609600"/>
          </a:xfrm>
          <a:prstGeom prst="wedgeRoundRectCallout">
            <a:avLst>
              <a:gd name="adj1" fmla="val -91301"/>
              <a:gd name="adj2" fmla="val 4114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项伯夜访</a:t>
            </a:r>
          </a:p>
        </p:txBody>
      </p:sp>
      <p:sp>
        <p:nvSpPr>
          <p:cNvPr id="27658" name="圆角矩形标注 27657"/>
          <p:cNvSpPr/>
          <p:nvPr/>
        </p:nvSpPr>
        <p:spPr>
          <a:xfrm>
            <a:off x="8829675" y="1477645"/>
            <a:ext cx="2226310" cy="609600"/>
          </a:xfrm>
          <a:prstGeom prst="wedgeRoundRectCallout">
            <a:avLst>
              <a:gd name="adj1" fmla="val -187366"/>
              <a:gd name="adj2" fmla="val 89065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张良献策</a:t>
            </a:r>
          </a:p>
        </p:txBody>
      </p:sp>
      <p:sp>
        <p:nvSpPr>
          <p:cNvPr id="17427" name="云形标注 17426"/>
          <p:cNvSpPr/>
          <p:nvPr/>
        </p:nvSpPr>
        <p:spPr>
          <a:xfrm>
            <a:off x="5186680" y="2282190"/>
            <a:ext cx="7010400" cy="4009390"/>
          </a:xfrm>
          <a:prstGeom prst="cloudCallout">
            <a:avLst>
              <a:gd name="adj1" fmla="val -63639"/>
              <a:gd name="adj2" fmla="val 34380"/>
            </a:avLst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l" fontAlgn="base"/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“战”必败，“逃”必溃，兵力悬殊，士气不同</a:t>
            </a:r>
            <a:r>
              <a:rPr lang="zh-CN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啊</a:t>
            </a:r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但我</a:t>
            </a:r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确信项伯可以利用。</a:t>
            </a:r>
            <a:r>
              <a:rPr lang="zh-CN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从项伯的通风报信中看出这个人十分重“义”，有恩必报，</a:t>
            </a:r>
            <a:r>
              <a:rPr lang="zh-CN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也了解项伯与项羽的关系。由项伯必能获得理想的效果，</a:t>
            </a:r>
            <a:r>
              <a:rPr lang="zh-CN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深信“言沛公不敢背项王”一句话就能解决问题。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88810" y="6220460"/>
            <a:ext cx="4297680" cy="64516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沉稳机警，处变不惊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29714" grpId="0" bldLvl="0" animBg="1"/>
      <p:bldP spid="27658" grpId="0" bldLvl="0" animBg="1"/>
      <p:bldP spid="17427" grpId="0" bldLvl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6"/>
          <p:cNvSpPr/>
          <p:nvPr/>
        </p:nvSpPr>
        <p:spPr>
          <a:xfrm>
            <a:off x="167005" y="3284855"/>
            <a:ext cx="6261735" cy="14198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鸿门宴上发生了那些精彩的情节？请简要归纳。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宴会上</a:t>
            </a:r>
          </a:p>
        </p:txBody>
      </p:sp>
      <p:pic>
        <p:nvPicPr>
          <p:cNvPr id="12" name="图片 11" descr="2248422113965908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670" y="1289685"/>
            <a:ext cx="5224145" cy="2598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470" y="5194300"/>
            <a:ext cx="626745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刘邦谢罪是否诚心，何以见得？</a:t>
            </a:r>
          </a:p>
        </p:txBody>
      </p:sp>
      <p:sp>
        <p:nvSpPr>
          <p:cNvPr id="29707" name="圆角矩形标注 29706"/>
          <p:cNvSpPr/>
          <p:nvPr/>
        </p:nvSpPr>
        <p:spPr>
          <a:xfrm>
            <a:off x="167005" y="1289685"/>
            <a:ext cx="1729105" cy="905510"/>
          </a:xfrm>
          <a:prstGeom prst="wedgeRoundRectCallout">
            <a:avLst>
              <a:gd name="adj1" fmla="val 23736"/>
              <a:gd name="adj2" fmla="val 17421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刘邦谢罪</a:t>
            </a:r>
          </a:p>
        </p:txBody>
      </p:sp>
      <p:sp>
        <p:nvSpPr>
          <p:cNvPr id="29715" name="圆角矩形标注 29714"/>
          <p:cNvSpPr/>
          <p:nvPr/>
        </p:nvSpPr>
        <p:spPr>
          <a:xfrm>
            <a:off x="4192905" y="1329690"/>
            <a:ext cx="2152015" cy="706755"/>
          </a:xfrm>
          <a:prstGeom prst="wedgeRoundRectCallout">
            <a:avLst>
              <a:gd name="adj1" fmla="val -5727"/>
              <a:gd name="adj2" fmla="val 191407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樊哙闯帐</a:t>
            </a:r>
          </a:p>
        </p:txBody>
      </p:sp>
      <p:sp>
        <p:nvSpPr>
          <p:cNvPr id="29712" name="圆角矩形标注 29711"/>
          <p:cNvSpPr/>
          <p:nvPr/>
        </p:nvSpPr>
        <p:spPr>
          <a:xfrm>
            <a:off x="2149475" y="1289685"/>
            <a:ext cx="1689735" cy="786765"/>
          </a:xfrm>
          <a:prstGeom prst="wedgeRoundRectCallout">
            <a:avLst>
              <a:gd name="adj1" fmla="val -24551"/>
              <a:gd name="adj2" fmla="val 138801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范增示意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952115" y="2195195"/>
            <a:ext cx="1679575" cy="609600"/>
          </a:xfrm>
          <a:prstGeom prst="wedgeRoundRectCallout">
            <a:avLst>
              <a:gd name="adj1" fmla="val -24551"/>
              <a:gd name="adj2" fmla="val 138801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项庄舞剑</a:t>
            </a:r>
          </a:p>
        </p:txBody>
      </p:sp>
      <p:sp>
        <p:nvSpPr>
          <p:cNvPr id="29711" name="圆角矩形标注 29710"/>
          <p:cNvSpPr/>
          <p:nvPr/>
        </p:nvSpPr>
        <p:spPr>
          <a:xfrm>
            <a:off x="6683375" y="4233545"/>
            <a:ext cx="5360035" cy="2442845"/>
          </a:xfrm>
          <a:prstGeom prst="wedgeRoundRectCallout">
            <a:avLst>
              <a:gd name="adj1" fmla="val -76736"/>
              <a:gd name="adj2" fmla="val 29426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 fontAlgn="base"/>
            <a:r>
              <a:rPr lang="zh-CN" altLang="en-US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臣</a:t>
            </a:r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</a:t>
            </a:r>
            <a:r>
              <a:rPr lang="zh-CN" altLang="en-US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将军</a:t>
            </a:r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戮力而攻秦，将军战河北，臣战河南，然</a:t>
            </a:r>
            <a:r>
              <a:rPr lang="zh-CN" altLang="en-US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不自意</a:t>
            </a:r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能先入关破秦，得复见将军于此。今者有</a:t>
            </a:r>
            <a:r>
              <a:rPr lang="zh-CN" altLang="en-US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小人</a:t>
            </a:r>
            <a:r>
              <a:rPr lang="zh-CN" altLang="en-US" sz="28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之言，令将军与臣有郤。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" grpId="0" bldLvl="0" animBg="1"/>
      <p:bldP spid="29707" grpId="0" bldLvl="0" animBg="1"/>
      <p:bldP spid="29715" grpId="0" bldLvl="0" animBg="1"/>
      <p:bldP spid="29712" grpId="0" bldLvl="0" animBg="1"/>
      <p:bldP spid="4" grpId="0" bldLvl="0" animBg="1"/>
      <p:bldP spid="297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宴会上</a:t>
            </a:r>
          </a:p>
        </p:txBody>
      </p:sp>
      <p:sp>
        <p:nvSpPr>
          <p:cNvPr id="9" name="矩形 6"/>
          <p:cNvSpPr/>
          <p:nvPr/>
        </p:nvSpPr>
        <p:spPr>
          <a:xfrm>
            <a:off x="77470" y="1219200"/>
            <a:ext cx="6261100" cy="16414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“项庄舞剑”是鸿门宴上最精彩的情节，请思考：这一事件给后人留下了哪一个成语？什么意思？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120" y="4552950"/>
            <a:ext cx="6304280" cy="18148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“樊哙闯帐”是故事的高潮。课文从哪几方面刻画樊哙这一人物？写“樊哙闯帐”的目的是什么？（是不是“喧宾夺主”？）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20" y="3066415"/>
            <a:ext cx="6267450" cy="9531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“项庄舞剑，意在沛公”，意思是人表面上做某事心中却另有所图。</a:t>
            </a:r>
          </a:p>
        </p:txBody>
      </p:sp>
      <p:sp>
        <p:nvSpPr>
          <p:cNvPr id="31753" name="圆角矩形标注 31752"/>
          <p:cNvSpPr/>
          <p:nvPr/>
        </p:nvSpPr>
        <p:spPr>
          <a:xfrm>
            <a:off x="6527800" y="1508125"/>
            <a:ext cx="5502910" cy="1416685"/>
          </a:xfrm>
          <a:prstGeom prst="wedgeRoundRectCallout">
            <a:avLst>
              <a:gd name="adj1" fmla="val -75843"/>
              <a:gd name="adj2" fmla="val 48440"/>
              <a:gd name="adj3" fmla="val 1666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 fontAlgn="base"/>
            <a:r>
              <a:rPr lang="zh-CN" altLang="en-US" sz="2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语言描写：</a:t>
            </a:r>
            <a:r>
              <a:rPr lang="zh-CN" altLang="en-US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“此迫矣！臣请入，与之同命”。语句短促急迫，紧张的形势，急迫的心态，忠勇的性格跃然纸上。</a:t>
            </a:r>
          </a:p>
        </p:txBody>
      </p:sp>
      <p:sp>
        <p:nvSpPr>
          <p:cNvPr id="31755" name="圆角矩形标注 31754"/>
          <p:cNvSpPr/>
          <p:nvPr/>
        </p:nvSpPr>
        <p:spPr>
          <a:xfrm>
            <a:off x="6652895" y="3341370"/>
            <a:ext cx="5252720" cy="1765935"/>
          </a:xfrm>
          <a:prstGeom prst="wedgeRoundRectCallout">
            <a:avLst>
              <a:gd name="adj1" fmla="val -88037"/>
              <a:gd name="adj2" fmla="val -3907"/>
              <a:gd name="adj3" fmla="val 1666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 fontAlgn="base"/>
            <a:r>
              <a:rPr lang="zh-CN" altLang="en-US" sz="2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行动描写：</a:t>
            </a:r>
            <a:r>
              <a:rPr lang="zh-CN" altLang="en-US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“带剑拥盾入军门”，“侧其盾以撞，卫士仆地”，“立而饮之”，“拔剑切而啖之”，无所顾忌，无所畏惧，何等英武。</a:t>
            </a:r>
          </a:p>
        </p:txBody>
      </p:sp>
      <p:sp>
        <p:nvSpPr>
          <p:cNvPr id="31758" name="圆角矩形标注 31757"/>
          <p:cNvSpPr/>
          <p:nvPr/>
        </p:nvSpPr>
        <p:spPr>
          <a:xfrm>
            <a:off x="6782435" y="5483860"/>
            <a:ext cx="4994275" cy="1228090"/>
          </a:xfrm>
          <a:prstGeom prst="wedgeRoundRectCallout">
            <a:avLst>
              <a:gd name="adj1" fmla="val -105023"/>
              <a:gd name="adj2" fmla="val 24481"/>
              <a:gd name="adj3" fmla="val 1666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 fontAlgn="base"/>
            <a:r>
              <a:rPr lang="zh-CN" altLang="en-US" sz="24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外貌描写：</a:t>
            </a:r>
            <a:r>
              <a:rPr lang="zh-CN" altLang="en-US" sz="24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“瞑目视项王”，头发上指，“目眦尽裂”，着墨不多，却极为传神。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3" grpId="0" bldLvl="0" animBg="1"/>
      <p:bldP spid="31753" grpId="0" bldLvl="0" animBg="1"/>
      <p:bldP spid="31755" grpId="0" bldLvl="0" animBg="1"/>
      <p:bldP spid="3175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宴会上</a:t>
            </a:r>
          </a:p>
        </p:txBody>
      </p:sp>
      <p:sp>
        <p:nvSpPr>
          <p:cNvPr id="11" name="矩形 6"/>
          <p:cNvSpPr/>
          <p:nvPr/>
        </p:nvSpPr>
        <p:spPr>
          <a:xfrm>
            <a:off x="6884670" y="1380490"/>
            <a:ext cx="5223510" cy="26752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有人认为樊哙在席上的讲话跟刘邦一模一样，“仅是语句上稍有变化而已”，对不对？如有区别，区别在哪里？为什么会有这样的区别？</a:t>
            </a:r>
          </a:p>
        </p:txBody>
      </p:sp>
      <p:pic>
        <p:nvPicPr>
          <p:cNvPr id="12" name="图片 11" descr="2248422113965908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670" y="4192905"/>
            <a:ext cx="5224145" cy="2598420"/>
          </a:xfrm>
          <a:prstGeom prst="rect">
            <a:avLst/>
          </a:prstGeom>
        </p:spPr>
      </p:pic>
      <p:sp>
        <p:nvSpPr>
          <p:cNvPr id="123913" name="AutoShape 13"/>
          <p:cNvSpPr/>
          <p:nvPr/>
        </p:nvSpPr>
        <p:spPr>
          <a:xfrm>
            <a:off x="191135" y="1081405"/>
            <a:ext cx="6144895" cy="485965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572770" y="1943100"/>
            <a:ext cx="55124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2800" b="1" dirty="0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两人讲话中心大体一样，但侧重点不同。刘邦侧重于辩解，强调的是自己“不敢倍德”，樊哙则是理直气壮责之以“义”，暗中已将项羽推向了审判台。策略上看，二者区别也明显。刘邦之言属于“以屈求伸”，樊哙义责项羽已是“以攻为守”了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391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8" descr="55_MrEjXlOnjl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0"/>
            <a:ext cx="121735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" descr="201508290242416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55" y="3671570"/>
            <a:ext cx="514477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95" y="93980"/>
            <a:ext cx="5409565" cy="3648710"/>
          </a:xfrm>
          <a:prstGeom prst="rect">
            <a:avLst/>
          </a:prstGeom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2560" y="3566795"/>
            <a:ext cx="5152390" cy="3449955"/>
          </a:xfrm>
          <a:prstGeom prst="rect">
            <a:avLst/>
          </a:prstGeom>
        </p:spPr>
      </p:pic>
      <p:pic>
        <p:nvPicPr>
          <p:cNvPr id="4099" name="图片 3" descr="12264914482507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115" y="635"/>
            <a:ext cx="5415280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6"/>
          <p:cNvSpPr/>
          <p:nvPr/>
        </p:nvSpPr>
        <p:spPr>
          <a:xfrm>
            <a:off x="77470" y="1402715"/>
            <a:ext cx="6050915" cy="112458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刘邦脱逃之前作了哪些布署？是几个人一道走的？为什么这样？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85510" y="4464050"/>
            <a:ext cx="6051550" cy="9531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张良献礼，项羽、范增二人态度分别怎样，为何不同？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宴会后</a:t>
            </a:r>
          </a:p>
        </p:txBody>
      </p:sp>
      <p:pic>
        <p:nvPicPr>
          <p:cNvPr id="9" name="图片 8" descr="tri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575" y="1219200"/>
            <a:ext cx="5925185" cy="3037840"/>
          </a:xfrm>
          <a:prstGeom prst="rect">
            <a:avLst/>
          </a:prstGeom>
        </p:spPr>
      </p:pic>
      <p:sp>
        <p:nvSpPr>
          <p:cNvPr id="90126" name="椭圆 90125"/>
          <p:cNvSpPr/>
          <p:nvPr/>
        </p:nvSpPr>
        <p:spPr>
          <a:xfrm>
            <a:off x="621030" y="2749550"/>
            <a:ext cx="1419225" cy="3994785"/>
          </a:xfrm>
          <a:prstGeom prst="ellipse">
            <a:avLst/>
          </a:prstGeom>
          <a:noFill/>
          <a:ln w="63500" cap="flat" cmpd="sng">
            <a:solidFill>
              <a:srgbClr val="9933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0123" name="文本框 90122"/>
          <p:cNvSpPr txBox="1"/>
          <p:nvPr/>
        </p:nvSpPr>
        <p:spPr>
          <a:xfrm>
            <a:off x="991235" y="3011170"/>
            <a:ext cx="675005" cy="35280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留下张良代为辞谢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35885" y="3055620"/>
            <a:ext cx="675005" cy="34836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放弃车骑只身独骑</a:t>
            </a:r>
          </a:p>
        </p:txBody>
      </p:sp>
      <p:sp>
        <p:nvSpPr>
          <p:cNvPr id="10" name="椭圆 9"/>
          <p:cNvSpPr/>
          <p:nvPr/>
        </p:nvSpPr>
        <p:spPr>
          <a:xfrm>
            <a:off x="2263775" y="2749550"/>
            <a:ext cx="1419225" cy="3994785"/>
          </a:xfrm>
          <a:prstGeom prst="ellipse">
            <a:avLst/>
          </a:prstGeom>
          <a:noFill/>
          <a:ln w="63500" cap="flat" cmpd="sng">
            <a:solidFill>
              <a:srgbClr val="9933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57345" y="2749550"/>
            <a:ext cx="1419225" cy="3994785"/>
          </a:xfrm>
          <a:prstGeom prst="ellipse">
            <a:avLst/>
          </a:prstGeom>
          <a:noFill/>
          <a:ln w="63500" cap="flat" cmpd="sng">
            <a:solidFill>
              <a:srgbClr val="9933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9455" y="3136900"/>
            <a:ext cx="675005" cy="36074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叮嘱张良入内辞谢</a:t>
            </a:r>
          </a:p>
        </p:txBody>
      </p:sp>
      <p:sp>
        <p:nvSpPr>
          <p:cNvPr id="13" name="TextBox 5"/>
          <p:cNvSpPr txBox="1"/>
          <p:nvPr/>
        </p:nvSpPr>
        <p:spPr>
          <a:xfrm>
            <a:off x="5985510" y="5709285"/>
            <a:ext cx="5984240" cy="82994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项羽：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受璧，置之坐上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范增：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受玉斗，置之地，拔剑撞而破之，曰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2" grpId="0" bldLvl="0" animBg="1"/>
      <p:bldP spid="90123" grpId="0"/>
      <p:bldP spid="3" grpId="0"/>
      <p:bldP spid="12" grpId="0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6"/>
          <p:cNvSpPr/>
          <p:nvPr/>
        </p:nvSpPr>
        <p:spPr>
          <a:xfrm>
            <a:off x="6263640" y="1402715"/>
            <a:ext cx="5772150" cy="526224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just" fontAlgn="auto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“鸿门宴”是项羽由成功转向失败的关键，是人们公认司马迁《史记》中写得最好的内容，它正确展示了项羽由盛转衰。请同学们研究一下，你从哪些地方看出了这些转化的趋势？看出了项羽悲剧的预兆？</a:t>
            </a:r>
          </a:p>
        </p:txBody>
      </p:sp>
      <p:sp>
        <p:nvSpPr>
          <p:cNvPr id="5122" name="WordArt 2"/>
          <p:cNvSpPr>
            <a:spLocks noTextEdit="1"/>
          </p:cNvSpPr>
          <p:nvPr/>
        </p:nvSpPr>
        <p:spPr>
          <a:xfrm>
            <a:off x="6988810" y="400685"/>
            <a:ext cx="2957830" cy="61150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 fontScale="97500" lnSpcReduction="10000"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行楷" charset="0"/>
                <a:ea typeface="华文行楷" charset="0"/>
              </a:rPr>
              <a:t>宴会后</a:t>
            </a:r>
          </a:p>
        </p:txBody>
      </p:sp>
      <p:sp>
        <p:nvSpPr>
          <p:cNvPr id="27650" name="AutoShape 2"/>
          <p:cNvSpPr/>
          <p:nvPr/>
        </p:nvSpPr>
        <p:spPr>
          <a:xfrm>
            <a:off x="77470" y="840740"/>
            <a:ext cx="6186805" cy="6043930"/>
          </a:xfrm>
          <a:prstGeom prst="horizontalScroll">
            <a:avLst>
              <a:gd name="adj" fmla="val 12500"/>
            </a:avLst>
          </a:prstGeom>
          <a:solidFill>
            <a:schemeClr val="bg1">
              <a:alpha val="50195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204470" y="1713230"/>
            <a:ext cx="5823585" cy="939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华文行楷" pitchFamily="2" charset="-122"/>
                <a:sym typeface="+mn-ea"/>
              </a:rPr>
              <a:t>项羽在优势下，恃勇骄横，毫无远虑；刘邦在劣势下，忍辱负重，善于保存自己。</a:t>
            </a:r>
          </a:p>
        </p:txBody>
      </p:sp>
      <p:sp>
        <p:nvSpPr>
          <p:cNvPr id="3" name="Text Box 3"/>
          <p:cNvSpPr txBox="1"/>
          <p:nvPr/>
        </p:nvSpPr>
        <p:spPr>
          <a:xfrm>
            <a:off x="204153" y="2719388"/>
            <a:ext cx="5554662" cy="939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  <a:sym typeface="+mn-ea"/>
              </a:rPr>
              <a:t>项羽刚愎自用，又拙于应变；刘邦善于采纳意见，又随机应变。</a:t>
            </a:r>
          </a:p>
        </p:txBody>
      </p:sp>
      <p:sp>
        <p:nvSpPr>
          <p:cNvPr id="10" name="Text Box 3"/>
          <p:cNvSpPr txBox="1"/>
          <p:nvPr/>
        </p:nvSpPr>
        <p:spPr>
          <a:xfrm>
            <a:off x="77153" y="3795713"/>
            <a:ext cx="5554662" cy="13646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华文行楷" pitchFamily="2" charset="-122"/>
                <a:sym typeface="+mn-ea"/>
              </a:rPr>
              <a:t>项羽用人唯亲，致使谋臣不能施其谋，将士不能效其力；刘邦知人善任，谋臣能从容定计，将士能见危授命。</a:t>
            </a:r>
          </a:p>
        </p:txBody>
      </p:sp>
      <p:sp>
        <p:nvSpPr>
          <p:cNvPr id="11" name="Text Box 3"/>
          <p:cNvSpPr txBox="1"/>
          <p:nvPr/>
        </p:nvSpPr>
        <p:spPr>
          <a:xfrm>
            <a:off x="77153" y="5160328"/>
            <a:ext cx="5554662" cy="939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华文行楷" pitchFamily="2" charset="-122"/>
                <a:sym typeface="+mn-ea"/>
              </a:rPr>
              <a:t>项羽养奸贻患，又自绝敌营内应；刘邦有奸必肃，能争取敌营的人为自己效劳。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650" grpId="0" animBg="1"/>
      <p:bldP spid="27651" grpId="0"/>
      <p:bldP spid="3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996315" y="1284923"/>
            <a:ext cx="3481388" cy="712788"/>
          </a:xfrm>
          <a:solidFill>
            <a:srgbClr val="92D050"/>
          </a:solidFill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鸿门宴的座次</a:t>
            </a:r>
          </a:p>
        </p:txBody>
      </p:sp>
      <p:pic>
        <p:nvPicPr>
          <p:cNvPr id="2" name="图片 1" descr="9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" y="2145665"/>
            <a:ext cx="5718810" cy="46488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课文研讨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>
            <a:spLocks noGrp="1" noChangeArrowheads="1"/>
          </p:cNvSpPr>
          <p:nvPr/>
        </p:nvSpPr>
        <p:spPr>
          <a:xfrm>
            <a:off x="7611428" y="1214120"/>
            <a:ext cx="2598738" cy="712788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91440" tIns="45720" rIns="91440" bIns="45720" numCol="1" rtlCol="0" anchor="ctr" anchorCtr="0" compatLnSpc="1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补充材料</a:t>
            </a:r>
          </a:p>
        </p:txBody>
      </p:sp>
      <p:sp>
        <p:nvSpPr>
          <p:cNvPr id="35842" name="矩形 6"/>
          <p:cNvSpPr/>
          <p:nvPr/>
        </p:nvSpPr>
        <p:spPr>
          <a:xfrm>
            <a:off x="5971540" y="2145665"/>
            <a:ext cx="6120130" cy="46158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just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羽亦军广武，与汉相守。数月，楚军食少。项王患之，乃为高祖，置太公其上，告汉王曰：“今不急下，吾烹太公！”汉王曰：“吾与羽俱北面受命怀王，约为兄弟，吾翁即若翁；必欲烹而翁，幸分我一杯羹！”项王怒，欲杀之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ldLvl="0" animBg="1"/>
      <p:bldP spid="3" grpId="1" bldLvl="0" animBg="1"/>
      <p:bldP spid="3584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2286000" y="1912938"/>
            <a:ext cx="35814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、沛公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军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霸上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6477000" y="1905000"/>
            <a:ext cx="38862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驻军 ，名词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作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动词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2286000" y="2514600"/>
            <a:ext cx="41148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、沛公欲</a:t>
            </a:r>
            <a:r>
              <a:rPr kumimoji="1" lang="zh-CN" altLang="en-US" sz="2800" b="1" kern="1200" cap="none" spc="0" normalizeH="0" baseline="0" noProof="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王</a:t>
            </a:r>
            <a:r>
              <a:rPr kumimoji="1" lang="en-US" altLang="zh-CN" sz="2800" b="1" kern="1200" cap="none" spc="0" normalizeH="0" baseline="0" noProof="0" dirty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w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à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ng</a:t>
            </a:r>
            <a:r>
              <a:rPr kumimoji="1" lang="en-US" altLang="zh-CN" sz="2800" b="1" kern="1200" cap="none" spc="0" normalizeH="0" baseline="0" noProof="0" dirty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关中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477000" y="2514600"/>
            <a:ext cx="37338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/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称王，名词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作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动词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2286000" y="3194050"/>
            <a:ext cx="38100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1" lang="en-US" altLang="zh-CN" sz="2800" b="1" kern="1200" cap="none" spc="0" normalizeH="0" baseline="0" noProof="0" dirty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w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è</a:t>
            </a:r>
            <a:r>
              <a:rPr kumimoji="1" lang="en-US" altLang="zh-CN" sz="2800" b="1" kern="1200" cap="none" spc="0" normalizeH="0" baseline="0" noProof="0" dirty="0" err="1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</a:t>
            </a:r>
            <a:r>
              <a:rPr kumimoji="1" lang="en-US" altLang="zh-CN" sz="2800" b="1" kern="1200" cap="none" spc="0" normalizeH="0" baseline="0" noProof="0" dirty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击破沛公军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6477000" y="3200400"/>
            <a:ext cx="28194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替、给，介词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2286000" y="3803650"/>
            <a:ext cx="42672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、范增</a:t>
            </a:r>
            <a:r>
              <a:rPr kumimoji="1" lang="zh-CN" altLang="en-US" sz="2800" b="1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(shu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ì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项羽曰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6477000" y="3810000"/>
            <a:ext cx="22098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劝说 ，动词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2286000" y="4413250"/>
            <a:ext cx="35052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、沛公居</a:t>
            </a:r>
            <a:r>
              <a:rPr kumimoji="1" lang="zh-CN" altLang="en-US" sz="2800" b="1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山东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</a:t>
            </a:r>
          </a:p>
        </p:txBody>
      </p: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6477000" y="4419600"/>
            <a:ext cx="38100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崤山以东，古今异义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2286000" y="5037138"/>
            <a:ext cx="30480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1" lang="zh-CN" altLang="en-US" sz="2800" b="1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(h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à</a:t>
            </a:r>
            <a:r>
              <a:rPr kumimoji="1" lang="en-US" altLang="zh-CN" sz="2800" b="1" kern="1200" cap="none" spc="0" normalizeH="0" baseline="0" noProof="0">
                <a:solidFill>
                  <a:srgbClr val="0404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o)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美姬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6096000" y="5746750"/>
            <a:ext cx="38862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zh-CN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6477000" y="5029200"/>
            <a:ext cx="24384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喜好，动词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2286000" y="5646738"/>
            <a:ext cx="304800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 eaLnBrk="0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28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7、此天子气也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6477000" y="5638800"/>
            <a:ext cx="37338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语气助词，表判断</a:t>
            </a:r>
          </a:p>
        </p:txBody>
      </p:sp>
      <p:sp>
        <p:nvSpPr>
          <p:cNvPr id="18" name="矩形 17"/>
          <p:cNvSpPr/>
          <p:nvPr/>
        </p:nvSpPr>
        <p:spPr>
          <a:xfrm>
            <a:off x="2286000" y="1219200"/>
            <a:ext cx="2225040" cy="7067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解释词语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" y="1278890"/>
            <a:ext cx="2055495" cy="489013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 bldLvl="0" animBg="1"/>
      <p:bldP spid="72709" grpId="0" animBg="1"/>
      <p:bldP spid="72710" grpId="0" bldLvl="0" animBg="1"/>
      <p:bldP spid="72711" grpId="0" animBg="1"/>
      <p:bldP spid="72712" grpId="0" bldLvl="0" animBg="1"/>
      <p:bldP spid="72713" grpId="0" animBg="1"/>
      <p:bldP spid="72714" grpId="0" bldLvl="0" animBg="1"/>
      <p:bldP spid="72715" grpId="0" animBg="1"/>
      <p:bldP spid="72716" grpId="0" bldLvl="0" animBg="1"/>
      <p:bldP spid="72717" grpId="0" animBg="1"/>
      <p:bldP spid="72719" grpId="0" bldLvl="0" animBg="1"/>
      <p:bldP spid="72720" grpId="0" animBg="1"/>
      <p:bldP spid="72721" grpId="0" bldLvl="0" animBg="1"/>
      <p:bldP spid="1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3"/>
          <p:cNvSpPr txBox="1"/>
          <p:nvPr/>
        </p:nvSpPr>
        <p:spPr>
          <a:xfrm>
            <a:off x="959168" y="4358323"/>
            <a:ext cx="3048000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4D3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告</a:t>
            </a:r>
            <a:r>
              <a:rPr lang="zh-CN" altLang="en-US" sz="2800" b="1" dirty="0">
                <a:solidFill>
                  <a:srgbClr val="4D3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以事</a:t>
            </a:r>
          </a:p>
        </p:txBody>
      </p:sp>
      <p:sp>
        <p:nvSpPr>
          <p:cNvPr id="13314" name="Rectangle 4"/>
          <p:cNvSpPr/>
          <p:nvPr/>
        </p:nvSpPr>
        <p:spPr>
          <a:xfrm>
            <a:off x="959485" y="3197225"/>
            <a:ext cx="5010150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、楚左尹项伯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，项羽季父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</a:p>
        </p:txBody>
      </p:sp>
      <p:sp>
        <p:nvSpPr>
          <p:cNvPr id="13315" name="Rectangle 5"/>
          <p:cNvSpPr/>
          <p:nvPr/>
        </p:nvSpPr>
        <p:spPr>
          <a:xfrm>
            <a:off x="959168" y="3718878"/>
            <a:ext cx="304482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留侯张良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5245100" y="3836670"/>
            <a:ext cx="5008245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善：与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…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交好 ，形容词作动词</a:t>
            </a: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5410200" y="4436745"/>
            <a:ext cx="4830445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具通“俱”，全部；状语后置</a:t>
            </a:r>
          </a:p>
        </p:txBody>
      </p:sp>
      <p:sp>
        <p:nvSpPr>
          <p:cNvPr id="13318" name="Rectangle 8"/>
          <p:cNvSpPr/>
          <p:nvPr/>
        </p:nvSpPr>
        <p:spPr>
          <a:xfrm>
            <a:off x="959168" y="4958398"/>
            <a:ext cx="375983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、谁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大王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此计者</a:t>
            </a:r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6495098" y="5033963"/>
            <a:ext cx="3757930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替，介词；制定，动词</a:t>
            </a:r>
          </a:p>
        </p:txBody>
      </p:sp>
      <p:sp>
        <p:nvSpPr>
          <p:cNvPr id="13320" name="Rectangle 12"/>
          <p:cNvSpPr/>
          <p:nvPr/>
        </p:nvSpPr>
        <p:spPr>
          <a:xfrm>
            <a:off x="959168" y="5556250"/>
            <a:ext cx="1972310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、臣</a:t>
            </a:r>
            <a:r>
              <a:rPr lang="zh-CN" altLang="en-US" sz="2800" b="1" dirty="0">
                <a:solidFill>
                  <a:srgbClr val="4D3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</a:p>
        </p:txBody>
      </p:sp>
      <p:sp>
        <p:nvSpPr>
          <p:cNvPr id="73741" name="Rectangle 13"/>
          <p:cNvSpPr>
            <a:spLocks noChangeArrowheads="1"/>
          </p:cNvSpPr>
          <p:nvPr/>
        </p:nvSpPr>
        <p:spPr bwMode="auto">
          <a:xfrm>
            <a:off x="7199630" y="5658485"/>
            <a:ext cx="3041015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使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活，使动用法</a:t>
            </a:r>
          </a:p>
        </p:txBody>
      </p:sp>
      <p:sp>
        <p:nvSpPr>
          <p:cNvPr id="73742" name="Rectangle 14"/>
          <p:cNvSpPr>
            <a:spLocks noChangeArrowheads="1"/>
          </p:cNvSpPr>
          <p:nvPr/>
        </p:nvSpPr>
        <p:spPr bwMode="auto">
          <a:xfrm>
            <a:off x="959485" y="6181090"/>
            <a:ext cx="2687320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孰与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君少长</a:t>
            </a:r>
          </a:p>
        </p:txBody>
      </p:sp>
      <p:sp>
        <p:nvSpPr>
          <p:cNvPr id="13323" name="Rectangle 15"/>
          <p:cNvSpPr/>
          <p:nvPr/>
        </p:nvSpPr>
        <p:spPr>
          <a:xfrm>
            <a:off x="959485" y="2616835"/>
            <a:ext cx="2507615" cy="52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、吾得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事之</a:t>
            </a:r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5435600" y="2616518"/>
            <a:ext cx="4830445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像对待兄长那样，名词作状语</a:t>
            </a:r>
          </a:p>
        </p:txBody>
      </p:sp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6130925" y="6270308"/>
            <a:ext cx="4109720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固定结构，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…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相比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…</a:t>
            </a:r>
          </a:p>
        </p:txBody>
      </p:sp>
      <p:sp>
        <p:nvSpPr>
          <p:cNvPr id="73747" name="Rectangle 19"/>
          <p:cNvSpPr>
            <a:spLocks noChangeArrowheads="1"/>
          </p:cNvSpPr>
          <p:nvPr/>
        </p:nvSpPr>
        <p:spPr bwMode="auto">
          <a:xfrm>
            <a:off x="7580630" y="3197225"/>
            <a:ext cx="2685415" cy="5219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语气词，表判断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189480" y="1468120"/>
            <a:ext cx="2225040" cy="7067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解释词语</a:t>
            </a:r>
          </a:p>
        </p:txBody>
      </p:sp>
      <p:pic>
        <p:nvPicPr>
          <p:cNvPr id="2" name="图片 1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785" y="30480"/>
            <a:ext cx="7178675" cy="26447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 bldLvl="0" animBg="1"/>
      <p:bldP spid="73735" grpId="0" bldLvl="0" animBg="1"/>
      <p:bldP spid="73737" grpId="0" bldLvl="0" animBg="1"/>
      <p:bldP spid="73741" grpId="0" bldLvl="0" animBg="1"/>
      <p:bldP spid="73744" grpId="0" bldLvl="0" animBg="1"/>
      <p:bldP spid="73746" grpId="0" bldLvl="0" animBg="1"/>
      <p:bldP spid="7374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/>
          <p:nvPr/>
        </p:nvSpPr>
        <p:spPr>
          <a:xfrm>
            <a:off x="2362200" y="1589088"/>
            <a:ext cx="1866900" cy="7683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通假字</a:t>
            </a:r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1327150" y="2994660"/>
            <a:ext cx="2150110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、具以事告</a:t>
            </a:r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1326515" y="3516313"/>
            <a:ext cx="322262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、距关，毋内诸侯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1327150" y="4038600"/>
            <a:ext cx="322262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、张良出，要项伯</a:t>
            </a: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1326515" y="4677410"/>
            <a:ext cx="393763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、具言臣之不敢倍德也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327150" y="5230813"/>
            <a:ext cx="393763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、不可不蚤自来谢项王</a:t>
            </a:r>
          </a:p>
        </p:txBody>
      </p:sp>
      <p:sp>
        <p:nvSpPr>
          <p:cNvPr id="103434" name="Rectangle 10"/>
          <p:cNvSpPr/>
          <p:nvPr/>
        </p:nvSpPr>
        <p:spPr>
          <a:xfrm>
            <a:off x="6297613" y="2913063"/>
            <a:ext cx="1970405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35" name="Rectangle 11"/>
          <p:cNvSpPr/>
          <p:nvPr/>
        </p:nvSpPr>
        <p:spPr>
          <a:xfrm>
            <a:off x="6297613" y="3516313"/>
            <a:ext cx="419100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拒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36" name="Rectangle 12"/>
          <p:cNvSpPr/>
          <p:nvPr/>
        </p:nvSpPr>
        <p:spPr>
          <a:xfrm>
            <a:off x="6324600" y="4151313"/>
            <a:ext cx="215011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37" name="Rectangle 13"/>
          <p:cNvSpPr/>
          <p:nvPr/>
        </p:nvSpPr>
        <p:spPr>
          <a:xfrm>
            <a:off x="6324600" y="4675188"/>
            <a:ext cx="1970405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38" name="Rectangle 14"/>
          <p:cNvSpPr/>
          <p:nvPr/>
        </p:nvSpPr>
        <p:spPr>
          <a:xfrm>
            <a:off x="6324600" y="5199063"/>
            <a:ext cx="1970405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39" name="Rectangle 15"/>
          <p:cNvSpPr/>
          <p:nvPr/>
        </p:nvSpPr>
        <p:spPr>
          <a:xfrm>
            <a:off x="1327150" y="5788343"/>
            <a:ext cx="3222625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、令将军与臣有郤</a:t>
            </a:r>
          </a:p>
        </p:txBody>
      </p:sp>
      <p:sp>
        <p:nvSpPr>
          <p:cNvPr id="103440" name="Rectangle 16"/>
          <p:cNvSpPr>
            <a:spLocks noChangeArrowheads="1"/>
          </p:cNvSpPr>
          <p:nvPr/>
        </p:nvSpPr>
        <p:spPr bwMode="auto">
          <a:xfrm>
            <a:off x="6324600" y="5753100"/>
            <a:ext cx="2674620" cy="49149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郤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隙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隔阂</a:t>
            </a:r>
          </a:p>
        </p:txBody>
      </p:sp>
      <p:sp>
        <p:nvSpPr>
          <p:cNvPr id="103441" name="Rectangle 17"/>
          <p:cNvSpPr>
            <a:spLocks noChangeArrowheads="1"/>
          </p:cNvSpPr>
          <p:nvPr/>
        </p:nvSpPr>
        <p:spPr bwMode="auto">
          <a:xfrm>
            <a:off x="1327150" y="6310313"/>
            <a:ext cx="2865120" cy="521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、因击沛公于坐</a:t>
            </a:r>
          </a:p>
        </p:txBody>
      </p:sp>
      <p:sp>
        <p:nvSpPr>
          <p:cNvPr id="103442" name="Rectangle 18"/>
          <p:cNvSpPr>
            <a:spLocks noChangeArrowheads="1"/>
          </p:cNvSpPr>
          <p:nvPr/>
        </p:nvSpPr>
        <p:spPr bwMode="auto">
          <a:xfrm>
            <a:off x="6324600" y="6310313"/>
            <a:ext cx="286512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座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座位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timg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7320" y="40005"/>
            <a:ext cx="6570345" cy="288226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 bldLvl="0" animBg="1"/>
      <p:bldP spid="103430" grpId="0" bldLvl="0" animBg="1"/>
      <p:bldP spid="103431" grpId="0" bldLvl="0" animBg="1"/>
      <p:bldP spid="103432" grpId="0" bldLvl="0" animBg="1"/>
      <p:bldP spid="103433" grpId="0" bldLvl="0" animBg="1"/>
      <p:bldP spid="103434" grpId="0" bldLvl="0" animBg="1"/>
      <p:bldP spid="103435" grpId="0" bldLvl="0" animBg="1"/>
      <p:bldP spid="103436" grpId="0" bldLvl="0" animBg="1"/>
      <p:bldP spid="103437" grpId="0" bldLvl="0" animBg="1"/>
      <p:bldP spid="103438" grpId="0" bldLvl="0" animBg="1"/>
      <p:bldP spid="103439" grpId="0" bldLvl="0" animBg="1"/>
      <p:bldP spid="103440" grpId="0" bldLvl="0" animBg="1"/>
      <p:bldP spid="103441" grpId="0" bldLvl="0" animBg="1"/>
      <p:bldP spid="10344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type="title"/>
          </p:nvPr>
        </p:nvSpPr>
        <p:spPr>
          <a:xfrm>
            <a:off x="6746875" y="182245"/>
            <a:ext cx="2823210" cy="609600"/>
          </a:xfrm>
          <a:solidFill>
            <a:srgbClr val="780B15"/>
          </a:solidFill>
        </p:spPr>
        <p:txBody>
          <a:bodyPr wrap="square" lIns="91440" tIns="45720" rIns="91440" bIns="45720" anchor="ctr">
            <a:noAutofit/>
          </a:bodyPr>
          <a:lstStyle/>
          <a:p>
            <a:pPr algn="l" eaLnBrk="1" hangingPunct="1"/>
            <a:r>
              <a:rPr lang="zh-CN" altLang="en-US" sz="4800" b="1" dirty="0">
                <a:solidFill>
                  <a:srgbClr val="FFFF00"/>
                </a:solidFill>
                <a:ea typeface="黑体" panose="02010609060101010101" pitchFamily="49" charset="-122"/>
              </a:rPr>
              <a:t>词类活用</a:t>
            </a:r>
          </a:p>
        </p:txBody>
      </p:sp>
      <p:sp>
        <p:nvSpPr>
          <p:cNvPr id="109571" name="Rectangle 3"/>
          <p:cNvSpPr>
            <a:spLocks noGrp="1"/>
          </p:cNvSpPr>
          <p:nvPr>
            <p:ph sz="half" idx="1"/>
          </p:nvPr>
        </p:nvSpPr>
        <p:spPr>
          <a:xfrm>
            <a:off x="127318" y="1028700"/>
            <a:ext cx="5562600" cy="5791200"/>
          </a:xfrm>
          <a:pattFill prst="dotDmnd">
            <a:fgClr>
              <a:srgbClr val="5B9BD5"/>
            </a:fgClr>
            <a:bgClr>
              <a:srgbClr val="FFFFFF"/>
            </a:bgClr>
          </a:pattFill>
        </p:spPr>
        <p:txBody>
          <a:bodyPr wrap="square" lIns="91440" tIns="45720" rIns="91440" bIns="45720" anchor="t"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名词用作动词：籍吏民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范增数目项王　　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刑人如恐不胜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道芷阳间行　　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名词用作状语：于是项伯复夜去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吾得兄事之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日夜望将军至　　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常以身翼蔽沛公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头发上指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动词使动用法：项伯杀人，臣活之</a:t>
            </a:r>
            <a:b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        从百余骑　　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形容词用作动词：素善留侯张良</a:t>
            </a:r>
            <a:r>
              <a:rPr kumimoji="1" lang="zh-CN" altLang="en-US" sz="2000" dirty="0">
                <a:latin typeface="+mn-lt"/>
                <a:ea typeface="+mn-ea"/>
                <a:cs typeface="+mn-cs"/>
              </a:rPr>
              <a:t/>
            </a:r>
            <a:br>
              <a:rPr kumimoji="1" lang="zh-CN" altLang="en-US" sz="2000" dirty="0">
                <a:latin typeface="+mn-lt"/>
                <a:ea typeface="+mn-ea"/>
                <a:cs typeface="+mn-cs"/>
              </a:rPr>
            </a:br>
            <a:endParaRPr kumimoji="1" lang="zh-CN" altLang="en-US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109572" name="Rectangle 4"/>
          <p:cNvSpPr>
            <a:spLocks noGrp="1"/>
          </p:cNvSpPr>
          <p:nvPr>
            <p:ph sz="half" idx="2"/>
          </p:nvPr>
        </p:nvSpPr>
        <p:spPr>
          <a:xfrm>
            <a:off x="5822315" y="1107440"/>
            <a:ext cx="2819400" cy="5562600"/>
          </a:xfrm>
          <a:blipFill>
            <a:blip r:embed="rId2"/>
          </a:blipFill>
        </p:spPr>
        <p:txBody>
          <a:bodyPr wrap="square" lIns="91440" tIns="45720" rIns="91440" bIns="45720" anchor="t"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造户籍册或登记 　　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使眼色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处罚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取道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连夜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象对待兄长那样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每日每夜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像翅膀那样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向上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1" lang="en-US" altLang="zh-CN" sz="2400" b="1" dirty="0">
                <a:solidFill>
                  <a:srgbClr val="080363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活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</a:t>
            </a:r>
            <a:r>
              <a:rPr kumimoji="1" lang="en-US" altLang="zh-CN" sz="2400" b="1" dirty="0">
                <a:solidFill>
                  <a:srgbClr val="080363"/>
                </a:solidFill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跟从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80363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交好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7785" y="9270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035" y="1108075"/>
            <a:ext cx="3361690" cy="560197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9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9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9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9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9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9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9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9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9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9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9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95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5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95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5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5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95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5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95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bldLvl="0" animBg="1"/>
      <p:bldP spid="10957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/>
          </p:cNvSpPr>
          <p:nvPr>
            <p:ph type="title"/>
          </p:nvPr>
        </p:nvSpPr>
        <p:spPr>
          <a:xfrm>
            <a:off x="969645" y="6005195"/>
            <a:ext cx="2546350" cy="769620"/>
          </a:xfrm>
          <a:solidFill>
            <a:schemeClr val="bg1"/>
          </a:solidFill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古今异义</a:t>
            </a:r>
          </a:p>
        </p:txBody>
      </p:sp>
      <p:sp>
        <p:nvSpPr>
          <p:cNvPr id="105479" name="Rectangle 7"/>
          <p:cNvSpPr>
            <a:spLocks noGrp="1"/>
          </p:cNvSpPr>
          <p:nvPr>
            <p:ph idx="1"/>
          </p:nvPr>
        </p:nvSpPr>
        <p:spPr>
          <a:xfrm>
            <a:off x="178118" y="1356995"/>
            <a:ext cx="6324600" cy="4648200"/>
          </a:xfrm>
          <a:pattFill prst="smConfetti">
            <a:fgClr>
              <a:srgbClr val="5B9BD5"/>
            </a:fgClr>
            <a:bgClr>
              <a:srgbClr val="FFFFFF"/>
            </a:bgClr>
          </a:pattFill>
        </p:spPr>
        <p:txBody>
          <a:bodyPr wrap="square" lIns="91440" tIns="45720" rIns="91440" bIns="45720" anchor="t">
            <a:normAutofit fontScale="92500"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、沛公居</a:t>
            </a:r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时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古义：崤山以东  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今义：指山东省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、约为</a:t>
            </a:r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婚姻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古义：由婚姻关系而形成的亲戚  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今义：由结婚而形成的夫妻关系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、备他盗之出入与</a:t>
            </a:r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非常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古义：不同一般的事  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今义：副词，很、非常</a:t>
            </a:r>
            <a:r>
              <a:rPr lang="zh-CN" altLang="en-US" sz="3100" dirty="0"/>
              <a:t/>
            </a:r>
            <a:br>
              <a:rPr lang="zh-CN" altLang="en-US" sz="3100" dirty="0"/>
            </a:br>
            <a:r>
              <a:rPr lang="zh-CN" altLang="en-US" sz="2100" dirty="0"/>
              <a:t/>
            </a:r>
            <a:br>
              <a:rPr lang="zh-CN" altLang="en-US" sz="2100" dirty="0"/>
            </a:br>
            <a:endParaRPr lang="zh-CN" altLang="en-US" sz="21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7630" y="1485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115" y="3394075"/>
            <a:ext cx="5606415" cy="3380740"/>
          </a:xfrm>
          <a:prstGeom prst="rect">
            <a:avLst/>
          </a:prstGeom>
        </p:spPr>
      </p:pic>
      <p:sp>
        <p:nvSpPr>
          <p:cNvPr id="3" name="Rectangle 7"/>
          <p:cNvSpPr>
            <a:spLocks noGrp="1"/>
          </p:cNvSpPr>
          <p:nvPr/>
        </p:nvSpPr>
        <p:spPr>
          <a:xfrm>
            <a:off x="6652260" y="226695"/>
            <a:ext cx="5467985" cy="2844165"/>
          </a:xfrm>
          <a:prstGeom prst="rect">
            <a:avLst/>
          </a:prstGeom>
          <a:pattFill prst="smConfetti">
            <a:fgClr>
              <a:srgbClr val="5B9BD5"/>
            </a:fgClr>
            <a:bgClr>
              <a:srgbClr val="FFFFFF"/>
            </a:bgClr>
          </a:pattFill>
        </p:spPr>
        <p:txBody>
          <a:bodyPr vert="horz" wrap="square" lIns="91440" tIns="45720" rIns="91440" bIns="45720" rtlCol="0" anchor="t">
            <a:normAutofit fontScale="9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、将军战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河北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，臣战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河南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河北  古：黄河以北地区。   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今：黄河北部的一个省。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河南  古：黄河以南地区。    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今：黄河南部的一个省。</a:t>
            </a:r>
            <a:r>
              <a:rPr lang="zh-CN" altLang="en-US" sz="3100" dirty="0"/>
              <a:t/>
            </a:r>
            <a:br>
              <a:rPr lang="zh-CN" altLang="en-US" sz="3100" dirty="0"/>
            </a:br>
            <a:r>
              <a:rPr lang="zh-CN" altLang="en-US" sz="2100" dirty="0"/>
              <a:t/>
            </a:r>
            <a:br>
              <a:rPr lang="zh-CN" altLang="en-US" sz="2100" dirty="0"/>
            </a:br>
            <a:endParaRPr lang="zh-CN" altLang="en-US" sz="2100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54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5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5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054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054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054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054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bldLvl="0" animBg="1"/>
      <p:bldP spid="105479" grpId="0" build="p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000" y="1412875"/>
            <a:ext cx="1198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</a:p>
        </p:txBody>
      </p:sp>
      <p:sp>
        <p:nvSpPr>
          <p:cNvPr id="4" name="矩形 3"/>
          <p:cNvSpPr/>
          <p:nvPr/>
        </p:nvSpPr>
        <p:spPr>
          <a:xfrm>
            <a:off x="837565" y="2824163"/>
            <a:ext cx="3886200" cy="3969385"/>
          </a:xfrm>
          <a:prstGeom prst="rect">
            <a:avLst/>
          </a:prstGeom>
          <a:pattFill prst="pct2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君为我呼入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若属皆且为所虏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何辞为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人方为刀俎，我为鱼肉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谁为大王为此计者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使子婴为相</a:t>
            </a:r>
          </a:p>
        </p:txBody>
      </p:sp>
      <p:sp>
        <p:nvSpPr>
          <p:cNvPr id="5" name="矩形 4"/>
          <p:cNvSpPr/>
          <p:nvPr/>
        </p:nvSpPr>
        <p:spPr>
          <a:xfrm>
            <a:off x="5512753" y="2824163"/>
            <a:ext cx="4267200" cy="3969385"/>
          </a:xfrm>
          <a:prstGeom prst="rect">
            <a:avLst/>
          </a:prstGeom>
          <a:pattFill prst="pct5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介，替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介，被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语气词，无义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动词，像是，如同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第二个“为”，动，制定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动，做、干 </a:t>
            </a:r>
          </a:p>
        </p:txBody>
      </p:sp>
      <p:pic>
        <p:nvPicPr>
          <p:cNvPr id="17413" name="图片 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118" y="22225"/>
            <a:ext cx="7089775" cy="2801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29235" y="249548"/>
            <a:ext cx="4554220" cy="1019572"/>
            <a:chOff x="974" y="4404"/>
            <a:chExt cx="7172" cy="1606"/>
          </a:xfrm>
        </p:grpSpPr>
        <p:sp>
          <p:nvSpPr>
            <p:cNvPr id="6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9868853" y="4455795"/>
            <a:ext cx="2225040" cy="70675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一词多义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/>
          <p:nvPr/>
        </p:nvSpPr>
        <p:spPr>
          <a:xfrm>
            <a:off x="1717675" y="1022350"/>
            <a:ext cx="1198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</a:p>
        </p:txBody>
      </p:sp>
      <p:sp>
        <p:nvSpPr>
          <p:cNvPr id="3" name="矩形 2"/>
          <p:cNvSpPr/>
          <p:nvPr/>
        </p:nvSpPr>
        <p:spPr>
          <a:xfrm>
            <a:off x="866775" y="2474913"/>
            <a:ext cx="4114800" cy="3969385"/>
          </a:xfrm>
          <a:prstGeom prst="rect">
            <a:avLst/>
          </a:prstGeom>
          <a:pattFill prst="pct5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吾得兄事之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切而啖之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为之奈何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项伯乃夜驰之沛公军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今日之事何如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愿伯具言臣之不敢背德也</a:t>
            </a:r>
          </a:p>
        </p:txBody>
      </p:sp>
      <p:sp>
        <p:nvSpPr>
          <p:cNvPr id="4" name="矩形 3"/>
          <p:cNvSpPr/>
          <p:nvPr/>
        </p:nvSpPr>
        <p:spPr>
          <a:xfrm>
            <a:off x="5807075" y="2344103"/>
            <a:ext cx="3352800" cy="4399915"/>
          </a:xfrm>
          <a:prstGeom prst="rect">
            <a:avLst/>
          </a:prstGeom>
          <a:pattFill prst="dotDmnd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代，代人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代，代物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代，代事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动，到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结构助词，的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结构助词，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使主谓结构词组化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045" y="38100"/>
            <a:ext cx="6631940" cy="24371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576118" y="4191000"/>
            <a:ext cx="2225040" cy="70675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一词多义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ChangeArrowheads="1"/>
          </p:cNvSpPr>
          <p:nvPr/>
        </p:nvSpPr>
        <p:spPr bwMode="auto">
          <a:xfrm>
            <a:off x="4330700" y="313055"/>
            <a:ext cx="7861300" cy="1617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  </a:t>
            </a:r>
            <a:r>
              <a:rPr kumimoji="1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《</a:t>
            </a: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史记</a:t>
            </a:r>
            <a:r>
              <a:rPr kumimoji="1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》</a:t>
            </a: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作者司马迁，字子长，西汉夏阳人，伟大的史学家、文学家和思想家。</a:t>
            </a:r>
          </a:p>
        </p:txBody>
      </p:sp>
      <p:sp>
        <p:nvSpPr>
          <p:cNvPr id="287747" name="Rectangle 3"/>
          <p:cNvSpPr/>
          <p:nvPr/>
        </p:nvSpPr>
        <p:spPr>
          <a:xfrm>
            <a:off x="4930140" y="2228850"/>
            <a:ext cx="6000750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刚直不阿，留得正气冲霄汉；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幽愁发愤，著成信史照尘寰。</a:t>
            </a:r>
          </a:p>
        </p:txBody>
      </p:sp>
      <p:sp>
        <p:nvSpPr>
          <p:cNvPr id="287748" name="Text Box 4"/>
          <p:cNvSpPr txBox="1">
            <a:spLocks noChangeArrowheads="1"/>
          </p:cNvSpPr>
          <p:nvPr/>
        </p:nvSpPr>
        <p:spPr bwMode="auto">
          <a:xfrm>
            <a:off x="4250690" y="3548380"/>
            <a:ext cx="7861300" cy="31076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kumimoji="1" lang="en-US" altLang="zh-CN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en-US" altLang="zh-CN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史记</a:t>
            </a:r>
            <a:r>
              <a:rPr kumimoji="1" lang="en-US" altLang="zh-CN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 </a:t>
            </a:r>
            <a:r>
              <a:rPr kumimoji="1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原名</a:t>
            </a:r>
            <a:r>
              <a:rPr kumimoji="1" lang="en-US" altLang="zh-CN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1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太史公书</a:t>
            </a:r>
            <a:r>
              <a:rPr kumimoji="1" lang="en-US" altLang="zh-CN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1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，东汉以后改为</a:t>
            </a:r>
            <a:r>
              <a:rPr kumimoji="1" lang="en-US" altLang="zh-CN" sz="3200" b="1" kern="1200" cap="none" spc="0" normalizeH="0" baseline="0" noProof="0" smtClean="0">
                <a:solidFill>
                  <a:srgbClr val="B13B5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1" lang="zh-CN" altLang="en-US" sz="3200" b="1" kern="1200" cap="none" spc="0" normalizeH="0" baseline="0" noProof="0" smtClean="0">
                <a:solidFill>
                  <a:srgbClr val="B13B5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史记</a:t>
            </a:r>
            <a:r>
              <a:rPr kumimoji="1" lang="en-US" altLang="zh-CN" sz="3200" b="1" kern="1200" cap="none" spc="0" normalizeH="0" baseline="0" noProof="0" smtClean="0">
                <a:solidFill>
                  <a:srgbClr val="B13B5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1" lang="zh-CN" altLang="en-US" sz="3200" b="1" kern="1200" cap="none" spc="0" normalizeH="0" baseline="0" noProof="0" smtClean="0">
                <a:solidFill>
                  <a:srgbClr val="B13B5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全书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一百三十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篇，包括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十二本纪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三十世家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七十列传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十表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八书</a:t>
            </a:r>
            <a:r>
              <a:rPr kumimoji="1" lang="en-US" altLang="zh-CN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共五十二万六千五百字，叙述了上起黄帝，下到汉武帝太初四年约三千年的历史；是</a:t>
            </a:r>
            <a:r>
              <a:rPr kumimoji="1" lang="zh-CN" altLang="en-US" sz="3200" b="1" u="sng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我国第一部纪传体通史</a:t>
            </a:r>
            <a:r>
              <a:rPr kumimoji="1" lang="zh-CN" altLang="en-US" sz="3200" b="1" kern="1200" cap="none" spc="0" normalizeH="0" baseline="0" noProof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61" y="1466849"/>
            <a:ext cx="3269418" cy="4132897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290" y="229870"/>
            <a:ext cx="4124960" cy="1019810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知人论世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6" grpId="0" bldLvl="0" animBg="1"/>
      <p:bldP spid="287747" grpId="0"/>
      <p:bldP spid="28774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470" y="1214120"/>
            <a:ext cx="5768975" cy="2676525"/>
          </a:xfrm>
          <a:prstGeom prst="rect">
            <a:avLst/>
          </a:prstGeom>
          <a:pattFill prst="pct1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客何为者？（何为─ 为何）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大王来何操？（何操─ 操何）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沛公安在？（安在─在安）</a:t>
            </a:r>
          </a:p>
        </p:txBody>
      </p:sp>
      <p:sp>
        <p:nvSpPr>
          <p:cNvPr id="4" name="矩形 3"/>
          <p:cNvSpPr/>
          <p:nvPr/>
        </p:nvSpPr>
        <p:spPr>
          <a:xfrm>
            <a:off x="5972175" y="1219200"/>
            <a:ext cx="6103620" cy="535432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欲呼张良与（省略“之”）俱去。</a:t>
            </a: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毋从（省略“之”）俱死也。</a:t>
            </a: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奉厄酒为（省略“之”）寿。</a:t>
            </a: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旦日（省略主语“沛公”）不可不蚤自来谢项王。</a:t>
            </a: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将军战（省略“于”）河北，臣战（省略“于”）河南。</a:t>
            </a:r>
          </a:p>
          <a:p>
            <a:pPr fontAlgn="auto">
              <a:lnSpc>
                <a:spcPts val="45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加彘肩（省略“于其” ）上。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4983163" y="353695"/>
            <a:ext cx="2225040" cy="70675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文言句式</a:t>
            </a:r>
          </a:p>
        </p:txBody>
      </p:sp>
      <p:sp>
        <p:nvSpPr>
          <p:cNvPr id="10" name="矩形 9"/>
          <p:cNvSpPr/>
          <p:nvPr/>
        </p:nvSpPr>
        <p:spPr>
          <a:xfrm>
            <a:off x="77470" y="3970020"/>
            <a:ext cx="5768975" cy="2676525"/>
          </a:xfrm>
          <a:prstGeom prst="rect">
            <a:avLst/>
          </a:prstGeom>
          <a:pattFill prst="pct4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楚左尹项伯者，项羽季父也。沛公之参乘樊哙者也。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人方为刀俎，我为鱼肉，何辞为？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2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20460" y="1278890"/>
            <a:ext cx="5768975" cy="5169535"/>
          </a:xfrm>
          <a:prstGeom prst="rect">
            <a:avLst/>
          </a:prstGeom>
          <a:pattFill prst="pct1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ts val="3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zh-CN" altLang="en-US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</a:t>
            </a: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谢罪、道歉：旦日不可不蚤自来谢项王。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感谢：哙拜谢，起，立而饮之。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辞谢、告别：乃令张良留谢。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辞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推辞：臣死且不避，厄酒安足辞！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告别：今者出，未辞也，为之奈何？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旧、交情：君安与项伯有故？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固此：故听之。</a:t>
            </a:r>
          </a:p>
          <a:p>
            <a:pPr algn="l" fontAlgn="auto">
              <a:lnSpc>
                <a:spcPts val="36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特意：故遣将守关者，备他盗出入与非常。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4983163" y="507365"/>
            <a:ext cx="2225040" cy="70675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一词多义</a:t>
            </a:r>
          </a:p>
        </p:txBody>
      </p:sp>
      <p:sp>
        <p:nvSpPr>
          <p:cNvPr id="9" name="矩形 8"/>
          <p:cNvSpPr/>
          <p:nvPr/>
        </p:nvSpPr>
        <p:spPr>
          <a:xfrm>
            <a:off x="149225" y="1278890"/>
            <a:ext cx="5699125" cy="5169535"/>
          </a:xfrm>
          <a:prstGeom prst="rect">
            <a:avLst/>
          </a:prstGeom>
          <a:pattFill prst="pct5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  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   将：且为之奈何？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况且：臣死且不避，厄酒安足辞！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幸  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   宠幸、亲近：妇女无所幸。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幸亏、幸而：故幸来告良。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 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    距离：相去四十里。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离去，离开：脱身独去。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     向，对：曹无伤使人言于项羽曰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比：长于臣。在：复得见将军于此。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      就此：不如因善遇之。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就、于是：项王即日固留沛公与饮。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趁势、趁机：固击沛公于坐，杀之。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915" y="2338070"/>
            <a:ext cx="5071110" cy="3969385"/>
          </a:xfrm>
          <a:prstGeom prst="rect">
            <a:avLst/>
          </a:prstGeom>
          <a:blipFill>
            <a:blip r:embed="rId2"/>
          </a:blip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秋毫不敢有所近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今者项庄拔剑舞，其意常在沛公也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劳苦而功高如此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大行不顾细谨，大礼不辞小让如今人方为刀俎，我为鱼肉</a:t>
            </a:r>
          </a:p>
        </p:txBody>
      </p:sp>
      <p:sp>
        <p:nvSpPr>
          <p:cNvPr id="4" name="矩形 3"/>
          <p:cNvSpPr/>
          <p:nvPr/>
        </p:nvSpPr>
        <p:spPr>
          <a:xfrm>
            <a:off x="5523230" y="3630930"/>
            <a:ext cx="6465570" cy="2676525"/>
          </a:xfrm>
          <a:prstGeom prst="rect">
            <a:avLst/>
          </a:prstGeom>
          <a:blipFill>
            <a:blip r:embed="rId3"/>
          </a:blip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秋毫无犯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项庄舞剑，意在沛公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劳苦功高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人为刀俎，我为鱼肉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文言知识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7530148" y="2776220"/>
            <a:ext cx="2225040" cy="70675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成语集萃</a:t>
            </a:r>
          </a:p>
        </p:txBody>
      </p:sp>
      <p:pic>
        <p:nvPicPr>
          <p:cNvPr id="9" name="图片 8" descr="timg (3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045" y="38100"/>
            <a:ext cx="6631940" cy="259080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56" name="Group 48"/>
          <p:cNvGraphicFramePr>
            <a:graphicFrameLocks noGrp="1"/>
          </p:cNvGraphicFramePr>
          <p:nvPr/>
        </p:nvGraphicFramePr>
        <p:xfrm>
          <a:off x="2057400" y="3733800"/>
          <a:ext cx="7848600" cy="2895600"/>
        </p:xfrm>
        <a:graphic>
          <a:graphicData uri="http://schemas.openxmlformats.org/drawingml/2006/table">
            <a:tbl>
              <a:tblPr/>
              <a:tblGrid>
                <a:gridCol w="1570355"/>
                <a:gridCol w="1569720"/>
                <a:gridCol w="1568450"/>
                <a:gridCol w="1570355"/>
                <a:gridCol w="1569720"/>
              </a:tblGrid>
              <a:tr h="1139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8637" name="Text Box 29"/>
          <p:cNvSpPr txBox="1"/>
          <p:nvPr/>
        </p:nvSpPr>
        <p:spPr>
          <a:xfrm>
            <a:off x="2286000" y="4038600"/>
            <a:ext cx="13716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阵营</a:t>
            </a:r>
          </a:p>
        </p:txBody>
      </p:sp>
      <p:sp>
        <p:nvSpPr>
          <p:cNvPr id="68638" name="Text Box 30"/>
          <p:cNvSpPr txBox="1"/>
          <p:nvPr/>
        </p:nvSpPr>
        <p:spPr>
          <a:xfrm>
            <a:off x="3886200" y="4038600"/>
            <a:ext cx="14478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主帅</a:t>
            </a:r>
          </a:p>
        </p:txBody>
      </p:sp>
      <p:sp>
        <p:nvSpPr>
          <p:cNvPr id="68639" name="Text Box 31"/>
          <p:cNvSpPr txBox="1"/>
          <p:nvPr/>
        </p:nvSpPr>
        <p:spPr>
          <a:xfrm>
            <a:off x="5410200" y="4038600"/>
            <a:ext cx="14478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谋士</a:t>
            </a:r>
          </a:p>
        </p:txBody>
      </p:sp>
      <p:sp>
        <p:nvSpPr>
          <p:cNvPr id="68640" name="Text Box 32"/>
          <p:cNvSpPr txBox="1"/>
          <p:nvPr/>
        </p:nvSpPr>
        <p:spPr>
          <a:xfrm>
            <a:off x="7010400" y="4038600"/>
            <a:ext cx="13716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武士</a:t>
            </a:r>
          </a:p>
        </p:txBody>
      </p:sp>
      <p:sp>
        <p:nvSpPr>
          <p:cNvPr id="68641" name="Text Box 33"/>
          <p:cNvSpPr txBox="1"/>
          <p:nvPr/>
        </p:nvSpPr>
        <p:spPr>
          <a:xfrm>
            <a:off x="8534400" y="4038600"/>
            <a:ext cx="13716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内奸</a:t>
            </a:r>
          </a:p>
        </p:txBody>
      </p:sp>
      <p:sp>
        <p:nvSpPr>
          <p:cNvPr id="68642" name="Text Box 34"/>
          <p:cNvSpPr txBox="1"/>
          <p:nvPr/>
        </p:nvSpPr>
        <p:spPr>
          <a:xfrm>
            <a:off x="2362200" y="4953000"/>
            <a:ext cx="12954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刘营</a:t>
            </a:r>
          </a:p>
        </p:txBody>
      </p:sp>
      <p:sp>
        <p:nvSpPr>
          <p:cNvPr id="68643" name="Text Box 35"/>
          <p:cNvSpPr txBox="1"/>
          <p:nvPr/>
        </p:nvSpPr>
        <p:spPr>
          <a:xfrm>
            <a:off x="2438400" y="5791200"/>
            <a:ext cx="12192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项营</a:t>
            </a:r>
          </a:p>
        </p:txBody>
      </p:sp>
      <p:sp>
        <p:nvSpPr>
          <p:cNvPr id="68644" name="Text Box 36"/>
          <p:cNvSpPr txBox="1"/>
          <p:nvPr/>
        </p:nvSpPr>
        <p:spPr>
          <a:xfrm>
            <a:off x="3962400" y="4876800"/>
            <a:ext cx="14478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刘邦</a:t>
            </a:r>
          </a:p>
        </p:txBody>
      </p:sp>
      <p:sp>
        <p:nvSpPr>
          <p:cNvPr id="68645" name="Text Box 37"/>
          <p:cNvSpPr txBox="1"/>
          <p:nvPr/>
        </p:nvSpPr>
        <p:spPr>
          <a:xfrm>
            <a:off x="3962400" y="5791200"/>
            <a:ext cx="12954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项羽</a:t>
            </a:r>
          </a:p>
        </p:txBody>
      </p:sp>
      <p:sp>
        <p:nvSpPr>
          <p:cNvPr id="68646" name="Text Box 38"/>
          <p:cNvSpPr txBox="1"/>
          <p:nvPr/>
        </p:nvSpPr>
        <p:spPr>
          <a:xfrm>
            <a:off x="5486400" y="4876800"/>
            <a:ext cx="12954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张良</a:t>
            </a:r>
          </a:p>
        </p:txBody>
      </p:sp>
      <p:sp>
        <p:nvSpPr>
          <p:cNvPr id="68647" name="Text Box 39"/>
          <p:cNvSpPr txBox="1"/>
          <p:nvPr/>
        </p:nvSpPr>
        <p:spPr>
          <a:xfrm>
            <a:off x="5410200" y="5791200"/>
            <a:ext cx="11430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范增</a:t>
            </a:r>
          </a:p>
        </p:txBody>
      </p:sp>
      <p:sp>
        <p:nvSpPr>
          <p:cNvPr id="68648" name="Text Box 40"/>
          <p:cNvSpPr txBox="1"/>
          <p:nvPr/>
        </p:nvSpPr>
        <p:spPr>
          <a:xfrm>
            <a:off x="7010400" y="4953000"/>
            <a:ext cx="11430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樊哙</a:t>
            </a:r>
          </a:p>
        </p:txBody>
      </p:sp>
      <p:sp>
        <p:nvSpPr>
          <p:cNvPr id="68649" name="Text Box 41"/>
          <p:cNvSpPr txBox="1"/>
          <p:nvPr/>
        </p:nvSpPr>
        <p:spPr>
          <a:xfrm>
            <a:off x="7010400" y="5791200"/>
            <a:ext cx="12192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项庄</a:t>
            </a:r>
          </a:p>
        </p:txBody>
      </p:sp>
      <p:sp>
        <p:nvSpPr>
          <p:cNvPr id="68650" name="Text Box 42"/>
          <p:cNvSpPr txBox="1"/>
          <p:nvPr/>
        </p:nvSpPr>
        <p:spPr>
          <a:xfrm>
            <a:off x="8305800" y="4953000"/>
            <a:ext cx="23622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曹无伤</a:t>
            </a:r>
          </a:p>
        </p:txBody>
      </p:sp>
      <p:sp>
        <p:nvSpPr>
          <p:cNvPr id="68651" name="Text Box 43"/>
          <p:cNvSpPr txBox="1"/>
          <p:nvPr/>
        </p:nvSpPr>
        <p:spPr>
          <a:xfrm>
            <a:off x="8534400" y="5791200"/>
            <a:ext cx="1447800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项伯</a:t>
            </a:r>
          </a:p>
        </p:txBody>
      </p:sp>
      <p:sp>
        <p:nvSpPr>
          <p:cNvPr id="68653" name="Text Box 45"/>
          <p:cNvSpPr txBox="1"/>
          <p:nvPr/>
        </p:nvSpPr>
        <p:spPr>
          <a:xfrm>
            <a:off x="10491470" y="3230880"/>
            <a:ext cx="859790" cy="3444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4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主要人物关系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鉴赏形象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514" name="Rectangle 2"/>
          <p:cNvSpPr>
            <a:spLocks noGrp="1" noChangeArrowheads="1"/>
          </p:cNvSpPr>
          <p:nvPr/>
        </p:nvSpPr>
        <p:spPr>
          <a:xfrm>
            <a:off x="583565" y="1676082"/>
            <a:ext cx="4026535" cy="713105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91440" tIns="45720" rIns="91440" bIns="45720" numCol="1" rtlCol="0" anchor="ctr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人物形象分析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6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6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7" grpId="0"/>
      <p:bldP spid="68638" grpId="0"/>
      <p:bldP spid="68639" grpId="0"/>
      <p:bldP spid="68640" grpId="0"/>
      <p:bldP spid="68641" grpId="0"/>
      <p:bldP spid="68642" grpId="0"/>
      <p:bldP spid="68643" grpId="0"/>
      <p:bldP spid="68644" grpId="0"/>
      <p:bldP spid="68645" grpId="0"/>
      <p:bldP spid="68646" grpId="0"/>
      <p:bldP spid="68647" grpId="0"/>
      <p:bldP spid="68648" grpId="0"/>
      <p:bldP spid="68649" grpId="0"/>
      <p:bldP spid="68650" grpId="0"/>
      <p:bldP spid="68651" grpId="0"/>
      <p:bldP spid="68653" grpId="0"/>
      <p:bldP spid="645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7"/>
          <p:cNvSpPr/>
          <p:nvPr/>
        </p:nvSpPr>
        <p:spPr>
          <a:xfrm>
            <a:off x="5410835" y="481965"/>
            <a:ext cx="1203960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项羽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295400"/>
            <a:ext cx="4343400" cy="54082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优柔寡断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（改变进攻刘邦的决定、对范增在席间杀死刘邦的企图不表态、沛公逃席而安然受璧）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率直粗犷，政治上无知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（闻刘邦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谢语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而说出告密人姓名、闻樊哙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责语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未有以应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不善用人，刚愎自用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（在关键时刻不听范增劝阻）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骄傲自大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（宴会上的排座次）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/>
          <a:srcRect l="21662"/>
          <a:stretch>
            <a:fillRect/>
          </a:stretch>
        </p:blipFill>
        <p:spPr>
          <a:xfrm>
            <a:off x="372110" y="1825625"/>
            <a:ext cx="5038725" cy="4997450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鉴赏形象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4728845" y="128270"/>
            <a:ext cx="1525270" cy="833120"/>
          </a:xfrm>
          <a:solidFill>
            <a:srgbClr val="FFC000"/>
          </a:solidFill>
        </p:spPr>
        <p:txBody>
          <a:bodyPr wrap="square" lIns="91440" tIns="45720" rIns="91440" bIns="45720" anchor="ctr">
            <a:noAutofit/>
          </a:bodyPr>
          <a:lstStyle/>
          <a:p>
            <a:pPr eaLnBrk="1" hangingPunct="1"/>
            <a:r>
              <a:rPr lang="zh-CN" altLang="en-US" b="1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刘邦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6172200" y="762000"/>
            <a:ext cx="4038600" cy="53340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坚决果断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（亲往鸿门谢罪阻止项羽进攻、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至军，立诛杀曹无伤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能屈能伸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（在项羽面前谦词卑礼、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而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未辞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也觉得于礼不合）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善于用人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（初见项伯，即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兄事之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约为婚姻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，使其为己所用）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鉴赏形象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7810"/>
            <a:ext cx="5388610" cy="4959985"/>
          </a:xfrm>
          <a:prstGeom prst="ellipse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ldLvl="0" animBg="1"/>
      <p:bldP spid="6656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8" name="Rectangle 10"/>
          <p:cNvSpPr/>
          <p:nvPr/>
        </p:nvSpPr>
        <p:spPr>
          <a:xfrm>
            <a:off x="1900555" y="4559300"/>
            <a:ext cx="1668780" cy="19862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多谋善断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精通韬略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临变不惊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处事有方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9" name="Rectangle 11"/>
          <p:cNvSpPr/>
          <p:nvPr/>
        </p:nvSpPr>
        <p:spPr>
          <a:xfrm>
            <a:off x="9567545" y="4722178"/>
            <a:ext cx="1710690" cy="10388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勇猛豪爽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粗中有细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68620" name="Rectangle 12"/>
          <p:cNvSpPr/>
          <p:nvPr/>
        </p:nvSpPr>
        <p:spPr>
          <a:xfrm>
            <a:off x="5562600" y="4420394"/>
            <a:ext cx="1605280" cy="2263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老谋深虑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用人不当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妄自尊大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盲目自信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2535" name="Rectangle 13"/>
          <p:cNvSpPr/>
          <p:nvPr/>
        </p:nvSpPr>
        <p:spPr>
          <a:xfrm>
            <a:off x="57785" y="1304290"/>
            <a:ext cx="1198880" cy="7067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600613"/>
                </a:solidFill>
                <a:latin typeface="微软雅黑" panose="020B0503020204020204" charset="-122"/>
                <a:ea typeface="微软雅黑" panose="020B0503020204020204" charset="-122"/>
              </a:rPr>
              <a:t>张良</a:t>
            </a:r>
          </a:p>
        </p:txBody>
      </p:sp>
      <p:sp>
        <p:nvSpPr>
          <p:cNvPr id="68622" name="Rectangle 14"/>
          <p:cNvSpPr/>
          <p:nvPr/>
        </p:nvSpPr>
        <p:spPr>
          <a:xfrm>
            <a:off x="6014720" y="381635"/>
            <a:ext cx="1389380" cy="7067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600613"/>
                </a:solidFill>
                <a:latin typeface="微软雅黑" panose="020B0503020204020204" charset="-122"/>
                <a:ea typeface="微软雅黑" panose="020B0503020204020204" charset="-122"/>
              </a:rPr>
              <a:t>范增</a:t>
            </a:r>
          </a:p>
        </p:txBody>
      </p:sp>
      <p:sp>
        <p:nvSpPr>
          <p:cNvPr id="68623" name="Rectangle 15"/>
          <p:cNvSpPr/>
          <p:nvPr/>
        </p:nvSpPr>
        <p:spPr>
          <a:xfrm>
            <a:off x="9683750" y="381635"/>
            <a:ext cx="1198880" cy="7067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600613"/>
                </a:solidFill>
                <a:latin typeface="微软雅黑" panose="020B0503020204020204" charset="-122"/>
                <a:ea typeface="微软雅黑" panose="020B0503020204020204" charset="-122"/>
              </a:rPr>
              <a:t>樊哙</a:t>
            </a:r>
          </a:p>
        </p:txBody>
      </p:sp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370" y="1116330"/>
            <a:ext cx="2985770" cy="3322955"/>
          </a:xfrm>
          <a:prstGeom prst="rect">
            <a:avLst/>
          </a:prstGeom>
        </p:spPr>
      </p:pic>
      <p:pic>
        <p:nvPicPr>
          <p:cNvPr id="3" name="图片 2" descr="timg (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3160" y="1116965"/>
            <a:ext cx="3492500" cy="3321685"/>
          </a:xfrm>
          <a:prstGeom prst="rect">
            <a:avLst/>
          </a:prstGeom>
        </p:spPr>
      </p:pic>
      <p:pic>
        <p:nvPicPr>
          <p:cNvPr id="4" name="图片 3" descr="timg 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3150" y="1117600"/>
            <a:ext cx="3180080" cy="34423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6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鉴赏形象</a:t>
              </a:r>
            </a:p>
          </p:txBody>
        </p: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8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8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8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8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8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86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86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68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6"/>
          <p:cNvSpPr/>
          <p:nvPr/>
        </p:nvSpPr>
        <p:spPr>
          <a:xfrm>
            <a:off x="77470" y="1388110"/>
            <a:ext cx="6267450" cy="5259070"/>
          </a:xfrm>
          <a:prstGeom prst="rect">
            <a:avLst/>
          </a:prstGeom>
          <a:pattFill prst="pct10">
            <a:fgClr>
              <a:srgbClr val="5B9BD5"/>
            </a:fgClr>
            <a:bgClr>
              <a:srgbClr val="FFFFFF"/>
            </a:bgClr>
          </a:patt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、作者善于把人物放在尖锐的矛盾冲突中，通过个性化的语言、动作来表现人物的精神世界和性格。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鸿门宴</a:t>
            </a:r>
            <a:r>
              <a:rPr lang="zh-CN" altLang="en-US" sz="2800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从始至终充满矛盾，推波涌澜，扣人心弦。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、善于运用对比手法，使人物性格特点更为鲜明、突出。如主帅项羽和刘邦，谋士范增和张良，部将项庄和樊哙，内奸项伯与曹无伤无不栩栩如生，互相映衬，跃然于纸上。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探究手法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04999ce4e968436d93fb855f457d58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505" y="1388110"/>
            <a:ext cx="5653405" cy="5258435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"/>
          <p:cNvSpPr/>
          <p:nvPr/>
        </p:nvSpPr>
        <p:spPr>
          <a:xfrm>
            <a:off x="145415" y="4685665"/>
            <a:ext cx="12014835" cy="2158365"/>
          </a:xfrm>
          <a:prstGeom prst="rect">
            <a:avLst/>
          </a:prstGeom>
          <a:pattFill prst="pct10">
            <a:fgClr>
              <a:srgbClr val="5B9BD5"/>
            </a:fgClr>
            <a:bgClr>
              <a:srgbClr val="FFFFFF"/>
            </a:bgClr>
          </a:pattFill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、语言精练生动，绘声绘色，常常寥寥几笔，就能刻画出人物的突出个性。例如，项羽的话骄横气盛；刘邦的话礼仪备至。再如对樊哙闯宴的描写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交戟之卫士欲止不内。樊哙侧其盾以撞，卫士仆地。哙遂入，披帷西向立，瞋目视项王，头发上指，目眦尽裂。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这一紧张场面的描绘着墨虽不多，却使读者有如身临其境，心情顿感紧张。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470" y="1993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探究手法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origi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40" y="72390"/>
            <a:ext cx="7636510" cy="4542790"/>
          </a:xfrm>
          <a:prstGeom prst="rect">
            <a:avLst/>
          </a:prstGeom>
        </p:spPr>
      </p:pic>
      <p:pic>
        <p:nvPicPr>
          <p:cNvPr id="4" name="图片 3" descr="13674628936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" y="1454150"/>
            <a:ext cx="4321175" cy="2793365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>
          <a:xfrm>
            <a:off x="286385" y="1397635"/>
            <a:ext cx="774700" cy="5231130"/>
          </a:xfrm>
          <a:solidFill>
            <a:srgbClr val="92D050"/>
          </a:solidFill>
        </p:spPr>
        <p:txBody>
          <a:bodyPr wrap="square" lIns="91440" tIns="45720" rIns="91440" bIns="45720" anchor="ctr">
            <a:noAutofit/>
          </a:bodyPr>
          <a:lstStyle/>
          <a:p>
            <a:pPr algn="l" eaLnBrk="1" hangingPunct="1"/>
            <a:r>
              <a:rPr lang="zh-CN" altLang="en-US" sz="4800" b="1" dirty="0">
                <a:ea typeface="黑体" panose="02010609060101010101" pitchFamily="49" charset="-122"/>
              </a:rPr>
              <a:t>后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人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对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项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羽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的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评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价</a:t>
            </a: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330643" y="1548130"/>
            <a:ext cx="5994400" cy="4718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题乌江亭    </a:t>
            </a:r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杜牧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胜败兵家事不期，包羞忍耻是男儿。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江东弟子多才俊，卷土重来未可知。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乌江亭      </a:t>
            </a:r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王安石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百战疲劳壮士哀，中原一败势难回。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江东弟子今虽在，肯与君王卷土来。 </a:t>
            </a:r>
          </a:p>
          <a:p>
            <a:pPr algn="ctr" fontAlgn="base">
              <a:lnSpc>
                <a:spcPct val="114000"/>
              </a:lnSpc>
            </a:pPr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咏项羽    </a:t>
            </a:r>
            <a:r>
              <a:rPr lang="zh-CN" altLang="en-US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李清照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生当作人杰，死亦为鬼雄。</a:t>
            </a:r>
          </a:p>
          <a:p>
            <a:pPr algn="ctr" fontAlgn="base">
              <a:lnSpc>
                <a:spcPct val="114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至今思项羽，不肯过江东。</a:t>
            </a:r>
          </a:p>
        </p:txBody>
      </p:sp>
      <p:pic>
        <p:nvPicPr>
          <p:cNvPr id="26627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660" y="1457960"/>
            <a:ext cx="4876800" cy="52304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7470" y="60350"/>
            <a:ext cx="4554220" cy="1158605"/>
            <a:chOff x="974" y="4185"/>
            <a:chExt cx="7172" cy="1825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8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延伸拓展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ldLvl="0" animBg="1"/>
      <p:bldP spid="1044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0960" y="1894840"/>
            <a:ext cx="4565015" cy="434276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34290" y="22986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知人论世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510" y="1386840"/>
            <a:ext cx="7533640" cy="4725035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>
          <a:xfrm>
            <a:off x="286385" y="1397635"/>
            <a:ext cx="774700" cy="5231130"/>
          </a:xfrm>
          <a:solidFill>
            <a:srgbClr val="92D050"/>
          </a:solidFill>
        </p:spPr>
        <p:txBody>
          <a:bodyPr wrap="square" lIns="91440" tIns="45720" rIns="91440" bIns="45720" anchor="ctr">
            <a:noAutofit/>
          </a:bodyPr>
          <a:lstStyle/>
          <a:p>
            <a:pPr algn="l" eaLnBrk="1" hangingPunct="1"/>
            <a:r>
              <a:rPr lang="zh-CN" altLang="en-US" sz="4800" b="1" dirty="0">
                <a:ea typeface="黑体" panose="02010609060101010101" pitchFamily="49" charset="-122"/>
              </a:rPr>
              <a:t>后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人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对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项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羽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的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评</a:t>
            </a:r>
            <a:br>
              <a:rPr lang="zh-CN" altLang="en-US" sz="4800" b="1" dirty="0">
                <a:ea typeface="黑体" panose="02010609060101010101" pitchFamily="49" charset="-122"/>
              </a:rPr>
            </a:br>
            <a:r>
              <a:rPr lang="zh-CN" altLang="en-US" sz="4800" b="1" dirty="0">
                <a:ea typeface="黑体" panose="02010609060101010101" pitchFamily="49" charset="-122"/>
              </a:rPr>
              <a:t>价</a:t>
            </a: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153478" y="1628775"/>
            <a:ext cx="5994400" cy="47694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fontAlgn="base">
              <a:lnSpc>
                <a:spcPct val="200000"/>
              </a:lnSpc>
            </a:pP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人民解放军占领南京</a:t>
            </a:r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（毛泽东）</a:t>
            </a:r>
            <a:endParaRPr lang="zh-CN" altLang="en-US" sz="32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base">
              <a:lnSpc>
                <a:spcPct val="200000"/>
              </a:lnSpc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１９４９年４月</a:t>
            </a:r>
          </a:p>
          <a:p>
            <a:pPr algn="ctr" fontAlgn="base">
              <a:lnSpc>
                <a:spcPct val="200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钟山风雨起苍黄，百万雄师过大江。</a:t>
            </a:r>
          </a:p>
          <a:p>
            <a:pPr algn="ctr" fontAlgn="base">
              <a:lnSpc>
                <a:spcPct val="200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虎踞龙盘今胜昔，天翻地覆慨而慷。</a:t>
            </a:r>
          </a:p>
          <a:p>
            <a:pPr algn="ctr" fontAlgn="base">
              <a:lnSpc>
                <a:spcPct val="200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宜将剩勇追穷寇，不可沽名学霸王。</a:t>
            </a:r>
          </a:p>
          <a:p>
            <a:pPr algn="ctr" fontAlgn="base">
              <a:lnSpc>
                <a:spcPct val="200000"/>
              </a:lnSpc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天若有情天亦老，人间正道是沧桑。</a:t>
            </a:r>
          </a:p>
        </p:txBody>
      </p:sp>
      <p:pic>
        <p:nvPicPr>
          <p:cNvPr id="26627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540" y="1398270"/>
            <a:ext cx="4950460" cy="52304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7470" y="60350"/>
            <a:ext cx="4554220" cy="1158605"/>
            <a:chOff x="974" y="4185"/>
            <a:chExt cx="7172" cy="1825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8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延伸拓展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470" y="60350"/>
            <a:ext cx="4554220" cy="1158605"/>
            <a:chOff x="974" y="4185"/>
            <a:chExt cx="7172" cy="1825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8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延伸拓展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34" name="文本占位符 18433"/>
          <p:cNvSpPr>
            <a:spLocks noGrp="1"/>
          </p:cNvSpPr>
          <p:nvPr>
            <p:ph type="body"/>
          </p:nvPr>
        </p:nvSpPr>
        <p:spPr>
          <a:xfrm>
            <a:off x="607695" y="988695"/>
            <a:ext cx="11395710" cy="1534160"/>
          </a:xfrm>
        </p:spPr>
        <p:txBody>
          <a:bodyPr anchor="t">
            <a:normAutofit fontScale="92500" lnSpcReduction="10000"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36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项、刘谁更切心意？你更喜欢哪位主帅,在日后成长过程中,更想成为哪位主帅一样的人？</a:t>
            </a:r>
          </a:p>
        </p:txBody>
      </p:sp>
      <p:pic>
        <p:nvPicPr>
          <p:cNvPr id="17411" name="图片 18435" descr="U102P28T3D472771F326DT200408131946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45" y="2700655"/>
            <a:ext cx="4552950" cy="411416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10" name="图片 18434" descr="cpzzjzs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3865" y="2700655"/>
            <a:ext cx="4154805" cy="411416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241"/>
          <p:cNvSpPr txBox="1"/>
          <p:nvPr/>
        </p:nvSpPr>
        <p:spPr>
          <a:xfrm>
            <a:off x="3563620" y="2819400"/>
            <a:ext cx="798195" cy="1371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80008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史 记</a:t>
            </a:r>
            <a:endParaRPr lang="zh-CN" altLang="en-US" sz="1000" dirty="0">
              <a:solidFill>
                <a:srgbClr val="80008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4800600" y="5334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3200" b="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</a:t>
            </a: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本纪</a:t>
            </a:r>
            <a:endParaRPr lang="zh-CN" altLang="en-US" sz="20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4800600" y="16764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30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世家</a:t>
            </a:r>
            <a:endParaRPr lang="zh-CN" altLang="en-US" sz="20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4800600" y="29718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70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列传</a:t>
            </a:r>
            <a:endParaRPr lang="zh-CN" altLang="en-US" sz="20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800600" y="41910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10 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表</a:t>
            </a:r>
            <a:endParaRPr lang="zh-CN" altLang="en-US" sz="32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4800600" y="54102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8  </a:t>
            </a:r>
            <a:r>
              <a:rPr lang="zh-CN" altLang="en-US" sz="3200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书</a:t>
            </a:r>
            <a:endParaRPr lang="zh-CN" altLang="en-US" sz="2000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223" name="文本框 10247"/>
          <p:cNvSpPr txBox="1"/>
          <p:nvPr/>
        </p:nvSpPr>
        <p:spPr>
          <a:xfrm>
            <a:off x="6629400" y="291465"/>
            <a:ext cx="404177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按年代记叙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帝王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言行和政绩。</a:t>
            </a:r>
          </a:p>
        </p:txBody>
      </p:sp>
      <p:sp>
        <p:nvSpPr>
          <p:cNvPr id="9224" name="文本框 10248"/>
          <p:cNvSpPr txBox="1"/>
          <p:nvPr/>
        </p:nvSpPr>
        <p:spPr>
          <a:xfrm>
            <a:off x="6629400" y="1524000"/>
            <a:ext cx="404177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记叙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诸侯国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的兴衰和杰出人物的事迹。</a:t>
            </a:r>
          </a:p>
        </p:txBody>
      </p:sp>
      <p:sp>
        <p:nvSpPr>
          <p:cNvPr id="9225" name="文本框 10249"/>
          <p:cNvSpPr txBox="1"/>
          <p:nvPr/>
        </p:nvSpPr>
        <p:spPr>
          <a:xfrm>
            <a:off x="6553200" y="2819400"/>
            <a:ext cx="4114800" cy="9531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95000"/>
              </a:schemeClr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记叙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各类名人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的生平和事迹。</a:t>
            </a:r>
          </a:p>
        </p:txBody>
      </p:sp>
      <p:sp>
        <p:nvSpPr>
          <p:cNvPr id="9226" name="文本框 10250"/>
          <p:cNvSpPr txBox="1"/>
          <p:nvPr/>
        </p:nvSpPr>
        <p:spPr>
          <a:xfrm>
            <a:off x="6553200" y="4038600"/>
            <a:ext cx="411543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按年代谱列各时期重大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事件</a:t>
            </a:r>
            <a:r>
              <a:rPr lang="zh-CN" altLang="en-US" sz="2400" b="0" dirty="0"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</p:txBody>
      </p:sp>
      <p:sp>
        <p:nvSpPr>
          <p:cNvPr id="9227" name="文本框 10251"/>
          <p:cNvSpPr txBox="1"/>
          <p:nvPr/>
        </p:nvSpPr>
        <p:spPr>
          <a:xfrm>
            <a:off x="6553200" y="5410200"/>
            <a:ext cx="411734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记录各种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典章制度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的沿革</a:t>
            </a:r>
            <a:r>
              <a:rPr lang="zh-CN" altLang="en-US" sz="2400" b="0" dirty="0"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</p:txBody>
      </p:sp>
      <p:sp>
        <p:nvSpPr>
          <p:cNvPr id="9229" name="直接连接符 10253"/>
          <p:cNvSpPr/>
          <p:nvPr/>
        </p:nvSpPr>
        <p:spPr>
          <a:xfrm>
            <a:off x="3962400" y="1324610"/>
            <a:ext cx="635" cy="1419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0" name="直接连接符 10254"/>
          <p:cNvSpPr/>
          <p:nvPr/>
        </p:nvSpPr>
        <p:spPr>
          <a:xfrm>
            <a:off x="3963035" y="4124960"/>
            <a:ext cx="635" cy="221107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31" name="直接连接符 10255"/>
          <p:cNvSpPr/>
          <p:nvPr/>
        </p:nvSpPr>
        <p:spPr>
          <a:xfrm>
            <a:off x="4876800" y="11430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232" name="直接连接符 10256"/>
          <p:cNvSpPr/>
          <p:nvPr/>
        </p:nvSpPr>
        <p:spPr>
          <a:xfrm>
            <a:off x="4876800" y="22860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233" name="直接连接符 10257"/>
          <p:cNvSpPr/>
          <p:nvPr/>
        </p:nvSpPr>
        <p:spPr>
          <a:xfrm>
            <a:off x="4876800" y="35814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234" name="直接连接符 10258"/>
          <p:cNvSpPr/>
          <p:nvPr/>
        </p:nvSpPr>
        <p:spPr>
          <a:xfrm>
            <a:off x="4876800" y="48006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235" name="直接连接符 10259"/>
          <p:cNvSpPr/>
          <p:nvPr/>
        </p:nvSpPr>
        <p:spPr>
          <a:xfrm>
            <a:off x="4876800" y="60198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8" name="组合 7"/>
          <p:cNvGrpSpPr/>
          <p:nvPr/>
        </p:nvGrpSpPr>
        <p:grpSpPr>
          <a:xfrm>
            <a:off x="34290" y="2247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知人论世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676400"/>
            <a:ext cx="3312795" cy="4446270"/>
          </a:xfrm>
          <a:prstGeom prst="ellipse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9223" grpId="0" bldLvl="0" animBg="1"/>
      <p:bldP spid="9224" grpId="0" bldLvl="0" animBg="1"/>
      <p:bldP spid="9225" grpId="0" bldLvl="0" animBg="1"/>
      <p:bldP spid="9226" grpId="0" bldLvl="0" animBg="1"/>
      <p:bldP spid="92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82310" y="1351280"/>
            <a:ext cx="6409690" cy="5370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zh-CN" sz="2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故事发生在陈涉起义之后的第三年(前206)。陈涉起义之后,出身楚国贵族世家的项梁、项羽叔侄和出身农民又当过亭长的刘邦,也先后起兵反秦。陈涉失败后,项梁等拥立楚怀王之孙,仍号楚怀王。项、刘为楚怀王所辖主力军。项羽听说刘邦欲王关中,非常恼火,立即破关直抵新丰鸿门。 扬言同刘邦交战。公元前206年12月,在新丰鸿门举行宴会,课文以项羽是否发动进攻、刘邦是否安然逃席为主要矛盾展开。</a:t>
            </a:r>
          </a:p>
        </p:txBody>
      </p:sp>
      <p:pic>
        <p:nvPicPr>
          <p:cNvPr id="5126" name="图片 1" descr="t01e289cb8b5c9436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" y="1388110"/>
            <a:ext cx="5638800" cy="533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34290" y="22478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知人论世</a:t>
              </a:r>
            </a:p>
          </p:txBody>
        </p:sp>
        <p:cxnSp>
          <p:nvCxnSpPr>
            <p:cNvPr id="3" name="直接连接符 2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3007360" y="1424623"/>
            <a:ext cx="9144000" cy="50463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1D41D5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欲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王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关中        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飨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士卒	   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为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击破沛公军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崤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山                 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好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美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姬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鲰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生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说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我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孰与君少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长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   奉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卮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酒为寿     从百余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骑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戮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力而攻秦          范增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数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目项王     樊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哙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举所佩玉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玦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  交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戟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之卫士          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瞋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目视项王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目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眦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尽裂             按剑而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跽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        沛公之参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乘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赐之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彘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肩           切而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啖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之          如恐不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胜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zh-CN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人方为刀</a:t>
            </a:r>
            <a:r>
              <a:rPr kumimoji="1" lang="zh-CN" altLang="zh-CN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俎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 何辞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为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             道</a:t>
            </a:r>
            <a:r>
              <a:rPr kumimoji="1" lang="zh-CN" altLang="en-US" sz="2800" b="1" baseline="0" noProof="0" dirty="0" smtClean="0">
                <a:solidFill>
                  <a:srgbClr val="D2265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芷</a:t>
            </a:r>
            <a:r>
              <a:rPr kumimoji="1" lang="zh-CN" altLang="en-US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      阳</a:t>
            </a:r>
            <a:r>
              <a:rPr kumimoji="1" lang="zh-CN" altLang="en-US" sz="2800" b="1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间</a:t>
            </a:r>
            <a:r>
              <a:rPr kumimoji="1" lang="en-US" altLang="zh-CN" sz="2800" b="1" baseline="0" noProof="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ji</a:t>
            </a:r>
            <a:r>
              <a:rPr kumimoji="1" lang="en-US" altLang="zh-CN" sz="2800" b="1" baseline="0" noProof="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微软雅黑" panose="020B0503020204020204" charset="-122"/>
                <a:cs typeface="+mn-cs"/>
              </a:rPr>
              <a:t>àn</a:t>
            </a:r>
            <a:r>
              <a:rPr kumimoji="1" lang="zh-CN" altLang="zh-CN" sz="2800" b="1" baseline="0" noProof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微软雅黑" panose="020B0503020204020204" charset="-122"/>
                <a:cs typeface="+mn-cs"/>
              </a:rPr>
              <a:t>行</a:t>
            </a:r>
          </a:p>
        </p:txBody>
      </p:sp>
      <p:sp>
        <p:nvSpPr>
          <p:cNvPr id="291846" name="Text Box 6"/>
          <p:cNvSpPr txBox="1">
            <a:spLocks noChangeArrowheads="1"/>
          </p:cNvSpPr>
          <p:nvPr/>
        </p:nvSpPr>
        <p:spPr bwMode="auto">
          <a:xfrm>
            <a:off x="3863658" y="1476375"/>
            <a:ext cx="10080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wàng</a:t>
            </a:r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6418580" y="1476375"/>
            <a:ext cx="10080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xiǎng</a:t>
            </a:r>
          </a:p>
        </p:txBody>
      </p:sp>
      <p:sp>
        <p:nvSpPr>
          <p:cNvPr id="291849" name="Text Box 9"/>
          <p:cNvSpPr txBox="1">
            <a:spLocks noChangeArrowheads="1"/>
          </p:cNvSpPr>
          <p:nvPr/>
        </p:nvSpPr>
        <p:spPr bwMode="auto">
          <a:xfrm>
            <a:off x="9348470" y="1476375"/>
            <a:ext cx="10080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wèi</a:t>
            </a:r>
          </a:p>
        </p:txBody>
      </p:sp>
      <p:sp>
        <p:nvSpPr>
          <p:cNvPr id="291850" name="Text Box 10"/>
          <p:cNvSpPr txBox="1">
            <a:spLocks noChangeArrowheads="1"/>
          </p:cNvSpPr>
          <p:nvPr/>
        </p:nvSpPr>
        <p:spPr bwMode="auto">
          <a:xfrm>
            <a:off x="3509010" y="2098040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xiáo</a:t>
            </a:r>
          </a:p>
        </p:txBody>
      </p:sp>
      <p:sp>
        <p:nvSpPr>
          <p:cNvPr id="291851" name="Text Box 11"/>
          <p:cNvSpPr txBox="1">
            <a:spLocks noChangeArrowheads="1"/>
          </p:cNvSpPr>
          <p:nvPr/>
        </p:nvSpPr>
        <p:spPr bwMode="auto">
          <a:xfrm>
            <a:off x="6563043" y="2187575"/>
            <a:ext cx="12954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hào</a:t>
            </a:r>
          </a:p>
        </p:txBody>
      </p: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7788275" y="2098040"/>
            <a:ext cx="93662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jī</a:t>
            </a:r>
          </a:p>
        </p:txBody>
      </p:sp>
      <p:sp>
        <p:nvSpPr>
          <p:cNvPr id="291853" name="Text Box 13"/>
          <p:cNvSpPr txBox="1">
            <a:spLocks noChangeArrowheads="1"/>
          </p:cNvSpPr>
          <p:nvPr/>
        </p:nvSpPr>
        <p:spPr bwMode="auto">
          <a:xfrm>
            <a:off x="9035097" y="2165350"/>
            <a:ext cx="136683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zōu</a:t>
            </a:r>
            <a:endParaRPr kumimoji="1" lang="en-US" altLang="zh-CN" b="1" kern="1200" cap="none" spc="0" normalizeH="0" baseline="0" noProof="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1854" name="Text Box 14"/>
          <p:cNvSpPr txBox="1">
            <a:spLocks noChangeArrowheads="1"/>
          </p:cNvSpPr>
          <p:nvPr/>
        </p:nvSpPr>
        <p:spPr bwMode="auto">
          <a:xfrm>
            <a:off x="10318750" y="2187575"/>
            <a:ext cx="98679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shuì</a:t>
            </a:r>
            <a:endParaRPr kumimoji="1" lang="en-US" altLang="zh-CN" b="1" kern="1200" cap="none" spc="0" normalizeH="0" baseline="0" noProof="0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1855" name="Text Box 15"/>
          <p:cNvSpPr txBox="1">
            <a:spLocks noChangeArrowheads="1"/>
          </p:cNvSpPr>
          <p:nvPr/>
        </p:nvSpPr>
        <p:spPr bwMode="auto">
          <a:xfrm>
            <a:off x="4872038" y="2771775"/>
            <a:ext cx="136842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zhǎng</a:t>
            </a:r>
          </a:p>
        </p:txBody>
      </p:sp>
      <p:sp>
        <p:nvSpPr>
          <p:cNvPr id="291856" name="Text Box 16"/>
          <p:cNvSpPr txBox="1">
            <a:spLocks noChangeArrowheads="1"/>
          </p:cNvSpPr>
          <p:nvPr/>
        </p:nvSpPr>
        <p:spPr bwMode="auto">
          <a:xfrm>
            <a:off x="6769418" y="2771775"/>
            <a:ext cx="12239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zhī</a:t>
            </a:r>
          </a:p>
        </p:txBody>
      </p:sp>
      <p:sp>
        <p:nvSpPr>
          <p:cNvPr id="291857" name="Text Box 17"/>
          <p:cNvSpPr txBox="1">
            <a:spLocks noChangeArrowheads="1"/>
          </p:cNvSpPr>
          <p:nvPr/>
        </p:nvSpPr>
        <p:spPr bwMode="auto">
          <a:xfrm>
            <a:off x="10235883" y="2771775"/>
            <a:ext cx="115252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jì</a:t>
            </a:r>
            <a:endParaRPr kumimoji="1" lang="en-US" altLang="zh-CN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1858" name="Text Box 18"/>
          <p:cNvSpPr txBox="1">
            <a:spLocks noChangeArrowheads="1"/>
          </p:cNvSpPr>
          <p:nvPr/>
        </p:nvSpPr>
        <p:spPr bwMode="auto">
          <a:xfrm>
            <a:off x="3503613" y="3395663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lù</a:t>
            </a:r>
          </a:p>
        </p:txBody>
      </p:sp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7219633" y="3395663"/>
            <a:ext cx="115093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shuò</a:t>
            </a:r>
          </a:p>
        </p:txBody>
      </p:sp>
      <p:sp>
        <p:nvSpPr>
          <p:cNvPr id="291860" name="Text Box 20"/>
          <p:cNvSpPr txBox="1">
            <a:spLocks noChangeArrowheads="1"/>
          </p:cNvSpPr>
          <p:nvPr/>
        </p:nvSpPr>
        <p:spPr bwMode="auto">
          <a:xfrm>
            <a:off x="10199688" y="3395663"/>
            <a:ext cx="12239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kuài</a:t>
            </a:r>
          </a:p>
        </p:txBody>
      </p:sp>
      <p:sp>
        <p:nvSpPr>
          <p:cNvPr id="291862" name="Text Box 22"/>
          <p:cNvSpPr txBox="1">
            <a:spLocks noChangeArrowheads="1"/>
          </p:cNvSpPr>
          <p:nvPr/>
        </p:nvSpPr>
        <p:spPr bwMode="auto">
          <a:xfrm>
            <a:off x="4872038" y="4068763"/>
            <a:ext cx="12239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jué</a:t>
            </a:r>
          </a:p>
        </p:txBody>
      </p:sp>
      <p:sp>
        <p:nvSpPr>
          <p:cNvPr id="291863" name="Text Box 23"/>
          <p:cNvSpPr txBox="1">
            <a:spLocks noChangeArrowheads="1"/>
          </p:cNvSpPr>
          <p:nvPr/>
        </p:nvSpPr>
        <p:spPr bwMode="auto">
          <a:xfrm>
            <a:off x="6743383" y="4068763"/>
            <a:ext cx="93503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jǐ</a:t>
            </a:r>
          </a:p>
        </p:txBody>
      </p:sp>
      <p:sp>
        <p:nvSpPr>
          <p:cNvPr id="291864" name="Text Box 24"/>
          <p:cNvSpPr txBox="1">
            <a:spLocks noChangeArrowheads="1"/>
          </p:cNvSpPr>
          <p:nvPr/>
        </p:nvSpPr>
        <p:spPr bwMode="auto">
          <a:xfrm>
            <a:off x="9348153" y="4068763"/>
            <a:ext cx="12239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chēn</a:t>
            </a:r>
          </a:p>
        </p:txBody>
      </p:sp>
      <p:sp>
        <p:nvSpPr>
          <p:cNvPr id="291865" name="Text Box 25"/>
          <p:cNvSpPr txBox="1">
            <a:spLocks noChangeArrowheads="1"/>
          </p:cNvSpPr>
          <p:nvPr/>
        </p:nvSpPr>
        <p:spPr bwMode="auto">
          <a:xfrm>
            <a:off x="3935413" y="4664710"/>
            <a:ext cx="93662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zì</a:t>
            </a:r>
          </a:p>
        </p:txBody>
      </p:sp>
      <p:sp>
        <p:nvSpPr>
          <p:cNvPr id="291866" name="Text Box 26"/>
          <p:cNvSpPr txBox="1">
            <a:spLocks noChangeArrowheads="1"/>
          </p:cNvSpPr>
          <p:nvPr/>
        </p:nvSpPr>
        <p:spPr bwMode="auto">
          <a:xfrm>
            <a:off x="7608888" y="4664710"/>
            <a:ext cx="12954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jì</a:t>
            </a:r>
          </a:p>
        </p:txBody>
      </p:sp>
      <p:sp>
        <p:nvSpPr>
          <p:cNvPr id="291867" name="Text Box 27"/>
          <p:cNvSpPr txBox="1">
            <a:spLocks noChangeArrowheads="1"/>
          </p:cNvSpPr>
          <p:nvPr/>
        </p:nvSpPr>
        <p:spPr bwMode="auto">
          <a:xfrm>
            <a:off x="10914063" y="4664710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shèng</a:t>
            </a:r>
          </a:p>
        </p:txBody>
      </p:sp>
      <p:sp>
        <p:nvSpPr>
          <p:cNvPr id="291868" name="Text Box 28"/>
          <p:cNvSpPr txBox="1">
            <a:spLocks noChangeArrowheads="1"/>
          </p:cNvSpPr>
          <p:nvPr/>
        </p:nvSpPr>
        <p:spPr bwMode="auto">
          <a:xfrm>
            <a:off x="4265930" y="5381625"/>
            <a:ext cx="115252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zhì</a:t>
            </a:r>
          </a:p>
        </p:txBody>
      </p:sp>
      <p:sp>
        <p:nvSpPr>
          <p:cNvPr id="291869" name="Text Box 29"/>
          <p:cNvSpPr txBox="1">
            <a:spLocks noChangeArrowheads="1"/>
          </p:cNvSpPr>
          <p:nvPr/>
        </p:nvSpPr>
        <p:spPr bwMode="auto">
          <a:xfrm>
            <a:off x="7073900" y="5312410"/>
            <a:ext cx="129698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dàn</a:t>
            </a:r>
          </a:p>
        </p:txBody>
      </p:sp>
      <p:sp>
        <p:nvSpPr>
          <p:cNvPr id="291870" name="Text Box 30"/>
          <p:cNvSpPr txBox="1">
            <a:spLocks noChangeArrowheads="1"/>
          </p:cNvSpPr>
          <p:nvPr/>
        </p:nvSpPr>
        <p:spPr bwMode="auto">
          <a:xfrm>
            <a:off x="10488930" y="5312410"/>
            <a:ext cx="108108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shēng</a:t>
            </a:r>
          </a:p>
        </p:txBody>
      </p:sp>
      <p:sp>
        <p:nvSpPr>
          <p:cNvPr id="291871" name="Text Box 31"/>
          <p:cNvSpPr txBox="1">
            <a:spLocks noChangeArrowheads="1"/>
          </p:cNvSpPr>
          <p:nvPr/>
        </p:nvSpPr>
        <p:spPr bwMode="auto">
          <a:xfrm>
            <a:off x="4945380" y="5949950"/>
            <a:ext cx="1079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zǔ</a:t>
            </a:r>
          </a:p>
        </p:txBody>
      </p:sp>
      <p:sp>
        <p:nvSpPr>
          <p:cNvPr id="291872" name="Text Box 32"/>
          <p:cNvSpPr txBox="1">
            <a:spLocks noChangeArrowheads="1"/>
          </p:cNvSpPr>
          <p:nvPr/>
        </p:nvSpPr>
        <p:spPr bwMode="auto">
          <a:xfrm>
            <a:off x="7004050" y="5949950"/>
            <a:ext cx="1150938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wéi</a:t>
            </a:r>
          </a:p>
        </p:txBody>
      </p:sp>
      <p:sp>
        <p:nvSpPr>
          <p:cNvPr id="291873" name="Text Box 33"/>
          <p:cNvSpPr txBox="1">
            <a:spLocks noChangeArrowheads="1"/>
          </p:cNvSpPr>
          <p:nvPr/>
        </p:nvSpPr>
        <p:spPr bwMode="auto">
          <a:xfrm>
            <a:off x="9348153" y="6029325"/>
            <a:ext cx="1439863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zhǐ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290" y="229863"/>
            <a:ext cx="4554220" cy="1019572"/>
            <a:chOff x="974" y="4404"/>
            <a:chExt cx="7172" cy="1606"/>
          </a:xfrm>
        </p:grpSpPr>
        <p:sp>
          <p:nvSpPr>
            <p:cNvPr id="5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404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6" name="直接连接符 5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682" name="Rectangle 2"/>
          <p:cNvSpPr>
            <a:spLocks noGrp="1" noChangeArrowheads="1"/>
          </p:cNvSpPr>
          <p:nvPr/>
        </p:nvSpPr>
        <p:spPr>
          <a:xfrm>
            <a:off x="6418580" y="215265"/>
            <a:ext cx="3925570" cy="104394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vert="horz" wrap="square" lIns="91440" tIns="45720" rIns="91440" bIns="45720" numCol="1" rtlCol="0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注意读音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918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918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2918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2918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2918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" fill="hold"/>
                                        <p:tgtEl>
                                          <p:spTgt spid="2918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" fill="hold"/>
                                        <p:tgtEl>
                                          <p:spTgt spid="2918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2918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" fill="hold"/>
                                        <p:tgtEl>
                                          <p:spTgt spid="2918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" fill="hold"/>
                                        <p:tgtEl>
                                          <p:spTgt spid="2918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" fill="hold"/>
                                        <p:tgtEl>
                                          <p:spTgt spid="2918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" fill="hold"/>
                                        <p:tgtEl>
                                          <p:spTgt spid="2918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" fill="hold"/>
                                        <p:tgtEl>
                                          <p:spTgt spid="2918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" fill="hold"/>
                                        <p:tgtEl>
                                          <p:spTgt spid="2918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" fill="hold"/>
                                        <p:tgtEl>
                                          <p:spTgt spid="2918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" fill="hold"/>
                                        <p:tgtEl>
                                          <p:spTgt spid="2918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" fill="hold"/>
                                        <p:tgtEl>
                                          <p:spTgt spid="2918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" fill="hold"/>
                                        <p:tgtEl>
                                          <p:spTgt spid="2918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" fill="hold"/>
                                        <p:tgtEl>
                                          <p:spTgt spid="2918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" fill="hold"/>
                                        <p:tgtEl>
                                          <p:spTgt spid="291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" fill="hold"/>
                                        <p:tgtEl>
                                          <p:spTgt spid="291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" fill="hold"/>
                                        <p:tgtEl>
                                          <p:spTgt spid="291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" fill="hold"/>
                                        <p:tgtEl>
                                          <p:spTgt spid="2918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" fill="hold"/>
                                        <p:tgtEl>
                                          <p:spTgt spid="2918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" fill="hold"/>
                                        <p:tgtEl>
                                          <p:spTgt spid="2918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" fill="hold"/>
                                        <p:tgtEl>
                                          <p:spTgt spid="2918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bldLvl="0" animBg="1"/>
      <p:bldP spid="291846" grpId="0" bldLvl="0" animBg="1"/>
      <p:bldP spid="291848" grpId="0" bldLvl="0" animBg="1"/>
      <p:bldP spid="291849" grpId="0" bldLvl="0" animBg="1"/>
      <p:bldP spid="291850" grpId="0" bldLvl="0" animBg="1"/>
      <p:bldP spid="291851" grpId="0" bldLvl="0" animBg="1"/>
      <p:bldP spid="291852" grpId="0" bldLvl="0" animBg="1"/>
      <p:bldP spid="291853" grpId="0" bldLvl="0" animBg="1"/>
      <p:bldP spid="291854" grpId="0" bldLvl="0" animBg="1"/>
      <p:bldP spid="291855" grpId="0" bldLvl="0" animBg="1"/>
      <p:bldP spid="291856" grpId="0" bldLvl="0" animBg="1"/>
      <p:bldP spid="291857" grpId="0" bldLvl="0" animBg="1"/>
      <p:bldP spid="291858" grpId="0" bldLvl="0" animBg="1"/>
      <p:bldP spid="291859" grpId="0" bldLvl="0" animBg="1"/>
      <p:bldP spid="291860" grpId="0" bldLvl="0" animBg="1"/>
      <p:bldP spid="291862" grpId="0" bldLvl="0" animBg="1"/>
      <p:bldP spid="291863" grpId="0" bldLvl="0" animBg="1"/>
      <p:bldP spid="291864" grpId="0" bldLvl="0" animBg="1"/>
      <p:bldP spid="291865" grpId="0" bldLvl="0" animBg="1"/>
      <p:bldP spid="291866" grpId="0" bldLvl="0" animBg="1"/>
      <p:bldP spid="291867" grpId="0" bldLvl="0" animBg="1"/>
      <p:bldP spid="291868" grpId="0" bldLvl="0" animBg="1"/>
      <p:bldP spid="291869" grpId="0" bldLvl="0" animBg="1"/>
      <p:bldP spid="291870" grpId="0" bldLvl="0" animBg="1"/>
      <p:bldP spid="291871" grpId="0" bldLvl="0" animBg="1"/>
      <p:bldP spid="291872" grpId="0" bldLvl="0" animBg="1"/>
      <p:bldP spid="291873" grpId="0" bldLvl="0" animBg="1"/>
      <p:bldP spid="71682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idx="1"/>
          </p:nvPr>
        </p:nvSpPr>
        <p:spPr>
          <a:xfrm>
            <a:off x="93980" y="1393190"/>
            <a:ext cx="4258945" cy="512191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 anchor="t"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（交代鸿门宴的缘由）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第二部分（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（写鸿门宴上的斗争）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第三部分（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（述宴后余事）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AutoShape 5"/>
          <p:cNvSpPr/>
          <p:nvPr/>
        </p:nvSpPr>
        <p:spPr>
          <a:xfrm>
            <a:off x="4610735" y="1163955"/>
            <a:ext cx="149860" cy="1214120"/>
          </a:xfrm>
          <a:prstGeom prst="leftBrace">
            <a:avLst>
              <a:gd name="adj1" fmla="val 2423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4" name="AutoShape 6"/>
          <p:cNvSpPr/>
          <p:nvPr/>
        </p:nvSpPr>
        <p:spPr>
          <a:xfrm>
            <a:off x="4648200" y="5270500"/>
            <a:ext cx="150495" cy="1143000"/>
          </a:xfrm>
          <a:prstGeom prst="leftBrace">
            <a:avLst>
              <a:gd name="adj1" fmla="val 18194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5" name="AutoShape 7"/>
          <p:cNvSpPr/>
          <p:nvPr/>
        </p:nvSpPr>
        <p:spPr>
          <a:xfrm>
            <a:off x="4572635" y="3165475"/>
            <a:ext cx="187960" cy="1187450"/>
          </a:xfrm>
          <a:prstGeom prst="leftBrace">
            <a:avLst>
              <a:gd name="adj1" fmla="val 2149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6" name="AutoShape 8"/>
          <p:cNvSpPr/>
          <p:nvPr/>
        </p:nvSpPr>
        <p:spPr>
          <a:xfrm>
            <a:off x="5562600" y="2819400"/>
            <a:ext cx="228600" cy="958850"/>
          </a:xfrm>
          <a:prstGeom prst="leftBrace">
            <a:avLst>
              <a:gd name="adj1" fmla="val 26059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7" name="AutoShape 9"/>
          <p:cNvSpPr/>
          <p:nvPr/>
        </p:nvSpPr>
        <p:spPr>
          <a:xfrm>
            <a:off x="5562600" y="4146550"/>
            <a:ext cx="228600" cy="882650"/>
          </a:xfrm>
          <a:prstGeom prst="leftBrace">
            <a:avLst>
              <a:gd name="adj1" fmla="val 2398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0" name="Rectangle 12"/>
          <p:cNvSpPr/>
          <p:nvPr/>
        </p:nvSpPr>
        <p:spPr>
          <a:xfrm>
            <a:off x="4753610" y="3091181"/>
            <a:ext cx="961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三起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8381" name="Rectangle 13"/>
          <p:cNvSpPr/>
          <p:nvPr/>
        </p:nvSpPr>
        <p:spPr>
          <a:xfrm>
            <a:off x="4798695" y="4146551"/>
            <a:ext cx="961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三落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8384" name="Rectangle 16"/>
          <p:cNvSpPr/>
          <p:nvPr/>
        </p:nvSpPr>
        <p:spPr>
          <a:xfrm>
            <a:off x="4953000" y="5141754"/>
            <a:ext cx="2089150" cy="1243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04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刘邦脱身逃走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张良入谢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刘邦诛杀内奸</a:t>
            </a:r>
            <a:r>
              <a:rPr lang="zh-CN" altLang="en-US" sz="2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1275" name="矩形 14"/>
          <p:cNvSpPr/>
          <p:nvPr/>
        </p:nvSpPr>
        <p:spPr>
          <a:xfrm>
            <a:off x="4953000" y="1163638"/>
            <a:ext cx="4572000" cy="12433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项羽下令击刘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刘邦拉拢项伯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项羽轻信“说项”</a:t>
            </a:r>
          </a:p>
        </p:txBody>
      </p:sp>
      <p:sp>
        <p:nvSpPr>
          <p:cNvPr id="11276" name="矩形 15"/>
          <p:cNvSpPr/>
          <p:nvPr/>
        </p:nvSpPr>
        <p:spPr>
          <a:xfrm>
            <a:off x="5715000" y="2778125"/>
            <a:ext cx="5139690" cy="124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“范增数目项王”暗示动手（紧张）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范增让项庄舞剑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刺杀刘邦（严峻）</a:t>
            </a:r>
          </a:p>
          <a:p>
            <a:pPr>
              <a:lnSpc>
                <a:spcPct val="104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樊哙闯帐         （紧张到极点）</a:t>
            </a:r>
          </a:p>
        </p:txBody>
      </p:sp>
      <p:sp>
        <p:nvSpPr>
          <p:cNvPr id="11277" name="矩形 16"/>
          <p:cNvSpPr/>
          <p:nvPr/>
        </p:nvSpPr>
        <p:spPr>
          <a:xfrm>
            <a:off x="5791200" y="3997325"/>
            <a:ext cx="3581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项羽不怒樊哙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称之壮士 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项羽赐樊哙酒肉，赐座 </a:t>
            </a: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刘邦以“如厕”为名逃跑 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10373995" y="334645"/>
            <a:ext cx="612775" cy="224536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战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战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10373995" y="2819400"/>
            <a:ext cx="613410" cy="18789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杀还是不杀</a:t>
            </a:r>
          </a:p>
        </p:txBody>
      </p:sp>
      <p:sp>
        <p:nvSpPr>
          <p:cNvPr id="5" name="文本框 3"/>
          <p:cNvSpPr txBox="1"/>
          <p:nvPr/>
        </p:nvSpPr>
        <p:spPr>
          <a:xfrm>
            <a:off x="10373995" y="4902835"/>
            <a:ext cx="613410" cy="18694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追还是不追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3980" y="41947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2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nimBg="1"/>
      <p:bldP spid="58373" grpId="0" bldLvl="0" animBg="1"/>
      <p:bldP spid="58374" grpId="0" bldLvl="0" animBg="1"/>
      <p:bldP spid="58375" grpId="0" bldLvl="0" animBg="1"/>
      <p:bldP spid="58376" grpId="0" bldLvl="0" animBg="1"/>
      <p:bldP spid="58377" grpId="0" bldLvl="0" animBg="1"/>
      <p:bldP spid="58380" grpId="0"/>
      <p:bldP spid="58381" grpId="0"/>
      <p:bldP spid="58384" grpId="0"/>
      <p:bldP spid="11275" grpId="0"/>
      <p:bldP spid="11276" grpId="0"/>
      <p:bldP spid="11277" grpId="0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4"/>
          <p:cNvSpPr/>
          <p:nvPr/>
        </p:nvSpPr>
        <p:spPr>
          <a:xfrm>
            <a:off x="53975" y="1410970"/>
            <a:ext cx="6421755" cy="5406390"/>
          </a:xfrm>
          <a:prstGeom prst="rect">
            <a:avLst/>
          </a:prstGeom>
          <a:pattFill prst="pct5">
            <a:fgClr>
              <a:srgbClr val="5B9BD5"/>
            </a:fgClr>
            <a:bgClr>
              <a:srgbClr val="FFFFFF"/>
            </a:bgClr>
          </a:pattFill>
          <a:ln w="12700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全文以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鸿门宴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为中心，以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杀不杀刘邦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为线索，按时间顺序来展开故事情节，以项羽欲击刘邦始，到刘邦被放终；以曹无伤告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始，到曹无伤被杀终；以范增劝说项羽始，到范增怒骂项羽终。矛盾复杂，波澜起伏，虽是节选，却结构严谨，前后呼应紧密，是一个动人的完整故事。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3825" y="61632"/>
            <a:ext cx="4554220" cy="1209393"/>
            <a:chOff x="974" y="4105"/>
            <a:chExt cx="7172" cy="1905"/>
          </a:xfrm>
        </p:grpSpPr>
        <p:sp>
          <p:nvSpPr>
            <p:cNvPr id="7" name="TextBox 2"/>
            <p:cNvSpPr txBox="1">
              <a:spLocks noGrp="1" noSelect="1" noRot="1" noChangeAspect="1" noMove="1" noResize="1" noChangeShapeType="1" noTextEdit="1"/>
            </p:cNvSpPr>
            <p:nvPr/>
          </p:nvSpPr>
          <p:spPr>
            <a:xfrm>
              <a:off x="974" y="4105"/>
              <a:ext cx="7172" cy="1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整体感知</a:t>
              </a:r>
            </a:p>
          </p:txBody>
        </p:sp>
        <p:cxnSp>
          <p:nvCxnSpPr>
            <p:cNvPr id="8" name="直接连接符 7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4404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cxnSpLocks noGrp="1" noSelect="1" noRot="1" noChangeAspect="1" noMove="1" noResize="1" noChangeShapeType="1"/>
            </p:cNvCxnSpPr>
            <p:nvPr/>
          </p:nvCxnSpPr>
          <p:spPr>
            <a:xfrm>
              <a:off x="974" y="6010"/>
              <a:ext cx="7172" cy="0"/>
            </a:xfrm>
            <a:prstGeom prst="line">
              <a:avLst/>
            </a:prstGeom>
            <a:ln w="2222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22484221139659084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730" y="1410970"/>
            <a:ext cx="5834380" cy="542671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2764</Words>
  <Application>Microsoft Office PowerPoint</Application>
  <PresentationFormat>自定义</PresentationFormat>
  <Paragraphs>399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鸿门宴的座次</vt:lpstr>
      <vt:lpstr>PowerPoint 演示文稿</vt:lpstr>
      <vt:lpstr>PowerPoint 演示文稿</vt:lpstr>
      <vt:lpstr>PowerPoint 演示文稿</vt:lpstr>
      <vt:lpstr>词类活用</vt:lpstr>
      <vt:lpstr>古今异义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刘邦</vt:lpstr>
      <vt:lpstr>PowerPoint 演示文稿</vt:lpstr>
      <vt:lpstr>PowerPoint 演示文稿</vt:lpstr>
      <vt:lpstr>PowerPoint 演示文稿</vt:lpstr>
      <vt:lpstr>后 人 对 项 羽 的 评 价</vt:lpstr>
      <vt:lpstr>后 人 对 项 羽 的 评 价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63</cp:revision>
  <dcterms:created xsi:type="dcterms:W3CDTF">2017-05-25T15:46:00Z</dcterms:created>
  <dcterms:modified xsi:type="dcterms:W3CDTF">2021-03-18T08:51:17Z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