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13" r:id="rId3"/>
    <p:sldId id="271" r:id="rId4"/>
    <p:sldId id="407" r:id="rId5"/>
    <p:sldId id="409" r:id="rId6"/>
    <p:sldId id="410" r:id="rId7"/>
    <p:sldId id="274" r:id="rId8"/>
    <p:sldId id="340" r:id="rId9"/>
    <p:sldId id="341" r:id="rId10"/>
    <p:sldId id="342" r:id="rId11"/>
    <p:sldId id="343" r:id="rId12"/>
    <p:sldId id="344" r:id="rId13"/>
    <p:sldId id="345" r:id="rId14"/>
    <p:sldId id="346" r:id="rId15"/>
    <p:sldId id="347" r:id="rId16"/>
    <p:sldId id="348" r:id="rId17"/>
    <p:sldId id="349" r:id="rId18"/>
    <p:sldId id="350" r:id="rId19"/>
    <p:sldId id="359" r:id="rId20"/>
    <p:sldId id="360" r:id="rId21"/>
    <p:sldId id="361" r:id="rId22"/>
    <p:sldId id="411" r:id="rId23"/>
    <p:sldId id="351" r:id="rId24"/>
    <p:sldId id="352" r:id="rId25"/>
    <p:sldId id="412" r:id="rId26"/>
    <p:sldId id="387" r:id="rId27"/>
    <p:sldId id="389" r:id="rId28"/>
    <p:sldId id="413" r:id="rId29"/>
    <p:sldId id="355" r:id="rId30"/>
    <p:sldId id="414" r:id="rId31"/>
    <p:sldId id="415" r:id="rId32"/>
    <p:sldId id="416" r:id="rId33"/>
    <p:sldId id="417" r:id="rId34"/>
    <p:sldId id="408" r:id="rId35"/>
    <p:sldId id="418" r:id="rId36"/>
    <p:sldId id="354" r:id="rId37"/>
    <p:sldId id="353" r:id="rId38"/>
    <p:sldId id="395" r:id="rId39"/>
    <p:sldId id="404" r:id="rId40"/>
    <p:sldId id="406" r:id="rId41"/>
    <p:sldId id="312" r:id="rId42"/>
    <p:sldId id="260" r:id="rId43"/>
    <p:sldId id="303" r:id="rId44"/>
    <p:sldId id="267" r:id="rId45"/>
    <p:sldId id="363" r:id="rId46"/>
    <p:sldId id="365" r:id="rId47"/>
    <p:sldId id="377" r:id="rId48"/>
    <p:sldId id="378" r:id="rId49"/>
    <p:sldId id="379" r:id="rId50"/>
    <p:sldId id="382" r:id="rId51"/>
    <p:sldId id="380" r:id="rId52"/>
    <p:sldId id="381" r:id="rId53"/>
    <p:sldId id="383" r:id="rId54"/>
    <p:sldId id="283" r:id="rId55"/>
  </p:sldIdLst>
  <p:sldSz cx="9144000" cy="6858000" type="screen4x3"/>
  <p:notesSz cx="6858000" cy="9144000"/>
  <p:custDataLst>
    <p:tags r:id="rId56"/>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76">
          <p15:clr>
            <a:srgbClr val="A4A3A4"/>
          </p15:clr>
        </p15:guide>
        <p15:guide id="2" pos="2892">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9" d="100"/>
          <a:sy n="109" d="100"/>
        </p:scale>
        <p:origin x="1680" y="114"/>
      </p:cViewPr>
      <p:guideLst>
        <p:guide orient="horz" pos="2176"/>
        <p:guide pos="2892"/>
      </p:guideLst>
    </p:cSldViewPr>
  </p:slideViewPr>
  <p:notesTextViewPr>
    <p:cViewPr>
      <p:scale>
        <a:sx n="100" d="100"/>
        <a:sy n="100" d="100"/>
      </p:scale>
      <p:origin x="0" y="0"/>
    </p:cViewPr>
  </p:notesTextViewPr>
  <p:sorterViewPr showFormatting="0">
    <p:cViewPr>
      <p:scale>
        <a:sx n="66" d="100"/>
        <a:sy n="66" d="100"/>
      </p:scale>
      <p:origin x="0" y="948"/>
    </p:cViewPr>
  </p:sorterViewPr>
  <p:notesViewPr>
    <p:cSldViewPr>
      <p:cViewPr>
        <p:scale>
          <a:sx n="1" d="100"/>
          <a:sy n="1" d="100"/>
        </p:scale>
        <p:origin x="0" y="0"/>
      </p:cViewPr>
    </p:cSldViewPr>
  </p:notesViewPr>
  <p:gridSpacing cx="76198" cy="7619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tags" Target="tags/tag1.xml" /><Relationship Id="rId57" Type="http://schemas.openxmlformats.org/officeDocument/2006/relationships/presProps" Target="presProps.xml" /><Relationship Id="rId58" Type="http://schemas.openxmlformats.org/officeDocument/2006/relationships/viewProps" Target="viewProps.xml" /><Relationship Id="rId59" Type="http://schemas.openxmlformats.org/officeDocument/2006/relationships/theme" Target="theme/theme1.xml" /><Relationship Id="rId6" Type="http://schemas.openxmlformats.org/officeDocument/2006/relationships/slide" Target="slides/slide4.xml" /><Relationship Id="rId60" Type="http://schemas.openxmlformats.org/officeDocument/2006/relationships/tableStyles" Target="tableStyles.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2A48B96-639E-45A3-A0BA-2464DFDB1FAA}" type="datetimeFigureOut">
              <a:rPr kumimoji="0" lang="zh-CN" altLang="en-US" sz="1200" b="1"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ea"/>
              </a:rPr>
              <a:t>2021/4/15</a:t>
            </a:fld>
            <a:endParaRPr kumimoji="0" lang="zh-CN" altLang="en-US" sz="1200" b="1"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ea"/>
            </a:endParaRPr>
          </a:p>
        </p:txBody>
      </p:sp>
      <p:sp>
        <p:nvSpPr>
          <p:cNvPr id="57348" name="幻灯片图像占位符 3"/>
          <p:cNvSpPr>
            <a:spLocks noGrp="1" noRot="1" noChangeAspect="1"/>
          </p:cNvSpPr>
          <p:nvPr>
            <p:ph type="sldImg" idx="6"/>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hangingPunct="1"/>
            <a:fld id="{9A0DB2DC-4C9A-4742-B13C-FB6460FD3503}" type="slidenum">
              <a:rPr lang="zh-CN" altLang="en-US" sz="1200"/>
              <a:t>‹#›</a:t>
            </a:fld>
            <a:endParaRPr lang="zh-CN" altLang="en-US" sz="1200"/>
          </a:p>
        </p:txBody>
      </p:sp>
    </p:spTree>
    <p:extLst>
      <p:ext uri="{BB962C8B-B14F-4D97-AF65-F5344CB8AC3E}">
        <p14:creationId xmlns:p14="http://schemas.microsoft.com/office/powerpoint/2010/main" val="3850763325"/>
      </p:ext>
    </p:extLst>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8370" name="幻灯片图像占位符 1"/>
          <p:cNvSpPr>
            <a:spLocks noGrp="1" noRot="1" noChangeAspect="1" noTextEdit="1"/>
          </p:cNvSpPr>
          <p:nvPr>
            <p:ph type="sldImg"/>
          </p:nvPr>
        </p:nvSpPr>
        <p:spPr>
          <a:ln>
            <a:miter lim="800000"/>
          </a:ln>
        </p:spPr>
      </p:sp>
      <p:sp>
        <p:nvSpPr>
          <p:cNvPr id="58371" name="文本占位符 2"/>
          <p:cNvSpPr>
            <a:spLocks noGrp="1"/>
          </p:cNvSpPr>
          <p:nvPr>
            <p:ph type="body" idx="1"/>
          </p:nvPr>
        </p:nvSpPr>
        <p:spPr/>
        <p:txBody>
          <a:bodyPr wrap="square" lIns="91440" tIns="45720" rIns="91440" bIns="45720" anchor="t" anchorCtr="0"/>
          <a:lstStyle/>
          <a:p>
            <a:pPr lvl="0" eaLnBrk="1" hangingPunct="1"/>
            <a:endParaRPr lang="zh-CN" altLang="en-US"/>
          </a:p>
        </p:txBody>
      </p:sp>
    </p:spTree>
    <p:extLst>
      <p:ext uri="{BB962C8B-B14F-4D97-AF65-F5344CB8AC3E}">
        <p14:creationId xmlns:p14="http://schemas.microsoft.com/office/powerpoint/2010/main" val="3873383244"/>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457200" y="274638"/>
            <a:ext cx="8229600" cy="585152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a:t>单击此处编辑母版标题样式</a:t>
            </a:r>
          </a:p>
        </p:txBody>
      </p:sp>
      <p:sp>
        <p:nvSpPr>
          <p:cNvPr id="1027" name="Rectangle 3"/>
          <p:cNvSpPr>
            <a:spLocks noGrp="1"/>
          </p:cNvSpPr>
          <p:nvPr>
            <p:ph type="body" idx="5"/>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buFontTx/>
              <a:buNone/>
              <a:defRPr sz="1400" b="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buFontTx/>
              <a:buNone/>
              <a:defRPr sz="1400" b="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b="0"/>
            </a:lvl1p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2.png" /><Relationship Id="rId4" Type="http://schemas.openxmlformats.org/officeDocument/2006/relationships/audio" Target="NULL" /><Relationship Id="rId5" Type="http://schemas.microsoft.com/office/2007/relationships/media" Target="file:///E:\&#32032;&#26448;&#24211;\&#35838;&#20214;&#38899;&#25928;&#32032;&#26448;\mid&#32972;&#26223;&#38899;&#20048;\MTM_001.MID" TargetMode="Ex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4.jpeg" /><Relationship Id="rId11" Type="http://schemas.openxmlformats.org/officeDocument/2006/relationships/image" Target="../media/image15.jpeg"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image" Target="../media/image10.png" /><Relationship Id="rId7" Type="http://schemas.openxmlformats.org/officeDocument/2006/relationships/image" Target="../media/image11.jpeg" /><Relationship Id="rId8" Type="http://schemas.openxmlformats.org/officeDocument/2006/relationships/image" Target="../media/image12.jpeg" /><Relationship Id="rId9" Type="http://schemas.openxmlformats.org/officeDocument/2006/relationships/image" Target="../media/image13.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hyperlink" Target="http://www.7gg.net/jyqx/xszn/2.htm" TargetMode="External" /><Relationship Id="rId3" Type="http://schemas.openxmlformats.org/officeDocument/2006/relationships/image" Target="../media/image16.jpeg" /><Relationship Id="rId4" Type="http://schemas.openxmlformats.org/officeDocument/2006/relationships/audio" Target="../media/chimes1.wav"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41.xml" TargetMode="Internal" /><Relationship Id="rId3" Type="http://schemas.openxmlformats.org/officeDocument/2006/relationships/image" Target="../media/image17.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8.jpeg" /><Relationship Id="rId3" Type="http://schemas.openxmlformats.org/officeDocument/2006/relationships/image" Target="../media/image19.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jpeg" /><Relationship Id="rId3" Type="http://schemas.openxmlformats.org/officeDocument/2006/relationships/hyperlink" Target="http://njxwjy.njenet.net.cn/school/jxpt_4/jx_sc/xx/xxyw3/xxyw_3.htm" TargetMode="External" /><Relationship Id="rId4" Type="http://schemas.openxmlformats.org/officeDocument/2006/relationships/image" Target="../media/image21.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jpeg" /><Relationship Id="rId3" Type="http://schemas.openxmlformats.org/officeDocument/2006/relationships/hyperlink" Target="http://njxwjy.njenet.net.cn/school/jxpt_4/jx_sc/xx/xxyw3/xxyw_3.htm" TargetMode="External" /><Relationship Id="rId4" Type="http://schemas.openxmlformats.org/officeDocument/2006/relationships/audio" Target="../media/chimes1.wav"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jpeg" /><Relationship Id="rId3" Type="http://schemas.openxmlformats.org/officeDocument/2006/relationships/hyperlink" Target="http://njxwjy.njenet.net.cn/school/jxpt_4/jx_sc/xx/xxyw3/xxyw_3.htm" TargetMode="Ex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2.jpeg" /><Relationship Id="rId3" Type="http://schemas.openxmlformats.org/officeDocument/2006/relationships/hyperlink" Target="http://www.qingzangtibet.com/jcly/jinchuanV131.htm" TargetMode="Ex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7.jpeg" /><Relationship Id="rId3" Type="http://schemas.openxmlformats.org/officeDocument/2006/relationships/audio" Target="../media/chimes1.wav"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4.jpeg" /><Relationship Id="rId3" Type="http://schemas.openxmlformats.org/officeDocument/2006/relationships/hyperlink" Target="http://www.qh.xinhua.org/gdx/zfwq.htm" TargetMode="External" /><Relationship Id="rId4" Type="http://schemas.openxmlformats.org/officeDocument/2006/relationships/audio" Target="../media/chimes1.wav"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7.jpeg" /><Relationship Id="rId3" Type="http://schemas.openxmlformats.org/officeDocument/2006/relationships/audio" Target="../media/chimes1.wav"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 Id="rId3" Type="http://schemas.openxmlformats.org/officeDocument/2006/relationships/image" Target="../media/image25.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6.jpe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7.jpe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hyperlink" Target="http://www.lz13.cn/lizhi/leifeng.html" TargetMode="External" /><Relationship Id="rId3" Type="http://schemas.openxmlformats.org/officeDocument/2006/relationships/hyperlink" Target="http://www.lz13.cn/jingdianyulu/4647.html" TargetMode="Externa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8.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hyperlink" Target="http://www.lz13.cn/mingrenmingyan/8609.html" TargetMode="External" /><Relationship Id="rId3" Type="http://schemas.openxmlformats.org/officeDocument/2006/relationships/image" Target="../media/image29.jpe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0.jpeg" /><Relationship Id="rId3" Type="http://schemas.openxmlformats.org/officeDocument/2006/relationships/image" Target="../media/image31.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图片 1" descr="timg (2)"/>
          <p:cNvPicPr>
            <a:picLocks noChangeAspect="1"/>
          </p:cNvPicPr>
          <p:nvPr/>
        </p:nvPicPr>
        <p:blipFill>
          <a:blip r:embed="rId2"/>
          <a:stretch>
            <a:fillRect/>
          </a:stretch>
        </p:blipFill>
        <p:spPr>
          <a:xfrm>
            <a:off x="3175" y="0"/>
            <a:ext cx="9140825" cy="6859588"/>
          </a:xfrm>
          <a:prstGeom prst="rect">
            <a:avLst/>
          </a:prstGeom>
          <a:noFill/>
          <a:ln w="9525">
            <a:noFill/>
          </a:ln>
        </p:spPr>
      </p:pic>
      <p:grpSp>
        <p:nvGrpSpPr>
          <p:cNvPr id="2051" name="组合 41986"/>
          <p:cNvGrpSpPr/>
          <p:nvPr/>
        </p:nvGrpSpPr>
        <p:grpSpPr>
          <a:xfrm>
            <a:off x="3175" y="0"/>
            <a:ext cx="9023350" cy="6751638"/>
            <a:chExt cx="5684" cy="4253"/>
          </a:xfrm>
        </p:grpSpPr>
        <p:sp>
          <p:nvSpPr>
            <p:cNvPr id="2053" name="矩形 41988"/>
            <p:cNvSpPr/>
            <p:nvPr/>
          </p:nvSpPr>
          <p:spPr>
            <a:xfrm>
              <a:off x="3694" y="3072"/>
              <a:ext cx="1990" cy="1181"/>
            </a:xfrm>
            <a:prstGeom prst="rect">
              <a:avLst/>
            </a:prstGeom>
            <a:noFill/>
            <a:ln w="12700">
              <a:noFill/>
            </a:ln>
          </p:spPr>
          <p:txBody>
            <a:bodyPr wrap="none">
              <a:spAutoFit/>
            </a:bodyPr>
            <a:lstStyle/>
            <a:p>
              <a:r>
                <a:rPr lang="zh-CN" altLang="en-US" sz="11700">
                  <a:solidFill>
                    <a:srgbClr val="FF0000"/>
                  </a:solidFill>
                  <a:latin typeface="Times New Roman" panose="02020603050405020304" pitchFamily="18" charset="0"/>
                  <a:ea typeface="楷体_GB2312" pitchFamily="49" charset="-122"/>
                </a:rPr>
                <a:t>梨花</a:t>
              </a:r>
            </a:p>
          </p:txBody>
        </p:sp>
        <p:sp>
          <p:nvSpPr>
            <p:cNvPr id="2054" name="文本框 41989"/>
            <p:cNvSpPr txBox="1"/>
            <p:nvPr/>
          </p:nvSpPr>
          <p:spPr>
            <a:xfrm>
              <a:off x="1584" y="0"/>
              <a:ext cx="1392" cy="519"/>
            </a:xfrm>
            <a:prstGeom prst="rect">
              <a:avLst/>
            </a:prstGeom>
            <a:noFill/>
            <a:ln w="12700">
              <a:noFill/>
            </a:ln>
          </p:spPr>
          <p:txBody>
            <a:bodyPr>
              <a:spAutoFit/>
            </a:bodyPr>
            <a:lstStyle/>
            <a:p>
              <a:pPr>
                <a:spcBef>
                  <a:spcPct val="50000"/>
                </a:spcBef>
              </a:pPr>
              <a:r>
                <a:rPr lang="zh-CN" altLang="en-US" sz="4800">
                  <a:solidFill>
                    <a:srgbClr val="FF00FF"/>
                  </a:solidFill>
                  <a:latin typeface="Times New Roman" panose="02020603050405020304" pitchFamily="18" charset="0"/>
                </a:rPr>
                <a:t>彭荆风</a:t>
              </a:r>
            </a:p>
          </p:txBody>
        </p:sp>
        <p:sp>
          <p:nvSpPr>
            <p:cNvPr id="2055" name="文本框 41987"/>
            <p:cNvSpPr txBox="1"/>
            <p:nvPr/>
          </p:nvSpPr>
          <p:spPr>
            <a:xfrm>
              <a:off x="0" y="0"/>
              <a:ext cx="2496" cy="3360"/>
            </a:xfrm>
            <a:prstGeom prst="rect">
              <a:avLst/>
            </a:prstGeom>
            <a:noFill/>
            <a:ln w="12700">
              <a:noFill/>
            </a:ln>
          </p:spPr>
          <p:txBody>
            <a:bodyPr>
              <a:spAutoFit/>
            </a:bodyPr>
            <a:lstStyle/>
            <a:p>
              <a:pPr>
                <a:spcBef>
                  <a:spcPct val="50000"/>
                </a:spcBef>
              </a:pPr>
              <a:r>
                <a:rPr lang="zh-CN" altLang="en-US" sz="17200">
                  <a:solidFill>
                    <a:srgbClr val="FF0000"/>
                  </a:solidFill>
                  <a:latin typeface="Times New Roman" panose="02020603050405020304" pitchFamily="18" charset="0"/>
                  <a:ea typeface="楷体_GB2312" pitchFamily="49" charset="-122"/>
                </a:rPr>
                <a:t>驿路</a:t>
              </a:r>
            </a:p>
          </p:txBody>
        </p:sp>
      </p:grpSp>
      <p:pic>
        <p:nvPicPr>
          <p:cNvPr id="41991" name="MTM_001.MID">
            <a:hlinkClick action="ppaction://media"/>
          </p:cNvPr>
          <p:cNvPicPr>
            <a:picLocks noRot="1" noChangeAspect="1"/>
          </p:cNvPicPr>
          <p:nvPr>
            <a:audioFile r:link="rId4"/>
            <p:extLst>
              <p:ext uri="{DAA4B4D4-6D71-4841-9C94-3DE7FCFB9230}">
                <p14:media xmlns:p14="http://schemas.microsoft.com/office/powerpoint/2010/main" r:link="rId5"/>
              </p:ext>
            </p:extLst>
          </p:nvPr>
        </p:nvPicPr>
        <p:blipFill>
          <a:blip r:embed="rId3"/>
          <a:stretch>
            <a:fillRect/>
          </a:stretch>
        </p:blipFill>
        <p:spPr>
          <a:xfrm>
            <a:off x="4419600" y="3276600"/>
            <a:ext cx="304800" cy="3048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4199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endCondLst>
                </p:cTn>
                <p:tgtEl>
                  <p:spTgt spid="41991"/>
                </p:tgtEl>
              </p:cMediaNode>
            </p:audio>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396" name="Text Box 4"/>
          <p:cNvSpPr txBox="1"/>
          <p:nvPr/>
        </p:nvSpPr>
        <p:spPr>
          <a:xfrm>
            <a:off x="82550" y="63500"/>
            <a:ext cx="8534400" cy="742950"/>
          </a:xfrm>
          <a:prstGeom prst="rect">
            <a:avLst/>
          </a:prstGeom>
          <a:noFill/>
          <a:ln w="9525">
            <a:noFill/>
          </a:ln>
        </p:spPr>
        <p:txBody>
          <a:bodyPr>
            <a:spAutoFit/>
          </a:bodyPr>
          <a:lstStyle/>
          <a:p>
            <a:pPr>
              <a:spcBef>
                <a:spcPct val="50000"/>
              </a:spcBef>
            </a:pPr>
            <a:r>
              <a:rPr lang="en-US" altLang="zh-CN" sz="4000">
                <a:solidFill>
                  <a:srgbClr val="FF0000"/>
                </a:solidFill>
                <a:latin typeface="隶书" pitchFamily="49" charset="-122"/>
                <a:ea typeface="隶书" pitchFamily="49" charset="-122"/>
              </a:rPr>
              <a:t>   </a:t>
            </a:r>
            <a:r>
              <a:rPr lang="zh-CN" altLang="en-US" sz="4000">
                <a:latin typeface="隶书" pitchFamily="49" charset="-122"/>
                <a:ea typeface="隶书" pitchFamily="49" charset="-122"/>
              </a:rPr>
              <a:t>（3）理清文章思路。</a:t>
            </a:r>
          </a:p>
        </p:txBody>
      </p:sp>
      <p:sp>
        <p:nvSpPr>
          <p:cNvPr id="2" name="Text Box 4"/>
          <p:cNvSpPr txBox="1"/>
          <p:nvPr/>
        </p:nvSpPr>
        <p:spPr>
          <a:xfrm>
            <a:off x="82550" y="1301750"/>
            <a:ext cx="8534400" cy="742950"/>
          </a:xfrm>
          <a:prstGeom prst="rect">
            <a:avLst/>
          </a:prstGeom>
          <a:noFill/>
          <a:ln w="9525">
            <a:noFill/>
          </a:ln>
        </p:spPr>
        <p:txBody>
          <a:bodyPr>
            <a:spAutoFit/>
          </a:bodyPr>
          <a:lstStyle/>
          <a:p>
            <a:pPr>
              <a:spcBef>
                <a:spcPct val="50000"/>
              </a:spcBef>
            </a:pPr>
            <a:r>
              <a:rPr lang="en-US" altLang="zh-CN" sz="4000">
                <a:solidFill>
                  <a:srgbClr val="FF0000"/>
                </a:solidFill>
                <a:latin typeface="隶书" pitchFamily="49" charset="-122"/>
                <a:ea typeface="隶书" pitchFamily="49" charset="-122"/>
              </a:rPr>
              <a:t>   </a:t>
            </a:r>
            <a:r>
              <a:rPr lang="zh-CN" altLang="en-US" sz="4000">
                <a:latin typeface="隶书" pitchFamily="49" charset="-122"/>
                <a:ea typeface="隶书" pitchFamily="49" charset="-122"/>
              </a:rPr>
              <a:t>                        </a:t>
            </a:r>
          </a:p>
        </p:txBody>
      </p:sp>
      <p:sp>
        <p:nvSpPr>
          <p:cNvPr id="3" name="文本框 2"/>
          <p:cNvSpPr txBox="1"/>
          <p:nvPr/>
        </p:nvSpPr>
        <p:spPr>
          <a:xfrm>
            <a:off x="230188" y="989013"/>
            <a:ext cx="2336800" cy="614363"/>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smtClean="0">
                <a:ln>
                  <a:noFill/>
                </a:ln>
                <a:solidFill>
                  <a:srgbClr val="FF0000"/>
                </a:solidFill>
                <a:effectLst/>
                <a:uLnTx/>
                <a:uFillTx/>
                <a:latin typeface="隶书" pitchFamily="49" charset="-122"/>
                <a:ea typeface="隶书" pitchFamily="49" charset="-122"/>
                <a:cs typeface="+mn-cs"/>
                <a:sym typeface="宋体" panose="02010600030101010101" pitchFamily="2" charset="-122"/>
              </a:rPr>
              <a:t>发 现小茅屋</a:t>
            </a:r>
          </a:p>
        </p:txBody>
      </p:sp>
      <p:sp>
        <p:nvSpPr>
          <p:cNvPr id="4" name="文本框 3"/>
          <p:cNvSpPr txBox="1"/>
          <p:nvPr/>
        </p:nvSpPr>
        <p:spPr>
          <a:xfrm>
            <a:off x="4064000" y="989013"/>
            <a:ext cx="2216150" cy="614363"/>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smtClean="0">
                <a:ln>
                  <a:noFill/>
                </a:ln>
                <a:solidFill>
                  <a:srgbClr val="FF0000"/>
                </a:solidFill>
                <a:effectLst/>
                <a:uLnTx/>
                <a:uFillTx/>
                <a:latin typeface="隶书" pitchFamily="49" charset="-122"/>
                <a:ea typeface="隶书" pitchFamily="49" charset="-122"/>
                <a:cs typeface="+mn-cs"/>
                <a:sym typeface="宋体" panose="02010600030101010101" pitchFamily="2" charset="-122"/>
              </a:rPr>
              <a:t>投宿小茅屋</a:t>
            </a:r>
          </a:p>
        </p:txBody>
      </p:sp>
      <p:sp>
        <p:nvSpPr>
          <p:cNvPr id="5" name="文本框 4"/>
          <p:cNvSpPr txBox="1"/>
          <p:nvPr/>
        </p:nvSpPr>
        <p:spPr>
          <a:xfrm>
            <a:off x="369888" y="2593975"/>
            <a:ext cx="6972300" cy="612775"/>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chemeClr val="tx1"/>
                </a:solidFill>
                <a:effectLst/>
                <a:uLnTx/>
                <a:uFillTx/>
                <a:latin typeface="隶书" pitchFamily="49" charset="-122"/>
                <a:ea typeface="隶书" pitchFamily="49" charset="-122"/>
                <a:cs typeface="+mn-cs"/>
                <a:sym typeface="宋体" panose="02010600030101010101" pitchFamily="2" charset="-122"/>
              </a:rPr>
              <a:t> </a:t>
            </a:r>
            <a:r>
              <a:rPr kumimoji="0" lang="zh-CN" altLang="en-US" sz="3200" b="1" i="0" u="none" strike="noStrike" kern="1200" cap="none" spc="0" normalizeH="0" baseline="0" noProof="0" smtClean="0">
                <a:ln>
                  <a:noFill/>
                </a:ln>
                <a:solidFill>
                  <a:srgbClr val="FF0000"/>
                </a:solidFill>
                <a:effectLst/>
                <a:uLnTx/>
                <a:uFillTx/>
                <a:latin typeface="隶书" pitchFamily="49" charset="-122"/>
                <a:ea typeface="隶书" pitchFamily="49" charset="-122"/>
                <a:cs typeface="+mn-cs"/>
                <a:sym typeface="宋体" panose="02010600030101010101" pitchFamily="2" charset="-122"/>
              </a:rPr>
              <a:t>遇 见瑶 族 老 人 ，听 他 讲 述          </a:t>
            </a:r>
            <a:r>
              <a:rPr kumimoji="0" lang="zh-CN" altLang="en-US" sz="1800" b="1" i="0" u="none" strike="noStrike" kern="1200" cap="none" spc="0" normalizeH="0" baseline="0" noProof="0" smtClean="0">
                <a:ln>
                  <a:noFill/>
                </a:ln>
                <a:solidFill>
                  <a:schemeClr val="tx1"/>
                </a:solidFill>
                <a:effectLst/>
                <a:uLnTx/>
                <a:uFillTx/>
                <a:latin typeface="隶书" pitchFamily="49" charset="-122"/>
                <a:ea typeface="隶书" pitchFamily="49" charset="-122"/>
                <a:cs typeface="+mn-cs"/>
                <a:sym typeface="宋体" panose="02010600030101010101" pitchFamily="2" charset="-122"/>
              </a:rPr>
              <a:t> </a:t>
            </a:r>
            <a:endParaRPr kumimoji="0" lang="zh-CN" altLang="en-US" sz="1800" b="1" i="0" u="none" strike="noStrike" kern="1200" cap="none" spc="0" normalizeH="0" baseline="0" noProof="0" smtClean="0">
              <a:ln>
                <a:noFill/>
              </a:ln>
              <a:solidFill>
                <a:schemeClr val="tx1"/>
              </a:solidFill>
              <a:effectLst/>
              <a:uLnTx/>
              <a:uFillTx/>
              <a:latin typeface="+mn-lt"/>
              <a:ea typeface="+mn-ea"/>
              <a:cs typeface="+mn-cs"/>
            </a:endParaRPr>
          </a:p>
        </p:txBody>
      </p:sp>
      <p:sp>
        <p:nvSpPr>
          <p:cNvPr id="6" name="文本框 5"/>
          <p:cNvSpPr txBox="1"/>
          <p:nvPr/>
        </p:nvSpPr>
        <p:spPr>
          <a:xfrm>
            <a:off x="2709863" y="3684588"/>
            <a:ext cx="2405063" cy="612775"/>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chemeClr val="tx1"/>
                </a:solidFill>
                <a:effectLst/>
                <a:uLnTx/>
                <a:uFillTx/>
                <a:latin typeface="隶书" pitchFamily="49" charset="-122"/>
                <a:ea typeface="隶书" pitchFamily="49" charset="-122"/>
                <a:cs typeface="+mn-cs"/>
                <a:sym typeface="宋体" panose="02010600030101010101" pitchFamily="2" charset="-122"/>
              </a:rPr>
              <a:t> </a:t>
            </a:r>
            <a:r>
              <a:rPr kumimoji="0" lang="zh-CN" altLang="en-US" sz="3200" b="1" i="0" u="none" strike="noStrike" kern="1200" cap="none" spc="0" normalizeH="0" baseline="0" noProof="0" smtClean="0">
                <a:ln>
                  <a:noFill/>
                </a:ln>
                <a:solidFill>
                  <a:srgbClr val="FF0000"/>
                </a:solidFill>
                <a:effectLst/>
                <a:uLnTx/>
                <a:uFillTx/>
                <a:latin typeface="隶书" pitchFamily="49" charset="-122"/>
                <a:ea typeface="隶书" pitchFamily="49" charset="-122"/>
                <a:cs typeface="+mn-cs"/>
                <a:sym typeface="宋体" panose="02010600030101010101" pitchFamily="2" charset="-122"/>
              </a:rPr>
              <a:t>修 茸小茅屋</a:t>
            </a:r>
          </a:p>
        </p:txBody>
      </p:sp>
      <p:sp>
        <p:nvSpPr>
          <p:cNvPr id="7" name="文本框 6"/>
          <p:cNvSpPr txBox="1"/>
          <p:nvPr/>
        </p:nvSpPr>
        <p:spPr>
          <a:xfrm>
            <a:off x="536575" y="4713288"/>
            <a:ext cx="7627938" cy="61277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3200" b="1" i="0" u="none" strike="noStrike" kern="1200" cap="none" spc="0" normalizeH="0" baseline="0" noProof="0" smtClean="0">
                <a:ln>
                  <a:noFill/>
                </a:ln>
                <a:solidFill>
                  <a:srgbClr val="FF0000"/>
                </a:solidFill>
                <a:effectLst/>
                <a:uLnTx/>
                <a:uFillTx/>
                <a:latin typeface="隶书" pitchFamily="49" charset="-122"/>
                <a:ea typeface="隶书" pitchFamily="49" charset="-122"/>
                <a:cs typeface="+mn-cs"/>
                <a:sym typeface="宋体" panose="02010600030101010101" pitchFamily="2" charset="-122"/>
              </a:rPr>
              <a:t>听梨 花 妹 妹 讲 述 小 茅 屋 的 来 历 	</a:t>
            </a:r>
          </a:p>
        </p:txBody>
      </p:sp>
      <p:sp>
        <p:nvSpPr>
          <p:cNvPr id="8" name="右箭头 7"/>
          <p:cNvSpPr/>
          <p:nvPr/>
        </p:nvSpPr>
        <p:spPr>
          <a:xfrm>
            <a:off x="2514600" y="1143000"/>
            <a:ext cx="1447800" cy="381000"/>
          </a:xfrm>
          <a:prstGeom prst="rightArrow">
            <a:avLst>
              <a:gd name="adj1" fmla="val 50000"/>
              <a:gd name="adj2" fmla="val 49875"/>
            </a:avLst>
          </a:prstGeom>
          <a:solidFill>
            <a:schemeClr val="accent1"/>
          </a:solidFill>
          <a:ln w="9525" cap="flat" cmpd="sng">
            <a:solidFill>
              <a:schemeClr val="tx1"/>
            </a:solidFill>
            <a:prstDash val="solid"/>
            <a:round/>
            <a:headEnd type="none" w="med" len="med"/>
            <a:tailEnd type="none" w="med" len="med"/>
          </a:ln>
        </p:spPr>
        <p:txBody>
          <a:bodyPr/>
          <a:lstStyle/>
          <a:p>
            <a:endParaRPr lang="zh-CN" altLang="en-US">
              <a:latin typeface="Arial" panose="020b0604020202020204" pitchFamily="34" charset="0"/>
            </a:endParaRPr>
          </a:p>
        </p:txBody>
      </p:sp>
      <p:sp>
        <p:nvSpPr>
          <p:cNvPr id="9" name="右弧形箭头 8"/>
          <p:cNvSpPr/>
          <p:nvPr/>
        </p:nvSpPr>
        <p:spPr>
          <a:xfrm>
            <a:off x="4449763" y="1603375"/>
            <a:ext cx="914400" cy="838200"/>
          </a:xfrm>
          <a:prstGeom prst="curvedLeftArrow">
            <a:avLst>
              <a:gd name="adj1" fmla="val 25000"/>
              <a:gd name="adj2" fmla="val 50000"/>
              <a:gd name="adj3" fmla="val 25000"/>
            </a:avLst>
          </a:prstGeom>
          <a:solidFill>
            <a:schemeClr val="accent1"/>
          </a:solidFill>
          <a:ln w="9525" cap="flat" cmpd="sng">
            <a:solidFill>
              <a:schemeClr val="tx1"/>
            </a:solidFill>
            <a:prstDash val="solid"/>
            <a:round/>
            <a:headEnd type="none" w="med" len="med"/>
            <a:tailEnd type="none" w="med" len="med"/>
          </a:ln>
        </p:spPr>
        <p:txBody>
          <a:bodyPr/>
          <a:lstStyle/>
          <a:p>
            <a:endParaRPr lang="zh-CN" altLang="en-US">
              <a:latin typeface="Arial" panose="020b0604020202020204" pitchFamily="34" charset="0"/>
            </a:endParaRPr>
          </a:p>
        </p:txBody>
      </p:sp>
      <p:sp>
        <p:nvSpPr>
          <p:cNvPr id="10" name="下箭头 9"/>
          <p:cNvSpPr/>
          <p:nvPr/>
        </p:nvSpPr>
        <p:spPr>
          <a:xfrm>
            <a:off x="3581400" y="3200400"/>
            <a:ext cx="533400" cy="533400"/>
          </a:xfrm>
          <a:prstGeom prst="downArrow">
            <a:avLst>
              <a:gd name="adj1" fmla="val 50000"/>
              <a:gd name="adj2" fmla="val 50000"/>
            </a:avLst>
          </a:prstGeom>
          <a:solidFill>
            <a:schemeClr val="accent1"/>
          </a:solidFill>
          <a:ln w="9525" cap="flat" cmpd="sng">
            <a:solidFill>
              <a:schemeClr val="tx1"/>
            </a:solidFill>
            <a:prstDash val="solid"/>
            <a:round/>
            <a:headEnd type="none" w="med" len="med"/>
            <a:tailEnd type="none" w="med" len="med"/>
          </a:ln>
        </p:spPr>
        <p:txBody>
          <a:bodyPr/>
          <a:lstStyle/>
          <a:p>
            <a:endParaRPr lang="zh-CN" altLang="en-US">
              <a:latin typeface="Arial" panose="020b0604020202020204" pitchFamily="34" charset="0"/>
            </a:endParaRPr>
          </a:p>
        </p:txBody>
      </p:sp>
      <p:sp>
        <p:nvSpPr>
          <p:cNvPr id="11" name="下箭头 10"/>
          <p:cNvSpPr/>
          <p:nvPr/>
        </p:nvSpPr>
        <p:spPr>
          <a:xfrm>
            <a:off x="3589338" y="4297363"/>
            <a:ext cx="533400" cy="533400"/>
          </a:xfrm>
          <a:prstGeom prst="downArrow">
            <a:avLst>
              <a:gd name="adj1" fmla="val 50000"/>
              <a:gd name="adj2" fmla="val 50000"/>
            </a:avLst>
          </a:prstGeom>
          <a:solidFill>
            <a:schemeClr val="accent1"/>
          </a:solidFill>
          <a:ln w="9525" cap="flat" cmpd="sng">
            <a:solidFill>
              <a:schemeClr val="tx1"/>
            </a:solidFill>
            <a:prstDash val="solid"/>
            <a:round/>
            <a:headEnd type="none" w="med" len="med"/>
            <a:tailEnd type="none" w="med" len="med"/>
          </a:ln>
        </p:spPr>
        <p:txBody>
          <a:bodyPr/>
          <a:lstStyle/>
          <a:p>
            <a:endParaRPr lang="zh-CN" altLang="en-US">
              <a:latin typeface="Arial" panose="020b0604020202020204" pitchFamily="34" charset="0"/>
            </a:endParaRPr>
          </a:p>
        </p:txBody>
      </p:sp>
      <p:sp>
        <p:nvSpPr>
          <p:cNvPr id="12" name="文本框 11"/>
          <p:cNvSpPr txBox="1"/>
          <p:nvPr/>
        </p:nvSpPr>
        <p:spPr>
          <a:xfrm>
            <a:off x="811213" y="1603375"/>
            <a:ext cx="1054100" cy="51752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1" i="0" u="none" strike="noStrike" kern="1200" cap="none" spc="0" normalizeH="0" baseline="0" noProof="1">
                <a:ln>
                  <a:noFill/>
                </a:ln>
                <a:solidFill>
                  <a:schemeClr val="dk1"/>
                </a:solidFill>
                <a:effectLst/>
                <a:uLnTx/>
                <a:uFillTx/>
                <a:latin typeface="+mn-lt"/>
                <a:ea typeface="+mn-ea"/>
                <a:cs typeface="+mn-cs"/>
                <a:sym typeface="+mn-ea"/>
              </a:rPr>
              <a:t>1-8</a:t>
            </a:r>
            <a:r>
              <a:rPr kumimoji="0" lang="zh-CN" altLang="zh-CN" sz="2800" b="1" i="0" u="none" strike="noStrike" kern="1200" cap="none" spc="0" normalizeH="0" baseline="0" noProof="1">
                <a:ln>
                  <a:noFill/>
                </a:ln>
                <a:solidFill>
                  <a:schemeClr val="dk1"/>
                </a:solidFill>
                <a:effectLst/>
                <a:uLnTx/>
                <a:uFillTx/>
                <a:latin typeface="+mn-lt"/>
                <a:ea typeface="+mn-ea"/>
                <a:cs typeface="+mn-cs"/>
                <a:sym typeface="+mn-ea"/>
              </a:rPr>
              <a:t>段</a:t>
            </a:r>
          </a:p>
        </p:txBody>
      </p:sp>
      <p:sp>
        <p:nvSpPr>
          <p:cNvPr id="13" name="文本框 12"/>
          <p:cNvSpPr txBox="1"/>
          <p:nvPr/>
        </p:nvSpPr>
        <p:spPr>
          <a:xfrm>
            <a:off x="5597525" y="1603375"/>
            <a:ext cx="1250950" cy="51752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1" i="0" u="none" strike="noStrike" kern="1200" cap="none" spc="0" normalizeH="0" baseline="0" noProof="1">
                <a:ln>
                  <a:noFill/>
                </a:ln>
                <a:solidFill>
                  <a:schemeClr val="dk1"/>
                </a:solidFill>
                <a:effectLst/>
                <a:uLnTx/>
                <a:uFillTx/>
                <a:latin typeface="+mn-lt"/>
                <a:ea typeface="+mn-ea"/>
                <a:cs typeface="+mn-cs"/>
                <a:sym typeface="+mn-ea"/>
              </a:rPr>
              <a:t>9-12</a:t>
            </a:r>
            <a:r>
              <a:rPr kumimoji="0" lang="zh-CN" altLang="zh-CN" sz="2800" b="1" i="0" u="none" strike="noStrike" kern="1200" cap="none" spc="0" normalizeH="0" baseline="0" noProof="1">
                <a:ln>
                  <a:noFill/>
                </a:ln>
                <a:solidFill>
                  <a:schemeClr val="dk1"/>
                </a:solidFill>
                <a:effectLst/>
                <a:uLnTx/>
                <a:uFillTx/>
                <a:latin typeface="+mn-lt"/>
                <a:ea typeface="+mn-ea"/>
                <a:cs typeface="+mn-cs"/>
                <a:sym typeface="+mn-ea"/>
              </a:rPr>
              <a:t>段</a:t>
            </a:r>
          </a:p>
        </p:txBody>
      </p:sp>
      <p:sp>
        <p:nvSpPr>
          <p:cNvPr id="14" name="文本框 13"/>
          <p:cNvSpPr txBox="1"/>
          <p:nvPr/>
        </p:nvSpPr>
        <p:spPr>
          <a:xfrm>
            <a:off x="6858000" y="2641600"/>
            <a:ext cx="1449388" cy="51752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1" i="0" u="none" strike="noStrike" kern="1200" cap="none" spc="0" normalizeH="0" baseline="0" noProof="1">
                <a:ln>
                  <a:noFill/>
                </a:ln>
                <a:solidFill>
                  <a:schemeClr val="dk1"/>
                </a:solidFill>
                <a:effectLst/>
                <a:uLnTx/>
                <a:uFillTx/>
                <a:latin typeface="+mn-lt"/>
                <a:ea typeface="+mn-ea"/>
                <a:cs typeface="+mn-cs"/>
                <a:sym typeface="+mn-ea"/>
              </a:rPr>
              <a:t>13-27</a:t>
            </a:r>
            <a:r>
              <a:rPr kumimoji="0" lang="zh-CN" altLang="zh-CN" sz="2800" b="1" i="0" u="none" strike="noStrike" kern="1200" cap="none" spc="0" normalizeH="0" baseline="0" noProof="1">
                <a:ln>
                  <a:noFill/>
                </a:ln>
                <a:solidFill>
                  <a:schemeClr val="dk1"/>
                </a:solidFill>
                <a:effectLst/>
                <a:uLnTx/>
                <a:uFillTx/>
                <a:latin typeface="+mn-lt"/>
                <a:ea typeface="+mn-ea"/>
                <a:cs typeface="+mn-cs"/>
                <a:sym typeface="+mn-ea"/>
              </a:rPr>
              <a:t>段</a:t>
            </a:r>
          </a:p>
        </p:txBody>
      </p:sp>
      <p:sp>
        <p:nvSpPr>
          <p:cNvPr id="15" name="文本框 14"/>
          <p:cNvSpPr txBox="1"/>
          <p:nvPr/>
        </p:nvSpPr>
        <p:spPr>
          <a:xfrm>
            <a:off x="5173663" y="3684588"/>
            <a:ext cx="935038" cy="51752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1" i="0" u="none" strike="noStrike" kern="1200" cap="none" spc="0" normalizeH="0" baseline="0" noProof="1">
                <a:ln>
                  <a:noFill/>
                </a:ln>
                <a:solidFill>
                  <a:schemeClr val="dk1"/>
                </a:solidFill>
                <a:effectLst/>
                <a:uLnTx/>
                <a:uFillTx/>
                <a:latin typeface="+mn-lt"/>
                <a:ea typeface="+mn-ea"/>
                <a:cs typeface="+mn-cs"/>
                <a:sym typeface="+mn-ea"/>
              </a:rPr>
              <a:t>28</a:t>
            </a:r>
            <a:r>
              <a:rPr kumimoji="0" lang="zh-CN" altLang="zh-CN" sz="2800" b="1" i="0" u="none" strike="noStrike" kern="1200" cap="none" spc="0" normalizeH="0" baseline="0" noProof="1">
                <a:ln>
                  <a:noFill/>
                </a:ln>
                <a:solidFill>
                  <a:schemeClr val="dk1"/>
                </a:solidFill>
                <a:effectLst/>
                <a:uLnTx/>
                <a:uFillTx/>
                <a:latin typeface="+mn-lt"/>
                <a:ea typeface="+mn-ea"/>
                <a:cs typeface="+mn-cs"/>
                <a:sym typeface="+mn-ea"/>
              </a:rPr>
              <a:t>段</a:t>
            </a:r>
          </a:p>
        </p:txBody>
      </p:sp>
      <p:sp>
        <p:nvSpPr>
          <p:cNvPr id="16" name="文本框 15"/>
          <p:cNvSpPr txBox="1"/>
          <p:nvPr/>
        </p:nvSpPr>
        <p:spPr>
          <a:xfrm>
            <a:off x="3384550" y="5256213"/>
            <a:ext cx="1449388" cy="519113"/>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1" i="0" u="none" strike="noStrike" kern="1200" cap="none" spc="0" normalizeH="0" baseline="0" noProof="1">
                <a:ln>
                  <a:noFill/>
                </a:ln>
                <a:solidFill>
                  <a:schemeClr val="dk1"/>
                </a:solidFill>
                <a:effectLst/>
                <a:uLnTx/>
                <a:uFillTx/>
                <a:latin typeface="+mn-lt"/>
                <a:ea typeface="+mn-ea"/>
                <a:cs typeface="+mn-cs"/>
                <a:sym typeface="+mn-ea"/>
              </a:rPr>
              <a:t>29-37</a:t>
            </a:r>
            <a:r>
              <a:rPr kumimoji="0" lang="zh-CN" altLang="zh-CN" sz="2800" b="1" i="0" u="none" strike="noStrike" kern="1200" cap="none" spc="0" normalizeH="0" baseline="0" noProof="1">
                <a:ln>
                  <a:noFill/>
                </a:ln>
                <a:solidFill>
                  <a:schemeClr val="dk1"/>
                </a:solidFill>
                <a:effectLst/>
                <a:uLnTx/>
                <a:uFillTx/>
                <a:latin typeface="+mn-lt"/>
                <a:ea typeface="+mn-ea"/>
                <a:cs typeface="+mn-cs"/>
                <a:sym typeface="+mn-ea"/>
              </a:rPr>
              <a:t>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39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ox(in)">
                                      <p:cBhvr>
                                        <p:cTn id="39" dur="2000"/>
                                        <p:tgtEl>
                                          <p:spTgt spid="13"/>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afterGroup">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box(in)">
                                      <p:cBhvr>
                                        <p:cTn id="50" dur="2000"/>
                                        <p:tgtEl>
                                          <p:spTgt spid="5"/>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box(in)">
                                      <p:cBhvr>
                                        <p:cTn id="55" dur="2000"/>
                                        <p:tgtEl>
                                          <p:spTgt spid="14"/>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additive="base">
                                        <p:cTn id="60" dur="500" fill="hold"/>
                                        <p:tgtEl>
                                          <p:spTgt spid="10"/>
                                        </p:tgtEl>
                                        <p:attrNameLst>
                                          <p:attrName>ppt_x</p:attrName>
                                        </p:attrNameLst>
                                      </p:cBhvr>
                                      <p:tavLst>
                                        <p:tav tm="0">
                                          <p:val>
                                            <p:strVal val="#ppt_x"/>
                                          </p:val>
                                        </p:tav>
                                        <p:tav tm="100000">
                                          <p:val>
                                            <p:strVal val="#ppt_x"/>
                                          </p:val>
                                        </p:tav>
                                      </p:tavLst>
                                    </p:anim>
                                    <p:anim calcmode="lin" valueType="num">
                                      <p:cBhvr additive="base">
                                        <p:cTn id="6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afterGroup">
                            <p:stCondLst>
                              <p:cond delay="0"/>
                            </p:stCondLst>
                            <p:childTnLst>
                              <p:par>
                                <p:cTn id="64" presetID="4" presetClass="entr" presetSubtype="16" fill="hold" grpId="0" nodeType="click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box(in)">
                                      <p:cBhvr>
                                        <p:cTn id="66" dur="2000"/>
                                        <p:tgtEl>
                                          <p:spTgt spid="6"/>
                                        </p:tgtEl>
                                      </p:cBhvr>
                                    </p:animEffect>
                                  </p:childTnLst>
                                </p:cTn>
                              </p:par>
                            </p:childTnLst>
                          </p:cTn>
                        </p:par>
                      </p:childTnLst>
                    </p:cTn>
                  </p:par>
                  <p:par>
                    <p:cTn id="67" fill="hold" nodeType="clickPar">
                      <p:stCondLst>
                        <p:cond delay="indefinite"/>
                      </p:stCondLst>
                      <p:childTnLst>
                        <p:par>
                          <p:cTn id="68" fill="hold" nodeType="afterGroup">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additive="base">
                                        <p:cTn id="71" dur="500" fill="hold"/>
                                        <p:tgtEl>
                                          <p:spTgt spid="15"/>
                                        </p:tgtEl>
                                        <p:attrNameLst>
                                          <p:attrName>ppt_x</p:attrName>
                                        </p:attrNameLst>
                                      </p:cBhvr>
                                      <p:tavLst>
                                        <p:tav tm="0">
                                          <p:val>
                                            <p:strVal val="#ppt_x"/>
                                          </p:val>
                                        </p:tav>
                                        <p:tav tm="100000">
                                          <p:val>
                                            <p:strVal val="#ppt_x"/>
                                          </p:val>
                                        </p:tav>
                                      </p:tavLst>
                                    </p:anim>
                                    <p:anim calcmode="lin" valueType="num">
                                      <p:cBhvr additive="base">
                                        <p:cTn id="7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additive="base">
                                        <p:cTn id="77" dur="500" fill="hold"/>
                                        <p:tgtEl>
                                          <p:spTgt spid="11"/>
                                        </p:tgtEl>
                                        <p:attrNameLst>
                                          <p:attrName>ppt_x</p:attrName>
                                        </p:attrNameLst>
                                      </p:cBhvr>
                                      <p:tavLst>
                                        <p:tav tm="0">
                                          <p:val>
                                            <p:strVal val="#ppt_x"/>
                                          </p:val>
                                        </p:tav>
                                        <p:tav tm="100000">
                                          <p:val>
                                            <p:strVal val="#ppt_x"/>
                                          </p:val>
                                        </p:tav>
                                      </p:tavLst>
                                    </p:anim>
                                    <p:anim calcmode="lin" valueType="num">
                                      <p:cBhvr additive="base">
                                        <p:cTn id="7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79" fill="hold" nodeType="clickPar">
                      <p:stCondLst>
                        <p:cond delay="indefinite"/>
                      </p:stCondLst>
                      <p:childTnLst>
                        <p:par>
                          <p:cTn id="80" fill="hold" nodeType="afterGroup">
                            <p:stCondLst>
                              <p:cond delay="0"/>
                            </p:stCondLst>
                            <p:childTnLst>
                              <p:par>
                                <p:cTn id="81" presetID="4" presetClass="entr" presetSubtype="16" fill="hold" nodeType="clickEffect">
                                  <p:stCondLst>
                                    <p:cond delay="0"/>
                                  </p:stCondLst>
                                  <p:childTnLst>
                                    <p:set>
                                      <p:cBhvr>
                                        <p:cTn id="82" dur="1" fill="hold">
                                          <p:stCondLst>
                                            <p:cond delay="0"/>
                                          </p:stCondLst>
                                        </p:cTn>
                                        <p:tgtEl>
                                          <p:spTgt spid="7">
                                            <p:txEl>
                                              <p:pRg st="0" end="0"/>
                                            </p:txEl>
                                          </p:spTgt>
                                        </p:tgtEl>
                                        <p:attrNameLst>
                                          <p:attrName>style.visibility</p:attrName>
                                        </p:attrNameLst>
                                      </p:cBhvr>
                                      <p:to>
                                        <p:strVal val="visible"/>
                                      </p:to>
                                    </p:set>
                                    <p:animEffect transition="in" filter="box(in)">
                                      <p:cBhvr>
                                        <p:cTn id="83" dur="2000"/>
                                        <p:tgtEl>
                                          <p:spTgt spid="7">
                                            <p:txEl>
                                              <p:pRg st="0" end="0"/>
                                            </p:txEl>
                                          </p:spTgt>
                                        </p:tgtEl>
                                      </p:cBhvr>
                                    </p:animEffect>
                                  </p:childTnLst>
                                </p:cTn>
                              </p:par>
                            </p:childTnLst>
                          </p:cTn>
                        </p:par>
                      </p:childTnLst>
                    </p:cTn>
                  </p:par>
                  <p:par>
                    <p:cTn id="84" fill="hold" nodeType="clickPar">
                      <p:stCondLst>
                        <p:cond delay="indefinite"/>
                      </p:stCondLst>
                      <p:childTnLst>
                        <p:par>
                          <p:cTn id="85" fill="hold" nodeType="afterGroup">
                            <p:stCondLst>
                              <p:cond delay="0"/>
                            </p:stCondLst>
                            <p:childTnLst>
                              <p:par>
                                <p:cTn id="86" presetID="4" presetClass="entr" presetSubtype="16" fill="hold" grpId="0" nodeType="click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box(in)">
                                      <p:cBhvr>
                                        <p:cTn id="88"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6" grpId="0"/>
      <p:bldP spid="2" grpId="0"/>
      <p:bldP spid="3" grpId="0"/>
      <p:bldP spid="4" grpId="0"/>
      <p:bldP spid="5" grpId="0"/>
      <p:bldP spid="6" grpId="0"/>
      <p:bldP spid="8" grpId="0"/>
      <p:bldP spid="9" grpId="0"/>
      <p:bldP spid="10" grpId="0"/>
      <p:bldP spid="11" grpId="0"/>
      <p:bldP spid="12" grpId="0"/>
      <p:bldP spid="13" grpId="0"/>
      <p:bldP spid="14" grpId="0"/>
      <p:bldP spid="15" grpId="0"/>
      <p:bldP spid="16"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413635" y="52705"/>
            <a:ext cx="3855720" cy="1188720"/>
          </a:xfrm>
          <a:prstGeom prst="rect">
            <a:avLst/>
          </a:prstGeom>
          <a:noFill/>
          <a:ln>
            <a:noFill/>
          </a:ln>
        </p:spPr>
        <p:txBody>
          <a:bodyPr wrap="none">
            <a:spAutoFit/>
            <a:scene3d>
              <a:camera prst="obliqueBottomLeft"/>
              <a:lightRig rig="threePt" dir="t"/>
            </a:scene3d>
            <a:sp3d extrusionH="387350">
              <a:extrusionClr>
                <a:srgbClr val="175BCB"/>
              </a:extrusionClr>
            </a:sp3d>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7200" b="1" i="0" u="none" strike="noStrike" kern="1200" cap="none" spc="0" normalizeH="0" baseline="0" noProof="1">
                <a:ln>
                  <a:noFill/>
                </a:ln>
                <a:blipFill>
                  <a:blip r:embed="rId2"/>
                  <a:tile tx="0" ty="0" sx="82000" sy="63000" flip="none" algn="br"/>
                </a:blipFill>
                <a:effectLst>
                  <a:outerShdw blurRad="60007" dist="310007" dir="7680000" sy="30000" kx="1300200" algn="ctr" rotWithShape="0">
                    <a:srgbClr val="0D1E55">
                      <a:alpha val="32000"/>
                    </a:srgbClr>
                  </a:outerShdw>
                </a:effectLst>
                <a:uLnTx/>
                <a:uFillTx/>
                <a:latin typeface="Arial" panose="020b0604020202020204" pitchFamily="34" charset="0"/>
                <a:ea typeface="宋体" panose="02010600030101010101" pitchFamily="2" charset="-122"/>
                <a:cs typeface="+mn-ea"/>
              </a:rPr>
              <a:t>合作探究</a:t>
            </a:r>
            <a:endParaRPr kumimoji="0" lang="zh-CN" altLang="en-US" sz="7200" b="1" i="0" u="none" strike="noStrike" kern="1200" cap="none" spc="0" normalizeH="0" baseline="0" noProof="1">
              <a:ln>
                <a:noFill/>
              </a:ln>
              <a:blipFill>
                <a:blip r:embed="rId2"/>
                <a:tile tx="0" ty="0" sx="82000" sy="63000" flip="none" algn="br"/>
              </a:blipFill>
              <a:effectLst>
                <a:outerShdw blurRad="60007" dist="310007" dir="7680000" sy="30000" kx="1300200" algn="ctr" rotWithShape="0">
                  <a:srgbClr val="0D1E55">
                    <a:alpha val="32000"/>
                  </a:srgbClr>
                </a:outerShdw>
              </a:effectLst>
              <a:uLnTx/>
              <a:uFillTx/>
              <a:latin typeface="Arial" panose="020b0604020202020204" pitchFamily="34" charset="0"/>
              <a:ea typeface="宋体" panose="02010600030101010101" pitchFamily="2" charset="-122"/>
              <a:cs typeface="+mn-cs"/>
            </a:endParaRPr>
          </a:p>
        </p:txBody>
      </p:sp>
      <p:sp>
        <p:nvSpPr>
          <p:cNvPr id="12291" name="文本框 3"/>
          <p:cNvSpPr txBox="1"/>
          <p:nvPr/>
        </p:nvSpPr>
        <p:spPr>
          <a:xfrm>
            <a:off x="139700" y="1150938"/>
            <a:ext cx="8948738" cy="1189037"/>
          </a:xfrm>
          <a:prstGeom prst="rect">
            <a:avLst/>
          </a:prstGeom>
          <a:noFill/>
          <a:ln w="9525">
            <a:noFill/>
          </a:ln>
        </p:spPr>
        <p:txBody>
          <a:bodyPr>
            <a:spAutoFit/>
          </a:bodyPr>
          <a:lstStyle/>
          <a:p>
            <a:r>
              <a:rPr lang="zh-CN" altLang="en-US" sz="3600">
                <a:latin typeface="Arial Unicode MS" pitchFamily="34" charset="-122"/>
                <a:ea typeface="Arial Unicode MS" pitchFamily="34" charset="-122"/>
              </a:rPr>
              <a:t>一、活动：再次速读课文，小组合作。根据课文内容填写下面的表格。</a:t>
            </a:r>
            <a:endParaRPr lang="zh-CN" altLang="en-US" sz="3600">
              <a:latin typeface="Arial" panose="020b0604020202020204" pitchFamily="34" charset="0"/>
            </a:endParaRPr>
          </a:p>
        </p:txBody>
      </p:sp>
      <p:graphicFrame>
        <p:nvGraphicFramePr>
          <p:cNvPr id="45107" name="Group 51"/>
          <p:cNvGraphicFramePr>
            <a:graphicFrameLocks noGrp="1"/>
          </p:cNvGraphicFramePr>
          <p:nvPr/>
        </p:nvGraphicFramePr>
        <p:xfrm>
          <a:off x="333375" y="2339975"/>
          <a:ext cx="8839200" cy="4241800"/>
        </p:xfrm>
        <a:graphic>
          <a:graphicData uri="http://schemas.openxmlformats.org/drawingml/2006/table">
            <a:tbl>
              <a:tblPr/>
              <a:tblGrid>
                <a:gridCol w="898525"/>
                <a:gridCol w="1363663"/>
                <a:gridCol w="1724025"/>
                <a:gridCol w="2873375"/>
                <a:gridCol w="1979612"/>
              </a:tblGrid>
              <a:tr h="875030">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出现</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顺序</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人物</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所做好事</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做好事的目的</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时间 </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16585">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a:t>
                      </a:r>
                      <a:endParaRPr kumimoji="0" lang="en-US" altLang="zh-CN"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11505">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2</a:t>
                      </a:r>
                      <a:endParaRPr kumimoji="0" lang="en-US" altLang="zh-CN"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0865">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3</a:t>
                      </a:r>
                      <a:endParaRPr kumimoji="0" lang="en-US" altLang="zh-CN"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29920">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4</a:t>
                      </a:r>
                      <a:endParaRPr kumimoji="0" lang="en-US" altLang="zh-CN"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37895">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5</a:t>
                      </a:r>
                      <a:endParaRPr kumimoji="0" lang="en-US" altLang="zh-CN"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51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Text Box 4"/>
          <p:cNvSpPr txBox="1"/>
          <p:nvPr/>
        </p:nvSpPr>
        <p:spPr>
          <a:xfrm>
            <a:off x="7938" y="30163"/>
            <a:ext cx="8458200" cy="579437"/>
          </a:xfrm>
          <a:prstGeom prst="rect">
            <a:avLst/>
          </a:prstGeom>
          <a:noFill/>
          <a:ln w="9525">
            <a:noFill/>
          </a:ln>
        </p:spPr>
        <p:txBody>
          <a:bodyPr>
            <a:spAutoFit/>
          </a:bodyPr>
          <a:lstStyle/>
          <a:p>
            <a:pPr>
              <a:spcBef>
                <a:spcPct val="50000"/>
              </a:spcBef>
            </a:pPr>
            <a:r>
              <a:rPr lang="en-US" altLang="zh-CN" sz="3200">
                <a:latin typeface="Arial" panose="020b0604020202020204" pitchFamily="34" charset="0"/>
              </a:rPr>
              <a:t>1</a:t>
            </a:r>
            <a:r>
              <a:rPr lang="zh-CN" altLang="en-US" sz="3200">
                <a:latin typeface="Arial" panose="020b0604020202020204" pitchFamily="34" charset="0"/>
              </a:rPr>
              <a:t>、根据课文内容填写下面表格。</a:t>
            </a:r>
          </a:p>
        </p:txBody>
      </p:sp>
      <p:graphicFrame>
        <p:nvGraphicFramePr>
          <p:cNvPr id="45107" name="Group 51"/>
          <p:cNvGraphicFramePr>
            <a:graphicFrameLocks noGrp="1"/>
          </p:cNvGraphicFramePr>
          <p:nvPr>
            <p:ph idx="4294967295"/>
          </p:nvPr>
        </p:nvGraphicFramePr>
        <p:xfrm>
          <a:off x="209550" y="609600"/>
          <a:ext cx="8839200" cy="5774691"/>
        </p:xfrm>
        <a:graphic>
          <a:graphicData uri="http://schemas.openxmlformats.org/drawingml/2006/table">
            <a:tbl>
              <a:tblPr/>
              <a:tblGrid>
                <a:gridCol w="898525"/>
                <a:gridCol w="1479550"/>
                <a:gridCol w="1624965"/>
                <a:gridCol w="2593340"/>
                <a:gridCol w="2242820"/>
              </a:tblGrid>
              <a:tr h="875030">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出现</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顺序</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人物</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所做好事</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做好事的目的</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时间 </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93165">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a:t>
                      </a:r>
                      <a:endParaRPr kumimoji="0" lang="en-US" altLang="zh-CN"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cs typeface="Courier New" panose="02070309020205020404" pitchFamily="49"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11188">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2</a:t>
                      </a:r>
                      <a:endParaRPr kumimoji="0" lang="en-US" altLang="zh-CN"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cs typeface="Courier New" panose="02070309020205020404" pitchFamily="49"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cs typeface="Courier New" panose="02070309020205020404" pitchFamily="49"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25513">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3</a:t>
                      </a:r>
                      <a:endParaRPr kumimoji="0" lang="en-US" altLang="zh-CN"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cs typeface="Courier New" panose="02070309020205020404" pitchFamily="49"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cs typeface="Courier New" panose="02070309020205020404" pitchFamily="49"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cs typeface="Courier New" panose="02070309020205020404" pitchFamily="49"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1800">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4</a:t>
                      </a:r>
                      <a:endParaRPr kumimoji="0" lang="en-US" altLang="zh-CN"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cs typeface="Courier New" panose="02070309020205020404" pitchFamily="49"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  </a:t>
                      </a:r>
                      <a:endParaRPr kumimoji="0" lang="zh-CN" altLang="en-US" sz="24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cs typeface="Courier New" panose="02070309020205020404" pitchFamily="49"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cs typeface="Courier New" panose="02070309020205020404" pitchFamily="49" charset="0"/>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cs typeface="Courier New" panose="02070309020205020404" pitchFamily="49"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35063">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5</a:t>
                      </a:r>
                      <a:endParaRPr kumimoji="0" lang="en-US" altLang="zh-CN"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cs typeface="Courier New" panose="02070309020205020404" pitchFamily="49"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文本框 1"/>
          <p:cNvSpPr txBox="1"/>
          <p:nvPr/>
        </p:nvSpPr>
        <p:spPr>
          <a:xfrm>
            <a:off x="2479675" y="1563688"/>
            <a:ext cx="2111375" cy="1189037"/>
          </a:xfrm>
          <a:prstGeom prst="rect">
            <a:avLst/>
          </a:prstGeom>
          <a:noFill/>
          <a:ln w="9525">
            <a:noFill/>
          </a:ln>
        </p:spPr>
        <p:txBody>
          <a:bodyPr>
            <a:spAutoFit/>
          </a:bodyPr>
          <a:lstStyle/>
          <a:p>
            <a:r>
              <a:rPr lang="zh-CN" altLang="en-US" sz="2400">
                <a:latin typeface="Times New Roman" panose="02020603050405020304" pitchFamily="18" charset="0"/>
              </a:rPr>
              <a:t>修葺小茅屋</a:t>
            </a:r>
          </a:p>
          <a:p>
            <a:pPr eaLnBrk="0" hangingPunct="0"/>
            <a:r>
              <a:rPr lang="zh-CN" altLang="en-US" sz="2400">
                <a:latin typeface="Times New Roman" panose="02020603050405020304" pitchFamily="18" charset="0"/>
              </a:rPr>
              <a:t>给房顶加草</a:t>
            </a:r>
          </a:p>
          <a:p>
            <a:pPr eaLnBrk="0" hangingPunct="0"/>
            <a:r>
              <a:rPr lang="zh-CN" altLang="en-US" sz="2400">
                <a:latin typeface="Times New Roman" panose="02020603050405020304" pitchFamily="18" charset="0"/>
              </a:rPr>
              <a:t>挖排水沟</a:t>
            </a:r>
            <a:endParaRPr lang="zh-CN" altLang="en-US" sz="2400">
              <a:latin typeface="Arial" panose="020b0604020202020204" pitchFamily="34" charset="0"/>
            </a:endParaRPr>
          </a:p>
        </p:txBody>
      </p:sp>
      <p:sp>
        <p:nvSpPr>
          <p:cNvPr id="3" name="文本框 2"/>
          <p:cNvSpPr txBox="1"/>
          <p:nvPr/>
        </p:nvSpPr>
        <p:spPr>
          <a:xfrm>
            <a:off x="2692400" y="2752725"/>
            <a:ext cx="1492250" cy="822325"/>
          </a:xfrm>
          <a:prstGeom prst="rect">
            <a:avLst/>
          </a:prstGeom>
          <a:noFill/>
          <a:ln w="9525">
            <a:noFill/>
          </a:ln>
        </p:spPr>
        <p:txBody>
          <a:bodyPr>
            <a:spAutoFit/>
          </a:bodyPr>
          <a:lstStyle/>
          <a:p>
            <a:r>
              <a:rPr lang="zh-CN" altLang="en-US" sz="2400">
                <a:latin typeface="Times New Roman" panose="02020603050405020304" pitchFamily="18" charset="0"/>
              </a:rPr>
              <a:t>专门送粮食来</a:t>
            </a:r>
          </a:p>
        </p:txBody>
      </p:sp>
      <p:sp>
        <p:nvSpPr>
          <p:cNvPr id="4" name="文本框 3"/>
          <p:cNvSpPr txBox="1"/>
          <p:nvPr/>
        </p:nvSpPr>
        <p:spPr>
          <a:xfrm>
            <a:off x="2486025" y="3668713"/>
            <a:ext cx="1641475" cy="823912"/>
          </a:xfrm>
          <a:prstGeom prst="rect">
            <a:avLst/>
          </a:prstGeom>
          <a:noFill/>
          <a:ln w="9525">
            <a:noFill/>
          </a:ln>
        </p:spPr>
        <p:txBody>
          <a:bodyPr>
            <a:spAutoFit/>
          </a:bodyPr>
          <a:lstStyle/>
          <a:p>
            <a:r>
              <a:rPr lang="zh-CN" altLang="en-US" sz="2400">
                <a:solidFill>
                  <a:srgbClr val="FF0000"/>
                </a:solidFill>
                <a:latin typeface="Times New Roman" panose="02020603050405020304" pitchFamily="18" charset="0"/>
              </a:rPr>
              <a:t>常来照管小茅屋</a:t>
            </a:r>
            <a:r>
              <a:rPr lang="zh-CN" altLang="en-US">
                <a:solidFill>
                  <a:srgbClr val="FF0000"/>
                </a:solidFill>
                <a:latin typeface="Times New Roman" panose="02020603050405020304" pitchFamily="18" charset="0"/>
              </a:rPr>
              <a:t>  </a:t>
            </a:r>
            <a:endParaRPr lang="zh-CN" altLang="en-US">
              <a:latin typeface="Arial" panose="020b0604020202020204" pitchFamily="34" charset="0"/>
            </a:endParaRPr>
          </a:p>
        </p:txBody>
      </p:sp>
      <p:sp>
        <p:nvSpPr>
          <p:cNvPr id="5" name="文本框 4"/>
          <p:cNvSpPr txBox="1"/>
          <p:nvPr/>
        </p:nvSpPr>
        <p:spPr>
          <a:xfrm>
            <a:off x="2562225" y="4448175"/>
            <a:ext cx="1487488" cy="822325"/>
          </a:xfrm>
          <a:prstGeom prst="rect">
            <a:avLst/>
          </a:prstGeom>
          <a:noFill/>
          <a:ln w="9525">
            <a:noFill/>
          </a:ln>
        </p:spPr>
        <p:txBody>
          <a:bodyPr>
            <a:spAutoFit/>
          </a:bodyPr>
          <a:lstStyle/>
          <a:p>
            <a:r>
              <a:rPr lang="zh-CN" altLang="en-US" sz="2400">
                <a:solidFill>
                  <a:srgbClr val="FF0000"/>
                </a:solidFill>
                <a:latin typeface="Times New Roman" panose="02020603050405020304" pitchFamily="18" charset="0"/>
              </a:rPr>
              <a:t>砍树割草盖小茅屋</a:t>
            </a:r>
            <a:endParaRPr lang="zh-CN" altLang="en-US" sz="2400">
              <a:latin typeface="Arial" panose="020b0604020202020204" pitchFamily="34" charset="0"/>
            </a:endParaRPr>
          </a:p>
        </p:txBody>
      </p:sp>
      <p:sp>
        <p:nvSpPr>
          <p:cNvPr id="6" name="文本框 5"/>
          <p:cNvSpPr txBox="1"/>
          <p:nvPr/>
        </p:nvSpPr>
        <p:spPr>
          <a:xfrm>
            <a:off x="2471738" y="5530850"/>
            <a:ext cx="1712912" cy="457200"/>
          </a:xfrm>
          <a:prstGeom prst="rect">
            <a:avLst/>
          </a:prstGeom>
          <a:noFill/>
          <a:ln w="9525">
            <a:noFill/>
          </a:ln>
        </p:spPr>
        <p:txBody>
          <a:bodyPr wrap="none">
            <a:spAutoFit/>
          </a:bodyPr>
          <a:lstStyle/>
          <a:p>
            <a:r>
              <a:rPr lang="zh-CN" altLang="en-US" sz="2400">
                <a:solidFill>
                  <a:srgbClr val="FF0000"/>
                </a:solidFill>
                <a:latin typeface="Times New Roman" panose="02020603050405020304" pitchFamily="18" charset="0"/>
              </a:rPr>
              <a:t>照料小茅屋</a:t>
            </a:r>
            <a:endParaRPr lang="zh-CN" altLang="en-US" sz="2400">
              <a:latin typeface="Arial" panose="020b0604020202020204" pitchFamily="34" charset="0"/>
            </a:endParaRPr>
          </a:p>
        </p:txBody>
      </p:sp>
      <p:sp>
        <p:nvSpPr>
          <p:cNvPr id="7" name="文本框 6"/>
          <p:cNvSpPr txBox="1"/>
          <p:nvPr/>
        </p:nvSpPr>
        <p:spPr>
          <a:xfrm>
            <a:off x="4273550" y="1684338"/>
            <a:ext cx="2540000" cy="823912"/>
          </a:xfrm>
          <a:prstGeom prst="rect">
            <a:avLst/>
          </a:prstGeom>
          <a:noFill/>
          <a:ln w="9525">
            <a:noFill/>
          </a:ln>
        </p:spPr>
        <p:txBody>
          <a:bodyPr>
            <a:spAutoFit/>
          </a:bodyPr>
          <a:lstStyle/>
          <a:p>
            <a:r>
              <a:rPr lang="zh-CN" altLang="en-US" sz="2400">
                <a:solidFill>
                  <a:srgbClr val="FF0000"/>
                </a:solidFill>
                <a:latin typeface="Times New Roman" panose="02020603050405020304" pitchFamily="18" charset="0"/>
              </a:rPr>
              <a:t>向哈尼小姑娘学习，为群众着想</a:t>
            </a:r>
            <a:endParaRPr lang="zh-CN" altLang="en-US" sz="2400">
              <a:latin typeface="Arial" panose="020b0604020202020204" pitchFamily="34" charset="0"/>
            </a:endParaRPr>
          </a:p>
        </p:txBody>
      </p:sp>
      <p:sp>
        <p:nvSpPr>
          <p:cNvPr id="8" name="文本框 7"/>
          <p:cNvSpPr txBox="1"/>
          <p:nvPr/>
        </p:nvSpPr>
        <p:spPr>
          <a:xfrm>
            <a:off x="4441825" y="2860675"/>
            <a:ext cx="1712913" cy="457200"/>
          </a:xfrm>
          <a:prstGeom prst="rect">
            <a:avLst/>
          </a:prstGeom>
          <a:noFill/>
          <a:ln w="9525">
            <a:noFill/>
          </a:ln>
        </p:spPr>
        <p:txBody>
          <a:bodyPr wrap="none">
            <a:spAutoFit/>
          </a:bodyPr>
          <a:lstStyle/>
          <a:p>
            <a:r>
              <a:rPr lang="zh-CN" altLang="en-US" sz="2400">
                <a:solidFill>
                  <a:srgbClr val="FF0000"/>
                </a:solidFill>
                <a:latin typeface="Times New Roman" panose="02020603050405020304" pitchFamily="18" charset="0"/>
              </a:rPr>
              <a:t>方便过路人</a:t>
            </a:r>
            <a:endParaRPr lang="zh-CN" altLang="en-US" sz="2400">
              <a:latin typeface="Arial" panose="020b0604020202020204" pitchFamily="34" charset="0"/>
            </a:endParaRPr>
          </a:p>
        </p:txBody>
      </p:sp>
      <p:sp>
        <p:nvSpPr>
          <p:cNvPr id="9" name="文本框 8"/>
          <p:cNvSpPr txBox="1"/>
          <p:nvPr/>
        </p:nvSpPr>
        <p:spPr>
          <a:xfrm>
            <a:off x="4184650" y="3575050"/>
            <a:ext cx="2778125" cy="823913"/>
          </a:xfrm>
          <a:prstGeom prst="rect">
            <a:avLst/>
          </a:prstGeom>
          <a:noFill/>
          <a:ln w="9525">
            <a:noFill/>
          </a:ln>
        </p:spPr>
        <p:txBody>
          <a:bodyPr>
            <a:spAutoFit/>
          </a:bodyPr>
          <a:lstStyle/>
          <a:p>
            <a:r>
              <a:rPr lang="zh-CN" altLang="en-US" sz="2400">
                <a:solidFill>
                  <a:srgbClr val="FF0000"/>
                </a:solidFill>
                <a:latin typeface="Times New Roman" panose="02020603050405020304" pitchFamily="18" charset="0"/>
              </a:rPr>
              <a:t>向解放军和姐姐学习，接姐姐的班</a:t>
            </a:r>
            <a:endParaRPr lang="zh-CN" altLang="en-US" sz="2400">
              <a:latin typeface="Arial" panose="020b0604020202020204" pitchFamily="34" charset="0"/>
            </a:endParaRPr>
          </a:p>
        </p:txBody>
      </p:sp>
      <p:sp>
        <p:nvSpPr>
          <p:cNvPr id="10" name="文本框 9"/>
          <p:cNvSpPr txBox="1"/>
          <p:nvPr/>
        </p:nvSpPr>
        <p:spPr>
          <a:xfrm>
            <a:off x="4322763" y="4398963"/>
            <a:ext cx="2084387" cy="822325"/>
          </a:xfrm>
          <a:prstGeom prst="rect">
            <a:avLst/>
          </a:prstGeom>
          <a:noFill/>
          <a:ln w="9525">
            <a:noFill/>
          </a:ln>
        </p:spPr>
        <p:txBody>
          <a:bodyPr>
            <a:spAutoFit/>
          </a:bodyPr>
          <a:lstStyle/>
          <a:p>
            <a:r>
              <a:rPr lang="zh-CN" altLang="en-US" sz="2400">
                <a:solidFill>
                  <a:srgbClr val="FF0000"/>
                </a:solidFill>
                <a:latin typeface="Times New Roman" panose="02020603050405020304" pitchFamily="18" charset="0"/>
              </a:rPr>
              <a:t>向雷锋学习，方便过路人</a:t>
            </a:r>
            <a:endParaRPr lang="zh-CN" altLang="en-US" sz="2400">
              <a:latin typeface="Arial" panose="020b0604020202020204" pitchFamily="34" charset="0"/>
            </a:endParaRPr>
          </a:p>
        </p:txBody>
      </p:sp>
      <p:sp>
        <p:nvSpPr>
          <p:cNvPr id="11" name="文本框 10"/>
          <p:cNvSpPr txBox="1"/>
          <p:nvPr/>
        </p:nvSpPr>
        <p:spPr>
          <a:xfrm>
            <a:off x="4322763" y="5270500"/>
            <a:ext cx="2268537" cy="823913"/>
          </a:xfrm>
          <a:prstGeom prst="rect">
            <a:avLst/>
          </a:prstGeom>
          <a:noFill/>
          <a:ln w="9525">
            <a:noFill/>
          </a:ln>
        </p:spPr>
        <p:txBody>
          <a:bodyPr>
            <a:spAutoFit/>
          </a:bodyPr>
          <a:lstStyle/>
          <a:p>
            <a:r>
              <a:rPr lang="zh-CN" altLang="en-US" sz="2400">
                <a:latin typeface="Times New Roman" panose="02020603050405020304" pitchFamily="18" charset="0"/>
              </a:rPr>
              <a:t>向解放军学习，方便过路人</a:t>
            </a:r>
            <a:endParaRPr lang="zh-CN" altLang="en-US" sz="2400">
              <a:latin typeface="Arial" panose="020b0604020202020204" pitchFamily="34" charset="0"/>
            </a:endParaRPr>
          </a:p>
        </p:txBody>
      </p:sp>
      <p:sp>
        <p:nvSpPr>
          <p:cNvPr id="12" name="文本框 11"/>
          <p:cNvSpPr txBox="1"/>
          <p:nvPr/>
        </p:nvSpPr>
        <p:spPr>
          <a:xfrm>
            <a:off x="7019925" y="1671638"/>
            <a:ext cx="1790700" cy="822325"/>
          </a:xfrm>
          <a:prstGeom prst="rect">
            <a:avLst/>
          </a:prstGeom>
          <a:noFill/>
          <a:ln w="9525">
            <a:noFill/>
          </a:ln>
        </p:spPr>
        <p:txBody>
          <a:bodyPr>
            <a:spAutoFit/>
          </a:bodyPr>
          <a:lstStyle/>
          <a:p>
            <a:r>
              <a:rPr lang="zh-CN" altLang="en-US" sz="2400">
                <a:latin typeface="Times New Roman" panose="02020603050405020304" pitchFamily="18" charset="0"/>
              </a:rPr>
              <a:t>十多年后的某天早上</a:t>
            </a:r>
            <a:endParaRPr lang="zh-CN" altLang="en-US" sz="2400">
              <a:latin typeface="Arial" panose="020b0604020202020204" pitchFamily="34" charset="0"/>
            </a:endParaRPr>
          </a:p>
        </p:txBody>
      </p:sp>
      <p:sp>
        <p:nvSpPr>
          <p:cNvPr id="13" name="文本框 12"/>
          <p:cNvSpPr txBox="1"/>
          <p:nvPr/>
        </p:nvSpPr>
        <p:spPr>
          <a:xfrm>
            <a:off x="7019925" y="2703513"/>
            <a:ext cx="1790700" cy="822325"/>
          </a:xfrm>
          <a:prstGeom prst="rect">
            <a:avLst/>
          </a:prstGeom>
          <a:noFill/>
          <a:ln w="9525">
            <a:noFill/>
          </a:ln>
        </p:spPr>
        <p:txBody>
          <a:bodyPr>
            <a:spAutoFit/>
          </a:bodyPr>
          <a:lstStyle/>
          <a:p>
            <a:r>
              <a:rPr lang="zh-CN" altLang="en-US" sz="2400">
                <a:solidFill>
                  <a:srgbClr val="FF0000"/>
                </a:solidFill>
                <a:latin typeface="Times New Roman" panose="02020603050405020304" pitchFamily="18" charset="0"/>
              </a:rPr>
              <a:t>同上，及前一天晚上</a:t>
            </a:r>
            <a:endParaRPr lang="zh-CN" altLang="en-US" sz="2400">
              <a:latin typeface="Arial" panose="020b0604020202020204" pitchFamily="34" charset="0"/>
            </a:endParaRPr>
          </a:p>
        </p:txBody>
      </p:sp>
      <p:sp>
        <p:nvSpPr>
          <p:cNvPr id="14" name="文本框 13"/>
          <p:cNvSpPr txBox="1"/>
          <p:nvPr/>
        </p:nvSpPr>
        <p:spPr>
          <a:xfrm>
            <a:off x="7019925" y="3592513"/>
            <a:ext cx="1882775" cy="822325"/>
          </a:xfrm>
          <a:prstGeom prst="rect">
            <a:avLst/>
          </a:prstGeom>
          <a:noFill/>
          <a:ln w="9525">
            <a:noFill/>
          </a:ln>
        </p:spPr>
        <p:txBody>
          <a:bodyPr>
            <a:spAutoFit/>
          </a:bodyPr>
          <a:lstStyle/>
          <a:p>
            <a:r>
              <a:rPr lang="zh-CN" altLang="en-US" sz="2400">
                <a:solidFill>
                  <a:srgbClr val="FF0000"/>
                </a:solidFill>
                <a:latin typeface="Times New Roman" panose="02020603050405020304" pitchFamily="18" charset="0"/>
              </a:rPr>
              <a:t>前几年，姐姐出嫁后</a:t>
            </a:r>
            <a:endParaRPr lang="zh-CN" altLang="en-US" sz="2400">
              <a:latin typeface="Arial" panose="020b0604020202020204" pitchFamily="34" charset="0"/>
            </a:endParaRPr>
          </a:p>
        </p:txBody>
      </p:sp>
      <p:sp>
        <p:nvSpPr>
          <p:cNvPr id="15" name="文本框 14"/>
          <p:cNvSpPr txBox="1"/>
          <p:nvPr/>
        </p:nvSpPr>
        <p:spPr>
          <a:xfrm>
            <a:off x="7019925" y="4448175"/>
            <a:ext cx="1882775" cy="822325"/>
          </a:xfrm>
          <a:prstGeom prst="rect">
            <a:avLst/>
          </a:prstGeom>
          <a:noFill/>
          <a:ln w="9525">
            <a:noFill/>
          </a:ln>
        </p:spPr>
        <p:txBody>
          <a:bodyPr>
            <a:spAutoFit/>
          </a:bodyPr>
          <a:lstStyle/>
          <a:p>
            <a:r>
              <a:rPr lang="zh-CN" altLang="en-US" sz="2400">
                <a:solidFill>
                  <a:srgbClr val="FF0000"/>
                </a:solidFill>
                <a:latin typeface="Times New Roman" panose="02020603050405020304" pitchFamily="18" charset="0"/>
              </a:rPr>
              <a:t>十多年前路过时</a:t>
            </a:r>
            <a:endParaRPr lang="zh-CN" altLang="en-US" sz="2400">
              <a:latin typeface="Arial" panose="020b0604020202020204" pitchFamily="34" charset="0"/>
            </a:endParaRPr>
          </a:p>
        </p:txBody>
      </p:sp>
      <p:sp>
        <p:nvSpPr>
          <p:cNvPr id="16" name="文本框 15"/>
          <p:cNvSpPr txBox="1"/>
          <p:nvPr/>
        </p:nvSpPr>
        <p:spPr>
          <a:xfrm>
            <a:off x="6813550" y="5421313"/>
            <a:ext cx="2343150" cy="822325"/>
          </a:xfrm>
          <a:prstGeom prst="rect">
            <a:avLst/>
          </a:prstGeom>
          <a:noFill/>
          <a:ln w="9525">
            <a:noFill/>
          </a:ln>
        </p:spPr>
        <p:txBody>
          <a:bodyPr>
            <a:spAutoFit/>
          </a:bodyPr>
          <a:lstStyle/>
          <a:p>
            <a:r>
              <a:rPr lang="zh-CN" altLang="en-US" sz="2400">
                <a:latin typeface="Times New Roman" panose="02020603050405020304" pitchFamily="18" charset="0"/>
              </a:rPr>
              <a:t>解放军盖小茅屋后至她出嫁前</a:t>
            </a:r>
            <a:endParaRPr lang="zh-CN" altLang="en-US" sz="2400">
              <a:latin typeface="Arial" panose="020b0604020202020204" pitchFamily="34" charset="0"/>
            </a:endParaRPr>
          </a:p>
        </p:txBody>
      </p:sp>
      <p:sp>
        <p:nvSpPr>
          <p:cNvPr id="17" name="文本框 16"/>
          <p:cNvSpPr txBox="1"/>
          <p:nvPr/>
        </p:nvSpPr>
        <p:spPr>
          <a:xfrm>
            <a:off x="1289050" y="1671638"/>
            <a:ext cx="1109663" cy="822325"/>
          </a:xfrm>
          <a:prstGeom prst="rect">
            <a:avLst/>
          </a:prstGeom>
          <a:noFill/>
          <a:ln w="9525">
            <a:noFill/>
          </a:ln>
        </p:spPr>
        <p:txBody>
          <a:bodyPr>
            <a:spAutoFit/>
          </a:bodyPr>
          <a:lstStyle/>
          <a:p>
            <a:r>
              <a:rPr lang="en-US" altLang="zh-CN" sz="2400">
                <a:latin typeface="Courier New" panose="02070309020205020404" pitchFamily="49" charset="0"/>
              </a:rPr>
              <a:t>“</a:t>
            </a:r>
            <a:r>
              <a:rPr lang="zh-CN" altLang="en-US" sz="2400">
                <a:latin typeface="Times New Roman" panose="02020603050405020304" pitchFamily="18" charset="0"/>
              </a:rPr>
              <a:t>我</a:t>
            </a:r>
            <a:r>
              <a:rPr lang="zh-CN" altLang="en-US" sz="2400">
                <a:latin typeface="Courier New" panose="02070309020205020404" pitchFamily="49" charset="0"/>
              </a:rPr>
              <a:t>”</a:t>
            </a:r>
            <a:r>
              <a:rPr lang="zh-CN" altLang="en-US" sz="2400">
                <a:latin typeface="Times New Roman" panose="02020603050405020304" pitchFamily="18" charset="0"/>
              </a:rPr>
              <a:t>和老余</a:t>
            </a:r>
            <a:endParaRPr lang="zh-CN" altLang="en-US" sz="2400">
              <a:latin typeface="Arial" panose="020b0604020202020204" pitchFamily="34" charset="0"/>
            </a:endParaRPr>
          </a:p>
        </p:txBody>
      </p:sp>
      <p:sp>
        <p:nvSpPr>
          <p:cNvPr id="18" name="文本框 17"/>
          <p:cNvSpPr txBox="1"/>
          <p:nvPr/>
        </p:nvSpPr>
        <p:spPr>
          <a:xfrm>
            <a:off x="1155700" y="2886075"/>
            <a:ext cx="1406525" cy="457200"/>
          </a:xfrm>
          <a:prstGeom prst="rect">
            <a:avLst/>
          </a:prstGeom>
          <a:noFill/>
          <a:ln w="9525">
            <a:noFill/>
          </a:ln>
        </p:spPr>
        <p:txBody>
          <a:bodyPr wrap="none">
            <a:spAutoFit/>
          </a:bodyPr>
          <a:lstStyle/>
          <a:p>
            <a:r>
              <a:rPr lang="zh-CN" altLang="en-US" sz="2400">
                <a:latin typeface="Times New Roman" panose="02020603050405020304" pitchFamily="18" charset="0"/>
              </a:rPr>
              <a:t>瑶族老人</a:t>
            </a:r>
          </a:p>
        </p:txBody>
      </p:sp>
      <p:sp>
        <p:nvSpPr>
          <p:cNvPr id="19" name="文本框 18"/>
          <p:cNvSpPr txBox="1"/>
          <p:nvPr/>
        </p:nvSpPr>
        <p:spPr>
          <a:xfrm>
            <a:off x="1139825" y="3759200"/>
            <a:ext cx="1406525" cy="457200"/>
          </a:xfrm>
          <a:prstGeom prst="rect">
            <a:avLst/>
          </a:prstGeom>
          <a:noFill/>
          <a:ln w="9525">
            <a:noFill/>
          </a:ln>
        </p:spPr>
        <p:txBody>
          <a:bodyPr wrap="none">
            <a:spAutoFit/>
          </a:bodyPr>
          <a:lstStyle/>
          <a:p>
            <a:r>
              <a:rPr lang="zh-CN" altLang="en-US" sz="2400">
                <a:latin typeface="Arial" panose="020b0604020202020204" pitchFamily="34" charset="0"/>
              </a:rPr>
              <a:t>梨花妹妹</a:t>
            </a:r>
          </a:p>
        </p:txBody>
      </p:sp>
      <p:sp>
        <p:nvSpPr>
          <p:cNvPr id="20" name="文本框 19"/>
          <p:cNvSpPr txBox="1"/>
          <p:nvPr/>
        </p:nvSpPr>
        <p:spPr>
          <a:xfrm>
            <a:off x="1344613" y="4546600"/>
            <a:ext cx="1101725" cy="457200"/>
          </a:xfrm>
          <a:prstGeom prst="rect">
            <a:avLst/>
          </a:prstGeom>
          <a:noFill/>
          <a:ln w="9525">
            <a:noFill/>
          </a:ln>
        </p:spPr>
        <p:txBody>
          <a:bodyPr wrap="none">
            <a:spAutoFit/>
          </a:bodyPr>
          <a:lstStyle/>
          <a:p>
            <a:r>
              <a:rPr lang="zh-CN" altLang="en-US" sz="2400">
                <a:latin typeface="Times New Roman" panose="02020603050405020304" pitchFamily="18" charset="0"/>
              </a:rPr>
              <a:t>解放军</a:t>
            </a:r>
            <a:endParaRPr lang="zh-CN" altLang="en-US" sz="2400">
              <a:latin typeface="Arial" panose="020b0604020202020204" pitchFamily="34" charset="0"/>
            </a:endParaRPr>
          </a:p>
        </p:txBody>
      </p:sp>
      <p:sp>
        <p:nvSpPr>
          <p:cNvPr id="21" name="文本框 20"/>
          <p:cNvSpPr txBox="1"/>
          <p:nvPr/>
        </p:nvSpPr>
        <p:spPr>
          <a:xfrm>
            <a:off x="1077913" y="5454650"/>
            <a:ext cx="1408112" cy="457200"/>
          </a:xfrm>
          <a:prstGeom prst="rect">
            <a:avLst/>
          </a:prstGeom>
          <a:noFill/>
          <a:ln w="9525">
            <a:noFill/>
          </a:ln>
        </p:spPr>
        <p:txBody>
          <a:bodyPr wrap="none">
            <a:spAutoFit/>
          </a:bodyPr>
          <a:lstStyle/>
          <a:p>
            <a:r>
              <a:rPr lang="zh-CN" altLang="en-US" sz="2400">
                <a:latin typeface="Times New Roman" panose="02020603050405020304" pitchFamily="18" charset="0"/>
              </a:rPr>
              <a:t>梨花姑娘</a:t>
            </a:r>
            <a:endParaRPr lang="zh-CN" altLang="en-US" sz="240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box(in)">
                                      <p:cBhvr>
                                        <p:cTn id="43" dur="2000"/>
                                        <p:tgtEl>
                                          <p:spTgt spid="7"/>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additive="base">
                                        <p:cTn id="54" dur="500" fill="hold"/>
                                        <p:tgtEl>
                                          <p:spTgt spid="3"/>
                                        </p:tgtEl>
                                        <p:attrNameLst>
                                          <p:attrName>ppt_x</p:attrName>
                                        </p:attrNameLst>
                                      </p:cBhvr>
                                      <p:tavLst>
                                        <p:tav tm="0">
                                          <p:val>
                                            <p:strVal val="#ppt_x"/>
                                          </p:val>
                                        </p:tav>
                                        <p:tav tm="100000">
                                          <p:val>
                                            <p:strVal val="#ppt_x"/>
                                          </p:val>
                                        </p:tav>
                                      </p:tavLst>
                                    </p:anim>
                                    <p:anim calcmode="lin" valueType="num">
                                      <p:cBhvr additive="base">
                                        <p:cTn id="5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4" presetClass="entr" presetSubtype="16" fill="hold" grpId="0" nodeType="click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box(in)">
                                      <p:cBhvr>
                                        <p:cTn id="60" dur="2000"/>
                                        <p:tgtEl>
                                          <p:spTgt spid="8"/>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4" presetClass="entr" presetSubtype="16"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box(in)">
                                      <p:cBhvr>
                                        <p:cTn id="65" dur="2000"/>
                                        <p:tgtEl>
                                          <p:spTgt spid="13"/>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4"/>
                                        </p:tgtEl>
                                        <p:attrNameLst>
                                          <p:attrName>style.visibility</p:attrName>
                                        </p:attrNameLst>
                                      </p:cBhvr>
                                      <p:to>
                                        <p:strVal val="visible"/>
                                      </p:to>
                                    </p:set>
                                    <p:anim calcmode="lin" valueType="num">
                                      <p:cBhvr additive="base">
                                        <p:cTn id="70" dur="500" fill="hold"/>
                                        <p:tgtEl>
                                          <p:spTgt spid="4"/>
                                        </p:tgtEl>
                                        <p:attrNameLst>
                                          <p:attrName>ppt_x</p:attrName>
                                        </p:attrNameLst>
                                      </p:cBhvr>
                                      <p:tavLst>
                                        <p:tav tm="0">
                                          <p:val>
                                            <p:strVal val="#ppt_x"/>
                                          </p:val>
                                        </p:tav>
                                        <p:tav tm="100000">
                                          <p:val>
                                            <p:strVal val="#ppt_x"/>
                                          </p:val>
                                        </p:tav>
                                      </p:tavLst>
                                    </p:anim>
                                    <p:anim calcmode="lin" valueType="num">
                                      <p:cBhvr additive="base">
                                        <p:cTn id="7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72" fill="hold" nodeType="clickPar">
                      <p:stCondLst>
                        <p:cond delay="indefinite"/>
                      </p:stCondLst>
                      <p:childTnLst>
                        <p:par>
                          <p:cTn id="73" fill="hold" nodeType="afterGroup">
                            <p:stCondLst>
                              <p:cond delay="0"/>
                            </p:stCondLst>
                            <p:childTnLst>
                              <p:par>
                                <p:cTn id="74" presetID="4" presetClass="entr" presetSubtype="16" fill="hold" grpId="0" nodeType="clickEffect">
                                  <p:stCondLst>
                                    <p:cond delay="0"/>
                                  </p:stCondLst>
                                  <p:childTnLst>
                                    <p:set>
                                      <p:cBhvr>
                                        <p:cTn id="75" dur="1" fill="hold">
                                          <p:stCondLst>
                                            <p:cond delay="0"/>
                                          </p:stCondLst>
                                        </p:cTn>
                                        <p:tgtEl>
                                          <p:spTgt spid="9"/>
                                        </p:tgtEl>
                                        <p:attrNameLst>
                                          <p:attrName>style.visibility</p:attrName>
                                        </p:attrNameLst>
                                      </p:cBhvr>
                                      <p:to>
                                        <p:strVal val="visible"/>
                                      </p:to>
                                    </p:set>
                                    <p:animEffect transition="in" filter="box(in)">
                                      <p:cBhvr>
                                        <p:cTn id="76" dur="2000"/>
                                        <p:tgtEl>
                                          <p:spTgt spid="9"/>
                                        </p:tgtEl>
                                      </p:cBhvr>
                                    </p:animEffect>
                                  </p:childTnLst>
                                </p:cTn>
                              </p:par>
                            </p:childTnLst>
                          </p:cTn>
                        </p:par>
                      </p:childTnLst>
                    </p:cTn>
                  </p:par>
                  <p:par>
                    <p:cTn id="77" fill="hold" nodeType="clickPar">
                      <p:stCondLst>
                        <p:cond delay="indefinite"/>
                      </p:stCondLst>
                      <p:childTnLst>
                        <p:par>
                          <p:cTn id="78" fill="hold" nodeType="afterGroup">
                            <p:stCondLst>
                              <p:cond delay="0"/>
                            </p:stCondLst>
                            <p:childTnLst>
                              <p:par>
                                <p:cTn id="79" presetID="4" presetClass="entr" presetSubtype="16" fill="hold" grpId="0" nodeType="click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box(in)">
                                      <p:cBhvr>
                                        <p:cTn id="81" dur="2000"/>
                                        <p:tgtEl>
                                          <p:spTgt spid="14"/>
                                        </p:tgtEl>
                                      </p:cBhvr>
                                    </p:animEffect>
                                  </p:childTnLst>
                                </p:cTn>
                              </p:par>
                            </p:childTnLst>
                          </p:cTn>
                        </p:par>
                      </p:childTnLst>
                    </p:cTn>
                  </p:par>
                  <p:par>
                    <p:cTn id="82" fill="hold" nodeType="clickPar">
                      <p:stCondLst>
                        <p:cond delay="indefinite"/>
                      </p:stCondLst>
                      <p:childTnLst>
                        <p:par>
                          <p:cTn id="83" fill="hold" nodeType="afterGroup">
                            <p:stCondLst>
                              <p:cond delay="0"/>
                            </p:stCondLst>
                            <p:childTnLst>
                              <p:par>
                                <p:cTn id="84" presetID="4" presetClass="entr" presetSubtype="16" fill="hold" grpId="0" nodeType="click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box(in)">
                                      <p:cBhvr>
                                        <p:cTn id="86" dur="2000"/>
                                        <p:tgtEl>
                                          <p:spTgt spid="5"/>
                                        </p:tgtEl>
                                      </p:cBhvr>
                                    </p:animEffect>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500" fill="hold"/>
                                        <p:tgtEl>
                                          <p:spTgt spid="10"/>
                                        </p:tgtEl>
                                        <p:attrNameLst>
                                          <p:attrName>ppt_x</p:attrName>
                                        </p:attrNameLst>
                                      </p:cBhvr>
                                      <p:tavLst>
                                        <p:tav tm="0">
                                          <p:val>
                                            <p:strVal val="#ppt_x"/>
                                          </p:val>
                                        </p:tav>
                                        <p:tav tm="100000">
                                          <p:val>
                                            <p:strVal val="#ppt_x"/>
                                          </p:val>
                                        </p:tav>
                                      </p:tavLst>
                                    </p:anim>
                                    <p:anim calcmode="lin" valueType="num">
                                      <p:cBhvr additive="base">
                                        <p:cTn id="9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18" presetClass="entr" presetSubtype="12" fill="hold" grpId="0" nodeType="click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strips(downLeft)">
                                      <p:cBhvr>
                                        <p:cTn id="97" dur="500"/>
                                        <p:tgtEl>
                                          <p:spTgt spid="15"/>
                                        </p:tgtEl>
                                      </p:cBhvr>
                                    </p:animEffect>
                                  </p:childTnLst>
                                </p:cTn>
                              </p:par>
                            </p:childTnLst>
                          </p:cTn>
                        </p:par>
                      </p:childTnLst>
                    </p:cTn>
                  </p:par>
                  <p:par>
                    <p:cTn id="98" fill="hold" nodeType="clickPar">
                      <p:stCondLst>
                        <p:cond delay="indefinite"/>
                      </p:stCondLst>
                      <p:childTnLst>
                        <p:par>
                          <p:cTn id="99" fill="hold" nodeType="afterGroup">
                            <p:stCondLst>
                              <p:cond delay="0"/>
                            </p:stCondLst>
                            <p:childTnLst>
                              <p:par>
                                <p:cTn id="100" presetID="4" presetClass="entr" presetSubtype="16" fill="hold" grpId="0" nodeType="clickEffect">
                                  <p:stCondLst>
                                    <p:cond delay="0"/>
                                  </p:stCondLst>
                                  <p:childTnLst>
                                    <p:set>
                                      <p:cBhvr>
                                        <p:cTn id="101" dur="1" fill="hold">
                                          <p:stCondLst>
                                            <p:cond delay="0"/>
                                          </p:stCondLst>
                                        </p:cTn>
                                        <p:tgtEl>
                                          <p:spTgt spid="6"/>
                                        </p:tgtEl>
                                        <p:attrNameLst>
                                          <p:attrName>style.visibility</p:attrName>
                                        </p:attrNameLst>
                                      </p:cBhvr>
                                      <p:to>
                                        <p:strVal val="visible"/>
                                      </p:to>
                                    </p:set>
                                    <p:animEffect transition="in" filter="box(in)">
                                      <p:cBhvr>
                                        <p:cTn id="102" dur="2000"/>
                                        <p:tgtEl>
                                          <p:spTgt spid="6"/>
                                        </p:tgtEl>
                                      </p:cBhvr>
                                    </p:animEffect>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4" presetClass="entr" presetSubtype="16" fill="hold" grpId="0" nodeType="clickEffect">
                                  <p:stCondLst>
                                    <p:cond delay="0"/>
                                  </p:stCondLst>
                                  <p:childTnLst>
                                    <p:set>
                                      <p:cBhvr>
                                        <p:cTn id="106" dur="1" fill="hold">
                                          <p:stCondLst>
                                            <p:cond delay="0"/>
                                          </p:stCondLst>
                                        </p:cTn>
                                        <p:tgtEl>
                                          <p:spTgt spid="11"/>
                                        </p:tgtEl>
                                        <p:attrNameLst>
                                          <p:attrName>style.visibility</p:attrName>
                                        </p:attrNameLst>
                                      </p:cBhvr>
                                      <p:to>
                                        <p:strVal val="visible"/>
                                      </p:to>
                                    </p:set>
                                    <p:animEffect transition="in" filter="box(in)">
                                      <p:cBhvr>
                                        <p:cTn id="107" dur="2000"/>
                                        <p:tgtEl>
                                          <p:spTgt spid="11"/>
                                        </p:tgtEl>
                                      </p:cBhvr>
                                    </p:animEffect>
                                  </p:childTnLst>
                                </p:cTn>
                              </p:par>
                            </p:childTnLst>
                          </p:cTn>
                        </p:par>
                      </p:childTnLst>
                    </p:cTn>
                  </p:par>
                  <p:par>
                    <p:cTn id="108" fill="hold" nodeType="clickPar">
                      <p:stCondLst>
                        <p:cond delay="indefinite"/>
                      </p:stCondLst>
                      <p:childTnLst>
                        <p:par>
                          <p:cTn id="109" fill="hold" nodeType="afterGroup">
                            <p:stCondLst>
                              <p:cond delay="0"/>
                            </p:stCondLst>
                            <p:childTnLst>
                              <p:par>
                                <p:cTn id="110" presetID="18" presetClass="entr" presetSubtype="12"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strips(downLeft)">
                                      <p:cBhvr>
                                        <p:cTn id="1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Text Box 4"/>
          <p:cNvSpPr txBox="1"/>
          <p:nvPr/>
        </p:nvSpPr>
        <p:spPr>
          <a:xfrm>
            <a:off x="192088" y="58738"/>
            <a:ext cx="8458200" cy="3181350"/>
          </a:xfrm>
          <a:prstGeom prst="rect">
            <a:avLst/>
          </a:prstGeom>
          <a:noFill/>
          <a:ln w="9525">
            <a:noFill/>
          </a:ln>
        </p:spPr>
        <p:txBody>
          <a:bodyPr>
            <a:spAutoFit/>
          </a:bodyPr>
          <a:lstStyle/>
          <a:p>
            <a:r>
              <a:rPr lang="en-US" altLang="zh-CN" sz="4000">
                <a:latin typeface="隶书" pitchFamily="49" charset="-122"/>
                <a:ea typeface="隶书" pitchFamily="49" charset="-122"/>
              </a:rPr>
              <a:t>2</a:t>
            </a:r>
            <a:r>
              <a:rPr lang="zh-CN" altLang="en-US" sz="4000">
                <a:latin typeface="隶书" pitchFamily="49" charset="-122"/>
                <a:ea typeface="隶书" pitchFamily="49" charset="-122"/>
              </a:rPr>
              <a:t>、本文结构新颖，构思巧妙。从上表看全文的写作顺序是</a:t>
            </a:r>
            <a:r>
              <a:rPr lang="zh-CN" altLang="en-US" sz="4000">
                <a:solidFill>
                  <a:srgbClr val="FF0000"/>
                </a:solidFill>
                <a:latin typeface="隶书" pitchFamily="49" charset="-122"/>
                <a:ea typeface="隶书" pitchFamily="49" charset="-122"/>
              </a:rPr>
              <a:t>按时间顺序</a:t>
            </a:r>
            <a:r>
              <a:rPr lang="zh-CN" altLang="en-US" sz="4000">
                <a:latin typeface="隶书" pitchFamily="49" charset="-122"/>
                <a:ea typeface="隶书" pitchFamily="49" charset="-122"/>
              </a:rPr>
              <a:t>来写的，茅屋的建造和照料过程却不是按时间顺序来写的，是按什么顺序来写的？这样写有什么好处？　</a:t>
            </a:r>
          </a:p>
        </p:txBody>
      </p:sp>
      <p:pic>
        <p:nvPicPr>
          <p:cNvPr id="2" name="图片 1" descr="timg (10)"/>
          <p:cNvPicPr>
            <a:picLocks noChangeAspect="1"/>
          </p:cNvPicPr>
          <p:nvPr/>
        </p:nvPicPr>
        <p:blipFill>
          <a:blip r:embed="rId2"/>
          <a:stretch>
            <a:fillRect/>
          </a:stretch>
        </p:blipFill>
        <p:spPr>
          <a:xfrm>
            <a:off x="-20637" y="3289300"/>
            <a:ext cx="9104312" cy="3505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9" name="Picture 9" descr="SETP1"/>
          <p:cNvPicPr>
            <a:picLocks noChangeAspect="1"/>
          </p:cNvPicPr>
          <p:nvPr/>
        </p:nvPicPr>
        <p:blipFill>
          <a:blip r:embed="rId2"/>
          <a:stretch>
            <a:fillRect/>
          </a:stretch>
        </p:blipFill>
        <p:spPr>
          <a:xfrm>
            <a:off x="2133600" y="3008313"/>
            <a:ext cx="914400" cy="628650"/>
          </a:xfrm>
          <a:prstGeom prst="rect">
            <a:avLst/>
          </a:prstGeom>
          <a:noFill/>
          <a:ln w="9525">
            <a:noFill/>
          </a:ln>
        </p:spPr>
      </p:pic>
      <p:pic>
        <p:nvPicPr>
          <p:cNvPr id="20490" name="Picture 10" descr="SETP2"/>
          <p:cNvPicPr>
            <a:picLocks noChangeAspect="1"/>
          </p:cNvPicPr>
          <p:nvPr/>
        </p:nvPicPr>
        <p:blipFill>
          <a:blip r:embed="rId3"/>
          <a:stretch>
            <a:fillRect/>
          </a:stretch>
        </p:blipFill>
        <p:spPr>
          <a:xfrm>
            <a:off x="3546475" y="2959100"/>
            <a:ext cx="914400" cy="628650"/>
          </a:xfrm>
          <a:prstGeom prst="rect">
            <a:avLst/>
          </a:prstGeom>
          <a:noFill/>
          <a:ln w="9525">
            <a:noFill/>
          </a:ln>
        </p:spPr>
      </p:pic>
      <p:pic>
        <p:nvPicPr>
          <p:cNvPr id="20491" name="Picture 11" descr="SETP3"/>
          <p:cNvPicPr>
            <a:picLocks noChangeAspect="1"/>
          </p:cNvPicPr>
          <p:nvPr/>
        </p:nvPicPr>
        <p:blipFill>
          <a:blip r:embed="rId4"/>
          <a:stretch>
            <a:fillRect/>
          </a:stretch>
        </p:blipFill>
        <p:spPr>
          <a:xfrm>
            <a:off x="4964113" y="3008313"/>
            <a:ext cx="914400" cy="628650"/>
          </a:xfrm>
          <a:prstGeom prst="rect">
            <a:avLst/>
          </a:prstGeom>
          <a:noFill/>
          <a:ln w="9525">
            <a:noFill/>
          </a:ln>
        </p:spPr>
      </p:pic>
      <p:pic>
        <p:nvPicPr>
          <p:cNvPr id="20492" name="Picture 12" descr="SETP4"/>
          <p:cNvPicPr>
            <a:picLocks noChangeAspect="1"/>
          </p:cNvPicPr>
          <p:nvPr/>
        </p:nvPicPr>
        <p:blipFill>
          <a:blip r:embed="rId5"/>
          <a:stretch>
            <a:fillRect/>
          </a:stretch>
        </p:blipFill>
        <p:spPr>
          <a:xfrm>
            <a:off x="6362700" y="3008313"/>
            <a:ext cx="914400" cy="628650"/>
          </a:xfrm>
          <a:prstGeom prst="rect">
            <a:avLst/>
          </a:prstGeom>
          <a:noFill/>
          <a:ln w="9525">
            <a:noFill/>
          </a:ln>
        </p:spPr>
      </p:pic>
      <p:pic>
        <p:nvPicPr>
          <p:cNvPr id="20493" name="Picture 13" descr="SETP5"/>
          <p:cNvPicPr>
            <a:picLocks noChangeAspect="1"/>
          </p:cNvPicPr>
          <p:nvPr/>
        </p:nvPicPr>
        <p:blipFill>
          <a:blip r:embed="rId6"/>
          <a:stretch>
            <a:fillRect/>
          </a:stretch>
        </p:blipFill>
        <p:spPr>
          <a:xfrm>
            <a:off x="7793038" y="3114675"/>
            <a:ext cx="914400" cy="628650"/>
          </a:xfrm>
          <a:prstGeom prst="rect">
            <a:avLst/>
          </a:prstGeom>
          <a:noFill/>
          <a:ln w="9525">
            <a:noFill/>
          </a:ln>
        </p:spPr>
      </p:pic>
      <p:pic>
        <p:nvPicPr>
          <p:cNvPr id="20494" name="Picture 14" descr="SETP1"/>
          <p:cNvPicPr>
            <a:picLocks noChangeAspect="1"/>
          </p:cNvPicPr>
          <p:nvPr/>
        </p:nvPicPr>
        <p:blipFill>
          <a:blip r:embed="rId2"/>
          <a:stretch>
            <a:fillRect/>
          </a:stretch>
        </p:blipFill>
        <p:spPr>
          <a:xfrm>
            <a:off x="7793038" y="4267200"/>
            <a:ext cx="914400" cy="628650"/>
          </a:xfrm>
          <a:prstGeom prst="rect">
            <a:avLst/>
          </a:prstGeom>
          <a:noFill/>
          <a:ln w="9525">
            <a:noFill/>
          </a:ln>
        </p:spPr>
      </p:pic>
      <p:pic>
        <p:nvPicPr>
          <p:cNvPr id="20495" name="Picture 15" descr="SETP2"/>
          <p:cNvPicPr>
            <a:picLocks noChangeAspect="1"/>
          </p:cNvPicPr>
          <p:nvPr/>
        </p:nvPicPr>
        <p:blipFill>
          <a:blip r:embed="rId3"/>
          <a:stretch>
            <a:fillRect/>
          </a:stretch>
        </p:blipFill>
        <p:spPr>
          <a:xfrm>
            <a:off x="6427788" y="4210050"/>
            <a:ext cx="914400" cy="628650"/>
          </a:xfrm>
          <a:prstGeom prst="rect">
            <a:avLst/>
          </a:prstGeom>
          <a:noFill/>
          <a:ln w="9525">
            <a:noFill/>
          </a:ln>
        </p:spPr>
      </p:pic>
      <p:pic>
        <p:nvPicPr>
          <p:cNvPr id="20496" name="Picture 16" descr="SETP3"/>
          <p:cNvPicPr>
            <a:picLocks noChangeAspect="1"/>
          </p:cNvPicPr>
          <p:nvPr/>
        </p:nvPicPr>
        <p:blipFill>
          <a:blip r:embed="rId4"/>
          <a:stretch>
            <a:fillRect/>
          </a:stretch>
        </p:blipFill>
        <p:spPr>
          <a:xfrm>
            <a:off x="5057775" y="4210050"/>
            <a:ext cx="914400" cy="628650"/>
          </a:xfrm>
          <a:prstGeom prst="rect">
            <a:avLst/>
          </a:prstGeom>
          <a:noFill/>
          <a:ln w="9525">
            <a:noFill/>
          </a:ln>
        </p:spPr>
      </p:pic>
      <p:pic>
        <p:nvPicPr>
          <p:cNvPr id="20497" name="Picture 17" descr="SETP4"/>
          <p:cNvPicPr>
            <a:picLocks noChangeAspect="1"/>
          </p:cNvPicPr>
          <p:nvPr/>
        </p:nvPicPr>
        <p:blipFill>
          <a:blip r:embed="rId5"/>
          <a:stretch>
            <a:fillRect/>
          </a:stretch>
        </p:blipFill>
        <p:spPr>
          <a:xfrm>
            <a:off x="2133600" y="4267200"/>
            <a:ext cx="914400" cy="628650"/>
          </a:xfrm>
          <a:prstGeom prst="rect">
            <a:avLst/>
          </a:prstGeom>
          <a:noFill/>
          <a:ln w="9525">
            <a:noFill/>
          </a:ln>
        </p:spPr>
      </p:pic>
      <p:pic>
        <p:nvPicPr>
          <p:cNvPr id="20498" name="Picture 18" descr="SETP5"/>
          <p:cNvPicPr>
            <a:picLocks noChangeAspect="1"/>
          </p:cNvPicPr>
          <p:nvPr/>
        </p:nvPicPr>
        <p:blipFill>
          <a:blip r:embed="rId6"/>
          <a:stretch>
            <a:fillRect/>
          </a:stretch>
        </p:blipFill>
        <p:spPr>
          <a:xfrm>
            <a:off x="3546475" y="4210050"/>
            <a:ext cx="914400" cy="628650"/>
          </a:xfrm>
          <a:prstGeom prst="rect">
            <a:avLst/>
          </a:prstGeom>
          <a:noFill/>
          <a:ln w="9525">
            <a:noFill/>
          </a:ln>
        </p:spPr>
      </p:pic>
      <p:sp>
        <p:nvSpPr>
          <p:cNvPr id="20499" name="Text Box 19"/>
          <p:cNvSpPr txBox="1"/>
          <p:nvPr/>
        </p:nvSpPr>
        <p:spPr>
          <a:xfrm>
            <a:off x="304800" y="838200"/>
            <a:ext cx="1828800" cy="1657350"/>
          </a:xfrm>
          <a:prstGeom prst="rect">
            <a:avLst/>
          </a:prstGeom>
          <a:noFill/>
          <a:ln w="9525">
            <a:noFill/>
          </a:ln>
        </p:spPr>
        <p:txBody>
          <a:bodyPr>
            <a:spAutoFit/>
          </a:bodyPr>
          <a:lstStyle/>
          <a:p>
            <a:pPr>
              <a:spcBef>
                <a:spcPct val="50000"/>
              </a:spcBef>
            </a:pPr>
            <a:r>
              <a:rPr lang="zh-CN" altLang="en-US" sz="4000">
                <a:solidFill>
                  <a:schemeClr val="accent2"/>
                </a:solidFill>
                <a:latin typeface="Times New Roman" panose="02020603050405020304" pitchFamily="18" charset="0"/>
                <a:ea typeface="隶书" pitchFamily="49" charset="-122"/>
              </a:rPr>
              <a:t>课文中</a:t>
            </a:r>
          </a:p>
          <a:p>
            <a:pPr>
              <a:spcBef>
                <a:spcPct val="50000"/>
              </a:spcBef>
            </a:pPr>
            <a:r>
              <a:rPr lang="zh-CN" altLang="en-US" sz="4000">
                <a:solidFill>
                  <a:schemeClr val="accent2"/>
                </a:solidFill>
                <a:latin typeface="Times New Roman" panose="02020603050405020304" pitchFamily="18" charset="0"/>
                <a:ea typeface="隶书" pitchFamily="49" charset="-122"/>
              </a:rPr>
              <a:t>的人物</a:t>
            </a:r>
          </a:p>
        </p:txBody>
      </p:sp>
      <p:sp>
        <p:nvSpPr>
          <p:cNvPr id="20500" name="Text Box 20"/>
          <p:cNvSpPr txBox="1"/>
          <p:nvPr/>
        </p:nvSpPr>
        <p:spPr>
          <a:xfrm>
            <a:off x="381000" y="2667000"/>
            <a:ext cx="2092325" cy="1311275"/>
          </a:xfrm>
          <a:prstGeom prst="rect">
            <a:avLst/>
          </a:prstGeom>
          <a:noFill/>
          <a:ln w="9525">
            <a:noFill/>
          </a:ln>
        </p:spPr>
        <p:txBody>
          <a:bodyPr>
            <a:spAutoFit/>
          </a:bodyPr>
          <a:lstStyle/>
          <a:p>
            <a:r>
              <a:rPr lang="zh-CN" altLang="en-US" sz="4000">
                <a:solidFill>
                  <a:schemeClr val="accent2"/>
                </a:solidFill>
                <a:latin typeface="Times New Roman" panose="02020603050405020304" pitchFamily="18" charset="0"/>
                <a:ea typeface="隶书" pitchFamily="49" charset="-122"/>
              </a:rPr>
              <a:t>课文出</a:t>
            </a:r>
          </a:p>
          <a:p>
            <a:r>
              <a:rPr lang="zh-CN" altLang="en-US" sz="4000">
                <a:solidFill>
                  <a:schemeClr val="accent2"/>
                </a:solidFill>
                <a:latin typeface="Times New Roman" panose="02020603050405020304" pitchFamily="18" charset="0"/>
                <a:ea typeface="隶书" pitchFamily="49" charset="-122"/>
              </a:rPr>
              <a:t>场顺序</a:t>
            </a:r>
          </a:p>
        </p:txBody>
      </p:sp>
      <p:sp>
        <p:nvSpPr>
          <p:cNvPr id="20501" name="Text Box 21"/>
          <p:cNvSpPr txBox="1"/>
          <p:nvPr/>
        </p:nvSpPr>
        <p:spPr>
          <a:xfrm>
            <a:off x="193675" y="4073525"/>
            <a:ext cx="2133600" cy="1311275"/>
          </a:xfrm>
          <a:prstGeom prst="rect">
            <a:avLst/>
          </a:prstGeom>
          <a:noFill/>
          <a:ln w="9525">
            <a:noFill/>
          </a:ln>
        </p:spPr>
        <p:txBody>
          <a:bodyPr>
            <a:spAutoFit/>
          </a:bodyPr>
          <a:lstStyle/>
          <a:p>
            <a:r>
              <a:rPr lang="zh-CN" altLang="en-US" sz="4000">
                <a:solidFill>
                  <a:schemeClr val="accent2"/>
                </a:solidFill>
                <a:latin typeface="Times New Roman" panose="02020603050405020304" pitchFamily="18" charset="0"/>
                <a:ea typeface="隶书" pitchFamily="49" charset="-122"/>
              </a:rPr>
              <a:t>实际发</a:t>
            </a:r>
          </a:p>
          <a:p>
            <a:r>
              <a:rPr lang="zh-CN" altLang="en-US" sz="4000">
                <a:solidFill>
                  <a:schemeClr val="accent2"/>
                </a:solidFill>
                <a:latin typeface="Times New Roman" panose="02020603050405020304" pitchFamily="18" charset="0"/>
                <a:ea typeface="隶书" pitchFamily="49" charset="-122"/>
              </a:rPr>
              <a:t>生顺序</a:t>
            </a:r>
          </a:p>
        </p:txBody>
      </p:sp>
      <p:pic>
        <p:nvPicPr>
          <p:cNvPr id="2" name="图片 1" descr="timg (12)"/>
          <p:cNvPicPr>
            <a:picLocks noChangeAspect="1"/>
          </p:cNvPicPr>
          <p:nvPr/>
        </p:nvPicPr>
        <p:blipFill>
          <a:blip r:embed="rId7"/>
          <a:stretch>
            <a:fillRect/>
          </a:stretch>
        </p:blipFill>
        <p:spPr>
          <a:xfrm>
            <a:off x="1979613" y="628650"/>
            <a:ext cx="1427162" cy="2190750"/>
          </a:xfrm>
          <a:prstGeom prst="rect">
            <a:avLst/>
          </a:prstGeom>
          <a:noFill/>
          <a:ln w="9525">
            <a:noFill/>
          </a:ln>
        </p:spPr>
      </p:pic>
      <p:pic>
        <p:nvPicPr>
          <p:cNvPr id="3" name="图片 2" descr="timg (4)"/>
          <p:cNvPicPr>
            <a:picLocks noChangeAspect="1"/>
          </p:cNvPicPr>
          <p:nvPr/>
        </p:nvPicPr>
        <p:blipFill>
          <a:blip r:embed="rId8"/>
          <a:stretch>
            <a:fillRect/>
          </a:stretch>
        </p:blipFill>
        <p:spPr>
          <a:xfrm>
            <a:off x="3471863" y="630238"/>
            <a:ext cx="1217612" cy="2189162"/>
          </a:xfrm>
          <a:prstGeom prst="rect">
            <a:avLst/>
          </a:prstGeom>
          <a:noFill/>
          <a:ln w="9525">
            <a:noFill/>
          </a:ln>
        </p:spPr>
      </p:pic>
      <p:pic>
        <p:nvPicPr>
          <p:cNvPr id="4" name="图片 3" descr="timg (6)"/>
          <p:cNvPicPr>
            <a:picLocks noChangeAspect="1"/>
          </p:cNvPicPr>
          <p:nvPr/>
        </p:nvPicPr>
        <p:blipFill>
          <a:blip r:embed="rId9"/>
          <a:stretch>
            <a:fillRect/>
          </a:stretch>
        </p:blipFill>
        <p:spPr>
          <a:xfrm>
            <a:off x="4746625" y="630238"/>
            <a:ext cx="1349375" cy="2189162"/>
          </a:xfrm>
          <a:prstGeom prst="rect">
            <a:avLst/>
          </a:prstGeom>
          <a:noFill/>
          <a:ln w="9525">
            <a:noFill/>
          </a:ln>
        </p:spPr>
      </p:pic>
      <p:pic>
        <p:nvPicPr>
          <p:cNvPr id="5" name="图片 4" descr="timg (13)"/>
          <p:cNvPicPr>
            <a:picLocks noChangeAspect="1"/>
          </p:cNvPicPr>
          <p:nvPr/>
        </p:nvPicPr>
        <p:blipFill>
          <a:blip r:embed="rId10"/>
          <a:stretch>
            <a:fillRect/>
          </a:stretch>
        </p:blipFill>
        <p:spPr>
          <a:xfrm>
            <a:off x="6154738" y="630238"/>
            <a:ext cx="1328737" cy="2189162"/>
          </a:xfrm>
          <a:prstGeom prst="rect">
            <a:avLst/>
          </a:prstGeom>
          <a:noFill/>
          <a:ln w="9525">
            <a:noFill/>
          </a:ln>
        </p:spPr>
      </p:pic>
      <p:pic>
        <p:nvPicPr>
          <p:cNvPr id="6" name="图片 5" descr="timg (5)"/>
          <p:cNvPicPr>
            <a:picLocks noChangeAspect="1"/>
          </p:cNvPicPr>
          <p:nvPr/>
        </p:nvPicPr>
        <p:blipFill>
          <a:blip r:embed="rId11"/>
          <a:stretch>
            <a:fillRect/>
          </a:stretch>
        </p:blipFill>
        <p:spPr>
          <a:xfrm>
            <a:off x="7558088" y="630238"/>
            <a:ext cx="1547812" cy="21907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499"/>
                                        </p:tgtEl>
                                        <p:attrNameLst>
                                          <p:attrName>style.visibility</p:attrName>
                                        </p:attrNameLst>
                                      </p:cBhvr>
                                      <p:to>
                                        <p:strVal val="visible"/>
                                      </p:to>
                                    </p:set>
                                    <p:anim calcmode="lin" valueType="num">
                                      <p:cBhvr>
                                        <p:cTn id="7" dur="500" fill="hold"/>
                                        <p:tgtEl>
                                          <p:spTgt spid="20499"/>
                                        </p:tgtEl>
                                        <p:attrNameLst>
                                          <p:attrName>ppt_x</p:attrName>
                                        </p:attrNameLst>
                                      </p:cBhvr>
                                      <p:tavLst>
                                        <p:tav tm="0">
                                          <p:val>
                                            <p:strVal val="0-#ppt_w/2"/>
                                          </p:val>
                                        </p:tav>
                                        <p:tav tm="100000">
                                          <p:val>
                                            <p:strVal val="#ppt_x"/>
                                          </p:val>
                                        </p:tav>
                                      </p:tavLst>
                                    </p:anim>
                                    <p:anim calcmode="lin" valueType="num">
                                      <p:cBhvr>
                                        <p:cTn id="8" dur="500" fill="hold"/>
                                        <p:tgtEl>
                                          <p:spTgt spid="2049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500"/>
                                        </p:tgtEl>
                                        <p:attrNameLst>
                                          <p:attrName>style.visibility</p:attrName>
                                        </p:attrNameLst>
                                      </p:cBhvr>
                                      <p:to>
                                        <p:strVal val="visible"/>
                                      </p:to>
                                    </p:set>
                                    <p:anim calcmode="lin" valueType="num">
                                      <p:cBhvr>
                                        <p:cTn id="13" dur="500" fill="hold"/>
                                        <p:tgtEl>
                                          <p:spTgt spid="20500"/>
                                        </p:tgtEl>
                                        <p:attrNameLst>
                                          <p:attrName>ppt_x</p:attrName>
                                        </p:attrNameLst>
                                      </p:cBhvr>
                                      <p:tavLst>
                                        <p:tav tm="0">
                                          <p:val>
                                            <p:strVal val="0-#ppt_w/2"/>
                                          </p:val>
                                        </p:tav>
                                        <p:tav tm="100000">
                                          <p:val>
                                            <p:strVal val="#ppt_x"/>
                                          </p:val>
                                        </p:tav>
                                      </p:tavLst>
                                    </p:anim>
                                    <p:anim calcmode="lin" valueType="num">
                                      <p:cBhvr>
                                        <p:cTn id="14" dur="500" fill="hold"/>
                                        <p:tgtEl>
                                          <p:spTgt spid="2050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0489"/>
                                        </p:tgtEl>
                                        <p:attrNameLst>
                                          <p:attrName>style.visibility</p:attrName>
                                        </p:attrNameLst>
                                      </p:cBhvr>
                                      <p:to>
                                        <p:strVal val="visible"/>
                                      </p:to>
                                    </p:set>
                                    <p:anim calcmode="lin" valueType="num">
                                      <p:cBhvr>
                                        <p:cTn id="19" dur="500" fill="hold"/>
                                        <p:tgtEl>
                                          <p:spTgt spid="20489"/>
                                        </p:tgtEl>
                                        <p:attrNameLst>
                                          <p:attrName>ppt_x</p:attrName>
                                        </p:attrNameLst>
                                      </p:cBhvr>
                                      <p:tavLst>
                                        <p:tav tm="0">
                                          <p:val>
                                            <p:strVal val="#ppt_x"/>
                                          </p:val>
                                        </p:tav>
                                        <p:tav tm="100000">
                                          <p:val>
                                            <p:strVal val="#ppt_x"/>
                                          </p:val>
                                        </p:tav>
                                      </p:tavLst>
                                    </p:anim>
                                    <p:anim calcmode="lin" valueType="num">
                                      <p:cBhvr>
                                        <p:cTn id="20" dur="500" fill="hold"/>
                                        <p:tgtEl>
                                          <p:spTgt spid="2048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0490"/>
                                        </p:tgtEl>
                                        <p:attrNameLst>
                                          <p:attrName>style.visibility</p:attrName>
                                        </p:attrNameLst>
                                      </p:cBhvr>
                                      <p:to>
                                        <p:strVal val="visible"/>
                                      </p:to>
                                    </p:set>
                                    <p:anim calcmode="lin" valueType="num">
                                      <p:cBhvr>
                                        <p:cTn id="31" dur="500" fill="hold"/>
                                        <p:tgtEl>
                                          <p:spTgt spid="20490"/>
                                        </p:tgtEl>
                                        <p:attrNameLst>
                                          <p:attrName>ppt_x</p:attrName>
                                        </p:attrNameLst>
                                      </p:cBhvr>
                                      <p:tavLst>
                                        <p:tav tm="0">
                                          <p:val>
                                            <p:strVal val="#ppt_x"/>
                                          </p:val>
                                        </p:tav>
                                        <p:tav tm="100000">
                                          <p:val>
                                            <p:strVal val="#ppt_x"/>
                                          </p:val>
                                        </p:tav>
                                      </p:tavLst>
                                    </p:anim>
                                    <p:anim calcmode="lin" valueType="num">
                                      <p:cBhvr>
                                        <p:cTn id="32" dur="500" fill="hold"/>
                                        <p:tgtEl>
                                          <p:spTgt spid="2049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0491"/>
                                        </p:tgtEl>
                                        <p:attrNameLst>
                                          <p:attrName>style.visibility</p:attrName>
                                        </p:attrNameLst>
                                      </p:cBhvr>
                                      <p:to>
                                        <p:strVal val="visible"/>
                                      </p:to>
                                    </p:set>
                                    <p:anim calcmode="lin" valueType="num">
                                      <p:cBhvr>
                                        <p:cTn id="43" dur="500" fill="hold"/>
                                        <p:tgtEl>
                                          <p:spTgt spid="20491"/>
                                        </p:tgtEl>
                                        <p:attrNameLst>
                                          <p:attrName>ppt_x</p:attrName>
                                        </p:attrNameLst>
                                      </p:cBhvr>
                                      <p:tavLst>
                                        <p:tav tm="0">
                                          <p:val>
                                            <p:strVal val="#ppt_x"/>
                                          </p:val>
                                        </p:tav>
                                        <p:tav tm="100000">
                                          <p:val>
                                            <p:strVal val="#ppt_x"/>
                                          </p:val>
                                        </p:tav>
                                      </p:tavLst>
                                    </p:anim>
                                    <p:anim calcmode="lin" valueType="num">
                                      <p:cBhvr>
                                        <p:cTn id="44" dur="500" fill="hold"/>
                                        <p:tgtEl>
                                          <p:spTgt spid="20491"/>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ppt_x"/>
                                          </p:val>
                                        </p:tav>
                                        <p:tav tm="100000">
                                          <p:val>
                                            <p:strVal val="#ppt_x"/>
                                          </p:val>
                                        </p:tav>
                                      </p:tavLst>
                                    </p:anim>
                                    <p:anim calcmode="lin" valueType="num">
                                      <p:cBhvr additive="base">
                                        <p:cTn id="5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20492"/>
                                        </p:tgtEl>
                                        <p:attrNameLst>
                                          <p:attrName>style.visibility</p:attrName>
                                        </p:attrNameLst>
                                      </p:cBhvr>
                                      <p:to>
                                        <p:strVal val="visible"/>
                                      </p:to>
                                    </p:set>
                                    <p:anim calcmode="lin" valueType="num">
                                      <p:cBhvr>
                                        <p:cTn id="55" dur="500" fill="hold"/>
                                        <p:tgtEl>
                                          <p:spTgt spid="20492"/>
                                        </p:tgtEl>
                                        <p:attrNameLst>
                                          <p:attrName>ppt_x</p:attrName>
                                        </p:attrNameLst>
                                      </p:cBhvr>
                                      <p:tavLst>
                                        <p:tav tm="0">
                                          <p:val>
                                            <p:strVal val="#ppt_x"/>
                                          </p:val>
                                        </p:tav>
                                        <p:tav tm="100000">
                                          <p:val>
                                            <p:strVal val="#ppt_x"/>
                                          </p:val>
                                        </p:tav>
                                      </p:tavLst>
                                    </p:anim>
                                    <p:anim calcmode="lin" valueType="num">
                                      <p:cBhvr>
                                        <p:cTn id="56" dur="500" fill="hold"/>
                                        <p:tgtEl>
                                          <p:spTgt spid="20492"/>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ppt_x"/>
                                          </p:val>
                                        </p:tav>
                                        <p:tav tm="100000">
                                          <p:val>
                                            <p:strVal val="#ppt_x"/>
                                          </p:val>
                                        </p:tav>
                                      </p:tavLst>
                                    </p:anim>
                                    <p:anim calcmode="lin" valueType="num">
                                      <p:cBhvr additive="base">
                                        <p:cTn id="6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nodeType="clickEffect">
                                  <p:stCondLst>
                                    <p:cond delay="0"/>
                                  </p:stCondLst>
                                  <p:childTnLst>
                                    <p:set>
                                      <p:cBhvr>
                                        <p:cTn id="66" dur="1" fill="hold">
                                          <p:stCondLst>
                                            <p:cond delay="0"/>
                                          </p:stCondLst>
                                        </p:cTn>
                                        <p:tgtEl>
                                          <p:spTgt spid="20493"/>
                                        </p:tgtEl>
                                        <p:attrNameLst>
                                          <p:attrName>style.visibility</p:attrName>
                                        </p:attrNameLst>
                                      </p:cBhvr>
                                      <p:to>
                                        <p:strVal val="visible"/>
                                      </p:to>
                                    </p:set>
                                    <p:anim calcmode="lin" valueType="num">
                                      <p:cBhvr>
                                        <p:cTn id="67" dur="500" fill="hold"/>
                                        <p:tgtEl>
                                          <p:spTgt spid="20493"/>
                                        </p:tgtEl>
                                        <p:attrNameLst>
                                          <p:attrName>ppt_x</p:attrName>
                                        </p:attrNameLst>
                                      </p:cBhvr>
                                      <p:tavLst>
                                        <p:tav tm="0">
                                          <p:val>
                                            <p:strVal val="#ppt_x"/>
                                          </p:val>
                                        </p:tav>
                                        <p:tav tm="100000">
                                          <p:val>
                                            <p:strVal val="#ppt_x"/>
                                          </p:val>
                                        </p:tav>
                                      </p:tavLst>
                                    </p:anim>
                                    <p:anim calcmode="lin" valueType="num">
                                      <p:cBhvr>
                                        <p:cTn id="68" dur="500" fill="hold"/>
                                        <p:tgtEl>
                                          <p:spTgt spid="20493"/>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nodeType="clickEffect">
                                  <p:stCondLst>
                                    <p:cond delay="0"/>
                                  </p:stCondLst>
                                  <p:childTnLst>
                                    <p:set>
                                      <p:cBhvr>
                                        <p:cTn id="72" dur="1" fill="hold">
                                          <p:stCondLst>
                                            <p:cond delay="0"/>
                                          </p:stCondLst>
                                        </p:cTn>
                                        <p:tgtEl>
                                          <p:spTgt spid="6"/>
                                        </p:tgtEl>
                                        <p:attrNameLst>
                                          <p:attrName>style.visibility</p:attrName>
                                        </p:attrNameLst>
                                      </p:cBhvr>
                                      <p:to>
                                        <p:strVal val="visible"/>
                                      </p:to>
                                    </p:set>
                                    <p:anim calcmode="lin" valueType="num">
                                      <p:cBhvr additive="base">
                                        <p:cTn id="73" dur="500" fill="hold"/>
                                        <p:tgtEl>
                                          <p:spTgt spid="6"/>
                                        </p:tgtEl>
                                        <p:attrNameLst>
                                          <p:attrName>ppt_x</p:attrName>
                                        </p:attrNameLst>
                                      </p:cBhvr>
                                      <p:tavLst>
                                        <p:tav tm="0">
                                          <p:val>
                                            <p:strVal val="#ppt_x"/>
                                          </p:val>
                                        </p:tav>
                                        <p:tav tm="100000">
                                          <p:val>
                                            <p:strVal val="#ppt_x"/>
                                          </p:val>
                                        </p:tav>
                                      </p:tavLst>
                                    </p:anim>
                                    <p:anim calcmode="lin" valueType="num">
                                      <p:cBhvr additive="base">
                                        <p:cTn id="7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20501"/>
                                        </p:tgtEl>
                                        <p:attrNameLst>
                                          <p:attrName>style.visibility</p:attrName>
                                        </p:attrNameLst>
                                      </p:cBhvr>
                                      <p:to>
                                        <p:strVal val="visible"/>
                                      </p:to>
                                    </p:set>
                                    <p:anim calcmode="lin" valueType="num">
                                      <p:cBhvr>
                                        <p:cTn id="79" dur="500" fill="hold"/>
                                        <p:tgtEl>
                                          <p:spTgt spid="20501"/>
                                        </p:tgtEl>
                                        <p:attrNameLst>
                                          <p:attrName>ppt_x</p:attrName>
                                        </p:attrNameLst>
                                      </p:cBhvr>
                                      <p:tavLst>
                                        <p:tav tm="0">
                                          <p:val>
                                            <p:strVal val="0-#ppt_w/2"/>
                                          </p:val>
                                        </p:tav>
                                        <p:tav tm="100000">
                                          <p:val>
                                            <p:strVal val="#ppt_x"/>
                                          </p:val>
                                        </p:tav>
                                      </p:tavLst>
                                    </p:anim>
                                    <p:anim calcmode="lin" valueType="num">
                                      <p:cBhvr>
                                        <p:cTn id="80" dur="500" fill="hold"/>
                                        <p:tgtEl>
                                          <p:spTgt spid="20501"/>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nodeType="clickEffect">
                                  <p:stCondLst>
                                    <p:cond delay="0"/>
                                  </p:stCondLst>
                                  <p:childTnLst>
                                    <p:set>
                                      <p:cBhvr>
                                        <p:cTn id="84" dur="1" fill="hold">
                                          <p:stCondLst>
                                            <p:cond delay="0"/>
                                          </p:stCondLst>
                                        </p:cTn>
                                        <p:tgtEl>
                                          <p:spTgt spid="20497"/>
                                        </p:tgtEl>
                                        <p:attrNameLst>
                                          <p:attrName>style.visibility</p:attrName>
                                        </p:attrNameLst>
                                      </p:cBhvr>
                                      <p:to>
                                        <p:strVal val="visible"/>
                                      </p:to>
                                    </p:set>
                                    <p:anim calcmode="lin" valueType="num">
                                      <p:cBhvr>
                                        <p:cTn id="85" dur="500" fill="hold"/>
                                        <p:tgtEl>
                                          <p:spTgt spid="20497"/>
                                        </p:tgtEl>
                                        <p:attrNameLst>
                                          <p:attrName>ppt_x</p:attrName>
                                        </p:attrNameLst>
                                      </p:cBhvr>
                                      <p:tavLst>
                                        <p:tav tm="0">
                                          <p:val>
                                            <p:strVal val="#ppt_x"/>
                                          </p:val>
                                        </p:tav>
                                        <p:tav tm="100000">
                                          <p:val>
                                            <p:strVal val="#ppt_x"/>
                                          </p:val>
                                        </p:tav>
                                      </p:tavLst>
                                    </p:anim>
                                    <p:anim calcmode="lin" valueType="num">
                                      <p:cBhvr>
                                        <p:cTn id="86" dur="500" fill="hold"/>
                                        <p:tgtEl>
                                          <p:spTgt spid="20497"/>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nodeType="clickEffect">
                                  <p:stCondLst>
                                    <p:cond delay="0"/>
                                  </p:stCondLst>
                                  <p:childTnLst>
                                    <p:set>
                                      <p:cBhvr>
                                        <p:cTn id="90" dur="1" fill="hold">
                                          <p:stCondLst>
                                            <p:cond delay="0"/>
                                          </p:stCondLst>
                                        </p:cTn>
                                        <p:tgtEl>
                                          <p:spTgt spid="20498"/>
                                        </p:tgtEl>
                                        <p:attrNameLst>
                                          <p:attrName>style.visibility</p:attrName>
                                        </p:attrNameLst>
                                      </p:cBhvr>
                                      <p:to>
                                        <p:strVal val="visible"/>
                                      </p:to>
                                    </p:set>
                                    <p:anim calcmode="lin" valueType="num">
                                      <p:cBhvr>
                                        <p:cTn id="91" dur="500" fill="hold"/>
                                        <p:tgtEl>
                                          <p:spTgt spid="20498"/>
                                        </p:tgtEl>
                                        <p:attrNameLst>
                                          <p:attrName>ppt_x</p:attrName>
                                        </p:attrNameLst>
                                      </p:cBhvr>
                                      <p:tavLst>
                                        <p:tav tm="0">
                                          <p:val>
                                            <p:strVal val="#ppt_x"/>
                                          </p:val>
                                        </p:tav>
                                        <p:tav tm="100000">
                                          <p:val>
                                            <p:strVal val="#ppt_x"/>
                                          </p:val>
                                        </p:tav>
                                      </p:tavLst>
                                    </p:anim>
                                    <p:anim calcmode="lin" valueType="num">
                                      <p:cBhvr>
                                        <p:cTn id="92" dur="500" fill="hold"/>
                                        <p:tgtEl>
                                          <p:spTgt spid="20498"/>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4" fill="hold" nodeType="clickEffect">
                                  <p:stCondLst>
                                    <p:cond delay="0"/>
                                  </p:stCondLst>
                                  <p:childTnLst>
                                    <p:set>
                                      <p:cBhvr>
                                        <p:cTn id="96" dur="1" fill="hold">
                                          <p:stCondLst>
                                            <p:cond delay="0"/>
                                          </p:stCondLst>
                                        </p:cTn>
                                        <p:tgtEl>
                                          <p:spTgt spid="20496"/>
                                        </p:tgtEl>
                                        <p:attrNameLst>
                                          <p:attrName>style.visibility</p:attrName>
                                        </p:attrNameLst>
                                      </p:cBhvr>
                                      <p:to>
                                        <p:strVal val="visible"/>
                                      </p:to>
                                    </p:set>
                                    <p:anim calcmode="lin" valueType="num">
                                      <p:cBhvr>
                                        <p:cTn id="97" dur="500" fill="hold"/>
                                        <p:tgtEl>
                                          <p:spTgt spid="20496"/>
                                        </p:tgtEl>
                                        <p:attrNameLst>
                                          <p:attrName>ppt_x</p:attrName>
                                        </p:attrNameLst>
                                      </p:cBhvr>
                                      <p:tavLst>
                                        <p:tav tm="0">
                                          <p:val>
                                            <p:strVal val="#ppt_x"/>
                                          </p:val>
                                        </p:tav>
                                        <p:tav tm="100000">
                                          <p:val>
                                            <p:strVal val="#ppt_x"/>
                                          </p:val>
                                        </p:tav>
                                      </p:tavLst>
                                    </p:anim>
                                    <p:anim calcmode="lin" valueType="num">
                                      <p:cBhvr>
                                        <p:cTn id="98" dur="500" fill="hold"/>
                                        <p:tgtEl>
                                          <p:spTgt spid="20496"/>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4" fill="hold" nodeType="clickEffect">
                                  <p:stCondLst>
                                    <p:cond delay="0"/>
                                  </p:stCondLst>
                                  <p:childTnLst>
                                    <p:set>
                                      <p:cBhvr>
                                        <p:cTn id="102" dur="1" fill="hold">
                                          <p:stCondLst>
                                            <p:cond delay="0"/>
                                          </p:stCondLst>
                                        </p:cTn>
                                        <p:tgtEl>
                                          <p:spTgt spid="20495"/>
                                        </p:tgtEl>
                                        <p:attrNameLst>
                                          <p:attrName>style.visibility</p:attrName>
                                        </p:attrNameLst>
                                      </p:cBhvr>
                                      <p:to>
                                        <p:strVal val="visible"/>
                                      </p:to>
                                    </p:set>
                                    <p:anim calcmode="lin" valueType="num">
                                      <p:cBhvr>
                                        <p:cTn id="103" dur="500" fill="hold"/>
                                        <p:tgtEl>
                                          <p:spTgt spid="20495"/>
                                        </p:tgtEl>
                                        <p:attrNameLst>
                                          <p:attrName>ppt_x</p:attrName>
                                        </p:attrNameLst>
                                      </p:cBhvr>
                                      <p:tavLst>
                                        <p:tav tm="0">
                                          <p:val>
                                            <p:strVal val="#ppt_x"/>
                                          </p:val>
                                        </p:tav>
                                        <p:tav tm="100000">
                                          <p:val>
                                            <p:strVal val="#ppt_x"/>
                                          </p:val>
                                        </p:tav>
                                      </p:tavLst>
                                    </p:anim>
                                    <p:anim calcmode="lin" valueType="num">
                                      <p:cBhvr>
                                        <p:cTn id="104" dur="500" fill="hold"/>
                                        <p:tgtEl>
                                          <p:spTgt spid="20495"/>
                                        </p:tgtEl>
                                        <p:attrNameLst>
                                          <p:attrName>ppt_y</p:attrName>
                                        </p:attrNameLst>
                                      </p:cBhvr>
                                      <p:tavLst>
                                        <p:tav tm="0">
                                          <p:val>
                                            <p:strVal val="1+#ppt_h/2"/>
                                          </p:val>
                                        </p:tav>
                                        <p:tav tm="100000">
                                          <p:val>
                                            <p:strVal val="#ppt_y"/>
                                          </p:val>
                                        </p:tav>
                                      </p:tavLst>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2" presetClass="entr" presetSubtype="4" fill="hold" nodeType="clickEffect">
                                  <p:stCondLst>
                                    <p:cond delay="0"/>
                                  </p:stCondLst>
                                  <p:childTnLst>
                                    <p:set>
                                      <p:cBhvr>
                                        <p:cTn id="108" dur="1" fill="hold">
                                          <p:stCondLst>
                                            <p:cond delay="0"/>
                                          </p:stCondLst>
                                        </p:cTn>
                                        <p:tgtEl>
                                          <p:spTgt spid="20494"/>
                                        </p:tgtEl>
                                        <p:attrNameLst>
                                          <p:attrName>style.visibility</p:attrName>
                                        </p:attrNameLst>
                                      </p:cBhvr>
                                      <p:to>
                                        <p:strVal val="visible"/>
                                      </p:to>
                                    </p:set>
                                    <p:anim calcmode="lin" valueType="num">
                                      <p:cBhvr>
                                        <p:cTn id="109" dur="500" fill="hold"/>
                                        <p:tgtEl>
                                          <p:spTgt spid="20494"/>
                                        </p:tgtEl>
                                        <p:attrNameLst>
                                          <p:attrName>ppt_x</p:attrName>
                                        </p:attrNameLst>
                                      </p:cBhvr>
                                      <p:tavLst>
                                        <p:tav tm="0">
                                          <p:val>
                                            <p:strVal val="#ppt_x"/>
                                          </p:val>
                                        </p:tav>
                                        <p:tav tm="100000">
                                          <p:val>
                                            <p:strVal val="#ppt_x"/>
                                          </p:val>
                                        </p:tav>
                                      </p:tavLst>
                                    </p:anim>
                                    <p:anim calcmode="lin" valueType="num">
                                      <p:cBhvr>
                                        <p:cTn id="110" dur="500" fill="hold"/>
                                        <p:tgtEl>
                                          <p:spTgt spid="204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9" grpId="0"/>
      <p:bldP spid="20500" grpId="0"/>
      <p:bldP spid="20501"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4" name="Text Box 4"/>
          <p:cNvSpPr txBox="1"/>
          <p:nvPr/>
        </p:nvSpPr>
        <p:spPr>
          <a:xfrm>
            <a:off x="304800" y="3048000"/>
            <a:ext cx="8305800" cy="3016250"/>
          </a:xfrm>
          <a:prstGeom prst="rect">
            <a:avLst/>
          </a:prstGeom>
          <a:noFill/>
          <a:ln w="9525">
            <a:noFill/>
          </a:ln>
        </p:spPr>
        <p:txBody>
          <a:bodyPr>
            <a:spAutoFit/>
          </a:bodyPr>
          <a:lstStyle/>
          <a:p>
            <a:r>
              <a:rPr lang="zh-CN" altLang="en-US" sz="3200">
                <a:solidFill>
                  <a:srgbClr val="FF0000"/>
                </a:solidFill>
                <a:latin typeface="Arial" panose="020b0604020202020204" pitchFamily="34" charset="0"/>
                <a:ea typeface="隶书" pitchFamily="49" charset="-122"/>
              </a:rPr>
              <a:t>按事件发生顺序</a:t>
            </a:r>
            <a:r>
              <a:rPr lang="zh-CN" altLang="en-US" sz="3200">
                <a:latin typeface="Arial" panose="020b0604020202020204" pitchFamily="34" charset="0"/>
                <a:ea typeface="隶书" pitchFamily="49" charset="-122"/>
              </a:rPr>
              <a:t>：</a:t>
            </a:r>
          </a:p>
          <a:p>
            <a:r>
              <a:rPr lang="zh-CN" altLang="en-US" sz="3200">
                <a:latin typeface="Arial" panose="020b0604020202020204" pitchFamily="34" charset="0"/>
                <a:ea typeface="隶书" pitchFamily="49" charset="-122"/>
              </a:rPr>
              <a:t>十多年前解放军路过这里并建造了小茅屋，方便过路人</a:t>
            </a:r>
            <a:r>
              <a:rPr lang="en-US" altLang="zh-CN" sz="3200">
                <a:latin typeface="Arial" panose="020b0604020202020204" pitchFamily="34" charset="0"/>
                <a:ea typeface="隶书" pitchFamily="49" charset="-122"/>
              </a:rPr>
              <a:t>——</a:t>
            </a:r>
            <a:r>
              <a:rPr lang="zh-CN" altLang="en-US" sz="3200">
                <a:latin typeface="Arial" panose="020b0604020202020204" pitchFamily="34" charset="0"/>
                <a:ea typeface="隶书" pitchFamily="49" charset="-122"/>
              </a:rPr>
              <a:t>哈尼族姑娘梨花照料小茅屋</a:t>
            </a:r>
            <a:r>
              <a:rPr lang="en-US" altLang="zh-CN" sz="3200">
                <a:latin typeface="Arial" panose="020b0604020202020204" pitchFamily="34" charset="0"/>
                <a:ea typeface="隶书" pitchFamily="49" charset="-122"/>
              </a:rPr>
              <a:t>——</a:t>
            </a:r>
            <a:r>
              <a:rPr lang="zh-CN" altLang="en-US" sz="3200">
                <a:latin typeface="Arial" panose="020b0604020202020204" pitchFamily="34" charset="0"/>
                <a:ea typeface="隶书" pitchFamily="49" charset="-122"/>
              </a:rPr>
              <a:t>梨花出嫁后梨花妹妹继续照料小茅屋</a:t>
            </a:r>
            <a:r>
              <a:rPr lang="en-US" altLang="zh-CN" sz="3200">
                <a:latin typeface="Arial" panose="020b0604020202020204" pitchFamily="34" charset="0"/>
                <a:ea typeface="隶书" pitchFamily="49" charset="-122"/>
              </a:rPr>
              <a:t>——</a:t>
            </a:r>
            <a:r>
              <a:rPr lang="zh-CN" altLang="en-US" sz="3200">
                <a:latin typeface="Arial" panose="020b0604020202020204" pitchFamily="34" charset="0"/>
                <a:ea typeface="隶书" pitchFamily="49" charset="-122"/>
              </a:rPr>
              <a:t>瑶族老人借住后送来大米</a:t>
            </a:r>
            <a:r>
              <a:rPr lang="en-US" altLang="zh-CN" sz="3200">
                <a:latin typeface="Arial" panose="020b0604020202020204" pitchFamily="34" charset="0"/>
                <a:ea typeface="隶书" pitchFamily="49" charset="-122"/>
              </a:rPr>
              <a:t>——“</a:t>
            </a:r>
            <a:r>
              <a:rPr lang="zh-CN" altLang="en-US" sz="3200">
                <a:latin typeface="Arial" panose="020b0604020202020204" pitchFamily="34" charset="0"/>
                <a:ea typeface="隶书" pitchFamily="49" charset="-122"/>
              </a:rPr>
              <a:t>我们”路过这里住宿，修葺了小茅屋</a:t>
            </a:r>
          </a:p>
        </p:txBody>
      </p:sp>
      <p:sp>
        <p:nvSpPr>
          <p:cNvPr id="46085" name="Text Box 5"/>
          <p:cNvSpPr txBox="1"/>
          <p:nvPr/>
        </p:nvSpPr>
        <p:spPr>
          <a:xfrm>
            <a:off x="228600" y="228600"/>
            <a:ext cx="8610600" cy="2528888"/>
          </a:xfrm>
          <a:prstGeom prst="rect">
            <a:avLst/>
          </a:prstGeom>
          <a:noFill/>
          <a:ln w="9525">
            <a:noFill/>
          </a:ln>
        </p:spPr>
        <p:txBody>
          <a:bodyPr>
            <a:spAutoFit/>
          </a:bodyPr>
          <a:lstStyle/>
          <a:p>
            <a:r>
              <a:rPr lang="zh-CN" altLang="en-US" sz="3200">
                <a:solidFill>
                  <a:srgbClr val="FF0000"/>
                </a:solidFill>
                <a:latin typeface="Arial" panose="020b0604020202020204" pitchFamily="34" charset="0"/>
                <a:ea typeface="隶书" pitchFamily="49" charset="-122"/>
              </a:rPr>
              <a:t>课文顺序</a:t>
            </a:r>
            <a:r>
              <a:rPr lang="zh-CN" altLang="en-US" sz="3200">
                <a:latin typeface="Arial" panose="020b0604020202020204" pitchFamily="34" charset="0"/>
                <a:ea typeface="隶书" pitchFamily="49" charset="-122"/>
              </a:rPr>
              <a:t>：</a:t>
            </a:r>
          </a:p>
          <a:p>
            <a:r>
              <a:rPr lang="zh-CN" altLang="en-US" sz="3200">
                <a:latin typeface="Arial" panose="020b0604020202020204" pitchFamily="34" charset="0"/>
                <a:ea typeface="隶书" pitchFamily="49" charset="-122"/>
              </a:rPr>
              <a:t>“我”和老余发现小茅屋</a:t>
            </a:r>
            <a:r>
              <a:rPr lang="en-US" altLang="zh-CN" sz="3200">
                <a:latin typeface="Arial" panose="020b0604020202020204" pitchFamily="34" charset="0"/>
                <a:ea typeface="隶书" pitchFamily="49" charset="-122"/>
              </a:rPr>
              <a:t>——</a:t>
            </a:r>
            <a:r>
              <a:rPr lang="zh-CN" altLang="en-US" sz="3200">
                <a:latin typeface="Arial" panose="020b0604020202020204" pitchFamily="34" charset="0"/>
                <a:ea typeface="隶书" pitchFamily="49" charset="-122"/>
              </a:rPr>
              <a:t>瑶族老人为小屋送米</a:t>
            </a:r>
            <a:r>
              <a:rPr lang="en-US" altLang="zh-CN" sz="3200">
                <a:latin typeface="Arial" panose="020b0604020202020204" pitchFamily="34" charset="0"/>
                <a:ea typeface="隶书" pitchFamily="49" charset="-122"/>
              </a:rPr>
              <a:t>——“</a:t>
            </a:r>
            <a:r>
              <a:rPr lang="zh-CN" altLang="en-US" sz="3200">
                <a:latin typeface="Arial" panose="020b0604020202020204" pitchFamily="34" charset="0"/>
                <a:ea typeface="隶书" pitchFamily="49" charset="-122"/>
              </a:rPr>
              <a:t>我们”一起修葺小茅屋</a:t>
            </a:r>
            <a:r>
              <a:rPr lang="en-US" altLang="zh-CN" sz="3200">
                <a:latin typeface="Arial" panose="020b0604020202020204" pitchFamily="34" charset="0"/>
                <a:ea typeface="隶书" pitchFamily="49" charset="-122"/>
              </a:rPr>
              <a:t>——</a:t>
            </a:r>
            <a:r>
              <a:rPr lang="zh-CN" altLang="en-US" sz="3200">
                <a:latin typeface="Arial" panose="020b0604020202020204" pitchFamily="34" charset="0"/>
                <a:ea typeface="隶书" pitchFamily="49" charset="-122"/>
              </a:rPr>
              <a:t>梨花妹妹照看小茅屋</a:t>
            </a:r>
            <a:r>
              <a:rPr lang="en-US" altLang="zh-CN" sz="3200">
                <a:latin typeface="Arial" panose="020b0604020202020204" pitchFamily="34" charset="0"/>
                <a:ea typeface="隶书" pitchFamily="49" charset="-122"/>
              </a:rPr>
              <a:t>——</a:t>
            </a:r>
            <a:r>
              <a:rPr lang="zh-CN" altLang="en-US" sz="3200">
                <a:latin typeface="Arial" panose="020b0604020202020204" pitchFamily="34" charset="0"/>
                <a:ea typeface="隶书" pitchFamily="49" charset="-122"/>
              </a:rPr>
              <a:t>梨花妹妹说十多年前解放军路过这里并建造了小茅屋</a:t>
            </a:r>
            <a:r>
              <a:rPr lang="en-US" altLang="zh-CN" sz="3200">
                <a:latin typeface="Arial" panose="020b0604020202020204" pitchFamily="34" charset="0"/>
                <a:ea typeface="隶书" pitchFamily="49" charset="-122"/>
              </a:rPr>
              <a:t>——</a:t>
            </a:r>
            <a:r>
              <a:rPr lang="zh-CN" altLang="en-US" sz="3200">
                <a:latin typeface="Arial" panose="020b0604020202020204" pitchFamily="34" charset="0"/>
                <a:ea typeface="隶书" pitchFamily="49" charset="-122"/>
              </a:rPr>
              <a:t>姐姐梨花照料小茅屋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08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0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P spid="4608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AutoShape 2"/>
          <p:cNvSpPr/>
          <p:nvPr/>
        </p:nvSpPr>
        <p:spPr>
          <a:xfrm>
            <a:off x="457200" y="2362200"/>
            <a:ext cx="2133600" cy="2286000"/>
          </a:xfrm>
          <a:prstGeom prst="flowChartProcess">
            <a:avLst/>
          </a:prstGeom>
          <a:solidFill>
            <a:srgbClr val="FF6600"/>
          </a:solidFill>
          <a:ln w="9525" cap="flat" cmpd="sng">
            <a:solidFill>
              <a:schemeClr val="tx1"/>
            </a:solidFill>
            <a:prstDash val="solid"/>
            <a:miter/>
            <a:headEnd type="none" w="med" len="med"/>
            <a:tailEnd type="none" w="med" len="med"/>
          </a:ln>
        </p:spPr>
        <p:txBody>
          <a:bodyPr wrap="none" anchor="ctr" anchorCtr="0"/>
          <a:lstStyle/>
          <a:p>
            <a:pPr algn="ctr"/>
            <a:r>
              <a:rPr lang="zh-CN" altLang="en-US" sz="3200">
                <a:solidFill>
                  <a:schemeClr val="bg1"/>
                </a:solidFill>
                <a:latin typeface="Times New Roman" panose="02020603050405020304" pitchFamily="18" charset="0"/>
                <a:ea typeface="楷体_GB2312" pitchFamily="49" charset="-122"/>
              </a:rPr>
              <a:t>十几年前</a:t>
            </a:r>
          </a:p>
          <a:p>
            <a:pPr algn="ctr"/>
            <a:r>
              <a:rPr lang="zh-CN" altLang="en-US" sz="3200">
                <a:solidFill>
                  <a:schemeClr val="bg1"/>
                </a:solidFill>
                <a:latin typeface="Times New Roman" panose="02020603050405020304" pitchFamily="18" charset="0"/>
                <a:ea typeface="楷体_GB2312" pitchFamily="49" charset="-122"/>
              </a:rPr>
              <a:t>解放军路过</a:t>
            </a:r>
          </a:p>
          <a:p>
            <a:pPr algn="ctr"/>
            <a:r>
              <a:rPr lang="zh-CN" altLang="en-US" sz="3200">
                <a:solidFill>
                  <a:schemeClr val="bg1"/>
                </a:solidFill>
                <a:latin typeface="Times New Roman" panose="02020603050405020304" pitchFamily="18" charset="0"/>
                <a:ea typeface="楷体_GB2312" pitchFamily="49" charset="-122"/>
              </a:rPr>
              <a:t>建小茅屋</a:t>
            </a:r>
          </a:p>
        </p:txBody>
      </p:sp>
      <p:sp>
        <p:nvSpPr>
          <p:cNvPr id="23555" name="AutoShape 3"/>
          <p:cNvSpPr/>
          <p:nvPr/>
        </p:nvSpPr>
        <p:spPr>
          <a:xfrm>
            <a:off x="1905000" y="838200"/>
            <a:ext cx="5105400" cy="763588"/>
          </a:xfrm>
          <a:prstGeom prst="flowChartProcess">
            <a:avLst/>
          </a:prstGeom>
          <a:solidFill>
            <a:srgbClr val="FF00FF"/>
          </a:solidFill>
          <a:ln w="9525" cap="flat" cmpd="sng">
            <a:solidFill>
              <a:schemeClr val="tx1"/>
            </a:solidFill>
            <a:prstDash val="solid"/>
            <a:miter/>
            <a:headEnd type="none" w="med" len="med"/>
            <a:tailEnd type="none" w="med" len="med"/>
          </a:ln>
        </p:spPr>
        <p:txBody>
          <a:bodyPr wrap="none" anchor="ctr" anchorCtr="0"/>
          <a:lstStyle/>
          <a:p>
            <a:pPr algn="ctr"/>
            <a:r>
              <a:rPr lang="en-US" altLang="zh-CN" sz="3200">
                <a:solidFill>
                  <a:schemeClr val="bg1"/>
                </a:solidFill>
                <a:latin typeface="Times New Roman" panose="02020603050405020304" pitchFamily="18" charset="0"/>
                <a:ea typeface="楷体_GB2312" pitchFamily="49" charset="-122"/>
                <a:hlinkClick r:id="rId2"/>
              </a:rPr>
              <a:t> </a:t>
            </a:r>
            <a:endParaRPr lang="en-US" altLang="zh-CN" sz="3200">
              <a:solidFill>
                <a:schemeClr val="bg1"/>
              </a:solidFill>
              <a:latin typeface="Times New Roman" panose="02020603050405020304" pitchFamily="18" charset="0"/>
              <a:ea typeface="楷体_GB2312" pitchFamily="49" charset="-122"/>
            </a:endParaRPr>
          </a:p>
        </p:txBody>
      </p:sp>
      <p:sp>
        <p:nvSpPr>
          <p:cNvPr id="23557" name="Text Box 5"/>
          <p:cNvSpPr txBox="1"/>
          <p:nvPr/>
        </p:nvSpPr>
        <p:spPr>
          <a:xfrm>
            <a:off x="1958975" y="838200"/>
            <a:ext cx="7185025" cy="1433513"/>
          </a:xfrm>
          <a:prstGeom prst="rect">
            <a:avLst/>
          </a:prstGeom>
          <a:noFill/>
          <a:ln w="9525">
            <a:noFill/>
          </a:ln>
        </p:spPr>
        <p:txBody>
          <a:bodyPr>
            <a:spAutoFit/>
          </a:bodyPr>
          <a:lstStyle/>
          <a:p>
            <a:r>
              <a:rPr lang="zh-CN" altLang="en-US" sz="4000">
                <a:solidFill>
                  <a:schemeClr val="bg1"/>
                </a:solidFill>
                <a:latin typeface="Times New Roman" panose="02020603050405020304" pitchFamily="18" charset="0"/>
                <a:ea typeface="楷体_GB2312" pitchFamily="49" charset="-122"/>
              </a:rPr>
              <a:t>梨花姑娘照料小茅屋</a:t>
            </a:r>
          </a:p>
          <a:p>
            <a:endParaRPr lang="en-US" altLang="zh-CN" sz="4800">
              <a:solidFill>
                <a:schemeClr val="bg1"/>
              </a:solidFill>
              <a:latin typeface="Times New Roman" panose="02020603050405020304" pitchFamily="18" charset="0"/>
              <a:ea typeface="楷体_GB2312" pitchFamily="49" charset="-122"/>
            </a:endParaRPr>
          </a:p>
        </p:txBody>
      </p:sp>
      <p:sp>
        <p:nvSpPr>
          <p:cNvPr id="23558" name="AutoShape 6"/>
          <p:cNvSpPr/>
          <p:nvPr/>
        </p:nvSpPr>
        <p:spPr>
          <a:xfrm>
            <a:off x="6477000" y="1981200"/>
            <a:ext cx="2438400" cy="2514600"/>
          </a:xfrm>
          <a:prstGeom prst="flowChartProcess">
            <a:avLst/>
          </a:prstGeom>
          <a:solidFill>
            <a:srgbClr val="008000"/>
          </a:solidFill>
          <a:ln w="9525" cap="flat" cmpd="sng">
            <a:solidFill>
              <a:schemeClr val="tx1"/>
            </a:solidFill>
            <a:prstDash val="solid"/>
            <a:miter/>
            <a:headEnd type="none" w="med" len="med"/>
            <a:tailEnd type="none" w="med" len="med"/>
          </a:ln>
        </p:spPr>
        <p:txBody>
          <a:bodyPr wrap="none" anchor="ctr" anchorCtr="0"/>
          <a:lstStyle/>
          <a:p>
            <a:pPr algn="ctr"/>
            <a:r>
              <a:rPr lang="zh-CN" altLang="en-US" sz="3200">
                <a:solidFill>
                  <a:schemeClr val="bg1"/>
                </a:solidFill>
                <a:latin typeface="Times New Roman" panose="02020603050405020304" pitchFamily="18" charset="0"/>
                <a:ea typeface="楷体_GB2312" pitchFamily="49" charset="-122"/>
              </a:rPr>
              <a:t>梨花姑娘</a:t>
            </a:r>
          </a:p>
          <a:p>
            <a:pPr algn="ctr"/>
            <a:r>
              <a:rPr lang="zh-CN" altLang="en-US" sz="3200">
                <a:solidFill>
                  <a:schemeClr val="bg1"/>
                </a:solidFill>
                <a:latin typeface="Times New Roman" panose="02020603050405020304" pitchFamily="18" charset="0"/>
                <a:ea typeface="楷体_GB2312" pitchFamily="49" charset="-122"/>
              </a:rPr>
              <a:t>出嫁后</a:t>
            </a:r>
          </a:p>
          <a:p>
            <a:pPr algn="ctr"/>
            <a:r>
              <a:rPr lang="zh-CN" altLang="en-US" sz="3200">
                <a:solidFill>
                  <a:schemeClr val="bg1"/>
                </a:solidFill>
                <a:latin typeface="Times New Roman" panose="02020603050405020304" pitchFamily="18" charset="0"/>
                <a:ea typeface="楷体_GB2312" pitchFamily="49" charset="-122"/>
              </a:rPr>
              <a:t>妹妹接着</a:t>
            </a:r>
          </a:p>
          <a:p>
            <a:pPr algn="ctr"/>
            <a:r>
              <a:rPr lang="zh-CN" altLang="en-US" sz="3200">
                <a:solidFill>
                  <a:schemeClr val="bg1"/>
                </a:solidFill>
                <a:latin typeface="Times New Roman" panose="02020603050405020304" pitchFamily="18" charset="0"/>
                <a:ea typeface="楷体_GB2312" pitchFamily="49" charset="-122"/>
              </a:rPr>
              <a:t>照料小茅屋</a:t>
            </a:r>
          </a:p>
        </p:txBody>
      </p:sp>
      <p:sp>
        <p:nvSpPr>
          <p:cNvPr id="23559" name="AutoShape 7"/>
          <p:cNvSpPr/>
          <p:nvPr/>
        </p:nvSpPr>
        <p:spPr>
          <a:xfrm>
            <a:off x="5410200" y="4953000"/>
            <a:ext cx="2438400" cy="1676400"/>
          </a:xfrm>
          <a:prstGeom prst="flowChartProcess">
            <a:avLst/>
          </a:prstGeom>
          <a:solidFill>
            <a:srgbClr val="FF00FF"/>
          </a:solidFill>
          <a:ln w="9525" cap="flat" cmpd="sng">
            <a:solidFill>
              <a:schemeClr val="tx1"/>
            </a:solidFill>
            <a:prstDash val="solid"/>
            <a:miter/>
            <a:headEnd type="none" w="med" len="med"/>
            <a:tailEnd type="none" w="med" len="med"/>
          </a:ln>
        </p:spPr>
        <p:txBody>
          <a:bodyPr wrap="none" anchor="ctr" anchorCtr="0"/>
          <a:lstStyle/>
          <a:p>
            <a:pPr algn="ctr"/>
            <a:r>
              <a:rPr lang="zh-CN" altLang="en-US" sz="3600">
                <a:solidFill>
                  <a:schemeClr val="bg1"/>
                </a:solidFill>
                <a:latin typeface="Times New Roman" panose="02020603050405020304" pitchFamily="18" charset="0"/>
                <a:ea typeface="楷体_GB2312" pitchFamily="49" charset="-122"/>
              </a:rPr>
              <a:t>瑶族老人</a:t>
            </a:r>
          </a:p>
          <a:p>
            <a:pPr algn="ctr"/>
            <a:r>
              <a:rPr lang="zh-CN" altLang="en-US" sz="3600">
                <a:solidFill>
                  <a:schemeClr val="bg1"/>
                </a:solidFill>
                <a:latin typeface="Times New Roman" panose="02020603050405020304" pitchFamily="18" charset="0"/>
                <a:ea typeface="楷体_GB2312" pitchFamily="49" charset="-122"/>
              </a:rPr>
              <a:t>借住</a:t>
            </a:r>
          </a:p>
          <a:p>
            <a:pPr algn="ctr"/>
            <a:r>
              <a:rPr lang="zh-CN" altLang="en-US" sz="3600">
                <a:solidFill>
                  <a:schemeClr val="bg1"/>
                </a:solidFill>
                <a:latin typeface="Times New Roman" panose="02020603050405020304" pitchFamily="18" charset="0"/>
                <a:ea typeface="楷体_GB2312" pitchFamily="49" charset="-122"/>
              </a:rPr>
              <a:t>照看小茅屋</a:t>
            </a:r>
          </a:p>
        </p:txBody>
      </p:sp>
      <p:sp>
        <p:nvSpPr>
          <p:cNvPr id="23560" name="AutoShape 8"/>
          <p:cNvSpPr/>
          <p:nvPr/>
        </p:nvSpPr>
        <p:spPr>
          <a:xfrm>
            <a:off x="1981200" y="4953000"/>
            <a:ext cx="2438400" cy="1600200"/>
          </a:xfrm>
          <a:prstGeom prst="flowChartProcess">
            <a:avLst/>
          </a:prstGeom>
          <a:solidFill>
            <a:srgbClr val="800000"/>
          </a:solidFill>
          <a:ln w="9525" cap="flat" cmpd="sng">
            <a:solidFill>
              <a:schemeClr val="tx1"/>
            </a:solidFill>
            <a:prstDash val="solid"/>
            <a:miter/>
            <a:headEnd type="none" w="med" len="med"/>
            <a:tailEnd type="none" w="med" len="med"/>
          </a:ln>
        </p:spPr>
        <p:txBody>
          <a:bodyPr wrap="none" anchor="ctr" anchorCtr="0"/>
          <a:lstStyle/>
          <a:p>
            <a:pPr algn="ctr"/>
            <a:r>
              <a:rPr lang="en-US" altLang="zh-CN" sz="3600">
                <a:solidFill>
                  <a:schemeClr val="bg1"/>
                </a:solidFill>
                <a:latin typeface="Times New Roman" panose="02020603050405020304" pitchFamily="18" charset="0"/>
                <a:ea typeface="楷体_GB2312" pitchFamily="49" charset="-122"/>
              </a:rPr>
              <a:t>“</a:t>
            </a:r>
            <a:r>
              <a:rPr lang="zh-CN" altLang="en-US" sz="3600">
                <a:solidFill>
                  <a:schemeClr val="bg1"/>
                </a:solidFill>
                <a:latin typeface="Times New Roman" panose="02020603050405020304" pitchFamily="18" charset="0"/>
                <a:ea typeface="楷体_GB2312" pitchFamily="49" charset="-122"/>
              </a:rPr>
              <a:t>我们”路过</a:t>
            </a:r>
          </a:p>
          <a:p>
            <a:pPr algn="ctr"/>
            <a:r>
              <a:rPr lang="zh-CN" altLang="en-US" sz="3600">
                <a:solidFill>
                  <a:schemeClr val="bg1"/>
                </a:solidFill>
                <a:latin typeface="Times New Roman" panose="02020603050405020304" pitchFamily="18" charset="0"/>
                <a:ea typeface="楷体_GB2312" pitchFamily="49" charset="-122"/>
              </a:rPr>
              <a:t>住宿，修屋</a:t>
            </a:r>
          </a:p>
        </p:txBody>
      </p:sp>
      <p:sp>
        <p:nvSpPr>
          <p:cNvPr id="23561" name="AutoShape 9"/>
          <p:cNvSpPr/>
          <p:nvPr/>
        </p:nvSpPr>
        <p:spPr>
          <a:xfrm>
            <a:off x="1219200" y="5562600"/>
            <a:ext cx="838200" cy="838200"/>
          </a:xfrm>
          <a:prstGeom prst="flowChartConnector">
            <a:avLst/>
          </a:prstGeom>
          <a:solidFill>
            <a:srgbClr val="FF6600"/>
          </a:solidFill>
          <a:ln w="9525" cap="flat" cmpd="sng">
            <a:solidFill>
              <a:schemeClr val="tx1"/>
            </a:solidFill>
            <a:prstDash val="solid"/>
            <a:headEnd type="none" w="med" len="med"/>
            <a:tailEnd type="none" w="med" len="med"/>
          </a:ln>
        </p:spPr>
        <p:txBody>
          <a:bodyPr wrap="none" anchor="ctr" anchorCtr="0"/>
          <a:lstStyle/>
          <a:p>
            <a:pPr algn="ctr"/>
            <a:r>
              <a:rPr lang="en-US" altLang="zh-CN" sz="3600">
                <a:solidFill>
                  <a:schemeClr val="bg1"/>
                </a:solidFill>
                <a:latin typeface="Times New Roman" panose="02020603050405020304" pitchFamily="18" charset="0"/>
                <a:ea typeface="楷体_GB2312" pitchFamily="49" charset="-122"/>
              </a:rPr>
              <a:t>1</a:t>
            </a:r>
          </a:p>
        </p:txBody>
      </p:sp>
      <p:sp>
        <p:nvSpPr>
          <p:cNvPr id="23562" name="AutoShape 10"/>
          <p:cNvSpPr/>
          <p:nvPr/>
        </p:nvSpPr>
        <p:spPr>
          <a:xfrm>
            <a:off x="7543800" y="5410200"/>
            <a:ext cx="838200" cy="838200"/>
          </a:xfrm>
          <a:prstGeom prst="flowChartConnector">
            <a:avLst/>
          </a:prstGeom>
          <a:solidFill>
            <a:srgbClr val="FF6600"/>
          </a:solidFill>
          <a:ln w="9525" cap="flat" cmpd="sng">
            <a:solidFill>
              <a:schemeClr val="tx1"/>
            </a:solidFill>
            <a:prstDash val="solid"/>
            <a:headEnd type="none" w="med" len="med"/>
            <a:tailEnd type="none" w="med" len="med"/>
          </a:ln>
        </p:spPr>
        <p:txBody>
          <a:bodyPr wrap="none" anchor="ctr" anchorCtr="0"/>
          <a:lstStyle/>
          <a:p>
            <a:pPr algn="ctr"/>
            <a:r>
              <a:rPr lang="en-US" altLang="zh-CN" sz="3600">
                <a:solidFill>
                  <a:schemeClr val="bg1"/>
                </a:solidFill>
                <a:latin typeface="Times New Roman" panose="02020603050405020304" pitchFamily="18" charset="0"/>
                <a:ea typeface="楷体_GB2312" pitchFamily="49" charset="-122"/>
              </a:rPr>
              <a:t>2</a:t>
            </a:r>
          </a:p>
        </p:txBody>
      </p:sp>
      <p:sp>
        <p:nvSpPr>
          <p:cNvPr id="23563" name="AutoShape 11"/>
          <p:cNvSpPr/>
          <p:nvPr/>
        </p:nvSpPr>
        <p:spPr>
          <a:xfrm>
            <a:off x="8077200" y="1447800"/>
            <a:ext cx="838200" cy="838200"/>
          </a:xfrm>
          <a:prstGeom prst="flowChartConnector">
            <a:avLst/>
          </a:prstGeom>
          <a:solidFill>
            <a:srgbClr val="FF6600"/>
          </a:solidFill>
          <a:ln w="9525" cap="flat" cmpd="sng">
            <a:solidFill>
              <a:schemeClr val="tx1"/>
            </a:solidFill>
            <a:prstDash val="solid"/>
            <a:headEnd type="none" w="med" len="med"/>
            <a:tailEnd type="none" w="med" len="med"/>
          </a:ln>
        </p:spPr>
        <p:txBody>
          <a:bodyPr wrap="none" anchor="ctr" anchorCtr="0"/>
          <a:lstStyle/>
          <a:p>
            <a:pPr algn="ctr"/>
            <a:r>
              <a:rPr lang="en-US" altLang="zh-CN" sz="3600">
                <a:solidFill>
                  <a:schemeClr val="bg1"/>
                </a:solidFill>
                <a:latin typeface="Times New Roman" panose="02020603050405020304" pitchFamily="18" charset="0"/>
                <a:ea typeface="楷体_GB2312" pitchFamily="49" charset="-122"/>
              </a:rPr>
              <a:t>3</a:t>
            </a:r>
          </a:p>
        </p:txBody>
      </p:sp>
      <p:sp>
        <p:nvSpPr>
          <p:cNvPr id="23564" name="AutoShape 12"/>
          <p:cNvSpPr/>
          <p:nvPr/>
        </p:nvSpPr>
        <p:spPr>
          <a:xfrm>
            <a:off x="0" y="1752600"/>
            <a:ext cx="838200" cy="838200"/>
          </a:xfrm>
          <a:prstGeom prst="flowChartConnector">
            <a:avLst/>
          </a:prstGeom>
          <a:solidFill>
            <a:srgbClr val="FF6600"/>
          </a:solidFill>
          <a:ln w="9525" cap="flat" cmpd="sng">
            <a:solidFill>
              <a:schemeClr val="tx1"/>
            </a:solidFill>
            <a:prstDash val="solid"/>
            <a:headEnd type="none" w="med" len="med"/>
            <a:tailEnd type="none" w="med" len="med"/>
          </a:ln>
        </p:spPr>
        <p:txBody>
          <a:bodyPr wrap="none" anchor="ctr" anchorCtr="0"/>
          <a:lstStyle/>
          <a:p>
            <a:pPr algn="ctr"/>
            <a:r>
              <a:rPr lang="en-US" altLang="zh-CN" sz="3600">
                <a:solidFill>
                  <a:schemeClr val="bg1"/>
                </a:solidFill>
                <a:latin typeface="Times New Roman" panose="02020603050405020304" pitchFamily="18" charset="0"/>
                <a:ea typeface="楷体_GB2312" pitchFamily="49" charset="-122"/>
              </a:rPr>
              <a:t>4</a:t>
            </a:r>
          </a:p>
        </p:txBody>
      </p:sp>
      <p:sp>
        <p:nvSpPr>
          <p:cNvPr id="23565" name="AutoShape 13"/>
          <p:cNvSpPr/>
          <p:nvPr/>
        </p:nvSpPr>
        <p:spPr>
          <a:xfrm>
            <a:off x="6553200" y="228600"/>
            <a:ext cx="838200" cy="838200"/>
          </a:xfrm>
          <a:prstGeom prst="flowChartConnector">
            <a:avLst/>
          </a:prstGeom>
          <a:solidFill>
            <a:srgbClr val="FF6600"/>
          </a:solidFill>
          <a:ln w="9525" cap="flat" cmpd="sng">
            <a:solidFill>
              <a:schemeClr val="tx1"/>
            </a:solidFill>
            <a:prstDash val="solid"/>
            <a:headEnd type="none" w="med" len="med"/>
            <a:tailEnd type="none" w="med" len="med"/>
          </a:ln>
        </p:spPr>
        <p:txBody>
          <a:bodyPr wrap="none" anchor="ctr" anchorCtr="0"/>
          <a:lstStyle/>
          <a:p>
            <a:pPr algn="ctr"/>
            <a:r>
              <a:rPr lang="en-US" altLang="zh-CN" sz="3600">
                <a:solidFill>
                  <a:schemeClr val="bg1"/>
                </a:solidFill>
                <a:latin typeface="Times New Roman" panose="02020603050405020304" pitchFamily="18" charset="0"/>
                <a:ea typeface="楷体_GB2312" pitchFamily="49" charset="-122"/>
              </a:rPr>
              <a:t>5</a:t>
            </a:r>
          </a:p>
        </p:txBody>
      </p:sp>
      <p:sp>
        <p:nvSpPr>
          <p:cNvPr id="23566" name="AutoShape 14"/>
          <p:cNvSpPr/>
          <p:nvPr/>
        </p:nvSpPr>
        <p:spPr>
          <a:xfrm>
            <a:off x="4267200" y="5410200"/>
            <a:ext cx="1752600" cy="609600"/>
          </a:xfrm>
          <a:prstGeom prst="homePlate">
            <a:avLst>
              <a:gd name="adj" fmla="val 71875"/>
            </a:avLst>
          </a:prstGeom>
          <a:solidFill>
            <a:srgbClr val="FFFF00"/>
          </a:solidFill>
          <a:ln w="9525" cap="flat" cmpd="sng">
            <a:solidFill>
              <a:schemeClr val="tx1"/>
            </a:solidFill>
            <a:prstDash val="solid"/>
            <a:miter/>
            <a:headEnd type="none" w="med" len="med"/>
            <a:tailEnd type="none" w="med" len="med"/>
          </a:ln>
        </p:spPr>
        <p:txBody>
          <a:bodyPr wrap="none" anchor="ctr" anchorCtr="0"/>
          <a:lstStyle/>
          <a:p>
            <a:pPr algn="ctr"/>
            <a:r>
              <a:rPr lang="zh-CN" altLang="en-US" sz="3600">
                <a:latin typeface="Times New Roman" panose="02020603050405020304" pitchFamily="18" charset="0"/>
              </a:rPr>
              <a:t>插叙</a:t>
            </a:r>
            <a:endParaRPr lang="zh-CN" altLang="en-US" sz="3600">
              <a:latin typeface="Times New Roman" panose="02020603050405020304" pitchFamily="18" charset="0"/>
              <a:ea typeface="楷体_GB2312" pitchFamily="49" charset="-122"/>
            </a:endParaRPr>
          </a:p>
        </p:txBody>
      </p:sp>
      <p:sp>
        <p:nvSpPr>
          <p:cNvPr id="23567" name="AutoShape 15"/>
          <p:cNvSpPr/>
          <p:nvPr/>
        </p:nvSpPr>
        <p:spPr>
          <a:xfrm>
            <a:off x="4038600" y="381000"/>
            <a:ext cx="1752600" cy="609600"/>
          </a:xfrm>
          <a:prstGeom prst="homePlate">
            <a:avLst>
              <a:gd name="adj" fmla="val 71875"/>
            </a:avLst>
          </a:prstGeom>
          <a:solidFill>
            <a:srgbClr val="FFFF00"/>
          </a:solidFill>
          <a:ln w="9525" cap="flat" cmpd="sng">
            <a:solidFill>
              <a:schemeClr val="tx1"/>
            </a:solidFill>
            <a:prstDash val="solid"/>
            <a:miter/>
            <a:headEnd type="none" w="med" len="med"/>
            <a:tailEnd type="none" w="med" len="med"/>
          </a:ln>
        </p:spPr>
        <p:txBody>
          <a:bodyPr wrap="none" anchor="ctr" anchorCtr="0"/>
          <a:lstStyle/>
          <a:p>
            <a:pPr algn="ctr"/>
            <a:r>
              <a:rPr lang="zh-CN" altLang="en-US" sz="3600">
                <a:latin typeface="Times New Roman" panose="02020603050405020304" pitchFamily="18" charset="0"/>
              </a:rPr>
              <a:t>插叙</a:t>
            </a:r>
            <a:endParaRPr lang="zh-CN" altLang="en-US" sz="3600">
              <a:latin typeface="Times New Roman" panose="02020603050405020304" pitchFamily="18" charset="0"/>
              <a:ea typeface="楷体_GB2312" pitchFamily="49" charset="-122"/>
            </a:endParaRPr>
          </a:p>
        </p:txBody>
      </p:sp>
      <p:sp>
        <p:nvSpPr>
          <p:cNvPr id="23568" name="AutoShape 16"/>
          <p:cNvSpPr/>
          <p:nvPr/>
        </p:nvSpPr>
        <p:spPr>
          <a:xfrm>
            <a:off x="1143000" y="2057400"/>
            <a:ext cx="1752600" cy="609600"/>
          </a:xfrm>
          <a:prstGeom prst="homePlate">
            <a:avLst>
              <a:gd name="adj" fmla="val 71875"/>
            </a:avLst>
          </a:prstGeom>
          <a:solidFill>
            <a:srgbClr val="FFFF00"/>
          </a:solidFill>
          <a:ln w="9525" cap="flat" cmpd="sng">
            <a:solidFill>
              <a:schemeClr val="tx1"/>
            </a:solidFill>
            <a:prstDash val="solid"/>
            <a:miter/>
            <a:headEnd type="none" w="med" len="med"/>
            <a:tailEnd type="none" w="med" len="med"/>
          </a:ln>
        </p:spPr>
        <p:txBody>
          <a:bodyPr wrap="none" anchor="ctr" anchorCtr="0"/>
          <a:lstStyle/>
          <a:p>
            <a:pPr algn="ctr"/>
            <a:r>
              <a:rPr lang="zh-CN" altLang="en-US" sz="3600">
                <a:latin typeface="Times New Roman" panose="02020603050405020304" pitchFamily="18" charset="0"/>
              </a:rPr>
              <a:t>插叙</a:t>
            </a:r>
            <a:endParaRPr lang="zh-CN" altLang="en-US" sz="3600">
              <a:latin typeface="Times New Roman" panose="02020603050405020304" pitchFamily="18" charset="0"/>
              <a:ea typeface="楷体_GB2312" pitchFamily="49" charset="-122"/>
            </a:endParaRPr>
          </a:p>
        </p:txBody>
      </p:sp>
      <p:pic>
        <p:nvPicPr>
          <p:cNvPr id="17424" name="图片 1" descr="timg (7)"/>
          <p:cNvPicPr>
            <a:picLocks noChangeAspect="1"/>
          </p:cNvPicPr>
          <p:nvPr/>
        </p:nvPicPr>
        <p:blipFill>
          <a:blip r:embed="rId3"/>
          <a:stretch>
            <a:fillRect/>
          </a:stretch>
        </p:blipFill>
        <p:spPr>
          <a:xfrm>
            <a:off x="2787650" y="1822450"/>
            <a:ext cx="3608388" cy="29813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linds(horizontal)">
                                      <p:cBhvr>
                                        <p:cTn id="7" dur="500"/>
                                        <p:tgtEl>
                                          <p:spTgt spid="23554"/>
                                        </p:tgtEl>
                                      </p:cBhvr>
                                    </p:animEffect>
                                  </p:childTnLst>
                                  <p:subTnLst>
                                    <p:audio>
                                      <p:cMediaNode>
                                        <p:cTn display="0" masterRel="sameClick">
                                          <p:stCondLst>
                                            <p:cond evt="begin" delay="0">
                                              <p:tn val="5"/>
                                            </p:cond>
                                          </p:stCondLst>
                                          <p:endCondLst>
                                            <p:cond evt="onStopAudio" delay="0">
                                              <p:tgtEl>
                                                <p:sldTgt/>
                                              </p:tgtEl>
                                            </p:cond>
                                          </p:endCondLst>
                                        </p:cTn>
                                        <p:tgtEl>
                                          <p:sndTgt r:embed="rId4" name="chimes.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555"/>
                                        </p:tgtEl>
                                        <p:attrNameLst>
                                          <p:attrName>style.visibility</p:attrName>
                                        </p:attrNameLst>
                                      </p:cBhvr>
                                      <p:to>
                                        <p:strVal val="visible"/>
                                      </p:to>
                                    </p:set>
                                    <p:animEffect transition="in" filter="blinds(horizontal)">
                                      <p:cBhvr>
                                        <p:cTn id="12" dur="500"/>
                                        <p:tgtEl>
                                          <p:spTgt spid="23555"/>
                                        </p:tgtEl>
                                      </p:cBhvr>
                                    </p:animEffect>
                                  </p:childTnLst>
                                  <p:subTnLst>
                                    <p:audio>
                                      <p:cMediaNode>
                                        <p:cTn display="0" masterRel="sameClick">
                                          <p:stCondLst>
                                            <p:cond evt="begin" delay="0">
                                              <p:tn val="10"/>
                                            </p:cond>
                                          </p:stCondLst>
                                          <p:endCondLst>
                                            <p:cond evt="onStopAudio" delay="0">
                                              <p:tgtEl>
                                                <p:sldTgt/>
                                              </p:tgtEl>
                                            </p:cond>
                                          </p:endCondLst>
                                        </p:cTn>
                                        <p:tgtEl>
                                          <p:sndTgt r:embed="rId4" name="chimes.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3557"/>
                                        </p:tgtEl>
                                        <p:attrNameLst>
                                          <p:attrName>style.visibility</p:attrName>
                                        </p:attrNameLst>
                                      </p:cBhvr>
                                      <p:to>
                                        <p:strVal val="visible"/>
                                      </p:to>
                                    </p:set>
                                    <p:animEffect transition="in" filter="blinds(horizontal)">
                                      <p:cBhvr>
                                        <p:cTn id="17" dur="500"/>
                                        <p:tgtEl>
                                          <p:spTgt spid="23557"/>
                                        </p:tgtEl>
                                      </p:cBhvr>
                                    </p:animEffect>
                                  </p:childTnLst>
                                  <p:subTnLst>
                                    <p:audio>
                                      <p:cMediaNode>
                                        <p:cTn display="0" masterRel="sameClick">
                                          <p:stCondLst>
                                            <p:cond evt="begin" delay="0">
                                              <p:tn val="15"/>
                                            </p:cond>
                                          </p:stCondLst>
                                          <p:endCondLst>
                                            <p:cond evt="onStopAudio" delay="0">
                                              <p:tgtEl>
                                                <p:sldTgt/>
                                              </p:tgtEl>
                                            </p:cond>
                                          </p:endCondLst>
                                        </p:cTn>
                                        <p:tgtEl>
                                          <p:sndTgt r:embed="rId4" name="chimes.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3558"/>
                                        </p:tgtEl>
                                        <p:attrNameLst>
                                          <p:attrName>style.visibility</p:attrName>
                                        </p:attrNameLst>
                                      </p:cBhvr>
                                      <p:to>
                                        <p:strVal val="visible"/>
                                      </p:to>
                                    </p:set>
                                    <p:animEffect transition="in" filter="blinds(horizontal)">
                                      <p:cBhvr>
                                        <p:cTn id="22" dur="500"/>
                                        <p:tgtEl>
                                          <p:spTgt spid="23558"/>
                                        </p:tgtEl>
                                      </p:cBhvr>
                                    </p:animEffect>
                                  </p:childTnLst>
                                  <p:subTnLst>
                                    <p:audio>
                                      <p:cMediaNode>
                                        <p:cTn display="0" masterRel="sameClick">
                                          <p:stCondLst>
                                            <p:cond evt="begin" delay="0">
                                              <p:tn val="20"/>
                                            </p:cond>
                                          </p:stCondLst>
                                          <p:endCondLst>
                                            <p:cond evt="onStopAudio" delay="0">
                                              <p:tgtEl>
                                                <p:sldTgt/>
                                              </p:tgtEl>
                                            </p:cond>
                                          </p:endCondLst>
                                        </p:cTn>
                                        <p:tgtEl>
                                          <p:sndTgt r:embed="rId4" name="chimes.wav"/>
                                        </p:tgtEl>
                                      </p:cMediaNode>
                                    </p:audio>
                                  </p:sub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3559"/>
                                        </p:tgtEl>
                                        <p:attrNameLst>
                                          <p:attrName>style.visibility</p:attrName>
                                        </p:attrNameLst>
                                      </p:cBhvr>
                                      <p:to>
                                        <p:strVal val="visible"/>
                                      </p:to>
                                    </p:set>
                                    <p:animEffect transition="in" filter="blinds(horizontal)">
                                      <p:cBhvr>
                                        <p:cTn id="27" dur="500"/>
                                        <p:tgtEl>
                                          <p:spTgt spid="23559"/>
                                        </p:tgtEl>
                                      </p:cBhvr>
                                    </p:animEffect>
                                  </p:childTnLst>
                                  <p:subTnLst>
                                    <p:audio>
                                      <p:cMediaNode>
                                        <p:cTn display="0" masterRel="sameClick">
                                          <p:stCondLst>
                                            <p:cond evt="begin" delay="0">
                                              <p:tn val="25"/>
                                            </p:cond>
                                          </p:stCondLst>
                                          <p:endCondLst>
                                            <p:cond evt="onStopAudio" delay="0">
                                              <p:tgtEl>
                                                <p:sldTgt/>
                                              </p:tgtEl>
                                            </p:cond>
                                          </p:endCondLst>
                                        </p:cTn>
                                        <p:tgtEl>
                                          <p:sndTgt r:embed="rId4" name="chimes.wav"/>
                                        </p:tgtEl>
                                      </p:cMediaNode>
                                    </p:audio>
                                  </p:sub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3560"/>
                                        </p:tgtEl>
                                        <p:attrNameLst>
                                          <p:attrName>style.visibility</p:attrName>
                                        </p:attrNameLst>
                                      </p:cBhvr>
                                      <p:to>
                                        <p:strVal val="visible"/>
                                      </p:to>
                                    </p:set>
                                    <p:animEffect transition="in" filter="blinds(horizontal)">
                                      <p:cBhvr>
                                        <p:cTn id="32" dur="500"/>
                                        <p:tgtEl>
                                          <p:spTgt spid="23560"/>
                                        </p:tgtEl>
                                      </p:cBhvr>
                                    </p:animEffect>
                                  </p:childTnLst>
                                  <p:subTnLst>
                                    <p:audio>
                                      <p:cMediaNode>
                                        <p:cTn display="0" masterRel="sameClick">
                                          <p:stCondLst>
                                            <p:cond evt="begin" delay="0">
                                              <p:tn val="30"/>
                                            </p:cond>
                                          </p:stCondLst>
                                          <p:endCondLst>
                                            <p:cond evt="onStopAudio" delay="0">
                                              <p:tgtEl>
                                                <p:sldTgt/>
                                              </p:tgtEl>
                                            </p:cond>
                                          </p:endCondLst>
                                        </p:cTn>
                                        <p:tgtEl>
                                          <p:sndTgt r:embed="rId4" name="chimes.wav"/>
                                        </p:tgtEl>
                                      </p:cMediaNode>
                                    </p:audio>
                                  </p:sub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3561"/>
                                        </p:tgtEl>
                                        <p:attrNameLst>
                                          <p:attrName>style.visibility</p:attrName>
                                        </p:attrNameLst>
                                      </p:cBhvr>
                                      <p:to>
                                        <p:strVal val="visible"/>
                                      </p:to>
                                    </p:set>
                                    <p:animEffect transition="in" filter="blinds(horizontal)">
                                      <p:cBhvr>
                                        <p:cTn id="37" dur="500"/>
                                        <p:tgtEl>
                                          <p:spTgt spid="23561"/>
                                        </p:tgtEl>
                                      </p:cBhvr>
                                    </p:animEffect>
                                  </p:childTnLst>
                                  <p:subTnLst>
                                    <p:audio>
                                      <p:cMediaNode>
                                        <p:cTn display="0" masterRel="sameClick">
                                          <p:stCondLst>
                                            <p:cond evt="begin" delay="0">
                                              <p:tn val="35"/>
                                            </p:cond>
                                          </p:stCondLst>
                                          <p:endCondLst>
                                            <p:cond evt="onStopAudio" delay="0">
                                              <p:tgtEl>
                                                <p:sldTgt/>
                                              </p:tgtEl>
                                            </p:cond>
                                          </p:endCondLst>
                                        </p:cTn>
                                        <p:tgtEl>
                                          <p:sndTgt r:embed="rId4" name="chimes.wav"/>
                                        </p:tgtEl>
                                      </p:cMediaNode>
                                    </p:audio>
                                  </p:sub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3562"/>
                                        </p:tgtEl>
                                        <p:attrNameLst>
                                          <p:attrName>style.visibility</p:attrName>
                                        </p:attrNameLst>
                                      </p:cBhvr>
                                      <p:to>
                                        <p:strVal val="visible"/>
                                      </p:to>
                                    </p:set>
                                    <p:animEffect transition="in" filter="blinds(horizontal)">
                                      <p:cBhvr>
                                        <p:cTn id="42" dur="500"/>
                                        <p:tgtEl>
                                          <p:spTgt spid="23562"/>
                                        </p:tgtEl>
                                      </p:cBhvr>
                                    </p:animEffect>
                                  </p:childTnLst>
                                  <p:subTnLst>
                                    <p:audio>
                                      <p:cMediaNode>
                                        <p:cTn display="0" masterRel="sameClick">
                                          <p:stCondLst>
                                            <p:cond evt="begin" delay="0">
                                              <p:tn val="40"/>
                                            </p:cond>
                                          </p:stCondLst>
                                          <p:endCondLst>
                                            <p:cond evt="onStopAudio" delay="0">
                                              <p:tgtEl>
                                                <p:sldTgt/>
                                              </p:tgtEl>
                                            </p:cond>
                                          </p:endCondLst>
                                        </p:cTn>
                                        <p:tgtEl>
                                          <p:sndTgt r:embed="rId4" name="chimes.wav"/>
                                        </p:tgtEl>
                                      </p:cMediaNode>
                                    </p:audio>
                                  </p:sub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3563"/>
                                        </p:tgtEl>
                                        <p:attrNameLst>
                                          <p:attrName>style.visibility</p:attrName>
                                        </p:attrNameLst>
                                      </p:cBhvr>
                                      <p:to>
                                        <p:strVal val="visible"/>
                                      </p:to>
                                    </p:set>
                                    <p:animEffect transition="in" filter="blinds(horizontal)">
                                      <p:cBhvr>
                                        <p:cTn id="47" dur="500"/>
                                        <p:tgtEl>
                                          <p:spTgt spid="23563"/>
                                        </p:tgtEl>
                                      </p:cBhvr>
                                    </p:animEffect>
                                  </p:childTnLst>
                                  <p:subTnLst>
                                    <p:audio>
                                      <p:cMediaNode>
                                        <p:cTn display="0" masterRel="sameClick">
                                          <p:stCondLst>
                                            <p:cond evt="begin" delay="0">
                                              <p:tn val="45"/>
                                            </p:cond>
                                          </p:stCondLst>
                                          <p:endCondLst>
                                            <p:cond evt="onStopAudio" delay="0">
                                              <p:tgtEl>
                                                <p:sldTgt/>
                                              </p:tgtEl>
                                            </p:cond>
                                          </p:endCondLst>
                                        </p:cTn>
                                        <p:tgtEl>
                                          <p:sndTgt r:embed="rId4" name="chimes.wav"/>
                                        </p:tgtEl>
                                      </p:cMediaNode>
                                    </p:audio>
                                  </p:sub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3564"/>
                                        </p:tgtEl>
                                        <p:attrNameLst>
                                          <p:attrName>style.visibility</p:attrName>
                                        </p:attrNameLst>
                                      </p:cBhvr>
                                      <p:to>
                                        <p:strVal val="visible"/>
                                      </p:to>
                                    </p:set>
                                    <p:animEffect transition="in" filter="blinds(horizontal)">
                                      <p:cBhvr>
                                        <p:cTn id="52" dur="500"/>
                                        <p:tgtEl>
                                          <p:spTgt spid="23564"/>
                                        </p:tgtEl>
                                      </p:cBhvr>
                                    </p:animEffect>
                                  </p:childTnLst>
                                  <p:subTnLst>
                                    <p:audio>
                                      <p:cMediaNode>
                                        <p:cTn display="0" masterRel="sameClick">
                                          <p:stCondLst>
                                            <p:cond evt="begin" delay="0">
                                              <p:tn val="50"/>
                                            </p:cond>
                                          </p:stCondLst>
                                          <p:endCondLst>
                                            <p:cond evt="onStopAudio" delay="0">
                                              <p:tgtEl>
                                                <p:sldTgt/>
                                              </p:tgtEl>
                                            </p:cond>
                                          </p:endCondLst>
                                        </p:cTn>
                                        <p:tgtEl>
                                          <p:sndTgt r:embed="rId4" name="chimes.wav"/>
                                        </p:tgtEl>
                                      </p:cMediaNode>
                                    </p:audio>
                                  </p:sub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3565"/>
                                        </p:tgtEl>
                                        <p:attrNameLst>
                                          <p:attrName>style.visibility</p:attrName>
                                        </p:attrNameLst>
                                      </p:cBhvr>
                                      <p:to>
                                        <p:strVal val="visible"/>
                                      </p:to>
                                    </p:set>
                                    <p:animEffect transition="in" filter="blinds(horizontal)">
                                      <p:cBhvr>
                                        <p:cTn id="57" dur="500"/>
                                        <p:tgtEl>
                                          <p:spTgt spid="23565"/>
                                        </p:tgtEl>
                                      </p:cBhvr>
                                    </p:animEffect>
                                  </p:childTnLst>
                                  <p:subTnLst>
                                    <p:audio>
                                      <p:cMediaNode>
                                        <p:cTn display="0" masterRel="sameClick">
                                          <p:stCondLst>
                                            <p:cond evt="begin" delay="0">
                                              <p:tn val="55"/>
                                            </p:cond>
                                          </p:stCondLst>
                                          <p:endCondLst>
                                            <p:cond evt="onStopAudio" delay="0">
                                              <p:tgtEl>
                                                <p:sldTgt/>
                                              </p:tgtEl>
                                            </p:cond>
                                          </p:endCondLst>
                                        </p:cTn>
                                        <p:tgtEl>
                                          <p:sndTgt r:embed="rId4" name="chimes.wav"/>
                                        </p:tgtEl>
                                      </p:cMediaNode>
                                    </p:audio>
                                  </p:subTnLst>
                                </p:cTn>
                              </p:par>
                            </p:childTnLst>
                          </p:cTn>
                        </p:par>
                      </p:childTnLst>
                    </p:cTn>
                  </p:par>
                  <p:par>
                    <p:cTn id="58" fill="hold" nodeType="clickPar">
                      <p:stCondLst>
                        <p:cond delay="indefinite"/>
                      </p:stCondLst>
                      <p:childTnLst>
                        <p:par>
                          <p:cTn id="59" fill="hold" nodeType="afterGroup">
                            <p:stCondLst>
                              <p:cond delay="0"/>
                            </p:stCondLst>
                            <p:childTnLst>
                              <p:par>
                                <p:cTn id="60" presetID="22" presetClass="entr" presetSubtype="2" fill="hold" grpId="0" nodeType="clickEffect">
                                  <p:stCondLst>
                                    <p:cond delay="0"/>
                                  </p:stCondLst>
                                  <p:childTnLst>
                                    <p:set>
                                      <p:cBhvr>
                                        <p:cTn id="61" dur="1" fill="hold">
                                          <p:stCondLst>
                                            <p:cond delay="0"/>
                                          </p:stCondLst>
                                        </p:cTn>
                                        <p:tgtEl>
                                          <p:spTgt spid="23566"/>
                                        </p:tgtEl>
                                        <p:attrNameLst>
                                          <p:attrName>style.visibility</p:attrName>
                                        </p:attrNameLst>
                                      </p:cBhvr>
                                      <p:to>
                                        <p:strVal val="visible"/>
                                      </p:to>
                                    </p:set>
                                    <p:animEffect transition="in" filter="wipe(right)">
                                      <p:cBhvr>
                                        <p:cTn id="62" dur="500"/>
                                        <p:tgtEl>
                                          <p:spTgt spid="23566"/>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22" presetClass="entr" presetSubtype="2" fill="hold" grpId="0" nodeType="clickEffect">
                                  <p:stCondLst>
                                    <p:cond delay="0"/>
                                  </p:stCondLst>
                                  <p:childTnLst>
                                    <p:set>
                                      <p:cBhvr>
                                        <p:cTn id="66" dur="1" fill="hold">
                                          <p:stCondLst>
                                            <p:cond delay="0"/>
                                          </p:stCondLst>
                                        </p:cTn>
                                        <p:tgtEl>
                                          <p:spTgt spid="23568"/>
                                        </p:tgtEl>
                                        <p:attrNameLst>
                                          <p:attrName>style.visibility</p:attrName>
                                        </p:attrNameLst>
                                      </p:cBhvr>
                                      <p:to>
                                        <p:strVal val="visible"/>
                                      </p:to>
                                    </p:set>
                                    <p:animEffect transition="in" filter="wipe(right)">
                                      <p:cBhvr>
                                        <p:cTn id="67" dur="500"/>
                                        <p:tgtEl>
                                          <p:spTgt spid="23568"/>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22" presetClass="entr" presetSubtype="2" fill="hold" grpId="0" nodeType="clickEffect">
                                  <p:stCondLst>
                                    <p:cond delay="0"/>
                                  </p:stCondLst>
                                  <p:childTnLst>
                                    <p:set>
                                      <p:cBhvr>
                                        <p:cTn id="71" dur="1" fill="hold">
                                          <p:stCondLst>
                                            <p:cond delay="0"/>
                                          </p:stCondLst>
                                        </p:cTn>
                                        <p:tgtEl>
                                          <p:spTgt spid="23567"/>
                                        </p:tgtEl>
                                        <p:attrNameLst>
                                          <p:attrName>style.visibility</p:attrName>
                                        </p:attrNameLst>
                                      </p:cBhvr>
                                      <p:to>
                                        <p:strVal val="visible"/>
                                      </p:to>
                                    </p:set>
                                    <p:animEffect transition="in" filter="wipe(right)">
                                      <p:cBhvr>
                                        <p:cTn id="72" dur="500"/>
                                        <p:tgtEl>
                                          <p:spTgt spid="235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p:bldP spid="23557" grpId="0"/>
      <p:bldP spid="23558" grpId="0"/>
      <p:bldP spid="23559" grpId="0"/>
      <p:bldP spid="23560" grpId="0"/>
      <p:bldP spid="23561" grpId="0"/>
      <p:bldP spid="23562" grpId="0"/>
      <p:bldP spid="23563" grpId="0"/>
      <p:bldP spid="23564" grpId="0"/>
      <p:bldP spid="23565" grpId="0"/>
      <p:bldP spid="23566" grpId="0"/>
      <p:bldP spid="23567" grpId="0"/>
      <p:bldP spid="2356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Text Box 4"/>
          <p:cNvSpPr txBox="1"/>
          <p:nvPr/>
        </p:nvSpPr>
        <p:spPr>
          <a:xfrm>
            <a:off x="192088" y="58738"/>
            <a:ext cx="8458200" cy="3181350"/>
          </a:xfrm>
          <a:prstGeom prst="rect">
            <a:avLst/>
          </a:prstGeom>
          <a:noFill/>
          <a:ln w="9525">
            <a:noFill/>
          </a:ln>
        </p:spPr>
        <p:txBody>
          <a:bodyPr>
            <a:spAutoFit/>
          </a:bodyPr>
          <a:lstStyle/>
          <a:p>
            <a:r>
              <a:rPr lang="en-US" altLang="zh-CN" sz="4000">
                <a:latin typeface="隶书" pitchFamily="49" charset="-122"/>
                <a:ea typeface="隶书" pitchFamily="49" charset="-122"/>
              </a:rPr>
              <a:t>2</a:t>
            </a:r>
            <a:r>
              <a:rPr lang="zh-CN" altLang="en-US" sz="4000">
                <a:latin typeface="隶书" pitchFamily="49" charset="-122"/>
                <a:ea typeface="隶书" pitchFamily="49" charset="-122"/>
              </a:rPr>
              <a:t>、本文结构新颖，构思巧妙。从上表看全文的写作顺序是按时间顺序来写的，茅屋的建造和照料过程却不是按时间顺序来写的，是按什么顺序来写的？这样写有什么好处？　</a:t>
            </a:r>
          </a:p>
        </p:txBody>
      </p:sp>
      <p:sp>
        <p:nvSpPr>
          <p:cNvPr id="15362" name="文本框 101"/>
          <p:cNvSpPr txBox="1"/>
          <p:nvPr/>
        </p:nvSpPr>
        <p:spPr>
          <a:xfrm>
            <a:off x="-249237" y="3240088"/>
            <a:ext cx="9147175" cy="1311275"/>
          </a:xfrm>
          <a:prstGeom prst="rect">
            <a:avLst/>
          </a:prstGeom>
          <a:noFill/>
          <a:ln w="9525">
            <a:noFill/>
          </a:ln>
        </p:spPr>
        <p:txBody>
          <a:bodyPr>
            <a:spAutoFit/>
          </a:bodyPr>
          <a:lstStyle/>
          <a:p>
            <a:pPr indent="228600"/>
            <a:r>
              <a:rPr lang="zh-CN" altLang="zh-CN" sz="4000">
                <a:solidFill>
                  <a:srgbClr val="FF0000"/>
                </a:solidFill>
                <a:latin typeface="Arial Unicode MS" pitchFamily="34" charset="-122"/>
              </a:rPr>
              <a:t>是按倒叙和插叙的顺序来写的。</a:t>
            </a:r>
          </a:p>
          <a:p>
            <a:pPr indent="228600"/>
            <a:r>
              <a:rPr lang="zh-CN" altLang="en-US" sz="4000">
                <a:solidFill>
                  <a:srgbClr val="FF0000"/>
                </a:solidFill>
                <a:latin typeface="Arial Unicode MS" pitchFamily="34" charset="-122"/>
                <a:ea typeface="Arial Unicode MS" pitchFamily="34" charset="-122"/>
              </a:rPr>
              <a:t>这样更能体现文章波澜起伏，引人入胜。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anim calcmode="lin" valueType="num">
                                      <p:cBhvr additive="base">
                                        <p:cTn id="7" dur="500" fill="hold"/>
                                        <p:tgtEl>
                                          <p:spTgt spid="1536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5362">
                                            <p:txEl>
                                              <p:pRg st="1" end="1"/>
                                            </p:txEl>
                                          </p:spTgt>
                                        </p:tgtEl>
                                        <p:attrNameLst>
                                          <p:attrName>style.visibility</p:attrName>
                                        </p:attrNameLst>
                                      </p:cBhvr>
                                      <p:to>
                                        <p:strVal val="visible"/>
                                      </p:to>
                                    </p:set>
                                    <p:anim calcmode="lin" valueType="num">
                                      <p:cBhvr additive="base">
                                        <p:cTn id="13" dur="500" fill="hold"/>
                                        <p:tgtEl>
                                          <p:spTgt spid="1536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6" name="Rectangle 4"/>
          <p:cNvSpPr/>
          <p:nvPr/>
        </p:nvSpPr>
        <p:spPr>
          <a:xfrm>
            <a:off x="3530600" y="1455738"/>
            <a:ext cx="5081588" cy="4402137"/>
          </a:xfrm>
          <a:prstGeom prst="rect">
            <a:avLst/>
          </a:prstGeom>
          <a:noFill/>
          <a:ln w="9525">
            <a:noFill/>
          </a:ln>
        </p:spPr>
        <p:txBody>
          <a:bodyPr>
            <a:spAutoFit/>
          </a:bodyPr>
          <a:lstStyle/>
          <a:p>
            <a:pPr>
              <a:spcBef>
                <a:spcPct val="50000"/>
              </a:spcBef>
            </a:pPr>
            <a:r>
              <a:rPr lang="zh-CN" altLang="en-US" sz="4000">
                <a:latin typeface="隶书" pitchFamily="49" charset="-122"/>
                <a:ea typeface="隶书" pitchFamily="49" charset="-122"/>
              </a:rPr>
              <a:t>按照事件的发生、发展和结局的时间顺序来写就是顺叙。一般包括时间的先后、空间或地点的转换和事件发展的过程。例如</a:t>
            </a:r>
            <a:r>
              <a:rPr lang="en-US" altLang="zh-CN" sz="4000">
                <a:latin typeface="隶书" pitchFamily="49" charset="-122"/>
                <a:ea typeface="隶书" pitchFamily="49" charset="-122"/>
              </a:rPr>
              <a:t>《</a:t>
            </a:r>
            <a:r>
              <a:rPr lang="zh-CN" altLang="en-US" sz="4000">
                <a:latin typeface="隶书" pitchFamily="49" charset="-122"/>
                <a:ea typeface="隶书" pitchFamily="49" charset="-122"/>
              </a:rPr>
              <a:t>散步</a:t>
            </a:r>
            <a:r>
              <a:rPr lang="en-US" altLang="zh-CN" sz="4000">
                <a:latin typeface="隶书" pitchFamily="49" charset="-122"/>
                <a:ea typeface="隶书" pitchFamily="49" charset="-122"/>
              </a:rPr>
              <a:t>》</a:t>
            </a:r>
          </a:p>
        </p:txBody>
      </p:sp>
      <p:sp>
        <p:nvSpPr>
          <p:cNvPr id="38917" name="Text Box 5"/>
          <p:cNvSpPr txBox="1"/>
          <p:nvPr/>
        </p:nvSpPr>
        <p:spPr>
          <a:xfrm>
            <a:off x="76200" y="1625600"/>
            <a:ext cx="3025775" cy="677863"/>
          </a:xfrm>
          <a:prstGeom prst="rect">
            <a:avLst/>
          </a:prstGeom>
          <a:noFill/>
          <a:ln w="9525">
            <a:noFill/>
          </a:ln>
        </p:spPr>
        <p:txBody>
          <a:bodyPr>
            <a:spAutoFit/>
          </a:bodyPr>
          <a:lstStyle/>
          <a:p>
            <a:pPr>
              <a:spcBef>
                <a:spcPct val="50000"/>
              </a:spcBef>
            </a:pPr>
            <a:r>
              <a:rPr lang="zh-CN" altLang="en-US" sz="3600">
                <a:latin typeface="隶书" pitchFamily="49" charset="-122"/>
                <a:ea typeface="隶书" pitchFamily="49" charset="-122"/>
              </a:rPr>
              <a:t>（</a:t>
            </a:r>
            <a:r>
              <a:rPr lang="en-US" altLang="zh-CN" sz="3600">
                <a:latin typeface="隶书" pitchFamily="49" charset="-122"/>
                <a:ea typeface="隶书" pitchFamily="49" charset="-122"/>
              </a:rPr>
              <a:t>1</a:t>
            </a:r>
            <a:r>
              <a:rPr lang="zh-CN" altLang="en-US" sz="3600">
                <a:latin typeface="隶书" pitchFamily="49" charset="-122"/>
                <a:ea typeface="隶书" pitchFamily="49" charset="-122"/>
              </a:rPr>
              <a:t>）、</a:t>
            </a:r>
            <a:r>
              <a:rPr lang="zh-CN" altLang="en-US" sz="3600">
                <a:solidFill>
                  <a:srgbClr val="0000FF"/>
                </a:solidFill>
                <a:latin typeface="隶书" pitchFamily="49" charset="-122"/>
                <a:ea typeface="隶书" pitchFamily="49" charset="-122"/>
              </a:rPr>
              <a:t>顺叙：</a:t>
            </a:r>
          </a:p>
        </p:txBody>
      </p:sp>
      <p:sp>
        <p:nvSpPr>
          <p:cNvPr id="19460" name="Text Box 14"/>
          <p:cNvSpPr txBox="1"/>
          <p:nvPr/>
        </p:nvSpPr>
        <p:spPr>
          <a:xfrm>
            <a:off x="76200" y="0"/>
            <a:ext cx="8991600" cy="742950"/>
          </a:xfrm>
          <a:prstGeom prst="rect">
            <a:avLst/>
          </a:prstGeom>
          <a:noFill/>
          <a:ln w="9525">
            <a:noFill/>
          </a:ln>
        </p:spPr>
        <p:txBody>
          <a:bodyPr>
            <a:spAutoFit/>
          </a:bodyPr>
          <a:lstStyle/>
          <a:p>
            <a:pPr>
              <a:spcBef>
                <a:spcPct val="50000"/>
              </a:spcBef>
            </a:pPr>
            <a:r>
              <a:rPr lang="zh-CN" altLang="en-US" sz="4000">
                <a:latin typeface="Arial" panose="020b0604020202020204" pitchFamily="34" charset="0"/>
                <a:ea typeface="隶书" pitchFamily="49" charset="-122"/>
              </a:rPr>
              <a:t>记叙的顺序有哪些？</a:t>
            </a:r>
          </a:p>
        </p:txBody>
      </p:sp>
      <p:sp>
        <p:nvSpPr>
          <p:cNvPr id="38927" name="Text Box 15"/>
          <p:cNvSpPr txBox="1"/>
          <p:nvPr/>
        </p:nvSpPr>
        <p:spPr>
          <a:xfrm>
            <a:off x="1447800" y="609600"/>
            <a:ext cx="8382000" cy="762000"/>
          </a:xfrm>
          <a:prstGeom prst="rect">
            <a:avLst/>
          </a:prstGeom>
          <a:noFill/>
          <a:ln w="9525">
            <a:noFill/>
          </a:ln>
        </p:spPr>
        <p:txBody>
          <a:bodyPr>
            <a:spAutoFit/>
          </a:bodyPr>
          <a:lstStyle/>
          <a:p>
            <a:pPr>
              <a:spcBef>
                <a:spcPct val="50000"/>
              </a:spcBef>
            </a:pPr>
            <a:r>
              <a:rPr lang="zh-CN" altLang="en-US" sz="4400">
                <a:solidFill>
                  <a:srgbClr val="FF0000"/>
                </a:solidFill>
                <a:latin typeface="隶书" pitchFamily="49" charset="-122"/>
                <a:ea typeface="隶书" pitchFamily="49" charset="-122"/>
              </a:rPr>
              <a:t>顺叙、倒叙、插叙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2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91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9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7" grpId="0"/>
      <p:bldP spid="3892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5"/>
          <p:cNvSpPr txBox="1"/>
          <p:nvPr/>
        </p:nvSpPr>
        <p:spPr>
          <a:xfrm>
            <a:off x="304800" y="333375"/>
            <a:ext cx="4448175" cy="744538"/>
          </a:xfrm>
          <a:prstGeom prst="rect">
            <a:avLst/>
          </a:prstGeom>
          <a:noFill/>
          <a:ln w="9525">
            <a:noFill/>
          </a:ln>
        </p:spPr>
        <p:txBody>
          <a:bodyPr>
            <a:spAutoFit/>
          </a:bodyPr>
          <a:lstStyle/>
          <a:p>
            <a:pPr>
              <a:spcBef>
                <a:spcPct val="50000"/>
              </a:spcBef>
            </a:pPr>
            <a:r>
              <a:rPr lang="zh-CN" altLang="en-US" sz="4000">
                <a:latin typeface="隶书" pitchFamily="49" charset="-122"/>
                <a:ea typeface="隶书" pitchFamily="49" charset="-122"/>
              </a:rPr>
              <a:t>（</a:t>
            </a:r>
            <a:r>
              <a:rPr lang="en-US" altLang="zh-CN" sz="4000">
                <a:latin typeface="隶书" pitchFamily="49" charset="-122"/>
                <a:ea typeface="隶书" pitchFamily="49" charset="-122"/>
              </a:rPr>
              <a:t>2</a:t>
            </a:r>
            <a:r>
              <a:rPr lang="zh-CN" altLang="en-US" sz="4000">
                <a:latin typeface="隶书" pitchFamily="49" charset="-122"/>
                <a:ea typeface="隶书" pitchFamily="49" charset="-122"/>
              </a:rPr>
              <a:t>）、倒叙：</a:t>
            </a:r>
          </a:p>
        </p:txBody>
      </p:sp>
      <p:sp>
        <p:nvSpPr>
          <p:cNvPr id="20483" name="Text Box 7"/>
          <p:cNvSpPr txBox="1"/>
          <p:nvPr/>
        </p:nvSpPr>
        <p:spPr>
          <a:xfrm>
            <a:off x="2057400" y="685800"/>
            <a:ext cx="6705600" cy="701675"/>
          </a:xfrm>
          <a:prstGeom prst="rect">
            <a:avLst/>
          </a:prstGeom>
          <a:noFill/>
          <a:ln w="9525">
            <a:noFill/>
          </a:ln>
        </p:spPr>
        <p:txBody>
          <a:bodyPr>
            <a:spAutoFit/>
          </a:bodyPr>
          <a:lstStyle/>
          <a:p>
            <a:pPr>
              <a:spcBef>
                <a:spcPct val="50000"/>
              </a:spcBef>
            </a:pPr>
            <a:endParaRPr lang="zh-CN" altLang="zh-CN" sz="4000" b="0">
              <a:latin typeface="隶书" pitchFamily="49" charset="-122"/>
              <a:ea typeface="隶书" pitchFamily="49" charset="-122"/>
            </a:endParaRPr>
          </a:p>
        </p:txBody>
      </p:sp>
      <p:sp>
        <p:nvSpPr>
          <p:cNvPr id="40969" name="Rectangle 9"/>
          <p:cNvSpPr>
            <a:spLocks noGrp="1"/>
          </p:cNvSpPr>
          <p:nvPr>
            <p:ph idx="1"/>
          </p:nvPr>
        </p:nvSpPr>
        <p:spPr>
          <a:xfrm>
            <a:off x="533400" y="1066800"/>
            <a:ext cx="8229600" cy="2514600"/>
          </a:xfrm>
        </p:spPr>
        <p:txBody>
          <a:bodyPr vert="horz" wrap="square" lIns="91440" tIns="45720" rIns="91440" bIns="45720" anchor="t" anchorCtr="0"/>
          <a:lstStyle/>
          <a:p>
            <a:pPr eaLnBrk="1" hangingPunct="1">
              <a:lnSpc>
                <a:spcPct val="90000"/>
              </a:lnSpc>
              <a:buNone/>
            </a:pPr>
            <a:r>
              <a:rPr lang="zh-CN" altLang="en-US" sz="4000" b="1">
                <a:latin typeface="隶书" pitchFamily="49" charset="-122"/>
                <a:ea typeface="隶书" pitchFamily="49" charset="-122"/>
              </a:rPr>
              <a:t>倒叙：是根据表达的需要，把事件的结局或某个最突出的片断提在前边叙述，然后再从事件的开头按原来的发展顺序进行叙述。</a:t>
            </a:r>
            <a:r>
              <a:rPr lang="zh-CN" altLang="en-US" sz="4000">
                <a:latin typeface="隶书" pitchFamily="49" charset="-122"/>
                <a:ea typeface="隶书"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9" grpId="0"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4" name="Text Box 3"/>
          <p:cNvSpPr txBox="1"/>
          <p:nvPr/>
        </p:nvSpPr>
        <p:spPr>
          <a:xfrm>
            <a:off x="381000" y="304800"/>
            <a:ext cx="3733800" cy="762000"/>
          </a:xfrm>
          <a:prstGeom prst="rect">
            <a:avLst/>
          </a:prstGeom>
          <a:noFill/>
          <a:ln w="9525">
            <a:noFill/>
          </a:ln>
        </p:spPr>
        <p:txBody>
          <a:bodyPr>
            <a:spAutoFit/>
          </a:bodyPr>
          <a:lstStyle/>
          <a:p>
            <a:pPr>
              <a:spcBef>
                <a:spcPct val="50000"/>
              </a:spcBef>
            </a:pPr>
            <a:r>
              <a:rPr lang="zh-CN" altLang="en-US" sz="4400">
                <a:solidFill>
                  <a:srgbClr val="FF0000"/>
                </a:solidFill>
                <a:latin typeface="Times New Roman" panose="02020603050405020304" pitchFamily="18" charset="0"/>
                <a:ea typeface="隶书" pitchFamily="49" charset="-122"/>
              </a:rPr>
              <a:t>作者简介：</a:t>
            </a:r>
          </a:p>
        </p:txBody>
      </p:sp>
      <p:sp>
        <p:nvSpPr>
          <p:cNvPr id="19460" name="Text Box 4"/>
          <p:cNvSpPr txBox="1"/>
          <p:nvPr/>
        </p:nvSpPr>
        <p:spPr>
          <a:xfrm>
            <a:off x="228600" y="1789113"/>
            <a:ext cx="8686800" cy="2554287"/>
          </a:xfrm>
          <a:prstGeom prst="rect">
            <a:avLst/>
          </a:prstGeom>
          <a:noFill/>
          <a:ln w="9525">
            <a:noFill/>
          </a:ln>
        </p:spPr>
        <p:txBody>
          <a:bodyPr>
            <a:spAutoFit/>
          </a:bodyPr>
          <a:lstStyle/>
          <a:p>
            <a:pPr>
              <a:spcBef>
                <a:spcPct val="50000"/>
              </a:spcBef>
            </a:pPr>
            <a:r>
              <a:rPr lang="en-US" altLang="zh-CN" sz="2400" b="0">
                <a:latin typeface="Times New Roman" panose="02020603050405020304" pitchFamily="18" charset="0"/>
              </a:rPr>
              <a:t>    </a:t>
            </a:r>
            <a:r>
              <a:rPr lang="zh-CN" altLang="en-US" sz="3200">
                <a:latin typeface="Times New Roman" panose="02020603050405020304" pitchFamily="18" charset="0"/>
                <a:ea typeface="隶书" pitchFamily="49" charset="-122"/>
              </a:rPr>
              <a:t>彭荆风，当代作家。江西萍乡人。他的小说、散文和电影剧本，多以</a:t>
            </a:r>
            <a:r>
              <a:rPr lang="zh-CN" altLang="en-US" sz="3200">
                <a:solidFill>
                  <a:srgbClr val="FF0000"/>
                </a:solidFill>
                <a:latin typeface="Times New Roman" panose="02020603050405020304" pitchFamily="18" charset="0"/>
                <a:ea typeface="隶书" pitchFamily="49" charset="-122"/>
              </a:rPr>
              <a:t>边防军民的生活、斗争和少数民族风俗人情为题材</a:t>
            </a:r>
            <a:r>
              <a:rPr lang="zh-CN" altLang="en-US" sz="3200">
                <a:latin typeface="Times New Roman" panose="02020603050405020304" pitchFamily="18" charset="0"/>
                <a:ea typeface="隶书" pitchFamily="49" charset="-122"/>
              </a:rPr>
              <a:t>。作品有</a:t>
            </a:r>
            <a:r>
              <a:rPr lang="zh-CN" altLang="en-US" sz="3200">
                <a:solidFill>
                  <a:srgbClr val="FF0000"/>
                </a:solidFill>
                <a:latin typeface="Times New Roman" panose="02020603050405020304" pitchFamily="18" charset="0"/>
                <a:ea typeface="隶书" pitchFamily="49" charset="-122"/>
              </a:rPr>
              <a:t>长篇小说鹿衔草</a:t>
            </a:r>
            <a:r>
              <a:rPr lang="en-US" altLang="zh-CN" sz="3200">
                <a:solidFill>
                  <a:srgbClr val="FF0000"/>
                </a:solidFill>
                <a:latin typeface="Times New Roman" panose="02020603050405020304" pitchFamily="18" charset="0"/>
                <a:ea typeface="隶书" pitchFamily="49" charset="-122"/>
              </a:rPr>
              <a:t>》</a:t>
            </a:r>
            <a:r>
              <a:rPr lang="zh-CN" altLang="en-US" sz="3200">
                <a:solidFill>
                  <a:srgbClr val="FF0000"/>
                </a:solidFill>
                <a:latin typeface="Times New Roman" panose="02020603050405020304" pitchFamily="18" charset="0"/>
                <a:ea typeface="隶书" pitchFamily="49" charset="-122"/>
              </a:rPr>
              <a:t>、中篇小说</a:t>
            </a:r>
            <a:r>
              <a:rPr lang="en-US" altLang="zh-CN" sz="3200">
                <a:solidFill>
                  <a:srgbClr val="FF0000"/>
                </a:solidFill>
                <a:latin typeface="Times New Roman" panose="02020603050405020304" pitchFamily="18" charset="0"/>
                <a:ea typeface="隶书" pitchFamily="49" charset="-122"/>
              </a:rPr>
              <a:t>《</a:t>
            </a:r>
            <a:r>
              <a:rPr lang="zh-CN" altLang="en-US" sz="3200">
                <a:solidFill>
                  <a:srgbClr val="FF0000"/>
                </a:solidFill>
                <a:latin typeface="Times New Roman" panose="02020603050405020304" pitchFamily="18" charset="0"/>
                <a:ea typeface="隶书" pitchFamily="49" charset="-122"/>
              </a:rPr>
              <a:t>爱与恨的边界、短篇小说</a:t>
            </a:r>
            <a:r>
              <a:rPr lang="en-US" altLang="zh-CN" sz="3200">
                <a:solidFill>
                  <a:srgbClr val="FF0000"/>
                </a:solidFill>
                <a:latin typeface="Times New Roman" panose="02020603050405020304" pitchFamily="18" charset="0"/>
                <a:ea typeface="隶书" pitchFamily="49" charset="-122"/>
              </a:rPr>
              <a:t>《</a:t>
            </a:r>
            <a:r>
              <a:rPr lang="zh-CN" altLang="en-US" sz="3200">
                <a:solidFill>
                  <a:srgbClr val="FF0000"/>
                </a:solidFill>
                <a:latin typeface="Times New Roman" panose="02020603050405020304" pitchFamily="18" charset="0"/>
                <a:ea typeface="隶书" pitchFamily="49" charset="-122"/>
              </a:rPr>
              <a:t>驿路梨花</a:t>
            </a:r>
            <a:r>
              <a:rPr lang="en-US" altLang="zh-CN" sz="3200">
                <a:solidFill>
                  <a:srgbClr val="FF0000"/>
                </a:solidFill>
                <a:latin typeface="Times New Roman" panose="02020603050405020304" pitchFamily="18" charset="0"/>
                <a:ea typeface="隶书" pitchFamily="49" charset="-122"/>
              </a:rPr>
              <a:t>》</a:t>
            </a:r>
            <a:r>
              <a:rPr lang="zh-CN" altLang="en-US" sz="3200">
                <a:solidFill>
                  <a:srgbClr val="FF0000"/>
                </a:solidFill>
                <a:latin typeface="Times New Roman" panose="02020603050405020304" pitchFamily="18" charset="0"/>
                <a:ea typeface="隶书" pitchFamily="49" charset="-122"/>
              </a:rPr>
              <a:t>、红指甲等。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9460"/>
                                        </p:tgtEl>
                                        <p:attrNameLst>
                                          <p:attrName>style.visibility</p:attrName>
                                        </p:attrNameLst>
                                      </p:cBhvr>
                                      <p:to>
                                        <p:strVal val="visible"/>
                                      </p:to>
                                    </p:set>
                                    <p:anim calcmode="lin" valueType="num">
                                      <p:cBhvr additive="base">
                                        <p:cTn id="7" dur="500" fill="hold"/>
                                        <p:tgtEl>
                                          <p:spTgt spid="19460"/>
                                        </p:tgtEl>
                                        <p:attrNameLst>
                                          <p:attrName>ppt_x</p:attrName>
                                        </p:attrNameLst>
                                      </p:cBhvr>
                                      <p:tavLst>
                                        <p:tav tm="0">
                                          <p:val>
                                            <p:strVal val="1+#ppt_w/2"/>
                                          </p:val>
                                        </p:tav>
                                        <p:tav tm="100000">
                                          <p:val>
                                            <p:strVal val="#ppt_x"/>
                                          </p:val>
                                        </p:tav>
                                      </p:tavLst>
                                    </p:anim>
                                    <p:anim calcmode="lin" valueType="num">
                                      <p:cBhvr additive="base">
                                        <p:cTn id="8" dur="500" fill="hold"/>
                                        <p:tgtEl>
                                          <p:spTgt spid="194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Text Box 6"/>
          <p:cNvSpPr txBox="1"/>
          <p:nvPr/>
        </p:nvSpPr>
        <p:spPr>
          <a:xfrm>
            <a:off x="304800" y="334963"/>
            <a:ext cx="4953000" cy="742950"/>
          </a:xfrm>
          <a:prstGeom prst="rect">
            <a:avLst/>
          </a:prstGeom>
          <a:noFill/>
          <a:ln w="9525">
            <a:noFill/>
          </a:ln>
        </p:spPr>
        <p:txBody>
          <a:bodyPr>
            <a:spAutoFit/>
          </a:bodyPr>
          <a:lstStyle/>
          <a:p>
            <a:pPr>
              <a:spcBef>
                <a:spcPct val="50000"/>
              </a:spcBef>
            </a:pPr>
            <a:r>
              <a:rPr lang="zh-CN" altLang="en-US" sz="4000">
                <a:latin typeface="隶书" pitchFamily="49" charset="-122"/>
                <a:ea typeface="隶书" pitchFamily="49" charset="-122"/>
              </a:rPr>
              <a:t>（</a:t>
            </a:r>
            <a:r>
              <a:rPr lang="en-US" altLang="zh-CN" sz="4000">
                <a:latin typeface="隶书" pitchFamily="49" charset="-122"/>
                <a:ea typeface="隶书" pitchFamily="49" charset="-122"/>
              </a:rPr>
              <a:t>3</a:t>
            </a:r>
            <a:r>
              <a:rPr lang="zh-CN" altLang="en-US" sz="4000">
                <a:latin typeface="隶书" pitchFamily="49" charset="-122"/>
                <a:ea typeface="隶书" pitchFamily="49" charset="-122"/>
              </a:rPr>
              <a:t>）、插叙：</a:t>
            </a:r>
          </a:p>
        </p:txBody>
      </p:sp>
      <p:sp>
        <p:nvSpPr>
          <p:cNvPr id="39945" name="Rectangle 9"/>
          <p:cNvSpPr>
            <a:spLocks noGrp="1"/>
          </p:cNvSpPr>
          <p:nvPr>
            <p:ph idx="1"/>
          </p:nvPr>
        </p:nvSpPr>
        <p:spPr>
          <a:xfrm>
            <a:off x="304800" y="1066800"/>
            <a:ext cx="8686800" cy="4525963"/>
          </a:xfrm>
        </p:spPr>
        <p:txBody>
          <a:bodyPr vert="horz" wrap="square" lIns="91440" tIns="45720" rIns="91440" bIns="45720" anchor="t" anchorCtr="0"/>
          <a:lstStyle/>
          <a:p>
            <a:pPr eaLnBrk="1" hangingPunct="1"/>
            <a:r>
              <a:rPr lang="zh-CN" altLang="en-US" sz="4000" b="1">
                <a:solidFill>
                  <a:srgbClr val="0000FF"/>
                </a:solidFill>
                <a:latin typeface="隶书" pitchFamily="49" charset="-122"/>
                <a:ea typeface="隶书" pitchFamily="49" charset="-122"/>
              </a:rPr>
              <a:t>插叙</a:t>
            </a:r>
            <a:r>
              <a:rPr lang="en-US" altLang="zh-CN" sz="4000" b="1">
                <a:latin typeface="隶书" pitchFamily="49" charset="-122"/>
                <a:ea typeface="隶书" pitchFamily="49" charset="-122"/>
              </a:rPr>
              <a:t>:</a:t>
            </a:r>
            <a:r>
              <a:rPr lang="zh-CN" altLang="en-US" sz="4000" b="1">
                <a:latin typeface="隶书" pitchFamily="49" charset="-122"/>
                <a:ea typeface="隶书" pitchFamily="49" charset="-122"/>
              </a:rPr>
              <a:t>是在叙述中心事件的过程中，为了帮助展开情节或刻画人物，暂时中断叙述的线索，插入一段与主要情节相关的内容，然后再接着叙述原来的内容。例如</a:t>
            </a:r>
            <a:r>
              <a:rPr lang="en-US" altLang="zh-CN" sz="4000" b="1">
                <a:latin typeface="隶书" pitchFamily="49" charset="-122"/>
                <a:ea typeface="隶书" pitchFamily="49" charset="-122"/>
              </a:rPr>
              <a:t>《</a:t>
            </a:r>
            <a:r>
              <a:rPr lang="zh-CN" altLang="en-US" sz="4000" b="1">
                <a:latin typeface="隶书" pitchFamily="49" charset="-122"/>
                <a:ea typeface="隶书" pitchFamily="49" charset="-122"/>
              </a:rPr>
              <a:t>驿路梨花</a:t>
            </a:r>
            <a:r>
              <a:rPr lang="en-US" altLang="zh-CN" sz="4000" b="1">
                <a:latin typeface="隶书" pitchFamily="49" charset="-122"/>
                <a:ea typeface="隶书" pitchFamily="49" charset="-122"/>
              </a:rPr>
              <a:t>》</a:t>
            </a:r>
            <a:r>
              <a:rPr lang="en-US" altLang="zh-CN" sz="4000">
                <a:latin typeface="隶书" pitchFamily="49" charset="-122"/>
                <a:ea typeface="隶书"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4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5" grpId="0"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占位符 569346"/>
          <p:cNvSpPr txBox="1">
            <a:spLocks noRot="1" noChangeArrowheads="1"/>
          </p:cNvSpPr>
          <p:nvPr/>
        </p:nvSpPr>
        <p:spPr bwMode="auto">
          <a:xfrm>
            <a:off x="838200" y="1219200"/>
            <a:ext cx="8153400" cy="4498975"/>
          </a:xfrm>
          <a:prstGeom prst="rect">
            <a:avLst/>
          </a:prstGeom>
          <a:noFill/>
          <a:ln w="9525">
            <a:noFill/>
            <a:miter lim="800000"/>
          </a:ln>
        </p:spPr>
        <p:txBody>
          <a:bodyPr vert="horz" wrap="square" lIns="91440" tIns="45720" rIns="91440" bIns="45720" numCol="1" anchor="t" anchorCtr="0" compatLnSpc="1"/>
          <a:lstStyle/>
          <a:p>
            <a:pPr marL="342900" marR="0" indent="-342900" defTabSz="914400" eaLnBrk="0" hangingPunct="0">
              <a:spcBef>
                <a:spcPct val="20000"/>
              </a:spcBef>
              <a:buClrTx/>
              <a:buSzTx/>
              <a:buFontTx/>
              <a:buChar char="•"/>
              <a:defRPr/>
            </a:pPr>
            <a:r>
              <a:rPr kumimoji="0" lang="zh-CN" altLang="en-US" sz="3200" kern="0" cap="none" spc="0" normalizeH="0" baseline="0" noProof="0" smtClean="0">
                <a:latin typeface="+mn-lt"/>
                <a:ea typeface="+mn-ea"/>
                <a:cs typeface="+mn-cs"/>
                <a:hlinkClick action="ppaction://noaction"/>
              </a:rPr>
              <a:t>二个误会</a:t>
            </a:r>
            <a:endParaRPr kumimoji="0" lang="zh-CN" altLang="en-US" sz="3200" kern="0" cap="none" spc="0" normalizeH="0" baseline="0" noProof="0" smtClean="0">
              <a:latin typeface="+mn-lt"/>
              <a:ea typeface="+mn-ea"/>
              <a:cs typeface="+mn-cs"/>
            </a:endParaRPr>
          </a:p>
          <a:p>
            <a:pPr marL="342900" marR="0" indent="-342900" defTabSz="914400" eaLnBrk="0" hangingPunct="0">
              <a:spcBef>
                <a:spcPct val="20000"/>
              </a:spcBef>
              <a:buClrTx/>
              <a:buSzTx/>
              <a:buFontTx/>
              <a:buChar char="•"/>
              <a:defRPr/>
            </a:pPr>
            <a:r>
              <a:rPr kumimoji="0" lang="zh-CN" altLang="en-US" sz="3200" kern="0" cap="none" spc="0" normalizeH="0" baseline="0" noProof="0" smtClean="0">
                <a:latin typeface="+mn-lt"/>
                <a:ea typeface="+mn-ea"/>
                <a:cs typeface="+mn-cs"/>
                <a:hlinkClick r:id="rId2" action="ppaction://hlinksldjump"/>
              </a:rPr>
              <a:t>三个悬念</a:t>
            </a:r>
            <a:endParaRPr kumimoji="0" lang="zh-CN" altLang="en-US" sz="3200" kern="0" cap="none" spc="0" normalizeH="0" baseline="0" noProof="0" smtClean="0">
              <a:latin typeface="+mn-lt"/>
              <a:ea typeface="+mn-ea"/>
              <a:cs typeface="+mn-cs"/>
            </a:endParaRPr>
          </a:p>
          <a:p>
            <a:pPr marL="342900" marR="0" indent="-342900" defTabSz="914400" eaLnBrk="0" hangingPunct="0">
              <a:spcBef>
                <a:spcPct val="20000"/>
              </a:spcBef>
              <a:buClrTx/>
              <a:buSzTx/>
              <a:buFontTx/>
              <a:buChar char="•"/>
              <a:defRPr/>
            </a:pPr>
            <a:r>
              <a:rPr kumimoji="0" lang="zh-CN" altLang="en-US" sz="3200" kern="0" cap="none" spc="0" normalizeH="0" baseline="0" noProof="0" smtClean="0">
                <a:latin typeface="+mn-lt"/>
                <a:ea typeface="+mn-ea"/>
                <a:cs typeface="+mn-cs"/>
                <a:hlinkClick action="ppaction://noaction"/>
              </a:rPr>
              <a:t>四写梨花</a:t>
            </a:r>
            <a:endParaRPr kumimoji="0" lang="zh-CN" altLang="en-US" sz="3200" kern="0" cap="none" spc="0" normalizeH="0" baseline="0" noProof="0" smtClean="0">
              <a:latin typeface="+mn-lt"/>
              <a:ea typeface="+mn-ea"/>
              <a:cs typeface="+mn-cs"/>
            </a:endParaRPr>
          </a:p>
          <a:p>
            <a:pPr marL="342900" marR="0" indent="-342900" defTabSz="914400" eaLnBrk="0" hangingPunct="0">
              <a:spcBef>
                <a:spcPct val="20000"/>
              </a:spcBef>
              <a:buClrTx/>
              <a:buSzTx/>
              <a:buFontTx/>
              <a:buChar char="•"/>
              <a:defRPr/>
            </a:pPr>
            <a:r>
              <a:rPr kumimoji="0" lang="zh-CN" altLang="en-US" sz="3200" kern="0" cap="none" spc="0" normalizeH="0" baseline="0" noProof="0" smtClean="0">
                <a:latin typeface="+mn-lt"/>
                <a:ea typeface="+mn-ea"/>
                <a:cs typeface="+mn-cs"/>
                <a:hlinkClick action="ppaction://noaction"/>
              </a:rPr>
              <a:t>五件好事</a:t>
            </a:r>
            <a:endParaRPr kumimoji="0" lang="zh-CN" altLang="en-US" sz="3200" kern="0" cap="none" spc="0" normalizeH="0" baseline="0" noProof="0" smtClean="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endParaRPr kumimoji="0" lang="zh-CN" altLang="en-US" sz="3200" kern="0" cap="none" spc="0" normalizeH="0" baseline="0" noProof="0" smtClean="0">
              <a:latin typeface="+mn-lt"/>
              <a:ea typeface="+mn-ea"/>
              <a:cs typeface="+mn-cs"/>
            </a:endParaRPr>
          </a:p>
        </p:txBody>
      </p:sp>
      <p:pic>
        <p:nvPicPr>
          <p:cNvPr id="22531" name="图片 569348" descr="上图为哈尼女骇"/>
          <p:cNvPicPr>
            <a:picLocks noChangeAspect="1"/>
          </p:cNvPicPr>
          <p:nvPr/>
        </p:nvPicPr>
        <p:blipFill>
          <a:blip r:embed="rId3"/>
          <a:stretch>
            <a:fillRect/>
          </a:stretch>
        </p:blipFill>
        <p:spPr>
          <a:xfrm>
            <a:off x="4932363" y="180975"/>
            <a:ext cx="3246437" cy="4681538"/>
          </a:xfrm>
          <a:prstGeom prst="rect">
            <a:avLst/>
          </a:prstGeom>
          <a:noFill/>
          <a:ln w="9525">
            <a:noFill/>
          </a:ln>
        </p:spPr>
      </p:pic>
      <p:sp>
        <p:nvSpPr>
          <p:cNvPr id="22532" name="矩形 569349"/>
          <p:cNvSpPr/>
          <p:nvPr/>
        </p:nvSpPr>
        <p:spPr>
          <a:xfrm>
            <a:off x="4932363" y="5294313"/>
            <a:ext cx="3960812" cy="457200"/>
          </a:xfrm>
          <a:prstGeom prst="rect">
            <a:avLst/>
          </a:prstGeom>
          <a:noFill/>
          <a:ln w="12700">
            <a:noFill/>
          </a:ln>
        </p:spPr>
        <p:txBody>
          <a:bodyPr>
            <a:spAutoFit/>
          </a:bodyPr>
          <a:lstStyle/>
          <a:p>
            <a:r>
              <a:rPr lang="zh-CN" altLang="en-US" sz="2400">
                <a:latin typeface="Arial" panose="020b0604020202020204" pitchFamily="34" charset="0"/>
              </a:rPr>
              <a:t>哈尼族   主要聚居在云南省</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Text Box 4"/>
          <p:cNvSpPr txBox="1"/>
          <p:nvPr/>
        </p:nvSpPr>
        <p:spPr>
          <a:xfrm>
            <a:off x="192088" y="-39687"/>
            <a:ext cx="8458200" cy="1589087"/>
          </a:xfrm>
          <a:prstGeom prst="rect">
            <a:avLst/>
          </a:prstGeom>
          <a:noFill/>
          <a:ln w="9525">
            <a:noFill/>
          </a:ln>
        </p:spPr>
        <p:txBody>
          <a:bodyPr>
            <a:spAutoFit/>
          </a:bodyPr>
          <a:lstStyle/>
          <a:p>
            <a:r>
              <a:rPr lang="zh-CN" altLang="en-US" sz="3200">
                <a:latin typeface="隶书" pitchFamily="49" charset="-122"/>
                <a:ea typeface="隶书" pitchFamily="49" charset="-122"/>
              </a:rPr>
              <a:t>问题：课文围绕“小茅屋的主人是谁”的问题 写了几次误会？  这样写有什么好处？</a:t>
            </a:r>
          </a:p>
          <a:p>
            <a:endParaRPr lang="zh-CN" altLang="en-US" sz="3200">
              <a:latin typeface="隶书" pitchFamily="49" charset="-122"/>
              <a:ea typeface="隶书" pitchFamily="49" charset="-122"/>
            </a:endParaRPr>
          </a:p>
        </p:txBody>
      </p:sp>
      <p:sp>
        <p:nvSpPr>
          <p:cNvPr id="102" name="文本框 101"/>
          <p:cNvSpPr txBox="1"/>
          <p:nvPr/>
        </p:nvSpPr>
        <p:spPr>
          <a:xfrm>
            <a:off x="261938" y="1014413"/>
            <a:ext cx="9145587" cy="1589087"/>
          </a:xfrm>
          <a:prstGeom prst="rect">
            <a:avLst/>
          </a:prstGeom>
          <a:noFill/>
          <a:ln w="9525">
            <a:noFill/>
          </a:ln>
        </p:spPr>
        <p:txBody>
          <a:bodyPr>
            <a:spAutoFit/>
          </a:bodyPr>
          <a:lstStyle/>
          <a:p>
            <a:r>
              <a:rPr lang="zh-CN" altLang="en-US" sz="3200">
                <a:latin typeface="隶书" pitchFamily="49" charset="-122"/>
                <a:ea typeface="隶书" pitchFamily="49" charset="-122"/>
                <a:sym typeface="宋体" panose="02010600030101010101" pitchFamily="2" charset="-122"/>
              </a:rPr>
              <a:t>围绕“小 茅 屋 的 主 人 是 谁”的 问 题，文 章 叙 写 了 </a:t>
            </a:r>
            <a:r>
              <a:rPr lang="zh-CN" altLang="en-US" sz="3200">
                <a:solidFill>
                  <a:srgbClr val="FF0000"/>
                </a:solidFill>
                <a:latin typeface="隶书" pitchFamily="49" charset="-122"/>
                <a:ea typeface="隶书" pitchFamily="49" charset="-122"/>
                <a:sym typeface="宋体" panose="02010600030101010101" pitchFamily="2" charset="-122"/>
              </a:rPr>
              <a:t>两 次误会</a:t>
            </a:r>
            <a:r>
              <a:rPr lang="zh-CN" altLang="en-US" sz="3200">
                <a:latin typeface="隶书" pitchFamily="49" charset="-122"/>
                <a:ea typeface="隶书" pitchFamily="49" charset="-122"/>
                <a:sym typeface="宋体" panose="02010600030101010101" pitchFamily="2" charset="-122"/>
              </a:rPr>
              <a:t>。</a:t>
            </a:r>
          </a:p>
          <a:p>
            <a:endParaRPr lang="zh-CN" altLang="en-US" sz="3200">
              <a:solidFill>
                <a:srgbClr val="FF0000"/>
              </a:solidFill>
              <a:latin typeface="Arial Unicode MS" pitchFamily="34" charset="-122"/>
              <a:ea typeface="Arial Unicode MS" pitchFamily="34" charset="-122"/>
            </a:endParaRPr>
          </a:p>
        </p:txBody>
      </p:sp>
      <p:sp>
        <p:nvSpPr>
          <p:cNvPr id="19459" name="文本框 1"/>
          <p:cNvSpPr txBox="1"/>
          <p:nvPr/>
        </p:nvSpPr>
        <p:spPr>
          <a:xfrm>
            <a:off x="261938" y="2051050"/>
            <a:ext cx="8339137" cy="1798638"/>
          </a:xfrm>
          <a:prstGeom prst="rect">
            <a:avLst/>
          </a:prstGeom>
          <a:noFill/>
          <a:ln w="9525">
            <a:noFill/>
          </a:ln>
        </p:spPr>
        <p:txBody>
          <a:bodyPr>
            <a:spAutoFit/>
          </a:bodyPr>
          <a:lstStyle/>
          <a:p>
            <a:r>
              <a:rPr lang="zh-CN" altLang="en-US" sz="2800">
                <a:latin typeface="Arial Unicode MS" pitchFamily="34" charset="-122"/>
                <a:ea typeface="Arial Unicode MS" pitchFamily="34" charset="-122"/>
              </a:rPr>
              <a:t>第一次误会：</a:t>
            </a:r>
            <a:r>
              <a:rPr lang="zh-CN" altLang="en-US" sz="2800">
                <a:solidFill>
                  <a:srgbClr val="FF0000"/>
                </a:solidFill>
                <a:latin typeface="Arial Unicode MS" pitchFamily="34" charset="-122"/>
                <a:ea typeface="Arial Unicode MS" pitchFamily="34" charset="-122"/>
              </a:rPr>
              <a:t>“我”和老余以为前来送米的瑶族老人是屋主人</a:t>
            </a:r>
            <a:r>
              <a:rPr lang="zh-CN" altLang="en-US" sz="2800">
                <a:latin typeface="Arial Unicode MS" pitchFamily="34" charset="-122"/>
                <a:ea typeface="Arial Unicode MS" pitchFamily="34" charset="-122"/>
              </a:rPr>
              <a:t>，于是“我”和老余同时抓住老人的手，抢着说感谢的话。可是瑶族老人说他不是主人，而是过路人。</a:t>
            </a:r>
          </a:p>
        </p:txBody>
      </p:sp>
      <p:sp>
        <p:nvSpPr>
          <p:cNvPr id="19460" name="文本框 2"/>
          <p:cNvSpPr txBox="1"/>
          <p:nvPr/>
        </p:nvSpPr>
        <p:spPr>
          <a:xfrm>
            <a:off x="84138" y="3849688"/>
            <a:ext cx="8694737" cy="2651125"/>
          </a:xfrm>
          <a:prstGeom prst="rect">
            <a:avLst/>
          </a:prstGeom>
          <a:noFill/>
          <a:ln w="9525">
            <a:noFill/>
          </a:ln>
        </p:spPr>
        <p:txBody>
          <a:bodyPr>
            <a:spAutoFit/>
          </a:bodyPr>
          <a:lstStyle/>
          <a:p>
            <a:pPr indent="228600"/>
            <a:r>
              <a:rPr lang="zh-CN" altLang="en-US" sz="2800">
                <a:latin typeface="Arial Unicode MS" pitchFamily="34" charset="-122"/>
                <a:ea typeface="Arial Unicode MS" pitchFamily="34" charset="-122"/>
              </a:rPr>
              <a:t>第二次误会：“我”、老余和瑶族老人正在修茸房屋时，</a:t>
            </a:r>
            <a:r>
              <a:rPr lang="zh-CN" altLang="en-US" sz="2800">
                <a:solidFill>
                  <a:srgbClr val="FF0000"/>
                </a:solidFill>
                <a:latin typeface="Arial Unicode MS" pitchFamily="34" charset="-122"/>
                <a:ea typeface="Arial Unicode MS" pitchFamily="34" charset="-122"/>
              </a:rPr>
              <a:t>看 见了梨树丛中的一群哈尼小姑娘。“我”想：她一定是梨花。</a:t>
            </a:r>
            <a:r>
              <a:rPr lang="zh-CN" altLang="en-US" sz="2800">
                <a:latin typeface="Arial Unicode MS" pitchFamily="34" charset="-122"/>
                <a:ea typeface="Arial Unicode MS" pitchFamily="34" charset="-122"/>
              </a:rPr>
              <a:t>可小姑娘说 她也不是小屋主人，小姑娘还讲述了房子的来历，原来是十 几年前解放军路过这里修建了小茅屋，小姑娘的姐姐 梨 花照料小茅屋，梨花出嫁后，梨花妹妹继续照管小茅屋。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9459"/>
                                        </p:tgtEl>
                                        <p:attrNameLst>
                                          <p:attrName>style.visibility</p:attrName>
                                        </p:attrNameLst>
                                      </p:cBhvr>
                                      <p:to>
                                        <p:strVal val="visible"/>
                                      </p:to>
                                    </p:set>
                                    <p:animEffect transition="in" filter="box(in)">
                                      <p:cBhvr>
                                        <p:cTn id="13" dur="2000"/>
                                        <p:tgtEl>
                                          <p:spTgt spid="19459"/>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19460"/>
                                        </p:tgtEl>
                                        <p:attrNameLst>
                                          <p:attrName>style.visibility</p:attrName>
                                        </p:attrNameLst>
                                      </p:cBhvr>
                                      <p:to>
                                        <p:strVal val="visible"/>
                                      </p:to>
                                    </p:set>
                                    <p:animEffect transition="in" filter="strips(downLeft)">
                                      <p:cBhvr>
                                        <p:cTn id="18"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9459" grpId="0"/>
      <p:bldP spid="19460"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Text Box 4"/>
          <p:cNvSpPr txBox="1"/>
          <p:nvPr/>
        </p:nvSpPr>
        <p:spPr>
          <a:xfrm>
            <a:off x="192088" y="58738"/>
            <a:ext cx="8458200" cy="1589087"/>
          </a:xfrm>
          <a:prstGeom prst="rect">
            <a:avLst/>
          </a:prstGeom>
          <a:noFill/>
          <a:ln w="9525">
            <a:noFill/>
          </a:ln>
        </p:spPr>
        <p:txBody>
          <a:bodyPr>
            <a:spAutoFit/>
          </a:bodyPr>
          <a:lstStyle/>
          <a:p>
            <a:r>
              <a:rPr lang="zh-CN" altLang="en-US" sz="3200">
                <a:latin typeface="隶书" pitchFamily="49" charset="-122"/>
                <a:ea typeface="隶书" pitchFamily="49" charset="-122"/>
              </a:rPr>
              <a:t>问题：课文围绕“小茅屋的主人是谁”的问题 写了几次误会？  这样写有什么好处？</a:t>
            </a:r>
          </a:p>
          <a:p>
            <a:endParaRPr lang="zh-CN" altLang="en-US" sz="3200">
              <a:latin typeface="隶书" pitchFamily="49" charset="-122"/>
              <a:ea typeface="隶书" pitchFamily="49" charset="-122"/>
            </a:endParaRPr>
          </a:p>
        </p:txBody>
      </p:sp>
      <p:sp>
        <p:nvSpPr>
          <p:cNvPr id="4" name="文本框 3"/>
          <p:cNvSpPr txBox="1"/>
          <p:nvPr/>
        </p:nvSpPr>
        <p:spPr>
          <a:xfrm>
            <a:off x="96838" y="1571625"/>
            <a:ext cx="8990013" cy="1189038"/>
          </a:xfrm>
          <a:prstGeom prst="rect">
            <a:avLst/>
          </a:prstGeom>
          <a:noFill/>
          <a:ln w="9525">
            <a:noFill/>
          </a:ln>
        </p:spPr>
        <p:txBody>
          <a:bodyPr>
            <a:spAutoFit/>
          </a:bodyPr>
          <a:lstStyle/>
          <a:p>
            <a:pPr marR="0" defTabSz="914400">
              <a:buClrTx/>
              <a:buSzTx/>
              <a:buFont typeface="Arial" panose="020b0604020202020204" pitchFamily="34" charset="0"/>
              <a:buNone/>
              <a:defRPr/>
            </a:pPr>
            <a:r>
              <a:rPr kumimoji="0" lang="zh-CN" altLang="en-US" sz="800" b="0" kern="1200" cap="none" spc="0" normalizeH="0" baseline="0" noProof="0" smtClean="0">
                <a:latin typeface="Arial Unicode MS" pitchFamily="34" charset="-122"/>
                <a:ea typeface="Arial Unicode MS" pitchFamily="34" charset="-122"/>
                <a:cs typeface="Arial Unicode MS" pitchFamily="34" charset="-122"/>
              </a:rPr>
              <a:t>这</a:t>
            </a:r>
            <a:r>
              <a:rPr kumimoji="0" lang="zh-CN" altLang="en-US" sz="3600" kern="1200" cap="none" spc="0" normalizeH="0" baseline="0" noProof="0" smtClean="0">
                <a:latin typeface="Arial Unicode MS" pitchFamily="34" charset="-122"/>
                <a:ea typeface="Arial Unicode MS" pitchFamily="34" charset="-122"/>
                <a:cs typeface="Arial Unicode MS" pitchFamily="34" charset="-122"/>
              </a:rPr>
              <a:t>两次误会的描写，给文章</a:t>
            </a:r>
            <a:r>
              <a:rPr kumimoji="0" lang="zh-CN" altLang="en-US" sz="3600" kern="1200" cap="none" spc="0" normalizeH="0" baseline="0" noProof="0" smtClean="0">
                <a:solidFill>
                  <a:srgbClr val="FF0000"/>
                </a:solidFill>
                <a:latin typeface="Arial Unicode MS" pitchFamily="34" charset="-122"/>
                <a:ea typeface="Arial Unicode MS" pitchFamily="34" charset="-122"/>
                <a:cs typeface="Arial Unicode MS" pitchFamily="34" charset="-122"/>
              </a:rPr>
              <a:t>设置了强烈的悬念，</a:t>
            </a:r>
            <a:r>
              <a:rPr kumimoji="0" lang="zh-CN" altLang="en-US" sz="3600" kern="1200" cap="none" spc="0" normalizeH="0" baseline="0" noProof="0" smtClean="0">
                <a:latin typeface="Arial Unicode MS" pitchFamily="34" charset="-122"/>
                <a:ea typeface="Arial Unicode MS" pitchFamily="34" charset="-122"/>
                <a:cs typeface="Arial Unicode MS" pitchFamily="34" charset="-122"/>
              </a:rPr>
              <a:t>也使文章</a:t>
            </a:r>
            <a:r>
              <a:rPr kumimoji="0" lang="zh-CN" altLang="en-US" sz="3600" kern="1200" cap="none" spc="0" normalizeH="0" baseline="0" noProof="0" smtClean="0">
                <a:solidFill>
                  <a:srgbClr val="FF0000"/>
                </a:solidFill>
                <a:effectLst>
                  <a:outerShdw blurRad="38100" dist="38100" dir="2700000" algn="tl">
                    <a:srgbClr val="C0C0C0"/>
                  </a:outerShdw>
                </a:effectLst>
                <a:latin typeface="Arial Unicode MS" pitchFamily="34" charset="-122"/>
                <a:ea typeface="Arial Unicode MS" pitchFamily="34" charset="-122"/>
                <a:cs typeface="Arial Unicode MS" pitchFamily="34" charset="-122"/>
              </a:rPr>
              <a:t>波澜起伏、引人入胜。</a:t>
            </a:r>
          </a:p>
        </p:txBody>
      </p:sp>
      <p:pic>
        <p:nvPicPr>
          <p:cNvPr id="2" name="图片 1" descr="timg (14)"/>
          <p:cNvPicPr>
            <a:picLocks noChangeAspect="1"/>
          </p:cNvPicPr>
          <p:nvPr/>
        </p:nvPicPr>
        <p:blipFill>
          <a:blip r:embed="rId2"/>
          <a:stretch>
            <a:fillRect/>
          </a:stretch>
        </p:blipFill>
        <p:spPr>
          <a:xfrm>
            <a:off x="-4762" y="2841625"/>
            <a:ext cx="6443662" cy="4032250"/>
          </a:xfrm>
          <a:prstGeom prst="rect">
            <a:avLst/>
          </a:prstGeom>
          <a:noFill/>
          <a:ln w="9525">
            <a:noFill/>
          </a:ln>
        </p:spPr>
      </p:pic>
      <p:pic>
        <p:nvPicPr>
          <p:cNvPr id="5" name="图片 4" descr="timg (16)"/>
          <p:cNvPicPr>
            <a:picLocks noChangeAspect="1"/>
          </p:cNvPicPr>
          <p:nvPr/>
        </p:nvPicPr>
        <p:blipFill>
          <a:blip r:embed="rId3"/>
          <a:stretch>
            <a:fillRect/>
          </a:stretch>
        </p:blipFill>
        <p:spPr>
          <a:xfrm>
            <a:off x="6438900" y="2841625"/>
            <a:ext cx="2501900" cy="40322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571393"/>
          <p:cNvSpPr txBox="1">
            <a:spLocks noRot="1" noChangeArrowheads="1"/>
          </p:cNvSpPr>
          <p:nvPr/>
        </p:nvSpPr>
        <p:spPr>
          <a:xfrm>
            <a:off x="298450" y="228600"/>
            <a:ext cx="8540750" cy="1143000"/>
          </a:xfrm>
          <a:prstGeom prst="rect">
            <a:avLst/>
          </a:prstGeom>
        </p:spPr>
        <p:txBody>
          <a:bodyPr/>
          <a:lstStyle/>
          <a:p>
            <a:pPr marR="0" algn="ctr" defTabSz="914400" eaLnBrk="0" hangingPunct="0">
              <a:buClrTx/>
              <a:buSzTx/>
              <a:buFontTx/>
              <a:buNone/>
              <a:defRPr/>
            </a:pPr>
            <a:r>
              <a:rPr kumimoji="0" lang="zh-CN" altLang="en-US" sz="4400" kern="0" cap="none" spc="0" normalizeH="0" baseline="0" noProof="0" smtClean="0">
                <a:latin typeface="+mj-lt"/>
                <a:ea typeface="+mj-ea"/>
                <a:cs typeface="+mj-cs"/>
              </a:rPr>
              <a:t>三次悬念</a:t>
            </a:r>
          </a:p>
        </p:txBody>
      </p:sp>
      <p:sp>
        <p:nvSpPr>
          <p:cNvPr id="3" name="文本占位符 571394"/>
          <p:cNvSpPr txBox="1">
            <a:spLocks noRot="1" noChangeArrowheads="1"/>
          </p:cNvSpPr>
          <p:nvPr/>
        </p:nvSpPr>
        <p:spPr>
          <a:xfrm>
            <a:off x="609600" y="1600200"/>
            <a:ext cx="8153400" cy="4498975"/>
          </a:xfrm>
          <a:prstGeom prst="rect">
            <a:avLst/>
          </a:prstGeom>
        </p:spPr>
        <p:txBody>
          <a:bodyPr/>
          <a:lstStyle/>
          <a:p>
            <a:pPr marL="342900" marR="0" indent="-342900" defTabSz="914400" eaLnBrk="0" hangingPunct="0">
              <a:spcBef>
                <a:spcPct val="20000"/>
              </a:spcBef>
              <a:buClrTx/>
              <a:buSzTx/>
              <a:buFontTx/>
              <a:buChar char="•"/>
              <a:defRPr/>
            </a:pPr>
            <a:r>
              <a:rPr kumimoji="0" lang="zh-CN" altLang="en-US" sz="3200" b="0" kern="0" cap="none" spc="0" normalizeH="0" baseline="0" noProof="0" smtClean="0">
                <a:latin typeface="+mn-lt"/>
                <a:ea typeface="+mn-ea"/>
                <a:cs typeface="+mn-cs"/>
              </a:rPr>
              <a:t>　　</a:t>
            </a:r>
            <a:r>
              <a:rPr kumimoji="0" lang="zh-CN" altLang="en-US" sz="3200" kern="0" cap="none" spc="0" normalizeH="0" baseline="0" noProof="0" smtClean="0">
                <a:solidFill>
                  <a:srgbClr val="C00000"/>
                </a:solidFill>
                <a:latin typeface="+mn-lt"/>
                <a:ea typeface="+mn-ea"/>
                <a:cs typeface="+mn-cs"/>
              </a:rPr>
              <a:t>你能找出这三次悬念在什么地方吗</a:t>
            </a:r>
            <a:r>
              <a:rPr kumimoji="0" lang="en-US" altLang="zh-CN" sz="3200" kern="0" cap="none" spc="0" normalizeH="0" baseline="0" noProof="0" smtClean="0">
                <a:solidFill>
                  <a:srgbClr val="C00000"/>
                </a:solidFill>
                <a:latin typeface="+mn-lt"/>
                <a:ea typeface="+mn-ea"/>
                <a:cs typeface="+mn-cs"/>
              </a:rPr>
              <a:t>?</a:t>
            </a:r>
          </a:p>
          <a:p>
            <a:pPr marL="342900" marR="0" indent="-342900" defTabSz="914400" eaLnBrk="0" hangingPunct="0">
              <a:spcBef>
                <a:spcPct val="20000"/>
              </a:spcBef>
              <a:buClrTx/>
              <a:buSzTx/>
              <a:buFontTx/>
              <a:buChar char="•"/>
              <a:defRPr/>
            </a:pPr>
            <a:endParaRPr kumimoji="0" lang="en-US" altLang="zh-CN" sz="3200" kern="0" cap="none" spc="0" normalizeH="0" baseline="0" noProof="0" smtClean="0">
              <a:latin typeface="+mn-lt"/>
              <a:ea typeface="+mn-ea"/>
              <a:cs typeface="+mn-cs"/>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AutoShape 3"/>
          <p:cNvSpPr/>
          <p:nvPr/>
        </p:nvSpPr>
        <p:spPr>
          <a:xfrm>
            <a:off x="0" y="1219200"/>
            <a:ext cx="1676400" cy="838200"/>
          </a:xfrm>
          <a:prstGeom prst="foldedCorner">
            <a:avLst>
              <a:gd name="adj" fmla="val 12500"/>
            </a:avLst>
          </a:prstGeom>
          <a:solidFill>
            <a:srgbClr val="FF6600"/>
          </a:solidFill>
          <a:ln w="9525" cap="flat" cmpd="sng">
            <a:solidFill>
              <a:schemeClr val="tx1"/>
            </a:solidFill>
            <a:prstDash val="solid"/>
            <a:headEnd type="none" w="med" len="med"/>
            <a:tailEnd type="none" w="med" len="med"/>
          </a:ln>
        </p:spPr>
        <p:txBody>
          <a:bodyPr wrap="none" anchor="ctr" anchorCtr="0"/>
          <a:lstStyle/>
          <a:p>
            <a:pPr algn="ctr"/>
            <a:r>
              <a:rPr lang="zh-CN" altLang="en-US" sz="4000">
                <a:latin typeface="Times New Roman" panose="02020603050405020304" pitchFamily="18" charset="0"/>
                <a:ea typeface="楷体_GB2312" pitchFamily="49" charset="-122"/>
              </a:rPr>
              <a:t>悬念一</a:t>
            </a:r>
          </a:p>
        </p:txBody>
      </p:sp>
      <p:sp>
        <p:nvSpPr>
          <p:cNvPr id="26627" name="AutoShape 5"/>
          <p:cNvSpPr/>
          <p:nvPr/>
        </p:nvSpPr>
        <p:spPr>
          <a:xfrm>
            <a:off x="0" y="3276600"/>
            <a:ext cx="1676400" cy="838200"/>
          </a:xfrm>
          <a:prstGeom prst="foldedCorner">
            <a:avLst>
              <a:gd name="adj" fmla="val 12500"/>
            </a:avLst>
          </a:prstGeom>
          <a:solidFill>
            <a:srgbClr val="FF6600"/>
          </a:solidFill>
          <a:ln w="9525" cap="flat" cmpd="sng">
            <a:solidFill>
              <a:schemeClr val="tx1"/>
            </a:solidFill>
            <a:prstDash val="solid"/>
            <a:headEnd type="none" w="med" len="med"/>
            <a:tailEnd type="none" w="med" len="med"/>
          </a:ln>
        </p:spPr>
        <p:txBody>
          <a:bodyPr wrap="none" anchor="ctr" anchorCtr="0"/>
          <a:lstStyle/>
          <a:p>
            <a:pPr algn="ctr"/>
            <a:r>
              <a:rPr lang="zh-CN" altLang="en-US" sz="4000">
                <a:latin typeface="Times New Roman" panose="02020603050405020304" pitchFamily="18" charset="0"/>
                <a:ea typeface="楷体_GB2312" pitchFamily="49" charset="-122"/>
              </a:rPr>
              <a:t>悬念二</a:t>
            </a:r>
          </a:p>
        </p:txBody>
      </p:sp>
      <p:sp>
        <p:nvSpPr>
          <p:cNvPr id="26628" name="AutoShape 6"/>
          <p:cNvSpPr/>
          <p:nvPr/>
        </p:nvSpPr>
        <p:spPr>
          <a:xfrm>
            <a:off x="0" y="5410200"/>
            <a:ext cx="1676400" cy="838200"/>
          </a:xfrm>
          <a:prstGeom prst="foldedCorner">
            <a:avLst>
              <a:gd name="adj" fmla="val 12500"/>
            </a:avLst>
          </a:prstGeom>
          <a:solidFill>
            <a:srgbClr val="FF6600"/>
          </a:solidFill>
          <a:ln w="9525" cap="flat" cmpd="sng">
            <a:solidFill>
              <a:schemeClr val="tx1"/>
            </a:solidFill>
            <a:prstDash val="solid"/>
            <a:headEnd type="none" w="med" len="med"/>
            <a:tailEnd type="none" w="med" len="med"/>
          </a:ln>
        </p:spPr>
        <p:txBody>
          <a:bodyPr wrap="none" anchor="ctr" anchorCtr="0"/>
          <a:lstStyle/>
          <a:p>
            <a:pPr algn="ctr"/>
            <a:r>
              <a:rPr lang="zh-CN" altLang="en-US" sz="4000">
                <a:latin typeface="Times New Roman" panose="02020603050405020304" pitchFamily="18" charset="0"/>
                <a:ea typeface="楷体_GB2312" pitchFamily="49" charset="-122"/>
              </a:rPr>
              <a:t>悬念三</a:t>
            </a:r>
          </a:p>
        </p:txBody>
      </p:sp>
      <p:sp>
        <p:nvSpPr>
          <p:cNvPr id="17415" name="Text Box 7"/>
          <p:cNvSpPr txBox="1"/>
          <p:nvPr/>
        </p:nvSpPr>
        <p:spPr>
          <a:xfrm>
            <a:off x="2667000" y="1066800"/>
            <a:ext cx="6950075" cy="954088"/>
          </a:xfrm>
          <a:prstGeom prst="rect">
            <a:avLst/>
          </a:prstGeom>
          <a:noFill/>
          <a:ln w="9525">
            <a:noFill/>
          </a:ln>
        </p:spPr>
        <p:txBody>
          <a:bodyPr>
            <a:spAutoFit/>
          </a:bodyPr>
          <a:lstStyle/>
          <a:p>
            <a:r>
              <a:rPr lang="zh-CN" altLang="en-US" sz="2800">
                <a:latin typeface="Times New Roman" panose="02020603050405020304" pitchFamily="18" charset="0"/>
                <a:ea typeface="楷体_GB2312" pitchFamily="49" charset="-122"/>
              </a:rPr>
              <a:t>这是什么人的房子呢？</a:t>
            </a:r>
          </a:p>
          <a:p>
            <a:endParaRPr lang="en-US" altLang="zh-CN" sz="2800">
              <a:latin typeface="Times New Roman" panose="02020603050405020304" pitchFamily="18" charset="0"/>
              <a:ea typeface="楷体_GB2312" pitchFamily="49" charset="-122"/>
            </a:endParaRPr>
          </a:p>
        </p:txBody>
      </p:sp>
      <p:sp>
        <p:nvSpPr>
          <p:cNvPr id="17416" name="Text Box 8"/>
          <p:cNvSpPr txBox="1"/>
          <p:nvPr/>
        </p:nvSpPr>
        <p:spPr>
          <a:xfrm>
            <a:off x="2667000" y="3200400"/>
            <a:ext cx="5410200" cy="800100"/>
          </a:xfrm>
          <a:prstGeom prst="rect">
            <a:avLst/>
          </a:prstGeom>
          <a:noFill/>
          <a:ln w="9525">
            <a:noFill/>
          </a:ln>
        </p:spPr>
        <p:txBody>
          <a:bodyPr>
            <a:spAutoFit/>
          </a:bodyPr>
          <a:lstStyle/>
          <a:p>
            <a:r>
              <a:rPr lang="zh-CN" altLang="en-US" sz="2800">
                <a:latin typeface="Times New Roman" panose="02020603050405020304" pitchFamily="18" charset="0"/>
                <a:ea typeface="楷体_GB2312" pitchFamily="49" charset="-122"/>
              </a:rPr>
              <a:t>到底谁是房子的主人呢？</a:t>
            </a:r>
          </a:p>
          <a:p>
            <a:endParaRPr lang="en-US" altLang="zh-CN">
              <a:latin typeface="Times New Roman" panose="02020603050405020304" pitchFamily="18" charset="0"/>
              <a:ea typeface="楷体_GB2312" pitchFamily="49" charset="-122"/>
            </a:endParaRPr>
          </a:p>
        </p:txBody>
      </p:sp>
      <p:sp>
        <p:nvSpPr>
          <p:cNvPr id="17417" name="Text Box 9"/>
          <p:cNvSpPr txBox="1"/>
          <p:nvPr/>
        </p:nvSpPr>
        <p:spPr>
          <a:xfrm>
            <a:off x="2574925" y="5607050"/>
            <a:ext cx="4332288" cy="1384300"/>
          </a:xfrm>
          <a:prstGeom prst="rect">
            <a:avLst/>
          </a:prstGeom>
          <a:noFill/>
          <a:ln w="9525">
            <a:noFill/>
          </a:ln>
        </p:spPr>
        <p:txBody>
          <a:bodyPr wrap="none">
            <a:spAutoFit/>
          </a:bodyPr>
          <a:lstStyle/>
          <a:p>
            <a:r>
              <a:rPr lang="zh-CN" altLang="en-US" sz="2800">
                <a:latin typeface="Times New Roman" panose="02020603050405020304" pitchFamily="18" charset="0"/>
                <a:ea typeface="楷体_GB2312" pitchFamily="49" charset="-122"/>
              </a:rPr>
              <a:t>解放军为什么盖房子呢？  </a:t>
            </a:r>
            <a:br>
              <a:rPr lang="zh-CN" altLang="en-US" sz="2800">
                <a:latin typeface="Times New Roman" panose="02020603050405020304" pitchFamily="18" charset="0"/>
                <a:ea typeface="楷体_GB2312" pitchFamily="49" charset="-122"/>
              </a:rPr>
            </a:br>
            <a:endParaRPr lang="zh-CN" altLang="en-US" sz="2800">
              <a:latin typeface="Times New Roman" panose="02020603050405020304" pitchFamily="18" charset="0"/>
              <a:ea typeface="楷体_GB2312" pitchFamily="49" charset="-122"/>
            </a:endParaRPr>
          </a:p>
          <a:p>
            <a:endParaRPr lang="en-US" altLang="zh-CN" sz="2800">
              <a:latin typeface="Times New Roman" panose="02020603050405020304" pitchFamily="18" charset="0"/>
              <a:ea typeface="楷体_GB2312" pitchFamily="49" charset="-122"/>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7415"/>
                                        </p:tgtEl>
                                        <p:attrNameLst>
                                          <p:attrName>style.visibility</p:attrName>
                                        </p:attrNameLst>
                                      </p:cBhvr>
                                      <p:to>
                                        <p:strVal val="visible"/>
                                      </p:to>
                                    </p:set>
                                    <p:animEffect transition="in" filter="strips(downLeft)">
                                      <p:cBhvr>
                                        <p:cTn id="7" dur="500"/>
                                        <p:tgtEl>
                                          <p:spTgt spid="17415"/>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7416"/>
                                        </p:tgtEl>
                                        <p:attrNameLst>
                                          <p:attrName>style.visibility</p:attrName>
                                        </p:attrNameLst>
                                      </p:cBhvr>
                                      <p:to>
                                        <p:strVal val="visible"/>
                                      </p:to>
                                    </p:set>
                                    <p:animEffect transition="in" filter="strips(downLeft)">
                                      <p:cBhvr>
                                        <p:cTn id="12" dur="500"/>
                                        <p:tgtEl>
                                          <p:spTgt spid="17416"/>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7417"/>
                                        </p:tgtEl>
                                        <p:attrNameLst>
                                          <p:attrName>style.visibility</p:attrName>
                                        </p:attrNameLst>
                                      </p:cBhvr>
                                      <p:to>
                                        <p:strVal val="visible"/>
                                      </p:to>
                                    </p:set>
                                    <p:animEffect transition="in" filter="strips(downLeft)">
                                      <p:cBhvr>
                                        <p:cTn id="17" dur="500"/>
                                        <p:tgtEl>
                                          <p:spTgt spid="17417"/>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5" grpId="0"/>
      <p:bldP spid="17416" grpId="0"/>
      <p:bldP spid="17417"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7650" name="Group 7"/>
          <p:cNvGrpSpPr/>
          <p:nvPr/>
        </p:nvGrpSpPr>
        <p:grpSpPr>
          <a:xfrm>
            <a:off x="228600" y="2543175"/>
            <a:ext cx="8686800" cy="1738313"/>
            <a:chExt cx="5472" cy="1095"/>
          </a:xfrm>
        </p:grpSpPr>
        <p:sp>
          <p:nvSpPr>
            <p:cNvPr id="27660" name="Rectangle 6"/>
            <p:cNvSpPr/>
            <p:nvPr/>
          </p:nvSpPr>
          <p:spPr>
            <a:xfrm>
              <a:off x="0" y="0"/>
              <a:ext cx="5472" cy="1095"/>
            </a:xfrm>
            <a:prstGeom prst="rect">
              <a:avLst/>
            </a:prstGeom>
            <a:solidFill>
              <a:srgbClr val="FFFFFF"/>
            </a:solidFill>
            <a:ln w="9525">
              <a:noFill/>
            </a:ln>
          </p:spPr>
          <p:txBody>
            <a:bodyPr/>
            <a:lstStyle/>
            <a:p>
              <a:endParaRPr lang="zh-CN" altLang="en-US">
                <a:latin typeface="Times New Roman" panose="02020603050405020304" pitchFamily="18" charset="0"/>
                <a:ea typeface="楷体_GB2312" pitchFamily="49" charset="-122"/>
              </a:endParaRPr>
            </a:p>
          </p:txBody>
        </p:sp>
        <p:grpSp>
          <p:nvGrpSpPr>
            <p:cNvPr id="27661" name="Group 5"/>
            <p:cNvGrpSpPr/>
            <p:nvPr/>
          </p:nvGrpSpPr>
          <p:grpSpPr>
            <a:xfrm>
              <a:off x="0" y="0"/>
              <a:ext cx="5472" cy="1095"/>
              <a:chOff x="0" y="1087"/>
              <a:chExt cx="5472" cy="1095"/>
            </a:xfrm>
          </p:grpSpPr>
          <p:sp>
            <p:nvSpPr>
              <p:cNvPr id="27662" name="Rectangle 2"/>
              <p:cNvSpPr/>
              <p:nvPr/>
            </p:nvSpPr>
            <p:spPr>
              <a:xfrm>
                <a:off x="0" y="1087"/>
                <a:ext cx="5400" cy="1087"/>
              </a:xfrm>
              <a:prstGeom prst="rect">
                <a:avLst/>
              </a:prstGeom>
              <a:solidFill>
                <a:srgbClr val="FFFFFF"/>
              </a:solidFill>
              <a:ln w="9525">
                <a:noFill/>
              </a:ln>
            </p:spPr>
            <p:txBody>
              <a:bodyPr>
                <a:spAutoFit/>
              </a:bodyPr>
              <a:lstStyle/>
              <a:p>
                <a:endParaRPr lang="zh-CN" altLang="en-US">
                  <a:latin typeface="Times New Roman" panose="02020603050405020304" pitchFamily="18" charset="0"/>
                  <a:ea typeface="楷体_GB2312" pitchFamily="49" charset="-122"/>
                </a:endParaRPr>
              </a:p>
            </p:txBody>
          </p:sp>
          <p:sp>
            <p:nvSpPr>
              <p:cNvPr id="27663" name="Rectangle 3"/>
              <p:cNvSpPr/>
              <p:nvPr/>
            </p:nvSpPr>
            <p:spPr>
              <a:xfrm>
                <a:off x="0" y="1087"/>
                <a:ext cx="5472" cy="1095"/>
              </a:xfrm>
              <a:prstGeom prst="rect">
                <a:avLst/>
              </a:prstGeom>
              <a:solidFill>
                <a:srgbClr val="FFFFFF"/>
              </a:solidFill>
              <a:ln w="9525">
                <a:noFill/>
              </a:ln>
            </p:spPr>
            <p:txBody>
              <a:bodyPr/>
              <a:lstStyle/>
              <a:p>
                <a:r>
                  <a:rPr lang="en-US" altLang="zh-CN" sz="900" b="0">
                    <a:solidFill>
                      <a:srgbClr val="000000"/>
                    </a:solidFill>
                    <a:latin typeface="Times New Roman" panose="02020603050405020304" pitchFamily="18" charset="0"/>
                    <a:ea typeface="_x000B__x000C_"/>
                  </a:rPr>
                  <a:t>  </a:t>
                </a:r>
                <a:r>
                  <a:rPr lang="en-US" altLang="zh-CN" sz="10800" b="0">
                    <a:solidFill>
                      <a:srgbClr val="000000"/>
                    </a:solidFill>
                    <a:latin typeface="Times New Roman" panose="02020603050405020304" pitchFamily="18" charset="0"/>
                    <a:ea typeface="_x000B__x000C_"/>
                  </a:rPr>
                  <a:t> </a:t>
                </a:r>
                <a:r>
                  <a:rPr lang="en-US" altLang="zh-CN" sz="900" b="0">
                    <a:solidFill>
                      <a:srgbClr val="000000"/>
                    </a:solidFill>
                    <a:latin typeface="Times New Roman" panose="02020603050405020304" pitchFamily="18" charset="0"/>
                    <a:ea typeface="_x000B__x000C_"/>
                  </a:rPr>
                  <a:t>                                                                                                                                                                                             </a:t>
                </a:r>
              </a:p>
            </p:txBody>
          </p:sp>
        </p:grpSp>
      </p:grpSp>
      <p:pic>
        <p:nvPicPr>
          <p:cNvPr id="27651" name="图片 606209" descr="XC3A7009">
            <a:hlinkClick r:id="rId3"/>
          </p:cNvPr>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7652" name="矩形 606210"/>
          <p:cNvSpPr/>
          <p:nvPr/>
        </p:nvSpPr>
        <p:spPr>
          <a:xfrm>
            <a:off x="0" y="0"/>
            <a:ext cx="9144000" cy="6858000"/>
          </a:xfrm>
          <a:prstGeom prst="rect">
            <a:avLst/>
          </a:prstGeom>
          <a:solidFill>
            <a:schemeClr val="bg1">
              <a:alpha val="50195"/>
            </a:schemeClr>
          </a:solidFill>
          <a:ln w="9525" cap="flat" cmpd="sng">
            <a:solidFill>
              <a:schemeClr val="tx1"/>
            </a:solidFill>
            <a:prstDash val="solid"/>
            <a:miter/>
            <a:headEnd type="none" w="med" len="med"/>
            <a:tailEnd type="none" w="med" len="med"/>
          </a:ln>
        </p:spPr>
        <p:txBody>
          <a:bodyPr/>
          <a:lstStyle/>
          <a:p>
            <a:endParaRPr lang="zh-CN" altLang="en-US">
              <a:latin typeface="Arial" panose="020b0604020202020204" pitchFamily="34" charset="0"/>
            </a:endParaRPr>
          </a:p>
        </p:txBody>
      </p:sp>
      <p:pic>
        <p:nvPicPr>
          <p:cNvPr id="27653" name="图片 606211" descr="scene_18b"/>
          <p:cNvPicPr>
            <a:picLocks noChangeAspect="1"/>
          </p:cNvPicPr>
          <p:nvPr/>
        </p:nvPicPr>
        <p:blipFill>
          <a:blip r:embed="rId4"/>
          <a:stretch>
            <a:fillRect/>
          </a:stretch>
        </p:blipFill>
        <p:spPr>
          <a:xfrm>
            <a:off x="5257800" y="3200400"/>
            <a:ext cx="3505200" cy="3421063"/>
          </a:xfrm>
          <a:prstGeom prst="rect">
            <a:avLst/>
          </a:prstGeom>
          <a:noFill/>
          <a:ln w="9525">
            <a:noFill/>
          </a:ln>
        </p:spPr>
      </p:pic>
      <p:sp>
        <p:nvSpPr>
          <p:cNvPr id="27654" name="矩形 606212"/>
          <p:cNvSpPr/>
          <p:nvPr/>
        </p:nvSpPr>
        <p:spPr>
          <a:xfrm>
            <a:off x="0" y="457200"/>
            <a:ext cx="5334000" cy="914400"/>
          </a:xfrm>
          <a:prstGeom prst="rect">
            <a:avLst/>
          </a:prstGeom>
          <a:solidFill>
            <a:srgbClr val="FF6600"/>
          </a:solidFill>
          <a:ln w="9525" cap="flat" cmpd="sng">
            <a:solidFill>
              <a:schemeClr val="tx1"/>
            </a:solidFill>
            <a:prstDash val="solid"/>
            <a:miter/>
            <a:headEnd type="none" w="med" len="med"/>
            <a:tailEnd type="none" w="med" len="med"/>
          </a:ln>
        </p:spPr>
        <p:txBody>
          <a:bodyPr wrap="none" anchor="ctr" anchorCtr="0"/>
          <a:lstStyle/>
          <a:p>
            <a:pPr algn="ctr"/>
            <a:r>
              <a:rPr lang="zh-CN" altLang="en-US" sz="3600">
                <a:solidFill>
                  <a:schemeClr val="bg1"/>
                </a:solidFill>
                <a:latin typeface="Arial" panose="020b0604020202020204" pitchFamily="34" charset="0"/>
                <a:ea typeface="楷体_GB2312" pitchFamily="49" charset="-122"/>
              </a:rPr>
              <a:t>小茅屋的真正主人是谁？</a:t>
            </a:r>
          </a:p>
        </p:txBody>
      </p:sp>
      <p:sp>
        <p:nvSpPr>
          <p:cNvPr id="12" name="折角形 11"/>
          <p:cNvSpPr/>
          <p:nvPr/>
        </p:nvSpPr>
        <p:spPr>
          <a:xfrm>
            <a:off x="0" y="2590800"/>
            <a:ext cx="3886200" cy="685800"/>
          </a:xfrm>
          <a:prstGeom prst="foldedCorner">
            <a:avLst>
              <a:gd name="adj" fmla="val 12500"/>
            </a:avLst>
          </a:prstGeom>
          <a:solidFill>
            <a:srgbClr val="FF6600"/>
          </a:solidFill>
          <a:ln w="9525" cap="flat" cmpd="sng">
            <a:solidFill>
              <a:schemeClr val="tx1"/>
            </a:solidFill>
            <a:prstDash val="solid"/>
            <a:headEnd type="none" w="med" len="med"/>
            <a:tailEnd type="none" w="med" len="med"/>
          </a:ln>
        </p:spPr>
        <p:txBody>
          <a:bodyPr wrap="none" anchor="ctr" anchorCtr="0"/>
          <a:lstStyle/>
          <a:p>
            <a:pPr algn="ctr"/>
            <a:r>
              <a:rPr lang="zh-CN" altLang="en-US" sz="3600">
                <a:solidFill>
                  <a:schemeClr val="bg1"/>
                </a:solidFill>
                <a:latin typeface="Arial" panose="020b0604020202020204" pitchFamily="34" charset="0"/>
                <a:ea typeface="楷体_GB2312" pitchFamily="49" charset="-122"/>
              </a:rPr>
              <a:t>梨花吗？</a:t>
            </a:r>
          </a:p>
        </p:txBody>
      </p:sp>
      <p:sp>
        <p:nvSpPr>
          <p:cNvPr id="13" name="折角形 12"/>
          <p:cNvSpPr/>
          <p:nvPr/>
        </p:nvSpPr>
        <p:spPr>
          <a:xfrm>
            <a:off x="0" y="3429000"/>
            <a:ext cx="3886200" cy="685800"/>
          </a:xfrm>
          <a:prstGeom prst="foldedCorner">
            <a:avLst>
              <a:gd name="adj" fmla="val 12500"/>
            </a:avLst>
          </a:prstGeom>
          <a:solidFill>
            <a:srgbClr val="FF6600"/>
          </a:solidFill>
          <a:ln w="9525" cap="flat" cmpd="sng">
            <a:solidFill>
              <a:schemeClr val="tx1"/>
            </a:solidFill>
            <a:prstDash val="solid"/>
            <a:headEnd type="none" w="med" len="med"/>
            <a:tailEnd type="none" w="med" len="med"/>
          </a:ln>
        </p:spPr>
        <p:txBody>
          <a:bodyPr wrap="none" anchor="ctr" anchorCtr="0"/>
          <a:lstStyle/>
          <a:p>
            <a:pPr algn="ctr"/>
            <a:r>
              <a:rPr lang="zh-CN" altLang="en-US" sz="3600">
                <a:solidFill>
                  <a:schemeClr val="bg1"/>
                </a:solidFill>
                <a:latin typeface="Arial" panose="020b0604020202020204" pitchFamily="34" charset="0"/>
                <a:ea typeface="楷体_GB2312" pitchFamily="49" charset="-122"/>
              </a:rPr>
              <a:t>梨花的妹妹吗？</a:t>
            </a:r>
          </a:p>
        </p:txBody>
      </p:sp>
      <p:sp>
        <p:nvSpPr>
          <p:cNvPr id="14" name="折角形 13"/>
          <p:cNvSpPr/>
          <p:nvPr/>
        </p:nvSpPr>
        <p:spPr>
          <a:xfrm>
            <a:off x="0" y="1600200"/>
            <a:ext cx="3886200" cy="685800"/>
          </a:xfrm>
          <a:prstGeom prst="foldedCorner">
            <a:avLst>
              <a:gd name="adj" fmla="val 12500"/>
            </a:avLst>
          </a:prstGeom>
          <a:solidFill>
            <a:srgbClr val="FF6600"/>
          </a:solidFill>
          <a:ln w="9525" cap="flat" cmpd="sng">
            <a:solidFill>
              <a:schemeClr val="tx1"/>
            </a:solidFill>
            <a:prstDash val="solid"/>
            <a:headEnd type="none" w="med" len="med"/>
            <a:tailEnd type="none" w="med" len="med"/>
          </a:ln>
        </p:spPr>
        <p:txBody>
          <a:bodyPr wrap="none" anchor="ctr" anchorCtr="0"/>
          <a:lstStyle/>
          <a:p>
            <a:pPr algn="ctr"/>
            <a:r>
              <a:rPr lang="zh-CN" altLang="en-US" sz="3600">
                <a:solidFill>
                  <a:schemeClr val="bg1"/>
                </a:solidFill>
                <a:latin typeface="Arial" panose="020b0604020202020204" pitchFamily="34" charset="0"/>
                <a:ea typeface="楷体_GB2312" pitchFamily="49" charset="-122"/>
              </a:rPr>
              <a:t>瑶族老人吗？</a:t>
            </a:r>
          </a:p>
        </p:txBody>
      </p:sp>
      <p:sp>
        <p:nvSpPr>
          <p:cNvPr id="15" name="折角形 14"/>
          <p:cNvSpPr/>
          <p:nvPr/>
        </p:nvSpPr>
        <p:spPr>
          <a:xfrm>
            <a:off x="0" y="4419600"/>
            <a:ext cx="3886200" cy="685800"/>
          </a:xfrm>
          <a:prstGeom prst="foldedCorner">
            <a:avLst>
              <a:gd name="adj" fmla="val 12500"/>
            </a:avLst>
          </a:prstGeom>
          <a:solidFill>
            <a:srgbClr val="FF6600"/>
          </a:solidFill>
          <a:ln w="9525" cap="flat" cmpd="sng">
            <a:solidFill>
              <a:schemeClr val="tx1"/>
            </a:solidFill>
            <a:prstDash val="solid"/>
            <a:headEnd type="none" w="med" len="med"/>
            <a:tailEnd type="none" w="med" len="med"/>
          </a:ln>
        </p:spPr>
        <p:txBody>
          <a:bodyPr wrap="none" anchor="ctr" anchorCtr="0"/>
          <a:lstStyle/>
          <a:p>
            <a:pPr algn="ctr"/>
            <a:r>
              <a:rPr lang="zh-CN" altLang="en-US" sz="3600">
                <a:solidFill>
                  <a:schemeClr val="bg1"/>
                </a:solidFill>
                <a:latin typeface="Arial" panose="020b0604020202020204" pitchFamily="34" charset="0"/>
                <a:ea typeface="楷体_GB2312" pitchFamily="49" charset="-122"/>
              </a:rPr>
              <a:t>解放军叔叔吗？</a:t>
            </a:r>
          </a:p>
        </p:txBody>
      </p:sp>
      <p:sp>
        <p:nvSpPr>
          <p:cNvPr id="16" name="椭圆 15"/>
          <p:cNvSpPr/>
          <p:nvPr/>
        </p:nvSpPr>
        <p:spPr>
          <a:xfrm>
            <a:off x="4419600" y="1524000"/>
            <a:ext cx="4724400" cy="1600200"/>
          </a:xfrm>
          <a:prstGeom prst="ellipse">
            <a:avLst/>
          </a:prstGeom>
          <a:solidFill>
            <a:srgbClr val="808000"/>
          </a:solidFill>
          <a:ln w="9525" cap="flat" cmpd="sng">
            <a:solidFill>
              <a:schemeClr val="tx1"/>
            </a:solidFill>
            <a:prstDash val="solid"/>
            <a:headEnd type="none" w="med" len="med"/>
            <a:tailEnd type="none" w="med" len="med"/>
          </a:ln>
        </p:spPr>
        <p:txBody>
          <a:bodyPr wrap="none" anchor="ctr" anchorCtr="0"/>
          <a:lstStyle/>
          <a:p>
            <a:pPr algn="ctr"/>
            <a:r>
              <a:rPr lang="zh-CN" altLang="en-US" sz="3600">
                <a:solidFill>
                  <a:schemeClr val="bg1"/>
                </a:solidFill>
                <a:latin typeface="Arial" panose="020b0604020202020204" pitchFamily="34" charset="0"/>
                <a:ea typeface="楷体_GB2312" pitchFamily="49" charset="-122"/>
              </a:rPr>
              <a:t>茅屋的建造者、</a:t>
            </a:r>
          </a:p>
          <a:p>
            <a:pPr algn="ctr"/>
            <a:r>
              <a:rPr lang="zh-CN" altLang="en-US" sz="3600">
                <a:solidFill>
                  <a:schemeClr val="bg1"/>
                </a:solidFill>
                <a:latin typeface="Arial" panose="020b0604020202020204" pitchFamily="34" charset="0"/>
                <a:ea typeface="楷体_GB2312" pitchFamily="49" charset="-122"/>
              </a:rPr>
              <a:t>照管者都是主人</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0" fill="hold"/>
                                        <p:tgtEl>
                                          <p:spTgt spid="14"/>
                                        </p:tgtEl>
                                        <p:attrNameLst>
                                          <p:attrName>ppt_x</p:attrName>
                                        </p:attrNameLst>
                                      </p:cBhvr>
                                      <p:tavLst>
                                        <p:tav tm="0">
                                          <p:val>
                                            <p:strVal val="#ppt_x"/>
                                          </p:val>
                                        </p:tav>
                                        <p:tav tm="100000">
                                          <p:val>
                                            <p:strVal val="#ppt_x"/>
                                          </p:val>
                                        </p:tav>
                                      </p:tavLst>
                                    </p:anim>
                                    <p:anim calcmode="lin" valueType="num">
                                      <p:cBhvr additive="base">
                                        <p:cTn id="8" dur="50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0" fill="hold"/>
                                        <p:tgtEl>
                                          <p:spTgt spid="12"/>
                                        </p:tgtEl>
                                        <p:attrNameLst>
                                          <p:attrName>ppt_x</p:attrName>
                                        </p:attrNameLst>
                                      </p:cBhvr>
                                      <p:tavLst>
                                        <p:tav tm="0">
                                          <p:val>
                                            <p:strVal val="#ppt_x"/>
                                          </p:val>
                                        </p:tav>
                                        <p:tav tm="100000">
                                          <p:val>
                                            <p:strVal val="#ppt_x"/>
                                          </p:val>
                                        </p:tav>
                                      </p:tavLst>
                                    </p:anim>
                                    <p:anim calcmode="lin" valueType="num">
                                      <p:cBhvr additive="base">
                                        <p:cTn id="14" dur="5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0" fill="hold"/>
                                        <p:tgtEl>
                                          <p:spTgt spid="13"/>
                                        </p:tgtEl>
                                        <p:attrNameLst>
                                          <p:attrName>ppt_x</p:attrName>
                                        </p:attrNameLst>
                                      </p:cBhvr>
                                      <p:tavLst>
                                        <p:tav tm="0">
                                          <p:val>
                                            <p:strVal val="#ppt_x"/>
                                          </p:val>
                                        </p:tav>
                                        <p:tav tm="100000">
                                          <p:val>
                                            <p:strVal val="#ppt_x"/>
                                          </p:val>
                                        </p:tav>
                                      </p:tavLst>
                                    </p:anim>
                                    <p:anim calcmode="lin" valueType="num">
                                      <p:cBhvr additive="base">
                                        <p:cTn id="20" dur="5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0" fill="hold"/>
                                        <p:tgtEl>
                                          <p:spTgt spid="15"/>
                                        </p:tgtEl>
                                        <p:attrNameLst>
                                          <p:attrName>ppt_x</p:attrName>
                                        </p:attrNameLst>
                                      </p:cBhvr>
                                      <p:tavLst>
                                        <p:tav tm="0">
                                          <p:val>
                                            <p:strVal val="#ppt_x"/>
                                          </p:val>
                                        </p:tav>
                                        <p:tav tm="100000">
                                          <p:val>
                                            <p:strVal val="#ppt_x"/>
                                          </p:val>
                                        </p:tav>
                                      </p:tavLst>
                                    </p:anim>
                                    <p:anim calcmode="lin" valueType="num">
                                      <p:cBhvr additive="base">
                                        <p:cTn id="26" dur="50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checkerboard(across)">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575489"/>
          <p:cNvSpPr txBox="1">
            <a:spLocks noRot="1" noChangeArrowheads="1"/>
          </p:cNvSpPr>
          <p:nvPr/>
        </p:nvSpPr>
        <p:spPr>
          <a:xfrm>
            <a:off x="298450" y="228600"/>
            <a:ext cx="8540750" cy="1143000"/>
          </a:xfrm>
          <a:prstGeom prst="rect">
            <a:avLst/>
          </a:prstGeom>
        </p:spPr>
        <p:txBody>
          <a:bodyPr/>
          <a:lstStyle/>
          <a:p>
            <a:pPr marR="0" algn="ctr" defTabSz="914400" eaLnBrk="0" hangingPunct="0">
              <a:buClrTx/>
              <a:buSzTx/>
              <a:buFontTx/>
              <a:buNone/>
              <a:defRPr/>
            </a:pPr>
            <a:r>
              <a:rPr kumimoji="0" lang="zh-CN" altLang="en-US" sz="4400" b="0" kern="0" cap="none" spc="0" normalizeH="0" baseline="0" noProof="0" smtClean="0">
                <a:solidFill>
                  <a:schemeClr val="tx2"/>
                </a:solidFill>
                <a:latin typeface="+mj-lt"/>
                <a:ea typeface="+mj-ea"/>
                <a:cs typeface="+mj-cs"/>
              </a:rPr>
              <a:t>四写梨花</a:t>
            </a:r>
            <a:br>
              <a:rPr kumimoji="0" lang="zh-CN" altLang="en-US" sz="4400" b="0" kern="0" cap="none" spc="0" normalizeH="0" baseline="0" noProof="0" smtClean="0">
                <a:solidFill>
                  <a:schemeClr val="tx2"/>
                </a:solidFill>
                <a:latin typeface="+mj-lt"/>
                <a:ea typeface="+mj-ea"/>
                <a:cs typeface="+mj-cs"/>
              </a:rPr>
            </a:br>
            <a:endParaRPr kumimoji="0" lang="zh-CN" altLang="en-US" sz="4400" b="0" kern="0" cap="none" spc="0" normalizeH="0" baseline="0" noProof="0" smtClean="0">
              <a:solidFill>
                <a:schemeClr val="tx2"/>
              </a:solidFill>
              <a:latin typeface="+mj-lt"/>
              <a:ea typeface="+mj-ea"/>
              <a:cs typeface="+mj-cs"/>
            </a:endParaRPr>
          </a:p>
        </p:txBody>
      </p:sp>
      <p:sp>
        <p:nvSpPr>
          <p:cNvPr id="3" name="文本占位符 575490"/>
          <p:cNvSpPr txBox="1">
            <a:spLocks noRot="1" noChangeArrowheads="1"/>
          </p:cNvSpPr>
          <p:nvPr/>
        </p:nvSpPr>
        <p:spPr>
          <a:xfrm>
            <a:off x="609600" y="1600200"/>
            <a:ext cx="8153400" cy="4498975"/>
          </a:xfrm>
          <a:prstGeom prst="rect">
            <a:avLst/>
          </a:prstGeom>
        </p:spPr>
        <p:txBody>
          <a:bodyPr/>
          <a:lstStyle/>
          <a:p>
            <a:pPr marL="342900" marR="0" indent="-342900" defTabSz="914400" eaLnBrk="0" hangingPunct="0">
              <a:spcBef>
                <a:spcPct val="20000"/>
              </a:spcBef>
              <a:buClrTx/>
              <a:buSzTx/>
              <a:buFontTx/>
              <a:buChar char="•"/>
              <a:defRPr/>
            </a:pPr>
            <a:r>
              <a:rPr kumimoji="0" lang="zh-CN" altLang="en-US" sz="3200" b="0" kern="0" cap="none" spc="0" normalizeH="0" baseline="0" noProof="0" smtClean="0">
                <a:latin typeface="+mn-lt"/>
                <a:ea typeface="+mn-ea"/>
                <a:cs typeface="+mn-cs"/>
              </a:rPr>
              <a:t>你能从文中找出来吗？</a:t>
            </a: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8" name="Text Box 4"/>
          <p:cNvSpPr txBox="1"/>
          <p:nvPr/>
        </p:nvSpPr>
        <p:spPr>
          <a:xfrm>
            <a:off x="192088" y="74613"/>
            <a:ext cx="8843962" cy="612775"/>
          </a:xfrm>
          <a:prstGeom prst="rect">
            <a:avLst/>
          </a:prstGeom>
          <a:noFill/>
          <a:ln w="9525">
            <a:noFill/>
          </a:ln>
        </p:spPr>
        <p:txBody>
          <a:bodyPr>
            <a:spAutoFit/>
          </a:bodyPr>
          <a:lstStyle/>
          <a:p>
            <a:r>
              <a:rPr lang="en-US" altLang="en-US" sz="3200">
                <a:latin typeface="隶书" pitchFamily="49" charset="-122"/>
                <a:ea typeface="隶书" pitchFamily="49" charset="-122"/>
              </a:rPr>
              <a:t>4</a:t>
            </a:r>
            <a:r>
              <a:rPr lang="zh-CN" altLang="en-US" sz="3200">
                <a:latin typeface="隶书" pitchFamily="49" charset="-122"/>
                <a:ea typeface="隶书" pitchFamily="49" charset="-122"/>
              </a:rPr>
              <a:t>、 本文中几次写到梨花？ 试找出来并说明作用。</a:t>
            </a:r>
          </a:p>
        </p:txBody>
      </p:sp>
      <p:sp>
        <p:nvSpPr>
          <p:cNvPr id="6" name="文本框 2"/>
          <p:cNvSpPr txBox="1"/>
          <p:nvPr/>
        </p:nvSpPr>
        <p:spPr>
          <a:xfrm>
            <a:off x="304800" y="2057400"/>
            <a:ext cx="8528050" cy="1738313"/>
          </a:xfrm>
          <a:prstGeom prst="rect">
            <a:avLst/>
          </a:prstGeom>
          <a:noFill/>
          <a:ln w="9525">
            <a:noFill/>
          </a:ln>
        </p:spPr>
        <p:txBody>
          <a:bodyPr>
            <a:spAutoFit/>
          </a:bodyPr>
          <a:lstStyle/>
          <a:p>
            <a:r>
              <a:rPr lang="en-US" altLang="zh-CN" sz="3600">
                <a:latin typeface="Arial" panose="020b0604020202020204" pitchFamily="34" charset="0"/>
              </a:rPr>
              <a:t>第一处：４──６自然段，（文章的开头）</a:t>
            </a:r>
          </a:p>
          <a:p>
            <a:r>
              <a:rPr lang="en-US" altLang="zh-CN" sz="3600">
                <a:latin typeface="Arial" panose="020b0604020202020204" pitchFamily="34" charset="0"/>
              </a:rPr>
              <a:t>第二处：２７自然段，（文章的中间）</a:t>
            </a:r>
          </a:p>
          <a:p>
            <a:r>
              <a:rPr lang="en-US" altLang="zh-CN" sz="3600">
                <a:latin typeface="Arial" panose="020b0604020202020204" pitchFamily="34" charset="0"/>
              </a:rPr>
              <a:t>第三处：３７自然段，（文章结尾）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722" name="图片 607233" descr="XC3A7009">
            <a:hlinkClick r:id="rId3"/>
          </p:cNvPr>
          <p:cNvPicPr>
            <a:picLocks noChangeAspect="1"/>
          </p:cNvPicPr>
          <p:nvPr/>
        </p:nvPicPr>
        <p:blipFill>
          <a:blip r:embed="rId2"/>
          <a:stretch>
            <a:fillRect/>
          </a:stretch>
        </p:blipFill>
        <p:spPr>
          <a:xfrm>
            <a:off x="0" y="0"/>
            <a:ext cx="9144000" cy="6858000"/>
          </a:xfrm>
          <a:prstGeom prst="rect">
            <a:avLst/>
          </a:prstGeom>
          <a:noFill/>
          <a:ln w="9525">
            <a:noFill/>
          </a:ln>
        </p:spPr>
      </p:pic>
      <p:sp>
        <p:nvSpPr>
          <p:cNvPr id="3" name="折角形 2"/>
          <p:cNvSpPr/>
          <p:nvPr/>
        </p:nvSpPr>
        <p:spPr>
          <a:xfrm>
            <a:off x="0" y="3309938"/>
            <a:ext cx="9144000" cy="2743200"/>
          </a:xfrm>
          <a:prstGeom prst="foldedCorner">
            <a:avLst>
              <a:gd name="adj" fmla="val 12500"/>
            </a:avLst>
          </a:prstGeom>
          <a:solidFill>
            <a:srgbClr val="0000FF">
              <a:alpha val="50195"/>
            </a:srgbClr>
          </a:solidFill>
          <a:ln w="9525" cap="flat" cmpd="sng">
            <a:solidFill>
              <a:schemeClr val="tx1"/>
            </a:solidFill>
            <a:prstDash val="solid"/>
            <a:headEnd type="none" w="med" len="med"/>
            <a:tailEnd type="none" w="med" len="med"/>
          </a:ln>
        </p:spPr>
        <p:txBody>
          <a:bodyPr/>
          <a:lstStyle/>
          <a:p>
            <a:endParaRPr lang="zh-CN" altLang="en-US">
              <a:latin typeface="Arial" panose="020b0604020202020204" pitchFamily="34" charset="0"/>
            </a:endParaRPr>
          </a:p>
        </p:txBody>
      </p:sp>
      <p:sp>
        <p:nvSpPr>
          <p:cNvPr id="4" name="文本框 607235"/>
          <p:cNvSpPr txBox="1"/>
          <p:nvPr/>
        </p:nvSpPr>
        <p:spPr>
          <a:xfrm>
            <a:off x="161925" y="3309938"/>
            <a:ext cx="9144000" cy="2590800"/>
          </a:xfrm>
          <a:prstGeom prst="rect">
            <a:avLst/>
          </a:prstGeom>
          <a:noFill/>
          <a:ln w="9525">
            <a:noFill/>
          </a:ln>
        </p:spPr>
        <p:txBody>
          <a:bodyPr>
            <a:spAutoFit/>
          </a:bodyPr>
          <a:lstStyle/>
          <a:p>
            <a:r>
              <a:rPr lang="zh-CN" altLang="en-US" sz="3200">
                <a:solidFill>
                  <a:schemeClr val="bg1"/>
                </a:solidFill>
                <a:latin typeface="Arial" panose="020b0604020202020204" pitchFamily="34" charset="0"/>
              </a:rPr>
              <a:t>“白色梨花开满枝头，多么美丽的一片梨树林啊</a:t>
            </a:r>
            <a:r>
              <a:rPr lang="en-US" altLang="zh-CN" sz="3200">
                <a:solidFill>
                  <a:schemeClr val="bg1"/>
                </a:solidFill>
                <a:latin typeface="Arial" panose="020b0604020202020204" pitchFamily="34" charset="0"/>
                <a:ea typeface="楷体_GB2312" pitchFamily="49" charset="-122"/>
              </a:rPr>
              <a:t>!</a:t>
            </a:r>
            <a:r>
              <a:rPr lang="en-US" altLang="zh-CN" sz="3200">
                <a:solidFill>
                  <a:schemeClr val="bg1"/>
                </a:solidFill>
                <a:latin typeface="Arial" panose="020b0604020202020204" pitchFamily="34" charset="0"/>
              </a:rPr>
              <a:t>”——</a:t>
            </a:r>
            <a:r>
              <a:rPr lang="zh-CN" altLang="en-US" sz="3200">
                <a:solidFill>
                  <a:schemeClr val="bg1"/>
                </a:solidFill>
                <a:latin typeface="Arial" panose="020b0604020202020204" pitchFamily="34" charset="0"/>
              </a:rPr>
              <a:t>自然界洁白美丽的梨树林，给暮色中行走在大山深处的</a:t>
            </a:r>
            <a:r>
              <a:rPr lang="en-US" altLang="zh-CN" sz="3200">
                <a:solidFill>
                  <a:schemeClr val="bg1"/>
                </a:solidFill>
                <a:latin typeface="Arial" panose="020b0604020202020204" pitchFamily="34" charset="0"/>
              </a:rPr>
              <a:t>“</a:t>
            </a:r>
            <a:r>
              <a:rPr lang="zh-CN" altLang="en-US" sz="3200">
                <a:solidFill>
                  <a:schemeClr val="bg1"/>
                </a:solidFill>
                <a:latin typeface="Arial" panose="020b0604020202020204" pitchFamily="34" charset="0"/>
              </a:rPr>
              <a:t>我</a:t>
            </a:r>
            <a:r>
              <a:rPr lang="en-US" altLang="zh-CN" sz="3200">
                <a:solidFill>
                  <a:schemeClr val="bg1"/>
                </a:solidFill>
                <a:latin typeface="Arial" panose="020b0604020202020204" pitchFamily="34" charset="0"/>
              </a:rPr>
              <a:t>”</a:t>
            </a:r>
            <a:r>
              <a:rPr lang="zh-CN" altLang="en-US" sz="3200">
                <a:solidFill>
                  <a:schemeClr val="bg1"/>
                </a:solidFill>
                <a:latin typeface="Arial" panose="020b0604020202020204" pitchFamily="34" charset="0"/>
              </a:rPr>
              <a:t>和老余，带去了</a:t>
            </a:r>
            <a:r>
              <a:rPr lang="en-US" altLang="zh-CN" sz="3200">
                <a:solidFill>
                  <a:schemeClr val="bg1"/>
                </a:solidFill>
                <a:latin typeface="Arial" panose="020b0604020202020204" pitchFamily="34" charset="0"/>
              </a:rPr>
              <a:t>“</a:t>
            </a:r>
            <a:r>
              <a:rPr lang="zh-CN" altLang="en-US" sz="3200">
                <a:solidFill>
                  <a:schemeClr val="bg1"/>
                </a:solidFill>
                <a:latin typeface="Arial" panose="020b0604020202020204" pitchFamily="34" charset="0"/>
              </a:rPr>
              <a:t>有人家</a:t>
            </a:r>
            <a:r>
              <a:rPr lang="en-US" altLang="zh-CN" sz="3200">
                <a:solidFill>
                  <a:schemeClr val="bg1"/>
                </a:solidFill>
                <a:latin typeface="Arial" panose="020b0604020202020204" pitchFamily="34" charset="0"/>
              </a:rPr>
              <a:t>”</a:t>
            </a:r>
            <a:r>
              <a:rPr lang="zh-CN" altLang="en-US" sz="3200">
                <a:solidFill>
                  <a:schemeClr val="bg1"/>
                </a:solidFill>
                <a:latin typeface="Arial" panose="020b0604020202020204" pitchFamily="34" charset="0"/>
              </a:rPr>
              <a:t>的欣喜和希望。点题，为故事情节的展开做铺垫</a:t>
            </a:r>
            <a:endParaRPr lang="zh-CN" altLang="en-US" sz="3200">
              <a:solidFill>
                <a:schemeClr val="bg1"/>
              </a:solidFill>
              <a:latin typeface="Arial" panose="020b0604020202020204" pitchFamily="34" charset="0"/>
              <a:ea typeface="楷体_GB2312" pitchFamily="49" charset="-122"/>
            </a:endParaRPr>
          </a:p>
          <a:p>
            <a:endParaRPr lang="zh-CN" altLang="en-US" sz="3600">
              <a:solidFill>
                <a:schemeClr val="bg1"/>
              </a:solidFill>
              <a:latin typeface="Arial" panose="020b0604020202020204" pitchFamily="34"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500"/>
                                        <p:tgtEl>
                                          <p:spTgt spid="4"/>
                                        </p:tgtEl>
                                      </p:cBhvr>
                                    </p:animEffect>
                                  </p:childTnLst>
                                  <p:subTnLst>
                                    <p:audio>
                                      <p:cMediaNode>
                                        <p:cTn display="0" masterRel="sameClick">
                                          <p:stCondLst>
                                            <p:cond evt="begin" delay="0">
                                              <p:tn val="11"/>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5"/>
          <p:cNvSpPr txBox="1"/>
          <p:nvPr/>
        </p:nvSpPr>
        <p:spPr>
          <a:xfrm>
            <a:off x="304800" y="990600"/>
            <a:ext cx="8458200" cy="2624138"/>
          </a:xfrm>
          <a:prstGeom prst="rect">
            <a:avLst/>
          </a:prstGeom>
          <a:noFill/>
          <a:ln w="9525">
            <a:noFill/>
          </a:ln>
        </p:spPr>
        <p:txBody>
          <a:bodyPr>
            <a:spAutoFit/>
          </a:bodyPr>
          <a:lstStyle/>
          <a:p>
            <a:pPr>
              <a:spcBef>
                <a:spcPct val="50000"/>
              </a:spcBef>
            </a:pPr>
            <a:r>
              <a:rPr lang="en-US" altLang="zh-CN" sz="4000">
                <a:solidFill>
                  <a:schemeClr val="accent2"/>
                </a:solidFill>
                <a:latin typeface="Times New Roman" panose="02020603050405020304" pitchFamily="18" charset="0"/>
                <a:ea typeface="隶书" pitchFamily="49" charset="-122"/>
              </a:rPr>
              <a:t>    </a:t>
            </a:r>
            <a:r>
              <a:rPr lang="en-US" altLang="zh-CN" sz="3600">
                <a:solidFill>
                  <a:schemeClr val="accent2"/>
                </a:solidFill>
                <a:latin typeface="Times New Roman" panose="02020603050405020304" pitchFamily="18" charset="0"/>
                <a:ea typeface="隶书" pitchFamily="49" charset="-122"/>
              </a:rPr>
              <a:t>“</a:t>
            </a:r>
            <a:r>
              <a:rPr lang="zh-CN" altLang="en-US" sz="3600">
                <a:solidFill>
                  <a:schemeClr val="accent2"/>
                </a:solidFill>
                <a:latin typeface="Times New Roman" panose="02020603050405020304" pitchFamily="18" charset="0"/>
                <a:ea typeface="隶书" pitchFamily="49" charset="-122"/>
              </a:rPr>
              <a:t>驿路梨花”出自南宋诗人陆游诗</a:t>
            </a:r>
            <a:r>
              <a:rPr lang="en-US" altLang="zh-CN" sz="3600">
                <a:solidFill>
                  <a:schemeClr val="accent2"/>
                </a:solidFill>
                <a:latin typeface="Times New Roman" panose="02020603050405020304" pitchFamily="18" charset="0"/>
                <a:ea typeface="隶书" pitchFamily="49" charset="-122"/>
              </a:rPr>
              <a:t>《</a:t>
            </a:r>
            <a:r>
              <a:rPr lang="zh-CN" altLang="en-US" sz="3600">
                <a:solidFill>
                  <a:schemeClr val="accent2"/>
                </a:solidFill>
                <a:latin typeface="Times New Roman" panose="02020603050405020304" pitchFamily="18" charset="0"/>
                <a:ea typeface="隶书" pitchFamily="49" charset="-122"/>
              </a:rPr>
              <a:t>闻武均州报已复西京</a:t>
            </a:r>
            <a:r>
              <a:rPr lang="en-US" altLang="zh-CN" sz="3600">
                <a:solidFill>
                  <a:schemeClr val="accent2"/>
                </a:solidFill>
                <a:latin typeface="Times New Roman" panose="02020603050405020304" pitchFamily="18" charset="0"/>
                <a:ea typeface="隶书" pitchFamily="49" charset="-122"/>
              </a:rPr>
              <a:t>》</a:t>
            </a:r>
            <a:r>
              <a:rPr lang="zh-CN" altLang="en-US" sz="3600">
                <a:solidFill>
                  <a:schemeClr val="accent2"/>
                </a:solidFill>
                <a:latin typeface="Times New Roman" panose="02020603050405020304" pitchFamily="18" charset="0"/>
                <a:ea typeface="隶书" pitchFamily="49" charset="-122"/>
              </a:rPr>
              <a:t>。诗的最后两句是：“悬知寒食朝陵使，驿路梨花处处开。”</a:t>
            </a:r>
          </a:p>
          <a:p>
            <a:pPr>
              <a:spcBef>
                <a:spcPct val="50000"/>
              </a:spcBef>
            </a:pPr>
            <a:r>
              <a:rPr lang="zh-CN" altLang="en-US" sz="3600">
                <a:solidFill>
                  <a:srgbClr val="FF0000"/>
                </a:solidFill>
                <a:latin typeface="Times New Roman" panose="02020603050405020304" pitchFamily="18" charset="0"/>
                <a:ea typeface="隶书" pitchFamily="49" charset="-122"/>
              </a:rPr>
              <a:t>驿路</a:t>
            </a:r>
            <a:r>
              <a:rPr lang="zh-CN" altLang="en-US" sz="3600">
                <a:solidFill>
                  <a:schemeClr val="accent2"/>
                </a:solidFill>
                <a:latin typeface="Times New Roman" panose="02020603050405020304" pitchFamily="18" charset="0"/>
                <a:ea typeface="隶书" pitchFamily="49" charset="-122"/>
              </a:rPr>
              <a:t>，课文指过往行人所走的道路。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1746" name="图片 607233" descr="XC3A7009">
            <a:hlinkClick r:id="rId3"/>
          </p:cNvPr>
          <p:cNvPicPr>
            <a:picLocks noChangeAspect="1"/>
          </p:cNvPicPr>
          <p:nvPr/>
        </p:nvPicPr>
        <p:blipFill>
          <a:blip r:embed="rId2"/>
          <a:stretch>
            <a:fillRect/>
          </a:stretch>
        </p:blipFill>
        <p:spPr>
          <a:xfrm>
            <a:off x="0" y="0"/>
            <a:ext cx="9144000" cy="6858000"/>
          </a:xfrm>
          <a:prstGeom prst="rect">
            <a:avLst/>
          </a:prstGeom>
          <a:noFill/>
          <a:ln w="9525">
            <a:noFill/>
          </a:ln>
        </p:spPr>
      </p:pic>
      <p:sp>
        <p:nvSpPr>
          <p:cNvPr id="3" name="折角形 2"/>
          <p:cNvSpPr/>
          <p:nvPr/>
        </p:nvSpPr>
        <p:spPr>
          <a:xfrm>
            <a:off x="0" y="3309938"/>
            <a:ext cx="9144000" cy="2743200"/>
          </a:xfrm>
          <a:prstGeom prst="foldedCorner">
            <a:avLst>
              <a:gd name="adj" fmla="val 12500"/>
            </a:avLst>
          </a:prstGeom>
          <a:solidFill>
            <a:srgbClr val="0000FF">
              <a:alpha val="50195"/>
            </a:srgbClr>
          </a:solidFill>
          <a:ln w="9525" cap="flat" cmpd="sng">
            <a:solidFill>
              <a:schemeClr val="tx1"/>
            </a:solidFill>
            <a:prstDash val="solid"/>
            <a:headEnd type="none" w="med" len="med"/>
            <a:tailEnd type="none" w="med" len="med"/>
          </a:ln>
        </p:spPr>
        <p:txBody>
          <a:bodyPr/>
          <a:lstStyle/>
          <a:p>
            <a:r>
              <a:rPr lang="en-US" altLang="zh-CN" sz="3200">
                <a:solidFill>
                  <a:schemeClr val="bg1"/>
                </a:solidFill>
                <a:latin typeface="Arial" panose="020b0604020202020204" pitchFamily="34" charset="0"/>
              </a:rPr>
              <a:t>“</a:t>
            </a:r>
            <a:r>
              <a:rPr lang="zh-CN" altLang="en-US" sz="3200">
                <a:solidFill>
                  <a:schemeClr val="bg1"/>
                </a:solidFill>
                <a:latin typeface="Arial" panose="020b0604020202020204" pitchFamily="34" charset="0"/>
              </a:rPr>
              <a:t>一弯新月升起了，我们借助淡淡的月光，在忽明忽暗的梨树林走着。山间的夜风吹得人脸上凉凉的，梨花的白色花瓣轻轻飘落在我们身  上。”</a:t>
            </a:r>
            <a:r>
              <a:rPr lang="en-US" altLang="zh-CN" sz="3200">
                <a:solidFill>
                  <a:schemeClr val="bg1"/>
                </a:solidFill>
                <a:latin typeface="Arial" panose="020b0604020202020204" pitchFamily="34" charset="0"/>
              </a:rPr>
              <a:t>——</a:t>
            </a:r>
            <a:r>
              <a:rPr lang="zh-CN" altLang="en-US" sz="3200">
                <a:solidFill>
                  <a:schemeClr val="bg1"/>
                </a:solidFill>
                <a:latin typeface="Arial" panose="020b0604020202020204" pitchFamily="34" charset="0"/>
              </a:rPr>
              <a:t>实写淡淡月光下轻轻飘落的梨花瓣，营造美的意境。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0-#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2770" name="图片 609281" descr="k01tree2">
            <a:hlinkClick r:id="rId3"/>
          </p:cNvPr>
          <p:cNvPicPr>
            <a:picLocks noChangeAspect="1"/>
          </p:cNvPicPr>
          <p:nvPr/>
        </p:nvPicPr>
        <p:blipFill>
          <a:blip r:embed="rId2"/>
          <a:stretch>
            <a:fillRect/>
          </a:stretch>
        </p:blipFill>
        <p:spPr>
          <a:xfrm>
            <a:off x="0" y="-838200"/>
            <a:ext cx="9982200" cy="7040563"/>
          </a:xfrm>
          <a:prstGeom prst="rect">
            <a:avLst/>
          </a:prstGeom>
          <a:noFill/>
          <a:ln w="9525">
            <a:noFill/>
          </a:ln>
        </p:spPr>
      </p:pic>
      <p:sp>
        <p:nvSpPr>
          <p:cNvPr id="32771" name="矩形 609282"/>
          <p:cNvSpPr/>
          <p:nvPr/>
        </p:nvSpPr>
        <p:spPr>
          <a:xfrm>
            <a:off x="0" y="5181600"/>
            <a:ext cx="9601200" cy="1905000"/>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nchorCtr="0"/>
          <a:lstStyle/>
          <a:p>
            <a:endParaRPr lang="zh-CN" altLang="en-US" sz="2800">
              <a:solidFill>
                <a:schemeClr val="bg1"/>
              </a:solidFill>
              <a:latin typeface="Arial" panose="020b0604020202020204" pitchFamily="34" charset="0"/>
              <a:ea typeface="楷体_GB2312" pitchFamily="49" charset="-122"/>
            </a:endParaRPr>
          </a:p>
        </p:txBody>
      </p:sp>
      <p:sp>
        <p:nvSpPr>
          <p:cNvPr id="32772" name="矩形 609283"/>
          <p:cNvSpPr/>
          <p:nvPr/>
        </p:nvSpPr>
        <p:spPr>
          <a:xfrm>
            <a:off x="0" y="-838200"/>
            <a:ext cx="533400" cy="6096000"/>
          </a:xfrm>
          <a:prstGeom prst="rect">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a:latin typeface="Arial" panose="020b0604020202020204" pitchFamily="34" charset="0"/>
            </a:endParaRPr>
          </a:p>
        </p:txBody>
      </p:sp>
      <p:sp>
        <p:nvSpPr>
          <p:cNvPr id="5" name="文本框 609284"/>
          <p:cNvSpPr txBox="1"/>
          <p:nvPr/>
        </p:nvSpPr>
        <p:spPr>
          <a:xfrm>
            <a:off x="436563" y="3746500"/>
            <a:ext cx="8763000" cy="4054475"/>
          </a:xfrm>
          <a:prstGeom prst="rect">
            <a:avLst/>
          </a:prstGeom>
          <a:noFill/>
          <a:ln w="9525">
            <a:noFill/>
          </a:ln>
        </p:spPr>
        <p:txBody>
          <a:bodyPr>
            <a:spAutoFit/>
          </a:bodyPr>
          <a:lstStyle/>
          <a:p>
            <a:r>
              <a:rPr lang="zh-CN" altLang="en-US" sz="2800">
                <a:solidFill>
                  <a:srgbClr val="FFFF66"/>
                </a:solidFill>
                <a:latin typeface="Arial" panose="020b0604020202020204" pitchFamily="34" charset="0"/>
              </a:rPr>
              <a:t>“这天夜里，我睡得十分香甜，梦中恍惚在那香气四溢的梨花林里漫步，还看见一个身穿着花衫的哈尼小姑娘在梨花丛中歌唱</a:t>
            </a:r>
            <a:r>
              <a:rPr lang="en-US" altLang="zh-CN" sz="2800">
                <a:solidFill>
                  <a:srgbClr val="FFFF66"/>
                </a:solidFill>
                <a:latin typeface="Arial" panose="020b0604020202020204" pitchFamily="34" charset="0"/>
              </a:rPr>
              <a:t>……”——</a:t>
            </a:r>
            <a:r>
              <a:rPr lang="zh-CN" altLang="en-US" sz="2800">
                <a:solidFill>
                  <a:srgbClr val="FFFF66"/>
                </a:solidFill>
                <a:latin typeface="Arial" panose="020b0604020202020204" pitchFamily="34" charset="0"/>
              </a:rPr>
              <a:t>虚实映衬，香气四溢的梨花林与梨花姑娘相映生辉，委全文营造一种景和人融合的意境，也表达了作者对小茅屋</a:t>
            </a:r>
            <a:r>
              <a:rPr lang="en-US" altLang="zh-CN" sz="2800">
                <a:solidFill>
                  <a:srgbClr val="FFFF66"/>
                </a:solidFill>
                <a:latin typeface="Arial" panose="020b0604020202020204" pitchFamily="34" charset="0"/>
              </a:rPr>
              <a:t>“</a:t>
            </a:r>
            <a:r>
              <a:rPr lang="zh-CN" altLang="en-US" sz="2800">
                <a:solidFill>
                  <a:srgbClr val="FFFF66"/>
                </a:solidFill>
                <a:latin typeface="Arial" panose="020b0604020202020204" pitchFamily="34" charset="0"/>
              </a:rPr>
              <a:t>主人</a:t>
            </a:r>
            <a:r>
              <a:rPr lang="en-US" altLang="zh-CN" sz="2800">
                <a:solidFill>
                  <a:srgbClr val="FFFF66"/>
                </a:solidFill>
                <a:latin typeface="Arial" panose="020b0604020202020204" pitchFamily="34" charset="0"/>
              </a:rPr>
              <a:t>”</a:t>
            </a:r>
            <a:r>
              <a:rPr lang="zh-CN" altLang="en-US" sz="2800">
                <a:solidFill>
                  <a:srgbClr val="FFFF66"/>
                </a:solidFill>
                <a:latin typeface="Arial" panose="020b0604020202020204" pitchFamily="34" charset="0"/>
              </a:rPr>
              <a:t>助人为乐精神的赞美之情。照应文题的同时，产生了第二个误会，推动故事情节向纵深发展。</a:t>
            </a:r>
          </a:p>
          <a:p>
            <a:endParaRPr lang="zh-CN" altLang="en-US" sz="2800">
              <a:solidFill>
                <a:schemeClr val="bg1"/>
              </a:solidFill>
              <a:latin typeface="Arial" panose="020b0604020202020204" pitchFamily="34" charset="0"/>
              <a:ea typeface="楷体_GB2312" pitchFamily="49" charset="-122"/>
            </a:endParaRPr>
          </a:p>
          <a:p>
            <a:endParaRPr lang="zh-CN" altLang="en-US" sz="3600">
              <a:solidFill>
                <a:schemeClr val="bg1"/>
              </a:solidFill>
              <a:latin typeface="Arial" panose="020b0604020202020204" pitchFamily="34"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3794" name="图片 610305" descr="ImageLink"/>
          <p:cNvPicPr>
            <a:picLocks noChangeAspect="1"/>
          </p:cNvPicPr>
          <p:nvPr/>
        </p:nvPicPr>
        <p:blipFill>
          <a:blip r:embed="rId2"/>
          <a:stretch>
            <a:fillRect/>
          </a:stretch>
        </p:blipFill>
        <p:spPr>
          <a:xfrm>
            <a:off x="-228600" y="244475"/>
            <a:ext cx="9144000" cy="6858000"/>
          </a:xfrm>
          <a:prstGeom prst="rect">
            <a:avLst/>
          </a:prstGeom>
          <a:noFill/>
          <a:ln w="9525">
            <a:noFill/>
          </a:ln>
        </p:spPr>
      </p:pic>
      <p:sp>
        <p:nvSpPr>
          <p:cNvPr id="33795" name="矩形 610306"/>
          <p:cNvSpPr/>
          <p:nvPr/>
        </p:nvSpPr>
        <p:spPr>
          <a:xfrm>
            <a:off x="0" y="0"/>
            <a:ext cx="9144000" cy="2209800"/>
          </a:xfrm>
          <a:prstGeom prst="rect">
            <a:avLst/>
          </a:prstGeom>
          <a:solidFill>
            <a:srgbClr val="008000"/>
          </a:solidFill>
          <a:ln w="9525" cap="flat" cmpd="sng">
            <a:solidFill>
              <a:schemeClr val="tx1"/>
            </a:solidFill>
            <a:prstDash val="solid"/>
            <a:miter/>
            <a:headEnd type="none" w="med" len="med"/>
            <a:tailEnd type="none" w="med" len="med"/>
          </a:ln>
        </p:spPr>
        <p:txBody>
          <a:bodyPr/>
          <a:lstStyle/>
          <a:p>
            <a:endParaRPr lang="zh-CN" altLang="en-US">
              <a:latin typeface="Arial" panose="020b0604020202020204" pitchFamily="34" charset="0"/>
            </a:endParaRPr>
          </a:p>
        </p:txBody>
      </p:sp>
      <p:sp>
        <p:nvSpPr>
          <p:cNvPr id="33796" name="文本框 610307"/>
          <p:cNvSpPr txBox="1"/>
          <p:nvPr/>
        </p:nvSpPr>
        <p:spPr>
          <a:xfrm>
            <a:off x="0" y="0"/>
            <a:ext cx="8915400" cy="3017838"/>
          </a:xfrm>
          <a:prstGeom prst="rect">
            <a:avLst/>
          </a:prstGeom>
          <a:noFill/>
          <a:ln w="9525">
            <a:noFill/>
          </a:ln>
        </p:spPr>
        <p:txBody>
          <a:bodyPr>
            <a:spAutoFit/>
          </a:bodyPr>
          <a:lstStyle/>
          <a:p>
            <a:r>
              <a:rPr lang="zh-CN" altLang="en-US" sz="3200">
                <a:solidFill>
                  <a:schemeClr val="bg1"/>
                </a:solidFill>
                <a:latin typeface="Arial" panose="020b0604020202020204" pitchFamily="34" charset="0"/>
                <a:ea typeface="楷体_GB2312" pitchFamily="49" charset="-122"/>
              </a:rPr>
              <a:t>“我望着这群充满朝气的哈尼小姑娘和那洁白的梨花，不由得想起了一句诗：‘驿路梨花处处开。’”</a:t>
            </a:r>
            <a:r>
              <a:rPr lang="en-US" altLang="zh-CN" sz="3200">
                <a:solidFill>
                  <a:schemeClr val="bg1"/>
                </a:solidFill>
                <a:latin typeface="Arial" panose="020b0604020202020204" pitchFamily="34" charset="0"/>
                <a:ea typeface="楷体_GB2312" pitchFamily="49" charset="-122"/>
              </a:rPr>
              <a:t>——“</a:t>
            </a:r>
            <a:r>
              <a:rPr lang="zh-CN" altLang="en-US" sz="3200">
                <a:solidFill>
                  <a:schemeClr val="bg1"/>
                </a:solidFill>
                <a:latin typeface="Arial" panose="020b0604020202020204" pitchFamily="34" charset="0"/>
                <a:ea typeface="楷体_GB2312" pitchFamily="49" charset="-122"/>
              </a:rPr>
              <a:t>驿路梨花”双关花和人，实际上赞颂的是世代相传的雷锋精神。再次点题，文题相映，首尾呼应，使作品结构严谨，浑然一体。</a:t>
            </a:r>
          </a:p>
          <a:p>
            <a:endParaRPr lang="zh-CN" altLang="en-US" sz="3200">
              <a:solidFill>
                <a:schemeClr val="bg1"/>
              </a:solidFill>
              <a:latin typeface="Arial" panose="020b0604020202020204" pitchFamily="34" charset="0"/>
              <a:ea typeface="楷体_GB2312" pitchFamily="49"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3"/>
          <p:cNvSpPr txBox="1"/>
          <p:nvPr/>
        </p:nvSpPr>
        <p:spPr>
          <a:xfrm>
            <a:off x="304800" y="457200"/>
            <a:ext cx="8686800" cy="5678488"/>
          </a:xfrm>
          <a:prstGeom prst="rect">
            <a:avLst/>
          </a:prstGeom>
          <a:noFill/>
          <a:ln w="9525">
            <a:noFill/>
          </a:ln>
        </p:spPr>
        <p:txBody>
          <a:bodyPr>
            <a:spAutoFit/>
          </a:bodyPr>
          <a:lstStyle/>
          <a:p>
            <a:r>
              <a:rPr lang="zh-CN" altLang="en-US" sz="3300">
                <a:latin typeface="Arial Unicode MS" pitchFamily="34" charset="-122"/>
                <a:ea typeface="Arial Unicode MS" pitchFamily="34" charset="-122"/>
              </a:rPr>
              <a:t>文中 </a:t>
            </a:r>
            <a:r>
              <a:rPr lang="zh-CN" altLang="en-US" sz="3300">
                <a:solidFill>
                  <a:srgbClr val="FF0000"/>
                </a:solidFill>
                <a:latin typeface="Arial Unicode MS" pitchFamily="34" charset="-122"/>
                <a:ea typeface="Arial Unicode MS" pitchFamily="34" charset="-122"/>
              </a:rPr>
              <a:t>三次</a:t>
            </a:r>
            <a:r>
              <a:rPr lang="zh-CN" altLang="en-US" sz="3300">
                <a:latin typeface="Arial Unicode MS" pitchFamily="34" charset="-122"/>
                <a:ea typeface="Arial Unicode MS" pitchFamily="34" charset="-122"/>
              </a:rPr>
              <a:t>写到梨花：</a:t>
            </a:r>
          </a:p>
          <a:p>
            <a:r>
              <a:rPr lang="zh-CN" altLang="en-US" sz="3300">
                <a:solidFill>
                  <a:srgbClr val="FF0000"/>
                </a:solidFill>
                <a:latin typeface="Arial Unicode MS" pitchFamily="34" charset="-122"/>
                <a:ea typeface="Arial Unicode MS" pitchFamily="34" charset="-122"/>
                <a:sym typeface="Wingdings" panose="05000000000000000000" pitchFamily="2" charset="2"/>
              </a:rPr>
              <a:t></a:t>
            </a:r>
            <a:r>
              <a:rPr lang="zh-CN" altLang="en-US" sz="3300">
                <a:latin typeface="Arial Unicode MS" pitchFamily="34" charset="-122"/>
                <a:ea typeface="Arial Unicode MS" pitchFamily="34" charset="-122"/>
              </a:rPr>
              <a:t>第一次</a:t>
            </a:r>
            <a:r>
              <a:rPr lang="zh-CN" altLang="en-US" sz="3300">
                <a:solidFill>
                  <a:srgbClr val="FF0000"/>
                </a:solidFill>
                <a:latin typeface="Arial Unicode MS" pitchFamily="34" charset="-122"/>
                <a:ea typeface="Arial Unicode MS" pitchFamily="34" charset="-122"/>
              </a:rPr>
              <a:t>实写</a:t>
            </a:r>
            <a:r>
              <a:rPr lang="zh-CN" altLang="en-US" sz="3300">
                <a:latin typeface="Arial Unicode MS" pitchFamily="34" charset="-122"/>
                <a:ea typeface="Arial Unicode MS" pitchFamily="34" charset="-122"/>
              </a:rPr>
              <a:t>飘落的梨花。</a:t>
            </a:r>
          </a:p>
          <a:p>
            <a:r>
              <a:rPr lang="zh-CN" altLang="en-US" sz="3300">
                <a:latin typeface="Arial Unicode MS" pitchFamily="34" charset="-122"/>
                <a:ea typeface="Arial Unicode MS" pitchFamily="34" charset="-122"/>
              </a:rPr>
              <a:t>作用：</a:t>
            </a:r>
            <a:r>
              <a:rPr lang="zh-CN" altLang="en-US" sz="3300">
                <a:solidFill>
                  <a:srgbClr val="FF0000"/>
                </a:solidFill>
                <a:latin typeface="Arial Unicode MS" pitchFamily="34" charset="-122"/>
                <a:ea typeface="Arial Unicode MS" pitchFamily="34" charset="-122"/>
              </a:rPr>
              <a:t>烘托茅屋，带入优美意境</a:t>
            </a:r>
            <a:r>
              <a:rPr lang="zh-CN" altLang="en-US" sz="3300">
                <a:latin typeface="Arial Unicode MS" pitchFamily="34" charset="-122"/>
                <a:ea typeface="Arial Unicode MS" pitchFamily="34" charset="-122"/>
              </a:rPr>
              <a:t>。</a:t>
            </a:r>
          </a:p>
          <a:p>
            <a:r>
              <a:rPr lang="zh-CN" altLang="en-US" sz="3300">
                <a:solidFill>
                  <a:srgbClr val="FF0000"/>
                </a:solidFill>
                <a:latin typeface="Arial Unicode MS" pitchFamily="34" charset="-122"/>
                <a:ea typeface="Arial Unicode MS" pitchFamily="34" charset="-122"/>
                <a:sym typeface="Wingdings" panose="05000000000000000000" pitchFamily="2" charset="2"/>
              </a:rPr>
              <a:t></a:t>
            </a:r>
            <a:r>
              <a:rPr lang="zh-CN" altLang="en-US" sz="3300">
                <a:latin typeface="Arial Unicode MS" pitchFamily="34" charset="-122"/>
                <a:ea typeface="Arial Unicode MS" pitchFamily="34" charset="-122"/>
              </a:rPr>
              <a:t>第二次</a:t>
            </a:r>
            <a:r>
              <a:rPr lang="zh-CN" altLang="en-US" sz="3300">
                <a:solidFill>
                  <a:srgbClr val="FF0000"/>
                </a:solidFill>
                <a:latin typeface="Arial Unicode MS" pitchFamily="34" charset="-122"/>
                <a:ea typeface="Arial Unicode MS" pitchFamily="34" charset="-122"/>
              </a:rPr>
              <a:t>虚写</a:t>
            </a:r>
            <a:r>
              <a:rPr lang="zh-CN" altLang="en-US" sz="3300">
                <a:latin typeface="Arial Unicode MS" pitchFamily="34" charset="-122"/>
                <a:ea typeface="Arial Unicode MS" pitchFamily="34" charset="-122"/>
              </a:rPr>
              <a:t>“我”梦见哈尼姑娘在梨花丛中歌唱。</a:t>
            </a:r>
          </a:p>
          <a:p>
            <a:r>
              <a:rPr lang="zh-CN" altLang="en-US" sz="3300">
                <a:latin typeface="Arial Unicode MS" pitchFamily="34" charset="-122"/>
                <a:ea typeface="Arial Unicode MS" pitchFamily="34" charset="-122"/>
              </a:rPr>
              <a:t>作用：</a:t>
            </a:r>
            <a:r>
              <a:rPr lang="zh-CN" altLang="en-US" sz="3300">
                <a:solidFill>
                  <a:srgbClr val="FF0000"/>
                </a:solidFill>
                <a:latin typeface="Arial Unicode MS" pitchFamily="34" charset="-122"/>
                <a:ea typeface="Arial Unicode MS" pitchFamily="34" charset="-122"/>
              </a:rPr>
              <a:t>以梨花衬人美。</a:t>
            </a:r>
          </a:p>
          <a:p>
            <a:r>
              <a:rPr lang="zh-CN" altLang="en-US" sz="3300">
                <a:solidFill>
                  <a:srgbClr val="FF0000"/>
                </a:solidFill>
                <a:latin typeface="Arial Unicode MS" pitchFamily="34" charset="-122"/>
                <a:ea typeface="Arial Unicode MS" pitchFamily="34" charset="-122"/>
                <a:sym typeface="Wingdings" panose="05000000000000000000" pitchFamily="2" charset="2"/>
              </a:rPr>
              <a:t></a:t>
            </a:r>
            <a:r>
              <a:rPr lang="zh-CN" altLang="en-US" sz="3300">
                <a:latin typeface="Arial Unicode MS" pitchFamily="34" charset="-122"/>
                <a:ea typeface="Arial Unicode MS" pitchFamily="34" charset="-122"/>
              </a:rPr>
              <a:t>第三次</a:t>
            </a:r>
            <a:r>
              <a:rPr lang="zh-CN" altLang="en-US" sz="3300">
                <a:solidFill>
                  <a:srgbClr val="FF0000"/>
                </a:solidFill>
                <a:latin typeface="Arial Unicode MS" pitchFamily="34" charset="-122"/>
                <a:ea typeface="Arial Unicode MS" pitchFamily="34" charset="-122"/>
              </a:rPr>
              <a:t>实写</a:t>
            </a:r>
            <a:r>
              <a:rPr lang="zh-CN" altLang="en-US" sz="3300">
                <a:latin typeface="Arial Unicode MS" pitchFamily="34" charset="-122"/>
                <a:ea typeface="Arial Unicode MS" pitchFamily="34" charset="-122"/>
              </a:rPr>
              <a:t>“我”在人花相映时，想起陆游的诗句“驿路梨花处处开”。</a:t>
            </a:r>
          </a:p>
          <a:p>
            <a:r>
              <a:rPr lang="zh-CN" altLang="en-US" sz="3300">
                <a:latin typeface="Arial Unicode MS" pitchFamily="34" charset="-122"/>
                <a:ea typeface="Arial Unicode MS" pitchFamily="34" charset="-122"/>
              </a:rPr>
              <a:t>作用：结尾再写梨花是对人物美好</a:t>
            </a:r>
            <a:r>
              <a:rPr lang="zh-CN" altLang="en-US" sz="3300">
                <a:solidFill>
                  <a:srgbClr val="FF0000"/>
                </a:solidFill>
                <a:latin typeface="Arial Unicode MS" pitchFamily="34" charset="-122"/>
                <a:ea typeface="Arial Unicode MS" pitchFamily="34" charset="-122"/>
              </a:rPr>
              <a:t>品质的赞美。</a:t>
            </a:r>
            <a:r>
              <a:rPr lang="zh-CN" altLang="en-US" sz="3300">
                <a:latin typeface="Arial Unicode MS" pitchFamily="34" charset="-122"/>
                <a:ea typeface="Arial Unicode MS" pitchFamily="34" charset="-122"/>
              </a:rPr>
              <a:t>引用诗句结尾，</a:t>
            </a:r>
            <a:r>
              <a:rPr lang="zh-CN" altLang="en-US" sz="3300">
                <a:solidFill>
                  <a:srgbClr val="FF0000"/>
                </a:solidFill>
                <a:latin typeface="Arial Unicode MS" pitchFamily="34" charset="-122"/>
                <a:ea typeface="Arial Unicode MS" pitchFamily="34" charset="-122"/>
              </a:rPr>
              <a:t>照应题目，深化主题，寓意深刻</a:t>
            </a:r>
            <a:r>
              <a:rPr lang="zh-CN" altLang="en-US" sz="3300">
                <a:latin typeface="Arial Unicode MS" pitchFamily="34" charset="-122"/>
                <a:ea typeface="Arial Unicode MS" pitchFamily="34"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4" presetClass="entr" presetSubtype="16"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Effect transition="in" filter="box(in)">
                                      <p:cBhvr>
                                        <p:cTn id="37" dur="2000"/>
                                        <p:tgtEl>
                                          <p:spTgt spid="2">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4" presetClass="entr" presetSubtype="16" fill="hold" nodeType="clickEffect">
                                  <p:stCondLst>
                                    <p:cond delay="0"/>
                                  </p:stCondLst>
                                  <p:childTnLst>
                                    <p:set>
                                      <p:cBhvr>
                                        <p:cTn id="41" dur="1" fill="hold">
                                          <p:stCondLst>
                                            <p:cond delay="0"/>
                                          </p:stCondLst>
                                        </p:cTn>
                                        <p:tgtEl>
                                          <p:spTgt spid="2">
                                            <p:txEl>
                                              <p:pRg st="6" end="6"/>
                                            </p:txEl>
                                          </p:spTgt>
                                        </p:tgtEl>
                                        <p:attrNameLst>
                                          <p:attrName>style.visibility</p:attrName>
                                        </p:attrNameLst>
                                      </p:cBhvr>
                                      <p:to>
                                        <p:strVal val="visible"/>
                                      </p:to>
                                    </p:set>
                                    <p:animEffect transition="in" filter="box(in)">
                                      <p:cBhvr>
                                        <p:cTn id="42" dur="2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612359"/>
          <p:cNvSpPr txBox="1">
            <a:spLocks noRot="1" noChangeArrowheads="1"/>
          </p:cNvSpPr>
          <p:nvPr/>
        </p:nvSpPr>
        <p:spPr>
          <a:xfrm>
            <a:off x="298450" y="228600"/>
            <a:ext cx="8540750" cy="1143000"/>
          </a:xfrm>
          <a:prstGeom prst="rect">
            <a:avLst/>
          </a:prstGeom>
        </p:spPr>
        <p:txBody>
          <a:bodyPr/>
          <a:lstStyle/>
          <a:p>
            <a:pPr marR="0" algn="ctr" defTabSz="914400" eaLnBrk="0" hangingPunct="0">
              <a:buClrTx/>
              <a:buSzTx/>
              <a:buFontTx/>
              <a:buNone/>
              <a:defRPr/>
            </a:pPr>
            <a:r>
              <a:rPr kumimoji="0" lang="zh-CN" altLang="en-US" sz="4400" b="0" kern="0" cap="none" spc="0" normalizeH="0" baseline="0" noProof="0" smtClean="0">
                <a:solidFill>
                  <a:schemeClr val="tx2"/>
                </a:solidFill>
                <a:latin typeface="+mj-lt"/>
                <a:ea typeface="+mj-ea"/>
                <a:cs typeface="+mj-cs"/>
              </a:rPr>
              <a:t>五件好事</a:t>
            </a:r>
          </a:p>
        </p:txBody>
      </p:sp>
      <p:sp>
        <p:nvSpPr>
          <p:cNvPr id="3" name="文本占位符 612360"/>
          <p:cNvSpPr txBox="1">
            <a:spLocks noRot="1" noChangeArrowheads="1"/>
          </p:cNvSpPr>
          <p:nvPr/>
        </p:nvSpPr>
        <p:spPr>
          <a:xfrm>
            <a:off x="609600" y="1600200"/>
            <a:ext cx="8153400" cy="4498975"/>
          </a:xfrm>
          <a:prstGeom prst="rect">
            <a:avLst/>
          </a:prstGeom>
        </p:spPr>
        <p:txBody>
          <a:bodyPr/>
          <a:lstStyle/>
          <a:p>
            <a:pPr marL="342900" marR="0" indent="-342900" defTabSz="914400" eaLnBrk="0" hangingPunct="0">
              <a:spcBef>
                <a:spcPct val="20000"/>
              </a:spcBef>
              <a:buClrTx/>
              <a:buSzTx/>
              <a:buFontTx/>
              <a:buChar char="•"/>
              <a:defRPr/>
            </a:pPr>
            <a:r>
              <a:rPr kumimoji="0" lang="zh-CN" altLang="en-US" sz="3200" kern="0" cap="none" spc="0" normalizeH="0" baseline="0" noProof="0" smtClean="0">
                <a:latin typeface="+mn-lt"/>
                <a:ea typeface="+mn-ea"/>
                <a:cs typeface="+mn-cs"/>
              </a:rPr>
              <a:t>我和老余给房顶加草</a:t>
            </a:r>
            <a:r>
              <a:rPr kumimoji="0" lang="en-US" altLang="zh-CN" sz="3200" kern="0" cap="none" spc="0" normalizeH="0" baseline="0" noProof="0" smtClean="0">
                <a:latin typeface="+mn-lt"/>
                <a:ea typeface="+mn-ea"/>
                <a:cs typeface="+mn-cs"/>
              </a:rPr>
              <a:t>,</a:t>
            </a:r>
            <a:r>
              <a:rPr kumimoji="0" lang="zh-CN" altLang="en-US" sz="3200" kern="0" cap="none" spc="0" normalizeH="0" baseline="0" noProof="0" smtClean="0">
                <a:latin typeface="+mn-lt"/>
                <a:ea typeface="+mn-ea"/>
                <a:cs typeface="+mn-cs"/>
              </a:rPr>
              <a:t>挖排水沟</a:t>
            </a:r>
          </a:p>
          <a:p>
            <a:pPr marL="342900" marR="0" indent="-342900" defTabSz="914400" eaLnBrk="0" hangingPunct="0">
              <a:spcBef>
                <a:spcPct val="20000"/>
              </a:spcBef>
              <a:buClrTx/>
              <a:buSzTx/>
              <a:buFontTx/>
              <a:buChar char="•"/>
              <a:defRPr/>
            </a:pPr>
            <a:r>
              <a:rPr kumimoji="0" lang="zh-CN" altLang="en-US" sz="3200" kern="0" cap="none" spc="0" normalizeH="0" baseline="0" noProof="0" smtClean="0">
                <a:latin typeface="+mn-lt"/>
                <a:ea typeface="+mn-ea"/>
                <a:cs typeface="+mn-cs"/>
              </a:rPr>
              <a:t>瑶族老人专门运粮食</a:t>
            </a:r>
          </a:p>
          <a:p>
            <a:pPr marL="342900" marR="0" indent="-342900" defTabSz="914400" eaLnBrk="0" hangingPunct="0">
              <a:spcBef>
                <a:spcPct val="20000"/>
              </a:spcBef>
              <a:buClrTx/>
              <a:buSzTx/>
              <a:buFontTx/>
              <a:buChar char="•"/>
              <a:defRPr/>
            </a:pPr>
            <a:r>
              <a:rPr kumimoji="0" lang="zh-CN" altLang="en-US" sz="3200" kern="0" cap="none" spc="0" normalizeH="0" baseline="0" noProof="0" smtClean="0">
                <a:latin typeface="+mn-lt"/>
                <a:ea typeface="+mn-ea"/>
                <a:cs typeface="+mn-cs"/>
              </a:rPr>
              <a:t>一群小姑娘照管小屋</a:t>
            </a:r>
          </a:p>
          <a:p>
            <a:pPr marL="342900" marR="0" indent="-342900" defTabSz="914400" eaLnBrk="0" hangingPunct="0">
              <a:spcBef>
                <a:spcPct val="20000"/>
              </a:spcBef>
              <a:buClrTx/>
              <a:buSzTx/>
              <a:buFontTx/>
              <a:buChar char="•"/>
              <a:defRPr/>
            </a:pPr>
            <a:r>
              <a:rPr kumimoji="0" lang="zh-CN" altLang="en-US" sz="3200" kern="0" cap="none" spc="0" normalizeH="0" baseline="0" noProof="0" smtClean="0">
                <a:latin typeface="+mn-lt"/>
                <a:ea typeface="+mn-ea"/>
                <a:cs typeface="+mn-cs"/>
              </a:rPr>
              <a:t>解放军叔叔砍树割草盖小屋</a:t>
            </a:r>
          </a:p>
          <a:p>
            <a:pPr marL="342900" marR="0" indent="-342900" defTabSz="914400" eaLnBrk="0" hangingPunct="0">
              <a:spcBef>
                <a:spcPct val="20000"/>
              </a:spcBef>
              <a:buClrTx/>
              <a:buSzTx/>
              <a:buFontTx/>
              <a:buChar char="•"/>
              <a:defRPr/>
            </a:pPr>
            <a:r>
              <a:rPr kumimoji="0" lang="zh-CN" altLang="en-US" sz="3200" kern="0" cap="none" spc="0" normalizeH="0" baseline="0" noProof="0" smtClean="0">
                <a:latin typeface="+mn-lt"/>
                <a:ea typeface="+mn-ea"/>
                <a:cs typeface="+mn-cs"/>
              </a:rPr>
              <a:t>梨花姑娘照料小屋</a:t>
            </a: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6" name="Text Box 5"/>
          <p:cNvSpPr txBox="1"/>
          <p:nvPr/>
        </p:nvSpPr>
        <p:spPr>
          <a:xfrm>
            <a:off x="152400" y="411163"/>
            <a:ext cx="9220200" cy="679450"/>
          </a:xfrm>
          <a:prstGeom prst="rect">
            <a:avLst/>
          </a:prstGeom>
          <a:noFill/>
          <a:ln w="9525">
            <a:noFill/>
          </a:ln>
        </p:spPr>
        <p:txBody>
          <a:bodyPr>
            <a:spAutoFit/>
          </a:bodyPr>
          <a:lstStyle/>
          <a:p>
            <a:pPr>
              <a:spcBef>
                <a:spcPct val="50000"/>
              </a:spcBef>
            </a:pPr>
            <a:r>
              <a:rPr lang="en-US" altLang="zh-CN" sz="3600">
                <a:solidFill>
                  <a:srgbClr val="000000"/>
                </a:solidFill>
                <a:latin typeface="隶书" pitchFamily="49" charset="-122"/>
                <a:ea typeface="隶书" pitchFamily="49" charset="-122"/>
              </a:rPr>
              <a:t>5</a:t>
            </a:r>
            <a:r>
              <a:rPr lang="zh-CN" altLang="en-US" sz="3600">
                <a:solidFill>
                  <a:srgbClr val="000000"/>
                </a:solidFill>
                <a:latin typeface="隶书" pitchFamily="49" charset="-122"/>
                <a:ea typeface="隶书" pitchFamily="49" charset="-122"/>
              </a:rPr>
              <a:t>、请你谈谈</a:t>
            </a:r>
            <a:r>
              <a:rPr lang="zh-CN" altLang="en-US" sz="3600">
                <a:solidFill>
                  <a:srgbClr val="000000"/>
                </a:solidFill>
                <a:latin typeface="Times New Roman" panose="02020603050405020304" pitchFamily="18" charset="0"/>
                <a:ea typeface="隶书" pitchFamily="49" charset="-122"/>
              </a:rPr>
              <a:t>“</a:t>
            </a:r>
            <a:r>
              <a:rPr lang="zh-CN" altLang="en-US" sz="3600">
                <a:solidFill>
                  <a:srgbClr val="000000"/>
                </a:solidFill>
                <a:latin typeface="隶书" pitchFamily="49" charset="-122"/>
                <a:ea typeface="隶书" pitchFamily="49" charset="-122"/>
              </a:rPr>
              <a:t>驿路梨花</a:t>
            </a:r>
            <a:r>
              <a:rPr lang="zh-CN" altLang="en-US" sz="3600">
                <a:solidFill>
                  <a:srgbClr val="000000"/>
                </a:solidFill>
                <a:latin typeface="Times New Roman" panose="02020603050405020304" pitchFamily="18" charset="0"/>
                <a:ea typeface="隶书" pitchFamily="49" charset="-122"/>
              </a:rPr>
              <a:t>”</a:t>
            </a:r>
            <a:r>
              <a:rPr lang="zh-CN" altLang="en-US" sz="3600">
                <a:solidFill>
                  <a:srgbClr val="FF0000"/>
                </a:solidFill>
                <a:latin typeface="隶书" pitchFamily="49" charset="-122"/>
                <a:ea typeface="隶书" pitchFamily="49" charset="-122"/>
              </a:rPr>
              <a:t>标题的含义和作用</a:t>
            </a:r>
            <a:r>
              <a:rPr lang="zh-CN" altLang="en-US" sz="3600">
                <a:solidFill>
                  <a:srgbClr val="000000"/>
                </a:solidFill>
                <a:latin typeface="隶书" pitchFamily="49" charset="-122"/>
                <a:ea typeface="隶书" pitchFamily="49" charset="-122"/>
              </a:rPr>
              <a:t>。</a:t>
            </a:r>
            <a:r>
              <a:rPr lang="zh-CN" altLang="en-US" sz="3600">
                <a:latin typeface="隶书" pitchFamily="49" charset="-122"/>
                <a:ea typeface="隶书" pitchFamily="49" charset="-122"/>
              </a:rPr>
              <a:t> </a:t>
            </a:r>
          </a:p>
        </p:txBody>
      </p:sp>
      <p:sp>
        <p:nvSpPr>
          <p:cNvPr id="22530" name="Text Box 6"/>
          <p:cNvSpPr txBox="1"/>
          <p:nvPr/>
        </p:nvSpPr>
        <p:spPr>
          <a:xfrm>
            <a:off x="152400" y="990600"/>
            <a:ext cx="8991600" cy="3970338"/>
          </a:xfrm>
          <a:prstGeom prst="rect">
            <a:avLst/>
          </a:prstGeom>
          <a:noFill/>
          <a:ln w="9525">
            <a:noFill/>
          </a:ln>
        </p:spPr>
        <p:txBody>
          <a:bodyPr>
            <a:spAutoFit/>
          </a:bodyPr>
          <a:lstStyle/>
          <a:p>
            <a:pPr>
              <a:spcBef>
                <a:spcPct val="50000"/>
              </a:spcBef>
            </a:pPr>
            <a:r>
              <a:rPr lang="zh-CN" altLang="en-US" sz="3600">
                <a:latin typeface="Arial" panose="020b0604020202020204" pitchFamily="34" charset="0"/>
                <a:ea typeface="隶书" pitchFamily="49" charset="-122"/>
              </a:rPr>
              <a:t>答：“驿路梨花”</a:t>
            </a:r>
            <a:r>
              <a:rPr lang="zh-CN" altLang="en-US" sz="3600">
                <a:solidFill>
                  <a:srgbClr val="FF0000"/>
                </a:solidFill>
                <a:latin typeface="Arial" panose="020b0604020202020204" pitchFamily="34" charset="0"/>
                <a:ea typeface="隶书" pitchFamily="49" charset="-122"/>
              </a:rPr>
              <a:t>引用</a:t>
            </a:r>
            <a:r>
              <a:rPr lang="zh-CN" altLang="en-US" sz="3600">
                <a:latin typeface="Arial" panose="020b0604020202020204" pitchFamily="34" charset="0"/>
                <a:ea typeface="隶书" pitchFamily="49" charset="-122"/>
              </a:rPr>
              <a:t>南宋诗人陆游的诗句，</a:t>
            </a:r>
            <a:r>
              <a:rPr lang="zh-CN" altLang="en-US" sz="3600">
                <a:solidFill>
                  <a:srgbClr val="FF0000"/>
                </a:solidFill>
                <a:latin typeface="Arial" panose="020b0604020202020204" pitchFamily="34" charset="0"/>
                <a:ea typeface="隶书" pitchFamily="49" charset="-122"/>
              </a:rPr>
              <a:t>吸引了读者</a:t>
            </a:r>
            <a:r>
              <a:rPr lang="zh-CN" altLang="en-US" sz="3600">
                <a:latin typeface="Arial" panose="020b0604020202020204" pitchFamily="34" charset="0"/>
                <a:ea typeface="隶书" pitchFamily="49" charset="-122"/>
              </a:rPr>
              <a:t>，也是</a:t>
            </a:r>
            <a:r>
              <a:rPr lang="zh-CN" altLang="en-US" sz="3600">
                <a:solidFill>
                  <a:srgbClr val="FF0000"/>
                </a:solidFill>
                <a:latin typeface="Arial" panose="020b0604020202020204" pitchFamily="34" charset="0"/>
                <a:ea typeface="隶书" pitchFamily="49" charset="-122"/>
              </a:rPr>
              <a:t>全文的线索</a:t>
            </a:r>
            <a:r>
              <a:rPr lang="zh-CN" altLang="en-US" sz="3600">
                <a:latin typeface="Arial" panose="020b0604020202020204" pitchFamily="34" charset="0"/>
                <a:ea typeface="隶书" pitchFamily="49" charset="-122"/>
              </a:rPr>
              <a:t>，既写出了在哀牢山那偏远、冷寂的深山老林中小茅屋边上的盛开的</a:t>
            </a:r>
            <a:r>
              <a:rPr lang="zh-CN" altLang="en-US" sz="3600">
                <a:solidFill>
                  <a:srgbClr val="FF0000"/>
                </a:solidFill>
                <a:latin typeface="Arial" panose="020b0604020202020204" pitchFamily="34" charset="0"/>
                <a:ea typeface="隶书" pitchFamily="49" charset="-122"/>
              </a:rPr>
              <a:t>梨花的美丽</a:t>
            </a:r>
            <a:r>
              <a:rPr lang="zh-CN" altLang="en-US" sz="3600">
                <a:latin typeface="Arial" panose="020b0604020202020204" pitchFamily="34" charset="0"/>
                <a:ea typeface="隶书" pitchFamily="49" charset="-122"/>
              </a:rPr>
              <a:t>，又</a:t>
            </a:r>
            <a:r>
              <a:rPr lang="zh-CN" altLang="en-US" sz="3600">
                <a:solidFill>
                  <a:srgbClr val="FF0000"/>
                </a:solidFill>
                <a:latin typeface="Arial" panose="020b0604020202020204" pitchFamily="34" charset="0"/>
                <a:ea typeface="隶书" pitchFamily="49" charset="-122"/>
              </a:rPr>
              <a:t>暗喻了梨花小姑娘的纯洁、美丽</a:t>
            </a:r>
            <a:r>
              <a:rPr lang="zh-CN" altLang="en-US" sz="3600">
                <a:latin typeface="Arial" panose="020b0604020202020204" pitchFamily="34" charset="0"/>
                <a:ea typeface="隶书" pitchFamily="49" charset="-122"/>
              </a:rPr>
              <a:t>，</a:t>
            </a:r>
            <a:r>
              <a:rPr lang="zh-CN" altLang="en-US" sz="3600">
                <a:solidFill>
                  <a:srgbClr val="FF0000"/>
                </a:solidFill>
                <a:latin typeface="Arial" panose="020b0604020202020204" pitchFamily="34" charset="0"/>
                <a:ea typeface="隶书" pitchFamily="49" charset="-122"/>
              </a:rPr>
              <a:t>象征</a:t>
            </a:r>
            <a:r>
              <a:rPr lang="zh-CN" altLang="en-US" sz="3600">
                <a:latin typeface="Arial" panose="020b0604020202020204" pitchFamily="34" charset="0"/>
                <a:ea typeface="隶书" pitchFamily="49" charset="-122"/>
              </a:rPr>
              <a:t>了</a:t>
            </a:r>
            <a:r>
              <a:rPr lang="zh-CN" altLang="en-US" sz="3600">
                <a:solidFill>
                  <a:srgbClr val="FF0000"/>
                </a:solidFill>
                <a:latin typeface="Arial" panose="020b0604020202020204" pitchFamily="34" charset="0"/>
                <a:ea typeface="隶书" pitchFamily="49" charset="-122"/>
              </a:rPr>
              <a:t>助人为乐的雷锋精神发扬光大，揭示了人们相互关怀的崇高道德风尚。</a:t>
            </a:r>
          </a:p>
        </p:txBody>
      </p:sp>
      <p:sp>
        <p:nvSpPr>
          <p:cNvPr id="4" name="TextBox 3"/>
          <p:cNvSpPr txBox="1"/>
          <p:nvPr/>
        </p:nvSpPr>
        <p:spPr>
          <a:xfrm>
            <a:off x="228600" y="4800600"/>
            <a:ext cx="8915400" cy="1754188"/>
          </a:xfrm>
          <a:prstGeom prst="rect">
            <a:avLst/>
          </a:prstGeom>
          <a:noFill/>
          <a:ln w="9525">
            <a:noFill/>
          </a:ln>
        </p:spPr>
        <p:txBody>
          <a:bodyPr>
            <a:spAutoFit/>
          </a:bodyPr>
          <a:lstStyle/>
          <a:p>
            <a:r>
              <a:rPr lang="zh-CN" altLang="en-US" sz="3600">
                <a:latin typeface="Times New Roman" panose="02020603050405020304" pitchFamily="18" charset="0"/>
                <a:ea typeface="隶书" pitchFamily="49" charset="-122"/>
              </a:rPr>
              <a:t>梨花</a:t>
            </a:r>
            <a:r>
              <a:rPr lang="zh-CN" altLang="en-US" sz="3600">
                <a:solidFill>
                  <a:schemeClr val="accent2"/>
                </a:solidFill>
                <a:latin typeface="Times New Roman" panose="02020603050405020304" pitchFamily="18" charset="0"/>
                <a:ea typeface="隶书" pitchFamily="49" charset="-122"/>
              </a:rPr>
              <a:t>：既指漫山遍野盛开的洁白的梨花，又指具有美好心灵的哈尼族小姑娘，更是雷锋精神的象征。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ox(in)">
                                      <p:cBhvr>
                                        <p:cTn id="7" dur="2000"/>
                                        <p:tgtEl>
                                          <p:spTgt spid="2253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4"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0" name="Text Box 2"/>
          <p:cNvSpPr txBox="1"/>
          <p:nvPr/>
        </p:nvSpPr>
        <p:spPr>
          <a:xfrm>
            <a:off x="304800" y="152400"/>
            <a:ext cx="9677400" cy="823913"/>
          </a:xfrm>
          <a:prstGeom prst="rect">
            <a:avLst/>
          </a:prstGeom>
          <a:noFill/>
          <a:ln w="9525">
            <a:noFill/>
          </a:ln>
        </p:spPr>
        <p:txBody>
          <a:bodyPr>
            <a:spAutoFit/>
          </a:bodyPr>
          <a:lstStyle/>
          <a:p>
            <a:pPr>
              <a:spcBef>
                <a:spcPct val="50000"/>
              </a:spcBef>
            </a:pPr>
            <a:r>
              <a:rPr lang="zh-CN" altLang="en-US" sz="4800">
                <a:latin typeface="Tahoma" panose="020b0604030504040204" pitchFamily="34" charset="0"/>
                <a:ea typeface="隶书" pitchFamily="49" charset="-122"/>
              </a:rPr>
              <a:t>小说</a:t>
            </a:r>
            <a:r>
              <a:rPr lang="zh-CN" altLang="en-US" sz="4800">
                <a:solidFill>
                  <a:srgbClr val="FF0000"/>
                </a:solidFill>
                <a:latin typeface="Tahoma" panose="020b0604030504040204" pitchFamily="34" charset="0"/>
                <a:ea typeface="隶书" pitchFamily="49" charset="-122"/>
              </a:rPr>
              <a:t>标题</a:t>
            </a:r>
            <a:r>
              <a:rPr lang="zh-CN" altLang="en-US" sz="4800">
                <a:latin typeface="Tahoma" panose="020b0604030504040204" pitchFamily="34" charset="0"/>
                <a:ea typeface="隶书" pitchFamily="49" charset="-122"/>
              </a:rPr>
              <a:t>的</a:t>
            </a:r>
            <a:r>
              <a:rPr lang="zh-CN" altLang="en-US" sz="4800">
                <a:solidFill>
                  <a:srgbClr val="FF00FF"/>
                </a:solidFill>
                <a:latin typeface="Tahoma" panose="020b0604030504040204" pitchFamily="34" charset="0"/>
                <a:ea typeface="隶书" pitchFamily="49" charset="-122"/>
              </a:rPr>
              <a:t>含义</a:t>
            </a:r>
            <a:r>
              <a:rPr lang="zh-CN" altLang="en-US" sz="4800">
                <a:latin typeface="Tahoma" panose="020b0604030504040204" pitchFamily="34" charset="0"/>
                <a:ea typeface="隶书" pitchFamily="49" charset="-122"/>
              </a:rPr>
              <a:t>和</a:t>
            </a:r>
            <a:r>
              <a:rPr lang="zh-CN" altLang="en-US" sz="4800">
                <a:solidFill>
                  <a:srgbClr val="FF0000"/>
                </a:solidFill>
                <a:latin typeface="Tahoma" panose="020b0604030504040204" pitchFamily="34" charset="0"/>
                <a:ea typeface="隶书" pitchFamily="49" charset="-122"/>
              </a:rPr>
              <a:t>作用</a:t>
            </a:r>
            <a:r>
              <a:rPr lang="zh-CN" altLang="en-US" sz="4800">
                <a:latin typeface="Tahoma" panose="020b0604030504040204" pitchFamily="34" charset="0"/>
                <a:ea typeface="隶书" pitchFamily="49" charset="-122"/>
              </a:rPr>
              <a:t>：</a:t>
            </a:r>
          </a:p>
        </p:txBody>
      </p:sp>
      <p:sp>
        <p:nvSpPr>
          <p:cNvPr id="58371" name="Rectangle 3"/>
          <p:cNvSpPr/>
          <p:nvPr/>
        </p:nvSpPr>
        <p:spPr>
          <a:xfrm>
            <a:off x="1676400" y="1736725"/>
            <a:ext cx="7162800" cy="1190625"/>
          </a:xfrm>
          <a:prstGeom prst="rect">
            <a:avLst/>
          </a:prstGeom>
          <a:noFill/>
          <a:ln w="9525">
            <a:noFill/>
          </a:ln>
        </p:spPr>
        <p:txBody>
          <a:bodyPr>
            <a:spAutoFit/>
          </a:bodyPr>
          <a:lstStyle/>
          <a:p>
            <a:r>
              <a:rPr lang="en-US" altLang="zh-CN" sz="3600">
                <a:latin typeface="隶书" pitchFamily="49" charset="-122"/>
                <a:ea typeface="隶书" pitchFamily="49" charset="-122"/>
              </a:rPr>
              <a:t>2</a:t>
            </a:r>
            <a:r>
              <a:rPr lang="zh-CN" altLang="en-US" sz="3600">
                <a:latin typeface="隶书" pitchFamily="49" charset="-122"/>
                <a:ea typeface="隶书" pitchFamily="49" charset="-122"/>
              </a:rPr>
              <a:t>、联系</a:t>
            </a:r>
            <a:r>
              <a:rPr lang="zh-CN" altLang="en-US" sz="3600">
                <a:solidFill>
                  <a:srgbClr val="FF00FF"/>
                </a:solidFill>
                <a:latin typeface="隶书" pitchFamily="49" charset="-122"/>
                <a:ea typeface="隶书" pitchFamily="49" charset="-122"/>
              </a:rPr>
              <a:t>人物，归纳性格、品质、精神、情感</a:t>
            </a:r>
            <a:r>
              <a:rPr lang="zh-CN" altLang="en-US" sz="3600">
                <a:latin typeface="隶书" pitchFamily="49" charset="-122"/>
                <a:ea typeface="隶书" pitchFamily="49" charset="-122"/>
              </a:rPr>
              <a:t>表现</a:t>
            </a:r>
            <a:r>
              <a:rPr lang="zh-CN" altLang="en-US" sz="3600">
                <a:solidFill>
                  <a:srgbClr val="FF00FF"/>
                </a:solidFill>
                <a:latin typeface="隶书" pitchFamily="49" charset="-122"/>
                <a:ea typeface="隶书" pitchFamily="49" charset="-122"/>
              </a:rPr>
              <a:t>性格</a:t>
            </a:r>
            <a:r>
              <a:rPr lang="zh-CN" altLang="en-US" sz="3600">
                <a:latin typeface="隶书" pitchFamily="49" charset="-122"/>
                <a:ea typeface="隶书" pitchFamily="49" charset="-122"/>
              </a:rPr>
              <a:t>。 （</a:t>
            </a:r>
            <a:r>
              <a:rPr lang="zh-CN" altLang="en-US" sz="3600">
                <a:solidFill>
                  <a:srgbClr val="FF0000"/>
                </a:solidFill>
                <a:latin typeface="隶书" pitchFamily="49" charset="-122"/>
                <a:ea typeface="隶书" pitchFamily="49" charset="-122"/>
              </a:rPr>
              <a:t>深意</a:t>
            </a:r>
            <a:r>
              <a:rPr lang="zh-CN" altLang="en-US" sz="3600">
                <a:latin typeface="隶书" pitchFamily="49" charset="-122"/>
                <a:ea typeface="隶书" pitchFamily="49" charset="-122"/>
              </a:rPr>
              <a:t>）</a:t>
            </a:r>
          </a:p>
        </p:txBody>
      </p:sp>
      <p:sp>
        <p:nvSpPr>
          <p:cNvPr id="58372" name="Text Box 4"/>
          <p:cNvSpPr txBox="1"/>
          <p:nvPr/>
        </p:nvSpPr>
        <p:spPr>
          <a:xfrm>
            <a:off x="1981200" y="4191000"/>
            <a:ext cx="6477000" cy="701675"/>
          </a:xfrm>
          <a:prstGeom prst="rect">
            <a:avLst/>
          </a:prstGeom>
          <a:noFill/>
          <a:ln w="9525">
            <a:noFill/>
          </a:ln>
        </p:spPr>
        <p:txBody>
          <a:bodyPr>
            <a:spAutoFit/>
          </a:bodyPr>
          <a:lstStyle/>
          <a:p>
            <a:pPr>
              <a:spcBef>
                <a:spcPct val="50000"/>
              </a:spcBef>
            </a:pPr>
            <a:r>
              <a:rPr lang="en-US" altLang="zh-CN" sz="4000">
                <a:latin typeface="隶书" pitchFamily="49" charset="-122"/>
                <a:ea typeface="隶书" pitchFamily="49" charset="-122"/>
              </a:rPr>
              <a:t>2</a:t>
            </a:r>
            <a:r>
              <a:rPr lang="zh-CN" altLang="en-US" sz="4000">
                <a:latin typeface="隶书" pitchFamily="49" charset="-122"/>
                <a:ea typeface="隶书" pitchFamily="49" charset="-122"/>
              </a:rPr>
              <a:t>、贯穿全文的</a:t>
            </a:r>
            <a:r>
              <a:rPr lang="zh-CN" altLang="en-US" sz="4000">
                <a:solidFill>
                  <a:srgbClr val="FF00FF"/>
                </a:solidFill>
                <a:latin typeface="隶书" pitchFamily="49" charset="-122"/>
                <a:ea typeface="隶书" pitchFamily="49" charset="-122"/>
              </a:rPr>
              <a:t>线索</a:t>
            </a:r>
            <a:r>
              <a:rPr lang="zh-CN" altLang="en-US" sz="4000">
                <a:latin typeface="隶书" pitchFamily="49" charset="-122"/>
                <a:ea typeface="隶书" pitchFamily="49" charset="-122"/>
              </a:rPr>
              <a:t>。</a:t>
            </a:r>
          </a:p>
        </p:txBody>
      </p:sp>
      <p:sp>
        <p:nvSpPr>
          <p:cNvPr id="58373" name="Text Box 5"/>
          <p:cNvSpPr txBox="1"/>
          <p:nvPr/>
        </p:nvSpPr>
        <p:spPr>
          <a:xfrm>
            <a:off x="0" y="1936750"/>
            <a:ext cx="1905000" cy="641350"/>
          </a:xfrm>
          <a:prstGeom prst="rect">
            <a:avLst/>
          </a:prstGeom>
          <a:noFill/>
          <a:ln w="9525">
            <a:noFill/>
          </a:ln>
        </p:spPr>
        <p:txBody>
          <a:bodyPr>
            <a:spAutoFit/>
          </a:bodyPr>
          <a:lstStyle/>
          <a:p>
            <a:pPr>
              <a:spcBef>
                <a:spcPct val="50000"/>
              </a:spcBef>
            </a:pPr>
            <a:r>
              <a:rPr lang="zh-CN" altLang="en-US" sz="3600">
                <a:latin typeface="Arial" panose="020b0604020202020204" pitchFamily="34" charset="0"/>
                <a:ea typeface="隶书" pitchFamily="49" charset="-122"/>
              </a:rPr>
              <a:t>含义：</a:t>
            </a:r>
          </a:p>
        </p:txBody>
      </p:sp>
      <p:sp>
        <p:nvSpPr>
          <p:cNvPr id="58374" name="Text Box 6"/>
          <p:cNvSpPr txBox="1"/>
          <p:nvPr/>
        </p:nvSpPr>
        <p:spPr>
          <a:xfrm>
            <a:off x="228600" y="4540250"/>
            <a:ext cx="2209800" cy="641350"/>
          </a:xfrm>
          <a:prstGeom prst="rect">
            <a:avLst/>
          </a:prstGeom>
          <a:noFill/>
          <a:ln w="9525">
            <a:noFill/>
          </a:ln>
        </p:spPr>
        <p:txBody>
          <a:bodyPr>
            <a:spAutoFit/>
          </a:bodyPr>
          <a:lstStyle/>
          <a:p>
            <a:pPr>
              <a:spcBef>
                <a:spcPct val="50000"/>
              </a:spcBef>
            </a:pPr>
            <a:r>
              <a:rPr lang="zh-CN" altLang="en-US" sz="3600">
                <a:latin typeface="Arial" panose="020b0604020202020204" pitchFamily="34" charset="0"/>
                <a:ea typeface="隶书" pitchFamily="49" charset="-122"/>
              </a:rPr>
              <a:t>作用：</a:t>
            </a:r>
          </a:p>
        </p:txBody>
      </p:sp>
      <p:sp>
        <p:nvSpPr>
          <p:cNvPr id="58375" name="AutoShape 7"/>
          <p:cNvSpPr/>
          <p:nvPr/>
        </p:nvSpPr>
        <p:spPr>
          <a:xfrm>
            <a:off x="1524000" y="1295400"/>
            <a:ext cx="304800" cy="2178050"/>
          </a:xfrm>
          <a:prstGeom prst="leftBrace">
            <a:avLst>
              <a:gd name="adj1" fmla="val 59350"/>
              <a:gd name="adj2" fmla="val 50000"/>
            </a:avLst>
          </a:prstGeom>
          <a:noFill/>
          <a:ln w="38100" cap="flat" cmpd="sng">
            <a:solidFill>
              <a:schemeClr val="tx1"/>
            </a:solidFill>
            <a:prstDash val="solid"/>
            <a:headEnd type="none" w="med" len="med"/>
            <a:tailEnd type="none" w="med" len="med"/>
          </a:ln>
        </p:spPr>
        <p:txBody>
          <a:bodyPr wrap="none" anchor="ctr" anchorCtr="0"/>
          <a:lstStyle/>
          <a:p>
            <a:endParaRPr lang="zh-CN" altLang="en-US">
              <a:latin typeface="Arial" panose="020b0604020202020204" pitchFamily="34" charset="0"/>
            </a:endParaRPr>
          </a:p>
        </p:txBody>
      </p:sp>
      <p:sp>
        <p:nvSpPr>
          <p:cNvPr id="58376" name="Rectangle 8"/>
          <p:cNvSpPr/>
          <p:nvPr/>
        </p:nvSpPr>
        <p:spPr>
          <a:xfrm>
            <a:off x="1676400" y="2895600"/>
            <a:ext cx="7772400" cy="641350"/>
          </a:xfrm>
          <a:prstGeom prst="rect">
            <a:avLst/>
          </a:prstGeom>
          <a:noFill/>
          <a:ln w="9525">
            <a:noFill/>
          </a:ln>
        </p:spPr>
        <p:txBody>
          <a:bodyPr>
            <a:spAutoFit/>
          </a:bodyPr>
          <a:lstStyle/>
          <a:p>
            <a:r>
              <a:rPr lang="en-US" altLang="zh-CN" sz="3600">
                <a:latin typeface="Arial" panose="020b0604020202020204" pitchFamily="34" charset="0"/>
                <a:ea typeface="隶书" pitchFamily="49" charset="-122"/>
              </a:rPr>
              <a:t>3</a:t>
            </a:r>
            <a:r>
              <a:rPr lang="zh-CN" altLang="en-US" sz="3600">
                <a:latin typeface="Arial" panose="020b0604020202020204" pitchFamily="34" charset="0"/>
                <a:ea typeface="隶书" pitchFamily="49" charset="-122"/>
              </a:rPr>
              <a:t>、揭示</a:t>
            </a:r>
            <a:r>
              <a:rPr lang="zh-CN" altLang="en-US" sz="3600">
                <a:solidFill>
                  <a:srgbClr val="FF00FF"/>
                </a:solidFill>
                <a:latin typeface="Arial" panose="020b0604020202020204" pitchFamily="34" charset="0"/>
                <a:ea typeface="隶书" pitchFamily="49" charset="-122"/>
              </a:rPr>
              <a:t>中心或主题。 </a:t>
            </a:r>
            <a:r>
              <a:rPr lang="zh-CN" altLang="en-US" sz="3600">
                <a:latin typeface="Arial" panose="020b0604020202020204" pitchFamily="34" charset="0"/>
                <a:ea typeface="隶书" pitchFamily="49" charset="-122"/>
              </a:rPr>
              <a:t>（</a:t>
            </a:r>
            <a:r>
              <a:rPr lang="zh-CN" altLang="en-US" sz="3600">
                <a:solidFill>
                  <a:srgbClr val="FF0000"/>
                </a:solidFill>
                <a:latin typeface="Arial" panose="020b0604020202020204" pitchFamily="34" charset="0"/>
                <a:ea typeface="隶书" pitchFamily="49" charset="-122"/>
              </a:rPr>
              <a:t>普遍意义</a:t>
            </a:r>
            <a:r>
              <a:rPr lang="zh-CN" altLang="en-US" sz="3600">
                <a:latin typeface="Arial" panose="020b0604020202020204" pitchFamily="34" charset="0"/>
                <a:ea typeface="隶书" pitchFamily="49" charset="-122"/>
              </a:rPr>
              <a:t>）</a:t>
            </a:r>
          </a:p>
        </p:txBody>
      </p:sp>
      <p:sp>
        <p:nvSpPr>
          <p:cNvPr id="58377" name="Text Box 9"/>
          <p:cNvSpPr txBox="1"/>
          <p:nvPr/>
        </p:nvSpPr>
        <p:spPr>
          <a:xfrm>
            <a:off x="1676400" y="1066800"/>
            <a:ext cx="8153400" cy="641350"/>
          </a:xfrm>
          <a:prstGeom prst="rect">
            <a:avLst/>
          </a:prstGeom>
          <a:noFill/>
          <a:ln w="9525">
            <a:noFill/>
          </a:ln>
        </p:spPr>
        <p:txBody>
          <a:bodyPr>
            <a:spAutoFit/>
          </a:bodyPr>
          <a:lstStyle/>
          <a:p>
            <a:pPr>
              <a:spcBef>
                <a:spcPct val="50000"/>
              </a:spcBef>
            </a:pPr>
            <a:r>
              <a:rPr lang="en-US" altLang="zh-CN" sz="3600">
                <a:latin typeface="隶书" pitchFamily="49" charset="-122"/>
                <a:ea typeface="隶书" pitchFamily="49" charset="-122"/>
              </a:rPr>
              <a:t>1</a:t>
            </a:r>
            <a:r>
              <a:rPr lang="zh-CN" altLang="en-US" sz="3600">
                <a:latin typeface="隶书" pitchFamily="49" charset="-122"/>
                <a:ea typeface="隶书" pitchFamily="49" charset="-122"/>
              </a:rPr>
              <a:t>、结合文章找</a:t>
            </a:r>
            <a:r>
              <a:rPr lang="zh-CN" altLang="en-US" sz="3600">
                <a:solidFill>
                  <a:srgbClr val="FF00FF"/>
                </a:solidFill>
                <a:latin typeface="隶书" pitchFamily="49" charset="-122"/>
                <a:ea typeface="隶书" pitchFamily="49" charset="-122"/>
              </a:rPr>
              <a:t>原意</a:t>
            </a:r>
            <a:r>
              <a:rPr lang="zh-CN" altLang="en-US" sz="3600">
                <a:latin typeface="隶书" pitchFamily="49" charset="-122"/>
                <a:ea typeface="隶书" pitchFamily="49" charset="-122"/>
              </a:rPr>
              <a:t>。 （</a:t>
            </a:r>
            <a:r>
              <a:rPr lang="zh-CN" altLang="en-US" sz="3600">
                <a:solidFill>
                  <a:srgbClr val="FF0000"/>
                </a:solidFill>
                <a:latin typeface="隶书" pitchFamily="49" charset="-122"/>
                <a:ea typeface="隶书" pitchFamily="49" charset="-122"/>
              </a:rPr>
              <a:t>本意</a:t>
            </a:r>
            <a:r>
              <a:rPr lang="zh-CN" altLang="en-US" sz="3600">
                <a:latin typeface="隶书" pitchFamily="49" charset="-122"/>
                <a:ea typeface="隶书" pitchFamily="49" charset="-122"/>
              </a:rPr>
              <a:t>）</a:t>
            </a:r>
          </a:p>
        </p:txBody>
      </p:sp>
      <p:sp>
        <p:nvSpPr>
          <p:cNvPr id="58378" name="AutoShape 10"/>
          <p:cNvSpPr/>
          <p:nvPr/>
        </p:nvSpPr>
        <p:spPr>
          <a:xfrm>
            <a:off x="1676400" y="3886200"/>
            <a:ext cx="304800" cy="2133600"/>
          </a:xfrm>
          <a:prstGeom prst="leftBrace">
            <a:avLst>
              <a:gd name="adj1" fmla="val 58138"/>
              <a:gd name="adj2" fmla="val 50000"/>
            </a:avLst>
          </a:prstGeom>
          <a:noFill/>
          <a:ln w="38100" cap="flat" cmpd="sng">
            <a:solidFill>
              <a:schemeClr val="tx1"/>
            </a:solidFill>
            <a:prstDash val="solid"/>
            <a:headEnd type="none" w="med" len="med"/>
            <a:tailEnd type="none" w="med" len="med"/>
          </a:ln>
        </p:spPr>
        <p:txBody>
          <a:bodyPr wrap="none" anchor="ctr" anchorCtr="0"/>
          <a:lstStyle/>
          <a:p>
            <a:endParaRPr lang="zh-CN" altLang="en-US">
              <a:latin typeface="Arial" panose="020b0604020202020204" pitchFamily="34" charset="0"/>
            </a:endParaRPr>
          </a:p>
        </p:txBody>
      </p:sp>
      <p:sp>
        <p:nvSpPr>
          <p:cNvPr id="58379" name="Text Box 11"/>
          <p:cNvSpPr txBox="1"/>
          <p:nvPr/>
        </p:nvSpPr>
        <p:spPr>
          <a:xfrm>
            <a:off x="1981200" y="4800600"/>
            <a:ext cx="8153400" cy="701675"/>
          </a:xfrm>
          <a:prstGeom prst="rect">
            <a:avLst/>
          </a:prstGeom>
          <a:noFill/>
          <a:ln w="9525">
            <a:noFill/>
          </a:ln>
        </p:spPr>
        <p:txBody>
          <a:bodyPr>
            <a:spAutoFit/>
          </a:bodyPr>
          <a:lstStyle/>
          <a:p>
            <a:pPr>
              <a:spcBef>
                <a:spcPct val="50000"/>
              </a:spcBef>
            </a:pPr>
            <a:r>
              <a:rPr lang="en-US" altLang="zh-CN" sz="4000">
                <a:latin typeface="隶书" pitchFamily="49" charset="-122"/>
                <a:ea typeface="隶书" pitchFamily="49" charset="-122"/>
              </a:rPr>
              <a:t>3</a:t>
            </a:r>
            <a:r>
              <a:rPr lang="zh-CN" altLang="en-US" sz="4000">
                <a:latin typeface="隶书" pitchFamily="49" charset="-122"/>
                <a:ea typeface="隶书" pitchFamily="49" charset="-122"/>
              </a:rPr>
              <a:t>、交代主要内容。</a:t>
            </a:r>
          </a:p>
        </p:txBody>
      </p:sp>
      <p:sp>
        <p:nvSpPr>
          <p:cNvPr id="58380" name="Text Box 12"/>
          <p:cNvSpPr txBox="1"/>
          <p:nvPr/>
        </p:nvSpPr>
        <p:spPr>
          <a:xfrm>
            <a:off x="1981200" y="3581400"/>
            <a:ext cx="5715000" cy="701675"/>
          </a:xfrm>
          <a:prstGeom prst="rect">
            <a:avLst/>
          </a:prstGeom>
          <a:noFill/>
          <a:ln w="9525">
            <a:noFill/>
          </a:ln>
        </p:spPr>
        <p:txBody>
          <a:bodyPr>
            <a:spAutoFit/>
          </a:bodyPr>
          <a:lstStyle/>
          <a:p>
            <a:pPr>
              <a:spcBef>
                <a:spcPct val="50000"/>
              </a:spcBef>
            </a:pPr>
            <a:r>
              <a:rPr lang="en-US" altLang="zh-CN" sz="4000">
                <a:latin typeface="隶书" pitchFamily="49" charset="-122"/>
                <a:ea typeface="隶书" pitchFamily="49" charset="-122"/>
              </a:rPr>
              <a:t>1</a:t>
            </a:r>
            <a:r>
              <a:rPr lang="zh-CN" altLang="en-US" sz="4000">
                <a:latin typeface="隶书" pitchFamily="49" charset="-122"/>
                <a:ea typeface="隶书" pitchFamily="49" charset="-122"/>
              </a:rPr>
              <a:t>、吸引读者。</a:t>
            </a:r>
          </a:p>
        </p:txBody>
      </p:sp>
      <p:sp>
        <p:nvSpPr>
          <p:cNvPr id="58381" name="Rectangle 13"/>
          <p:cNvSpPr/>
          <p:nvPr/>
        </p:nvSpPr>
        <p:spPr>
          <a:xfrm>
            <a:off x="1981200" y="5530850"/>
            <a:ext cx="6629400" cy="641350"/>
          </a:xfrm>
          <a:prstGeom prst="rect">
            <a:avLst/>
          </a:prstGeom>
          <a:noFill/>
          <a:ln w="9525">
            <a:noFill/>
          </a:ln>
        </p:spPr>
        <p:txBody>
          <a:bodyPr>
            <a:spAutoFit/>
          </a:bodyPr>
          <a:lstStyle/>
          <a:p>
            <a:r>
              <a:rPr lang="en-US" altLang="zh-CN" sz="3600">
                <a:latin typeface="Arial" panose="020b0604020202020204" pitchFamily="34" charset="0"/>
                <a:ea typeface="隶书" pitchFamily="49" charset="-122"/>
              </a:rPr>
              <a:t>4</a:t>
            </a:r>
            <a:r>
              <a:rPr lang="zh-CN" altLang="en-US" sz="3600">
                <a:latin typeface="Arial" panose="020b0604020202020204" pitchFamily="34" charset="0"/>
                <a:ea typeface="隶书" pitchFamily="49" charset="-122"/>
              </a:rPr>
              <a:t>、揭示</a:t>
            </a:r>
            <a:r>
              <a:rPr lang="zh-CN" altLang="en-US" sz="3600">
                <a:solidFill>
                  <a:srgbClr val="FF00FF"/>
                </a:solidFill>
                <a:latin typeface="Arial" panose="020b0604020202020204" pitchFamily="34" charset="0"/>
                <a:ea typeface="隶书" pitchFamily="49" charset="-122"/>
              </a:rPr>
              <a:t>中心或主题。</a:t>
            </a:r>
            <a:endParaRPr lang="zh-CN" altLang="en-US" sz="3600">
              <a:latin typeface="Arial" panose="020b0604020202020204" pitchFamily="34" charset="0"/>
              <a:ea typeface="隶书"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37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37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8377"/>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8371"/>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837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8374"/>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837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8380"/>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8372"/>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8379"/>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83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p:bldP spid="58372" grpId="0"/>
      <p:bldP spid="58373" grpId="0"/>
      <p:bldP spid="58374" grpId="0"/>
      <p:bldP spid="58375" grpId="0"/>
      <p:bldP spid="58376" grpId="0"/>
      <p:bldP spid="58377" grpId="0"/>
      <p:bldP spid="58378" grpId="0"/>
      <p:bldP spid="58379" grpId="0"/>
      <p:bldP spid="58380" grpId="0"/>
      <p:bldP spid="58381"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4" name="Rectangle 2"/>
          <p:cNvSpPr/>
          <p:nvPr/>
        </p:nvSpPr>
        <p:spPr>
          <a:xfrm>
            <a:off x="0" y="2946400"/>
            <a:ext cx="6765925" cy="0"/>
          </a:xfrm>
          <a:prstGeom prst="rect">
            <a:avLst/>
          </a:prstGeom>
          <a:solidFill>
            <a:srgbClr val="EEEEEE"/>
          </a:solidFill>
          <a:ln w="9525">
            <a:noFill/>
          </a:ln>
        </p:spPr>
        <p:txBody>
          <a:bodyPr>
            <a:spAutoFit/>
          </a:bodyPr>
          <a:lstStyle/>
          <a:p>
            <a:endParaRPr lang="zh-CN" altLang="en-US">
              <a:latin typeface="Times New Roman" panose="02020603050405020304" pitchFamily="18" charset="0"/>
              <a:ea typeface="楷体_GB2312" pitchFamily="49" charset="-122"/>
            </a:endParaRPr>
          </a:p>
        </p:txBody>
      </p:sp>
      <p:pic>
        <p:nvPicPr>
          <p:cNvPr id="38915" name="Picture 3" descr="上图为哈尼女骇"/>
          <p:cNvPicPr>
            <a:picLocks noChangeAspect="1"/>
          </p:cNvPicPr>
          <p:nvPr/>
        </p:nvPicPr>
        <p:blipFill>
          <a:blip r:embed="rId2"/>
          <a:stretch>
            <a:fillRect/>
          </a:stretch>
        </p:blipFill>
        <p:spPr>
          <a:xfrm>
            <a:off x="-50800" y="0"/>
            <a:ext cx="4572000" cy="6858000"/>
          </a:xfrm>
          <a:prstGeom prst="rect">
            <a:avLst/>
          </a:prstGeom>
          <a:noFill/>
          <a:ln w="9525">
            <a:noFill/>
          </a:ln>
        </p:spPr>
      </p:pic>
      <p:sp>
        <p:nvSpPr>
          <p:cNvPr id="24580" name="Text Box 4"/>
          <p:cNvSpPr txBox="1"/>
          <p:nvPr/>
        </p:nvSpPr>
        <p:spPr>
          <a:xfrm>
            <a:off x="4876800" y="152400"/>
            <a:ext cx="3673475" cy="6235700"/>
          </a:xfrm>
          <a:prstGeom prst="rect">
            <a:avLst/>
          </a:prstGeom>
          <a:noFill/>
          <a:ln w="9525">
            <a:noFill/>
          </a:ln>
        </p:spPr>
        <p:txBody>
          <a:bodyPr>
            <a:spAutoFit/>
          </a:bodyPr>
          <a:lstStyle/>
          <a:p>
            <a:pPr>
              <a:lnSpc>
                <a:spcPct val="140000"/>
              </a:lnSpc>
            </a:pPr>
            <a:r>
              <a:rPr lang="en-US" altLang="zh-CN" sz="3200">
                <a:latin typeface="Times New Roman" panose="02020603050405020304" pitchFamily="18" charset="0"/>
              </a:rPr>
              <a:t>“</a:t>
            </a:r>
            <a:r>
              <a:rPr lang="zh-CN" altLang="en-US" sz="3200">
                <a:latin typeface="Times New Roman" panose="02020603050405020304" pitchFamily="18" charset="0"/>
              </a:rPr>
              <a:t>我到处打听小茅屋的主人是哪个，好不容易才从一个赶马人那里知道个大概，原来对门山头上有个名叫梨花的哈尼小姑娘</a:t>
            </a:r>
            <a:r>
              <a:rPr lang="en-US" altLang="zh-CN" sz="3200">
                <a:latin typeface="Times New Roman" panose="02020603050405020304" pitchFamily="18" charset="0"/>
              </a:rPr>
              <a:t>……</a:t>
            </a:r>
            <a:r>
              <a:rPr lang="zh-CN" altLang="en-US" sz="3200">
                <a:latin typeface="Times New Roman" panose="02020603050405020304" pitchFamily="18" charset="0"/>
              </a:rPr>
              <a:t>多好的梨花啊</a:t>
            </a:r>
            <a:r>
              <a:rPr lang="en-US" altLang="zh-CN" sz="3200">
                <a:latin typeface="Times New Roman" panose="02020603050405020304" pitchFamily="18" charset="0"/>
                <a:ea typeface="楷体_GB2312" pitchFamily="49" charset="-122"/>
              </a:rPr>
              <a:t>!</a:t>
            </a:r>
            <a:r>
              <a:rPr lang="en-US" altLang="zh-CN" sz="3200">
                <a:latin typeface="Times New Roman" panose="02020603050405020304" pitchFamily="18" charset="0"/>
              </a:rPr>
              <a:t>”——</a:t>
            </a:r>
            <a:r>
              <a:rPr lang="zh-CN" altLang="en-US" sz="3200">
                <a:solidFill>
                  <a:srgbClr val="FF0000"/>
                </a:solidFill>
                <a:latin typeface="Times New Roman" panose="02020603050405020304" pitchFamily="18" charset="0"/>
              </a:rPr>
              <a:t>这是写人。</a:t>
            </a:r>
            <a:endParaRPr lang="zh-CN" altLang="en-US" sz="3200">
              <a:solidFill>
                <a:srgbClr val="FF0000"/>
              </a:solidFill>
              <a:latin typeface="Times New Roman" panose="02020603050405020304" pitchFamily="18" charset="0"/>
              <a:ea typeface="楷体_GB2312" pitchFamily="49" charset="-122"/>
            </a:endParaRPr>
          </a:p>
        </p:txBody>
      </p:sp>
    </p:spTree>
  </p:cSld>
  <p:clrMapOvr>
    <a:masterClrMapping/>
  </p:clrMapOvr>
  <p:transition>
    <p:fade thruBlk="1"/>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Effect transition="in" filter="strips(downLeft)">
                                      <p:cBhvr>
                                        <p:cTn id="7" dur="500"/>
                                        <p:tgtEl>
                                          <p:spTgt spid="24580"/>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962" name="Picture 2" descr="gd_21">
            <a:hlinkClick r:id="rId3"/>
          </p:cNvPr>
          <p:cNvPicPr>
            <a:picLocks noChangeAspect="1"/>
          </p:cNvPicPr>
          <p:nvPr/>
        </p:nvPicPr>
        <p:blipFill>
          <a:blip r:embed="rId2"/>
          <a:stretch>
            <a:fillRect/>
          </a:stretch>
        </p:blipFill>
        <p:spPr>
          <a:xfrm>
            <a:off x="-914400" y="17463"/>
            <a:ext cx="10820400" cy="6727825"/>
          </a:xfrm>
          <a:prstGeom prst="rect">
            <a:avLst/>
          </a:prstGeom>
          <a:noFill/>
          <a:ln w="9525">
            <a:noFill/>
          </a:ln>
        </p:spPr>
      </p:pic>
    </p:spTree>
  </p:cSld>
  <p:clrMapOvr>
    <a:masterClrMapping/>
  </p:clrMapOvr>
  <p:transition>
    <p:fade thruBlk="1"/>
    <p:sndAc>
      <p:stSnd>
        <p:snd r:embed="rId4" name="chimes.wav"/>
      </p:stSnd>
    </p:sndAc>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6" name="Rectangle 2"/>
          <p:cNvSpPr/>
          <p:nvPr/>
        </p:nvSpPr>
        <p:spPr>
          <a:xfrm>
            <a:off x="0" y="2946400"/>
            <a:ext cx="6765925" cy="0"/>
          </a:xfrm>
          <a:prstGeom prst="rect">
            <a:avLst/>
          </a:prstGeom>
          <a:solidFill>
            <a:srgbClr val="EEEEEE"/>
          </a:solidFill>
          <a:ln w="9525">
            <a:noFill/>
          </a:ln>
        </p:spPr>
        <p:txBody>
          <a:bodyPr>
            <a:spAutoFit/>
          </a:bodyPr>
          <a:lstStyle/>
          <a:p>
            <a:endParaRPr lang="zh-CN" altLang="en-US">
              <a:latin typeface="Times New Roman" panose="02020603050405020304" pitchFamily="18" charset="0"/>
              <a:ea typeface="楷体_GB2312" pitchFamily="49" charset="-122"/>
            </a:endParaRPr>
          </a:p>
        </p:txBody>
      </p:sp>
      <p:pic>
        <p:nvPicPr>
          <p:cNvPr id="41987" name="Picture 3" descr="上图为哈尼女骇"/>
          <p:cNvPicPr>
            <a:picLocks noChangeAspect="1"/>
          </p:cNvPicPr>
          <p:nvPr/>
        </p:nvPicPr>
        <p:blipFill>
          <a:blip r:embed="rId2"/>
          <a:stretch>
            <a:fillRect/>
          </a:stretch>
        </p:blipFill>
        <p:spPr>
          <a:xfrm>
            <a:off x="-50800" y="0"/>
            <a:ext cx="4572000" cy="6858000"/>
          </a:xfrm>
          <a:prstGeom prst="rect">
            <a:avLst/>
          </a:prstGeom>
          <a:noFill/>
          <a:ln w="9525">
            <a:noFill/>
          </a:ln>
        </p:spPr>
      </p:pic>
      <p:sp>
        <p:nvSpPr>
          <p:cNvPr id="41988" name="Text Box 4"/>
          <p:cNvSpPr txBox="1"/>
          <p:nvPr/>
        </p:nvSpPr>
        <p:spPr>
          <a:xfrm>
            <a:off x="5013325" y="296863"/>
            <a:ext cx="3673475" cy="6235700"/>
          </a:xfrm>
          <a:prstGeom prst="rect">
            <a:avLst/>
          </a:prstGeom>
          <a:noFill/>
          <a:ln w="9525">
            <a:noFill/>
          </a:ln>
        </p:spPr>
        <p:txBody>
          <a:bodyPr>
            <a:spAutoFit/>
          </a:bodyPr>
          <a:lstStyle/>
          <a:p>
            <a:pPr>
              <a:lnSpc>
                <a:spcPct val="140000"/>
              </a:lnSpc>
            </a:pPr>
            <a:r>
              <a:rPr lang="zh-CN" altLang="en-US" sz="3200">
                <a:latin typeface="Times New Roman" panose="02020603050405020304" pitchFamily="18" charset="0"/>
                <a:ea typeface="楷体_GB2312" pitchFamily="49" charset="-122"/>
              </a:rPr>
              <a:t>哈尼族</a:t>
            </a:r>
            <a:br>
              <a:rPr lang="zh-CN" altLang="en-US" sz="3200">
                <a:latin typeface="Times New Roman" panose="02020603050405020304" pitchFamily="18" charset="0"/>
                <a:ea typeface="楷体_GB2312" pitchFamily="49" charset="-122"/>
              </a:rPr>
            </a:br>
            <a:r>
              <a:rPr lang="zh-CN" altLang="en-US" sz="3200">
                <a:latin typeface="Times New Roman" panose="02020603050405020304" pitchFamily="18" charset="0"/>
                <a:ea typeface="楷体_GB2312" pitchFamily="49" charset="-122"/>
              </a:rPr>
              <a:t>　　哈尼族主要聚居在云南省红河哈尼族彝族自治州和思茅、玉溪、西双版纳傣族自治州等地。有本民族的语言，历史上无本民族的文字。</a:t>
            </a:r>
          </a:p>
        </p:txBody>
      </p:sp>
    </p:spTree>
  </p:cSld>
  <p:clrMapOvr>
    <a:masterClrMapping/>
  </p:clrMapOvr>
  <p:transition>
    <p:fade thruBlk="1"/>
    <p:sndAc>
      <p:stSnd>
        <p:snd r:embed="rId3" name="chimes.wav"/>
      </p:stSnd>
    </p:sndAc>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606425" y="1241425"/>
            <a:ext cx="7931150" cy="3382963"/>
          </a:xfrm>
          <a:prstGeom prst="rect">
            <a:avLst/>
          </a:prstGeom>
          <a:noFill/>
          <a:ln w="9525">
            <a:noFill/>
          </a:ln>
        </p:spPr>
        <p:txBody>
          <a:bodyPr>
            <a:spAutoFit/>
          </a:bodyPr>
          <a:lstStyle/>
          <a:p>
            <a:pPr algn="ctr"/>
            <a:r>
              <a:rPr lang="zh-CN" altLang="en-US" sz="3600">
                <a:latin typeface="Arial" panose="020b0604020202020204" pitchFamily="34" charset="0"/>
              </a:rPr>
              <a:t>闻武均州报已复西京</a:t>
            </a:r>
          </a:p>
          <a:p>
            <a:pPr algn="ctr"/>
            <a:r>
              <a:rPr lang="zh-CN" altLang="en-US" sz="3600">
                <a:latin typeface="Arial" panose="020b0604020202020204" pitchFamily="34" charset="0"/>
              </a:rPr>
              <a:t>陆游 </a:t>
            </a:r>
          </a:p>
          <a:p>
            <a:pPr algn="ctr"/>
            <a:r>
              <a:rPr lang="zh-CN" altLang="en-US" sz="3600">
                <a:latin typeface="Arial" panose="020b0604020202020204" pitchFamily="34" charset="0"/>
              </a:rPr>
              <a:t>白发将军亦壮哉！西京昨夜捷书来。</a:t>
            </a:r>
          </a:p>
          <a:p>
            <a:r>
              <a:rPr lang="zh-CN" altLang="en-US" sz="3600">
                <a:latin typeface="Arial" panose="020b0604020202020204" pitchFamily="34" charset="0"/>
              </a:rPr>
              <a:t> 胡儿敢作千年计，天意宁知一日回。</a:t>
            </a:r>
          </a:p>
          <a:p>
            <a:r>
              <a:rPr lang="zh-CN" altLang="en-US" sz="3600">
                <a:latin typeface="Arial" panose="020b0604020202020204" pitchFamily="34" charset="0"/>
              </a:rPr>
              <a:t> 列圣仁恩深雨露，中兴赦令疾风雷。</a:t>
            </a:r>
          </a:p>
          <a:p>
            <a:r>
              <a:rPr lang="zh-CN" altLang="en-US" sz="3600">
                <a:latin typeface="Arial" panose="020b0604020202020204" pitchFamily="34" charset="0"/>
              </a:rPr>
              <a:t> </a:t>
            </a:r>
            <a:r>
              <a:rPr lang="zh-CN" altLang="en-US" sz="3600">
                <a:solidFill>
                  <a:srgbClr val="FF0000"/>
                </a:solidFill>
                <a:latin typeface="Arial" panose="020b0604020202020204" pitchFamily="34" charset="0"/>
              </a:rPr>
              <a:t>悬知寒食朝陵使，驿路梨花处处开。</a:t>
            </a:r>
          </a:p>
        </p:txBody>
      </p:sp>
      <p:sp>
        <p:nvSpPr>
          <p:cNvPr id="3" name="矩形 2"/>
          <p:cNvSpPr/>
          <p:nvPr/>
        </p:nvSpPr>
        <p:spPr>
          <a:xfrm>
            <a:off x="2396091" y="52705"/>
            <a:ext cx="3890809" cy="1200329"/>
          </a:xfrm>
          <a:prstGeom prst="rect">
            <a:avLst/>
          </a:prstGeom>
          <a:noFill/>
          <a:ln>
            <a:noFill/>
          </a:ln>
        </p:spPr>
        <p:txBody>
          <a:bodyPr wrap="none">
            <a:spAutoFit/>
            <a:scene3d>
              <a:camera prst="obliqueBottomLeft"/>
              <a:lightRig rig="threePt" dir="t"/>
            </a:scene3d>
            <a:sp3d extrusionH="387350">
              <a:extrusionClr>
                <a:srgbClr val="175BCB"/>
              </a:extrusionClr>
            </a:sp3d>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7200" b="1" i="0" u="none" strike="noStrike" kern="1200" cap="none" spc="0" normalizeH="0" baseline="0" noProof="1" smtClean="0">
                <a:ln>
                  <a:noFill/>
                </a:ln>
                <a:blipFill>
                  <a:blip r:embed="rId2"/>
                  <a:tile tx="0" ty="0" sx="82000" sy="63000" flip="none" algn="br"/>
                </a:blipFill>
                <a:effectLst>
                  <a:outerShdw blurRad="60007" dist="310007" dir="7680000" sy="30000" kx="1300200" algn="ctr" rotWithShape="0">
                    <a:srgbClr val="0D1E55">
                      <a:alpha val="32000"/>
                    </a:srgbClr>
                  </a:outerShdw>
                </a:effectLst>
                <a:uLnTx/>
                <a:uFillTx/>
                <a:latin typeface="Arial" panose="020b0604020202020204" pitchFamily="34" charset="0"/>
                <a:ea typeface="宋体" panose="02010600030101010101" pitchFamily="2" charset="-122"/>
                <a:cs typeface="+mn-cs"/>
              </a:rPr>
              <a:t>资料链接</a:t>
            </a:r>
            <a:endParaRPr kumimoji="0" lang="zh-CN" altLang="en-US" sz="7200" b="1" i="0" u="none" strike="noStrike" kern="1200" cap="none" spc="0" normalizeH="0" baseline="0" noProof="1">
              <a:ln>
                <a:noFill/>
              </a:ln>
              <a:blipFill>
                <a:blip r:embed="rId2"/>
                <a:tile tx="0" ty="0" sx="82000" sy="63000" flip="none" algn="br"/>
              </a:blipFill>
              <a:effectLst>
                <a:outerShdw blurRad="60007" dist="310007" dir="7680000" sy="30000" kx="1300200" algn="ctr" rotWithShape="0">
                  <a:srgbClr val="0D1E55">
                    <a:alpha val="32000"/>
                  </a:srgbClr>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strips(downLeft)">
                                      <p:cBhvr>
                                        <p:cTn id="17" dur="500"/>
                                        <p:tgtEl>
                                          <p:spTgt spid="2">
                                            <p:txEl>
                                              <p:pRg st="2" end="2"/>
                                            </p:txEl>
                                          </p:spTgt>
                                        </p:tgtEl>
                                      </p:cBhvr>
                                    </p:animEffect>
                                  </p:childTnLst>
                                </p:cTn>
                              </p:par>
                              <p:par>
                                <p:cTn id="18" presetID="18" presetClass="entr" presetSubtype="12" fill="hold" nodeType="with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strips(downLeft)">
                                      <p:cBhvr>
                                        <p:cTn id="20" dur="500"/>
                                        <p:tgtEl>
                                          <p:spTgt spid="2">
                                            <p:txEl>
                                              <p:pRg st="3" end="3"/>
                                            </p:txEl>
                                          </p:spTgt>
                                        </p:tgtEl>
                                      </p:cBhvr>
                                    </p:animEffect>
                                  </p:childTnLst>
                                </p:cTn>
                              </p:par>
                              <p:par>
                                <p:cTn id="21" presetID="18" presetClass="entr" presetSubtype="12"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strips(downLeft)">
                                      <p:cBhvr>
                                        <p:cTn id="23" dur="500"/>
                                        <p:tgtEl>
                                          <p:spTgt spid="2">
                                            <p:txEl>
                                              <p:pRg st="4" end="4"/>
                                            </p:txEl>
                                          </p:spTgt>
                                        </p:tgtEl>
                                      </p:cBhvr>
                                    </p:animEffect>
                                  </p:childTnLst>
                                </p:cTn>
                              </p:par>
                              <p:par>
                                <p:cTn id="24" presetID="18" presetClass="entr" presetSubtype="12" fill="hold" nodeType="with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strips(downLeft)">
                                      <p:cBhvr>
                                        <p:cTn id="26"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413635" y="52705"/>
            <a:ext cx="3855720" cy="1188720"/>
          </a:xfrm>
          <a:prstGeom prst="rect">
            <a:avLst/>
          </a:prstGeom>
          <a:noFill/>
          <a:ln>
            <a:noFill/>
          </a:ln>
        </p:spPr>
        <p:txBody>
          <a:bodyPr wrap="none">
            <a:spAutoFit/>
            <a:scene3d>
              <a:camera prst="obliqueBottomLeft"/>
              <a:lightRig rig="threePt" dir="t"/>
            </a:scene3d>
            <a:sp3d extrusionH="387350">
              <a:extrusionClr>
                <a:srgbClr val="175BCB"/>
              </a:extrusionClr>
            </a:sp3d>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7200" b="1" i="0" u="none" strike="noStrike" kern="1200" cap="none" spc="0" normalizeH="0" baseline="0" noProof="1">
                <a:ln>
                  <a:noFill/>
                </a:ln>
                <a:blipFill>
                  <a:blip r:embed="rId2"/>
                  <a:tile tx="0" ty="0" sx="82000" sy="63000" flip="none" algn="br"/>
                </a:blipFill>
                <a:effectLst>
                  <a:outerShdw blurRad="60007" dist="310007" dir="7680000" sy="30000" kx="1300200" algn="ctr" rotWithShape="0">
                    <a:srgbClr val="0D1E55">
                      <a:alpha val="32000"/>
                    </a:srgbClr>
                  </a:outerShdw>
                </a:effectLst>
                <a:uLnTx/>
                <a:uFillTx/>
                <a:latin typeface="Arial" panose="020b0604020202020204" pitchFamily="34" charset="0"/>
                <a:ea typeface="宋体" panose="02010600030101010101" pitchFamily="2" charset="-122"/>
                <a:cs typeface="+mn-ea"/>
              </a:rPr>
              <a:t>品味语言</a:t>
            </a:r>
            <a:endParaRPr kumimoji="0" lang="zh-CN" altLang="en-US" sz="7200" b="1" i="0" u="none" strike="noStrike" kern="1200" cap="none" spc="0" normalizeH="0" baseline="0" noProof="1">
              <a:ln>
                <a:noFill/>
              </a:ln>
              <a:blipFill>
                <a:blip r:embed="rId2"/>
                <a:tile tx="0" ty="0" sx="82000" sy="63000" flip="none" algn="br"/>
              </a:blipFill>
              <a:effectLst>
                <a:outerShdw blurRad="60007" dist="310007" dir="7680000" sy="30000" kx="1300200" algn="ctr" rotWithShape="0">
                  <a:srgbClr val="0D1E55">
                    <a:alpha val="32000"/>
                  </a:srgbClr>
                </a:outerShdw>
              </a:effectLst>
              <a:uLnTx/>
              <a:uFillTx/>
              <a:latin typeface="Arial" panose="020b0604020202020204" pitchFamily="34" charset="0"/>
              <a:ea typeface="宋体" panose="02010600030101010101" pitchFamily="2" charset="-122"/>
              <a:cs typeface="+mn-cs"/>
            </a:endParaRPr>
          </a:p>
        </p:txBody>
      </p:sp>
      <p:sp>
        <p:nvSpPr>
          <p:cNvPr id="24578" name="标题 2"/>
          <p:cNvSpPr>
            <a:spLocks noGrp="1"/>
          </p:cNvSpPr>
          <p:nvPr>
            <p:ph type="title"/>
          </p:nvPr>
        </p:nvSpPr>
        <p:spPr/>
        <p:txBody>
          <a:bodyPr vert="horz" wrap="square" lIns="91440" tIns="45720" rIns="91440" bIns="45720" anchor="ctr" anchorCtr="0"/>
          <a:lstStyle/>
          <a:p>
            <a:endParaRPr lang="zh-CN" altLang="en-US"/>
          </a:p>
        </p:txBody>
      </p:sp>
      <p:pic>
        <p:nvPicPr>
          <p:cNvPr id="43012" name="内容占位符 2" descr="timg (3)"/>
          <p:cNvPicPr>
            <a:picLocks noGrp="1" noChangeAspect="1"/>
          </p:cNvPicPr>
          <p:nvPr>
            <p:ph idx="1"/>
          </p:nvPr>
        </p:nvPicPr>
        <p:blipFill>
          <a:blip r:embed="rId3"/>
          <a:stretch>
            <a:fillRect/>
          </a:stretch>
        </p:blipFill>
        <p:spPr>
          <a:xfrm>
            <a:off x="33338" y="2035175"/>
            <a:ext cx="9010650" cy="4783138"/>
          </a:xfr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Text Box 2"/>
          <p:cNvSpPr txBox="1"/>
          <p:nvPr/>
        </p:nvSpPr>
        <p:spPr>
          <a:xfrm>
            <a:off x="381000" y="1828800"/>
            <a:ext cx="8382000" cy="5946775"/>
          </a:xfrm>
          <a:prstGeom prst="rect">
            <a:avLst/>
          </a:prstGeom>
          <a:noFill/>
          <a:ln w="9525">
            <a:noFill/>
          </a:ln>
        </p:spPr>
        <p:txBody>
          <a:bodyPr>
            <a:spAutoFit/>
          </a:bodyPr>
          <a:lstStyle/>
          <a:p>
            <a:pPr>
              <a:spcBef>
                <a:spcPct val="50000"/>
              </a:spcBef>
            </a:pPr>
            <a:r>
              <a:rPr lang="zh-CN" altLang="en-US" sz="4800">
                <a:latin typeface="隶书" pitchFamily="49" charset="-122"/>
                <a:ea typeface="隶书" pitchFamily="49" charset="-122"/>
              </a:rPr>
              <a:t>答：用</a:t>
            </a:r>
            <a:r>
              <a:rPr lang="zh-CN" altLang="en-US" sz="4800">
                <a:latin typeface="Arial" panose="020b0604020202020204" pitchFamily="34" charset="0"/>
                <a:ea typeface="隶书" pitchFamily="49" charset="-122"/>
              </a:rPr>
              <a:t>“</a:t>
            </a:r>
            <a:r>
              <a:rPr lang="zh-CN" altLang="en-US" sz="4800">
                <a:latin typeface="隶书" pitchFamily="49" charset="-122"/>
                <a:ea typeface="隶书" pitchFamily="49" charset="-122"/>
              </a:rPr>
              <a:t>好大</a:t>
            </a:r>
            <a:r>
              <a:rPr lang="zh-CN" altLang="en-US" sz="4800">
                <a:latin typeface="Arial" panose="020b0604020202020204" pitchFamily="34" charset="0"/>
                <a:ea typeface="隶书" pitchFamily="49" charset="-122"/>
              </a:rPr>
              <a:t>”“</a:t>
            </a:r>
            <a:r>
              <a:rPr lang="zh-CN" altLang="en-US" sz="4800">
                <a:latin typeface="隶书" pitchFamily="49" charset="-122"/>
                <a:ea typeface="隶书" pitchFamily="49" charset="-122"/>
              </a:rPr>
              <a:t>一座挨一座</a:t>
            </a:r>
            <a:r>
              <a:rPr lang="zh-CN" altLang="en-US" sz="4800">
                <a:latin typeface="Arial" panose="020b0604020202020204" pitchFamily="34" charset="0"/>
                <a:ea typeface="隶书" pitchFamily="49" charset="-122"/>
              </a:rPr>
              <a:t>”</a:t>
            </a:r>
            <a:r>
              <a:rPr lang="zh-CN" altLang="en-US" sz="4800">
                <a:latin typeface="隶书" pitchFamily="49" charset="-122"/>
                <a:ea typeface="隶书" pitchFamily="49" charset="-122"/>
              </a:rPr>
              <a:t> </a:t>
            </a:r>
            <a:r>
              <a:rPr lang="zh-CN" altLang="en-US" sz="4800">
                <a:latin typeface="Arial" panose="020b0604020202020204" pitchFamily="34" charset="0"/>
                <a:ea typeface="隶书" pitchFamily="49" charset="-122"/>
              </a:rPr>
              <a:t>“</a:t>
            </a:r>
            <a:r>
              <a:rPr lang="zh-CN" altLang="en-US" sz="4800">
                <a:latin typeface="隶书" pitchFamily="49" charset="-122"/>
                <a:ea typeface="隶书" pitchFamily="49" charset="-122"/>
              </a:rPr>
              <a:t>迷茫</a:t>
            </a:r>
            <a:r>
              <a:rPr lang="zh-CN" altLang="en-US" sz="4800">
                <a:latin typeface="Arial" panose="020b0604020202020204" pitchFamily="34" charset="0"/>
                <a:ea typeface="隶书" pitchFamily="49" charset="-122"/>
              </a:rPr>
              <a:t>”</a:t>
            </a:r>
            <a:r>
              <a:rPr lang="zh-CN" altLang="en-US" sz="4800">
                <a:latin typeface="隶书" pitchFamily="49" charset="-122"/>
                <a:ea typeface="隶书" pitchFamily="49" charset="-122"/>
              </a:rPr>
              <a:t>三个词，生动地写出了</a:t>
            </a:r>
            <a:r>
              <a:rPr lang="zh-CN" altLang="en-US" sz="4800">
                <a:solidFill>
                  <a:schemeClr val="accent2"/>
                </a:solidFill>
                <a:latin typeface="隶书" pitchFamily="49" charset="-122"/>
                <a:ea typeface="隶书" pitchFamily="49" charset="-122"/>
              </a:rPr>
              <a:t>山</a:t>
            </a:r>
            <a:r>
              <a:rPr lang="zh-CN" altLang="en-US" sz="4800">
                <a:latin typeface="隶书" pitchFamily="49" charset="-122"/>
                <a:ea typeface="隶书" pitchFamily="49" charset="-122"/>
              </a:rPr>
              <a:t>的</a:t>
            </a:r>
            <a:r>
              <a:rPr lang="zh-CN" altLang="en-US" sz="4800">
                <a:solidFill>
                  <a:srgbClr val="FF0000"/>
                </a:solidFill>
                <a:latin typeface="隶书" pitchFamily="49" charset="-122"/>
                <a:ea typeface="隶书" pitchFamily="49" charset="-122"/>
              </a:rPr>
              <a:t>高、大、多</a:t>
            </a:r>
            <a:r>
              <a:rPr lang="zh-CN" altLang="en-US" sz="4800">
                <a:latin typeface="隶书" pitchFamily="49" charset="-122"/>
                <a:ea typeface="隶书" pitchFamily="49" charset="-122"/>
              </a:rPr>
              <a:t>的特点，衬托</a:t>
            </a:r>
            <a:r>
              <a:rPr lang="zh-CN" altLang="en-US" sz="4800">
                <a:latin typeface="Arial" panose="020b0604020202020204" pitchFamily="34" charset="0"/>
                <a:ea typeface="隶书" pitchFamily="49" charset="-122"/>
              </a:rPr>
              <a:t>“</a:t>
            </a:r>
            <a:r>
              <a:rPr lang="zh-CN" altLang="en-US" sz="4800">
                <a:latin typeface="隶书" pitchFamily="49" charset="-122"/>
                <a:ea typeface="隶书" pitchFamily="49" charset="-122"/>
              </a:rPr>
              <a:t>我们</a:t>
            </a:r>
            <a:r>
              <a:rPr lang="zh-CN" altLang="en-US" sz="4800">
                <a:latin typeface="Arial" panose="020b0604020202020204" pitchFamily="34" charset="0"/>
                <a:ea typeface="隶书" pitchFamily="49" charset="-122"/>
              </a:rPr>
              <a:t>”</a:t>
            </a:r>
            <a:r>
              <a:rPr lang="zh-CN" altLang="en-US" sz="4800">
                <a:latin typeface="隶书" pitchFamily="49" charset="-122"/>
                <a:ea typeface="隶书" pitchFamily="49" charset="-122"/>
              </a:rPr>
              <a:t>焦急的心情，为后面写到天黑后找不到住处这个情节作铺垫。</a:t>
            </a:r>
            <a:br>
              <a:rPr lang="zh-CN" altLang="en-US" sz="4800">
                <a:latin typeface="隶书" pitchFamily="49" charset="-122"/>
                <a:ea typeface="隶书" pitchFamily="49" charset="-122"/>
              </a:rPr>
            </a:br>
            <a:br>
              <a:rPr lang="zh-CN" altLang="en-US" sz="4800">
                <a:latin typeface="隶书" pitchFamily="49" charset="-122"/>
                <a:ea typeface="隶书" pitchFamily="49" charset="-122"/>
              </a:rPr>
            </a:br>
            <a:endParaRPr lang="zh-CN" altLang="en-US" sz="4800">
              <a:latin typeface="隶书" pitchFamily="49" charset="-122"/>
              <a:ea typeface="隶书" pitchFamily="49" charset="-122"/>
            </a:endParaRPr>
          </a:p>
        </p:txBody>
      </p:sp>
      <p:sp>
        <p:nvSpPr>
          <p:cNvPr id="44035" name="Text Box 3"/>
          <p:cNvSpPr txBox="1"/>
          <p:nvPr/>
        </p:nvSpPr>
        <p:spPr>
          <a:xfrm>
            <a:off x="0" y="304800"/>
            <a:ext cx="8915400" cy="1190625"/>
          </a:xfrm>
          <a:prstGeom prst="rect">
            <a:avLst/>
          </a:prstGeom>
          <a:noFill/>
          <a:ln w="9525">
            <a:noFill/>
          </a:ln>
        </p:spPr>
        <p:txBody>
          <a:bodyPr>
            <a:spAutoFit/>
          </a:bodyPr>
          <a:lstStyle/>
          <a:p>
            <a:pPr>
              <a:spcBef>
                <a:spcPct val="50000"/>
              </a:spcBef>
            </a:pPr>
            <a:r>
              <a:rPr lang="zh-CN" altLang="en-US" sz="3600">
                <a:solidFill>
                  <a:srgbClr val="000000"/>
                </a:solidFill>
                <a:latin typeface="隶书" pitchFamily="49" charset="-122"/>
                <a:ea typeface="隶书" pitchFamily="49" charset="-122"/>
              </a:rPr>
              <a:t>（</a:t>
            </a:r>
            <a:r>
              <a:rPr lang="en-US" altLang="zh-CN" sz="3600">
                <a:solidFill>
                  <a:srgbClr val="000000"/>
                </a:solidFill>
                <a:latin typeface="隶书" pitchFamily="49" charset="-122"/>
                <a:ea typeface="隶书" pitchFamily="49" charset="-122"/>
              </a:rPr>
              <a:t>1</a:t>
            </a:r>
            <a:r>
              <a:rPr lang="zh-CN" altLang="en-US" sz="3600">
                <a:solidFill>
                  <a:srgbClr val="000000"/>
                </a:solidFill>
                <a:latin typeface="隶书" pitchFamily="49" charset="-122"/>
                <a:ea typeface="隶书" pitchFamily="49" charset="-122"/>
              </a:rPr>
              <a:t>）山，</a:t>
            </a:r>
            <a:r>
              <a:rPr lang="zh-CN" altLang="en-US" sz="3600">
                <a:solidFill>
                  <a:srgbClr val="FF0000"/>
                </a:solidFill>
                <a:latin typeface="隶书" pitchFamily="49" charset="-122"/>
                <a:ea typeface="隶书" pitchFamily="49" charset="-122"/>
              </a:rPr>
              <a:t>好大</a:t>
            </a:r>
            <a:r>
              <a:rPr lang="zh-CN" altLang="en-US" sz="3600">
                <a:solidFill>
                  <a:srgbClr val="000000"/>
                </a:solidFill>
                <a:latin typeface="隶书" pitchFamily="49" charset="-122"/>
                <a:ea typeface="隶书" pitchFamily="49" charset="-122"/>
              </a:rPr>
              <a:t>的山啊！起伏的青山</a:t>
            </a:r>
            <a:r>
              <a:rPr lang="zh-CN" altLang="en-US" sz="3600">
                <a:solidFill>
                  <a:srgbClr val="FF0000"/>
                </a:solidFill>
                <a:latin typeface="隶书" pitchFamily="49" charset="-122"/>
                <a:ea typeface="隶书" pitchFamily="49" charset="-122"/>
              </a:rPr>
              <a:t>一座挨一座，</a:t>
            </a:r>
            <a:r>
              <a:rPr lang="zh-CN" altLang="en-US" sz="3600">
                <a:solidFill>
                  <a:srgbClr val="000000"/>
                </a:solidFill>
                <a:latin typeface="隶书" pitchFamily="49" charset="-122"/>
                <a:ea typeface="隶书" pitchFamily="49" charset="-122"/>
              </a:rPr>
              <a:t>延伸到远方，消失在</a:t>
            </a:r>
            <a:r>
              <a:rPr lang="zh-CN" altLang="en-US" sz="3600">
                <a:solidFill>
                  <a:srgbClr val="FF0000"/>
                </a:solidFill>
                <a:latin typeface="隶书" pitchFamily="49" charset="-122"/>
                <a:ea typeface="隶书" pitchFamily="49" charset="-122"/>
              </a:rPr>
              <a:t>迷茫</a:t>
            </a:r>
            <a:r>
              <a:rPr lang="zh-CN" altLang="en-US" sz="3600">
                <a:solidFill>
                  <a:srgbClr val="000000"/>
                </a:solidFill>
                <a:latin typeface="隶书" pitchFamily="49" charset="-122"/>
                <a:ea typeface="隶书" pitchFamily="49" charset="-122"/>
              </a:rPr>
              <a:t>的暮色中。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8" name="Text Box 4"/>
          <p:cNvSpPr txBox="1"/>
          <p:nvPr/>
        </p:nvSpPr>
        <p:spPr>
          <a:xfrm>
            <a:off x="76200" y="381000"/>
            <a:ext cx="8915400" cy="2041525"/>
          </a:xfrm>
          <a:prstGeom prst="rect">
            <a:avLst/>
          </a:prstGeom>
          <a:noFill/>
          <a:ln w="9525">
            <a:noFill/>
          </a:ln>
        </p:spPr>
        <p:txBody>
          <a:bodyPr>
            <a:spAutoFit/>
          </a:bodyPr>
          <a:lstStyle/>
          <a:p>
            <a:pPr>
              <a:spcBef>
                <a:spcPct val="50000"/>
              </a:spcBef>
            </a:pPr>
            <a:r>
              <a:rPr lang="zh-CN" altLang="en-US" sz="3200">
                <a:latin typeface="隶书" pitchFamily="49" charset="-122"/>
                <a:ea typeface="隶书" pitchFamily="49" charset="-122"/>
              </a:rPr>
              <a:t>（</a:t>
            </a:r>
            <a:r>
              <a:rPr lang="en-US" altLang="zh-CN" sz="3200">
                <a:latin typeface="隶书" pitchFamily="49" charset="-122"/>
                <a:ea typeface="隶书" pitchFamily="49" charset="-122"/>
              </a:rPr>
              <a:t>2</a:t>
            </a:r>
            <a:r>
              <a:rPr lang="zh-CN" altLang="en-US" sz="3200">
                <a:latin typeface="隶书" pitchFamily="49" charset="-122"/>
                <a:ea typeface="隶书" pitchFamily="49" charset="-122"/>
              </a:rPr>
              <a:t>）一张简陋的大竹床铺着</a:t>
            </a:r>
            <a:r>
              <a:rPr lang="zh-CN" altLang="en-US" sz="3200">
                <a:solidFill>
                  <a:srgbClr val="FF0000"/>
                </a:solidFill>
                <a:latin typeface="隶书" pitchFamily="49" charset="-122"/>
                <a:ea typeface="隶书" pitchFamily="49" charset="-122"/>
              </a:rPr>
              <a:t>厚厚</a:t>
            </a:r>
            <a:r>
              <a:rPr lang="zh-CN" altLang="en-US" sz="3200">
                <a:latin typeface="隶书" pitchFamily="49" charset="-122"/>
                <a:ea typeface="隶书" pitchFamily="49" charset="-122"/>
              </a:rPr>
              <a:t>的稻草。倚在墙边的大竹筒里装</a:t>
            </a:r>
            <a:r>
              <a:rPr lang="zh-CN" altLang="en-US" sz="3200">
                <a:solidFill>
                  <a:srgbClr val="FF0000"/>
                </a:solidFill>
                <a:latin typeface="隶书" pitchFamily="49" charset="-122"/>
                <a:ea typeface="隶书" pitchFamily="49" charset="-122"/>
              </a:rPr>
              <a:t>满</a:t>
            </a:r>
            <a:r>
              <a:rPr lang="zh-CN" altLang="en-US" sz="3200">
                <a:latin typeface="隶书" pitchFamily="49" charset="-122"/>
                <a:ea typeface="隶书" pitchFamily="49" charset="-122"/>
              </a:rPr>
              <a:t>了水</a:t>
            </a:r>
            <a:r>
              <a:rPr lang="en-US" altLang="zh-CN" sz="3200">
                <a:latin typeface="Arial" panose="020b0604020202020204" pitchFamily="34" charset="0"/>
                <a:ea typeface="隶书" pitchFamily="49" charset="-122"/>
              </a:rPr>
              <a:t>……</a:t>
            </a:r>
            <a:r>
              <a:rPr lang="zh-CN" altLang="en-US" sz="3200">
                <a:latin typeface="隶书" pitchFamily="49" charset="-122"/>
                <a:ea typeface="隶书" pitchFamily="49" charset="-122"/>
              </a:rPr>
              <a:t>又发现墙上写着几行</a:t>
            </a:r>
            <a:r>
              <a:rPr lang="zh-CN" altLang="en-US" sz="3200">
                <a:solidFill>
                  <a:srgbClr val="FF0000"/>
                </a:solidFill>
                <a:latin typeface="隶书" pitchFamily="49" charset="-122"/>
                <a:ea typeface="隶书" pitchFamily="49" charset="-122"/>
              </a:rPr>
              <a:t>粗大</a:t>
            </a:r>
            <a:r>
              <a:rPr lang="zh-CN" altLang="en-US" sz="3200">
                <a:latin typeface="隶书" pitchFamily="49" charset="-122"/>
                <a:ea typeface="隶书" pitchFamily="49" charset="-122"/>
              </a:rPr>
              <a:t>的字：</a:t>
            </a:r>
            <a:r>
              <a:rPr lang="zh-CN" altLang="en-US" sz="3200">
                <a:latin typeface="Arial" panose="020b0604020202020204" pitchFamily="34" charset="0"/>
                <a:ea typeface="隶书" pitchFamily="49" charset="-122"/>
              </a:rPr>
              <a:t>“</a:t>
            </a:r>
            <a:r>
              <a:rPr lang="zh-CN" altLang="en-US" sz="3200">
                <a:latin typeface="隶书" pitchFamily="49" charset="-122"/>
                <a:ea typeface="隶书" pitchFamily="49" charset="-122"/>
              </a:rPr>
              <a:t>屋后边有干柴，梁上竹筒里有米，有盐巴，有辣子。</a:t>
            </a:r>
            <a:r>
              <a:rPr lang="zh-CN" altLang="en-US" sz="3200">
                <a:latin typeface="Arial" panose="020b0604020202020204" pitchFamily="34" charset="0"/>
                <a:ea typeface="隶书" pitchFamily="49" charset="-122"/>
              </a:rPr>
              <a:t>”</a:t>
            </a:r>
            <a:r>
              <a:rPr lang="zh-CN" altLang="en-US" sz="3200">
                <a:latin typeface="隶书" pitchFamily="49" charset="-122"/>
                <a:ea typeface="隶书" pitchFamily="49" charset="-122"/>
              </a:rPr>
              <a:t> </a:t>
            </a:r>
          </a:p>
        </p:txBody>
      </p:sp>
      <p:sp>
        <p:nvSpPr>
          <p:cNvPr id="54277" name="Text Box 5"/>
          <p:cNvSpPr txBox="1"/>
          <p:nvPr/>
        </p:nvSpPr>
        <p:spPr>
          <a:xfrm>
            <a:off x="381000" y="2590800"/>
            <a:ext cx="8229600" cy="4483100"/>
          </a:xfrm>
          <a:prstGeom prst="rect">
            <a:avLst/>
          </a:prstGeom>
          <a:noFill/>
          <a:ln w="9525">
            <a:noFill/>
          </a:ln>
        </p:spPr>
        <p:txBody>
          <a:bodyPr>
            <a:spAutoFit/>
          </a:bodyPr>
          <a:lstStyle/>
          <a:p>
            <a:pPr>
              <a:spcBef>
                <a:spcPct val="50000"/>
              </a:spcBef>
            </a:pPr>
            <a:r>
              <a:rPr lang="zh-CN" altLang="en-US" sz="4800">
                <a:latin typeface="Arial" panose="020b0604020202020204" pitchFamily="34" charset="0"/>
                <a:ea typeface="隶书" pitchFamily="49" charset="-122"/>
              </a:rPr>
              <a:t>答：“厚厚”“满”“粗大”写出了小茅屋虽然简陋，但准备很精细，从侧面表现了主人的热情、周到、细致，赞美了小屋主人助人为乐的高贵品质。</a:t>
            </a:r>
            <a:br>
              <a:rPr lang="zh-CN" altLang="en-US" sz="4800">
                <a:latin typeface="Arial" panose="020b0604020202020204" pitchFamily="34" charset="0"/>
                <a:ea typeface="隶书" pitchFamily="49" charset="-122"/>
              </a:rPr>
            </a:br>
            <a:endParaRPr lang="zh-CN" altLang="en-US" sz="4800">
              <a:latin typeface="Arial" panose="020b0604020202020204" pitchFamily="34" charset="0"/>
              <a:ea typeface="隶书"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2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49" name="Text Box 2"/>
          <p:cNvSpPr txBox="1"/>
          <p:nvPr/>
        </p:nvSpPr>
        <p:spPr>
          <a:xfrm>
            <a:off x="79375" y="232410"/>
            <a:ext cx="9034777" cy="4705985"/>
          </a:xfrm>
          <a:prstGeom prst="rect">
            <a:avLst/>
          </a:prstGeom>
          <a:noFill/>
          <a:ln w="9525">
            <a:noFill/>
          </a:ln>
        </p:spPr>
        <p:txBody>
          <a:bodyPr>
            <a:spAutoFit/>
          </a:bodyPr>
          <a:lstStyle/>
          <a:p>
            <a:pPr marR="0" defTabSz="914400">
              <a:spcBef>
                <a:spcPct val="50000"/>
              </a:spcBef>
              <a:buClrTx/>
              <a:buSzTx/>
              <a:buFont typeface="Arial" panose="020b0604020202020204" pitchFamily="34" charset="0"/>
              <a:buNone/>
              <a:defRPr/>
            </a:pPr>
            <a:r>
              <a:rPr kumimoji="0" lang="zh-CN" altLang="en-US" sz="4000" kern="1200" cap="none" spc="0" normalizeH="0" baseline="0" noProof="1">
                <a:ln w="22225">
                  <a:solidFill>
                    <a:schemeClr val="accent2"/>
                  </a:solidFill>
                  <a:prstDash val="solid"/>
                </a:ln>
                <a:solidFill>
                  <a:schemeClr val="accent2">
                    <a:lumMod val="40000"/>
                    <a:lumOff val="60000"/>
                  </a:schemeClr>
                </a:solidFill>
                <a:latin typeface="隶书" pitchFamily="49" charset="-122"/>
                <a:ea typeface="隶书" pitchFamily="49" charset="-122"/>
                <a:cs typeface="+mn-ea"/>
              </a:rPr>
              <a:t>补充：文中的</a:t>
            </a:r>
            <a:r>
              <a:rPr kumimoji="0" lang="zh-CN" altLang="en-US" sz="4000"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隶书" pitchFamily="49" charset="-122"/>
                <a:cs typeface="+mn-ea"/>
              </a:rPr>
              <a:t>“</a:t>
            </a:r>
            <a:r>
              <a:rPr kumimoji="0" lang="zh-CN" altLang="en-US" sz="4000" kern="1200" cap="none" spc="0" normalizeH="0" baseline="0" noProof="1">
                <a:ln w="22225">
                  <a:solidFill>
                    <a:schemeClr val="accent2"/>
                  </a:solidFill>
                  <a:prstDash val="solid"/>
                </a:ln>
                <a:solidFill>
                  <a:schemeClr val="accent2">
                    <a:lumMod val="40000"/>
                    <a:lumOff val="60000"/>
                  </a:schemeClr>
                </a:solidFill>
                <a:latin typeface="隶书" pitchFamily="49" charset="-122"/>
                <a:ea typeface="隶书" pitchFamily="49" charset="-122"/>
                <a:cs typeface="+mn-ea"/>
              </a:rPr>
              <a:t>我</a:t>
            </a:r>
            <a:r>
              <a:rPr kumimoji="0" lang="zh-CN" altLang="en-US" sz="4000"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隶书" pitchFamily="49" charset="-122"/>
                <a:cs typeface="+mn-ea"/>
              </a:rPr>
              <a:t>”</a:t>
            </a:r>
            <a:r>
              <a:rPr kumimoji="0" lang="zh-CN" altLang="en-US" sz="4000" kern="1200" cap="none" spc="0" normalizeH="0" baseline="0" noProof="1">
                <a:ln w="22225">
                  <a:solidFill>
                    <a:schemeClr val="accent2"/>
                  </a:solidFill>
                  <a:prstDash val="solid"/>
                </a:ln>
                <a:solidFill>
                  <a:schemeClr val="accent2">
                    <a:lumMod val="40000"/>
                    <a:lumOff val="60000"/>
                  </a:schemeClr>
                </a:solidFill>
                <a:latin typeface="隶书" pitchFamily="49" charset="-122"/>
                <a:ea typeface="隶书" pitchFamily="49" charset="-122"/>
                <a:cs typeface="+mn-ea"/>
              </a:rPr>
              <a:t>是否是作者本人？</a:t>
            </a:r>
            <a:br>
              <a:rPr kumimoji="0" lang="zh-CN" altLang="en-US" sz="4000" kern="1200" cap="none" spc="0" normalizeH="0" baseline="0" noProof="0">
                <a:ln w="22225">
                  <a:solidFill>
                    <a:schemeClr val="accent2"/>
                  </a:solidFill>
                  <a:prstDash val="solid"/>
                </a:ln>
                <a:solidFill>
                  <a:schemeClr val="accent2">
                    <a:lumMod val="40000"/>
                    <a:lumOff val="60000"/>
                  </a:schemeClr>
                </a:solidFill>
                <a:latin typeface="隶书" pitchFamily="49" charset="-122"/>
                <a:ea typeface="隶书" pitchFamily="49" charset="-122"/>
                <a:cs typeface="+mn-cs"/>
              </a:rPr>
            </a:br>
            <a:r>
              <a:rPr kumimoji="0" lang="zh-CN" altLang="en-US" sz="4000" kern="1200" cap="none" spc="0" normalizeH="0" baseline="0" noProof="1">
                <a:latin typeface="隶书" pitchFamily="49" charset="-122"/>
                <a:ea typeface="隶书" pitchFamily="49" charset="-122"/>
                <a:cs typeface="+mn-ea"/>
              </a:rPr>
              <a:t>　　</a:t>
            </a:r>
            <a:endParaRPr kumimoji="0" lang="zh-CN" altLang="en-US" sz="4000" kern="1200" cap="none" spc="0" normalizeH="0" baseline="0" noProof="1">
              <a:latin typeface="隶书" pitchFamily="49" charset="-122"/>
              <a:ea typeface="隶书" pitchFamily="49" charset="-122"/>
              <a:cs typeface="+mn-cs"/>
            </a:endParaRPr>
          </a:p>
          <a:p>
            <a:pPr marR="0" defTabSz="914400">
              <a:spcBef>
                <a:spcPct val="50000"/>
              </a:spcBef>
              <a:buClrTx/>
              <a:buSzTx/>
              <a:buFont typeface="Arial" panose="020b0604020202020204" pitchFamily="34" charset="0"/>
              <a:buNone/>
              <a:defRPr/>
            </a:pPr>
            <a:r>
              <a:rPr kumimoji="0" lang="zh-CN" altLang="en-US" sz="4000" kern="1200" cap="none" spc="0" normalizeH="0" baseline="0" noProof="1">
                <a:latin typeface="隶书" pitchFamily="49" charset="-122"/>
                <a:ea typeface="隶书" pitchFamily="49" charset="-122"/>
                <a:cs typeface="+mn-ea"/>
              </a:rPr>
              <a:t>作者在谈本文文体时说：</a:t>
            </a:r>
            <a:r>
              <a:rPr kumimoji="0" lang="zh-CN" altLang="en-US" sz="4000" kern="1200" cap="none" spc="0" normalizeH="0" baseline="0" noProof="1">
                <a:latin typeface="Arial" panose="020b0604020202020204" pitchFamily="34" charset="0"/>
                <a:ea typeface="隶书" pitchFamily="49" charset="-122"/>
                <a:cs typeface="+mn-ea"/>
              </a:rPr>
              <a:t>“</a:t>
            </a:r>
            <a:r>
              <a:rPr kumimoji="0" lang="zh-CN" altLang="en-US" sz="4000" kern="1200" cap="none" spc="0" normalizeH="0" baseline="0" noProof="1">
                <a:latin typeface="隶书" pitchFamily="49" charset="-122"/>
                <a:ea typeface="隶书" pitchFamily="49" charset="-122"/>
                <a:cs typeface="+mn-ea"/>
              </a:rPr>
              <a:t>是用第一人称写的，所以，常被人误以为小说中的</a:t>
            </a:r>
            <a:r>
              <a:rPr kumimoji="0" lang="zh-CN" altLang="en-US" sz="4000" kern="1200" cap="none" spc="0" normalizeH="0" baseline="0" noProof="1">
                <a:latin typeface="Arial" panose="020b0604020202020204" pitchFamily="34" charset="0"/>
                <a:ea typeface="隶书" pitchFamily="49" charset="-122"/>
                <a:cs typeface="+mn-ea"/>
              </a:rPr>
              <a:t>‘</a:t>
            </a:r>
            <a:r>
              <a:rPr kumimoji="0" lang="zh-CN" altLang="en-US" sz="4000" kern="1200" cap="none" spc="0" normalizeH="0" baseline="0" noProof="1">
                <a:latin typeface="隶书" pitchFamily="49" charset="-122"/>
                <a:ea typeface="隶书" pitchFamily="49" charset="-122"/>
                <a:cs typeface="+mn-ea"/>
              </a:rPr>
              <a:t>我</a:t>
            </a:r>
            <a:r>
              <a:rPr kumimoji="0" lang="zh-CN" altLang="en-US" sz="4000" kern="1200" cap="none" spc="0" normalizeH="0" baseline="0" noProof="1">
                <a:latin typeface="Arial" panose="020b0604020202020204" pitchFamily="34" charset="0"/>
                <a:ea typeface="隶书" pitchFamily="49" charset="-122"/>
                <a:cs typeface="+mn-ea"/>
              </a:rPr>
              <a:t>’</a:t>
            </a:r>
            <a:r>
              <a:rPr kumimoji="0" lang="zh-CN" altLang="en-US" sz="4000" kern="1200" cap="none" spc="0" normalizeH="0" baseline="0" noProof="1">
                <a:latin typeface="隶书" pitchFamily="49" charset="-122"/>
                <a:ea typeface="隶书" pitchFamily="49" charset="-122"/>
                <a:cs typeface="+mn-ea"/>
              </a:rPr>
              <a:t>就是作者本人</a:t>
            </a:r>
            <a:r>
              <a:rPr kumimoji="0" lang="zh-CN" altLang="en-US" sz="4000" kern="1200" cap="none" spc="0" normalizeH="0" baseline="0" noProof="1">
                <a:latin typeface="Arial" panose="020b0604020202020204" pitchFamily="34" charset="0"/>
                <a:ea typeface="隶书" pitchFamily="49" charset="-122"/>
                <a:cs typeface="+mn-ea"/>
              </a:rPr>
              <a:t>”</a:t>
            </a:r>
            <a:r>
              <a:rPr kumimoji="0" lang="zh-CN" altLang="en-US" sz="4000" kern="1200" cap="none" spc="0" normalizeH="0" baseline="0" noProof="1">
                <a:latin typeface="隶书" pitchFamily="49" charset="-122"/>
                <a:ea typeface="隶书" pitchFamily="49" charset="-122"/>
                <a:cs typeface="+mn-ea"/>
              </a:rPr>
              <a:t>。由此可见了，</a:t>
            </a:r>
            <a:r>
              <a:rPr kumimoji="0" lang="zh-CN" altLang="en-US" sz="4000" kern="1200" cap="none" spc="0" normalizeH="0" baseline="0" noProof="1">
                <a:solidFill>
                  <a:srgbClr val="FF0000"/>
                </a:solidFill>
                <a:latin typeface="隶书" pitchFamily="49" charset="-122"/>
                <a:ea typeface="隶书" pitchFamily="49" charset="-122"/>
                <a:cs typeface="+mn-ea"/>
              </a:rPr>
              <a:t>本文是小说，文中的</a:t>
            </a:r>
            <a:r>
              <a:rPr kumimoji="0" lang="zh-CN" altLang="en-US" sz="4000" kern="1200" cap="none" spc="0" normalizeH="0" baseline="0" noProof="1">
                <a:solidFill>
                  <a:srgbClr val="FF0000"/>
                </a:solidFill>
                <a:latin typeface="Arial" panose="020b0604020202020204" pitchFamily="34" charset="0"/>
                <a:ea typeface="隶书" pitchFamily="49" charset="-122"/>
                <a:cs typeface="+mn-ea"/>
              </a:rPr>
              <a:t>“</a:t>
            </a:r>
            <a:r>
              <a:rPr kumimoji="0" lang="zh-CN" altLang="en-US" sz="4000" kern="1200" cap="none" spc="0" normalizeH="0" baseline="0" noProof="1">
                <a:solidFill>
                  <a:srgbClr val="FF0000"/>
                </a:solidFill>
                <a:latin typeface="隶书" pitchFamily="49" charset="-122"/>
                <a:ea typeface="隶书" pitchFamily="49" charset="-122"/>
                <a:cs typeface="+mn-ea"/>
              </a:rPr>
              <a:t>我</a:t>
            </a:r>
            <a:r>
              <a:rPr kumimoji="0" lang="zh-CN" altLang="en-US" sz="4000" kern="1200" cap="none" spc="0" normalizeH="0" baseline="0" noProof="1">
                <a:solidFill>
                  <a:srgbClr val="FF0000"/>
                </a:solidFill>
                <a:latin typeface="Arial" panose="020b0604020202020204" pitchFamily="34" charset="0"/>
                <a:ea typeface="隶书" pitchFamily="49" charset="-122"/>
                <a:cs typeface="+mn-ea"/>
              </a:rPr>
              <a:t>”</a:t>
            </a:r>
            <a:r>
              <a:rPr kumimoji="0" lang="zh-CN" altLang="en-US" sz="4000" kern="1200" cap="none" spc="0" normalizeH="0" baseline="0" noProof="1">
                <a:solidFill>
                  <a:srgbClr val="FF0000"/>
                </a:solidFill>
                <a:latin typeface="隶书" pitchFamily="49" charset="-122"/>
                <a:ea typeface="隶书" pitchFamily="49" charset="-122"/>
                <a:cs typeface="+mn-ea"/>
              </a:rPr>
              <a:t>不是作者本人。 </a:t>
            </a:r>
            <a:endParaRPr kumimoji="0" lang="zh-CN" altLang="en-US" sz="4000" kern="1200" cap="none" spc="0" normalizeH="0" baseline="0" noProof="1">
              <a:solidFill>
                <a:srgbClr val="FF0000"/>
              </a:solidFill>
              <a:latin typeface="隶书" pitchFamily="49" charset="-122"/>
              <a:ea typeface="隶书"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27649">
                                            <p:txEl>
                                              <p:pRg st="0" end="0"/>
                                            </p:txEl>
                                          </p:spTgt>
                                        </p:tgtEl>
                                        <p:attrNameLst>
                                          <p:attrName>style.visibility</p:attrName>
                                        </p:attrNameLst>
                                      </p:cBhvr>
                                      <p:to>
                                        <p:strVal val="visible"/>
                                      </p:to>
                                    </p:set>
                                    <p:animEffect transition="in" filter="box(in)">
                                      <p:cBhvr>
                                        <p:cTn id="7" dur="2000"/>
                                        <p:tgtEl>
                                          <p:spTgt spid="2764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27649">
                                            <p:txEl>
                                              <p:pRg st="1" end="1"/>
                                            </p:txEl>
                                          </p:spTgt>
                                        </p:tgtEl>
                                        <p:attrNameLst>
                                          <p:attrName>style.visibility</p:attrName>
                                        </p:attrNameLst>
                                      </p:cBhvr>
                                      <p:to>
                                        <p:strVal val="visible"/>
                                      </p:to>
                                    </p:set>
                                    <p:animEffect transition="in" filter="box(in)">
                                      <p:cBhvr>
                                        <p:cTn id="12" dur="2000"/>
                                        <p:tgtEl>
                                          <p:spTgt spid="2764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396" name="Text Box 4"/>
          <p:cNvSpPr txBox="1"/>
          <p:nvPr/>
        </p:nvSpPr>
        <p:spPr>
          <a:xfrm>
            <a:off x="304800" y="1371600"/>
            <a:ext cx="8534400" cy="3140075"/>
          </a:xfrm>
          <a:prstGeom prst="rect">
            <a:avLst/>
          </a:prstGeom>
          <a:noFill/>
          <a:ln w="9525">
            <a:noFill/>
          </a:ln>
        </p:spPr>
        <p:txBody>
          <a:bodyPr>
            <a:spAutoFit/>
          </a:bodyPr>
          <a:lstStyle/>
          <a:p>
            <a:pPr>
              <a:spcBef>
                <a:spcPct val="50000"/>
              </a:spcBef>
            </a:pPr>
            <a:r>
              <a:rPr lang="en-US" altLang="zh-CN" sz="4000">
                <a:solidFill>
                  <a:srgbClr val="FF0000"/>
                </a:solidFill>
                <a:latin typeface="隶书" pitchFamily="49" charset="-122"/>
                <a:ea typeface="隶书" pitchFamily="49" charset="-122"/>
              </a:rPr>
              <a:t>    </a:t>
            </a:r>
            <a:r>
              <a:rPr lang="zh-CN" altLang="en-US" sz="4000">
                <a:solidFill>
                  <a:srgbClr val="FF0000"/>
                </a:solidFill>
                <a:latin typeface="隶书" pitchFamily="49" charset="-122"/>
                <a:ea typeface="隶书" pitchFamily="49" charset="-122"/>
              </a:rPr>
              <a:t>通过</a:t>
            </a:r>
            <a:r>
              <a:rPr lang="zh-CN" altLang="en-US" sz="4000">
                <a:latin typeface="隶书" pitchFamily="49" charset="-122"/>
                <a:ea typeface="隶书" pitchFamily="49" charset="-122"/>
              </a:rPr>
              <a:t>记叙云南哀牢山中路边一个小茅屋的故事，生动地</a:t>
            </a:r>
            <a:r>
              <a:rPr lang="zh-CN" altLang="en-US" sz="4000">
                <a:solidFill>
                  <a:srgbClr val="FF0000"/>
                </a:solidFill>
                <a:latin typeface="隶书" pitchFamily="49" charset="-122"/>
                <a:ea typeface="隶书" pitchFamily="49" charset="-122"/>
              </a:rPr>
              <a:t>体现</a:t>
            </a:r>
            <a:r>
              <a:rPr lang="zh-CN" altLang="en-US" sz="4000">
                <a:latin typeface="隶书" pitchFamily="49" charset="-122"/>
                <a:ea typeface="隶书" pitchFamily="49" charset="-122"/>
              </a:rPr>
              <a:t>了雷锋精神在少数民族地区生根、开花不断传递的动人情景，</a:t>
            </a:r>
            <a:r>
              <a:rPr lang="zh-CN" altLang="en-US" sz="4000">
                <a:solidFill>
                  <a:srgbClr val="FF0000"/>
                </a:solidFill>
                <a:latin typeface="隶书" pitchFamily="49" charset="-122"/>
                <a:ea typeface="隶书" pitchFamily="49" charset="-122"/>
              </a:rPr>
              <a:t>歌颂</a:t>
            </a:r>
            <a:r>
              <a:rPr lang="zh-CN" altLang="en-US" sz="4000">
                <a:latin typeface="隶书" pitchFamily="49" charset="-122"/>
                <a:ea typeface="隶书" pitchFamily="49" charset="-122"/>
              </a:rPr>
              <a:t>了社会主义社会人们相互关怀的崇高道德风尚。</a:t>
            </a:r>
          </a:p>
        </p:txBody>
      </p:sp>
      <p:sp>
        <p:nvSpPr>
          <p:cNvPr id="47107" name="Rectangle 5"/>
          <p:cNvSpPr/>
          <p:nvPr/>
        </p:nvSpPr>
        <p:spPr>
          <a:xfrm>
            <a:off x="304800" y="366713"/>
            <a:ext cx="5943600" cy="823912"/>
          </a:xfrm>
          <a:prstGeom prst="rect">
            <a:avLst/>
          </a:prstGeom>
          <a:noFill/>
          <a:ln w="9525">
            <a:noFill/>
          </a:ln>
        </p:spPr>
        <p:txBody>
          <a:bodyPr anchor="ctr" anchorCtr="0">
            <a:spAutoFit/>
          </a:bodyPr>
          <a:lstStyle/>
          <a:p>
            <a:r>
              <a:rPr lang="zh-CN" altLang="en-US" sz="4800">
                <a:latin typeface="Arial" panose="020b0604020202020204" pitchFamily="34" charset="0"/>
              </a:rPr>
              <a:t>总结中心思想：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3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6"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1" name="文本框 1"/>
          <p:cNvSpPr txBox="1"/>
          <p:nvPr/>
        </p:nvSpPr>
        <p:spPr>
          <a:xfrm>
            <a:off x="122238" y="71438"/>
            <a:ext cx="8793162" cy="3687762"/>
          </a:xfrm>
          <a:prstGeom prst="rect">
            <a:avLst/>
          </a:prstGeom>
          <a:noFill/>
          <a:ln w="9525">
            <a:noFill/>
          </a:ln>
        </p:spPr>
        <p:txBody>
          <a:bodyPr>
            <a:spAutoFit/>
          </a:bodyPr>
          <a:lstStyle/>
          <a:p>
            <a:pPr algn="ctr"/>
            <a:r>
              <a:rPr lang="zh-CN" altLang="en-US" sz="3600">
                <a:latin typeface="Arial" panose="020b0604020202020204" pitchFamily="34" charset="0"/>
              </a:rPr>
              <a:t>闻武均州报已复西京</a:t>
            </a:r>
          </a:p>
          <a:p>
            <a:pPr algn="ctr"/>
            <a:r>
              <a:rPr lang="zh-CN" altLang="en-US" sz="3600">
                <a:latin typeface="Arial" panose="020b0604020202020204" pitchFamily="34" charset="0"/>
              </a:rPr>
              <a:t>陆游 </a:t>
            </a:r>
          </a:p>
          <a:p>
            <a:pPr algn="ctr"/>
            <a:r>
              <a:rPr lang="zh-CN" altLang="en-US" sz="3600">
                <a:latin typeface="Arial" panose="020b0604020202020204" pitchFamily="34" charset="0"/>
              </a:rPr>
              <a:t>白话译文</a:t>
            </a:r>
          </a:p>
          <a:p>
            <a:pPr algn="ctr"/>
            <a:r>
              <a:rPr lang="zh-CN" altLang="en-US" sz="3200">
                <a:latin typeface="Arial" panose="020b0604020202020204" pitchFamily="34" charset="0"/>
              </a:rPr>
              <a:t>白发将军虎老雄心犹在，收复西京捷报昨夜传来。</a:t>
            </a:r>
          </a:p>
          <a:p>
            <a:pPr algn="ctr"/>
            <a:r>
              <a:rPr lang="zh-CN" altLang="en-US" sz="3200">
                <a:latin typeface="Arial" panose="020b0604020202020204" pitchFamily="34" charset="0"/>
              </a:rPr>
              <a:t>胡贼说梦妄想永占中原，岂知上天桔我大宋兴泰。</a:t>
            </a:r>
          </a:p>
          <a:p>
            <a:pPr algn="ctr"/>
            <a:r>
              <a:rPr lang="zh-CN" altLang="en-US" sz="3200">
                <a:latin typeface="Arial" panose="020b0604020202020204" pitchFamily="34" charset="0"/>
              </a:rPr>
              <a:t>列圣仁泽深如雨露普降，大赦诏令快似疾风迅雷。</a:t>
            </a:r>
          </a:p>
          <a:p>
            <a:pPr algn="ctr"/>
            <a:r>
              <a:rPr lang="zh-CN" altLang="en-US" sz="3200">
                <a:latin typeface="Arial" panose="020b0604020202020204" pitchFamily="34" charset="0"/>
              </a:rPr>
              <a:t>料想明朝寒食祭扫陵墓。一路春风处处梨花盛开。</a:t>
            </a:r>
          </a:p>
        </p:txBody>
      </p:sp>
      <p:sp>
        <p:nvSpPr>
          <p:cNvPr id="30722" name="文本框 3"/>
          <p:cNvSpPr txBox="1"/>
          <p:nvPr/>
        </p:nvSpPr>
        <p:spPr>
          <a:xfrm>
            <a:off x="6350" y="3833813"/>
            <a:ext cx="8302625" cy="2652712"/>
          </a:xfrm>
          <a:prstGeom prst="rect">
            <a:avLst/>
          </a:prstGeom>
          <a:noFill/>
          <a:ln w="9525">
            <a:noFill/>
          </a:ln>
        </p:spPr>
        <p:txBody>
          <a:bodyPr>
            <a:spAutoFit/>
          </a:bodyPr>
          <a:lstStyle/>
          <a:p>
            <a:r>
              <a:rPr lang="zh-CN" altLang="en-US" sz="2800">
                <a:solidFill>
                  <a:srgbClr val="0000FF"/>
                </a:solidFill>
                <a:latin typeface="Arial" panose="020b0604020202020204" pitchFamily="34" charset="0"/>
              </a:rPr>
              <a:t>写作背景：绍兴三十一争（1161）九月，金主完颜亮大举南侵。十一月，虞允文指挥宋军大败金兵于采石矶。不久完颜亮为其部下所杀，金兵被迫撤退。十二月，知均州武钜派乡兵总辖杜隐北进，曾一度收复西京洛阳。这时陆游在杭州任大理司直兼宗正簿，闻报兴奋不已，挥笔喜赋此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box(in)">
                                      <p:cBhvr>
                                        <p:cTn id="7" dur="2000"/>
                                        <p:tgtEl>
                                          <p:spTgt spid="307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30721">
                                            <p:txEl>
                                              <p:pRg st="3" end="3"/>
                                            </p:txEl>
                                          </p:spTgt>
                                        </p:tgtEl>
                                        <p:attrNameLst>
                                          <p:attrName>style.visibility</p:attrName>
                                        </p:attrNameLst>
                                      </p:cBhvr>
                                      <p:to>
                                        <p:strVal val="visible"/>
                                      </p:to>
                                    </p:set>
                                    <p:animEffect transition="in" filter="strips(downLeft)">
                                      <p:cBhvr>
                                        <p:cTn id="12" dur="500"/>
                                        <p:tgtEl>
                                          <p:spTgt spid="30721">
                                            <p:txEl>
                                              <p:pRg st="3" end="3"/>
                                            </p:txEl>
                                          </p:spTgt>
                                        </p:tgtEl>
                                      </p:cBhvr>
                                    </p:animEffect>
                                  </p:childTnLst>
                                </p:cTn>
                              </p:par>
                              <p:par>
                                <p:cTn id="13" presetID="18" presetClass="entr" presetSubtype="12" fill="hold" nodeType="withEffect">
                                  <p:stCondLst>
                                    <p:cond delay="0"/>
                                  </p:stCondLst>
                                  <p:childTnLst>
                                    <p:set>
                                      <p:cBhvr>
                                        <p:cTn id="14" dur="1" fill="hold">
                                          <p:stCondLst>
                                            <p:cond delay="0"/>
                                          </p:stCondLst>
                                        </p:cTn>
                                        <p:tgtEl>
                                          <p:spTgt spid="30721">
                                            <p:txEl>
                                              <p:pRg st="4" end="4"/>
                                            </p:txEl>
                                          </p:spTgt>
                                        </p:tgtEl>
                                        <p:attrNameLst>
                                          <p:attrName>style.visibility</p:attrName>
                                        </p:attrNameLst>
                                      </p:cBhvr>
                                      <p:to>
                                        <p:strVal val="visible"/>
                                      </p:to>
                                    </p:set>
                                    <p:animEffect transition="in" filter="strips(downLeft)">
                                      <p:cBhvr>
                                        <p:cTn id="15" dur="500"/>
                                        <p:tgtEl>
                                          <p:spTgt spid="30721">
                                            <p:txEl>
                                              <p:pRg st="4" end="4"/>
                                            </p:txEl>
                                          </p:spTgt>
                                        </p:tgtEl>
                                      </p:cBhvr>
                                    </p:animEffect>
                                  </p:childTnLst>
                                </p:cTn>
                              </p:par>
                              <p:par>
                                <p:cTn id="16" presetID="18" presetClass="entr" presetSubtype="12" fill="hold" nodeType="withEffect">
                                  <p:stCondLst>
                                    <p:cond delay="0"/>
                                  </p:stCondLst>
                                  <p:childTnLst>
                                    <p:set>
                                      <p:cBhvr>
                                        <p:cTn id="17" dur="1" fill="hold">
                                          <p:stCondLst>
                                            <p:cond delay="0"/>
                                          </p:stCondLst>
                                        </p:cTn>
                                        <p:tgtEl>
                                          <p:spTgt spid="30721">
                                            <p:txEl>
                                              <p:pRg st="5" end="5"/>
                                            </p:txEl>
                                          </p:spTgt>
                                        </p:tgtEl>
                                        <p:attrNameLst>
                                          <p:attrName>style.visibility</p:attrName>
                                        </p:attrNameLst>
                                      </p:cBhvr>
                                      <p:to>
                                        <p:strVal val="visible"/>
                                      </p:to>
                                    </p:set>
                                    <p:animEffect transition="in" filter="strips(downLeft)">
                                      <p:cBhvr>
                                        <p:cTn id="18" dur="500"/>
                                        <p:tgtEl>
                                          <p:spTgt spid="30721">
                                            <p:txEl>
                                              <p:pRg st="5" end="5"/>
                                            </p:txEl>
                                          </p:spTgt>
                                        </p:tgtEl>
                                      </p:cBhvr>
                                    </p:animEffect>
                                  </p:childTnLst>
                                </p:cTn>
                              </p:par>
                              <p:par>
                                <p:cTn id="19" presetID="18" presetClass="entr" presetSubtype="12" fill="hold" nodeType="withEffect">
                                  <p:stCondLst>
                                    <p:cond delay="0"/>
                                  </p:stCondLst>
                                  <p:childTnLst>
                                    <p:set>
                                      <p:cBhvr>
                                        <p:cTn id="20" dur="1" fill="hold">
                                          <p:stCondLst>
                                            <p:cond delay="0"/>
                                          </p:stCondLst>
                                        </p:cTn>
                                        <p:tgtEl>
                                          <p:spTgt spid="30721">
                                            <p:txEl>
                                              <p:pRg st="6" end="6"/>
                                            </p:txEl>
                                          </p:spTgt>
                                        </p:tgtEl>
                                        <p:attrNameLst>
                                          <p:attrName>style.visibility</p:attrName>
                                        </p:attrNameLst>
                                      </p:cBhvr>
                                      <p:to>
                                        <p:strVal val="visible"/>
                                      </p:to>
                                    </p:set>
                                    <p:animEffect transition="in" filter="strips(downLeft)">
                                      <p:cBhvr>
                                        <p:cTn id="21" dur="500"/>
                                        <p:tgtEl>
                                          <p:spTgt spid="3072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1986" name="副标题 41985" descr="1173254906856_87738"/>
          <p:cNvPicPr>
            <a:picLocks noGrp="1" noChangeAspect="1"/>
          </p:cNvPicPr>
          <p:nvPr>
            <p:ph type="subTitle" idx="1"/>
          </p:nvPr>
        </p:nvPicPr>
        <p:blipFill>
          <a:blip r:embed="rId2"/>
          <a:stretch>
            <a:fillRect/>
          </a:stretch>
        </p:blipFill>
        <p:spPr>
          <a:xfrm>
            <a:off x="0" y="0"/>
            <a:ext cx="9144000" cy="6856413"/>
          </a:xfrm>
        </p:spPr>
      </p:pic>
      <p:sp>
        <p:nvSpPr>
          <p:cNvPr id="41987" name="标题 41986"/>
          <p:cNvSpPr>
            <a:spLocks noGrp="1"/>
          </p:cNvSpPr>
          <p:nvPr>
            <p:ph type="ctrTitle"/>
          </p:nvPr>
        </p:nvSpPr>
        <p:spPr>
          <a:xfrm>
            <a:off x="0" y="0"/>
            <a:ext cx="5867400" cy="1079500"/>
          </a:xfrm>
        </p:spPr>
        <p:txBody>
          <a:bodyPr vert="horz" wrap="square" lIns="91440" tIns="45720" rIns="91440" bIns="45720" anchor="ctr" anchorCtr="0"/>
          <a:lstStyle/>
          <a:p>
            <a:pPr>
              <a:buClrTx/>
              <a:buSzTx/>
              <a:buFontTx/>
            </a:pPr>
            <a:r>
              <a:rPr lang="zh-CN" altLang="en-US" sz="6600">
                <a:solidFill>
                  <a:schemeClr val="tx1"/>
                </a:solidFill>
                <a:ea typeface="华文隶书" pitchFamily="2" charset="-122"/>
              </a:rPr>
              <a:t>雷锋精神永存</a:t>
            </a:r>
          </a:p>
        </p:txBody>
      </p:sp>
    </p:spTree>
  </p:cSld>
  <p:clrMapOvr>
    <a:masterClrMapping/>
  </p:clrMapOvr>
  <p:transition spd="slow">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slide(fromBottom)">
                                      <p:cBhvr>
                                        <p:cTn id="7" dur="2000"/>
                                        <p:tgtEl>
                                          <p:spTgt spid="4198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41986"/>
                                        </p:tgtEl>
                                        <p:attrNameLst>
                                          <p:attrName>style.visibility</p:attrName>
                                        </p:attrNameLst>
                                      </p:cBhvr>
                                      <p:to>
                                        <p:strVal val="visible"/>
                                      </p:to>
                                    </p:set>
                                    <p:animEffect transition="in" filter="wipe(down)">
                                      <p:cBhvr>
                                        <p:cTn id="12" dur="20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178" name="内容占位符 3" descr="11102970_933202.jpg"/>
          <p:cNvPicPr>
            <a:picLocks noGrp="1" noChangeAspect="1"/>
          </p:cNvPicPr>
          <p:nvPr>
            <p:ph idx="4294967295"/>
          </p:nvPr>
        </p:nvPicPr>
        <p:blipFill>
          <a:blip r:embed="rId2"/>
          <a:stretch>
            <a:fillRect/>
          </a:stretch>
        </p:blipFill>
        <p:spPr>
          <a:xfrm>
            <a:off x="0" y="228600"/>
            <a:ext cx="3348038" cy="6369050"/>
          </a:xfrm>
        </p:spPr>
      </p:pic>
      <p:sp>
        <p:nvSpPr>
          <p:cNvPr id="6" name="TextBox 5"/>
          <p:cNvSpPr txBox="1"/>
          <p:nvPr/>
        </p:nvSpPr>
        <p:spPr>
          <a:xfrm>
            <a:off x="3352800" y="457200"/>
            <a:ext cx="5495925" cy="5786438"/>
          </a:xfrm>
          <a:prstGeom prst="rect">
            <a:avLst/>
          </a:prstGeom>
          <a:noFill/>
          <a:ln w="9525">
            <a:noFill/>
          </a:ln>
        </p:spPr>
        <p:txBody>
          <a:bodyPr>
            <a:spAutoFit/>
          </a:bodyPr>
          <a:lstStyle/>
          <a:p>
            <a:r>
              <a:rPr lang="zh-CN" altLang="en-US" sz="2200">
                <a:solidFill>
                  <a:schemeClr val="tx2"/>
                </a:solidFill>
                <a:latin typeface="Arial" panose="020b0604020202020204" pitchFamily="34" charset="0"/>
              </a:rPr>
              <a:t>雷锋同志，</a:t>
            </a:r>
            <a:r>
              <a:rPr lang="en-US" altLang="zh-CN" sz="2200">
                <a:solidFill>
                  <a:schemeClr val="tx2"/>
                </a:solidFill>
                <a:latin typeface="Arial" panose="020b0604020202020204" pitchFamily="34" charset="0"/>
              </a:rPr>
              <a:t>1940</a:t>
            </a:r>
            <a:r>
              <a:rPr lang="zh-CN" altLang="en-US" sz="2200">
                <a:solidFill>
                  <a:schemeClr val="tx2"/>
                </a:solidFill>
                <a:latin typeface="Arial" panose="020b0604020202020204" pitchFamily="34" charset="0"/>
              </a:rPr>
              <a:t>年</a:t>
            </a:r>
            <a:r>
              <a:rPr lang="en-US" altLang="zh-CN" sz="2200">
                <a:solidFill>
                  <a:schemeClr val="tx2"/>
                </a:solidFill>
                <a:latin typeface="Arial" panose="020b0604020202020204" pitchFamily="34" charset="0"/>
              </a:rPr>
              <a:t>12</a:t>
            </a:r>
            <a:r>
              <a:rPr lang="zh-CN" altLang="en-US" sz="2200">
                <a:solidFill>
                  <a:schemeClr val="tx2"/>
                </a:solidFill>
                <a:latin typeface="Arial" panose="020b0604020202020204" pitchFamily="34" charset="0"/>
              </a:rPr>
              <a:t>月</a:t>
            </a:r>
            <a:r>
              <a:rPr lang="en-US" altLang="zh-CN" sz="2200">
                <a:solidFill>
                  <a:schemeClr val="tx2"/>
                </a:solidFill>
                <a:latin typeface="Arial" panose="020b0604020202020204" pitchFamily="34" charset="0"/>
              </a:rPr>
              <a:t>18</a:t>
            </a:r>
            <a:r>
              <a:rPr lang="zh-CN" altLang="en-US" sz="2200">
                <a:solidFill>
                  <a:schemeClr val="tx2"/>
                </a:solidFill>
                <a:latin typeface="Arial" panose="020b0604020202020204" pitchFamily="34" charset="0"/>
              </a:rPr>
              <a:t>日出生。中国人民解放军战士、伟大的共产主义战士。雷锋原名雷正兴，中国湖南望城县人。他</a:t>
            </a:r>
            <a:r>
              <a:rPr lang="en-US" altLang="zh-CN" sz="2200">
                <a:solidFill>
                  <a:schemeClr val="tx2"/>
                </a:solidFill>
                <a:latin typeface="Arial" panose="020b0604020202020204" pitchFamily="34" charset="0"/>
              </a:rPr>
              <a:t>1954</a:t>
            </a:r>
            <a:r>
              <a:rPr lang="zh-CN" altLang="en-US" sz="2200">
                <a:solidFill>
                  <a:schemeClr val="tx2"/>
                </a:solidFill>
                <a:latin typeface="Arial" panose="020b0604020202020204" pitchFamily="34" charset="0"/>
              </a:rPr>
              <a:t>年加入中国少年先锋队，</a:t>
            </a:r>
            <a:r>
              <a:rPr lang="en-US" altLang="zh-CN" sz="2200">
                <a:solidFill>
                  <a:schemeClr val="tx2"/>
                </a:solidFill>
                <a:latin typeface="Arial" panose="020b0604020202020204" pitchFamily="34" charset="0"/>
              </a:rPr>
              <a:t>1960</a:t>
            </a:r>
            <a:r>
              <a:rPr lang="zh-CN" altLang="en-US" sz="2200">
                <a:solidFill>
                  <a:schemeClr val="tx2"/>
                </a:solidFill>
                <a:latin typeface="Arial" panose="020b0604020202020204" pitchFamily="34" charset="0"/>
              </a:rPr>
              <a:t>年参加中国人民解放军，同年</a:t>
            </a:r>
            <a:r>
              <a:rPr lang="en-US" altLang="zh-CN" sz="2200">
                <a:solidFill>
                  <a:schemeClr val="tx2"/>
                </a:solidFill>
                <a:latin typeface="Arial" panose="020b0604020202020204" pitchFamily="34" charset="0"/>
              </a:rPr>
              <a:t>11</a:t>
            </a:r>
            <a:r>
              <a:rPr lang="zh-CN" altLang="en-US" sz="2200">
                <a:solidFill>
                  <a:schemeClr val="tx2"/>
                </a:solidFill>
                <a:latin typeface="Arial" panose="020b0604020202020204" pitchFamily="34" charset="0"/>
              </a:rPr>
              <a:t>月加入中国共产党。他克己奉公，助人为乐，为集体、人民做了大量的好事，荣立二等功一次、三等功两次。</a:t>
            </a:r>
          </a:p>
          <a:p>
            <a:r>
              <a:rPr lang="en-US" altLang="zh-CN" sz="2200">
                <a:solidFill>
                  <a:schemeClr val="tx2"/>
                </a:solidFill>
                <a:latin typeface="Arial" panose="020b0604020202020204" pitchFamily="34" charset="0"/>
              </a:rPr>
              <a:t>1962</a:t>
            </a:r>
            <a:r>
              <a:rPr lang="zh-CN" altLang="en-US" sz="2200">
                <a:solidFill>
                  <a:schemeClr val="tx2"/>
                </a:solidFill>
                <a:latin typeface="Arial" panose="020b0604020202020204" pitchFamily="34" charset="0"/>
              </a:rPr>
              <a:t>年</a:t>
            </a:r>
            <a:r>
              <a:rPr lang="en-US" altLang="zh-CN" sz="2200">
                <a:solidFill>
                  <a:schemeClr val="tx2"/>
                </a:solidFill>
                <a:latin typeface="Arial" panose="020b0604020202020204" pitchFamily="34" charset="0"/>
              </a:rPr>
              <a:t>8</a:t>
            </a:r>
            <a:r>
              <a:rPr lang="zh-CN" altLang="en-US" sz="2200">
                <a:solidFill>
                  <a:schemeClr val="tx2"/>
                </a:solidFill>
                <a:latin typeface="Arial" panose="020b0604020202020204" pitchFamily="34" charset="0"/>
              </a:rPr>
              <a:t>月</a:t>
            </a:r>
            <a:r>
              <a:rPr lang="en-US" altLang="zh-CN" sz="2200">
                <a:solidFill>
                  <a:schemeClr val="tx2"/>
                </a:solidFill>
                <a:latin typeface="Arial" panose="020b0604020202020204" pitchFamily="34" charset="0"/>
              </a:rPr>
              <a:t>15</a:t>
            </a:r>
            <a:r>
              <a:rPr lang="zh-CN" altLang="en-US" sz="2200">
                <a:solidFill>
                  <a:schemeClr val="tx2"/>
                </a:solidFill>
                <a:latin typeface="Arial" panose="020b0604020202020204" pitchFamily="34" charset="0"/>
              </a:rPr>
              <a:t>日，伟大的共产主义战士雷锋同志因公殉职，年仅</a:t>
            </a:r>
            <a:r>
              <a:rPr lang="en-US" altLang="zh-CN" sz="2200">
                <a:solidFill>
                  <a:schemeClr val="tx2"/>
                </a:solidFill>
                <a:latin typeface="Arial" panose="020b0604020202020204" pitchFamily="34" charset="0"/>
              </a:rPr>
              <a:t>22</a:t>
            </a:r>
            <a:r>
              <a:rPr lang="zh-CN" altLang="en-US" sz="2200">
                <a:solidFill>
                  <a:schemeClr val="tx2"/>
                </a:solidFill>
                <a:latin typeface="Arial" panose="020b0604020202020204" pitchFamily="34" charset="0"/>
              </a:rPr>
              <a:t>岁。因雷锋热于助人，所以雷锋二字已在中国内地经成了“好人好事”的代名词。毛泽东于</a:t>
            </a:r>
            <a:r>
              <a:rPr lang="en-US" altLang="zh-CN" sz="2200">
                <a:solidFill>
                  <a:schemeClr val="tx2"/>
                </a:solidFill>
                <a:latin typeface="Arial" panose="020b0604020202020204" pitchFamily="34" charset="0"/>
              </a:rPr>
              <a:t>1963</a:t>
            </a:r>
            <a:r>
              <a:rPr lang="zh-CN" altLang="en-US" sz="2200">
                <a:solidFill>
                  <a:schemeClr val="tx2"/>
                </a:solidFill>
                <a:latin typeface="Arial" panose="020b0604020202020204" pitchFamily="34" charset="0"/>
              </a:rPr>
              <a:t>年</a:t>
            </a:r>
            <a:r>
              <a:rPr lang="en-US" altLang="zh-CN" sz="2200">
                <a:solidFill>
                  <a:schemeClr val="tx2"/>
                </a:solidFill>
                <a:latin typeface="Arial" panose="020b0604020202020204" pitchFamily="34" charset="0"/>
              </a:rPr>
              <a:t>3</a:t>
            </a:r>
            <a:r>
              <a:rPr lang="zh-CN" altLang="en-US" sz="2200">
                <a:solidFill>
                  <a:schemeClr val="tx2"/>
                </a:solidFill>
                <a:latin typeface="Arial" panose="020b0604020202020204" pitchFamily="34" charset="0"/>
              </a:rPr>
              <a:t>月</a:t>
            </a:r>
            <a:r>
              <a:rPr lang="en-US" altLang="zh-CN" sz="2200">
                <a:solidFill>
                  <a:schemeClr val="tx2"/>
                </a:solidFill>
                <a:latin typeface="Arial" panose="020b0604020202020204" pitchFamily="34" charset="0"/>
              </a:rPr>
              <a:t>5</a:t>
            </a:r>
            <a:r>
              <a:rPr lang="zh-CN" altLang="en-US" sz="2200">
                <a:solidFill>
                  <a:schemeClr val="tx2"/>
                </a:solidFill>
                <a:latin typeface="Arial" panose="020b0604020202020204" pitchFamily="34" charset="0"/>
              </a:rPr>
              <a:t>日亲笔题词“向雷锋同志学习”，并把</a:t>
            </a:r>
            <a:r>
              <a:rPr lang="en-US" altLang="zh-CN" sz="2200">
                <a:solidFill>
                  <a:schemeClr val="tx2"/>
                </a:solidFill>
                <a:latin typeface="Arial" panose="020b0604020202020204" pitchFamily="34" charset="0"/>
              </a:rPr>
              <a:t>3</a:t>
            </a:r>
            <a:r>
              <a:rPr lang="zh-CN" altLang="en-US" sz="2200">
                <a:solidFill>
                  <a:schemeClr val="tx2"/>
                </a:solidFill>
                <a:latin typeface="Arial" panose="020b0604020202020204" pitchFamily="34" charset="0"/>
              </a:rPr>
              <a:t>月</a:t>
            </a:r>
            <a:r>
              <a:rPr lang="en-US" altLang="zh-CN" sz="2200">
                <a:solidFill>
                  <a:schemeClr val="tx2"/>
                </a:solidFill>
                <a:latin typeface="Arial" panose="020b0604020202020204" pitchFamily="34" charset="0"/>
              </a:rPr>
              <a:t>5</a:t>
            </a:r>
            <a:r>
              <a:rPr lang="zh-CN" altLang="en-US" sz="2200">
                <a:solidFill>
                  <a:schemeClr val="tx2"/>
                </a:solidFill>
                <a:latin typeface="Arial" panose="020b0604020202020204" pitchFamily="34" charset="0"/>
              </a:rPr>
              <a:t>日定为学雷锋纪念日。习近平主席指出，雷锋身上所具有的“信念的能量、大爱的胸怀、忘我的精神、进取的锐气”，正是我们民族精神的最好写照。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6498" name="Rectangle 2"/>
          <p:cNvSpPr>
            <a:spLocks noGrp="1"/>
          </p:cNvSpPr>
          <p:nvPr>
            <p:ph type="title" idx="4294967295"/>
          </p:nvPr>
        </p:nvSpPr>
        <p:spPr bwMode="auto">
          <a:xfrm>
            <a:off x="149225" y="830580"/>
            <a:ext cx="8441052" cy="6323330"/>
          </a:xfrm>
          <a:ln>
            <a:miter lim="800000"/>
          </a:ln>
          <a:effectLst/>
          <a:scene3d>
            <a:camera prst="orthographicFront"/>
            <a:lightRig rig="balanced" dir="t"/>
          </a:scene3d>
          <a:sp3d prstMaterial="plastic"/>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0" cap="none" spc="0" normalizeH="0" baseline="0" noProof="1">
                <a:ln w="22225">
                  <a:solidFill>
                    <a:schemeClr val="accent2"/>
                  </a:solidFill>
                  <a:prstDash val="solid"/>
                </a:ln>
                <a:solidFill>
                  <a:schemeClr val="accent2">
                    <a:lumMod val="40000"/>
                    <a:lumOff val="60000"/>
                  </a:schemeClr>
                </a:solidFill>
                <a:effectLst/>
                <a:uLnTx/>
                <a:uFillTx/>
                <a:latin typeface="+mj-lt"/>
                <a:ea typeface="+mj-ea"/>
                <a:cs typeface="+mj-cs"/>
                <a:sym typeface="+mn-ea"/>
              </a:rPr>
              <a:t>雷锋事迹回顾：人民的勤务员</a:t>
            </a:r>
            <a:br>
              <a:rPr kumimoji="0" lang="zh-CN" altLang="en-US" sz="3600" b="1" i="0" u="none" strike="noStrike" kern="0" cap="none" spc="0" normalizeH="0" baseline="0" noProof="0">
                <a:ln w="22225">
                  <a:solidFill>
                    <a:schemeClr val="accent2"/>
                  </a:solidFill>
                  <a:prstDash val="solid"/>
                </a:ln>
                <a:solidFill>
                  <a:schemeClr val="accent2">
                    <a:lumMod val="40000"/>
                    <a:lumOff val="60000"/>
                  </a:schemeClr>
                </a:solidFill>
                <a:effectLst/>
                <a:uLnTx/>
                <a:uFillTx/>
                <a:latin typeface="+mj-lt"/>
                <a:ea typeface="+mj-ea"/>
                <a:cs typeface="+mj-cs"/>
              </a:rPr>
            </a:br>
            <a:r>
              <a:rPr kumimoji="0" lang="zh-CN" altLang="en-US" sz="3600" b="1" i="0" u="none" strike="noStrike" kern="0" cap="none" spc="0" normalizeH="0" baseline="0" noProof="1">
                <a:ln>
                  <a:noFill/>
                </a:ln>
                <a:solidFill>
                  <a:schemeClr val="tx1"/>
                </a:solidFill>
                <a:effectLst/>
                <a:uLnTx/>
                <a:uFillTx/>
                <a:latin typeface="+mj-lt"/>
                <a:ea typeface="+mj-ea"/>
                <a:cs typeface="+mj-cs"/>
              </a:rPr>
              <a:t>     </a:t>
            </a:r>
            <a:r>
              <a:rPr kumimoji="0" lang="zh-CN" altLang="en-US" sz="3200" b="1" i="0" u="none" strike="noStrike" kern="0" cap="none" spc="0" normalizeH="0" baseline="0" noProof="1">
                <a:ln>
                  <a:noFill/>
                </a:ln>
                <a:solidFill>
                  <a:schemeClr val="tx1"/>
                </a:solidFill>
                <a:effectLst/>
                <a:uLnTx/>
                <a:uFillTx/>
                <a:latin typeface="+mj-lt"/>
                <a:ea typeface="+mj-ea"/>
                <a:cs typeface="+mj-cs"/>
              </a:rPr>
              <a:t>从一九六一年开始，</a:t>
            </a:r>
            <a:r>
              <a:rPr kumimoji="0" lang="zh-CN" altLang="en-US" sz="3200" b="1" i="0" u="none" strike="noStrike" kern="0" cap="none" spc="0" normalizeH="0" baseline="0" noProof="1">
                <a:ln>
                  <a:noFill/>
                </a:ln>
                <a:solidFill>
                  <a:schemeClr val="tx1"/>
                </a:solidFill>
                <a:effectLst/>
                <a:uLnTx/>
                <a:uFillTx/>
                <a:latin typeface="+mj-lt"/>
                <a:ea typeface="+mj-ea"/>
                <a:cs typeface="+mj-cs"/>
                <a:hlinkClick r:id="rId2"/>
              </a:rPr>
              <a:t>雷锋</a:t>
            </a:r>
            <a:r>
              <a:rPr kumimoji="0" lang="zh-CN" altLang="en-US" sz="3200" b="1" i="0" u="none" strike="noStrike" kern="0" cap="none" spc="0" normalizeH="0" baseline="0" noProof="1">
                <a:ln>
                  <a:noFill/>
                </a:ln>
                <a:solidFill>
                  <a:schemeClr val="tx1"/>
                </a:solidFill>
                <a:effectLst/>
                <a:uLnTx/>
                <a:uFillTx/>
                <a:latin typeface="+mj-lt"/>
                <a:ea typeface="+mj-ea"/>
                <a:cs typeface="+mj-cs"/>
              </a:rPr>
              <a:t>经常应邀去外地作报告，他出差机会多了，为人民服务的机会就多了，人们流传着这样</a:t>
            </a:r>
            <a:r>
              <a:rPr kumimoji="0" lang="zh-CN" altLang="en-US" sz="3200" b="1" i="0" u="none" strike="noStrike" kern="0" cap="none" spc="0" normalizeH="0" baseline="0" noProof="1">
                <a:ln>
                  <a:noFill/>
                </a:ln>
                <a:solidFill>
                  <a:schemeClr val="tx1"/>
                </a:solidFill>
                <a:effectLst/>
                <a:uLnTx/>
                <a:uFillTx/>
                <a:latin typeface="+mj-lt"/>
                <a:ea typeface="+mj-ea"/>
                <a:cs typeface="+mj-cs"/>
                <a:hlinkClick r:id="rId3"/>
              </a:rPr>
              <a:t>一句话</a:t>
            </a:r>
            <a:r>
              <a:rPr kumimoji="0" lang="zh-CN" altLang="en-US" sz="3200" b="1" i="0" u="none" strike="noStrike" kern="0" cap="none" spc="0" normalizeH="0" baseline="0" noProof="1">
                <a:ln>
                  <a:noFill/>
                </a:ln>
                <a:solidFill>
                  <a:schemeClr val="tx1"/>
                </a:solidFill>
                <a:effectLst/>
                <a:uLnTx/>
                <a:uFillTx/>
                <a:latin typeface="+mj-lt"/>
                <a:ea typeface="+mj-ea"/>
                <a:cs typeface="+mj-cs"/>
              </a:rPr>
              <a:t>：“雷锋出差一千里，好事做了一火车”。</a:t>
            </a:r>
            <a:br>
              <a:rPr kumimoji="0" lang="zh-CN" altLang="en-US" sz="3200" b="1" i="0" u="none" strike="noStrike" kern="0" cap="none" spc="0" normalizeH="0" baseline="0" noProof="0">
                <a:ln>
                  <a:noFill/>
                </a:ln>
                <a:solidFill>
                  <a:schemeClr val="tx1"/>
                </a:solidFill>
                <a:effectLst/>
                <a:uLnTx/>
                <a:uFillTx/>
                <a:latin typeface="+mj-lt"/>
                <a:ea typeface="+mj-ea"/>
                <a:cs typeface="+mj-cs"/>
              </a:rPr>
            </a:br>
            <a:r>
              <a:rPr kumimoji="0" lang="zh-CN" altLang="en-US" sz="3200" b="1" i="0" u="none" strike="noStrike" kern="0" cap="none" spc="0" normalizeH="0" baseline="0" noProof="1">
                <a:ln>
                  <a:noFill/>
                </a:ln>
                <a:solidFill>
                  <a:schemeClr val="tx1"/>
                </a:solidFill>
                <a:effectLst/>
                <a:uLnTx/>
                <a:uFillTx/>
                <a:latin typeface="+mj-lt"/>
                <a:ea typeface="+mj-ea"/>
                <a:cs typeface="+mj-cs"/>
              </a:rPr>
              <a:t>      一次雷锋外出在沈阳车站换车的时候，一出检票口，发现一群人围看一个背着小孩的中年妇女，原来这位妇女从山东去吉林看丈夫，车票和钱丢了。雷锋用自己的津贴费买了一张去吉林的火车票塞到大嫂手里，大嫂含着眼泪说：“大兄弟，你叫什么名字，是哪个单位的？”雷锋说：“我叫解放军，就住在中国。”</a:t>
            </a:r>
            <a:br>
              <a:rPr kumimoji="0" lang="zh-CN" altLang="en-US" sz="3200" b="1" i="0" u="none" strike="noStrike" kern="0" cap="none" spc="0" normalizeH="0" baseline="0" noProof="0">
                <a:ln>
                  <a:noFill/>
                </a:ln>
                <a:solidFill>
                  <a:schemeClr val="tx1"/>
                </a:solidFill>
                <a:effectLst/>
                <a:uLnTx/>
                <a:uFillTx/>
                <a:latin typeface="+mj-lt"/>
                <a:ea typeface="+mj-ea"/>
                <a:cs typeface="+mj-cs"/>
              </a:rPr>
            </a:br>
            <a:r>
              <a:rPr kumimoji="0" lang="zh-CN" altLang="en-US" sz="3200" b="1" i="0" u="none" strike="noStrike" kern="0" cap="none" spc="0" normalizeH="0" baseline="0" noProof="1">
                <a:ln>
                  <a:noFill/>
                </a:ln>
                <a:solidFill>
                  <a:schemeClr val="tx1"/>
                </a:solidFill>
                <a:effectLst/>
                <a:uLnTx/>
                <a:uFillTx/>
                <a:latin typeface="+mj-lt"/>
                <a:ea typeface="+mj-ea"/>
                <a:cs typeface="+mj-cs"/>
              </a:rPr>
              <a:t>　　</a:t>
            </a:r>
            <a:br>
              <a:rPr kumimoji="0" lang="zh-CN" altLang="en-US" sz="3200" b="1" i="0" u="none" strike="noStrike" kern="0" cap="none" spc="0" normalizeH="0" baseline="0" noProof="0">
                <a:ln>
                  <a:noFill/>
                </a:ln>
                <a:solidFill>
                  <a:schemeClr val="tx1"/>
                </a:solidFill>
                <a:effectLst/>
                <a:uLnTx/>
                <a:uFillTx/>
                <a:latin typeface="+mj-lt"/>
                <a:ea typeface="+mj-ea"/>
                <a:cs typeface="+mj-cs"/>
              </a:rPr>
            </a:br>
            <a:r>
              <a:rPr kumimoji="0" lang="zh-CN" altLang="en-US" sz="2800" b="1" i="0" u="none" strike="noStrike" kern="0" cap="none" spc="0" normalizeH="0" baseline="0" noProof="1">
                <a:ln>
                  <a:noFill/>
                </a:ln>
                <a:solidFill>
                  <a:schemeClr val="tx1"/>
                </a:solidFill>
                <a:effectLst/>
                <a:uLnTx/>
                <a:uFillTx/>
                <a:latin typeface="+mj-lt"/>
                <a:ea typeface="+mj-ea"/>
                <a:cs typeface="+mj-cs"/>
              </a:rPr>
              <a:t>　　　</a:t>
            </a:r>
            <a:r>
              <a:rPr kumimoji="0" lang="zh-CN" altLang="en-US" sz="2800" b="1" i="0" u="none" strike="noStrike" kern="0" cap="none" spc="0" normalizeH="0" baseline="0" noProof="1">
                <a:ln>
                  <a:noFill/>
                </a:ln>
                <a:solidFill>
                  <a:schemeClr val="tx2"/>
                </a:solidFill>
                <a:effectLst/>
                <a:uLnTx/>
                <a:uFillTx/>
                <a:latin typeface="+mj-lt"/>
                <a:ea typeface="+mj-ea"/>
                <a:cs typeface="+mj-cs"/>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6498"/>
                                        </p:tgtEl>
                                        <p:attrNameLst>
                                          <p:attrName>style.visibility</p:attrName>
                                        </p:attrNameLst>
                                      </p:cBhvr>
                                      <p:to>
                                        <p:strVal val="visible"/>
                                      </p:to>
                                    </p:set>
                                    <p:anim calcmode="lin" valueType="num">
                                      <p:cBhvr additive="base">
                                        <p:cTn id="7" dur="500" fill="hold"/>
                                        <p:tgtEl>
                                          <p:spTgt spid="106498"/>
                                        </p:tgtEl>
                                        <p:attrNameLst>
                                          <p:attrName>ppt_x</p:attrName>
                                        </p:attrNameLst>
                                      </p:cBhvr>
                                      <p:tavLst>
                                        <p:tav tm="0">
                                          <p:val>
                                            <p:strVal val="#ppt_x"/>
                                          </p:val>
                                        </p:tav>
                                        <p:tav tm="100000">
                                          <p:val>
                                            <p:strVal val="#ppt_x"/>
                                          </p:val>
                                        </p:tav>
                                      </p:tavLst>
                                    </p:anim>
                                    <p:anim calcmode="lin" valueType="num">
                                      <p:cBhvr additive="base">
                                        <p:cTn id="8" dur="500" fill="hold"/>
                                        <p:tgtEl>
                                          <p:spTgt spid="1064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6498" name="Rectangle 2"/>
          <p:cNvSpPr>
            <a:spLocks noGrp="1"/>
          </p:cNvSpPr>
          <p:nvPr>
            <p:ph type="title" idx="4294967295"/>
          </p:nvPr>
        </p:nvSpPr>
        <p:spPr bwMode="auto">
          <a:xfrm>
            <a:off x="50165" y="436880"/>
            <a:ext cx="5239385" cy="5384800"/>
          </a:xfrm>
          <a:ln>
            <a:miter lim="800000"/>
          </a:ln>
          <a:effectLst/>
          <a:scene3d>
            <a:camera prst="orthographicFront"/>
            <a:lightRig rig="balanced" dir="t"/>
          </a:scene3d>
          <a:sp3d prstMaterial="plastic"/>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0" i="0" u="none" strike="noStrike" kern="0" cap="none" spc="0" normalizeH="0" baseline="0" noProof="1">
                <a:ln w="22225">
                  <a:solidFill>
                    <a:schemeClr val="accent2"/>
                  </a:solidFill>
                  <a:prstDash val="solid"/>
                </a:ln>
                <a:solidFill>
                  <a:schemeClr val="accent2">
                    <a:lumMod val="40000"/>
                    <a:lumOff val="60000"/>
                  </a:schemeClr>
                </a:solidFill>
                <a:effectLst/>
                <a:uLnTx/>
                <a:uFillTx/>
                <a:latin typeface="+mj-lt"/>
                <a:ea typeface="+mj-ea"/>
                <a:cs typeface="+mj-cs"/>
              </a:rPr>
              <a:t>雷锋事迹回顾：人民的勤务员</a:t>
            </a:r>
            <a:br>
              <a:rPr kumimoji="0" lang="zh-CN" altLang="en-US" sz="2800" b="0" i="0" u="none" strike="noStrike" kern="0" cap="none" spc="0" normalizeH="0" baseline="0" noProof="0">
                <a:ln w="22225">
                  <a:solidFill>
                    <a:schemeClr val="accent2"/>
                  </a:solidFill>
                  <a:prstDash val="solid"/>
                </a:ln>
                <a:solidFill>
                  <a:schemeClr val="accent2">
                    <a:lumMod val="40000"/>
                    <a:lumOff val="60000"/>
                  </a:schemeClr>
                </a:solidFill>
                <a:effectLst/>
                <a:uLnTx/>
                <a:uFillTx/>
                <a:latin typeface="+mj-lt"/>
                <a:ea typeface="+mj-ea"/>
                <a:cs typeface="+mj-cs"/>
              </a:rPr>
            </a:br>
            <a:br>
              <a:rPr kumimoji="0" lang="zh-CN" altLang="en-US" sz="2400" b="1" i="0" u="none" strike="noStrike" kern="0" cap="none" spc="0" normalizeH="0" baseline="0" noProof="0">
                <a:ln>
                  <a:noFill/>
                </a:ln>
                <a:solidFill>
                  <a:schemeClr val="tx1"/>
                </a:solidFill>
                <a:effectLst/>
                <a:uLnTx/>
                <a:uFillTx/>
                <a:latin typeface="+mj-lt"/>
                <a:ea typeface="+mj-ea"/>
                <a:cs typeface="+mj-cs"/>
              </a:rPr>
            </a:br>
            <a:r>
              <a:rPr kumimoji="0" lang="zh-CN" altLang="en-US" sz="2400" b="1" i="0" u="none" strike="noStrike" kern="0" cap="none" spc="0" normalizeH="0" baseline="0" noProof="1">
                <a:ln>
                  <a:noFill/>
                </a:ln>
                <a:solidFill>
                  <a:schemeClr val="tx1"/>
                </a:solidFill>
                <a:effectLst/>
                <a:uLnTx/>
                <a:uFillTx/>
                <a:latin typeface="+mj-lt"/>
                <a:ea typeface="+mj-ea"/>
                <a:cs typeface="+mj-cs"/>
              </a:rPr>
              <a:t>     五月的一天，雷锋冒雨要去沈阳，他为了赶早车，早晨</a:t>
            </a:r>
            <a:r>
              <a:rPr kumimoji="0" lang="en-US" altLang="zh-CN" sz="2400" b="1" i="0" u="none" strike="noStrike" kern="0" cap="none" spc="0" normalizeH="0" baseline="0" noProof="1">
                <a:ln>
                  <a:noFill/>
                </a:ln>
                <a:solidFill>
                  <a:schemeClr val="tx1"/>
                </a:solidFill>
                <a:effectLst/>
                <a:uLnTx/>
                <a:uFillTx/>
                <a:latin typeface="+mj-lt"/>
                <a:ea typeface="+mj-ea"/>
                <a:cs typeface="+mj-cs"/>
              </a:rPr>
              <a:t>5</a:t>
            </a:r>
            <a:r>
              <a:rPr kumimoji="0" lang="zh-CN" altLang="en-US" sz="2400" b="1" i="0" u="none" strike="noStrike" kern="0" cap="none" spc="0" normalizeH="0" baseline="0" noProof="1">
                <a:ln>
                  <a:noFill/>
                </a:ln>
                <a:solidFill>
                  <a:schemeClr val="tx1"/>
                </a:solidFill>
                <a:effectLst/>
                <a:uLnTx/>
                <a:uFillTx/>
                <a:latin typeface="+mj-lt"/>
                <a:ea typeface="+mj-ea"/>
                <a:cs typeface="+mj-cs"/>
              </a:rPr>
              <a:t>点多就起来，带了几个干馒头就披上雨衣上路了，路上，看见一位妇女背着一个小孩，手还领着一个小女孩也正艰难地向车站走去。雷锋脱下身上的雨衣披在大嫂身上，又抱起小女孩陪他们一起来到车站，上车后，雷锋见小女孩冷得发抖，又把自己的贴身线衣脱下来给她穿上，雷锋估计她早上也没吃饭，就把自己带的馒头给她们吃。火车到了沈阳，天还在下雨，雷锋又一直把她们送到家里。那位妇女感激地说：“同志，我可怎么感谢你呀！”　</a:t>
            </a:r>
            <a:r>
              <a:rPr kumimoji="0" lang="zh-CN" altLang="en-US" sz="2800" b="1" i="0" u="none" strike="noStrike" kern="0" cap="none" spc="0" normalizeH="0" baseline="0" noProof="1">
                <a:ln>
                  <a:noFill/>
                </a:ln>
                <a:solidFill>
                  <a:schemeClr val="tx1"/>
                </a:solidFill>
                <a:effectLst/>
                <a:uLnTx/>
                <a:uFillTx/>
                <a:latin typeface="+mj-lt"/>
                <a:ea typeface="+mj-ea"/>
                <a:cs typeface="+mj-cs"/>
              </a:rPr>
              <a:t>　</a:t>
            </a:r>
            <a:r>
              <a:rPr kumimoji="0" lang="zh-CN" altLang="en-US" sz="2800" b="1" i="0" u="none" strike="noStrike" kern="0" cap="none" spc="0" normalizeH="0" baseline="0" noProof="1">
                <a:ln>
                  <a:noFill/>
                </a:ln>
                <a:solidFill>
                  <a:schemeClr val="tx2"/>
                </a:solidFill>
                <a:effectLst/>
                <a:uLnTx/>
                <a:uFillTx/>
                <a:latin typeface="+mj-lt"/>
                <a:ea typeface="+mj-ea"/>
                <a:cs typeface="+mj-cs"/>
              </a:rPr>
              <a:t> </a:t>
            </a:r>
          </a:p>
        </p:txBody>
      </p:sp>
      <p:pic>
        <p:nvPicPr>
          <p:cNvPr id="52227" name="图片 1" descr="timg (17)"/>
          <p:cNvPicPr>
            <a:picLocks noChangeAspect="1"/>
          </p:cNvPicPr>
          <p:nvPr/>
        </p:nvPicPr>
        <p:blipFill>
          <a:blip r:embed="rId2"/>
          <a:stretch>
            <a:fillRect/>
          </a:stretch>
        </p:blipFill>
        <p:spPr>
          <a:xfrm>
            <a:off x="5097463" y="42863"/>
            <a:ext cx="4003675" cy="678973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6498"/>
                                        </p:tgtEl>
                                        <p:attrNameLst>
                                          <p:attrName>style.visibility</p:attrName>
                                        </p:attrNameLst>
                                      </p:cBhvr>
                                      <p:to>
                                        <p:strVal val="visible"/>
                                      </p:to>
                                    </p:set>
                                    <p:anim calcmode="lin" valueType="num">
                                      <p:cBhvr additive="base">
                                        <p:cTn id="7" dur="500" fill="hold"/>
                                        <p:tgtEl>
                                          <p:spTgt spid="106498"/>
                                        </p:tgtEl>
                                        <p:attrNameLst>
                                          <p:attrName>ppt_x</p:attrName>
                                        </p:attrNameLst>
                                      </p:cBhvr>
                                      <p:tavLst>
                                        <p:tav tm="0">
                                          <p:val>
                                            <p:strVal val="#ppt_x"/>
                                          </p:val>
                                        </p:tav>
                                        <p:tav tm="100000">
                                          <p:val>
                                            <p:strVal val="#ppt_x"/>
                                          </p:val>
                                        </p:tav>
                                      </p:tavLst>
                                    </p:anim>
                                    <p:anim calcmode="lin" valueType="num">
                                      <p:cBhvr additive="base">
                                        <p:cTn id="8" dur="500" fill="hold"/>
                                        <p:tgtEl>
                                          <p:spTgt spid="1064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6" name="矩形 1"/>
          <p:cNvSpPr/>
          <p:nvPr/>
        </p:nvSpPr>
        <p:spPr>
          <a:xfrm>
            <a:off x="611188" y="609600"/>
            <a:ext cx="2855912" cy="757238"/>
          </a:xfrm>
          <a:prstGeom prst="rect">
            <a:avLst/>
          </a:prstGeom>
          <a:noFill/>
          <a:ln w="9525">
            <a:noFill/>
          </a:ln>
        </p:spPr>
        <p:txBody>
          <a:bodyPr>
            <a:spAutoFit/>
          </a:bodyPr>
          <a:lstStyle/>
          <a:p>
            <a:pPr algn="just">
              <a:lnSpc>
                <a:spcPct val="120000"/>
              </a:lnSpc>
            </a:pPr>
            <a:r>
              <a:rPr lang="zh-CN" altLang="zh-CN" sz="3600">
                <a:latin typeface="Calibri" panose="020f0502020204030204" pitchFamily="34" charset="0"/>
                <a:ea typeface="微软雅黑" panose="020b0503020204020204" charset="-122"/>
              </a:rPr>
              <a:t>背景链接</a:t>
            </a:r>
          </a:p>
        </p:txBody>
      </p:sp>
      <p:sp>
        <p:nvSpPr>
          <p:cNvPr id="3" name="矩形 2"/>
          <p:cNvSpPr/>
          <p:nvPr/>
        </p:nvSpPr>
        <p:spPr>
          <a:xfrm>
            <a:off x="611188" y="1374775"/>
            <a:ext cx="7921625" cy="4697413"/>
          </a:xfrm>
          <a:prstGeom prst="rect">
            <a:avLst/>
          </a:prstGeom>
          <a:noFill/>
          <a:ln w="9525">
            <a:noFill/>
          </a:ln>
        </p:spPr>
        <p:txBody>
          <a:bodyPr>
            <a:spAutoFit/>
          </a:bodyPr>
          <a:lstStyle/>
          <a:p>
            <a:pPr algn="just">
              <a:lnSpc>
                <a:spcPct val="120000"/>
              </a:lnSpc>
            </a:pPr>
            <a:r>
              <a:rPr lang="zh-CN" altLang="zh-CN" sz="2800">
                <a:latin typeface="Calibri" panose="020f0502020204030204" pitchFamily="34" charset="0"/>
                <a:ea typeface="微软雅黑" panose="020b0503020204020204" charset="-122"/>
              </a:rPr>
              <a:t>文革时期，作者被投入囚牢；在牢房中，还坚持写作。“四人帮”垮台后，他的作品才重见天日。《驿路梨花》是作者坐了七年监狱以后重新提笔的第一部作品。从中我们可以看到这位作家对党的无比信赖，对新生活的无比热爱。确如作者在《驿路梨花》一书的后记中所写：“我热爱生活，……尽管我的功力有限，我还是要尽力为欢乐的生活奏乐。”正是在这样的心理下，作者才写出《驿路梨花》这样温暖如春阳的文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标题 1"/>
          <p:cNvSpPr>
            <a:spLocks noGrp="1"/>
          </p:cNvSpPr>
          <p:nvPr>
            <p:ph type="title" idx="4294967295"/>
          </p:nvPr>
        </p:nvSpPr>
        <p:spPr bwMode="auto">
          <a:xfrm>
            <a:off x="-106684" y="820418"/>
            <a:ext cx="5405758" cy="5217160"/>
          </a:xfrm>
          <a:ln>
            <a:miter lim="800000"/>
          </a:ln>
          <a:effectLst/>
          <a:scene3d>
            <a:camera prst="orthographicFront"/>
            <a:lightRig rig="balanced" dir="t"/>
          </a:scene3d>
          <a:sp3d prstMaterial="plastic"/>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0" cap="none" spc="0" normalizeH="0" baseline="0" noProof="1">
                <a:ln w="22225">
                  <a:solidFill>
                    <a:schemeClr val="accent2"/>
                  </a:solidFill>
                  <a:prstDash val="solid"/>
                </a:ln>
                <a:solidFill>
                  <a:schemeClr val="accent2">
                    <a:lumMod val="40000"/>
                    <a:lumOff val="60000"/>
                  </a:schemeClr>
                </a:solidFill>
                <a:effectLst/>
                <a:uLnTx/>
                <a:uFillTx/>
                <a:latin typeface="+mj-lt"/>
                <a:ea typeface="+mj-ea"/>
                <a:cs typeface="+mj-cs"/>
              </a:rPr>
              <a:t>雷锋日记摘抄</a:t>
            </a:r>
            <a:br>
              <a:rPr kumimoji="0" lang="zh-CN" altLang="en-US" sz="3200" b="1" i="0" u="none" strike="noStrike" kern="0" cap="none" spc="0" normalizeH="0" baseline="0" noProof="0">
                <a:ln w="22225">
                  <a:solidFill>
                    <a:schemeClr val="accent2"/>
                  </a:solidFill>
                  <a:prstDash val="solid"/>
                </a:ln>
                <a:solidFill>
                  <a:schemeClr val="accent2">
                    <a:lumMod val="40000"/>
                    <a:lumOff val="60000"/>
                  </a:schemeClr>
                </a:solidFill>
                <a:effectLst/>
                <a:uLnTx/>
                <a:uFillTx/>
                <a:latin typeface="+mj-lt"/>
                <a:ea typeface="+mj-ea"/>
                <a:cs typeface="+mj-cs"/>
              </a:rPr>
            </a:br>
            <a:r>
              <a:rPr kumimoji="0" lang="en-US" altLang="zh-CN" sz="2800" b="1" i="0" u="none" strike="noStrike" kern="0" cap="none" spc="0" normalizeH="0" baseline="0" noProof="1">
                <a:ln w="22225">
                  <a:solidFill>
                    <a:schemeClr val="accent2"/>
                  </a:solidFill>
                  <a:prstDash val="solid"/>
                </a:ln>
                <a:solidFill>
                  <a:schemeClr val="accent2">
                    <a:lumMod val="40000"/>
                    <a:lumOff val="60000"/>
                  </a:schemeClr>
                </a:solidFill>
                <a:effectLst/>
                <a:uLnTx/>
                <a:uFillTx/>
                <a:latin typeface="+mj-lt"/>
                <a:ea typeface="+mj-ea"/>
                <a:cs typeface="+mj-cs"/>
              </a:rPr>
              <a:t>1958</a:t>
            </a:r>
            <a:r>
              <a:rPr kumimoji="0" lang="zh-CN" altLang="en-US" sz="2800" b="1" i="0" u="none" strike="noStrike" kern="0" cap="none" spc="0" normalizeH="0" baseline="0" noProof="1">
                <a:ln w="22225">
                  <a:solidFill>
                    <a:schemeClr val="accent2"/>
                  </a:solidFill>
                  <a:prstDash val="solid"/>
                </a:ln>
                <a:solidFill>
                  <a:schemeClr val="accent2">
                    <a:lumMod val="40000"/>
                    <a:lumOff val="60000"/>
                  </a:schemeClr>
                </a:solidFill>
                <a:effectLst/>
                <a:uLnTx/>
                <a:uFillTx/>
                <a:latin typeface="+mj-lt"/>
                <a:ea typeface="+mj-ea"/>
                <a:cs typeface="+mj-cs"/>
              </a:rPr>
              <a:t>年</a:t>
            </a:r>
            <a:r>
              <a:rPr kumimoji="0" lang="en-US" altLang="zh-CN" sz="2800" b="1" i="0" u="none" strike="noStrike" kern="0" cap="none" spc="0" normalizeH="0" baseline="0" noProof="1">
                <a:ln w="22225">
                  <a:solidFill>
                    <a:schemeClr val="accent2"/>
                  </a:solidFill>
                  <a:prstDash val="solid"/>
                </a:ln>
                <a:solidFill>
                  <a:schemeClr val="accent2">
                    <a:lumMod val="40000"/>
                    <a:lumOff val="60000"/>
                  </a:schemeClr>
                </a:solidFill>
                <a:effectLst/>
                <a:uLnTx/>
                <a:uFillTx/>
                <a:latin typeface="+mj-lt"/>
                <a:ea typeface="+mj-ea"/>
                <a:cs typeface="+mj-cs"/>
              </a:rPr>
              <a:t>6</a:t>
            </a:r>
            <a:r>
              <a:rPr kumimoji="0" lang="zh-CN" altLang="en-US" sz="2800" b="1" i="0" u="none" strike="noStrike" kern="0" cap="none" spc="0" normalizeH="0" baseline="0" noProof="1">
                <a:ln w="22225">
                  <a:solidFill>
                    <a:schemeClr val="accent2"/>
                  </a:solidFill>
                  <a:prstDash val="solid"/>
                </a:ln>
                <a:solidFill>
                  <a:schemeClr val="accent2">
                    <a:lumMod val="40000"/>
                    <a:lumOff val="60000"/>
                  </a:schemeClr>
                </a:solidFill>
                <a:effectLst/>
                <a:uLnTx/>
                <a:uFillTx/>
                <a:latin typeface="+mj-lt"/>
                <a:ea typeface="+mj-ea"/>
                <a:cs typeface="+mj-cs"/>
              </a:rPr>
              <a:t>月</a:t>
            </a:r>
            <a:r>
              <a:rPr kumimoji="0" lang="en-US" altLang="zh-CN" sz="2800" b="1" i="0" u="none" strike="noStrike" kern="0" cap="none" spc="0" normalizeH="0" baseline="0" noProof="1">
                <a:ln w="22225">
                  <a:solidFill>
                    <a:schemeClr val="accent2"/>
                  </a:solidFill>
                  <a:prstDash val="solid"/>
                </a:ln>
                <a:solidFill>
                  <a:schemeClr val="accent2">
                    <a:lumMod val="40000"/>
                    <a:lumOff val="60000"/>
                  </a:schemeClr>
                </a:solidFill>
                <a:effectLst/>
                <a:uLnTx/>
                <a:uFillTx/>
                <a:latin typeface="+mj-lt"/>
                <a:ea typeface="+mj-ea"/>
                <a:cs typeface="+mj-cs"/>
              </a:rPr>
              <a:t>7</a:t>
            </a:r>
            <a:r>
              <a:rPr kumimoji="0" lang="zh-CN" altLang="en-US" sz="2800" b="1" i="0" u="none" strike="noStrike" kern="0" cap="none" spc="0" normalizeH="0" baseline="0" noProof="1">
                <a:ln w="22225">
                  <a:solidFill>
                    <a:schemeClr val="accent2"/>
                  </a:solidFill>
                  <a:prstDash val="solid"/>
                </a:ln>
                <a:solidFill>
                  <a:schemeClr val="accent2">
                    <a:lumMod val="40000"/>
                    <a:lumOff val="60000"/>
                  </a:schemeClr>
                </a:solidFill>
                <a:effectLst/>
                <a:uLnTx/>
                <a:uFillTx/>
                <a:latin typeface="+mj-lt"/>
                <a:ea typeface="+mj-ea"/>
                <a:cs typeface="+mj-cs"/>
              </a:rPr>
              <a:t>日</a:t>
            </a:r>
            <a:br>
              <a:rPr kumimoji="0" lang="zh-CN" altLang="en-US" sz="2800" b="1" i="0" u="none" strike="noStrike" kern="0" cap="none" spc="0" normalizeH="0" baseline="0" noProof="0">
                <a:ln w="22225">
                  <a:solidFill>
                    <a:schemeClr val="accent2"/>
                  </a:solidFill>
                  <a:prstDash val="solid"/>
                </a:ln>
                <a:solidFill>
                  <a:schemeClr val="accent2">
                    <a:lumMod val="40000"/>
                    <a:lumOff val="60000"/>
                  </a:schemeClr>
                </a:solidFill>
                <a:effectLst/>
                <a:uLnTx/>
                <a:uFillTx/>
                <a:latin typeface="+mj-lt"/>
                <a:ea typeface="+mj-ea"/>
                <a:cs typeface="+mj-cs"/>
              </a:rPr>
            </a:br>
            <a:br>
              <a:rPr kumimoji="0" lang="zh-CN" altLang="en-US" sz="2000" b="1" i="0" u="none" strike="noStrike" kern="0" cap="none" spc="0" normalizeH="0" baseline="0" noProof="0">
                <a:ln>
                  <a:noFill/>
                </a:ln>
                <a:solidFill>
                  <a:schemeClr val="tx2"/>
                </a:solidFill>
                <a:effectLst/>
                <a:uLnTx/>
                <a:uFillTx/>
                <a:latin typeface="+mj-lt"/>
                <a:ea typeface="+mj-ea"/>
                <a:cs typeface="+mj-cs"/>
              </a:rPr>
            </a:br>
            <a:r>
              <a:rPr kumimoji="0" lang="zh-CN" altLang="en-US" sz="2000" b="1" i="0" u="none" strike="noStrike" kern="0" cap="none" spc="0" normalizeH="0" baseline="0" noProof="1">
                <a:ln>
                  <a:noFill/>
                </a:ln>
                <a:solidFill>
                  <a:schemeClr val="tx2"/>
                </a:solidFill>
                <a:effectLst/>
                <a:uLnTx/>
                <a:uFillTx/>
                <a:latin typeface="+mj-lt"/>
                <a:ea typeface="+mj-ea"/>
                <a:cs typeface="+mj-cs"/>
              </a:rPr>
              <a:t>　　</a:t>
            </a:r>
            <a:r>
              <a:rPr kumimoji="0" lang="zh-CN" altLang="en-US" sz="2600" b="1" i="0" u="none" strike="noStrike" kern="0" cap="none" spc="0" normalizeH="0" baseline="0" noProof="1">
                <a:ln>
                  <a:noFill/>
                </a:ln>
                <a:solidFill>
                  <a:schemeClr val="tx2"/>
                </a:solidFill>
                <a:effectLst/>
                <a:uLnTx/>
                <a:uFillTx/>
                <a:latin typeface="+mj-lt"/>
                <a:ea typeface="+mj-ea"/>
                <a:cs typeface="+mj-cs"/>
              </a:rPr>
              <a:t>如果你是一滴水，你是否滋润了一寸土地？如果你是一线阳光，你是否照亮了一分黑暗？如果你是一颗粮食，你是否哺育了有用的</a:t>
            </a:r>
            <a:r>
              <a:rPr kumimoji="0" lang="zh-CN" altLang="en-US" sz="2600" b="1" i="0" u="none" strike="noStrike" kern="0" cap="none" spc="0" normalizeH="0" baseline="0" noProof="1">
                <a:ln>
                  <a:noFill/>
                </a:ln>
                <a:solidFill>
                  <a:schemeClr val="tx2"/>
                </a:solidFill>
                <a:effectLst/>
                <a:uLnTx/>
                <a:uFillTx/>
                <a:latin typeface="+mj-lt"/>
                <a:ea typeface="+mj-ea"/>
                <a:cs typeface="+mj-cs"/>
                <a:hlinkClick r:id="rId2"/>
              </a:rPr>
              <a:t>生命</a:t>
            </a:r>
            <a:r>
              <a:rPr kumimoji="0" lang="zh-CN" altLang="en-US" sz="2600" b="1" i="0" u="none" strike="noStrike" kern="0" cap="none" spc="0" normalizeH="0" baseline="0" noProof="1">
                <a:ln>
                  <a:noFill/>
                </a:ln>
                <a:solidFill>
                  <a:schemeClr val="tx2"/>
                </a:solidFill>
                <a:effectLst/>
                <a:uLnTx/>
                <a:uFillTx/>
                <a:latin typeface="+mj-lt"/>
                <a:ea typeface="+mj-ea"/>
                <a:cs typeface="+mj-cs"/>
              </a:rPr>
              <a:t>？如果你是一颗最小的螺丝钉，你是否永远守在你生活的岗位上？如果你要告诉我们什么思想，你是否在日夜宣扬那最美丽的理想？你既然活着，你又是否为了未来的人类生活付出你的劳动，使世界一天天变得更美丽？我想问你，为未来带来了什么？在生活的仓库里，我们不应该只是个无穷尽的支付者。</a:t>
            </a:r>
            <a:br>
              <a:rPr kumimoji="0" lang="zh-CN" altLang="en-US" sz="2600" b="1" i="0" u="none" strike="noStrike" kern="0" cap="none" spc="0" normalizeH="0" baseline="0" noProof="0">
                <a:ln>
                  <a:noFill/>
                </a:ln>
                <a:solidFill>
                  <a:schemeClr val="tx2"/>
                </a:solidFill>
                <a:effectLst/>
                <a:uLnTx/>
                <a:uFillTx/>
                <a:latin typeface="+mj-lt"/>
                <a:ea typeface="+mj-ea"/>
                <a:cs typeface="+mj-cs"/>
              </a:rPr>
            </a:br>
            <a:endParaRPr kumimoji="0" lang="zh-CN" altLang="en-US" sz="2600" b="1" i="0" u="none" strike="noStrike" kern="0" cap="none" spc="0" normalizeH="0" baseline="0" noProof="1">
              <a:ln>
                <a:noFill/>
              </a:ln>
              <a:solidFill>
                <a:schemeClr val="tx2"/>
              </a:solidFill>
              <a:effectLst/>
              <a:uLnTx/>
              <a:uFillTx/>
              <a:latin typeface="+mj-lt"/>
              <a:ea typeface="+mj-ea"/>
              <a:cs typeface="+mj-cs"/>
            </a:endParaRPr>
          </a:p>
        </p:txBody>
      </p:sp>
      <p:pic>
        <p:nvPicPr>
          <p:cNvPr id="53251" name="图片 1" descr="timg (18)"/>
          <p:cNvPicPr>
            <a:picLocks noChangeAspect="1"/>
          </p:cNvPicPr>
          <p:nvPr/>
        </p:nvPicPr>
        <p:blipFill>
          <a:blip r:embed="rId3"/>
          <a:stretch>
            <a:fillRect/>
          </a:stretch>
        </p:blipFill>
        <p:spPr>
          <a:xfrm>
            <a:off x="5226050" y="219075"/>
            <a:ext cx="3889375" cy="64198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7522"/>
                                        </p:tgtEl>
                                        <p:attrNameLst>
                                          <p:attrName>style.visibility</p:attrName>
                                        </p:attrNameLst>
                                      </p:cBhvr>
                                      <p:to>
                                        <p:strVal val="visible"/>
                                      </p:to>
                                    </p:set>
                                    <p:anim calcmode="lin" valueType="num">
                                      <p:cBhvr additive="base">
                                        <p:cTn id="7" dur="500" fill="hold"/>
                                        <p:tgtEl>
                                          <p:spTgt spid="107522"/>
                                        </p:tgtEl>
                                        <p:attrNameLst>
                                          <p:attrName>ppt_x</p:attrName>
                                        </p:attrNameLst>
                                      </p:cBhvr>
                                      <p:tavLst>
                                        <p:tav tm="0">
                                          <p:val>
                                            <p:strVal val="#ppt_x"/>
                                          </p:val>
                                        </p:tav>
                                        <p:tav tm="100000">
                                          <p:val>
                                            <p:strVal val="#ppt_x"/>
                                          </p:val>
                                        </p:tav>
                                      </p:tavLst>
                                    </p:anim>
                                    <p:anim calcmode="lin" valueType="num">
                                      <p:cBhvr additive="base">
                                        <p:cTn id="8" dur="500" fill="hold"/>
                                        <p:tgtEl>
                                          <p:spTgt spid="1075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8546" name="Text Box 5"/>
          <p:cNvSpPr txBox="1"/>
          <p:nvPr/>
        </p:nvSpPr>
        <p:spPr>
          <a:xfrm>
            <a:off x="99694" y="88265"/>
            <a:ext cx="8942071" cy="7010400"/>
          </a:xfrm>
          <a:prstGeom prst="rect">
            <a:avLst/>
          </a:prstGeom>
          <a:noFill/>
          <a:ln w="9525">
            <a:noFill/>
          </a:ln>
        </p:spPr>
        <p:txBody>
          <a:bodyPr>
            <a:spAutoFit/>
          </a:bodyPr>
          <a:lstStyle/>
          <a:p>
            <a:pPr marR="0" algn="ctr" defTabSz="914400">
              <a:spcBef>
                <a:spcPct val="50000"/>
              </a:spcBef>
              <a:buClrTx/>
              <a:buSzTx/>
              <a:buFont typeface="Arial" panose="020b0604020202020204" pitchFamily="34" charset="0"/>
              <a:buNone/>
              <a:defRPr/>
            </a:pPr>
            <a:r>
              <a:rPr kumimoji="0" lang="zh-CN" altLang="en-US" sz="4000"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ea"/>
              </a:rPr>
              <a:t>雷锋名言</a:t>
            </a:r>
            <a:endParaRPr kumimoji="0" lang="zh-CN" altLang="en-US" sz="4000"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endParaRPr>
          </a:p>
          <a:p>
            <a:pPr marR="0" defTabSz="914400">
              <a:spcBef>
                <a:spcPct val="50000"/>
              </a:spcBef>
              <a:buClrTx/>
              <a:buSzTx/>
              <a:buFont typeface="Arial" panose="020b0604020202020204" pitchFamily="34" charset="0"/>
              <a:buNone/>
              <a:defRPr/>
            </a:pPr>
            <a:r>
              <a:rPr kumimoji="0" lang="en-US" altLang="zh-CN" sz="3600" kern="1200" cap="none" spc="0" normalizeH="0" baseline="0" noProof="1">
                <a:latin typeface="Arial" panose="020b0604020202020204" pitchFamily="34" charset="0"/>
                <a:ea typeface="宋体" panose="02010600030101010101" pitchFamily="2" charset="-122"/>
                <a:cs typeface="+mn-ea"/>
              </a:rPr>
              <a:t>1</a:t>
            </a:r>
            <a:r>
              <a:rPr kumimoji="0" lang="zh-CN" altLang="en-US" sz="3600" kern="1200" cap="none" spc="0" normalizeH="0" baseline="0" noProof="1">
                <a:latin typeface="Arial" panose="020b0604020202020204" pitchFamily="34" charset="0"/>
                <a:ea typeface="宋体" panose="02010600030101010101" pitchFamily="2" charset="-122"/>
                <a:cs typeface="+mn-ea"/>
              </a:rPr>
              <a:t>、是光荣的战士，还是可耻的逃兵，那就要看你在困难面前有没有坚定不移的信念了。</a:t>
            </a:r>
            <a:br>
              <a:rPr kumimoji="0" lang="zh-CN" altLang="en-US" sz="3600" kern="1200" cap="none" spc="0" normalizeH="0" baseline="0" noProof="0">
                <a:latin typeface="Arial" panose="020b0604020202020204" pitchFamily="34" charset="0"/>
                <a:ea typeface="宋体" panose="02010600030101010101" pitchFamily="2" charset="-122"/>
                <a:cs typeface="+mn-cs"/>
              </a:rPr>
            </a:br>
            <a:r>
              <a:rPr kumimoji="0" lang="en-US" altLang="zh-CN" sz="3600" kern="1200" cap="none" spc="0" normalizeH="0" baseline="0" noProof="1">
                <a:latin typeface="Arial" panose="020b0604020202020204" pitchFamily="34" charset="0"/>
                <a:ea typeface="宋体" panose="02010600030101010101" pitchFamily="2" charset="-122"/>
                <a:cs typeface="+mn-ea"/>
              </a:rPr>
              <a:t>2</a:t>
            </a:r>
            <a:r>
              <a:rPr kumimoji="0" lang="zh-CN" altLang="en-US" sz="3600" kern="1200" cap="none" spc="0" normalizeH="0" baseline="0" noProof="1">
                <a:latin typeface="Arial" panose="020b0604020202020204" pitchFamily="34" charset="0"/>
                <a:ea typeface="宋体" panose="02010600030101010101" pitchFamily="2" charset="-122"/>
                <a:cs typeface="+mn-ea"/>
              </a:rPr>
              <a:t>、吃饭是为了活着，但活着不是为了吃饭。</a:t>
            </a:r>
            <a:br>
              <a:rPr kumimoji="0" lang="zh-CN" altLang="en-US" sz="3600" kern="1200" cap="none" spc="0" normalizeH="0" baseline="0" noProof="0">
                <a:latin typeface="Arial" panose="020b0604020202020204" pitchFamily="34" charset="0"/>
                <a:ea typeface="宋体" panose="02010600030101010101" pitchFamily="2" charset="-122"/>
                <a:cs typeface="+mn-cs"/>
              </a:rPr>
            </a:br>
            <a:r>
              <a:rPr kumimoji="0" lang="en-US" altLang="zh-CN" sz="3600" kern="1200" cap="none" spc="0" normalizeH="0" baseline="0" noProof="1">
                <a:latin typeface="Arial" panose="020b0604020202020204" pitchFamily="34" charset="0"/>
                <a:ea typeface="宋体" panose="02010600030101010101" pitchFamily="2" charset="-122"/>
                <a:cs typeface="+mn-ea"/>
              </a:rPr>
              <a:t>3</a:t>
            </a:r>
            <a:r>
              <a:rPr kumimoji="0" lang="zh-CN" altLang="en-US" sz="3600" kern="1200" cap="none" spc="0" normalizeH="0" baseline="0" noProof="1">
                <a:latin typeface="Arial" panose="020b0604020202020204" pitchFamily="34" charset="0"/>
                <a:ea typeface="宋体" panose="02010600030101010101" pitchFamily="2" charset="-122"/>
                <a:cs typeface="+mn-ea"/>
              </a:rPr>
              <a:t>、力量从团结来，智慧从劳动来，行动从思想来，荣誉从集体来。</a:t>
            </a:r>
            <a:br>
              <a:rPr kumimoji="0" lang="zh-CN" altLang="en-US" sz="3600" kern="1200" cap="none" spc="0" normalizeH="0" baseline="0" noProof="0">
                <a:latin typeface="Arial" panose="020b0604020202020204" pitchFamily="34" charset="0"/>
                <a:ea typeface="宋体" panose="02010600030101010101" pitchFamily="2" charset="-122"/>
                <a:cs typeface="+mn-cs"/>
              </a:rPr>
            </a:br>
            <a:r>
              <a:rPr kumimoji="0" lang="en-US" altLang="zh-CN" sz="3600" kern="1200" cap="none" spc="0" normalizeH="0" baseline="0" noProof="1">
                <a:latin typeface="Arial" panose="020b0604020202020204" pitchFamily="34" charset="0"/>
                <a:ea typeface="宋体" panose="02010600030101010101" pitchFamily="2" charset="-122"/>
                <a:cs typeface="+mn-ea"/>
              </a:rPr>
              <a:t>4</a:t>
            </a:r>
            <a:r>
              <a:rPr kumimoji="0" lang="zh-CN" altLang="en-US" sz="3600" kern="1200" cap="none" spc="0" normalizeH="0" baseline="0" noProof="1">
                <a:latin typeface="Arial" panose="020b0604020202020204" pitchFamily="34" charset="0"/>
                <a:ea typeface="宋体" panose="02010600030101010101" pitchFamily="2" charset="-122"/>
                <a:cs typeface="+mn-ea"/>
              </a:rPr>
              <a:t>、不经风雨，长不成大树；不受百炼，难以成钢。</a:t>
            </a:r>
            <a:br>
              <a:rPr kumimoji="0" lang="zh-CN" altLang="en-US" sz="3600" kern="1200" cap="none" spc="0" normalizeH="0" baseline="0" noProof="0">
                <a:latin typeface="Arial" panose="020b0604020202020204" pitchFamily="34" charset="0"/>
                <a:ea typeface="宋体" panose="02010600030101010101" pitchFamily="2" charset="-122"/>
                <a:cs typeface="+mn-cs"/>
              </a:rPr>
            </a:br>
            <a:r>
              <a:rPr kumimoji="0" lang="en-US" altLang="zh-CN" sz="3600" kern="1200" cap="none" spc="0" normalizeH="0" baseline="0" noProof="1">
                <a:latin typeface="Arial" panose="020b0604020202020204" pitchFamily="34" charset="0"/>
                <a:ea typeface="宋体" panose="02010600030101010101" pitchFamily="2" charset="-122"/>
                <a:cs typeface="+mn-ea"/>
              </a:rPr>
              <a:t>5</a:t>
            </a:r>
            <a:r>
              <a:rPr kumimoji="0" lang="zh-CN" altLang="en-US" sz="3600" kern="1200" cap="none" spc="0" normalizeH="0" baseline="0" noProof="1">
                <a:latin typeface="Arial" panose="020b0604020202020204" pitchFamily="34" charset="0"/>
                <a:ea typeface="宋体" panose="02010600030101010101" pitchFamily="2" charset="-122"/>
                <a:cs typeface="+mn-ea"/>
              </a:rPr>
              <a:t>、螺丝钉要经常保养和清洗，才不会生锈。人的思想也是这样，要经常检查，才不会出毛病。</a:t>
            </a:r>
            <a:br>
              <a:rPr kumimoji="0" lang="zh-CN" altLang="en-US" sz="3600" kern="1200" cap="none" spc="0" normalizeH="0" baseline="0" noProof="0">
                <a:latin typeface="Arial" panose="020b0604020202020204" pitchFamily="34" charset="0"/>
                <a:ea typeface="宋体" panose="02010600030101010101" pitchFamily="2" charset="-122"/>
                <a:cs typeface="+mn-cs"/>
              </a:rPr>
            </a:br>
            <a:endParaRPr kumimoji="0" lang="zh-CN" altLang="en-US" sz="360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8546">
                                            <p:txEl>
                                              <p:pRg st="1" end="1"/>
                                            </p:txEl>
                                          </p:spTgt>
                                        </p:tgtEl>
                                        <p:attrNameLst>
                                          <p:attrName>style.visibility</p:attrName>
                                        </p:attrNameLst>
                                      </p:cBhvr>
                                      <p:to>
                                        <p:strVal val="visible"/>
                                      </p:to>
                                    </p:set>
                                    <p:animEffect transition="in" filter="box(in)">
                                      <p:cBhvr>
                                        <p:cTn id="7" dur="2000"/>
                                        <p:tgtEl>
                                          <p:spTgt spid="10854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8546" name="Text Box 5"/>
          <p:cNvSpPr txBox="1"/>
          <p:nvPr/>
        </p:nvSpPr>
        <p:spPr>
          <a:xfrm>
            <a:off x="99694" y="88265"/>
            <a:ext cx="8942070" cy="7010400"/>
          </a:xfrm>
          <a:prstGeom prst="rect">
            <a:avLst/>
          </a:prstGeom>
          <a:noFill/>
          <a:ln w="9525">
            <a:noFill/>
          </a:ln>
        </p:spPr>
        <p:txBody>
          <a:bodyPr>
            <a:spAutoFit/>
          </a:bodyPr>
          <a:lstStyle/>
          <a:p>
            <a:pPr marR="0" algn="ctr" defTabSz="914400">
              <a:spcBef>
                <a:spcPct val="50000"/>
              </a:spcBef>
              <a:buClrTx/>
              <a:buSzTx/>
              <a:buFont typeface="Arial" panose="020b0604020202020204" pitchFamily="34" charset="0"/>
              <a:buNone/>
              <a:defRPr/>
            </a:pPr>
            <a:r>
              <a:rPr kumimoji="0" lang="zh-CN" altLang="en-US" sz="4000"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ea"/>
              </a:rPr>
              <a:t>雷锋名言</a:t>
            </a:r>
            <a:endParaRPr kumimoji="0" lang="zh-CN" altLang="en-US" sz="4000"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endParaRPr>
          </a:p>
          <a:p>
            <a:pPr marR="0" defTabSz="914400">
              <a:spcBef>
                <a:spcPct val="50000"/>
              </a:spcBef>
              <a:buClrTx/>
              <a:buSzTx/>
              <a:buFont typeface="Arial" panose="020b0604020202020204" pitchFamily="34" charset="0"/>
              <a:buNone/>
              <a:defRPr/>
            </a:pPr>
            <a:r>
              <a:rPr kumimoji="0" lang="en-US" altLang="zh-CN" sz="3600" kern="1200" cap="none" spc="0" normalizeH="0" baseline="0" noProof="1">
                <a:latin typeface="Arial" panose="020b0604020202020204" pitchFamily="34" charset="0"/>
                <a:ea typeface="宋体" panose="02010600030101010101" pitchFamily="2" charset="-122"/>
                <a:cs typeface="+mn-ea"/>
              </a:rPr>
              <a:t>6</a:t>
            </a:r>
            <a:r>
              <a:rPr kumimoji="0" lang="zh-CN" altLang="en-US" sz="3600" kern="1200" cap="none" spc="0" normalizeH="0" baseline="0" noProof="1">
                <a:latin typeface="Arial" panose="020b0604020202020204" pitchFamily="34" charset="0"/>
                <a:ea typeface="宋体" panose="02010600030101010101" pitchFamily="2" charset="-122"/>
                <a:cs typeface="+mn-ea"/>
              </a:rPr>
              <a:t>、我愿永远做一个螺丝钉。</a:t>
            </a:r>
            <a:br>
              <a:rPr kumimoji="0" lang="zh-CN" altLang="en-US" sz="3600" kern="1200" cap="none" spc="0" normalizeH="0" baseline="0" noProof="0">
                <a:latin typeface="Arial" panose="020b0604020202020204" pitchFamily="34" charset="0"/>
                <a:ea typeface="宋体" panose="02010600030101010101" pitchFamily="2" charset="-122"/>
                <a:cs typeface="+mn-cs"/>
              </a:rPr>
            </a:br>
            <a:r>
              <a:rPr kumimoji="0" lang="en-US" altLang="zh-CN" sz="3600" kern="1200" cap="none" spc="0" normalizeH="0" baseline="0" noProof="1">
                <a:latin typeface="Arial" panose="020b0604020202020204" pitchFamily="34" charset="0"/>
                <a:ea typeface="宋体" panose="02010600030101010101" pitchFamily="2" charset="-122"/>
                <a:cs typeface="+mn-ea"/>
              </a:rPr>
              <a:t>7</a:t>
            </a:r>
            <a:r>
              <a:rPr kumimoji="0" lang="zh-CN" altLang="en-US" sz="3600" kern="1200" cap="none" spc="0" normalizeH="0" baseline="0" noProof="1">
                <a:latin typeface="Arial" panose="020b0604020202020204" pitchFamily="34" charset="0"/>
                <a:ea typeface="宋体" panose="02010600030101010101" pitchFamily="2" charset="-122"/>
                <a:cs typeface="+mn-ea"/>
              </a:rPr>
              <a:t>、谁要是游戏人生，他就一事无成；谁不能主宰自己，永远是一个奴隶。</a:t>
            </a:r>
            <a:br>
              <a:rPr kumimoji="0" lang="zh-CN" altLang="en-US" sz="3600" kern="1200" cap="none" spc="0" normalizeH="0" baseline="0" noProof="0">
                <a:latin typeface="Arial" panose="020b0604020202020204" pitchFamily="34" charset="0"/>
                <a:ea typeface="宋体" panose="02010600030101010101" pitchFamily="2" charset="-122"/>
                <a:cs typeface="+mn-cs"/>
              </a:rPr>
            </a:br>
            <a:r>
              <a:rPr kumimoji="0" lang="en-US" altLang="zh-CN" sz="3600" kern="1200" cap="none" spc="0" normalizeH="0" baseline="0" noProof="1">
                <a:latin typeface="Arial" panose="020b0604020202020204" pitchFamily="34" charset="0"/>
                <a:ea typeface="宋体" panose="02010600030101010101" pitchFamily="2" charset="-122"/>
                <a:cs typeface="+mn-ea"/>
              </a:rPr>
              <a:t>8</a:t>
            </a:r>
            <a:r>
              <a:rPr kumimoji="0" lang="zh-CN" altLang="en-US" sz="3600" kern="1200" cap="none" spc="0" normalizeH="0" baseline="0" noProof="1">
                <a:latin typeface="Arial" panose="020b0604020202020204" pitchFamily="34" charset="0"/>
                <a:ea typeface="宋体" panose="02010600030101010101" pitchFamily="2" charset="-122"/>
                <a:cs typeface="+mn-ea"/>
              </a:rPr>
              <a:t>、但愿每次回忆，对生活都不感到负疚。</a:t>
            </a:r>
            <a:br>
              <a:rPr kumimoji="0" lang="zh-CN" altLang="en-US" sz="3600" kern="1200" cap="none" spc="0" normalizeH="0" baseline="0" noProof="0">
                <a:latin typeface="Arial" panose="020b0604020202020204" pitchFamily="34" charset="0"/>
                <a:ea typeface="宋体" panose="02010600030101010101" pitchFamily="2" charset="-122"/>
                <a:cs typeface="+mn-cs"/>
              </a:rPr>
            </a:br>
            <a:r>
              <a:rPr kumimoji="0" lang="en-US" altLang="zh-CN" sz="3600" kern="1200" cap="none" spc="0" normalizeH="0" baseline="0" noProof="1">
                <a:latin typeface="Arial" panose="020b0604020202020204" pitchFamily="34" charset="0"/>
                <a:ea typeface="宋体" panose="02010600030101010101" pitchFamily="2" charset="-122"/>
                <a:cs typeface="+mn-ea"/>
              </a:rPr>
              <a:t>9</a:t>
            </a:r>
            <a:r>
              <a:rPr kumimoji="0" lang="zh-CN" altLang="en-US" sz="3600" kern="1200" cap="none" spc="0" normalizeH="0" baseline="0" noProof="1">
                <a:latin typeface="Arial" panose="020b0604020202020204" pitchFamily="34" charset="0"/>
                <a:ea typeface="宋体" panose="02010600030101010101" pitchFamily="2" charset="-122"/>
                <a:cs typeface="+mn-ea"/>
              </a:rPr>
              <a:t>、一滴水只有放进大海里才永远不会干涸，一个人只有当他把自己和集体事业融合在一起的时候才能最有力量。</a:t>
            </a:r>
            <a:br>
              <a:rPr kumimoji="0" lang="zh-CN" altLang="en-US" sz="3600" kern="1200" cap="none" spc="0" normalizeH="0" baseline="0" noProof="0">
                <a:latin typeface="Arial" panose="020b0604020202020204" pitchFamily="34" charset="0"/>
                <a:ea typeface="宋体" panose="02010600030101010101" pitchFamily="2" charset="-122"/>
                <a:cs typeface="+mn-cs"/>
              </a:rPr>
            </a:br>
            <a:r>
              <a:rPr kumimoji="0" lang="en-US" altLang="zh-CN" sz="3600" kern="1200" cap="none" spc="0" normalizeH="0" baseline="0" noProof="1">
                <a:latin typeface="Arial" panose="020b0604020202020204" pitchFamily="34" charset="0"/>
                <a:ea typeface="宋体" panose="02010600030101010101" pitchFamily="2" charset="-122"/>
                <a:cs typeface="+mn-ea"/>
              </a:rPr>
              <a:t>10</a:t>
            </a:r>
            <a:r>
              <a:rPr kumimoji="0" lang="zh-CN" altLang="en-US" sz="3600" kern="1200" cap="none" spc="0" normalizeH="0" baseline="0" noProof="1">
                <a:latin typeface="Arial" panose="020b0604020202020204" pitchFamily="34" charset="0"/>
                <a:ea typeface="宋体" panose="02010600030101010101" pitchFamily="2" charset="-122"/>
                <a:cs typeface="+mn-ea"/>
              </a:rPr>
              <a:t>、一朵鲜花打扮不出美丽的春天，一个人先进总是单枪匹马，众人先进才能移山填海。</a:t>
            </a:r>
            <a:br>
              <a:rPr kumimoji="0" lang="zh-CN" altLang="en-US" sz="3600" kern="1200" cap="none" spc="0" normalizeH="0" baseline="0" noProof="0">
                <a:latin typeface="Arial" panose="020b0604020202020204" pitchFamily="34" charset="0"/>
                <a:ea typeface="宋体" panose="02010600030101010101" pitchFamily="2" charset="-122"/>
                <a:cs typeface="+mn-cs"/>
              </a:rPr>
            </a:br>
            <a:endParaRPr kumimoji="0" lang="zh-CN" altLang="en-US" sz="360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8546">
                                            <p:txEl>
                                              <p:pRg st="1" end="1"/>
                                            </p:txEl>
                                          </p:spTgt>
                                        </p:tgtEl>
                                        <p:attrNameLst>
                                          <p:attrName>style.visibility</p:attrName>
                                        </p:attrNameLst>
                                      </p:cBhvr>
                                      <p:to>
                                        <p:strVal val="visible"/>
                                      </p:to>
                                    </p:set>
                                    <p:animEffect transition="in" filter="box(in)">
                                      <p:cBhvr>
                                        <p:cTn id="7" dur="2000"/>
                                        <p:tgtEl>
                                          <p:spTgt spid="10854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6322" name="Picture 3" descr="lf"/>
          <p:cNvPicPr>
            <a:picLocks noChangeAspect="1"/>
          </p:cNvPicPr>
          <p:nvPr/>
        </p:nvPicPr>
        <p:blipFill>
          <a:blip r:embed="rId2"/>
          <a:stretch>
            <a:fillRect/>
          </a:stretch>
        </p:blipFill>
        <p:spPr>
          <a:xfrm>
            <a:off x="2151063" y="609600"/>
            <a:ext cx="4630737" cy="5257800"/>
          </a:xfrm>
          <a:prstGeom prst="rect">
            <a:avLst/>
          </a:prstGeom>
          <a:noFill/>
          <a:ln w="9525">
            <a:noFill/>
          </a:ln>
        </p:spPr>
      </p:pic>
      <p:sp>
        <p:nvSpPr>
          <p:cNvPr id="33794" name="Text Box 4"/>
          <p:cNvSpPr txBox="1"/>
          <p:nvPr/>
        </p:nvSpPr>
        <p:spPr>
          <a:xfrm>
            <a:off x="1011238" y="944563"/>
            <a:ext cx="1006475" cy="4892675"/>
          </a:xfrm>
          <a:prstGeom prst="rect">
            <a:avLst/>
          </a:prstGeom>
          <a:noFill/>
          <a:ln w="9525">
            <a:noFill/>
          </a:ln>
        </p:spPr>
        <p:txBody>
          <a:bodyPr vert="eaVert" wrap="none">
            <a:spAutoFit/>
          </a:bodyPr>
          <a:lstStyle/>
          <a:p>
            <a:r>
              <a:rPr lang="zh-CN" altLang="en-US" sz="5400">
                <a:solidFill>
                  <a:schemeClr val="accent2"/>
                </a:solidFill>
                <a:latin typeface="Times New Roman" panose="02020603050405020304" pitchFamily="18" charset="0"/>
                <a:ea typeface="隶书" pitchFamily="49" charset="-122"/>
              </a:rPr>
              <a:t>驿路梨花处处开</a:t>
            </a:r>
          </a:p>
        </p:txBody>
      </p:sp>
      <p:sp>
        <p:nvSpPr>
          <p:cNvPr id="33795" name="Text Box 5"/>
          <p:cNvSpPr txBox="1"/>
          <p:nvPr/>
        </p:nvSpPr>
        <p:spPr>
          <a:xfrm>
            <a:off x="7162800" y="914400"/>
            <a:ext cx="1006475" cy="4892675"/>
          </a:xfrm>
          <a:prstGeom prst="rect">
            <a:avLst/>
          </a:prstGeom>
          <a:noFill/>
          <a:ln w="9525">
            <a:noFill/>
          </a:ln>
        </p:spPr>
        <p:txBody>
          <a:bodyPr vert="eaVert" wrap="none">
            <a:spAutoFit/>
          </a:bodyPr>
          <a:lstStyle/>
          <a:p>
            <a:r>
              <a:rPr lang="zh-CN" altLang="en-US" sz="5400">
                <a:solidFill>
                  <a:schemeClr val="accent2"/>
                </a:solidFill>
                <a:latin typeface="Times New Roman" panose="02020603050405020304" pitchFamily="18" charset="0"/>
                <a:ea typeface="隶书" pitchFamily="49" charset="-122"/>
              </a:rPr>
              <a:t>雷锋精神代代传</a:t>
            </a:r>
          </a:p>
        </p:txBody>
      </p:sp>
      <p:pic>
        <p:nvPicPr>
          <p:cNvPr id="56323" name="New picture"/>
          <p:cNvPicPr/>
          <p:nvPr/>
        </p:nvPicPr>
        <p:blipFill>
          <a:blip r:embed="rId3"/>
          <a:stretch>
            <a:fillRect/>
          </a:stretch>
        </p:blipFill>
        <p:spPr>
          <a:xfrm>
            <a:off x="11798300" y="11493500"/>
            <a:ext cx="3683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additive="base">
                                        <p:cTn id="7" dur="500" fill="hold"/>
                                        <p:tgtEl>
                                          <p:spTgt spid="33794"/>
                                        </p:tgtEl>
                                        <p:attrNameLst>
                                          <p:attrName>ppt_x</p:attrName>
                                        </p:attrNameLst>
                                      </p:cBhvr>
                                      <p:tavLst>
                                        <p:tav tm="0">
                                          <p:val>
                                            <p:strVal val="#ppt_x"/>
                                          </p:val>
                                        </p:tav>
                                        <p:tav tm="100000">
                                          <p:val>
                                            <p:strVal val="#ppt_x"/>
                                          </p:val>
                                        </p:tav>
                                      </p:tavLst>
                                    </p:anim>
                                    <p:anim calcmode="lin" valueType="num">
                                      <p:cBhvr additive="base">
                                        <p:cTn id="8" dur="500" fill="hold"/>
                                        <p:tgtEl>
                                          <p:spTgt spid="3379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3795"/>
                                        </p:tgtEl>
                                        <p:attrNameLst>
                                          <p:attrName>style.visibility</p:attrName>
                                        </p:attrNameLst>
                                      </p:cBhvr>
                                      <p:to>
                                        <p:strVal val="visible"/>
                                      </p:to>
                                    </p:set>
                                    <p:anim calcmode="lin" valueType="num">
                                      <p:cBhvr additive="base">
                                        <p:cTn id="13" dur="500" fill="hold"/>
                                        <p:tgtEl>
                                          <p:spTgt spid="33795"/>
                                        </p:tgtEl>
                                        <p:attrNameLst>
                                          <p:attrName>ppt_x</p:attrName>
                                        </p:attrNameLst>
                                      </p:cBhvr>
                                      <p:tavLst>
                                        <p:tav tm="0">
                                          <p:val>
                                            <p:strVal val="#ppt_x"/>
                                          </p:val>
                                        </p:tav>
                                        <p:tav tm="100000">
                                          <p:val>
                                            <p:strVal val="#ppt_x"/>
                                          </p:val>
                                        </p:tav>
                                      </p:tavLst>
                                    </p:anim>
                                    <p:anim calcmode="lin" valueType="num">
                                      <p:cBhvr additive="base">
                                        <p:cTn id="14" dur="500" fill="hold"/>
                                        <p:tgtEl>
                                          <p:spTgt spid="337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Text Box 2"/>
          <p:cNvSpPr txBox="1"/>
          <p:nvPr/>
        </p:nvSpPr>
        <p:spPr>
          <a:xfrm>
            <a:off x="381000" y="0"/>
            <a:ext cx="8305800" cy="823913"/>
          </a:xfrm>
          <a:prstGeom prst="rect">
            <a:avLst/>
          </a:prstGeom>
          <a:noFill/>
          <a:ln w="9525">
            <a:noFill/>
          </a:ln>
        </p:spPr>
        <p:txBody>
          <a:bodyPr>
            <a:spAutoFit/>
          </a:bodyPr>
          <a:lstStyle/>
          <a:p>
            <a:pPr>
              <a:spcBef>
                <a:spcPct val="50000"/>
              </a:spcBef>
            </a:pPr>
            <a:r>
              <a:rPr lang="zh-CN" altLang="en-US" sz="4800">
                <a:latin typeface="Arial" panose="020b0604020202020204" pitchFamily="34" charset="0"/>
              </a:rPr>
              <a:t>１、给下列红色字注音：　</a:t>
            </a:r>
          </a:p>
        </p:txBody>
      </p:sp>
      <p:sp>
        <p:nvSpPr>
          <p:cNvPr id="7171" name="Text Box 3"/>
          <p:cNvSpPr txBox="1"/>
          <p:nvPr/>
        </p:nvSpPr>
        <p:spPr>
          <a:xfrm>
            <a:off x="82550" y="1643063"/>
            <a:ext cx="9086850" cy="2243137"/>
          </a:xfrm>
          <a:prstGeom prst="rect">
            <a:avLst/>
          </a:prstGeom>
          <a:noFill/>
          <a:ln w="9525">
            <a:noFill/>
          </a:ln>
        </p:spPr>
        <p:txBody>
          <a:bodyPr>
            <a:spAutoFit/>
          </a:bodyPr>
          <a:lstStyle/>
          <a:p>
            <a:pPr>
              <a:lnSpc>
                <a:spcPct val="80000"/>
              </a:lnSpc>
              <a:spcBef>
                <a:spcPct val="50000"/>
              </a:spcBef>
            </a:pPr>
            <a:r>
              <a:rPr lang="zh-CN" altLang="en-US" sz="4000">
                <a:solidFill>
                  <a:srgbClr val="FF0000"/>
                </a:solidFill>
                <a:latin typeface="Arial" panose="020b0604020202020204" pitchFamily="34" charset="0"/>
              </a:rPr>
              <a:t>寨</a:t>
            </a:r>
            <a:r>
              <a:rPr lang="zh-CN" altLang="en-US" sz="4000">
                <a:latin typeface="Arial" panose="020b0604020202020204" pitchFamily="34" charset="0"/>
              </a:rPr>
              <a:t>    </a:t>
            </a:r>
            <a:r>
              <a:rPr lang="zh-CN" altLang="en-US" sz="4000">
                <a:solidFill>
                  <a:srgbClr val="FF0000"/>
                </a:solidFill>
                <a:latin typeface="Arial" panose="020b0604020202020204" pitchFamily="34" charset="0"/>
              </a:rPr>
              <a:t>撵</a:t>
            </a:r>
            <a:r>
              <a:rPr lang="zh-CN" altLang="en-US" sz="4000">
                <a:latin typeface="Arial" panose="020b0604020202020204" pitchFamily="34" charset="0"/>
              </a:rPr>
              <a:t>     </a:t>
            </a:r>
            <a:r>
              <a:rPr lang="zh-CN" altLang="en-US" sz="4000">
                <a:solidFill>
                  <a:srgbClr val="FF0000"/>
                </a:solidFill>
                <a:latin typeface="Arial" panose="020b0604020202020204" pitchFamily="34" charset="0"/>
              </a:rPr>
              <a:t>扛</a:t>
            </a:r>
            <a:r>
              <a:rPr lang="zh-CN" altLang="en-US" sz="4000">
                <a:latin typeface="Arial" panose="020b0604020202020204" pitchFamily="34" charset="0"/>
              </a:rPr>
              <a:t>   </a:t>
            </a:r>
            <a:r>
              <a:rPr lang="zh-CN" altLang="en-US" sz="4000">
                <a:solidFill>
                  <a:srgbClr val="FF0000"/>
                </a:solidFill>
                <a:latin typeface="Arial" panose="020b0604020202020204" pitchFamily="34" charset="0"/>
              </a:rPr>
              <a:t>驿</a:t>
            </a:r>
            <a:r>
              <a:rPr lang="zh-CN" altLang="en-US" sz="4000">
                <a:latin typeface="Arial" panose="020b0604020202020204" pitchFamily="34" charset="0"/>
              </a:rPr>
              <a:t>路  迷</a:t>
            </a:r>
            <a:r>
              <a:rPr lang="zh-CN" altLang="en-US" sz="4000">
                <a:solidFill>
                  <a:srgbClr val="FF0000"/>
                </a:solidFill>
                <a:latin typeface="Arial" panose="020b0604020202020204" pitchFamily="34" charset="0"/>
              </a:rPr>
              <a:t>茫</a:t>
            </a:r>
            <a:r>
              <a:rPr lang="zh-CN" altLang="en-US" sz="4000">
                <a:latin typeface="Arial" panose="020b0604020202020204" pitchFamily="34" charset="0"/>
              </a:rPr>
              <a:t>    </a:t>
            </a:r>
            <a:r>
              <a:rPr lang="zh-CN" altLang="en-US" sz="4000">
                <a:solidFill>
                  <a:srgbClr val="FF0000"/>
                </a:solidFill>
                <a:latin typeface="Arial" panose="020b0604020202020204" pitchFamily="34" charset="0"/>
              </a:rPr>
              <a:t>陡峭</a:t>
            </a:r>
            <a:r>
              <a:rPr lang="zh-CN" altLang="en-US" sz="4000">
                <a:latin typeface="Arial" panose="020b0604020202020204" pitchFamily="34" charset="0"/>
              </a:rPr>
              <a:t>    </a:t>
            </a:r>
            <a:r>
              <a:rPr lang="zh-CN" altLang="en-US" sz="4000">
                <a:solidFill>
                  <a:srgbClr val="FF0000"/>
                </a:solidFill>
                <a:latin typeface="Arial" panose="020b0604020202020204" pitchFamily="34" charset="0"/>
              </a:rPr>
              <a:t>露</a:t>
            </a:r>
            <a:r>
              <a:rPr lang="zh-CN" altLang="en-US" sz="4000">
                <a:latin typeface="Arial" panose="020b0604020202020204" pitchFamily="34" charset="0"/>
              </a:rPr>
              <a:t>宿  </a:t>
            </a:r>
          </a:p>
          <a:p>
            <a:pPr>
              <a:lnSpc>
                <a:spcPct val="80000"/>
              </a:lnSpc>
              <a:spcBef>
                <a:spcPct val="50000"/>
              </a:spcBef>
            </a:pPr>
            <a:endParaRPr lang="zh-CN" altLang="en-US" sz="4000">
              <a:latin typeface="Arial" panose="020b0604020202020204" pitchFamily="34" charset="0"/>
            </a:endParaRPr>
          </a:p>
          <a:p>
            <a:pPr>
              <a:lnSpc>
                <a:spcPct val="80000"/>
              </a:lnSpc>
              <a:spcBef>
                <a:spcPct val="50000"/>
              </a:spcBef>
            </a:pPr>
            <a:r>
              <a:rPr lang="zh-CN" altLang="en-US" sz="4000">
                <a:latin typeface="Arial" panose="020b0604020202020204" pitchFamily="34" charset="0"/>
              </a:rPr>
              <a:t>竹</a:t>
            </a:r>
            <a:r>
              <a:rPr lang="zh-CN" altLang="en-US" sz="4000">
                <a:solidFill>
                  <a:srgbClr val="FF0000"/>
                </a:solidFill>
                <a:latin typeface="Arial" panose="020b0604020202020204" pitchFamily="34" charset="0"/>
              </a:rPr>
              <a:t>篾</a:t>
            </a:r>
            <a:r>
              <a:rPr lang="zh-CN" altLang="en-US" sz="4000">
                <a:latin typeface="Arial" panose="020b0604020202020204" pitchFamily="34" charset="0"/>
              </a:rPr>
              <a:t>    简</a:t>
            </a:r>
            <a:r>
              <a:rPr lang="zh-CN" altLang="en-US" sz="4000">
                <a:solidFill>
                  <a:srgbClr val="FF0000"/>
                </a:solidFill>
                <a:latin typeface="Arial" panose="020b0604020202020204" pitchFamily="34" charset="0"/>
              </a:rPr>
              <a:t>陋 </a:t>
            </a:r>
            <a:r>
              <a:rPr lang="zh-CN" altLang="en-US" sz="4000">
                <a:latin typeface="Arial" panose="020b0604020202020204" pitchFamily="34" charset="0"/>
              </a:rPr>
              <a:t>  </a:t>
            </a:r>
            <a:r>
              <a:rPr lang="zh-CN" altLang="en-US" sz="4000">
                <a:solidFill>
                  <a:srgbClr val="FF0000"/>
                </a:solidFill>
                <a:latin typeface="Arial" panose="020b0604020202020204" pitchFamily="34" charset="0"/>
              </a:rPr>
              <a:t>悠</a:t>
            </a:r>
            <a:r>
              <a:rPr lang="zh-CN" altLang="en-US" sz="4000">
                <a:latin typeface="Arial" panose="020b0604020202020204" pitchFamily="34" charset="0"/>
              </a:rPr>
              <a:t>闲   休</a:t>
            </a:r>
            <a:r>
              <a:rPr lang="zh-CN" altLang="en-US" sz="4000">
                <a:solidFill>
                  <a:srgbClr val="FF0000"/>
                </a:solidFill>
                <a:latin typeface="Arial" panose="020b0604020202020204" pitchFamily="34" charset="0"/>
              </a:rPr>
              <a:t>憩</a:t>
            </a:r>
            <a:r>
              <a:rPr lang="zh-CN" altLang="en-US" sz="4000">
                <a:latin typeface="Arial" panose="020b0604020202020204" pitchFamily="34" charset="0"/>
              </a:rPr>
              <a:t>    </a:t>
            </a:r>
            <a:r>
              <a:rPr lang="zh-CN" altLang="en-US" sz="4000">
                <a:solidFill>
                  <a:srgbClr val="FF0000"/>
                </a:solidFill>
                <a:latin typeface="Arial" panose="020b0604020202020204" pitchFamily="34" charset="0"/>
              </a:rPr>
              <a:t>晶莹</a:t>
            </a:r>
            <a:r>
              <a:rPr lang="zh-CN" altLang="en-US" sz="4000">
                <a:latin typeface="Arial" panose="020b0604020202020204" pitchFamily="34" charset="0"/>
              </a:rPr>
              <a:t>   折</a:t>
            </a:r>
            <a:r>
              <a:rPr lang="zh-CN" altLang="en-US" sz="4000">
                <a:solidFill>
                  <a:srgbClr val="FF0000"/>
                </a:solidFill>
                <a:latin typeface="Arial" panose="020b0604020202020204" pitchFamily="34" charset="0"/>
              </a:rPr>
              <a:t>损</a:t>
            </a:r>
          </a:p>
        </p:txBody>
      </p:sp>
      <p:sp>
        <p:nvSpPr>
          <p:cNvPr id="4099" name="文本框 1"/>
          <p:cNvSpPr txBox="1"/>
          <p:nvPr/>
        </p:nvSpPr>
        <p:spPr>
          <a:xfrm>
            <a:off x="53975" y="971550"/>
            <a:ext cx="1074738" cy="579438"/>
          </a:xfrm>
          <a:prstGeom prst="rect">
            <a:avLst/>
          </a:prstGeom>
          <a:noFill/>
          <a:ln w="9525">
            <a:noFill/>
          </a:ln>
        </p:spPr>
        <p:txBody>
          <a:bodyPr>
            <a:spAutoFit/>
          </a:bodyPr>
          <a:lstStyle/>
          <a:p>
            <a:r>
              <a:rPr lang="zh-CN" altLang="en-US" sz="3200">
                <a:solidFill>
                  <a:srgbClr val="FF0000"/>
                </a:solidFill>
                <a:latin typeface="Arial" panose="020b0604020202020204" pitchFamily="34" charset="0"/>
              </a:rPr>
              <a:t>zhài</a:t>
            </a:r>
          </a:p>
        </p:txBody>
      </p:sp>
      <p:sp>
        <p:nvSpPr>
          <p:cNvPr id="4100" name="文本框 2"/>
          <p:cNvSpPr txBox="1"/>
          <p:nvPr/>
        </p:nvSpPr>
        <p:spPr>
          <a:xfrm>
            <a:off x="1128713" y="933450"/>
            <a:ext cx="1065212" cy="577850"/>
          </a:xfrm>
          <a:prstGeom prst="rect">
            <a:avLst/>
          </a:prstGeom>
          <a:noFill/>
          <a:ln w="9525">
            <a:noFill/>
          </a:ln>
        </p:spPr>
        <p:txBody>
          <a:bodyPr>
            <a:spAutoFit/>
          </a:bodyPr>
          <a:lstStyle/>
          <a:p>
            <a:r>
              <a:rPr lang="zh-CN" altLang="en-US" sz="3200">
                <a:solidFill>
                  <a:srgbClr val="FF0000"/>
                </a:solidFill>
                <a:latin typeface="Arial" panose="020b0604020202020204" pitchFamily="34" charset="0"/>
              </a:rPr>
              <a:t>niǎn</a:t>
            </a:r>
          </a:p>
        </p:txBody>
      </p:sp>
      <p:sp>
        <p:nvSpPr>
          <p:cNvPr id="4101" name="文本框 3"/>
          <p:cNvSpPr txBox="1"/>
          <p:nvPr/>
        </p:nvSpPr>
        <p:spPr>
          <a:xfrm>
            <a:off x="2193925" y="971550"/>
            <a:ext cx="1285875" cy="579438"/>
          </a:xfrm>
          <a:prstGeom prst="rect">
            <a:avLst/>
          </a:prstGeom>
          <a:noFill/>
          <a:ln w="9525">
            <a:noFill/>
          </a:ln>
        </p:spPr>
        <p:txBody>
          <a:bodyPr>
            <a:spAutoFit/>
          </a:bodyPr>
          <a:lstStyle/>
          <a:p>
            <a:r>
              <a:rPr lang="zh-CN" altLang="en-US" sz="3200">
                <a:solidFill>
                  <a:srgbClr val="FF0000"/>
                </a:solidFill>
                <a:latin typeface="Arial" panose="020b0604020202020204" pitchFamily="34" charset="0"/>
              </a:rPr>
              <a:t>káng</a:t>
            </a:r>
          </a:p>
        </p:txBody>
      </p:sp>
      <p:sp>
        <p:nvSpPr>
          <p:cNvPr id="4102" name="文本框 4"/>
          <p:cNvSpPr txBox="1"/>
          <p:nvPr/>
        </p:nvSpPr>
        <p:spPr>
          <a:xfrm>
            <a:off x="3524250" y="971550"/>
            <a:ext cx="746125" cy="579438"/>
          </a:xfrm>
          <a:prstGeom prst="rect">
            <a:avLst/>
          </a:prstGeom>
          <a:noFill/>
          <a:ln w="9525">
            <a:noFill/>
          </a:ln>
        </p:spPr>
        <p:txBody>
          <a:bodyPr>
            <a:spAutoFit/>
          </a:bodyPr>
          <a:lstStyle/>
          <a:p>
            <a:r>
              <a:rPr lang="zh-CN" altLang="en-US" sz="3200">
                <a:solidFill>
                  <a:srgbClr val="FF0000"/>
                </a:solidFill>
                <a:latin typeface="Arial" panose="020b0604020202020204" pitchFamily="34" charset="0"/>
              </a:rPr>
              <a:t>yì</a:t>
            </a:r>
          </a:p>
        </p:txBody>
      </p:sp>
      <p:sp>
        <p:nvSpPr>
          <p:cNvPr id="4103" name="文本框 5"/>
          <p:cNvSpPr txBox="1"/>
          <p:nvPr/>
        </p:nvSpPr>
        <p:spPr>
          <a:xfrm>
            <a:off x="4775200" y="971550"/>
            <a:ext cx="1273175" cy="579438"/>
          </a:xfrm>
          <a:prstGeom prst="rect">
            <a:avLst/>
          </a:prstGeom>
          <a:noFill/>
          <a:ln w="9525">
            <a:noFill/>
          </a:ln>
        </p:spPr>
        <p:txBody>
          <a:bodyPr>
            <a:spAutoFit/>
          </a:bodyPr>
          <a:lstStyle/>
          <a:p>
            <a:r>
              <a:rPr lang="zh-CN" altLang="en-US" sz="3200">
                <a:solidFill>
                  <a:srgbClr val="FF0000"/>
                </a:solidFill>
                <a:latin typeface="Arial" panose="020b0604020202020204" pitchFamily="34" charset="0"/>
              </a:rPr>
              <a:t>máng</a:t>
            </a:r>
          </a:p>
        </p:txBody>
      </p:sp>
      <p:sp>
        <p:nvSpPr>
          <p:cNvPr id="4104" name="文本框 6"/>
          <p:cNvSpPr txBox="1"/>
          <p:nvPr/>
        </p:nvSpPr>
        <p:spPr>
          <a:xfrm>
            <a:off x="6048375" y="933450"/>
            <a:ext cx="2540000" cy="577850"/>
          </a:xfrm>
          <a:prstGeom prst="rect">
            <a:avLst/>
          </a:prstGeom>
          <a:noFill/>
          <a:ln w="9525">
            <a:noFill/>
          </a:ln>
        </p:spPr>
        <p:txBody>
          <a:bodyPr>
            <a:spAutoFit/>
          </a:bodyPr>
          <a:lstStyle/>
          <a:p>
            <a:r>
              <a:rPr lang="zh-CN" altLang="en-US" sz="3200">
                <a:solidFill>
                  <a:srgbClr val="FF0000"/>
                </a:solidFill>
                <a:latin typeface="Arial" panose="020b0604020202020204" pitchFamily="34" charset="0"/>
              </a:rPr>
              <a:t>dǒu qiào</a:t>
            </a:r>
          </a:p>
        </p:txBody>
      </p:sp>
      <p:sp>
        <p:nvSpPr>
          <p:cNvPr id="4105" name="文本框 7"/>
          <p:cNvSpPr txBox="1"/>
          <p:nvPr/>
        </p:nvSpPr>
        <p:spPr>
          <a:xfrm>
            <a:off x="7883525" y="1039813"/>
            <a:ext cx="1123950" cy="579437"/>
          </a:xfrm>
          <a:prstGeom prst="rect">
            <a:avLst/>
          </a:prstGeom>
          <a:noFill/>
          <a:ln w="9525">
            <a:noFill/>
          </a:ln>
        </p:spPr>
        <p:txBody>
          <a:bodyPr>
            <a:spAutoFit/>
          </a:bodyPr>
          <a:lstStyle/>
          <a:p>
            <a:r>
              <a:rPr lang="zh-CN" altLang="en-US" sz="3200">
                <a:solidFill>
                  <a:srgbClr val="FF0000"/>
                </a:solidFill>
                <a:latin typeface="Arial" panose="020b0604020202020204" pitchFamily="34" charset="0"/>
              </a:rPr>
              <a:t>lù </a:t>
            </a:r>
            <a:r>
              <a:rPr lang="en-US" altLang="zh-CN" sz="3200">
                <a:solidFill>
                  <a:srgbClr val="FF0000"/>
                </a:solidFill>
                <a:latin typeface="宋体" panose="02010600030101010101" pitchFamily="2" charset="-122"/>
              </a:rPr>
              <a:t>sù</a:t>
            </a:r>
          </a:p>
        </p:txBody>
      </p:sp>
      <p:sp>
        <p:nvSpPr>
          <p:cNvPr id="4106" name="文本框 8"/>
          <p:cNvSpPr txBox="1"/>
          <p:nvPr/>
        </p:nvSpPr>
        <p:spPr>
          <a:xfrm>
            <a:off x="539750" y="2555875"/>
            <a:ext cx="1257300" cy="577850"/>
          </a:xfrm>
          <a:prstGeom prst="rect">
            <a:avLst/>
          </a:prstGeom>
          <a:noFill/>
          <a:ln w="9525">
            <a:noFill/>
          </a:ln>
        </p:spPr>
        <p:txBody>
          <a:bodyPr>
            <a:spAutoFit/>
          </a:bodyPr>
          <a:lstStyle/>
          <a:p>
            <a:r>
              <a:rPr lang="zh-CN" altLang="en-US">
                <a:latin typeface="Arial" panose="020b0604020202020204" pitchFamily="34" charset="0"/>
              </a:rPr>
              <a:t> </a:t>
            </a:r>
            <a:r>
              <a:rPr lang="zh-CN" altLang="en-US" sz="3200">
                <a:solidFill>
                  <a:srgbClr val="FF0000"/>
                </a:solidFill>
                <a:latin typeface="Arial" panose="020b0604020202020204" pitchFamily="34" charset="0"/>
              </a:rPr>
              <a:t>miè</a:t>
            </a:r>
          </a:p>
        </p:txBody>
      </p:sp>
      <p:sp>
        <p:nvSpPr>
          <p:cNvPr id="4107" name="文本框 9"/>
          <p:cNvSpPr txBox="1"/>
          <p:nvPr/>
        </p:nvSpPr>
        <p:spPr>
          <a:xfrm>
            <a:off x="2133600" y="2555875"/>
            <a:ext cx="819150" cy="577850"/>
          </a:xfrm>
          <a:prstGeom prst="rect">
            <a:avLst/>
          </a:prstGeom>
          <a:noFill/>
          <a:ln w="9525">
            <a:noFill/>
          </a:ln>
        </p:spPr>
        <p:txBody>
          <a:bodyPr>
            <a:spAutoFit/>
          </a:bodyPr>
          <a:lstStyle/>
          <a:p>
            <a:r>
              <a:rPr lang="zh-CN" altLang="en-US" sz="3200">
                <a:solidFill>
                  <a:srgbClr val="FF0000"/>
                </a:solidFill>
                <a:latin typeface="Arial" panose="020b0604020202020204" pitchFamily="34" charset="0"/>
              </a:rPr>
              <a:t>lòu</a:t>
            </a:r>
          </a:p>
        </p:txBody>
      </p:sp>
      <p:sp>
        <p:nvSpPr>
          <p:cNvPr id="4108" name="文本框 10"/>
          <p:cNvSpPr txBox="1"/>
          <p:nvPr/>
        </p:nvSpPr>
        <p:spPr>
          <a:xfrm>
            <a:off x="3113088" y="2514600"/>
            <a:ext cx="935037" cy="577850"/>
          </a:xfrm>
          <a:prstGeom prst="rect">
            <a:avLst/>
          </a:prstGeom>
          <a:noFill/>
          <a:ln w="9525">
            <a:noFill/>
          </a:ln>
        </p:spPr>
        <p:txBody>
          <a:bodyPr>
            <a:spAutoFit/>
          </a:bodyPr>
          <a:lstStyle/>
          <a:p>
            <a:r>
              <a:rPr lang="zh-CN" altLang="en-US" sz="3200">
                <a:solidFill>
                  <a:srgbClr val="FF0000"/>
                </a:solidFill>
                <a:latin typeface="Arial" panose="020b0604020202020204" pitchFamily="34" charset="0"/>
              </a:rPr>
              <a:t>yōu</a:t>
            </a:r>
          </a:p>
        </p:txBody>
      </p:sp>
      <p:sp>
        <p:nvSpPr>
          <p:cNvPr id="4109" name="文本框 11"/>
          <p:cNvSpPr txBox="1"/>
          <p:nvPr/>
        </p:nvSpPr>
        <p:spPr>
          <a:xfrm>
            <a:off x="5080000" y="2514600"/>
            <a:ext cx="663575" cy="577850"/>
          </a:xfrm>
          <a:prstGeom prst="rect">
            <a:avLst/>
          </a:prstGeom>
          <a:noFill/>
          <a:ln w="9525">
            <a:noFill/>
          </a:ln>
        </p:spPr>
        <p:txBody>
          <a:bodyPr>
            <a:spAutoFit/>
          </a:bodyPr>
          <a:lstStyle/>
          <a:p>
            <a:r>
              <a:rPr lang="zh-CN" altLang="en-US" sz="3200">
                <a:solidFill>
                  <a:srgbClr val="FF0000"/>
                </a:solidFill>
                <a:latin typeface="Arial" panose="020b0604020202020204" pitchFamily="34" charset="0"/>
              </a:rPr>
              <a:t>qì</a:t>
            </a:r>
          </a:p>
        </p:txBody>
      </p:sp>
      <p:sp>
        <p:nvSpPr>
          <p:cNvPr id="4110" name="文本框 12"/>
          <p:cNvSpPr txBox="1"/>
          <p:nvPr/>
        </p:nvSpPr>
        <p:spPr>
          <a:xfrm>
            <a:off x="5978525" y="2555875"/>
            <a:ext cx="2540000" cy="577850"/>
          </a:xfrm>
          <a:prstGeom prst="rect">
            <a:avLst/>
          </a:prstGeom>
          <a:noFill/>
          <a:ln w="9525">
            <a:noFill/>
          </a:ln>
        </p:spPr>
        <p:txBody>
          <a:bodyPr>
            <a:spAutoFit/>
          </a:bodyPr>
          <a:lstStyle/>
          <a:p>
            <a:r>
              <a:rPr lang="zh-CN" altLang="en-US" sz="3200">
                <a:solidFill>
                  <a:srgbClr val="FF0000"/>
                </a:solidFill>
                <a:latin typeface="Arial" panose="020b0604020202020204" pitchFamily="34" charset="0"/>
              </a:rPr>
              <a:t>jīng yíng</a:t>
            </a:r>
          </a:p>
        </p:txBody>
      </p:sp>
      <p:sp>
        <p:nvSpPr>
          <p:cNvPr id="4111" name="文本框 13"/>
          <p:cNvSpPr txBox="1"/>
          <p:nvPr/>
        </p:nvSpPr>
        <p:spPr>
          <a:xfrm>
            <a:off x="8093075" y="2555875"/>
            <a:ext cx="914400" cy="577850"/>
          </a:xfrm>
          <a:prstGeom prst="rect">
            <a:avLst/>
          </a:prstGeom>
          <a:noFill/>
          <a:ln w="9525">
            <a:noFill/>
          </a:ln>
        </p:spPr>
        <p:txBody>
          <a:bodyPr>
            <a:spAutoFit/>
          </a:bodyPr>
          <a:lstStyle/>
          <a:p>
            <a:r>
              <a:rPr lang="zh-CN" altLang="en-US" sz="3200">
                <a:solidFill>
                  <a:srgbClr val="FF0000"/>
                </a:solidFill>
                <a:latin typeface="Arial" panose="020b0604020202020204" pitchFamily="34" charset="0"/>
              </a:rPr>
              <a:t>sǔn</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ppt_x"/>
                                          </p:val>
                                        </p:tav>
                                        <p:tav tm="100000">
                                          <p:val>
                                            <p:strVal val="#ppt_x"/>
                                          </p:val>
                                        </p:tav>
                                      </p:tavLst>
                                    </p:anim>
                                    <p:anim calcmode="lin" valueType="num">
                                      <p:cBhvr additive="base">
                                        <p:cTn id="8"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00"/>
                                        </p:tgtEl>
                                        <p:attrNameLst>
                                          <p:attrName>style.visibility</p:attrName>
                                        </p:attrNameLst>
                                      </p:cBhvr>
                                      <p:to>
                                        <p:strVal val="visible"/>
                                      </p:to>
                                    </p:set>
                                    <p:anim calcmode="lin" valueType="num">
                                      <p:cBhvr additive="base">
                                        <p:cTn id="13" dur="500" fill="hold"/>
                                        <p:tgtEl>
                                          <p:spTgt spid="4100"/>
                                        </p:tgtEl>
                                        <p:attrNameLst>
                                          <p:attrName>ppt_x</p:attrName>
                                        </p:attrNameLst>
                                      </p:cBhvr>
                                      <p:tavLst>
                                        <p:tav tm="0">
                                          <p:val>
                                            <p:strVal val="#ppt_x"/>
                                          </p:val>
                                        </p:tav>
                                        <p:tav tm="100000">
                                          <p:val>
                                            <p:strVal val="#ppt_x"/>
                                          </p:val>
                                        </p:tav>
                                      </p:tavLst>
                                    </p:anim>
                                    <p:anim calcmode="lin" valueType="num">
                                      <p:cBhvr additive="base">
                                        <p:cTn id="14"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4101"/>
                                        </p:tgtEl>
                                        <p:attrNameLst>
                                          <p:attrName>style.visibility</p:attrName>
                                        </p:attrNameLst>
                                      </p:cBhvr>
                                      <p:to>
                                        <p:strVal val="visible"/>
                                      </p:to>
                                    </p:set>
                                    <p:animEffect transition="in" filter="box(in)">
                                      <p:cBhvr>
                                        <p:cTn id="19" dur="2000"/>
                                        <p:tgtEl>
                                          <p:spTgt spid="4101"/>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102"/>
                                        </p:tgtEl>
                                        <p:attrNameLst>
                                          <p:attrName>style.visibility</p:attrName>
                                        </p:attrNameLst>
                                      </p:cBhvr>
                                      <p:to>
                                        <p:strVal val="visible"/>
                                      </p:to>
                                    </p:set>
                                    <p:anim calcmode="lin" valueType="num">
                                      <p:cBhvr additive="base">
                                        <p:cTn id="24" dur="500" fill="hold"/>
                                        <p:tgtEl>
                                          <p:spTgt spid="4102"/>
                                        </p:tgtEl>
                                        <p:attrNameLst>
                                          <p:attrName>ppt_x</p:attrName>
                                        </p:attrNameLst>
                                      </p:cBhvr>
                                      <p:tavLst>
                                        <p:tav tm="0">
                                          <p:val>
                                            <p:strVal val="#ppt_x"/>
                                          </p:val>
                                        </p:tav>
                                        <p:tav tm="100000">
                                          <p:val>
                                            <p:strVal val="#ppt_x"/>
                                          </p:val>
                                        </p:tav>
                                      </p:tavLst>
                                    </p:anim>
                                    <p:anim calcmode="lin" valueType="num">
                                      <p:cBhvr additive="base">
                                        <p:cTn id="25" dur="500" fill="hold"/>
                                        <p:tgtEl>
                                          <p:spTgt spid="4102"/>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18" presetClass="entr" presetSubtype="12" fill="hold" grpId="0" nodeType="clickEffect">
                                  <p:stCondLst>
                                    <p:cond delay="0"/>
                                  </p:stCondLst>
                                  <p:childTnLst>
                                    <p:set>
                                      <p:cBhvr>
                                        <p:cTn id="29" dur="1" fill="hold">
                                          <p:stCondLst>
                                            <p:cond delay="0"/>
                                          </p:stCondLst>
                                        </p:cTn>
                                        <p:tgtEl>
                                          <p:spTgt spid="4103"/>
                                        </p:tgtEl>
                                        <p:attrNameLst>
                                          <p:attrName>style.visibility</p:attrName>
                                        </p:attrNameLst>
                                      </p:cBhvr>
                                      <p:to>
                                        <p:strVal val="visible"/>
                                      </p:to>
                                    </p:set>
                                    <p:animEffect transition="in" filter="strips(downLeft)">
                                      <p:cBhvr>
                                        <p:cTn id="30" dur="500"/>
                                        <p:tgtEl>
                                          <p:spTgt spid="4103"/>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104"/>
                                        </p:tgtEl>
                                        <p:attrNameLst>
                                          <p:attrName>style.visibility</p:attrName>
                                        </p:attrNameLst>
                                      </p:cBhvr>
                                      <p:to>
                                        <p:strVal val="visible"/>
                                      </p:to>
                                    </p:set>
                                    <p:anim calcmode="lin" valueType="num">
                                      <p:cBhvr additive="base">
                                        <p:cTn id="35" dur="500" fill="hold"/>
                                        <p:tgtEl>
                                          <p:spTgt spid="4104"/>
                                        </p:tgtEl>
                                        <p:attrNameLst>
                                          <p:attrName>ppt_x</p:attrName>
                                        </p:attrNameLst>
                                      </p:cBhvr>
                                      <p:tavLst>
                                        <p:tav tm="0">
                                          <p:val>
                                            <p:strVal val="#ppt_x"/>
                                          </p:val>
                                        </p:tav>
                                        <p:tav tm="100000">
                                          <p:val>
                                            <p:strVal val="#ppt_x"/>
                                          </p:val>
                                        </p:tav>
                                      </p:tavLst>
                                    </p:anim>
                                    <p:anim calcmode="lin" valueType="num">
                                      <p:cBhvr additive="base">
                                        <p:cTn id="36" dur="500" fill="hold"/>
                                        <p:tgtEl>
                                          <p:spTgt spid="4104"/>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4105"/>
                                        </p:tgtEl>
                                        <p:attrNameLst>
                                          <p:attrName>style.visibility</p:attrName>
                                        </p:attrNameLst>
                                      </p:cBhvr>
                                      <p:to>
                                        <p:strVal val="visible"/>
                                      </p:to>
                                    </p:set>
                                    <p:animEffect transition="in" filter="box(in)">
                                      <p:cBhvr>
                                        <p:cTn id="41" dur="2000"/>
                                        <p:tgtEl>
                                          <p:spTgt spid="4105"/>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4106"/>
                                        </p:tgtEl>
                                        <p:attrNameLst>
                                          <p:attrName>style.visibility</p:attrName>
                                        </p:attrNameLst>
                                      </p:cBhvr>
                                      <p:to>
                                        <p:strVal val="visible"/>
                                      </p:to>
                                    </p:set>
                                    <p:animEffect transition="in" filter="box(in)">
                                      <p:cBhvr>
                                        <p:cTn id="46" dur="2000"/>
                                        <p:tgtEl>
                                          <p:spTgt spid="4106"/>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4107"/>
                                        </p:tgtEl>
                                        <p:attrNameLst>
                                          <p:attrName>style.visibility</p:attrName>
                                        </p:attrNameLst>
                                      </p:cBhvr>
                                      <p:to>
                                        <p:strVal val="visible"/>
                                      </p:to>
                                    </p:set>
                                    <p:anim calcmode="lin" valueType="num">
                                      <p:cBhvr additive="base">
                                        <p:cTn id="51" dur="500" fill="hold"/>
                                        <p:tgtEl>
                                          <p:spTgt spid="4107"/>
                                        </p:tgtEl>
                                        <p:attrNameLst>
                                          <p:attrName>ppt_x</p:attrName>
                                        </p:attrNameLst>
                                      </p:cBhvr>
                                      <p:tavLst>
                                        <p:tav tm="0">
                                          <p:val>
                                            <p:strVal val="#ppt_x"/>
                                          </p:val>
                                        </p:tav>
                                        <p:tav tm="100000">
                                          <p:val>
                                            <p:strVal val="#ppt_x"/>
                                          </p:val>
                                        </p:tav>
                                      </p:tavLst>
                                    </p:anim>
                                    <p:anim calcmode="lin" valueType="num">
                                      <p:cBhvr additive="base">
                                        <p:cTn id="52" dur="500" fill="hold"/>
                                        <p:tgtEl>
                                          <p:spTgt spid="4107"/>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4108"/>
                                        </p:tgtEl>
                                        <p:attrNameLst>
                                          <p:attrName>style.visibility</p:attrName>
                                        </p:attrNameLst>
                                      </p:cBhvr>
                                      <p:to>
                                        <p:strVal val="visible"/>
                                      </p:to>
                                    </p:set>
                                    <p:anim calcmode="lin" valueType="num">
                                      <p:cBhvr additive="base">
                                        <p:cTn id="57" dur="500" fill="hold"/>
                                        <p:tgtEl>
                                          <p:spTgt spid="4108"/>
                                        </p:tgtEl>
                                        <p:attrNameLst>
                                          <p:attrName>ppt_x</p:attrName>
                                        </p:attrNameLst>
                                      </p:cBhvr>
                                      <p:tavLst>
                                        <p:tav tm="0">
                                          <p:val>
                                            <p:strVal val="#ppt_x"/>
                                          </p:val>
                                        </p:tav>
                                        <p:tav tm="100000">
                                          <p:val>
                                            <p:strVal val="#ppt_x"/>
                                          </p:val>
                                        </p:tav>
                                      </p:tavLst>
                                    </p:anim>
                                    <p:anim calcmode="lin" valueType="num">
                                      <p:cBhvr additive="base">
                                        <p:cTn id="58" dur="500" fill="hold"/>
                                        <p:tgtEl>
                                          <p:spTgt spid="4108"/>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4109"/>
                                        </p:tgtEl>
                                        <p:attrNameLst>
                                          <p:attrName>style.visibility</p:attrName>
                                        </p:attrNameLst>
                                      </p:cBhvr>
                                      <p:to>
                                        <p:strVal val="visible"/>
                                      </p:to>
                                    </p:set>
                                    <p:anim calcmode="lin" valueType="num">
                                      <p:cBhvr additive="base">
                                        <p:cTn id="63" dur="500" fill="hold"/>
                                        <p:tgtEl>
                                          <p:spTgt spid="4109"/>
                                        </p:tgtEl>
                                        <p:attrNameLst>
                                          <p:attrName>ppt_x</p:attrName>
                                        </p:attrNameLst>
                                      </p:cBhvr>
                                      <p:tavLst>
                                        <p:tav tm="0">
                                          <p:val>
                                            <p:strVal val="#ppt_x"/>
                                          </p:val>
                                        </p:tav>
                                        <p:tav tm="100000">
                                          <p:val>
                                            <p:strVal val="#ppt_x"/>
                                          </p:val>
                                        </p:tav>
                                      </p:tavLst>
                                    </p:anim>
                                    <p:anim calcmode="lin" valueType="num">
                                      <p:cBhvr additive="base">
                                        <p:cTn id="64" dur="500" fill="hold"/>
                                        <p:tgtEl>
                                          <p:spTgt spid="4109"/>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afterGroup">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4110"/>
                                        </p:tgtEl>
                                        <p:attrNameLst>
                                          <p:attrName>style.visibility</p:attrName>
                                        </p:attrNameLst>
                                      </p:cBhvr>
                                      <p:to>
                                        <p:strVal val="visible"/>
                                      </p:to>
                                    </p:set>
                                    <p:anim calcmode="lin" valueType="num">
                                      <p:cBhvr additive="base">
                                        <p:cTn id="69" dur="500" fill="hold"/>
                                        <p:tgtEl>
                                          <p:spTgt spid="4110"/>
                                        </p:tgtEl>
                                        <p:attrNameLst>
                                          <p:attrName>ppt_x</p:attrName>
                                        </p:attrNameLst>
                                      </p:cBhvr>
                                      <p:tavLst>
                                        <p:tav tm="0">
                                          <p:val>
                                            <p:strVal val="#ppt_x"/>
                                          </p:val>
                                        </p:tav>
                                        <p:tav tm="100000">
                                          <p:val>
                                            <p:strVal val="#ppt_x"/>
                                          </p:val>
                                        </p:tav>
                                      </p:tavLst>
                                    </p:anim>
                                    <p:anim calcmode="lin" valueType="num">
                                      <p:cBhvr additive="base">
                                        <p:cTn id="70" dur="500" fill="hold"/>
                                        <p:tgtEl>
                                          <p:spTgt spid="4110"/>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4" presetClass="entr" presetSubtype="16" fill="hold" grpId="0" nodeType="clickEffect">
                                  <p:stCondLst>
                                    <p:cond delay="0"/>
                                  </p:stCondLst>
                                  <p:childTnLst>
                                    <p:set>
                                      <p:cBhvr>
                                        <p:cTn id="74" dur="1" fill="hold">
                                          <p:stCondLst>
                                            <p:cond delay="0"/>
                                          </p:stCondLst>
                                        </p:cTn>
                                        <p:tgtEl>
                                          <p:spTgt spid="4111"/>
                                        </p:tgtEl>
                                        <p:attrNameLst>
                                          <p:attrName>style.visibility</p:attrName>
                                        </p:attrNameLst>
                                      </p:cBhvr>
                                      <p:to>
                                        <p:strVal val="visible"/>
                                      </p:to>
                                    </p:set>
                                    <p:animEffect transition="in" filter="box(in)">
                                      <p:cBhvr>
                                        <p:cTn id="75" dur="2000"/>
                                        <p:tgtEl>
                                          <p:spTgt spid="4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4100" grpId="0"/>
      <p:bldP spid="4101" grpId="0"/>
      <p:bldP spid="4102" grpId="0"/>
      <p:bldP spid="4103" grpId="0"/>
      <p:bldP spid="4104" grpId="0"/>
      <p:bldP spid="4105" grpId="0"/>
      <p:bldP spid="4106" grpId="0"/>
      <p:bldP spid="4107" grpId="0"/>
      <p:bldP spid="4108" grpId="0"/>
      <p:bldP spid="4109" grpId="0"/>
      <p:bldP spid="4110" grpId="0"/>
      <p:bldP spid="4111"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Text Box 2"/>
          <p:cNvSpPr txBox="1"/>
          <p:nvPr/>
        </p:nvSpPr>
        <p:spPr>
          <a:xfrm>
            <a:off x="2876550" y="139700"/>
            <a:ext cx="3060700" cy="822325"/>
          </a:xfrm>
          <a:prstGeom prst="rect">
            <a:avLst/>
          </a:prstGeom>
          <a:noFill/>
          <a:ln w="9525">
            <a:noFill/>
          </a:ln>
        </p:spPr>
        <p:txBody>
          <a:bodyPr>
            <a:spAutoFit/>
          </a:bodyPr>
          <a:lstStyle/>
          <a:p>
            <a:pPr>
              <a:spcBef>
                <a:spcPct val="50000"/>
              </a:spcBef>
            </a:pPr>
            <a:r>
              <a:rPr lang="zh-CN" altLang="en-US" sz="4800">
                <a:latin typeface="Arial" panose="020b0604020202020204" pitchFamily="34" charset="0"/>
              </a:rPr>
              <a:t>字词补充　</a:t>
            </a:r>
          </a:p>
        </p:txBody>
      </p:sp>
      <p:sp>
        <p:nvSpPr>
          <p:cNvPr id="8195" name="Text Box 3"/>
          <p:cNvSpPr txBox="1"/>
          <p:nvPr/>
        </p:nvSpPr>
        <p:spPr>
          <a:xfrm>
            <a:off x="111125" y="2098675"/>
            <a:ext cx="8923338" cy="2244725"/>
          </a:xfrm>
          <a:prstGeom prst="rect">
            <a:avLst/>
          </a:prstGeom>
          <a:noFill/>
          <a:ln w="9525">
            <a:noFill/>
          </a:ln>
        </p:spPr>
        <p:txBody>
          <a:bodyPr>
            <a:spAutoFit/>
          </a:bodyPr>
          <a:lstStyle/>
          <a:p>
            <a:pPr>
              <a:lnSpc>
                <a:spcPct val="80000"/>
              </a:lnSpc>
              <a:spcBef>
                <a:spcPct val="50000"/>
              </a:spcBef>
            </a:pPr>
            <a:r>
              <a:rPr lang="zh-CN" altLang="en-US" sz="4000">
                <a:solidFill>
                  <a:srgbClr val="FF0000"/>
                </a:solidFill>
                <a:latin typeface="Arial" panose="020b0604020202020204" pitchFamily="34" charset="0"/>
              </a:rPr>
              <a:t>哀</a:t>
            </a:r>
            <a:r>
              <a:rPr lang="zh-CN" altLang="en-US" sz="4000">
                <a:latin typeface="Arial" panose="020b0604020202020204" pitchFamily="34" charset="0"/>
              </a:rPr>
              <a:t>牢山      火</a:t>
            </a:r>
            <a:r>
              <a:rPr lang="zh-CN" altLang="en-US" sz="4000">
                <a:solidFill>
                  <a:srgbClr val="FF0000"/>
                </a:solidFill>
                <a:latin typeface="Arial" panose="020b0604020202020204" pitchFamily="34" charset="0"/>
              </a:rPr>
              <a:t>塘</a:t>
            </a:r>
            <a:r>
              <a:rPr lang="zh-CN" altLang="en-US" sz="4000">
                <a:latin typeface="Arial" panose="020b0604020202020204" pitchFamily="34" charset="0"/>
              </a:rPr>
              <a:t>        </a:t>
            </a:r>
            <a:r>
              <a:rPr lang="zh-CN" altLang="en-US" sz="4000">
                <a:solidFill>
                  <a:srgbClr val="FF0000"/>
                </a:solidFill>
                <a:latin typeface="Arial" panose="020b0604020202020204" pitchFamily="34" charset="0"/>
              </a:rPr>
              <a:t>麂</a:t>
            </a:r>
            <a:r>
              <a:rPr lang="zh-CN" altLang="en-US" sz="4000">
                <a:latin typeface="Arial" panose="020b0604020202020204" pitchFamily="34" charset="0"/>
              </a:rPr>
              <a:t>子           </a:t>
            </a:r>
            <a:r>
              <a:rPr lang="zh-CN" altLang="en-US" sz="4000">
                <a:solidFill>
                  <a:srgbClr val="FF0000"/>
                </a:solidFill>
                <a:latin typeface="Arial" panose="020b0604020202020204" pitchFamily="34" charset="0"/>
              </a:rPr>
              <a:t>菌</a:t>
            </a:r>
            <a:r>
              <a:rPr lang="zh-CN" altLang="en-US" sz="4000">
                <a:latin typeface="Arial" panose="020b0604020202020204" pitchFamily="34" charset="0"/>
              </a:rPr>
              <a:t>子 </a:t>
            </a:r>
          </a:p>
          <a:p>
            <a:pPr>
              <a:lnSpc>
                <a:spcPct val="80000"/>
              </a:lnSpc>
              <a:spcBef>
                <a:spcPct val="50000"/>
              </a:spcBef>
            </a:pPr>
            <a:endParaRPr lang="zh-CN" altLang="en-US" sz="4000">
              <a:solidFill>
                <a:srgbClr val="FF0000"/>
              </a:solidFill>
              <a:latin typeface="宋体" panose="02010600030101010101" pitchFamily="2" charset="-122"/>
            </a:endParaRPr>
          </a:p>
          <a:p>
            <a:pPr>
              <a:lnSpc>
                <a:spcPct val="80000"/>
              </a:lnSpc>
              <a:spcBef>
                <a:spcPct val="50000"/>
              </a:spcBef>
            </a:pPr>
            <a:r>
              <a:rPr lang="zh-CN" altLang="en-US" sz="4000">
                <a:solidFill>
                  <a:srgbClr val="FF0000"/>
                </a:solidFill>
                <a:latin typeface="宋体" panose="02010600030101010101" pitchFamily="2" charset="-122"/>
              </a:rPr>
              <a:t>喷</a:t>
            </a:r>
            <a:r>
              <a:rPr lang="zh-CN" altLang="en-US" sz="4000">
                <a:solidFill>
                  <a:srgbClr val="000000"/>
                </a:solidFill>
                <a:latin typeface="宋体" panose="02010600030101010101" pitchFamily="2" charset="-122"/>
              </a:rPr>
              <a:t>香      </a:t>
            </a:r>
            <a:r>
              <a:rPr lang="zh-CN" altLang="en-US" sz="4000">
                <a:solidFill>
                  <a:srgbClr val="FF0000"/>
                </a:solidFill>
                <a:latin typeface="宋体" panose="02010600030101010101" pitchFamily="2" charset="-122"/>
              </a:rPr>
              <a:t>恍 惚</a:t>
            </a:r>
          </a:p>
        </p:txBody>
      </p:sp>
      <p:sp>
        <p:nvSpPr>
          <p:cNvPr id="5123" name="文本框 1"/>
          <p:cNvSpPr txBox="1"/>
          <p:nvPr/>
        </p:nvSpPr>
        <p:spPr>
          <a:xfrm>
            <a:off x="198438" y="1427163"/>
            <a:ext cx="2540000" cy="579437"/>
          </a:xfrm>
          <a:prstGeom prst="rect">
            <a:avLst/>
          </a:prstGeom>
          <a:noFill/>
          <a:ln w="9525">
            <a:noFill/>
          </a:ln>
        </p:spPr>
        <p:txBody>
          <a:bodyPr>
            <a:spAutoFit/>
          </a:bodyPr>
          <a:lstStyle/>
          <a:p>
            <a:r>
              <a:rPr lang="zh-CN" altLang="en-US" sz="3200">
                <a:solidFill>
                  <a:srgbClr val="FF0000"/>
                </a:solidFill>
                <a:latin typeface="Arial" panose="020b0604020202020204" pitchFamily="34" charset="0"/>
              </a:rPr>
              <a:t>āi</a:t>
            </a:r>
          </a:p>
        </p:txBody>
      </p:sp>
      <p:sp>
        <p:nvSpPr>
          <p:cNvPr id="5124" name="文本框 2"/>
          <p:cNvSpPr txBox="1"/>
          <p:nvPr/>
        </p:nvSpPr>
        <p:spPr>
          <a:xfrm>
            <a:off x="2971800" y="1427163"/>
            <a:ext cx="2540000" cy="579437"/>
          </a:xfrm>
          <a:prstGeom prst="rect">
            <a:avLst/>
          </a:prstGeom>
          <a:noFill/>
          <a:ln w="9525">
            <a:noFill/>
          </a:ln>
        </p:spPr>
        <p:txBody>
          <a:bodyPr>
            <a:spAutoFit/>
          </a:bodyPr>
          <a:lstStyle/>
          <a:p>
            <a:r>
              <a:rPr lang="zh-CN" altLang="en-US">
                <a:latin typeface="Arial" panose="020b0604020202020204" pitchFamily="34" charset="0"/>
              </a:rPr>
              <a:t> </a:t>
            </a:r>
            <a:r>
              <a:rPr lang="zh-CN" altLang="en-US" sz="3200">
                <a:solidFill>
                  <a:srgbClr val="FF0000"/>
                </a:solidFill>
                <a:latin typeface="Arial" panose="020b0604020202020204" pitchFamily="34" charset="0"/>
              </a:rPr>
              <a:t>táng</a:t>
            </a:r>
          </a:p>
        </p:txBody>
      </p:sp>
      <p:sp>
        <p:nvSpPr>
          <p:cNvPr id="5125" name="文本框 3"/>
          <p:cNvSpPr txBox="1"/>
          <p:nvPr/>
        </p:nvSpPr>
        <p:spPr>
          <a:xfrm>
            <a:off x="4733925" y="1427163"/>
            <a:ext cx="2540000" cy="579437"/>
          </a:xfrm>
          <a:prstGeom prst="rect">
            <a:avLst/>
          </a:prstGeom>
          <a:noFill/>
          <a:ln w="9525">
            <a:noFill/>
          </a:ln>
        </p:spPr>
        <p:txBody>
          <a:bodyPr>
            <a:spAutoFit/>
          </a:bodyPr>
          <a:lstStyle/>
          <a:p>
            <a:r>
              <a:rPr lang="zh-CN" altLang="en-US" sz="3200">
                <a:solidFill>
                  <a:srgbClr val="FF0000"/>
                </a:solidFill>
                <a:latin typeface="Arial" panose="020b0604020202020204" pitchFamily="34" charset="0"/>
              </a:rPr>
              <a:t>jǐ</a:t>
            </a:r>
          </a:p>
        </p:txBody>
      </p:sp>
      <p:sp>
        <p:nvSpPr>
          <p:cNvPr id="5126" name="文本框 4"/>
          <p:cNvSpPr txBox="1"/>
          <p:nvPr/>
        </p:nvSpPr>
        <p:spPr>
          <a:xfrm>
            <a:off x="7273925" y="1427163"/>
            <a:ext cx="1108075" cy="579437"/>
          </a:xfrm>
          <a:prstGeom prst="rect">
            <a:avLst/>
          </a:prstGeom>
          <a:noFill/>
          <a:ln w="9525">
            <a:noFill/>
          </a:ln>
        </p:spPr>
        <p:txBody>
          <a:bodyPr>
            <a:spAutoFit/>
          </a:bodyPr>
          <a:lstStyle/>
          <a:p>
            <a:r>
              <a:rPr lang="zh-CN" altLang="en-US" sz="3200">
                <a:solidFill>
                  <a:srgbClr val="FF0000"/>
                </a:solidFill>
                <a:latin typeface="Arial" panose="020b0604020202020204" pitchFamily="34" charset="0"/>
              </a:rPr>
              <a:t>jùn</a:t>
            </a:r>
          </a:p>
        </p:txBody>
      </p:sp>
      <p:sp>
        <p:nvSpPr>
          <p:cNvPr id="5127" name="文本框 5"/>
          <p:cNvSpPr txBox="1"/>
          <p:nvPr/>
        </p:nvSpPr>
        <p:spPr>
          <a:xfrm>
            <a:off x="198438" y="2974975"/>
            <a:ext cx="798512" cy="579438"/>
          </a:xfrm>
          <a:prstGeom prst="rect">
            <a:avLst/>
          </a:prstGeom>
          <a:noFill/>
          <a:ln w="9525">
            <a:noFill/>
          </a:ln>
        </p:spPr>
        <p:txBody>
          <a:bodyPr wrap="none">
            <a:spAutoFit/>
          </a:bodyPr>
          <a:lstStyle/>
          <a:p>
            <a:r>
              <a:rPr lang="en-US" altLang="zh-CN" sz="3200">
                <a:solidFill>
                  <a:srgbClr val="FF0000"/>
                </a:solidFill>
                <a:latin typeface="宋体" panose="02010600030101010101" pitchFamily="2" charset="-122"/>
              </a:rPr>
              <a:t>pèn</a:t>
            </a:r>
          </a:p>
        </p:txBody>
      </p:sp>
      <p:sp>
        <p:nvSpPr>
          <p:cNvPr id="5128" name="文本框 6"/>
          <p:cNvSpPr txBox="1"/>
          <p:nvPr/>
        </p:nvSpPr>
        <p:spPr>
          <a:xfrm>
            <a:off x="2408238" y="2900363"/>
            <a:ext cx="1866900" cy="579437"/>
          </a:xfrm>
          <a:prstGeom prst="rect">
            <a:avLst/>
          </a:prstGeom>
          <a:noFill/>
          <a:ln w="9525">
            <a:noFill/>
          </a:ln>
        </p:spPr>
        <p:txBody>
          <a:bodyPr wrap="none">
            <a:spAutoFit/>
          </a:bodyPr>
          <a:lstStyle/>
          <a:p>
            <a:r>
              <a:rPr lang="en-US" altLang="zh-CN" sz="3200">
                <a:solidFill>
                  <a:srgbClr val="FF0000"/>
                </a:solidFill>
                <a:latin typeface="宋体" panose="02010600030101010101" pitchFamily="2" charset="-122"/>
              </a:rPr>
              <a:t>huǎng hū</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box(in)">
                                      <p:cBhvr>
                                        <p:cTn id="7" dur="2000"/>
                                        <p:tgtEl>
                                          <p:spTgt spid="512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box(in)">
                                      <p:cBhvr>
                                        <p:cTn id="12" dur="2000"/>
                                        <p:tgtEl>
                                          <p:spTgt spid="512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125"/>
                                        </p:tgtEl>
                                        <p:attrNameLst>
                                          <p:attrName>style.visibility</p:attrName>
                                        </p:attrNameLst>
                                      </p:cBhvr>
                                      <p:to>
                                        <p:strVal val="visible"/>
                                      </p:to>
                                    </p:set>
                                    <p:animEffect transition="in" filter="box(in)">
                                      <p:cBhvr>
                                        <p:cTn id="17" dur="2000"/>
                                        <p:tgtEl>
                                          <p:spTgt spid="512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126"/>
                                        </p:tgtEl>
                                        <p:attrNameLst>
                                          <p:attrName>style.visibility</p:attrName>
                                        </p:attrNameLst>
                                      </p:cBhvr>
                                      <p:to>
                                        <p:strVal val="visible"/>
                                      </p:to>
                                    </p:set>
                                    <p:animEffect transition="in" filter="box(in)">
                                      <p:cBhvr>
                                        <p:cTn id="22" dur="2000"/>
                                        <p:tgtEl>
                                          <p:spTgt spid="512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5127"/>
                                        </p:tgtEl>
                                        <p:attrNameLst>
                                          <p:attrName>style.visibility</p:attrName>
                                        </p:attrNameLst>
                                      </p:cBhvr>
                                      <p:to>
                                        <p:strVal val="visible"/>
                                      </p:to>
                                    </p:set>
                                    <p:animEffect transition="in" filter="box(in)">
                                      <p:cBhvr>
                                        <p:cTn id="27" dur="2000"/>
                                        <p:tgtEl>
                                          <p:spTgt spid="512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5128"/>
                                        </p:tgtEl>
                                        <p:attrNameLst>
                                          <p:attrName>style.visibility</p:attrName>
                                        </p:attrNameLst>
                                      </p:cBhvr>
                                      <p:to>
                                        <p:strVal val="visible"/>
                                      </p:to>
                                    </p:set>
                                    <p:animEffect transition="in" filter="strips(downLeft)">
                                      <p:cBhvr>
                                        <p:cTn id="32" dur="5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5124" grpId="0"/>
      <p:bldP spid="5125" grpId="0"/>
      <p:bldP spid="5126" grpId="0"/>
      <p:bldP spid="5127" grpId="0"/>
      <p:bldP spid="512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18110" y="52705"/>
            <a:ext cx="8446770" cy="1188720"/>
          </a:xfrm>
          <a:prstGeom prst="rect">
            <a:avLst/>
          </a:prstGeom>
          <a:noFill/>
          <a:ln>
            <a:noFill/>
          </a:ln>
        </p:spPr>
        <p:txBody>
          <a:bodyPr wrap="none">
            <a:spAutoFit/>
            <a:scene3d>
              <a:camera prst="obliqueBottomLeft"/>
              <a:lightRig rig="threePt" dir="t"/>
            </a:scene3d>
            <a:sp3d extrusionH="387350">
              <a:extrusionClr>
                <a:srgbClr val="175BCB"/>
              </a:extrusionClr>
            </a:sp3d>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7200" b="1" i="0" u="none" strike="noStrike" kern="1200" cap="none" spc="0" normalizeH="0" baseline="0" noProof="1">
                <a:ln>
                  <a:noFill/>
                </a:ln>
                <a:blipFill>
                  <a:blip r:embed="rId2"/>
                  <a:tile tx="0" ty="0" sx="82000" sy="63000" flip="none" algn="br"/>
                </a:blipFill>
                <a:effectLst>
                  <a:outerShdw blurRad="60007" dist="310007" dir="7680000" sy="30000" kx="1300200" algn="ctr" rotWithShape="0">
                    <a:srgbClr val="0D1E55">
                      <a:alpha val="32000"/>
                    </a:srgbClr>
                  </a:outerShdw>
                </a:effectLst>
                <a:uLnTx/>
                <a:uFillTx/>
                <a:latin typeface="Arial" panose="020b0604020202020204" pitchFamily="34" charset="0"/>
                <a:ea typeface="宋体" panose="02010600030101010101" pitchFamily="2" charset="-122"/>
                <a:cs typeface="+mn-ea"/>
              </a:rPr>
              <a:t>初读感知，理清思路</a:t>
            </a:r>
            <a:endParaRPr kumimoji="0" lang="zh-CN" altLang="en-US" sz="7200" b="1" i="0" u="none" strike="noStrike" kern="1200" cap="none" spc="0" normalizeH="0" baseline="0" noProof="1">
              <a:ln>
                <a:noFill/>
              </a:ln>
              <a:blipFill>
                <a:blip r:embed="rId2"/>
                <a:tile tx="0" ty="0" sx="82000" sy="63000" flip="none" algn="br"/>
              </a:blipFill>
              <a:effectLst>
                <a:outerShdw blurRad="60007" dist="310007" dir="7680000" sy="30000" kx="1300200" algn="ctr" rotWithShape="0">
                  <a:srgbClr val="0D1E55">
                    <a:alpha val="32000"/>
                  </a:srgbClr>
                </a:outerShdw>
              </a:effectLst>
              <a:uLnTx/>
              <a:uFillTx/>
              <a:latin typeface="Arial" panose="020b0604020202020204" pitchFamily="34" charset="0"/>
              <a:ea typeface="宋体" panose="02010600030101010101" pitchFamily="2" charset="-122"/>
              <a:cs typeface="+mn-cs"/>
            </a:endParaRPr>
          </a:p>
        </p:txBody>
      </p:sp>
      <p:sp>
        <p:nvSpPr>
          <p:cNvPr id="59396" name="Text Box 4"/>
          <p:cNvSpPr txBox="1"/>
          <p:nvPr/>
        </p:nvSpPr>
        <p:spPr>
          <a:xfrm>
            <a:off x="304800" y="1371600"/>
            <a:ext cx="8534400" cy="4310063"/>
          </a:xfrm>
          <a:prstGeom prst="rect">
            <a:avLst/>
          </a:prstGeom>
          <a:noFill/>
          <a:ln w="9525">
            <a:noFill/>
          </a:ln>
        </p:spPr>
        <p:txBody>
          <a:bodyPr>
            <a:spAutoFit/>
          </a:bodyPr>
          <a:lstStyle/>
          <a:p>
            <a:pPr>
              <a:spcBef>
                <a:spcPct val="50000"/>
              </a:spcBef>
            </a:pPr>
            <a:r>
              <a:rPr lang="en-US" altLang="zh-CN" sz="4000">
                <a:solidFill>
                  <a:srgbClr val="FF0000"/>
                </a:solidFill>
                <a:latin typeface="隶书" pitchFamily="49" charset="-122"/>
                <a:ea typeface="隶书" pitchFamily="49" charset="-122"/>
              </a:rPr>
              <a:t>   </a:t>
            </a:r>
            <a:r>
              <a:rPr lang="en-US" altLang="zh-CN" sz="3600">
                <a:solidFill>
                  <a:srgbClr val="FF0000"/>
                </a:solidFill>
                <a:latin typeface="隶书" pitchFamily="49" charset="-122"/>
                <a:ea typeface="隶书" pitchFamily="49" charset="-122"/>
              </a:rPr>
              <a:t>1</a:t>
            </a:r>
            <a:r>
              <a:rPr lang="zh-CN" altLang="en-US" sz="3600">
                <a:solidFill>
                  <a:srgbClr val="FF0000"/>
                </a:solidFill>
                <a:latin typeface="隶书" pitchFamily="49" charset="-122"/>
                <a:ea typeface="隶书" pitchFamily="49" charset="-122"/>
              </a:rPr>
              <a:t>、</a:t>
            </a:r>
            <a:r>
              <a:rPr lang="en-US" altLang="zh-CN" sz="3600">
                <a:solidFill>
                  <a:srgbClr val="FF0000"/>
                </a:solidFill>
                <a:latin typeface="隶书" pitchFamily="49" charset="-122"/>
                <a:ea typeface="隶书" pitchFamily="49" charset="-122"/>
              </a:rPr>
              <a:t> </a:t>
            </a:r>
            <a:r>
              <a:rPr lang="zh-CN" altLang="en-US" sz="3600">
                <a:latin typeface="隶书" pitchFamily="49" charset="-122"/>
                <a:ea typeface="隶书" pitchFamily="49" charset="-122"/>
              </a:rPr>
              <a:t>《驿路梨花》的体裁是</a:t>
            </a:r>
            <a:r>
              <a:rPr lang="en-US" altLang="zh-CN" sz="3600">
                <a:latin typeface="隶书" pitchFamily="49" charset="-122"/>
                <a:ea typeface="隶书" pitchFamily="49" charset="-122"/>
              </a:rPr>
              <a:t>_______</a:t>
            </a:r>
            <a:r>
              <a:rPr lang="zh-CN" altLang="en-US" sz="3600">
                <a:latin typeface="隶书" pitchFamily="49" charset="-122"/>
                <a:ea typeface="隶书" pitchFamily="49" charset="-122"/>
              </a:rPr>
              <a:t>，文章以</a:t>
            </a:r>
            <a:r>
              <a:rPr lang="en-US" altLang="zh-CN" sz="3600">
                <a:latin typeface="隶书" pitchFamily="49" charset="-122"/>
                <a:ea typeface="隶书" pitchFamily="49" charset="-122"/>
              </a:rPr>
              <a:t>_____________________________</a:t>
            </a:r>
            <a:r>
              <a:rPr lang="zh-CN" altLang="en-US" sz="3600">
                <a:latin typeface="隶书" pitchFamily="49" charset="-122"/>
                <a:ea typeface="隶书" pitchFamily="49" charset="-122"/>
              </a:rPr>
              <a:t>为线索，故事发生在 </a:t>
            </a:r>
            <a:r>
              <a:rPr lang="en-US" altLang="zh-CN" sz="3600">
                <a:latin typeface="隶书" pitchFamily="49" charset="-122"/>
                <a:ea typeface="隶书" pitchFamily="49" charset="-122"/>
              </a:rPr>
              <a:t>_______</a:t>
            </a:r>
            <a:r>
              <a:rPr lang="zh-CN" altLang="en-US" sz="3600">
                <a:latin typeface="隶书" pitchFamily="49" charset="-122"/>
                <a:ea typeface="隶书" pitchFamily="49" charset="-122"/>
              </a:rPr>
              <a:t> ，作者通过写解放军同志以及梨花等哈尼族姑娘在瑶山设立了一个驿站，方便了过路行人的故事，歌颂了</a:t>
            </a:r>
            <a:r>
              <a:rPr lang="en-US" altLang="zh-CN" sz="3600">
                <a:latin typeface="隶书" pitchFamily="49" charset="-122"/>
                <a:ea typeface="隶书" pitchFamily="49" charset="-122"/>
                <a:sym typeface="宋体" panose="02010600030101010101" pitchFamily="2" charset="-122"/>
              </a:rPr>
              <a:t>_______</a:t>
            </a:r>
            <a:r>
              <a:rPr lang="zh-CN" altLang="en-US" sz="3600">
                <a:latin typeface="隶书" pitchFamily="49" charset="-122"/>
                <a:ea typeface="隶书" pitchFamily="49" charset="-122"/>
              </a:rPr>
              <a:t>。</a:t>
            </a:r>
          </a:p>
          <a:p>
            <a:pPr>
              <a:spcBef>
                <a:spcPct val="50000"/>
              </a:spcBef>
            </a:pPr>
            <a:endParaRPr lang="zh-CN" altLang="en-US" sz="3600">
              <a:latin typeface="隶书" pitchFamily="49" charset="-122"/>
              <a:ea typeface="隶书" pitchFamily="49" charset="-122"/>
            </a:endParaRPr>
          </a:p>
        </p:txBody>
      </p:sp>
      <p:sp>
        <p:nvSpPr>
          <p:cNvPr id="3" name="文本框 2"/>
          <p:cNvSpPr txBox="1"/>
          <p:nvPr/>
        </p:nvSpPr>
        <p:spPr>
          <a:xfrm>
            <a:off x="6843713" y="1377950"/>
            <a:ext cx="1233487" cy="679450"/>
          </a:xfrm>
          <a:prstGeom prst="rect">
            <a:avLst/>
          </a:prstGeom>
          <a:noFill/>
          <a:ln w="9525">
            <a:noFill/>
          </a:ln>
        </p:spPr>
        <p:txBody>
          <a:bodyPr wrap="none">
            <a:spAutoFit/>
          </a:bodyPr>
          <a:lstStyle/>
          <a:p>
            <a:r>
              <a:rPr lang="zh-CN" altLang="en-US" sz="3600">
                <a:solidFill>
                  <a:srgbClr val="FF0000"/>
                </a:solidFill>
                <a:latin typeface="隶书" pitchFamily="49" charset="-122"/>
                <a:ea typeface="隶书" pitchFamily="49" charset="-122"/>
              </a:rPr>
              <a:t>小 说</a:t>
            </a:r>
          </a:p>
        </p:txBody>
      </p:sp>
      <p:sp>
        <p:nvSpPr>
          <p:cNvPr id="4" name="文本框 3"/>
          <p:cNvSpPr txBox="1"/>
          <p:nvPr/>
        </p:nvSpPr>
        <p:spPr>
          <a:xfrm>
            <a:off x="1658938" y="1920875"/>
            <a:ext cx="6265862" cy="677863"/>
          </a:xfrm>
          <a:prstGeom prst="rect">
            <a:avLst/>
          </a:prstGeom>
          <a:noFill/>
          <a:ln w="9525">
            <a:noFill/>
          </a:ln>
        </p:spPr>
        <p:txBody>
          <a:bodyPr wrap="none">
            <a:spAutoFit/>
          </a:bodyPr>
          <a:lstStyle/>
          <a:p>
            <a:r>
              <a:rPr lang="zh-CN" altLang="en-US" sz="3200">
                <a:solidFill>
                  <a:srgbClr val="FF0000"/>
                </a:solidFill>
                <a:latin typeface="隶书" pitchFamily="49" charset="-122"/>
                <a:ea typeface="隶书" pitchFamily="49" charset="-122"/>
              </a:rPr>
              <a:t>“我 ”和老余一晚一早所见所闻</a:t>
            </a:r>
            <a:r>
              <a:rPr lang="zh-CN" altLang="en-US" sz="3600">
                <a:solidFill>
                  <a:srgbClr val="FF0000"/>
                </a:solidFill>
                <a:latin typeface="隶书" pitchFamily="49" charset="-122"/>
                <a:ea typeface="隶书" pitchFamily="49" charset="-122"/>
              </a:rPr>
              <a:t>  </a:t>
            </a:r>
          </a:p>
        </p:txBody>
      </p:sp>
      <p:sp>
        <p:nvSpPr>
          <p:cNvPr id="5" name="文本框 4"/>
          <p:cNvSpPr txBox="1"/>
          <p:nvPr/>
        </p:nvSpPr>
        <p:spPr>
          <a:xfrm>
            <a:off x="4387850" y="2492375"/>
            <a:ext cx="2012950" cy="679450"/>
          </a:xfrm>
          <a:prstGeom prst="rect">
            <a:avLst/>
          </a:prstGeom>
          <a:noFill/>
          <a:ln w="9525">
            <a:noFill/>
          </a:ln>
        </p:spPr>
        <p:txBody>
          <a:bodyPr wrap="none">
            <a:spAutoFit/>
          </a:bodyPr>
          <a:lstStyle/>
          <a:p>
            <a:r>
              <a:rPr lang="zh-CN" altLang="en-US">
                <a:latin typeface="隶书" pitchFamily="49" charset="-122"/>
                <a:ea typeface="隶书" pitchFamily="49" charset="-122"/>
              </a:rPr>
              <a:t>   </a:t>
            </a:r>
            <a:r>
              <a:rPr lang="zh-CN" altLang="en-US" sz="3600">
                <a:solidFill>
                  <a:srgbClr val="FF0000"/>
                </a:solidFill>
                <a:latin typeface="隶书" pitchFamily="49" charset="-122"/>
                <a:ea typeface="隶书" pitchFamily="49" charset="-122"/>
              </a:rPr>
              <a:t>哀牢山	</a:t>
            </a:r>
          </a:p>
        </p:txBody>
      </p:sp>
      <p:sp>
        <p:nvSpPr>
          <p:cNvPr id="6" name="文本框 5"/>
          <p:cNvSpPr txBox="1"/>
          <p:nvPr/>
        </p:nvSpPr>
        <p:spPr>
          <a:xfrm>
            <a:off x="3017838" y="4121150"/>
            <a:ext cx="2011362" cy="679450"/>
          </a:xfrm>
          <a:prstGeom prst="rect">
            <a:avLst/>
          </a:prstGeom>
          <a:noFill/>
          <a:ln w="9525">
            <a:noFill/>
          </a:ln>
        </p:spPr>
        <p:txBody>
          <a:bodyPr wrap="none">
            <a:spAutoFit/>
          </a:bodyPr>
          <a:lstStyle/>
          <a:p>
            <a:r>
              <a:rPr lang="zh-CN" altLang="en-US" sz="3600">
                <a:solidFill>
                  <a:srgbClr val="FF0000"/>
                </a:solidFill>
                <a:latin typeface="隶书" pitchFamily="49" charset="-122"/>
                <a:ea typeface="隶书" pitchFamily="49" charset="-122"/>
              </a:rPr>
              <a:t>雷锋精神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39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ox(in)">
                                      <p:cBhvr>
                                        <p:cTn id="11" dur="2000"/>
                                        <p:tgtEl>
                                          <p:spTgt spid="3"/>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trips(downLeft)">
                                      <p:cBhvr>
                                        <p:cTn id="16" dur="500"/>
                                        <p:tgtEl>
                                          <p:spTgt spid="4"/>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ox(in)">
                                      <p:cBhvr>
                                        <p:cTn id="21" dur="2000"/>
                                        <p:tgtEl>
                                          <p:spTgt spid="5"/>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6" grpId="0"/>
      <p:bldP spid="3" grpId="0"/>
      <p:bldP spid="4" grpId="0"/>
      <p:bldP spid="5" grpId="0"/>
      <p:bldP spid="6"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396" name="Text Box 4"/>
          <p:cNvSpPr txBox="1"/>
          <p:nvPr/>
        </p:nvSpPr>
        <p:spPr>
          <a:xfrm>
            <a:off x="41275" y="22225"/>
            <a:ext cx="8534400" cy="1352550"/>
          </a:xfrm>
          <a:prstGeom prst="rect">
            <a:avLst/>
          </a:prstGeom>
          <a:noFill/>
          <a:ln w="9525">
            <a:noFill/>
          </a:ln>
        </p:spPr>
        <p:txBody>
          <a:bodyPr>
            <a:spAutoFit/>
          </a:bodyPr>
          <a:lstStyle/>
          <a:p>
            <a:pPr>
              <a:spcBef>
                <a:spcPct val="50000"/>
              </a:spcBef>
            </a:pPr>
            <a:r>
              <a:rPr lang="zh-CN" altLang="en-US" sz="4000">
                <a:latin typeface="隶书" pitchFamily="49" charset="-122"/>
                <a:ea typeface="隶书" pitchFamily="49" charset="-122"/>
              </a:rPr>
              <a:t>（2）小茅屋的主人是 </a:t>
            </a:r>
            <a:r>
              <a:rPr lang="en-US" altLang="zh-CN" sz="4000">
                <a:latin typeface="隶书" pitchFamily="49" charset="-122"/>
                <a:ea typeface="隶书" pitchFamily="49" charset="-122"/>
              </a:rPr>
              <a:t>:_________________________________</a:t>
            </a:r>
            <a:r>
              <a:rPr lang="zh-CN" altLang="en-US" sz="4000">
                <a:latin typeface="隶书" pitchFamily="49" charset="-122"/>
                <a:ea typeface="隶书" pitchFamily="49" charset="-122"/>
              </a:rPr>
              <a:t>  </a:t>
            </a:r>
          </a:p>
        </p:txBody>
      </p:sp>
      <p:sp>
        <p:nvSpPr>
          <p:cNvPr id="2" name="文本框 1"/>
          <p:cNvSpPr txBox="1"/>
          <p:nvPr/>
        </p:nvSpPr>
        <p:spPr>
          <a:xfrm>
            <a:off x="1066800" y="533400"/>
            <a:ext cx="8458200" cy="1816100"/>
          </a:xfrm>
          <a:prstGeom prst="rect">
            <a:avLst/>
          </a:prstGeom>
          <a:noFill/>
          <a:ln w="9525">
            <a:noFill/>
          </a:ln>
        </p:spPr>
        <p:txBody>
          <a:bodyPr>
            <a:spAutoFit/>
          </a:bodyPr>
          <a:lstStyle/>
          <a:p>
            <a:pPr>
              <a:spcBef>
                <a:spcPct val="50000"/>
              </a:spcBef>
            </a:pPr>
            <a:r>
              <a:rPr lang="zh-CN" altLang="en-US" sz="3200">
                <a:solidFill>
                  <a:srgbClr val="FF0000"/>
                </a:solidFill>
                <a:latin typeface="隶书" pitchFamily="49" charset="-122"/>
                <a:ea typeface="隶书" pitchFamily="49" charset="-122"/>
              </a:rPr>
              <a:t>解 放 军 叔 叔 和 后 来 所 有 的 照 料者   。</a:t>
            </a:r>
          </a:p>
          <a:p>
            <a:pPr>
              <a:spcBef>
                <a:spcPct val="50000"/>
              </a:spcBef>
            </a:pPr>
            <a:endParaRPr lang="zh-CN" altLang="en-US" sz="3200">
              <a:solidFill>
                <a:srgbClr val="FF0000"/>
              </a:solidFill>
              <a:latin typeface="隶书" pitchFamily="49" charset="-122"/>
              <a:ea typeface="隶书" pitchFamily="49" charset="-122"/>
            </a:endParaRPr>
          </a:p>
        </p:txBody>
      </p:sp>
      <p:pic>
        <p:nvPicPr>
          <p:cNvPr id="10244" name="图片 2" descr="timg (9)"/>
          <p:cNvPicPr>
            <a:picLocks noChangeAspect="1"/>
          </p:cNvPicPr>
          <p:nvPr/>
        </p:nvPicPr>
        <p:blipFill>
          <a:blip r:embed="rId2"/>
          <a:stretch>
            <a:fillRect/>
          </a:stretch>
        </p:blipFill>
        <p:spPr>
          <a:xfrm>
            <a:off x="-15875" y="1600200"/>
            <a:ext cx="9153525" cy="52514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39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6" grpId="0"/>
      <p:bldP spid="2"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224</Paragraphs>
  <Slides>53</Slides>
  <Notes>1</Notes>
  <TotalTime>0</TotalTime>
  <HiddenSlides>0</HiddenSlides>
  <MMClips>1</MMClips>
  <ScaleCrop>0</ScaleCrop>
  <HeadingPairs>
    <vt:vector baseType="variant" size="6">
      <vt:variant>
        <vt:lpstr>Fonts used</vt:lpstr>
      </vt:variant>
      <vt:variant>
        <vt:i4>14</vt:i4>
      </vt:variant>
      <vt:variant>
        <vt:lpstr>Theme</vt:lpstr>
      </vt:variant>
      <vt:variant>
        <vt:i4>1</vt:i4>
      </vt:variant>
      <vt:variant>
        <vt:lpstr>Slide Titles</vt:lpstr>
      </vt:variant>
      <vt:variant>
        <vt:i4>53</vt:i4>
      </vt:variant>
    </vt:vector>
  </HeadingPairs>
  <TitlesOfParts>
    <vt:vector baseType="lpstr" size="68">
      <vt:lpstr>Arial</vt:lpstr>
      <vt:lpstr>宋体</vt:lpstr>
      <vt:lpstr>Calibri Light</vt:lpstr>
      <vt:lpstr>Calibri</vt:lpstr>
      <vt:lpstr>Times New Roman</vt:lpstr>
      <vt:lpstr>楷体_GB2312</vt:lpstr>
      <vt:lpstr>隶书</vt:lpstr>
      <vt:lpstr>微软雅黑</vt:lpstr>
      <vt:lpstr>Arial Unicode MS</vt:lpstr>
      <vt:lpstr>Courier New</vt:lpstr>
      <vt:lpstr>Wingdings</vt:lpstr>
      <vt:lpstr>_x000B__x000C_</vt:lpstr>
      <vt:lpstr>Tahoma</vt:lpstr>
      <vt:lpstr>华文隶书</vt:lpstr>
      <vt:lpstr>默认设计模板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雷锋精神永存</vt:lpstr>
      <vt:lpstr>PowerPoint Presentation</vt:lpstr>
      <vt:lpstr>雷锋事迹回顾：人民的勤务员     从一九六一年开始，雷锋经常应邀去外地作报告，他出差机会多了，为人民服务的机会就多了，人们流传着这样一句话：“雷锋出差一千里，好事做了一火车”。      一次雷锋外出在沈阳车站换车的时候，一出检票口，发现一群人围看一个背着小孩的中年妇女，原来这位妇女从山东去吉林看丈夫，车票和钱丢了。雷锋用自己的津贴费买了一张去吉林的火车票塞到大嫂手里，大嫂含着眼泪说：“大兄弟，你叫什么名字，是哪个单位的？”雷锋说：“我叫解放军，就住在中国。”　　　　　 </vt:lpstr>
      <vt:lpstr>雷锋事迹回顾：人民的勤务员     五月的一天，雷锋冒雨要去沈阳，他为了赶早车，早晨5点多就起来，带了几个干馒头就披上雨衣上路了，路上，看见一位妇女背着一个小孩，手还领着一个小女孩也正艰难地向车站走去。雷锋脱下身上的雨衣披在大嫂身上，又抱起小女孩陪他们一起来到车站，上车后，雷锋见小女孩冷得发抖，又把自己的贴身线衣脱下来给她穿上，雷锋估计她早上也没吃饭，就把自己带的馒头给她们吃。火车到了沈阳，天还在下雨，雷锋又一直把她们送到家里。那位妇女感激地说：“同志，我可怎么感谢你呀！”　　 </vt:lpstr>
      <vt:lpstr>雷锋日记摘抄1958年6月7日　　如果你是一滴水，你是否滋润了一寸土地？如果你是一线阳光，你是否照亮了一分黑暗？如果你是一颗粮食，你是否哺育了有用的生命？如果你是一颗最小的螺丝钉，你是否永远守在你生活的岗位上？如果你要告诉我们什么思想，你是否在日夜宣扬那最美丽的理想？你既然活着，你又是否为了未来的人类生活付出你的劳动，使世界一天天变得更美丽？我想问你，为未来带来了什么？在生活的仓库里，我们不应该只是个无穷尽的支付者。</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2021-04-15T11:29:27.632</cp:lastPrinted>
  <dcterms:created xsi:type="dcterms:W3CDTF">2021-04-15T11:29:27Z</dcterms:created>
  <dcterms:modified xsi:type="dcterms:W3CDTF">2021-04-15T03:29:29Z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