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9" r:id="rId4"/>
    <p:sldId id="290" r:id="rId5"/>
    <p:sldId id="291" r:id="rId6"/>
    <p:sldId id="292" r:id="rId7"/>
    <p:sldId id="293" r:id="rId8"/>
    <p:sldId id="275" r:id="rId9"/>
    <p:sldId id="276" r:id="rId10"/>
    <p:sldId id="277" r:id="rId11"/>
    <p:sldId id="270" r:id="rId12"/>
    <p:sldId id="294" r:id="rId13"/>
    <p:sldId id="295" r:id="rId14"/>
    <p:sldId id="296" r:id="rId15"/>
    <p:sldId id="297" r:id="rId16"/>
    <p:sldId id="298" r:id="rId17"/>
    <p:sldId id="265" r:id="rId18"/>
    <p:sldId id="266" r:id="rId19"/>
    <p:sldId id="267" r:id="rId20"/>
    <p:sldId id="279" r:id="rId21"/>
    <p:sldId id="280" r:id="rId22"/>
    <p:sldId id="282" r:id="rId23"/>
    <p:sldId id="281" r:id="rId24"/>
    <p:sldId id="283" r:id="rId25"/>
    <p:sldId id="284" r:id="rId26"/>
    <p:sldId id="287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3"/>
    <p:restoredTop sz="94585"/>
  </p:normalViewPr>
  <p:slideViewPr>
    <p:cSldViewPr showGuides="1">
      <p:cViewPr varScale="1">
        <p:scale>
          <a:sx n="73" d="100"/>
          <a:sy n="73" d="100"/>
        </p:scale>
        <p:origin x="58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33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页眉占位符 39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39939" name="日期占位符 39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39940" name="幻灯片图像占位符 3993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9941" name="文本占位符 39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9942" name="页脚占位符 39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/>
          </a:p>
        </p:txBody>
      </p:sp>
      <p:sp>
        <p:nvSpPr>
          <p:cNvPr id="39943" name="灯片编号占位符 39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643966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/>
          </a:p>
        </p:txBody>
      </p:sp>
      <p:sp>
        <p:nvSpPr>
          <p:cNvPr id="532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70102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/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1474054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7409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1" name="副标题 17410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17412" name="日期占位符 17411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3" name="页脚占位符 17412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4" name="灯片编号占位符 17413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2021/6/11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6387" name="文本占位符 16386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6388" name="日期占位符 16387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2021/6/11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89" name="页脚占位符 16388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90" name="灯片编号占位符 16389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2" name="图片 4" descr="QQ图片20130107ʨ#47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Rectangle 2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8143875" cy="1125538"/>
          </a:xfrm>
        </p:spPr>
        <p:txBody>
          <a:bodyPr vert="horz" wrap="square" lIns="91440" tIns="45720" rIns="91440" bIns="45720"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6600" b="1">
                <a:solidFill>
                  <a:srgbClr val="FF0000"/>
                </a:solidFill>
              </a:rPr>
              <a:t>写   作</a:t>
            </a:r>
          </a:p>
        </p:txBody>
      </p:sp>
      <p:sp>
        <p:nvSpPr>
          <p:cNvPr id="46084" name="Rectangle 3"/>
          <p:cNvSpPr>
            <a:spLocks noGrp="1"/>
          </p:cNvSpPr>
          <p:nvPr>
            <p:ph type="subTitle"/>
          </p:nvPr>
        </p:nvSpPr>
        <p:spPr>
          <a:xfrm>
            <a:off x="1403350" y="2636838"/>
            <a:ext cx="6608763" cy="1008062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sz="5600" b="1">
                <a:solidFill>
                  <a:srgbClr val="0000FF"/>
                </a:solidFill>
              </a:rPr>
              <a:t>学 写 书 信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endParaRPr sz="1400">
              <a:latin typeface="Arial" panose="020b0604020202020204" pitchFamily="34" charset="0"/>
            </a:endParaRPr>
          </a:p>
        </p:txBody>
      </p:sp>
      <p:graphicFrame>
        <p:nvGraphicFramePr>
          <p:cNvPr id="52227" name="内容占位符 52226"/>
          <p:cNvGraphicFramePr>
            <a:graphicFrameLocks noGrp="1"/>
          </p:cNvGraphicFramePr>
          <p:nvPr>
            <p:ph/>
          </p:nvPr>
        </p:nvGraphicFramePr>
        <p:xfrm>
          <a:off x="395288" y="476250"/>
          <a:ext cx="8229600" cy="4141788"/>
        </p:xfrm>
        <a:graphic>
          <a:graphicData uri="http://schemas.openxmlformats.org/drawingml/2006/table">
            <a:tbl>
              <a:tblPr/>
              <a:tblGrid>
                <a:gridCol w="411163"/>
                <a:gridCol w="411162"/>
                <a:gridCol w="412750"/>
                <a:gridCol w="411163"/>
                <a:gridCol w="442912"/>
                <a:gridCol w="379413"/>
                <a:gridCol w="411162"/>
                <a:gridCol w="412750"/>
                <a:gridCol w="390525"/>
                <a:gridCol w="431800"/>
                <a:gridCol w="411163"/>
                <a:gridCol w="411162"/>
                <a:gridCol w="412750"/>
                <a:gridCol w="411163"/>
                <a:gridCol w="411162"/>
                <a:gridCol w="452438"/>
                <a:gridCol w="369887"/>
                <a:gridCol w="412750"/>
                <a:gridCol w="411163"/>
                <a:gridCol w="411162"/>
              </a:tblGrid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给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X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X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的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一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信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尊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敬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的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X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X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: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好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正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文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此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致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敬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礼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署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名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日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/>
                        <a:t>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zh-CN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784" name="Text Box 232"/>
          <p:cNvSpPr txBox="1"/>
          <p:nvPr/>
        </p:nvSpPr>
        <p:spPr>
          <a:xfrm>
            <a:off x="2771775" y="90805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称谓：</a:t>
            </a:r>
            <a:r>
              <a:rPr lang="zh-CN" altLang="en-US">
                <a:latin typeface="Arial" panose="020b0604020202020204" pitchFamily="34" charset="0"/>
              </a:rPr>
              <a:t>顶格写。</a:t>
            </a:r>
          </a:p>
        </p:txBody>
      </p:sp>
      <p:sp>
        <p:nvSpPr>
          <p:cNvPr id="23785" name="Text Box 233"/>
          <p:cNvSpPr txBox="1"/>
          <p:nvPr/>
        </p:nvSpPr>
        <p:spPr>
          <a:xfrm>
            <a:off x="2700338" y="1341438"/>
            <a:ext cx="23034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问候语：</a:t>
            </a:r>
            <a:r>
              <a:rPr lang="zh-CN" altLang="en-US">
                <a:latin typeface="Arial" panose="020b0604020202020204" pitchFamily="34" charset="0"/>
              </a:rPr>
              <a:t>简明扼要</a:t>
            </a:r>
          </a:p>
        </p:txBody>
      </p:sp>
      <p:sp>
        <p:nvSpPr>
          <p:cNvPr id="23786" name="Text Box 234"/>
          <p:cNvSpPr txBox="1"/>
          <p:nvPr/>
        </p:nvSpPr>
        <p:spPr>
          <a:xfrm>
            <a:off x="2339975" y="2997200"/>
            <a:ext cx="34559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祝颂语</a:t>
            </a:r>
            <a:r>
              <a:rPr lang="zh-CN" altLang="en-US">
                <a:latin typeface="Arial" panose="020b0604020202020204" pitchFamily="34" charset="0"/>
              </a:rPr>
              <a:t>：祝您</a:t>
            </a:r>
            <a:r>
              <a:rPr lang="en-US" altLang="zh-CN">
                <a:latin typeface="Arial" panose="020b0604020202020204" pitchFamily="34" charset="0"/>
              </a:rPr>
              <a:t>XXXXXXXX!</a:t>
            </a:r>
          </a:p>
        </p:txBody>
      </p:sp>
      <p:sp>
        <p:nvSpPr>
          <p:cNvPr id="23787" name="Text Box 235"/>
          <p:cNvSpPr txBox="1"/>
          <p:nvPr/>
        </p:nvSpPr>
        <p:spPr>
          <a:xfrm>
            <a:off x="5791200" y="533400"/>
            <a:ext cx="205740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3300"/>
                </a:solidFill>
                <a:latin typeface="Arial" panose="020b0604020202020204" pitchFamily="34" charset="0"/>
              </a:rPr>
              <a:t>标题：</a:t>
            </a:r>
            <a:r>
              <a:rPr lang="zh-CN" altLang="en-US">
                <a:latin typeface="Arial" panose="020b0604020202020204" pitchFamily="34" charset="0"/>
              </a:rPr>
              <a:t>居中</a:t>
            </a:r>
          </a:p>
        </p:txBody>
      </p:sp>
      <p:sp>
        <p:nvSpPr>
          <p:cNvPr id="52461" name="Text Box 236"/>
          <p:cNvSpPr txBox="1"/>
          <p:nvPr/>
        </p:nvSpPr>
        <p:spPr>
          <a:xfrm>
            <a:off x="1600200" y="4876800"/>
            <a:ext cx="5410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</a:rPr>
              <a:t>一般书信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4" grpId="0"/>
      <p:bldP spid="23785" grpId="0"/>
      <p:bldP spid="23786" grpId="0"/>
      <p:bldP spid="237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4" name="Picture 4" descr="d8fe0b0abe4fd18650f627c0cc3b4fd6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2951162" cy="149225"/>
          </a:xfrm>
        </p:spPr>
        <p:txBody>
          <a:bodyPr vert="horz" wrap="square" lIns="91440" tIns="45720" rIns="91440" bIns="45720" anchor="b" anchorCtr="0"/>
          <a:lstStyle/>
          <a:p>
            <a:r>
              <a:rPr lang="zh-CN" altLang="en-US" sz="2800">
                <a:solidFill>
                  <a:srgbClr val="FF0000"/>
                </a:solidFill>
              </a:rPr>
              <a:t>三、例文引路</a:t>
            </a:r>
          </a:p>
        </p:txBody>
      </p:sp>
      <p:sp>
        <p:nvSpPr>
          <p:cNvPr id="54276" name="Rectangle 3"/>
          <p:cNvSpPr>
            <a:spLocks noGrp="1"/>
          </p:cNvSpPr>
          <p:nvPr>
            <p:ph type="body"/>
          </p:nvPr>
        </p:nvSpPr>
        <p:spPr>
          <a:xfrm>
            <a:off x="0" y="476250"/>
            <a:ext cx="9324975" cy="6697663"/>
          </a:xfrm>
        </p:spPr>
        <p:txBody>
          <a:bodyPr vert="horz" wrap="square" lIns="91440" tIns="45720" rIns="91440" bIns="45720" anchor="t" anchorCtr="0"/>
          <a:lstStyle/>
          <a:p>
            <a:pPr algn="ctr">
              <a:buNone/>
            </a:pPr>
            <a:r>
              <a:rPr lang="zh-CN" altLang="zh-CN" sz="2200" b="1">
                <a:solidFill>
                  <a:srgbClr val="0000FF"/>
                </a:solidFill>
              </a:rPr>
              <a:t>致甜甜同学的一封信</a:t>
            </a:r>
            <a:endParaRPr lang="zh-CN" altLang="zh-CN" sz="220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2200"/>
              <a:t>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甜甜同学：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你好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zh-CN" sz="2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听说了你的事情后，我很同情你。作为同龄朋友，我很想帮你走出心灵的阴霾，还是让我给你讲个故事吧，也许会对你有一些启示。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一个小伙子来到一家公司求职。公司经理说：“我们公司现在不缺人，等过几天再说吧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”过了几天，那个小伙子又来了。经理打量着他，“你的衣服有点旧了吧？如果像你这样，会影响我们公司的形象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”这样，小伙子又走了。过了些日子，经理没有再看到这个小伙子的身影，以为他不会再来了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没想到，这时，那个小伙子衣冠整齐地再次推开公司的大门。经理吃惊地望着他，“我现在不会影响公司的形象了吧？”“嗯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但你对公司的零件操作……”“我练习贵公司的零件操作已有一个多月了，如果您不相信，可考验一下。”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200" b="1">
                <a:solidFill>
                  <a:srgbClr val="0000FF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   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2" name="Picture 4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9324975" cy="704691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3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最后，经理终于聘用了他。这个人就是日本著名的松下电器的创始人——松下幸之助。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000"/>
              <a:t> </a:t>
            </a:r>
            <a:r>
              <a:rPr lang="zh-CN" altLang="zh-CN" sz="3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有人说过：“成功的秘密就在于对目标坚定不移地不懈努力。”是啊，我们要获得成功或成就一番事业，就要长久地坚持。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国著名的作家巴尔扎克，年轻时不顾家人反对，立志从事文学创作。在初期创作失败后，为了维持在巴黎的生活，他决定投笔从商，去当出版家。但这个外行的出版家受尽人家的欺骗，很快就失败了。紧接着，他又当了一家印刷厂的老板，可不管他如何挣扎，还是没能逃脱失败的厄运。此时，他终于醒悟，多年来他游移不定，今天干这，明天做那，根本没有集中精力长期坚持做某一件事。于是，他决心开始严肃认真地坚持文学创作。他夜以继日，笔耕不辍，终于成为闻名世界的多产作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6" name="Picture 4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9144000" cy="6453188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2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一个人要成就一番事业，不仅要绞尽脑汁，吃苦受累，更重要的是看你坚持的程度。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坚持做一件事，会凝聚起人生所有的力量，向目标冲刺。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我们在奋斗的征途中，不可能总是宽阔的大道，有时也有崎岖的小路。我们不可能稳稳当当走过每一条路，有时候也可能跌倒。跌倒并不可怕，可怕的是不能坚持到最后就选择了放弃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我们在做每一件事时，都应大声喊道：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坚持，永远不说放弃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我相信，你一定能做到。祝你克服困难，走向成功。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此致</a:t>
            </a: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敬礼</a:t>
            </a:r>
          </a:p>
          <a:p>
            <a:pPr algn="r">
              <a:buNone/>
            </a:pP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一个关心你的同学</a:t>
            </a:r>
          </a:p>
          <a:p>
            <a:pPr algn="r"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  <a:p>
            <a:pPr>
              <a:buNone/>
            </a:pPr>
            <a:endParaRPr lang="zh-CN" altLang="zh-CN" sz="3400">
              <a:solidFill>
                <a:srgbClr val="0000FF"/>
              </a:solidFill>
            </a:endParaRPr>
          </a:p>
          <a:p>
            <a:pPr>
              <a:buNone/>
            </a:pPr>
            <a:endParaRPr lang="zh-CN" altLang="zh-CN" sz="3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370" name="Picture 4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0"/>
            <a:ext cx="87137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Rectangle 3"/>
          <p:cNvSpPr>
            <a:spLocks noGrp="1"/>
          </p:cNvSpPr>
          <p:nvPr>
            <p:ph type="body"/>
          </p:nvPr>
        </p:nvSpPr>
        <p:spPr>
          <a:xfrm>
            <a:off x="250825" y="404813"/>
            <a:ext cx="8893175" cy="4005262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2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000" b="1">
                <a:solidFill>
                  <a:srgbClr val="0000FF"/>
                </a:solidFill>
              </a:rPr>
              <a:t>【名师点评】</a:t>
            </a:r>
            <a:r>
              <a:rPr lang="zh-CN" altLang="zh-CN" sz="3000">
                <a:solidFill>
                  <a:srgbClr val="0000FF"/>
                </a:solidFill>
              </a:rPr>
              <a:t>小作者给甜甜同学写这一封信，不仅仅是为了和甜甜谈心，更重要的是对甜甜同学进行开导，帮助她摆脱内心的苦闷。所以小作者不但为甜甜同学讲述了十分恰当的事例，而且从事例中总结出经验和教训，告诉甜甜“永远不说放弃”终能走向成功的道理。文章选材正确，立意深刻，语言优美流畅，有血有肉，内容充实，达到了很好的说服效果，想必甜甜看到后一定会摆脱心中的苦闷！</a:t>
            </a:r>
          </a:p>
          <a:p>
            <a:pPr>
              <a:buNone/>
            </a:pPr>
            <a:endParaRPr lang="zh-CN" altLang="zh-CN" sz="3400">
              <a:solidFill>
                <a:srgbClr val="0000FF"/>
              </a:solidFill>
            </a:endParaRPr>
          </a:p>
          <a:p>
            <a:pPr>
              <a:buNone/>
            </a:pPr>
            <a:endParaRPr lang="zh-CN" altLang="zh-CN" sz="3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矩形 11267"/>
          <p:cNvSpPr/>
          <p:nvPr/>
        </p:nvSpPr>
        <p:spPr>
          <a:xfrm>
            <a:off x="539750" y="1773238"/>
            <a:ext cx="8135938" cy="41036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文本框 11268"/>
          <p:cNvSpPr txBox="1"/>
          <p:nvPr/>
        </p:nvSpPr>
        <p:spPr>
          <a:xfrm>
            <a:off x="3635375" y="65563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学写信封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9001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矩形 11270"/>
          <p:cNvSpPr/>
          <p:nvPr/>
        </p:nvSpPr>
        <p:spPr>
          <a:xfrm>
            <a:off x="13335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矩形 11271"/>
          <p:cNvSpPr/>
          <p:nvPr/>
        </p:nvSpPr>
        <p:spPr>
          <a:xfrm>
            <a:off x="17653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矩形 11272"/>
          <p:cNvSpPr/>
          <p:nvPr/>
        </p:nvSpPr>
        <p:spPr>
          <a:xfrm>
            <a:off x="21955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矩形 11273"/>
          <p:cNvSpPr/>
          <p:nvPr/>
        </p:nvSpPr>
        <p:spPr>
          <a:xfrm>
            <a:off x="26289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矩形 11274"/>
          <p:cNvSpPr/>
          <p:nvPr/>
        </p:nvSpPr>
        <p:spPr>
          <a:xfrm>
            <a:off x="30607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矩形 11275"/>
          <p:cNvSpPr/>
          <p:nvPr/>
        </p:nvSpPr>
        <p:spPr>
          <a:xfrm>
            <a:off x="6299200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矩形 11276"/>
          <p:cNvSpPr/>
          <p:nvPr/>
        </p:nvSpPr>
        <p:spPr>
          <a:xfrm>
            <a:off x="66595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矩形 11277"/>
          <p:cNvSpPr/>
          <p:nvPr/>
        </p:nvSpPr>
        <p:spPr>
          <a:xfrm>
            <a:off x="7019925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矩形 11278"/>
          <p:cNvSpPr/>
          <p:nvPr/>
        </p:nvSpPr>
        <p:spPr>
          <a:xfrm>
            <a:off x="7380288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0" name="矩形 11279"/>
          <p:cNvSpPr/>
          <p:nvPr/>
        </p:nvSpPr>
        <p:spPr>
          <a:xfrm>
            <a:off x="77390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1" name="矩形 11280"/>
          <p:cNvSpPr/>
          <p:nvPr/>
        </p:nvSpPr>
        <p:spPr>
          <a:xfrm>
            <a:off x="810101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2" name="直接连接符 11281"/>
          <p:cNvSpPr/>
          <p:nvPr/>
        </p:nvSpPr>
        <p:spPr>
          <a:xfrm>
            <a:off x="1835150" y="3284538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283" name="直接连接符 11282"/>
          <p:cNvSpPr/>
          <p:nvPr/>
        </p:nvSpPr>
        <p:spPr>
          <a:xfrm>
            <a:off x="1908175" y="4797425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284" name="直接连接符 11283"/>
          <p:cNvSpPr/>
          <p:nvPr/>
        </p:nvSpPr>
        <p:spPr>
          <a:xfrm>
            <a:off x="1835150" y="4005263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285" name="矩形 11284"/>
          <p:cNvSpPr/>
          <p:nvPr/>
        </p:nvSpPr>
        <p:spPr>
          <a:xfrm>
            <a:off x="7451725" y="2133600"/>
            <a:ext cx="865188" cy="10795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矩形 12289"/>
          <p:cNvSpPr/>
          <p:nvPr/>
        </p:nvSpPr>
        <p:spPr>
          <a:xfrm>
            <a:off x="539750" y="1773238"/>
            <a:ext cx="8135938" cy="41036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1" name="文本框 12290"/>
          <p:cNvSpPr txBox="1"/>
          <p:nvPr/>
        </p:nvSpPr>
        <p:spPr>
          <a:xfrm>
            <a:off x="3635375" y="65563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学写信封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9001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矩形 12292"/>
          <p:cNvSpPr/>
          <p:nvPr/>
        </p:nvSpPr>
        <p:spPr>
          <a:xfrm>
            <a:off x="13335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矩形 12293"/>
          <p:cNvSpPr/>
          <p:nvPr/>
        </p:nvSpPr>
        <p:spPr>
          <a:xfrm>
            <a:off x="17653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矩形 12294"/>
          <p:cNvSpPr/>
          <p:nvPr/>
        </p:nvSpPr>
        <p:spPr>
          <a:xfrm>
            <a:off x="21955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矩形 12295"/>
          <p:cNvSpPr/>
          <p:nvPr/>
        </p:nvSpPr>
        <p:spPr>
          <a:xfrm>
            <a:off x="26289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矩形 12296"/>
          <p:cNvSpPr/>
          <p:nvPr/>
        </p:nvSpPr>
        <p:spPr>
          <a:xfrm>
            <a:off x="30607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矩形 12297"/>
          <p:cNvSpPr/>
          <p:nvPr/>
        </p:nvSpPr>
        <p:spPr>
          <a:xfrm>
            <a:off x="6299200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矩形 12298"/>
          <p:cNvSpPr/>
          <p:nvPr/>
        </p:nvSpPr>
        <p:spPr>
          <a:xfrm>
            <a:off x="66595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矩形 12299"/>
          <p:cNvSpPr/>
          <p:nvPr/>
        </p:nvSpPr>
        <p:spPr>
          <a:xfrm>
            <a:off x="7019925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矩形 12300"/>
          <p:cNvSpPr/>
          <p:nvPr/>
        </p:nvSpPr>
        <p:spPr>
          <a:xfrm>
            <a:off x="7380288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矩形 12301"/>
          <p:cNvSpPr/>
          <p:nvPr/>
        </p:nvSpPr>
        <p:spPr>
          <a:xfrm>
            <a:off x="77390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矩形 12302"/>
          <p:cNvSpPr/>
          <p:nvPr/>
        </p:nvSpPr>
        <p:spPr>
          <a:xfrm>
            <a:off x="810101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直接连接符 12303"/>
          <p:cNvSpPr/>
          <p:nvPr/>
        </p:nvSpPr>
        <p:spPr>
          <a:xfrm>
            <a:off x="1835150" y="3284538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305" name="直接连接符 12304"/>
          <p:cNvSpPr/>
          <p:nvPr/>
        </p:nvSpPr>
        <p:spPr>
          <a:xfrm>
            <a:off x="1908175" y="4797425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306" name="直接连接符 12305"/>
          <p:cNvSpPr/>
          <p:nvPr/>
        </p:nvSpPr>
        <p:spPr>
          <a:xfrm>
            <a:off x="1835150" y="4005263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307" name="矩形 12306"/>
          <p:cNvSpPr/>
          <p:nvPr/>
        </p:nvSpPr>
        <p:spPr>
          <a:xfrm>
            <a:off x="7451725" y="2133600"/>
            <a:ext cx="865188" cy="10795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8" name="文本框 12307"/>
          <p:cNvSpPr txBox="1"/>
          <p:nvPr/>
        </p:nvSpPr>
        <p:spPr>
          <a:xfrm>
            <a:off x="1547813" y="2492375"/>
            <a:ext cx="20875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收信人邮编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7642225" y="2419350"/>
            <a:ext cx="458788" cy="8651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邮票 </a:t>
            </a:r>
          </a:p>
        </p:txBody>
      </p:sp>
      <p:sp>
        <p:nvSpPr>
          <p:cNvPr id="12310" name="文本框 12309"/>
          <p:cNvSpPr txBox="1"/>
          <p:nvPr/>
        </p:nvSpPr>
        <p:spPr>
          <a:xfrm>
            <a:off x="3708400" y="2917825"/>
            <a:ext cx="43195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收信人地址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2311" name="文本框 12310"/>
          <p:cNvSpPr txBox="1"/>
          <p:nvPr/>
        </p:nvSpPr>
        <p:spPr>
          <a:xfrm>
            <a:off x="3708400" y="3644900"/>
            <a:ext cx="43195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收信人姓名</a:t>
            </a:r>
          </a:p>
        </p:txBody>
      </p:sp>
      <p:sp>
        <p:nvSpPr>
          <p:cNvPr id="12312" name="文本框 12311"/>
          <p:cNvSpPr txBox="1"/>
          <p:nvPr/>
        </p:nvSpPr>
        <p:spPr>
          <a:xfrm>
            <a:off x="3708400" y="4430713"/>
            <a:ext cx="4319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寄信人地址</a:t>
            </a:r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2313" name="文本框 12312"/>
          <p:cNvSpPr txBox="1"/>
          <p:nvPr/>
        </p:nvSpPr>
        <p:spPr>
          <a:xfrm>
            <a:off x="6661150" y="4933950"/>
            <a:ext cx="20875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</a:rPr>
              <a:t>寄信人邮编</a:t>
            </a:r>
            <a:endParaRPr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3313"/>
          <p:cNvSpPr/>
          <p:nvPr/>
        </p:nvSpPr>
        <p:spPr>
          <a:xfrm>
            <a:off x="539750" y="1773238"/>
            <a:ext cx="8135938" cy="41036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5" name="文本框 13314"/>
          <p:cNvSpPr txBox="1"/>
          <p:nvPr/>
        </p:nvSpPr>
        <p:spPr>
          <a:xfrm>
            <a:off x="3635375" y="65563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学写信封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9001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7" name="矩形 13316"/>
          <p:cNvSpPr/>
          <p:nvPr/>
        </p:nvSpPr>
        <p:spPr>
          <a:xfrm>
            <a:off x="13335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矩形 13317"/>
          <p:cNvSpPr/>
          <p:nvPr/>
        </p:nvSpPr>
        <p:spPr>
          <a:xfrm>
            <a:off x="17637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矩形 13318"/>
          <p:cNvSpPr/>
          <p:nvPr/>
        </p:nvSpPr>
        <p:spPr>
          <a:xfrm>
            <a:off x="2195513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en-US" altLang="zh-CN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320" name="矩形 13319"/>
          <p:cNvSpPr/>
          <p:nvPr/>
        </p:nvSpPr>
        <p:spPr>
          <a:xfrm>
            <a:off x="26289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矩形 13320"/>
          <p:cNvSpPr/>
          <p:nvPr/>
        </p:nvSpPr>
        <p:spPr>
          <a:xfrm>
            <a:off x="3060700" y="2060575"/>
            <a:ext cx="358775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2" name="矩形 13321"/>
          <p:cNvSpPr/>
          <p:nvPr/>
        </p:nvSpPr>
        <p:spPr>
          <a:xfrm>
            <a:off x="6299200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3" name="矩形 13322"/>
          <p:cNvSpPr/>
          <p:nvPr/>
        </p:nvSpPr>
        <p:spPr>
          <a:xfrm>
            <a:off x="66595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4" name="矩形 13323"/>
          <p:cNvSpPr/>
          <p:nvPr/>
        </p:nvSpPr>
        <p:spPr>
          <a:xfrm>
            <a:off x="7019925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en-US" altLang="zh-CN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3325" name="矩形 13324"/>
          <p:cNvSpPr/>
          <p:nvPr/>
        </p:nvSpPr>
        <p:spPr>
          <a:xfrm>
            <a:off x="7380288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en-US" altLang="zh-CN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326" name="矩形 13325"/>
          <p:cNvSpPr/>
          <p:nvPr/>
        </p:nvSpPr>
        <p:spPr>
          <a:xfrm>
            <a:off x="773906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矩形 13326"/>
          <p:cNvSpPr/>
          <p:nvPr/>
        </p:nvSpPr>
        <p:spPr>
          <a:xfrm>
            <a:off x="8101013" y="5300663"/>
            <a:ext cx="288925" cy="3603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直接连接符 13327"/>
          <p:cNvSpPr/>
          <p:nvPr/>
        </p:nvSpPr>
        <p:spPr>
          <a:xfrm>
            <a:off x="1835150" y="3284538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29" name="直接连接符 13328"/>
          <p:cNvSpPr/>
          <p:nvPr/>
        </p:nvSpPr>
        <p:spPr>
          <a:xfrm>
            <a:off x="1908175" y="4797425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30" name="直接连接符 13329"/>
          <p:cNvSpPr/>
          <p:nvPr/>
        </p:nvSpPr>
        <p:spPr>
          <a:xfrm>
            <a:off x="1835150" y="4005263"/>
            <a:ext cx="5113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31" name="矩形 13330"/>
          <p:cNvSpPr/>
          <p:nvPr/>
        </p:nvSpPr>
        <p:spPr>
          <a:xfrm>
            <a:off x="7451725" y="2133600"/>
            <a:ext cx="865188" cy="10795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2" name="文本框 13331"/>
          <p:cNvSpPr txBox="1"/>
          <p:nvPr/>
        </p:nvSpPr>
        <p:spPr>
          <a:xfrm>
            <a:off x="900113" y="2125663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333" name="文本框 13332"/>
          <p:cNvSpPr txBox="1"/>
          <p:nvPr/>
        </p:nvSpPr>
        <p:spPr>
          <a:xfrm>
            <a:off x="1331913" y="2133600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3335" name="文本框 13334"/>
          <p:cNvSpPr txBox="1"/>
          <p:nvPr/>
        </p:nvSpPr>
        <p:spPr>
          <a:xfrm>
            <a:off x="2627313" y="2125663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3336" name="文本框 13335"/>
          <p:cNvSpPr txBox="1"/>
          <p:nvPr/>
        </p:nvSpPr>
        <p:spPr>
          <a:xfrm>
            <a:off x="3059113" y="2125663"/>
            <a:ext cx="5032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3338" name="文本框 13337"/>
          <p:cNvSpPr txBox="1"/>
          <p:nvPr/>
        </p:nvSpPr>
        <p:spPr>
          <a:xfrm>
            <a:off x="6300788" y="5286375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339" name="文本框 13338"/>
          <p:cNvSpPr txBox="1"/>
          <p:nvPr/>
        </p:nvSpPr>
        <p:spPr>
          <a:xfrm>
            <a:off x="6588125" y="5300663"/>
            <a:ext cx="10080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3341" name="文本框 13340"/>
          <p:cNvSpPr txBox="1"/>
          <p:nvPr/>
        </p:nvSpPr>
        <p:spPr>
          <a:xfrm>
            <a:off x="7667625" y="5300663"/>
            <a:ext cx="5762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3342" name="文本框 13341"/>
          <p:cNvSpPr txBox="1"/>
          <p:nvPr/>
        </p:nvSpPr>
        <p:spPr>
          <a:xfrm>
            <a:off x="8101013" y="5286375"/>
            <a:ext cx="5032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3344" name="文本框 13343"/>
          <p:cNvSpPr txBox="1"/>
          <p:nvPr/>
        </p:nvSpPr>
        <p:spPr>
          <a:xfrm>
            <a:off x="1835150" y="2852738"/>
            <a:ext cx="5111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寄  歙县新安中学七年级八班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3345" name="文本框 13344"/>
          <p:cNvSpPr txBox="1"/>
          <p:nvPr/>
        </p:nvSpPr>
        <p:spPr>
          <a:xfrm>
            <a:off x="3419475" y="342900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张明</a:t>
            </a:r>
            <a:r>
              <a:rPr lang="zh-CN" altLang="en-US" sz="2400" b="1">
                <a:latin typeface="Arial" panose="020b0604020202020204" pitchFamily="34" charset="0"/>
              </a:rPr>
              <a:t>    收</a:t>
            </a:r>
          </a:p>
        </p:txBody>
      </p:sp>
      <p:sp>
        <p:nvSpPr>
          <p:cNvPr id="13347" name="文本框 13346"/>
          <p:cNvSpPr txBox="1"/>
          <p:nvPr/>
        </p:nvSpPr>
        <p:spPr>
          <a:xfrm>
            <a:off x="1836738" y="4267200"/>
            <a:ext cx="5111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           </a:t>
            </a:r>
            <a:r>
              <a:rPr lang="zh-CN" altLang="en-US" sz="2400" b="1">
                <a:latin typeface="Arial" panose="020b0604020202020204" pitchFamily="34" charset="0"/>
              </a:rPr>
              <a:t>歙县小川中心学校七年级一班 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13348" name="Tree"/>
          <p:cNvSpPr>
            <a:spLocks noEditPoints="1"/>
          </p:cNvSpPr>
          <p:nvPr/>
        </p:nvSpPr>
        <p:spPr>
          <a:xfrm>
            <a:off x="7596188" y="2276475"/>
            <a:ext cx="544512" cy="760413"/>
          </a:xfrm>
          <a:custGeom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349" name="文本框 13348"/>
          <p:cNvSpPr txBox="1"/>
          <p:nvPr/>
        </p:nvSpPr>
        <p:spPr>
          <a:xfrm>
            <a:off x="1763713" y="2133600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0745" name="表格 30744"/>
          <p:cNvGraphicFramePr>
            <a:graphicFrameLocks noGrp="1"/>
          </p:cNvGraphicFramePr>
          <p:nvPr/>
        </p:nvGraphicFramePr>
        <p:xfrm>
          <a:off x="107950" y="188913"/>
          <a:ext cx="8785225" cy="6677025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667702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4000" b="1">
                          <a:ea typeface="微软雅黑" panose="020b0503020204020204" charset="-122"/>
                        </a:rPr>
                        <a:t>练习：修改书信</a:t>
                      </a:r>
                      <a:br>
                        <a:rPr lang="zh-CN" altLang="en-US" sz="4000" b="1">
                          <a:ea typeface="微软雅黑" panose="020b0503020204020204" charset="-122"/>
                        </a:rPr>
                      </a:br>
                      <a:r>
                        <a:rPr lang="zh-CN" altLang="en-US" sz="4000" b="1">
                          <a:ea typeface="微软雅黑" panose="020b0503020204020204" charset="-122"/>
                        </a:rPr>
                        <a:t>    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敬爱的爷爷：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      您好！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      近来身体好吗？我们已有几个月未见面了，我常常惦念着您。有时思念心切，</a:t>
                      </a:r>
                      <a:r>
                        <a:rPr lang="en-US" altLang="zh-CN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①</a:t>
                      </a:r>
                      <a:r>
                        <a:rPr lang="zh-CN" altLang="en-US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我恨不得一下子很快飞到您的身旁，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向您汇报我近来的情况，倾诉对您的思念之情。爷爷，</a:t>
                      </a:r>
                      <a:r>
                        <a:rPr lang="en-US" altLang="zh-CN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②</a:t>
                      </a:r>
                      <a:r>
                        <a:rPr lang="zh-CN" altLang="en-US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通过您多年对我的</a:t>
                      </a:r>
                      <a:r>
                        <a:rPr lang="zh-CN" altLang="en-US" b="1" u="sng">
                          <a:solidFill>
                            <a:srgbClr val="000000"/>
                          </a:solidFill>
                          <a:ea typeface="微软雅黑" panose="020b0503020204020204" charset="-122"/>
                        </a:rPr>
                        <a:t>谆谆教导</a:t>
                      </a:r>
                      <a:r>
                        <a:rPr lang="zh-CN" altLang="en-US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，使我各方面都有了很大的进步。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目前，我各科成绩都很好，请勿挂念。我即将毕业，不久就要填报升学志愿，我准备报考师范学校。您同意吗？ </a:t>
                      </a:r>
                      <a:r>
                        <a:rPr lang="en-US" altLang="zh-CN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③</a:t>
                      </a:r>
                      <a:r>
                        <a:rPr lang="zh-CN" altLang="en-US" b="1" u="sng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请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您务必来信谈谈意见。</a:t>
                      </a:r>
                      <a:b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此致敬礼</a:t>
                      </a:r>
                      <a:b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                                                         李</a:t>
                      </a: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××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敬上</a:t>
                      </a: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 </a:t>
                      </a:r>
                      <a:b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                                                       2021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年</a:t>
                      </a: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5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月</a:t>
                      </a: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18</a:t>
                      </a:r>
                      <a:r>
                        <a:rPr lang="zh-CN" altLang="en-US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日</a:t>
                      </a:r>
                      <a:r>
                        <a:rPr lang="en-US" altLang="zh-CN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 </a:t>
                      </a:r>
                      <a:endParaRPr lang="en-US" altLang="zh-CN" sz="4400" b="1"/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4400" b="1"/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1763" name="表格 31762"/>
          <p:cNvGraphicFramePr>
            <a:graphicFrameLocks noGrp="1"/>
          </p:cNvGraphicFramePr>
          <p:nvPr/>
        </p:nvGraphicFramePr>
        <p:xfrm>
          <a:off x="611188" y="260350"/>
          <a:ext cx="7991475" cy="6431280"/>
        </p:xfrm>
        <a:graphic>
          <a:graphicData uri="http://schemas.openxmlformats.org/drawingml/2006/table">
            <a:tbl>
              <a:tblPr/>
              <a:tblGrid>
                <a:gridCol w="7991475"/>
              </a:tblGrid>
              <a:tr h="5938838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b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小题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1:①</a:t>
                      </a: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称呼没有顶格写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   ②“</a:t>
                      </a: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敬礼”应移到下行顶格写。 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 </a:t>
                      </a:r>
                      <a:b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endParaRPr lang="en-US" altLang="zh-CN" sz="3200" b="1">
                        <a:solidFill>
                          <a:srgbClr val="333333"/>
                        </a:solidFill>
                        <a:ea typeface="微软雅黑" panose="020b0503020204020204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小题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2:①“</a:t>
                      </a: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我恨不得一下子很快飞到您的身旁”，删去“一下子”或“很快”。</a:t>
                      </a:r>
                      <a:b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②“</a:t>
                      </a: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通过您多年对我的谆谆教导，使我各方面都有了很大进步”，删去“通过”或“使”。</a:t>
                      </a:r>
                      <a:b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endParaRPr lang="zh-CN" altLang="en-US" sz="3200" b="1">
                        <a:solidFill>
                          <a:srgbClr val="333333"/>
                        </a:solidFill>
                        <a:ea typeface="微软雅黑" panose="020b0503020204020204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小题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3:</a:t>
                      </a:r>
                      <a:r>
                        <a:rPr lang="en-US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③</a:t>
                      </a:r>
                      <a:r>
                        <a:rPr lang="en-US" altLang="zh-CN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“</a:t>
                      </a:r>
                      <a:r>
                        <a:rPr lang="zh-CN" altLang="en-US" sz="32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务必”不得体，可删去。因为“务必”一般是用于上对下的要求或晚辈对长辈说不得体。</a:t>
                      </a: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lstStyle/>
          <a:p>
            <a:endParaRPr/>
          </a:p>
        </p:txBody>
      </p:sp>
      <p:pic>
        <p:nvPicPr>
          <p:cNvPr id="48131" name="内容占位符 3" descr="图片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714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900" b="1" kern="0" cap="none" spc="0" normalizeH="0" baseline="0" noProof="0">
                <a:solidFill>
                  <a:srgbClr val="FF0000"/>
                </a:solidFill>
                <a:latin typeface="+mj-lt"/>
                <a:ea typeface="华文隶书" pitchFamily="2" charset="-122"/>
                <a:cs typeface="+mj-cs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1484313"/>
            <a:ext cx="8143875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32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学习书信的写作，弄清书信和普通文章的异同。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2.</a:t>
            </a:r>
            <a:r>
              <a:rPr kumimoji="0" lang="zh-CN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掌握常见书信的格式与写法并能在日常生活中熟练运用。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3.</a:t>
            </a:r>
            <a:r>
              <a:rPr kumimoji="0" lang="zh-CN" altLang="zh-CN" sz="3200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体会书信这一传统交流方式所具有的特殊意义和文化内涵。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6" name="矩形 33795"/>
          <p:cNvSpPr/>
          <p:nvPr/>
        </p:nvSpPr>
        <p:spPr>
          <a:xfrm>
            <a:off x="539750" y="333375"/>
            <a:ext cx="8208963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敬爱的爷爷：</a:t>
            </a:r>
          </a:p>
          <a:p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       您好！</a:t>
            </a:r>
          </a:p>
          <a:p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       近来身体好吗？我们已有几个月未见面了，我常常惦念着您。有时思念心切，</a:t>
            </a:r>
            <a:r>
              <a:rPr lang="en-US" altLang="zh-CN" sz="2800" b="1" u="sng">
                <a:solidFill>
                  <a:srgbClr val="333333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2800" b="1" u="sng">
                <a:solidFill>
                  <a:srgbClr val="333333"/>
                </a:solidFill>
                <a:latin typeface="Arial" panose="020b0604020202020204" pitchFamily="34" charset="0"/>
              </a:rPr>
              <a:t>我恨不得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一下子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飞</a:t>
            </a:r>
            <a:r>
              <a:rPr lang="zh-CN" altLang="en-US" sz="2800" b="1" u="sng">
                <a:solidFill>
                  <a:srgbClr val="333333"/>
                </a:solidFill>
                <a:latin typeface="Arial" panose="020b0604020202020204" pitchFamily="34" charset="0"/>
              </a:rPr>
              <a:t>到您的身旁，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向您汇报我近来的情况，倾诉对您的思念之情。爷爷，</a:t>
            </a:r>
            <a:r>
              <a:rPr lang="en-US" altLang="zh-CN" sz="2800" b="1" u="sng">
                <a:solidFill>
                  <a:srgbClr val="333333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通过</a:t>
            </a:r>
            <a:r>
              <a:rPr lang="zh-CN" altLang="en-US" sz="2800" b="1" u="sng">
                <a:solidFill>
                  <a:srgbClr val="333333"/>
                </a:solidFill>
                <a:latin typeface="Arial" panose="020b0604020202020204" pitchFamily="34" charset="0"/>
              </a:rPr>
              <a:t>您多年对我的谆谆教导，我各方面都有了很大的进步。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目前，我各科成绩都很好，</a:t>
            </a:r>
            <a:r>
              <a:rPr lang="zh-CN" altLang="en-US" sz="2800" b="1" u="sng">
                <a:solidFill>
                  <a:srgbClr val="333333"/>
                </a:solidFill>
                <a:latin typeface="Arial" panose="020b0604020202020204" pitchFamily="34" charset="0"/>
              </a:rPr>
              <a:t>请勿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挂念。我即将毕业，不久就要填报升学志愿，我准备报考师范学校。您同意吗？</a:t>
            </a:r>
            <a:r>
              <a:rPr lang="en-US" altLang="zh-CN" sz="2800" b="1">
                <a:solidFill>
                  <a:srgbClr val="333333"/>
                </a:solidFill>
                <a:latin typeface="Arial" panose="020b0604020202020204" pitchFamily="34" charset="0"/>
              </a:rPr>
              <a:t>③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请您来信谈谈</a:t>
            </a:r>
            <a:r>
              <a:rPr lang="zh-CN" altLang="en-US" sz="2800" b="1" u="sng">
                <a:solidFill>
                  <a:srgbClr val="333333"/>
                </a:solidFill>
                <a:latin typeface="Arial" panose="020b0604020202020204" pitchFamily="34" charset="0"/>
              </a:rPr>
              <a:t>意见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b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       此致</a:t>
            </a:r>
          </a:p>
          <a:p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敬礼</a:t>
            </a:r>
            <a:b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                                                              李</a:t>
            </a:r>
            <a:r>
              <a:rPr lang="en-US" altLang="zh-CN" sz="2800" b="1">
                <a:solidFill>
                  <a:srgbClr val="333333"/>
                </a:solidFill>
                <a:latin typeface="Arial" panose="020b0604020202020204" pitchFamily="34" charset="0"/>
              </a:rPr>
              <a:t>××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敬上</a:t>
            </a:r>
          </a:p>
          <a:p>
            <a:r>
              <a:rPr lang="en-US" altLang="zh-CN" sz="2800" b="1">
                <a:solidFill>
                  <a:srgbClr val="333333"/>
                </a:solidFill>
                <a:latin typeface="Arial" panose="020b0604020202020204" pitchFamily="34" charset="0"/>
              </a:rPr>
              <a:t>                                                        2021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800" b="1">
                <a:solidFill>
                  <a:srgbClr val="333333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800" b="1">
                <a:solidFill>
                  <a:srgbClr val="333333"/>
                </a:solidFill>
                <a:latin typeface="Arial" panose="020b0604020202020204" pitchFamily="34" charset="0"/>
              </a:rPr>
              <a:t>18</a:t>
            </a:r>
            <a: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  <a:t>日</a:t>
            </a:r>
            <a:br>
              <a:rPr lang="zh-CN" altLang="en-US" sz="2800" b="1">
                <a:solidFill>
                  <a:srgbClr val="333333"/>
                </a:solidFill>
                <a:latin typeface="Arial" panose="020b0604020202020204" pitchFamily="34" charset="0"/>
              </a:rPr>
            </a:br>
            <a:endParaRPr lang="zh-CN" altLang="en-US" sz="28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781" name="表格 32780"/>
          <p:cNvGraphicFramePr>
            <a:graphicFrameLocks noGrp="1"/>
          </p:cNvGraphicFramePr>
          <p:nvPr/>
        </p:nvGraphicFramePr>
        <p:xfrm>
          <a:off x="0" y="0"/>
          <a:ext cx="9144000" cy="64643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4643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br>
                        <a:rPr lang="en-US" altLang="zh-CN" sz="16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</a:br>
                      <a:r>
                        <a:rPr lang="en-US" altLang="zh-CN" sz="1600" b="1">
                          <a:solidFill>
                            <a:srgbClr val="333333"/>
                          </a:solidFill>
                          <a:ea typeface="微软雅黑" panose="020b0503020204020204" charset="-122"/>
                        </a:rPr>
                        <a:t>      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ea typeface="微软雅黑" panose="020b0503020204020204" charset="-122"/>
                        </a:rPr>
                        <a:t>小题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ea typeface="微软雅黑" panose="020b0503020204020204" charset="-122"/>
                        </a:rPr>
                        <a:t>1: 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rgbClr val="3333FF"/>
                          </a:solidFill>
                          <a:ea typeface="微软雅黑" panose="020b0503020204020204" charset="-122"/>
                        </a:rPr>
                        <a:t>试题分析：书信的基本格式是称呼：顶格写；问候语：独立成段，不可直接接下文；正文：这是信的主体，可以分为若干段来写；祝颂语：以最一般的“此致”、“敬礼”为例，“此致”有两种位置来书写，一是紧接着主体正文之后，不另起段，不加标点，二是在正文之下另起一行空两格书写，“敬礼”写在“此致”的下一行，顶格书写，后应该加上一个惊叹号，表示祝颂的诚意和强度；署名和日期：写信人的名字或写在祝颂语下方空一至二行的右侧，再下一行写日期。由此可见，此封书信的格式出现了两处错误，称呼没有顶格写、“敬礼”没有移到下行顶格写。</a:t>
                      </a:r>
                      <a:br>
                        <a:rPr lang="zh-CN" altLang="en-US" sz="2400" b="1">
                          <a:solidFill>
                            <a:srgbClr val="3333FF"/>
                          </a:solidFill>
                          <a:ea typeface="微软雅黑" panose="020b0503020204020204" charset="-122"/>
                        </a:rPr>
                      </a:br>
                      <a:r>
                        <a:rPr lang="zh-CN" altLang="en-US" sz="2400" b="1">
                          <a:solidFill>
                            <a:srgbClr val="3333FF"/>
                          </a:solidFill>
                          <a:ea typeface="微软雅黑" panose="020b0503020204020204" charset="-122"/>
                        </a:rPr>
                        <a:t>      点评：书信是一种常用的应用文，是相隔较远，暂时见不到面的人们相互交流情感与思想的工具，书信题最常见的出题点就在书信的格式，所以，在平时要熟练掌握书信格式。另外对常用的应用文如请假条、通知、启事等要加强了解和运用。</a:t>
                      </a:r>
                      <a:br>
                        <a:rPr lang="zh-CN" altLang="en-US" sz="2400" b="1">
                          <a:solidFill>
                            <a:srgbClr val="3333FF"/>
                          </a:solidFill>
                          <a:ea typeface="微软雅黑" panose="020b0503020204020204" charset="-122"/>
                        </a:rPr>
                      </a:br>
                      <a:endParaRPr lang="zh-CN" altLang="en-US" sz="2400" b="1">
                        <a:solidFill>
                          <a:srgbClr val="3333FF"/>
                        </a:solidFill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标题 34817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/>
          </a:p>
        </p:txBody>
      </p:sp>
      <p:sp>
        <p:nvSpPr>
          <p:cNvPr id="34819" name="文本占位符 34818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  <a:ea typeface="微软雅黑" panose="020b0503020204020204" charset="-122"/>
              </a:rPr>
              <a:t>小题</a:t>
            </a:r>
            <a:r>
              <a:rPr lang="en-US" altLang="zh-CN" sz="3600" b="1">
                <a:solidFill>
                  <a:srgbClr val="FF0000"/>
                </a:solidFill>
                <a:ea typeface="微软雅黑" panose="020b0503020204020204" charset="-122"/>
              </a:rPr>
              <a:t>2:</a:t>
            </a:r>
          </a:p>
          <a:p>
            <a: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  <a:t>试题分析：“我恨不得一下子很快飞到您的身旁”语义重复，删去“一下子”或“很快”； “通过您多年对我的谆谆教导，使我各方面都有了很大进步”语意不明，删去“通过”或“使”。</a:t>
            </a:r>
            <a:b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</a:br>
            <a: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  <a:t>     点评：做病句修改类题目时，首先要判断句子的正误，如果是病句，则先要判断它的病句类型，然后对症下药，进行修改。要尽量少改动，保留句子愿意，对修改后的句子进行复查核对，看是否通顺，有无新的语病产生。</a:t>
            </a:r>
            <a:b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</a:br>
            <a:endParaRPr lang="zh-CN" altLang="en-US" sz="3600" b="1">
              <a:solidFill>
                <a:srgbClr val="3333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标题 3584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/>
          </a:p>
        </p:txBody>
      </p:sp>
      <p:sp>
        <p:nvSpPr>
          <p:cNvPr id="35843" name="文本占位符 35842"/>
          <p:cNvSpPr>
            <a:spLocks noGrp="1" noRot="1"/>
          </p:cNvSpPr>
          <p:nvPr>
            <p:ph type="body" idx="1"/>
          </p:nvPr>
        </p:nvSpPr>
        <p:spPr>
          <a:xfrm>
            <a:off x="304800" y="0"/>
            <a:ext cx="8540750" cy="5867400"/>
          </a:xfrm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ea typeface="微软雅黑" panose="020b0503020204020204" charset="-122"/>
              </a:rPr>
              <a:t>小题</a:t>
            </a:r>
            <a:r>
              <a:rPr lang="en-US" altLang="zh-CN" sz="3600" b="1">
                <a:solidFill>
                  <a:srgbClr val="FF0000"/>
                </a:solidFill>
                <a:ea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ea typeface="微软雅黑" panose="020b0503020204020204" charset="-122"/>
              </a:rPr>
              <a:t>：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  <a:t>       试题分析：“请您务必来信谈谈意见”一句中的“务必”一词运用不得体，这封信是孙子写给爷爷的，而“务必” 一般是用于上对下的要求或晚辈对长辈，所以用在这里不得体，可以删掉。</a:t>
            </a:r>
            <a:b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</a:br>
            <a:r>
              <a:rPr lang="zh-CN" altLang="en-US" sz="3600" b="1">
                <a:solidFill>
                  <a:srgbClr val="3333FF"/>
                </a:solidFill>
                <a:ea typeface="微软雅黑" panose="020b0503020204020204" charset="-122"/>
              </a:rPr>
              <a:t>      点评：解答词语理解和运用类题目时，要结合所给的词语含义和具体的语言环境来作答。在平时的学习过程中，要注意积累，特别是容易混淆的词语，不能仅凭字面意思来理解词语含义。</a:t>
            </a:r>
            <a:endParaRPr lang="zh-CN" altLang="en-US" sz="3600" b="1">
              <a:solidFill>
                <a:srgbClr val="3333FF"/>
              </a:solidFill>
            </a:endParaRPr>
          </a:p>
          <a:p>
            <a:endParaRPr lang="zh-CN" altLang="en-US" sz="360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标题 4198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/>
          </a:p>
        </p:txBody>
      </p:sp>
      <p:sp>
        <p:nvSpPr>
          <p:cNvPr id="41987" name="文本占位符 41986"/>
          <p:cNvSpPr>
            <a:spLocks noGrp="1" noRot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41988" name="图片 4" descr="QQ图片20130109ʂM52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3612"/>
            <a:ext cx="10404475" cy="847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矩形 41989"/>
          <p:cNvSpPr/>
          <p:nvPr/>
        </p:nvSpPr>
        <p:spPr>
          <a:xfrm>
            <a:off x="179388" y="2781300"/>
            <a:ext cx="8382000" cy="12890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6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相信同学们是最棒的！</a:t>
            </a:r>
          </a:p>
        </p:txBody>
      </p:sp>
      <p:pic>
        <p:nvPicPr>
          <p:cNvPr id="4199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76100" y="10414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Picture 9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Rectangle 5"/>
          <p:cNvSpPr>
            <a:spLocks noGrp="1"/>
          </p:cNvSpPr>
          <p:nvPr>
            <p:ph type="title"/>
          </p:nvPr>
        </p:nvSpPr>
        <p:spPr>
          <a:xfrm>
            <a:off x="395288" y="115888"/>
            <a:ext cx="7543800" cy="1295400"/>
          </a:xfrm>
        </p:spPr>
        <p:txBody>
          <a:bodyPr vert="horz" wrap="square" lIns="91440" tIns="45720" rIns="91440" bIns="45720" anchor="b" anchorCtr="0"/>
          <a:lstStyle/>
          <a:p>
            <a:r>
              <a:rPr lang="zh-CN" altLang="en-US">
                <a:solidFill>
                  <a:srgbClr val="FF0000"/>
                </a:solidFill>
              </a:rPr>
              <a:t>一、文题展示</a:t>
            </a:r>
          </a:p>
        </p:txBody>
      </p:sp>
      <p:sp>
        <p:nvSpPr>
          <p:cNvPr id="49156" name="Rectangle 6"/>
          <p:cNvSpPr>
            <a:spLocks noGrp="1"/>
          </p:cNvSpPr>
          <p:nvPr>
            <p:ph type="body"/>
          </p:nvPr>
        </p:nvSpPr>
        <p:spPr>
          <a:xfrm>
            <a:off x="468313" y="1989138"/>
            <a:ext cx="8229600" cy="2305050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3400"/>
              <a:t>          </a:t>
            </a:r>
            <a:r>
              <a:rPr lang="zh-CN" altLang="zh-CN" sz="3400" b="1">
                <a:solidFill>
                  <a:srgbClr val="0000FF"/>
                </a:solidFill>
              </a:rPr>
              <a:t>在生活中，你一定有很多快乐或是烦恼要与亲朋好友分享。请用书信的形式向亲朋好友中的任何一位敞开心扉，倾诉心曲，讲述自己的人生经历，不少于</a:t>
            </a:r>
            <a:r>
              <a:rPr lang="en-US" altLang="zh-CN" sz="3400" b="1">
                <a:solidFill>
                  <a:srgbClr val="0000FF"/>
                </a:solidFill>
              </a:rPr>
              <a:t>600</a:t>
            </a:r>
            <a:r>
              <a:rPr lang="zh-CN" altLang="zh-CN" sz="3400" b="1">
                <a:solidFill>
                  <a:srgbClr val="0000FF"/>
                </a:solidFill>
              </a:rPr>
              <a:t>字。</a:t>
            </a:r>
          </a:p>
          <a:p>
            <a:pPr>
              <a:lnSpc>
                <a:spcPct val="90000"/>
              </a:lnSpc>
              <a:buNone/>
            </a:pPr>
            <a:endParaRPr lang="zh-CN" altLang="zh-CN" sz="3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zh-CN" sz="37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altLang="zh-CN" sz="3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Picture 9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Rectangle 5"/>
          <p:cNvSpPr>
            <a:spLocks noGrp="1"/>
          </p:cNvSpPr>
          <p:nvPr>
            <p:ph type="title"/>
          </p:nvPr>
        </p:nvSpPr>
        <p:spPr>
          <a:xfrm>
            <a:off x="250825" y="115888"/>
            <a:ext cx="7543800" cy="790575"/>
          </a:xfrm>
        </p:spPr>
        <p:txBody>
          <a:bodyPr vert="horz" wrap="square" lIns="91440" tIns="45720" rIns="91440" bIns="45720" anchor="b" anchorCtr="0"/>
          <a:lstStyle/>
          <a:p>
            <a:r>
              <a:rPr lang="zh-CN" altLang="en-US">
                <a:solidFill>
                  <a:srgbClr val="FF0000"/>
                </a:solidFill>
              </a:rPr>
              <a:t>二、写作导航</a:t>
            </a:r>
          </a:p>
        </p:txBody>
      </p:sp>
      <p:sp>
        <p:nvSpPr>
          <p:cNvPr id="50180" name="Rectangle 6"/>
          <p:cNvSpPr>
            <a:spLocks noGrp="1"/>
          </p:cNvSpPr>
          <p:nvPr>
            <p:ph type="body"/>
          </p:nvPr>
        </p:nvSpPr>
        <p:spPr>
          <a:xfrm>
            <a:off x="0" y="908050"/>
            <a:ext cx="9144000" cy="5257800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2600"/>
              <a:t>              </a:t>
            </a:r>
            <a:r>
              <a:rPr lang="zh-CN" altLang="zh-CN" sz="3000">
                <a:solidFill>
                  <a:srgbClr val="0000FF"/>
                </a:solidFill>
              </a:rPr>
              <a:t>书信有一定的体例格式。一封书信，一般包含前文、正文和后文三部分。</a:t>
            </a:r>
          </a:p>
          <a:p>
            <a:pPr>
              <a:buNone/>
            </a:pPr>
            <a:r>
              <a:rPr lang="en-US" altLang="zh-CN" sz="3000">
                <a:solidFill>
                  <a:srgbClr val="0000FF"/>
                </a:solidFill>
              </a:rPr>
              <a:t>             </a:t>
            </a:r>
            <a:r>
              <a:rPr lang="zh-CN" altLang="zh-CN" sz="3000">
                <a:solidFill>
                  <a:srgbClr val="0000FF"/>
                </a:solidFill>
              </a:rPr>
              <a:t>前文包括称呼语、必要的寒暄语</a:t>
            </a:r>
            <a:r>
              <a:rPr lang="en-US" altLang="zh-CN" sz="3000">
                <a:solidFill>
                  <a:srgbClr val="0000FF"/>
                </a:solidFill>
              </a:rPr>
              <a:t>(</a:t>
            </a:r>
            <a:r>
              <a:rPr lang="zh-CN" altLang="zh-CN" sz="3000">
                <a:solidFill>
                  <a:srgbClr val="0000FF"/>
                </a:solidFill>
              </a:rPr>
              <a:t>如问候、致谢、致歉、说明写信意图等</a:t>
            </a:r>
            <a:r>
              <a:rPr lang="en-US" altLang="zh-CN" sz="3000">
                <a:solidFill>
                  <a:srgbClr val="0000FF"/>
                </a:solidFill>
              </a:rPr>
              <a:t>)</a:t>
            </a:r>
            <a:r>
              <a:rPr lang="zh-CN" altLang="zh-CN" sz="3000">
                <a:solidFill>
                  <a:srgbClr val="0000FF"/>
                </a:solidFill>
              </a:rPr>
              <a:t>，要注意称谓得当，语言简洁，避免虚假客套。称呼必须顶格写，有的还可以加上一定的限定、修饰词，如敬爱的、尊敬的等。寒暄语如“你好”“近来身体是否安康”等应独立成段，不可以直接接下文。</a:t>
            </a:r>
          </a:p>
          <a:p>
            <a:pPr>
              <a:buNone/>
            </a:pPr>
            <a:r>
              <a:rPr lang="en-US" altLang="zh-CN" sz="3000">
                <a:solidFill>
                  <a:srgbClr val="0000FF"/>
                </a:solidFill>
              </a:rPr>
              <a:t>           </a:t>
            </a:r>
            <a:r>
              <a:rPr lang="zh-CN" altLang="zh-CN" sz="3000">
                <a:solidFill>
                  <a:srgbClr val="0000FF"/>
                </a:solidFill>
              </a:rPr>
              <a:t>正文是书信的主体部分，根据写信目的确定内容先后和详略安排。一般不宜长篇大论，要注意内容简明，表达连贯，语言得体。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02" name="Picture 4" descr="d8fe0b0abe4fd18650f627c0cc3b4fd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8964613" cy="5948363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en-US" altLang="zh-CN" sz="3000"/>
              <a:t>           </a:t>
            </a:r>
            <a:r>
              <a:rPr lang="zh-CN" altLang="zh-CN" sz="3000">
                <a:solidFill>
                  <a:srgbClr val="0000FF"/>
                </a:solidFill>
              </a:rPr>
              <a:t>后文则包括祝颂语、署名和日期等内容。正文写完后，另起一行，写上一些表示敬意、祝愿或勉励的话，如空两格写“此致”，再换一行写“敬礼”，或者省略“此致”，只另起一行空两格写“敬礼”“安好”“健康”“平安”等词。写信人的姓名写在祝颂语下方空一至二行的右侧。最好还要在写信人姓名之前写上与收信人的关系，如儿×××、父×××、你的朋友×××等。再下一行写日期。</a:t>
            </a:r>
            <a:r>
              <a:rPr lang="en-US" altLang="zh-CN" sz="3000">
                <a:solidFill>
                  <a:srgbClr val="0000FF"/>
                </a:solidFill>
              </a:rPr>
              <a:t>            </a:t>
            </a:r>
            <a:r>
              <a:rPr lang="zh-CN" altLang="zh-CN" sz="3000">
                <a:solidFill>
                  <a:srgbClr val="FF0000"/>
                </a:solidFill>
              </a:rPr>
              <a:t>注意，书信的内容要写得情真意切，避免套话和空话，语言表达要流畅清楚，不可含糊其辞。</a:t>
            </a:r>
          </a:p>
          <a:p>
            <a:pPr>
              <a:buNone/>
            </a:pPr>
            <a:endParaRPr lang="zh-CN" altLang="zh-CN" sz="3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8" name="矩形 26627"/>
          <p:cNvSpPr/>
          <p:nvPr/>
        </p:nvSpPr>
        <p:spPr>
          <a:xfrm>
            <a:off x="250825" y="448469"/>
            <a:ext cx="8642350" cy="56927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</a:rPr>
              <a:t>敬爱的张老师：</a:t>
            </a:r>
          </a:p>
          <a:p>
            <a:r>
              <a:rPr lang="zh-CN" altLang="en-US" sz="2800" b="1">
                <a:solidFill>
                  <a:srgbClr val="FF9900"/>
                </a:solidFill>
                <a:latin typeface="Arial" panose="020b0604020202020204" pitchFamily="34" charset="0"/>
              </a:rPr>
              <a:t>        您好！</a:t>
            </a:r>
            <a:endParaRPr lang="zh-CN" altLang="en-US" sz="2800" b="1">
              <a:solidFill>
                <a:srgbClr val="FF99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　　写信对于我来并不陌生，但对老师写信，尤其是给在教我们课的您写信，我却不知道应该从何下笔。 　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　    张老师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您是我最喜欢最敬佩的老师。做为班主任只有您能和我们朝夕相处贴进了解我们。您了解我们，我们也了解您，因为我们亲眼看到，无论是寒冷的冬季，还是赤日炎炎的夏日，您总是第一个走进班来迎接我们上学，最后走出教室目送我们回家。 　</a:t>
            </a:r>
          </a:p>
          <a:p>
            <a:r>
              <a:rPr lang="zh-CN" altLang="en-US" sz="2800" b="1">
                <a:latin typeface="Arial" panose="020b0604020202020204" pitchFamily="34" charset="0"/>
              </a:rPr>
              <a:t>　　</a:t>
            </a:r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此致</a:t>
            </a:r>
          </a:p>
          <a:p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敬礼</a:t>
            </a:r>
          </a:p>
          <a:p>
            <a:pPr algn="r"/>
            <a:r>
              <a:rPr lang="zh-CN" altLang="en-US" sz="2800" b="1">
                <a:latin typeface="Arial" panose="020b0604020202020204" pitchFamily="34" charset="0"/>
              </a:rPr>
              <a:t>七年级一班   </a:t>
            </a:r>
            <a:r>
              <a:rPr lang="en-US" altLang="zh-CN" sz="2800" b="1">
                <a:latin typeface="Arial" panose="020b0604020202020204" pitchFamily="34" charset="0"/>
              </a:rPr>
              <a:t>XX</a:t>
            </a:r>
            <a:r>
              <a:rPr lang="zh-CN" altLang="en-US" sz="2800" b="1">
                <a:latin typeface="Arial" panose="020b0604020202020204" pitchFamily="34" charset="0"/>
              </a:rPr>
              <a:t>同学</a:t>
            </a:r>
          </a:p>
          <a:p>
            <a:pPr algn="r"/>
            <a:r>
              <a:rPr lang="zh-CN" altLang="en-US" sz="2800" b="1">
                <a:latin typeface="Arial" panose="020b0604020202020204" pitchFamily="34" charset="0"/>
              </a:rPr>
              <a:t>　　</a:t>
            </a:r>
            <a:r>
              <a:rPr lang="en-US" altLang="zh-CN" sz="2800" b="1">
                <a:latin typeface="Arial" panose="020b0604020202020204" pitchFamily="34" charset="0"/>
              </a:rPr>
              <a:t>2021</a:t>
            </a:r>
            <a:r>
              <a:rPr lang="zh-CN" altLang="en-US" sz="2800" b="1">
                <a:latin typeface="Arial" panose="020b0604020202020204" pitchFamily="34" charset="0"/>
              </a:rPr>
              <a:t>年</a:t>
            </a:r>
            <a:r>
              <a:rPr lang="en-US" altLang="zh-CN" sz="2800" b="1">
                <a:latin typeface="Arial" panose="020b0604020202020204" pitchFamily="34" charset="0"/>
              </a:rPr>
              <a:t>5</a:t>
            </a:r>
            <a:r>
              <a:rPr lang="zh-CN" altLang="en-US" sz="2800" b="1">
                <a:latin typeface="Arial" panose="020b0604020202020204" pitchFamily="34" charset="0"/>
              </a:rPr>
              <a:t>月</a:t>
            </a:r>
            <a:r>
              <a:rPr lang="en-US" altLang="zh-CN" sz="2800" b="1">
                <a:latin typeface="Arial" panose="020b0604020202020204" pitchFamily="34" charset="0"/>
              </a:rPr>
              <a:t>18</a:t>
            </a:r>
            <a:r>
              <a:rPr lang="zh-CN" altLang="en-US" sz="2800" b="1">
                <a:latin typeface="Arial" panose="020b0604020202020204" pitchFamily="34" charset="0"/>
              </a:rPr>
              <a:t>日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矩形 27649"/>
          <p:cNvSpPr/>
          <p:nvPr/>
        </p:nvSpPr>
        <p:spPr>
          <a:xfrm>
            <a:off x="250825" y="356870"/>
            <a:ext cx="8642350" cy="5877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</a:rPr>
              <a:t>敬爱的张老师：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FF9900"/>
                </a:solidFill>
                <a:latin typeface="Arial" panose="020b0604020202020204" pitchFamily="34" charset="0"/>
              </a:rPr>
              <a:t>您好！</a:t>
            </a:r>
            <a:endParaRPr lang="zh-CN" altLang="en-US" sz="2800" b="1">
              <a:solidFill>
                <a:srgbClr val="FF99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　　写信对于我来并不陌生，但对老师写信，尤其是给在教我们课的您写信，我却不知道应该从何下笔。 　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　    张老师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您是我最喜欢最敬佩的老师。做为班主任只有您能和我们朝夕相处贴进了解我们。您了解我们，我们也了解您，因为我们亲眼看到，无论是寒冷的冬季，还是赤日炎炎的夏日，您总是第一个走进班来迎接我们上学，最后走出教室目送我们回家。 　</a:t>
            </a:r>
          </a:p>
          <a:p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       祝您：</a:t>
            </a:r>
          </a:p>
          <a:p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身体健康，工作顺利 ！　</a:t>
            </a:r>
            <a:r>
              <a:rPr lang="en-US" altLang="zh-CN" sz="2800" b="1">
                <a:solidFill>
                  <a:srgbClr val="CC3300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</a:rPr>
              <a:t>　</a:t>
            </a:r>
          </a:p>
          <a:p>
            <a:pPr algn="r"/>
            <a:r>
              <a:rPr lang="zh-CN" altLang="en-US" sz="2800" b="1">
                <a:latin typeface="Arial" panose="020b0604020202020204" pitchFamily="34" charset="0"/>
              </a:rPr>
              <a:t>七年级一班   </a:t>
            </a:r>
            <a:r>
              <a:rPr lang="en-US" altLang="zh-CN" sz="2800" b="1">
                <a:latin typeface="Arial" panose="020b0604020202020204" pitchFamily="34" charset="0"/>
              </a:rPr>
              <a:t>XX</a:t>
            </a:r>
            <a:r>
              <a:rPr lang="zh-CN" altLang="en-US" sz="2800" b="1">
                <a:latin typeface="Arial" panose="020b0604020202020204" pitchFamily="34" charset="0"/>
              </a:rPr>
              <a:t>同学</a:t>
            </a:r>
          </a:p>
          <a:p>
            <a:pPr algn="r"/>
            <a:r>
              <a:rPr lang="zh-CN" altLang="en-US" sz="2800" b="1">
                <a:latin typeface="Arial" panose="020b0604020202020204" pitchFamily="34" charset="0"/>
              </a:rPr>
              <a:t>　　</a:t>
            </a:r>
            <a:r>
              <a:rPr lang="en-US" altLang="zh-CN" sz="2800" b="1">
                <a:latin typeface="Arial" panose="020b0604020202020204" pitchFamily="34" charset="0"/>
              </a:rPr>
              <a:t>2021</a:t>
            </a:r>
            <a:r>
              <a:rPr lang="zh-CN" altLang="en-US" sz="2800" b="1">
                <a:latin typeface="Arial" panose="020b0604020202020204" pitchFamily="34" charset="0"/>
              </a:rPr>
              <a:t>年</a:t>
            </a:r>
            <a:r>
              <a:rPr lang="en-US" altLang="zh-CN" sz="2800" b="1">
                <a:latin typeface="Arial" panose="020b0604020202020204" pitchFamily="34" charset="0"/>
              </a:rPr>
              <a:t>5</a:t>
            </a:r>
            <a:r>
              <a:rPr lang="zh-CN" altLang="en-US" sz="2800" b="1">
                <a:latin typeface="Arial" panose="020b0604020202020204" pitchFamily="34" charset="0"/>
              </a:rPr>
              <a:t>月</a:t>
            </a:r>
            <a:r>
              <a:rPr lang="en-US" altLang="zh-CN" sz="2800" b="1">
                <a:latin typeface="Arial" panose="020b0604020202020204" pitchFamily="34" charset="0"/>
              </a:rPr>
              <a:t>18</a:t>
            </a:r>
            <a:r>
              <a:rPr lang="zh-CN" altLang="en-US" sz="2800" b="1">
                <a:latin typeface="Arial" panose="020b0604020202020204" pitchFamily="34" charset="0"/>
              </a:rPr>
              <a:t>日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6" name="矩形 28675"/>
          <p:cNvSpPr/>
          <p:nvPr/>
        </p:nvSpPr>
        <p:spPr>
          <a:xfrm>
            <a:off x="179388" y="158433"/>
            <a:ext cx="8964612" cy="63696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177800"/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亲爱的爸爸：</a:t>
            </a:r>
          </a:p>
          <a:p>
            <a:pPr indent="177800"/>
            <a:r>
              <a:rPr lang="zh-CN" altLang="en-US" sz="2400" b="1">
                <a:solidFill>
                  <a:srgbClr val="FF9900"/>
                </a:solidFill>
                <a:latin typeface="Arial" panose="020b0604020202020204" pitchFamily="34" charset="0"/>
              </a:rPr>
              <a:t>       您好！</a:t>
            </a:r>
          </a:p>
          <a:p>
            <a:pPr indent="177800"/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      这是我第一次给你写信。有句话说“父爱如山，深沉严格”，我觉得这句话一点也没有错，这个家是你用粗大的手撑起来的，你总是无怨无悔的辛勤工作。每当看到你辛勤工作的身影，我就感到自己太不孝了，老是对你的话冲耳不闻，有时候还会跟你顶嘴。想到这儿我就情不自禁地想落泪。在这里我想说一声：“爸爸，您辛苦了！”为了我，你憔悴了很多，瘦了很多。原本乌黑的头发中却夹杂了几丝白发。</a:t>
            </a:r>
          </a:p>
          <a:p>
            <a:pPr indent="177800"/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      有句话说“难报三春晖”我现在才懂得这句话的含义，我才懂得可怜天下父母心。爸爸你和妈妈对我的爱和教导我怎么也报答不了，你和妈妈含辛茹苦的抚育我成长，这恩情我会永远铭记在心中！</a:t>
            </a:r>
          </a:p>
          <a:p>
            <a:pPr indent="177800"/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solidFill>
                  <a:srgbClr val="CC3300"/>
                </a:solidFill>
                <a:latin typeface="Arial" panose="020b0604020202020204" pitchFamily="34" charset="0"/>
              </a:rPr>
              <a:t>敬祝：</a:t>
            </a:r>
          </a:p>
          <a:p>
            <a:pPr indent="177800"/>
            <a:r>
              <a:rPr lang="zh-CN" altLang="en-US" sz="2400" b="1">
                <a:solidFill>
                  <a:srgbClr val="CC3300"/>
                </a:solidFill>
                <a:latin typeface="Arial" panose="020b0604020202020204" pitchFamily="34" charset="0"/>
              </a:rPr>
              <a:t>身体健康，万事如意，笑口常开！</a:t>
            </a:r>
          </a:p>
          <a:p>
            <a:pPr indent="177800" algn="r"/>
            <a:r>
              <a:rPr lang="zh-CN" altLang="en-US" sz="2400" b="1">
                <a:latin typeface="Arial" panose="020b0604020202020204" pitchFamily="34" charset="0"/>
              </a:rPr>
              <a:t>您的儿子</a:t>
            </a:r>
            <a:r>
              <a:rPr lang="en-US" altLang="zh-CN" sz="2400" b="1">
                <a:latin typeface="Arial" panose="020b0604020202020204" pitchFamily="34" charset="0"/>
              </a:rPr>
              <a:t>(</a:t>
            </a:r>
            <a:r>
              <a:rPr lang="zh-CN" altLang="en-US" sz="2400" b="1">
                <a:latin typeface="Arial" panose="020b0604020202020204" pitchFamily="34" charset="0"/>
              </a:rPr>
              <a:t>女儿</a:t>
            </a:r>
            <a:r>
              <a:rPr lang="en-US" altLang="zh-CN" sz="2400" b="1">
                <a:latin typeface="Arial" panose="020b0604020202020204" pitchFamily="34" charset="0"/>
              </a:rPr>
              <a:t>) XXX</a:t>
            </a:r>
          </a:p>
          <a:p>
            <a:pPr indent="177800" algn="r"/>
            <a:r>
              <a:rPr lang="en-US" altLang="zh-CN" sz="2400" b="1">
                <a:latin typeface="Arial" panose="020b0604020202020204" pitchFamily="34" charset="0"/>
              </a:rPr>
              <a:t>2021</a:t>
            </a:r>
            <a:r>
              <a:rPr lang="zh-CN" altLang="en-US" sz="2400" b="1">
                <a:latin typeface="Arial" panose="020b0604020202020204" pitchFamily="34" charset="0"/>
              </a:rPr>
              <a:t>年</a:t>
            </a:r>
            <a:r>
              <a:rPr lang="en-US" altLang="zh-CN" sz="2400" b="1">
                <a:latin typeface="Arial" panose="020b0604020202020204" pitchFamily="34" charset="0"/>
              </a:rPr>
              <a:t>5</a:t>
            </a:r>
            <a:r>
              <a:rPr lang="zh-CN" altLang="en-US" sz="2400" b="1">
                <a:latin typeface="Arial" panose="020b0604020202020204" pitchFamily="34" charset="0"/>
              </a:rPr>
              <a:t>月</a:t>
            </a:r>
            <a:r>
              <a:rPr lang="en-US" altLang="zh-CN" sz="2400" b="1">
                <a:latin typeface="Arial" panose="020b0604020202020204" pitchFamily="34" charset="0"/>
              </a:rPr>
              <a:t>18</a:t>
            </a:r>
            <a:r>
              <a:rPr lang="zh-CN" altLang="en-US" sz="2400" b="1">
                <a:latin typeface="Arial" panose="020b0604020202020204" pitchFamily="34" charset="0"/>
              </a:rPr>
              <a:t>日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8" name="矩形 21507"/>
          <p:cNvSpPr/>
          <p:nvPr/>
        </p:nvSpPr>
        <p:spPr>
          <a:xfrm>
            <a:off x="685800" y="152400"/>
            <a:ext cx="7126288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600">
                <a:solidFill>
                  <a:srgbClr val="000000"/>
                </a:solidFill>
                <a:ea typeface="华文新魏" pitchFamily="2" charset="-122"/>
              </a:rPr>
              <a:t>书信的结构</a:t>
            </a:r>
          </a:p>
        </p:txBody>
      </p:sp>
      <p:sp>
        <p:nvSpPr>
          <p:cNvPr id="21509" name="矩形 21508"/>
          <p:cNvSpPr/>
          <p:nvPr/>
        </p:nvSpPr>
        <p:spPr>
          <a:xfrm>
            <a:off x="2916238" y="2205038"/>
            <a:ext cx="4319587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0000"/>
                </a:solidFill>
              </a:rPr>
              <a:t>称谓</a:t>
            </a:r>
          </a:p>
          <a:p>
            <a:pPr lvl="0"/>
            <a:r>
              <a:rPr lang="zh-CN" altLang="en-US" sz="4000" b="1">
                <a:solidFill>
                  <a:srgbClr val="000000"/>
                </a:solidFill>
              </a:rPr>
              <a:t>问候语</a:t>
            </a:r>
          </a:p>
          <a:p>
            <a:pPr lvl="0"/>
            <a:r>
              <a:rPr lang="zh-CN" altLang="en-US" sz="4000" b="1">
                <a:solidFill>
                  <a:srgbClr val="000000"/>
                </a:solidFill>
              </a:rPr>
              <a:t>正文</a:t>
            </a:r>
          </a:p>
          <a:p>
            <a:pPr lvl="0"/>
            <a:r>
              <a:rPr lang="zh-CN" altLang="en-US" sz="4000" b="1">
                <a:solidFill>
                  <a:srgbClr val="000000"/>
                </a:solidFill>
              </a:rPr>
              <a:t>祝福语</a:t>
            </a:r>
          </a:p>
          <a:p>
            <a:pPr lvl="0"/>
            <a:r>
              <a:rPr lang="zh-CN" altLang="en-US" sz="4000" b="1">
                <a:solidFill>
                  <a:srgbClr val="000000"/>
                </a:solidFill>
              </a:rPr>
              <a:t>署名、日期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103</Paragraphs>
  <Slides>24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宋体</vt:lpstr>
      <vt:lpstr>Wingdings</vt:lpstr>
      <vt:lpstr>Cambria</vt:lpstr>
      <vt:lpstr>Calibri</vt:lpstr>
      <vt:lpstr>Calibri Light</vt:lpstr>
      <vt:lpstr>华文隶书</vt:lpstr>
      <vt:lpstr>楷体_GB2312</vt:lpstr>
      <vt:lpstr>华文新魏</vt:lpstr>
      <vt:lpstr>楷体</vt:lpstr>
      <vt:lpstr>Gulim</vt:lpstr>
      <vt:lpstr>微软雅黑</vt:lpstr>
      <vt:lpstr>古瓶荷花</vt:lpstr>
      <vt:lpstr>写   作</vt:lpstr>
      <vt:lpstr>PowerPoint Presentation</vt:lpstr>
      <vt:lpstr>一、文题展示</vt:lpstr>
      <vt:lpstr>二、写作导航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三、例文引路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2021-06-11T10:42:17.513</cp:lastPrinted>
  <dcterms:created xsi:type="dcterms:W3CDTF">2021-06-11T10:42:17Z</dcterms:created>
  <dcterms:modified xsi:type="dcterms:W3CDTF">2021-06-11T02:42:20Z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