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6" r:id="rId3"/>
    <p:sldId id="277" r:id="rId4"/>
    <p:sldId id="280" r:id="rId5"/>
    <p:sldId id="279" r:id="rId6"/>
    <p:sldId id="278" r:id="rId7"/>
    <p:sldId id="256" r:id="rId8"/>
    <p:sldId id="257" r:id="rId9"/>
    <p:sldId id="264" r:id="rId10"/>
    <p:sldId id="261" r:id="rId11"/>
    <p:sldId id="259" r:id="rId12"/>
    <p:sldId id="262" r:id="rId13"/>
    <p:sldId id="263" r:id="rId15"/>
    <p:sldId id="260" r:id="rId16"/>
    <p:sldId id="258" r:id="rId17"/>
    <p:sldId id="265" r:id="rId18"/>
    <p:sldId id="267" r:id="rId19"/>
    <p:sldId id="268" r:id="rId20"/>
    <p:sldId id="269" r:id="rId21"/>
    <p:sldId id="266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0520" y="736600"/>
            <a:ext cx="1124712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北冥有鱼，其名为鲲。鲲之大，不知其几千里也。世有流年，又有浮名，浮生之深，不知其几十载岁月也。吾不禁仰问红尘一声笑，且听风吟且逍遥；蜀道难，</a:t>
            </a:r>
            <a:r>
              <a:rPr lang="zh-CN" altLang="en-US" sz="3200" b="1">
                <a:sym typeface="+mn-ea"/>
              </a:rPr>
              <a:t>难道蜀，蜀道之难谁能懂，蜀道崎岖，巍峨无比，满怀心愿难托；梦中岁月已老，唏嘘人间孰登高，飞絮乱，薄酒寒，极目远望，双鬓染寒霜；锦瑟年华，清浅岁月，不知转瞬间韶华倾尽，无声风雨，让故事未完待续，当时惘然成追忆。人的一生，或许同星辰对话，或许与草木共枕，或许和回忆耳鬓厮磨，有或许和山川湖海互相致意，笔下浮生，花间光阴，墨迹未干孤灯灭，谁为汝带来一世心安，感情浮生万千。</a:t>
            </a:r>
            <a:r>
              <a:rPr lang="en-US" altLang="zh-CN" sz="3200" b="1">
                <a:sym typeface="+mn-ea"/>
              </a:rPr>
              <a:t>-------</a:t>
            </a:r>
            <a:r>
              <a:rPr lang="zh-CN" altLang="en-US" sz="3200" b="1">
                <a:sym typeface="+mn-ea"/>
              </a:rPr>
              <a:t>马冬雪（高二十七班）</a:t>
            </a:r>
            <a:endParaRPr lang="zh-CN" altLang="en-US" sz="32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8260" y="128905"/>
            <a:ext cx="5372735" cy="10763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 b="1"/>
              <a:t>相濡以沫，不如相忘于江湖。《庄子</a:t>
            </a:r>
            <a:r>
              <a:rPr lang="en-US" altLang="zh-CN" sz="3200" b="1"/>
              <a:t>·</a:t>
            </a:r>
            <a:r>
              <a:rPr lang="zh-CN" altLang="en-US" sz="3200" b="1"/>
              <a:t>大宗师》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48260" y="1435100"/>
            <a:ext cx="5372735" cy="15684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 b="1"/>
              <a:t>指放弃曾经的执著（情感心执），以全新的自我迎接世界。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48260" y="3281680"/>
            <a:ext cx="5252720" cy="95313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2800" b="1"/>
              <a:t>君子之交淡如水，小人之交甘若醴。出自《庄子·山木》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-12065" y="4685030"/>
            <a:ext cx="5373370" cy="181483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2800" b="1"/>
              <a:t>君子的交谊淡得像清水一样，小人的交情甜得像甜酒一样；君子淡泊而心地亲近，小人以利相亲而利断义绝。</a:t>
            </a:r>
            <a:endParaRPr lang="zh-CN" altLang="en-US" sz="2800" b="1"/>
          </a:p>
        </p:txBody>
      </p:sp>
      <p:sp>
        <p:nvSpPr>
          <p:cNvPr id="9" name="文本框 8"/>
          <p:cNvSpPr txBox="1"/>
          <p:nvPr/>
        </p:nvSpPr>
        <p:spPr>
          <a:xfrm>
            <a:off x="5666740" y="235585"/>
            <a:ext cx="3216275" cy="2553335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 b="1"/>
              <a:t>独与天地精神往来，而不傲倪于万物，不谴是非，以与世俗处。 《庄子·天下》</a:t>
            </a:r>
            <a:endParaRPr lang="zh-CN" altLang="en-US" sz="3200" b="1"/>
          </a:p>
        </p:txBody>
      </p:sp>
      <p:sp>
        <p:nvSpPr>
          <p:cNvPr id="10" name="文本框 9"/>
          <p:cNvSpPr txBox="1"/>
          <p:nvPr/>
        </p:nvSpPr>
        <p:spPr>
          <a:xfrm>
            <a:off x="5682615" y="3613785"/>
            <a:ext cx="3200400" cy="255333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 b="1"/>
              <a:t>独自和天地、精神相往来,而不傲视万物,不谴责是非,和世俗一同居处。</a:t>
            </a:r>
            <a:endParaRPr lang="zh-CN" altLang="en-US" sz="3200" b="1"/>
          </a:p>
        </p:txBody>
      </p:sp>
      <p:sp>
        <p:nvSpPr>
          <p:cNvPr id="11" name="文本框 10"/>
          <p:cNvSpPr txBox="1"/>
          <p:nvPr/>
        </p:nvSpPr>
        <p:spPr>
          <a:xfrm>
            <a:off x="9128760" y="235585"/>
            <a:ext cx="2703195" cy="28613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600"/>
              <a:t>子非我，安知我不知鱼之乐。《庄子与惠子游于濠梁》</a:t>
            </a:r>
            <a:endParaRPr lang="zh-CN" altLang="en-US" sz="3600"/>
          </a:p>
        </p:txBody>
      </p:sp>
      <p:sp>
        <p:nvSpPr>
          <p:cNvPr id="12" name="文本框 11"/>
          <p:cNvSpPr txBox="1"/>
          <p:nvPr/>
        </p:nvSpPr>
        <p:spPr>
          <a:xfrm>
            <a:off x="9128760" y="3458210"/>
            <a:ext cx="2703195" cy="316928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4000"/>
              <a:t>吾生也有涯，而知也无涯 。《 庄子· 养生主》</a:t>
            </a:r>
            <a:endParaRPr lang="zh-CN" altLang="en-US" sz="400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290" y="-42545"/>
            <a:ext cx="12259945" cy="688848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930525" y="958850"/>
            <a:ext cx="605917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6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语不惊人死不休</a:t>
            </a:r>
            <a:endParaRPr lang="zh-CN" altLang="en-US" sz="6600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2" grpId="0" animBg="1"/>
      <p:bldP spid="6" grpId="0" bldLvl="0" animBg="1"/>
      <p:bldP spid="8" grpId="0" animBg="1"/>
      <p:bldP spid="10" grpId="0" bldLvl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81000" y="449580"/>
            <a:ext cx="10380980" cy="9220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智慧风趣的庄子人生</a:t>
            </a:r>
            <a:r>
              <a:rPr lang="en-US" altLang="zh-CN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---</a:t>
            </a:r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楚威王拜相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00" y="1968500"/>
            <a:ext cx="11220450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/>
              <a:t>     </a:t>
            </a:r>
            <a:r>
              <a:rPr lang="zh-CN" altLang="en-US" sz="3600" b="1"/>
              <a:t>庄子钓于濮水，楚王使大夫二人往先焉，曰：“愿以境内累矣!”</a:t>
            </a:r>
            <a:endParaRPr lang="zh-CN" altLang="en-US" sz="3600" b="1"/>
          </a:p>
          <a:p>
            <a:r>
              <a:rPr lang="zh-CN" altLang="en-US" sz="3200" b="1"/>
              <a:t>　　庄子持竿不顾，曰：“吾闻楚有神龟，死已三千岁矣，王巾笥而藏之庙堂之上。此龟者，宁其死为留骨而贵乎?宁其生而曳尾于涂中乎?”二</a:t>
            </a:r>
            <a:r>
              <a:rPr lang="zh-CN" altLang="en-US" sz="3600" b="1"/>
              <a:t>大夫</a:t>
            </a:r>
            <a:r>
              <a:rPr lang="zh-CN" altLang="en-US" sz="3200" b="1"/>
              <a:t>曰：“宁生而曳尾涂中。”庄子曰：“往矣，吾将曳尾于涂中。”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81000" y="449580"/>
            <a:ext cx="9693910" cy="9220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智慧风趣的庄子人生</a:t>
            </a:r>
            <a:r>
              <a:rPr lang="en-US" altLang="zh-CN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---</a:t>
            </a:r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涸辙之鲋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000" y="1689100"/>
            <a:ext cx="1134808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庄周家贫,故往贷粟于监河侯。监河侯曰:“诺!我将得邑金,将贷子三百金,可乎?”庄周忿然作色,曰：“周昨来,有中道而呼者,周顾视 , 车辙中有鲋鱼焉。周问之曰：‘鲋鱼来,子何为者耶?’对曰：‘我,东海之波臣也。君岂有斗升之水而活我哉?’周曰：‘诺,我且南游吴 、 越之王,激西江之水而迎子,可乎?’鲋鱼忿然作色曰：‘吾失 吾 常与,我无所处，吾得斗升之水然活耳。君乃言此,曾不如早索我于枯鱼之肆!</a:t>
            </a:r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</a:rPr>
              <a:t>”</a:t>
            </a:r>
            <a:endParaRPr lang="en-US" altLang="zh-CN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430" y="1253490"/>
            <a:ext cx="6255385" cy="56318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1000" y="449580"/>
            <a:ext cx="9693910" cy="9220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智慧风趣的庄子人生</a:t>
            </a:r>
            <a:r>
              <a:rPr lang="en-US" altLang="zh-CN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---</a:t>
            </a:r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庄周晓梦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31280" y="1621155"/>
            <a:ext cx="5109845" cy="40309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/>
              <a:t>昔者庄周梦为胡蝶，</a:t>
            </a:r>
            <a:endParaRPr lang="zh-CN" altLang="en-US" sz="3200" b="1"/>
          </a:p>
          <a:p>
            <a:pPr algn="l"/>
            <a:r>
              <a:rPr lang="zh-CN" altLang="en-US" sz="3200" b="1"/>
              <a:t>栩栩然胡蝶也，</a:t>
            </a:r>
            <a:endParaRPr lang="zh-CN" altLang="en-US" sz="3200" b="1"/>
          </a:p>
          <a:p>
            <a:pPr algn="l"/>
            <a:r>
              <a:rPr lang="zh-CN" altLang="en-US" sz="3200" b="1"/>
              <a:t>自喻适志与！不知周也。</a:t>
            </a:r>
            <a:endParaRPr lang="zh-CN" altLang="en-US" sz="3200" b="1"/>
          </a:p>
          <a:p>
            <a:pPr algn="l"/>
            <a:r>
              <a:rPr lang="zh-CN" altLang="en-US" sz="3200" b="1"/>
              <a:t>俄然觉，则蘧qú蘧然周也。</a:t>
            </a:r>
            <a:endParaRPr lang="zh-CN" altLang="en-US" sz="3200" b="1"/>
          </a:p>
          <a:p>
            <a:pPr algn="l"/>
            <a:r>
              <a:rPr lang="zh-CN" altLang="en-US" sz="3200" b="1"/>
              <a:t>不知周之梦为胡蝶与？</a:t>
            </a:r>
            <a:endParaRPr lang="zh-CN" altLang="en-US" sz="3200" b="1"/>
          </a:p>
          <a:p>
            <a:pPr algn="l"/>
            <a:r>
              <a:rPr lang="zh-CN" altLang="en-US" sz="3200" b="1"/>
              <a:t>胡蝶之梦为周与？</a:t>
            </a:r>
            <a:endParaRPr lang="zh-CN" altLang="en-US" sz="3200" b="1"/>
          </a:p>
          <a:p>
            <a:pPr algn="l"/>
            <a:r>
              <a:rPr lang="zh-CN" altLang="en-US" sz="3200" b="1"/>
              <a:t>周与胡蝶则必有分矣。</a:t>
            </a:r>
            <a:endParaRPr lang="zh-CN" altLang="en-US" sz="3200" b="1"/>
          </a:p>
          <a:p>
            <a:pPr algn="l"/>
            <a:r>
              <a:rPr lang="zh-CN" altLang="en-US" sz="3200" b="1"/>
              <a:t>此之谓物化。”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0" y="1504950"/>
            <a:ext cx="4993005" cy="53422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80305" y="1504950"/>
            <a:ext cx="710946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       庄子妻死，惠子吊之，庄子则方箕踞鼓盆而歌。</a:t>
            </a:r>
            <a:endParaRPr lang="zh-CN" altLang="en-US" sz="3200" b="1"/>
          </a:p>
          <a:p>
            <a:r>
              <a:rPr lang="zh-CN" altLang="en-US" sz="2800" b="1"/>
              <a:t>       惠子曰：“与人居，长子老身，死不哭亦足矣，又鼓盆而歌，不亦甚乎！”</a:t>
            </a:r>
            <a:endParaRPr lang="zh-CN" altLang="en-US" sz="2800" b="1"/>
          </a:p>
          <a:p>
            <a:r>
              <a:rPr lang="zh-CN" altLang="en-US" sz="2800" b="1"/>
              <a:t>       庄子曰：“不然。是其始死也，我独何能无概然！察其始而本无生，非徒无生也而本无形，非徒无形也而本无气。杂乎芒芴wù之间，变而有气，气变而有形，形变而有生，今又变而之死，是相与为春秋冬夏四时行也。人且偃然寝于巨室，而我噭 jiào 噭然随而哭之，自以为不通乎命，故止也。”</a:t>
            </a:r>
            <a:endParaRPr lang="zh-CN" altLang="en-US" sz="2800" b="1"/>
          </a:p>
        </p:txBody>
      </p:sp>
      <p:sp>
        <p:nvSpPr>
          <p:cNvPr id="8" name="云形 7"/>
          <p:cNvSpPr/>
          <p:nvPr/>
        </p:nvSpPr>
        <p:spPr>
          <a:xfrm>
            <a:off x="4255135" y="1142365"/>
            <a:ext cx="7833995" cy="5822315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58435" y="2098675"/>
            <a:ext cx="582739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/>
              <a:t>不是这样。当她刚死的时候，我怎么能不悲伤呢？可是考察她得原先，本来是没有生命的，不仅没有生命而且还没有形体，</a:t>
            </a:r>
            <a:endParaRPr lang="zh-CN" altLang="en-US" sz="2400" b="1"/>
          </a:p>
          <a:p>
            <a:pPr algn="l"/>
            <a:r>
              <a:rPr lang="zh-CN" altLang="en-US" sz="2400" b="1"/>
              <a:t>不仅没有形体而且还没有气息。夹杂在恍恍惚惚的境域之中，变着变着有了气，气再变就有了形体，形体再变就有了生命，现在又变而为死，这就好像春夏秋冬四季更迭一样。人家现在已经静静地安息在天地这个大房屋里，而我却呜呜地围着她啼哭，我以为这是不通达天命，所以也就停止了哭泣。” </a:t>
            </a:r>
            <a:endParaRPr lang="zh-CN" altLang="en-US" sz="2400" b="1"/>
          </a:p>
        </p:txBody>
      </p:sp>
      <p:sp>
        <p:nvSpPr>
          <p:cNvPr id="10" name="文本框 9"/>
          <p:cNvSpPr txBox="1"/>
          <p:nvPr/>
        </p:nvSpPr>
        <p:spPr>
          <a:xfrm>
            <a:off x="198120" y="220980"/>
            <a:ext cx="9693910" cy="9220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智慧风趣的庄子人生</a:t>
            </a:r>
            <a:r>
              <a:rPr lang="en-US" altLang="zh-CN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---</a:t>
            </a:r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鼓盆而歌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609600" y="593090"/>
            <a:ext cx="473519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蔑视权贵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" y="2474595"/>
            <a:ext cx="289052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清高自守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" y="5128260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FF0000"/>
                </a:solidFill>
                <a:sym typeface="+mn-ea"/>
              </a:rPr>
              <a:t>超然物外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" y="3394075"/>
            <a:ext cx="266192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机智幽默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" y="4162425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FF0000"/>
                </a:solidFill>
                <a:sym typeface="+mn-ea"/>
              </a:rPr>
              <a:t>能言善辩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" y="1555750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FF0000"/>
                </a:solidFill>
                <a:sym typeface="+mn-ea"/>
              </a:rPr>
              <a:t>鄙视利禄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5210" y="15875"/>
            <a:ext cx="7326630" cy="6826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4" grpId="0"/>
      <p:bldP spid="6" grpId="0"/>
      <p:bldP spid="7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8120" y="2829560"/>
            <a:ext cx="111798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/>
              <a:t>在政治上，庄子主张“无为而治”。 他所谓的“无为”是“顺其自然”之意。</a:t>
            </a:r>
            <a:endParaRPr lang="zh-CN" altLang="en-US" sz="3600" b="1"/>
          </a:p>
        </p:txBody>
      </p:sp>
      <p:sp>
        <p:nvSpPr>
          <p:cNvPr id="10" name="文本框 9"/>
          <p:cNvSpPr txBox="1"/>
          <p:nvPr/>
        </p:nvSpPr>
        <p:spPr>
          <a:xfrm>
            <a:off x="198120" y="220980"/>
            <a:ext cx="9693910" cy="9220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博大精深的庄周思想</a:t>
            </a:r>
            <a:r>
              <a:rPr lang="en-US" altLang="zh-CN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---</a:t>
            </a:r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无为而治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020" y="4397375"/>
            <a:ext cx="1095184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/>
              <a:t>无为而治本意并不是不为，是不过多的干预、顺其自然、充分发挥民众自我能动性，适于统治者。</a:t>
            </a:r>
            <a:endParaRPr lang="zh-CN" altLang="en-US" sz="4000" b="1"/>
          </a:p>
        </p:txBody>
      </p:sp>
      <p:sp>
        <p:nvSpPr>
          <p:cNvPr id="7" name="文本框 6"/>
          <p:cNvSpPr txBox="1"/>
          <p:nvPr/>
        </p:nvSpPr>
        <p:spPr>
          <a:xfrm>
            <a:off x="198120" y="1596390"/>
            <a:ext cx="119367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/>
              <a:t>《史记》：庄子其学无所不窥，然其要本归于老子之言</a:t>
            </a:r>
            <a:r>
              <a:rPr lang="en-US" altLang="zh-CN" sz="3600" b="1"/>
              <a:t>······</a:t>
            </a:r>
            <a:endParaRPr lang="en-US" altLang="zh-CN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7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198120" y="220980"/>
            <a:ext cx="9693910" cy="9220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博大精深的庄周思想</a:t>
            </a:r>
            <a:r>
              <a:rPr lang="en-US" altLang="zh-CN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---</a:t>
            </a:r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道家思想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60" y="1591945"/>
            <a:ext cx="118040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/>
              <a:t>他们的哲学思想体系，被思想学术界尊为“老庄哲学”。代表作品为《庄子》以及名篇有《逍遥游》《齐物论》等。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314960" y="3258820"/>
            <a:ext cx="81934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/>
              <a:t>人法地，地法天，天法道，道法自然。</a:t>
            </a:r>
            <a:endParaRPr lang="zh-CN" altLang="en-US" sz="3600" b="1"/>
          </a:p>
        </p:txBody>
      </p:sp>
      <p:sp>
        <p:nvSpPr>
          <p:cNvPr id="6" name="文本框 5"/>
          <p:cNvSpPr txBox="1"/>
          <p:nvPr/>
        </p:nvSpPr>
        <p:spPr>
          <a:xfrm>
            <a:off x="436880" y="5590540"/>
            <a:ext cx="85286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/>
              <a:t>万事万物的运行法则都是遵守自然规律的</a:t>
            </a:r>
            <a:endParaRPr lang="zh-CN" altLang="en-US" sz="3600" b="1"/>
          </a:p>
        </p:txBody>
      </p:sp>
      <p:sp>
        <p:nvSpPr>
          <p:cNvPr id="7" name="文本框 6"/>
          <p:cNvSpPr txBox="1"/>
          <p:nvPr/>
        </p:nvSpPr>
        <p:spPr>
          <a:xfrm>
            <a:off x="314325" y="4126230"/>
            <a:ext cx="113938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/>
              <a:t>人必须遵循地的规律特性，地的原则是服从于天，天以道作为运行的依据，而道就是自然而然，不加造作。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5" grpId="0"/>
      <p:bldP spid="7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320040" y="236220"/>
            <a:ext cx="7740650" cy="9220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自然而然收服终生的庄周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095" y="1384300"/>
            <a:ext cx="109029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ym typeface="+mn-ea"/>
              </a:rPr>
              <a:t>宋代思想家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叶适</a:t>
            </a:r>
            <a:r>
              <a:rPr lang="zh-CN" altLang="en-US" sz="3200" b="1">
                <a:sym typeface="+mn-ea"/>
              </a:rPr>
              <a:t>评价庄子道：“自周之书出，世之悦而好之者有四焉：好文者资其辞，求道者意其妙，泊俗者遣其累，奸邪者济其欲。”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6095" y="3336290"/>
            <a:ext cx="106133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鲁迅</a:t>
            </a:r>
            <a:r>
              <a:rPr lang="zh-CN" altLang="en-US" sz="3200" b="1">
                <a:sym typeface="+mn-ea"/>
              </a:rPr>
              <a:t>先生对庄子文章的评价极高，说庄子文章“汪洋辟阖，</a:t>
            </a:r>
            <a:endParaRPr lang="zh-CN" altLang="en-US" sz="3200" b="1">
              <a:sym typeface="+mn-ea"/>
            </a:endParaRPr>
          </a:p>
          <a:p>
            <a:r>
              <a:rPr lang="zh-CN" altLang="en-US" sz="3200" b="1">
                <a:sym typeface="+mn-ea"/>
              </a:rPr>
              <a:t>仪态万方，晚周诸子之作，莫能先也。”(《汉文学史纲要》</a:t>
            </a:r>
            <a:endParaRPr lang="zh-CN" altLang="en-US" sz="32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9720" y="137795"/>
            <a:ext cx="1139444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金岳霖</a:t>
            </a:r>
            <a:r>
              <a:rPr lang="zh-CN" altLang="en-US" sz="3200" b="1"/>
              <a:t>：“也许应该把庄子看成大诗人， 甚至大哲学家。他的哲学用诗意盎然 的散文写出，充满赏心悦目的寓言，颂 扬一种崇高的人生理想，与任何西方 哲学不相上下。其异想天开烘托出豪 放，一语道破却不是武断，生机勃勃而又顺理成章，使人读起来既要用感情， 又要用理智。”</a:t>
            </a:r>
            <a:endParaRPr lang="zh-CN" altLang="en-US" sz="32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8760" y="4007485"/>
            <a:ext cx="114547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胡文英</a:t>
            </a:r>
            <a:r>
              <a:rPr lang="zh-CN" altLang="en-US" sz="3200" b="1"/>
              <a:t>：庄子眼极冷，心肠最热。眼冷，故是非不管：心肠热，故感慨万端。虽知无用，而未能忘情，到底是热肠挂住：虽不能忘情，而终不下手，到底是冷眼看穿。（《庄子独见》）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299720" y="3183890"/>
            <a:ext cx="107988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sym typeface="+mn-ea"/>
              </a:rPr>
              <a:t>李泽厚</a:t>
            </a:r>
            <a:r>
              <a:rPr lang="zh-CN" altLang="en-US" sz="3200" b="1">
                <a:sym typeface="+mn-ea"/>
              </a:rPr>
              <a:t>：“中国文人的外表是儒家，但内心永远是庄子。”</a:t>
            </a:r>
            <a:endParaRPr lang="zh-CN" altLang="en-US" sz="3200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9720" y="5791200"/>
            <a:ext cx="70694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倪冰冰</a:t>
            </a:r>
            <a:r>
              <a:rPr lang="zh-CN" altLang="en-US" sz="3600" b="1"/>
              <a:t>：冷眼看世界，丹心向众生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240" y="372110"/>
            <a:ext cx="1216152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人生，如山间清风。怀揣自由的人生观，遨游于天地间惊世骇俗的思维即顺应自然无为而治。</a:t>
            </a:r>
            <a:endParaRPr lang="zh-CN" altLang="en-US" sz="3600" b="1"/>
          </a:p>
          <a:p>
            <a:r>
              <a:rPr lang="zh-CN" altLang="en-US" sz="3600" b="1"/>
              <a:t>人生，如雪域雄鹰。徘徊于入蜀记入蜀的惊险而绮丽的国度。高吟李白之蜀道难难于上青天的豪情壮志。看深远空旷的秋景，体会重阳佳节杜甫流落异乡的漂泊之感。</a:t>
            </a:r>
            <a:endParaRPr lang="zh-CN" altLang="en-US" sz="3600" b="1"/>
          </a:p>
          <a:p>
            <a:r>
              <a:rPr lang="zh-CN" altLang="en-US" sz="3600" b="1"/>
              <a:t>人生是众说纷纭的悼亡论与自伤论，是寓言故事揭露的狡猾与恶劣。</a:t>
            </a:r>
            <a:endParaRPr lang="zh-CN" altLang="en-US" sz="3600" b="1"/>
          </a:p>
          <a:p>
            <a:r>
              <a:rPr lang="zh-CN" altLang="en-US" sz="3600" b="1"/>
              <a:t>人生就是这样酸甜苦辣，五味杂陈。品一品，尝一尝它会给你更多的人生感悟。</a:t>
            </a:r>
            <a:endParaRPr lang="zh-CN" altLang="en-US" sz="3600" b="1"/>
          </a:p>
          <a:p>
            <a:pPr algn="r"/>
            <a:r>
              <a:rPr lang="zh-CN" altLang="en-US" sz="3600" b="1">
                <a:sym typeface="+mn-ea"/>
              </a:rPr>
              <a:t>王向东（高二十八班）</a:t>
            </a:r>
            <a:endParaRPr lang="zh-CN" altLang="en-US" sz="3600" b="1">
              <a:sym typeface="+mn-ea"/>
            </a:endParaRPr>
          </a:p>
          <a:p>
            <a:pPr algn="r"/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18795" y="818515"/>
            <a:ext cx="10361930" cy="1289685"/>
          </a:xfrm>
        </p:spPr>
        <p:txBody>
          <a:bodyPr>
            <a:noAutofit/>
          </a:bodyPr>
          <a:p>
            <a:r>
              <a:rPr lang="zh-CN" altLang="en-US" sz="6000" b="1">
                <a:latin typeface="华文楷体" panose="02010600040101010101" charset="-122"/>
                <a:ea typeface="华文楷体" panose="02010600040101010101" charset="-122"/>
              </a:rPr>
              <a:t>第三单元    深邃的人生感悟</a:t>
            </a:r>
            <a:endParaRPr lang="zh-CN" altLang="en-US" sz="60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4960" y="2354580"/>
            <a:ext cx="453453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 u="sng"/>
              <a:t>《逍遥游》</a:t>
            </a:r>
            <a:r>
              <a:rPr lang="en-US" altLang="zh-CN" sz="4000" b="1" u="sng"/>
              <a:t>-----</a:t>
            </a:r>
            <a:r>
              <a:rPr lang="zh-CN" altLang="en-US" sz="4000" b="1" u="sng"/>
              <a:t>庄子</a:t>
            </a:r>
            <a:endParaRPr lang="zh-CN" altLang="en-US" sz="4000" b="1" u="sng"/>
          </a:p>
        </p:txBody>
      </p:sp>
      <p:sp>
        <p:nvSpPr>
          <p:cNvPr id="7" name="文本框 6"/>
          <p:cNvSpPr txBox="1"/>
          <p:nvPr/>
        </p:nvSpPr>
        <p:spPr>
          <a:xfrm>
            <a:off x="1715770" y="3258820"/>
            <a:ext cx="453453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 u="sng"/>
              <a:t>《蜀道难》</a:t>
            </a:r>
            <a:r>
              <a:rPr lang="en-US" altLang="zh-CN" sz="4000" b="1" u="sng"/>
              <a:t>-----</a:t>
            </a:r>
            <a:r>
              <a:rPr lang="zh-CN" altLang="en-US" sz="4000" b="1" u="sng"/>
              <a:t>李白</a:t>
            </a:r>
            <a:endParaRPr lang="zh-CN" altLang="en-US" sz="4000" b="1" u="sng"/>
          </a:p>
        </p:txBody>
      </p:sp>
      <p:sp>
        <p:nvSpPr>
          <p:cNvPr id="8" name="文本框 7"/>
          <p:cNvSpPr txBox="1"/>
          <p:nvPr/>
        </p:nvSpPr>
        <p:spPr>
          <a:xfrm>
            <a:off x="1840230" y="3965575"/>
            <a:ext cx="402399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 u="sng"/>
              <a:t>《登高》</a:t>
            </a:r>
            <a:r>
              <a:rPr lang="en-US" altLang="zh-CN" sz="4000" b="1" u="sng"/>
              <a:t>-----</a:t>
            </a:r>
            <a:r>
              <a:rPr lang="zh-CN" altLang="en-US" sz="4000" b="1" u="sng"/>
              <a:t>杜甫</a:t>
            </a:r>
            <a:endParaRPr lang="zh-CN" altLang="en-US" sz="4000" b="1" u="sng"/>
          </a:p>
        </p:txBody>
      </p:sp>
      <p:sp>
        <p:nvSpPr>
          <p:cNvPr id="9" name="文本框 8"/>
          <p:cNvSpPr txBox="1"/>
          <p:nvPr/>
        </p:nvSpPr>
        <p:spPr>
          <a:xfrm>
            <a:off x="1840230" y="4672330"/>
            <a:ext cx="453453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 u="sng"/>
              <a:t>《锦瑟》</a:t>
            </a:r>
            <a:r>
              <a:rPr lang="en-US" altLang="zh-CN" sz="4000" b="1" u="sng"/>
              <a:t>-----</a:t>
            </a:r>
            <a:r>
              <a:rPr lang="zh-CN" altLang="en-US" sz="4000" b="1" u="sng"/>
              <a:t>李商隐</a:t>
            </a:r>
            <a:endParaRPr lang="zh-CN" altLang="en-US" sz="4000" b="1" u="sng"/>
          </a:p>
        </p:txBody>
      </p:sp>
      <p:sp>
        <p:nvSpPr>
          <p:cNvPr id="10" name="文本框 9"/>
          <p:cNvSpPr txBox="1"/>
          <p:nvPr/>
        </p:nvSpPr>
        <p:spPr>
          <a:xfrm>
            <a:off x="1840230" y="5544820"/>
            <a:ext cx="606615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 u="sng"/>
              <a:t>《读伊索寓言》</a:t>
            </a:r>
            <a:r>
              <a:rPr lang="en-US" altLang="zh-CN" sz="4000" b="1" u="sng"/>
              <a:t>-----</a:t>
            </a:r>
            <a:r>
              <a:rPr lang="zh-CN" altLang="en-US" sz="4000" b="1" u="sng"/>
              <a:t>钱钟书</a:t>
            </a:r>
            <a:endParaRPr lang="zh-CN" altLang="en-US" sz="4000" b="1" u="sn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97045"/>
          </a:xfrm>
        </p:spPr>
        <p:txBody>
          <a:bodyPr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" y="273685"/>
            <a:ext cx="11917045" cy="6361430"/>
          </a:xfrm>
        </p:spPr>
        <p:txBody>
          <a:bodyPr>
            <a:noAutofit/>
          </a:bodyPr>
          <a:p>
            <a:r>
              <a:rPr lang="zh-CN" altLang="en-US" sz="4400" b="1">
                <a:latin typeface="华文中宋" panose="02010600040101010101" charset="-122"/>
                <a:ea typeface="华文中宋" panose="02010600040101010101" charset="-122"/>
              </a:rPr>
              <a:t>问世间逍遥能有几人，非庄君莫无其他。</a:t>
            </a:r>
            <a:endParaRPr lang="zh-CN" altLang="en-US" sz="4400" b="1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4400" b="1"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4400" b="1">
                <a:latin typeface="华文中宋" panose="02010600040101010101" charset="-122"/>
                <a:ea typeface="华文中宋" panose="02010600040101010101" charset="-122"/>
              </a:rPr>
              <a:t>若夫乘天地之正，而御六气气之辩。以游无穷者，比且恶乎待哉</a:t>
            </a:r>
            <a:r>
              <a:rPr lang="en-US" altLang="zh-CN" sz="4400" b="1"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4400" b="1">
                <a:latin typeface="华文中宋" panose="02010600040101010101" charset="-122"/>
                <a:ea typeface="华文中宋" panose="02010600040101010101" charset="-122"/>
              </a:rPr>
              <a:t>一切的感性升华在追求自由中兜转，论逍遥，无所谓成败得失，不为外物所扰，物欲灼心则清心寡欲。贪欲不满则修身养性。此乃逍遥，世事沉浮，沧桑不尽，人生无常当知足常乐。</a:t>
            </a:r>
            <a:endParaRPr lang="zh-CN" altLang="en-US" sz="4400" b="1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4400" b="1">
                <a:latin typeface="华文中宋" panose="02010600040101010101" charset="-122"/>
                <a:ea typeface="华文中宋" panose="02010600040101010101" charset="-122"/>
              </a:rPr>
              <a:t>大鹏腾风起，云游四海外。旷达于世者，佳期如梦，心向自由，无处不乘风破浪。</a:t>
            </a:r>
            <a:endParaRPr lang="zh-CN" altLang="en-US" sz="4400" b="1">
              <a:latin typeface="华文中宋" panose="02010600040101010101" charset="-122"/>
              <a:ea typeface="华文中宋" panose="02010600040101010101" charset="-122"/>
            </a:endParaRPr>
          </a:p>
          <a:p>
            <a:pPr algn="r"/>
            <a:r>
              <a:rPr lang="zh-CN" altLang="en-US" sz="44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张泽彦（高二十七班）</a:t>
            </a:r>
            <a:endParaRPr lang="zh-CN" altLang="en-US" sz="44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endParaRPr lang="zh-CN" altLang="en-US" sz="44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7620" y="643255"/>
            <a:ext cx="12207240" cy="6210935"/>
          </a:xfrm>
        </p:spPr>
        <p:txBody>
          <a:bodyPr/>
          <a:p>
            <a:r>
              <a:rPr lang="en-US" altLang="zh-CN"/>
              <a:t>   </a:t>
            </a:r>
            <a:r>
              <a:rPr lang="en-US" altLang="zh-CN" sz="4000" b="1"/>
              <a:t> </a:t>
            </a:r>
            <a:r>
              <a:rPr lang="zh-CN" altLang="en-US" sz="4000" b="1"/>
              <a:t>自由自在，无拘无束，追求悠游自在的生活都是人们的向往，从古到今都是这样，天地的广阔，生命的自由。</a:t>
            </a:r>
            <a:endParaRPr lang="zh-CN" altLang="en-US" sz="4000" b="1"/>
          </a:p>
          <a:p>
            <a:r>
              <a:rPr lang="zh-CN" altLang="en-US" sz="4000" b="1"/>
              <a:t>生活的自在是庄子的逍遥渴求，他曾经缔造了一种精神智慧一种高尚纯净的思想。像大鹏展翅遨游于天际那是他逍遥的身资，那是他留给后人的巍峨，那是他飘飞的思想，放下心中的束缚自在逍遥游，逍遥于心，今天，让我们一起满怀喜悦走进庄子的内心世界，感悟自由的真谛。</a:t>
            </a:r>
            <a:endParaRPr lang="zh-CN" altLang="en-US" sz="4000" b="1"/>
          </a:p>
          <a:p>
            <a:pPr algn="r"/>
            <a:r>
              <a:rPr lang="zh-CN" altLang="en-US" sz="4000" b="1">
                <a:sym typeface="+mn-ea"/>
              </a:rPr>
              <a:t>宗铭浩（高二十八班）</a:t>
            </a:r>
            <a:endParaRPr lang="zh-CN" altLang="en-US" sz="4000" b="1">
              <a:sym typeface="+mn-ea"/>
            </a:endParaRPr>
          </a:p>
          <a:p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540" y="-12065"/>
            <a:ext cx="3799840" cy="7135495"/>
          </a:xfrm>
        </p:spPr>
        <p:txBody>
          <a:bodyPr>
            <a:noAutofit/>
          </a:bodyPr>
          <a:p>
            <a:r>
              <a:rPr lang="zh-CN" altLang="en-US" sz="16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逍遥游</a:t>
            </a:r>
            <a:endParaRPr lang="zh-CN" altLang="en-US" sz="166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22870" y="3923030"/>
            <a:ext cx="920750" cy="2003425"/>
          </a:xfrm>
        </p:spPr>
        <p:txBody>
          <a:bodyPr>
            <a:noAutofit/>
          </a:bodyPr>
          <a:p>
            <a:r>
              <a:rPr lang="zh-CN" altLang="en-US" sz="72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庄子</a:t>
            </a:r>
            <a:endParaRPr lang="zh-CN" altLang="en-US" sz="7200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2065"/>
            <a:ext cx="6131560" cy="688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390" y="241935"/>
            <a:ext cx="6801485" cy="1169035"/>
          </a:xfrm>
          <a:solidFill>
            <a:schemeClr val="bg1"/>
          </a:solidFill>
          <a:ln w="76200">
            <a:solidFill>
              <a:schemeClr val="accent1"/>
            </a:solidFill>
          </a:ln>
        </p:spPr>
        <p:txBody>
          <a:bodyPr>
            <a:normAutofit/>
          </a:bodyPr>
          <a:p>
            <a:r>
              <a:rPr lang="zh-CN" altLang="en-US" b="1"/>
              <a:t>知人论世方知庄子情怀</a:t>
            </a:r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321310" y="1845945"/>
            <a:ext cx="11649710" cy="3969385"/>
          </a:xfrm>
          <a:prstGeom prst="rect">
            <a:avLst/>
          </a:prstGeom>
          <a:solidFill>
            <a:schemeClr val="bg1"/>
          </a:solidFill>
          <a:ln w="76200">
            <a:solidFill>
              <a:srgbClr val="FFFF00"/>
            </a:solidFill>
            <a:prstDash val="sysDot"/>
          </a:ln>
        </p:spPr>
        <p:txBody>
          <a:bodyPr wrap="square" rtlCol="0" anchor="t">
            <a:spAutoFit/>
          </a:bodyPr>
          <a:p>
            <a:r>
              <a:rPr lang="zh-CN" altLang="en-US" sz="3600" b="1"/>
              <a:t>庄子，</a:t>
            </a:r>
            <a:r>
              <a:rPr lang="zh-CN" altLang="en-US" sz="3600" b="1">
                <a:solidFill>
                  <a:srgbClr val="FF0000"/>
                </a:solidFill>
              </a:rPr>
              <a:t>名周</a:t>
            </a:r>
            <a:r>
              <a:rPr lang="zh-CN" altLang="en-US" sz="3600" b="1"/>
              <a:t>，字子休，道教祖师，号</a:t>
            </a:r>
            <a:r>
              <a:rPr lang="zh-CN" altLang="en-US" sz="3600" b="1">
                <a:solidFill>
                  <a:srgbClr val="FF0000"/>
                </a:solidFill>
              </a:rPr>
              <a:t>南华真人</a:t>
            </a:r>
            <a:r>
              <a:rPr lang="zh-CN" altLang="en-US" sz="3600" b="1"/>
              <a:t>，战国中期宋国蒙人。道家学说的主要创始人之一。庄子生平只做过地方漆园吏，因崇尚自由而不应楚威王之聘。老子思想的继承和发展者。后世将他与老子并称为“</a:t>
            </a:r>
            <a:r>
              <a:rPr lang="zh-CN" altLang="en-US" sz="3600" b="1">
                <a:solidFill>
                  <a:srgbClr val="FF0000"/>
                </a:solidFill>
              </a:rPr>
              <a:t>老庄</a:t>
            </a:r>
            <a:r>
              <a:rPr lang="zh-CN" altLang="en-US" sz="3600" b="1"/>
              <a:t>”。他们的哲学思想体系，被尊为“</a:t>
            </a:r>
            <a:r>
              <a:rPr lang="zh-CN" altLang="en-US" sz="3600" b="1">
                <a:solidFill>
                  <a:srgbClr val="FF0000"/>
                </a:solidFill>
              </a:rPr>
              <a:t>老庄哲学</a:t>
            </a:r>
            <a:r>
              <a:rPr lang="zh-CN" altLang="en-US" sz="3600" b="1"/>
              <a:t>”。代表作品为</a:t>
            </a:r>
            <a:r>
              <a:rPr lang="zh-CN" altLang="en-US" sz="3600" b="1">
                <a:solidFill>
                  <a:srgbClr val="FF0000"/>
                </a:solidFill>
              </a:rPr>
              <a:t>《庄子》</a:t>
            </a:r>
            <a:r>
              <a:rPr lang="zh-CN" altLang="en-US" sz="3600" b="1"/>
              <a:t>以及名篇有《逍遥游》、《齐物论》等。 庄子主张“</a:t>
            </a:r>
            <a:r>
              <a:rPr lang="zh-CN" altLang="en-US" sz="3600" b="1">
                <a:solidFill>
                  <a:srgbClr val="FF0000"/>
                </a:solidFill>
              </a:rPr>
              <a:t>天人合一”和“清静无为”</a:t>
            </a:r>
            <a:r>
              <a:rPr lang="zh-CN" altLang="en-US" sz="3600" b="1"/>
              <a:t>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2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6515" y="787400"/>
            <a:ext cx="1185037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/>
              <a:t>春秋战国是一个</a:t>
            </a:r>
            <a:r>
              <a:rPr lang="zh-CN" altLang="en-US" sz="4400" b="1">
                <a:solidFill>
                  <a:srgbClr val="FF0000"/>
                </a:solidFill>
              </a:rPr>
              <a:t>诸子迭出、百家争鸣</a:t>
            </a:r>
            <a:r>
              <a:rPr lang="zh-CN" altLang="en-US" sz="4400" b="1"/>
              <a:t>的时代，是一个</a:t>
            </a:r>
            <a:r>
              <a:rPr lang="zh-CN" altLang="en-US" sz="4400" b="1">
                <a:solidFill>
                  <a:srgbClr val="FF0000"/>
                </a:solidFill>
              </a:rPr>
              <a:t>思想活跃、言论较自由</a:t>
            </a:r>
            <a:r>
              <a:rPr lang="zh-CN" altLang="en-US" sz="4400" b="1"/>
              <a:t>的时代，更是一个</a:t>
            </a:r>
            <a:r>
              <a:rPr lang="zh-CN" altLang="en-US" sz="4400" b="1">
                <a:solidFill>
                  <a:srgbClr val="FF0000"/>
                </a:solidFill>
              </a:rPr>
              <a:t>战乱四起、生灵涂炭</a:t>
            </a:r>
            <a:r>
              <a:rPr lang="zh-CN" altLang="en-US" sz="4400" b="1"/>
              <a:t>的时代。庄子就生活在这样的社会环境下。他站在小资产者的立场上，面对弱肉强食、黑暗丑陋的社会，发出了尖 锐地批判，提出“</a:t>
            </a:r>
            <a:r>
              <a:rPr lang="zh-CN" altLang="en-US" sz="4400" b="1">
                <a:solidFill>
                  <a:srgbClr val="FF0000"/>
                </a:solidFill>
              </a:rPr>
              <a:t>无为而治</a:t>
            </a:r>
            <a:r>
              <a:rPr lang="zh-CN" altLang="en-US" sz="4400" b="1"/>
              <a:t>”的政治主张，渴望一种自然的生活。这异样的声音在当时引起了巨大的反响。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" y="227965"/>
            <a:ext cx="4331335" cy="1131570"/>
          </a:xfrm>
          <a:ln w="57150">
            <a:solidFill>
              <a:schemeClr val="tx1"/>
            </a:solidFill>
          </a:ln>
        </p:spPr>
        <p:txBody>
          <a:bodyPr>
            <a:normAutofit/>
          </a:bodyPr>
          <a:p>
            <a:r>
              <a:rPr lang="zh-CN" altLang="en-US"/>
              <a:t>拍案叫绝的成语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90540" y="71374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跳梁小丑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3947160" y="155067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莫逆之交</a:t>
            </a:r>
            <a:endParaRPr lang="zh-CN" altLang="en-US" sz="3600" b="1"/>
          </a:p>
        </p:txBody>
      </p:sp>
      <p:sp>
        <p:nvSpPr>
          <p:cNvPr id="6" name="文本框 5"/>
          <p:cNvSpPr txBox="1"/>
          <p:nvPr/>
        </p:nvSpPr>
        <p:spPr>
          <a:xfrm>
            <a:off x="2233295" y="239522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井底之蛙</a:t>
            </a:r>
            <a:endParaRPr lang="zh-CN" altLang="en-US" sz="3600" b="1"/>
          </a:p>
        </p:txBody>
      </p:sp>
      <p:sp>
        <p:nvSpPr>
          <p:cNvPr id="7" name="文本框 6"/>
          <p:cNvSpPr txBox="1"/>
          <p:nvPr/>
        </p:nvSpPr>
        <p:spPr>
          <a:xfrm>
            <a:off x="5499100" y="239522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涸辙之鲋</a:t>
            </a:r>
            <a:endParaRPr lang="zh-CN" altLang="en-US" sz="3600" b="1"/>
          </a:p>
        </p:txBody>
      </p:sp>
      <p:sp>
        <p:nvSpPr>
          <p:cNvPr id="8" name="文本框 7"/>
          <p:cNvSpPr txBox="1"/>
          <p:nvPr/>
        </p:nvSpPr>
        <p:spPr>
          <a:xfrm>
            <a:off x="7406640" y="155067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探骊得珠</a:t>
            </a:r>
            <a:endParaRPr lang="zh-CN" altLang="en-US" sz="3600" b="1"/>
          </a:p>
        </p:txBody>
      </p:sp>
      <p:sp>
        <p:nvSpPr>
          <p:cNvPr id="9" name="文本框 8"/>
          <p:cNvSpPr txBox="1"/>
          <p:nvPr/>
        </p:nvSpPr>
        <p:spPr>
          <a:xfrm>
            <a:off x="1432560" y="335915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心如死灰</a:t>
            </a:r>
            <a:endParaRPr lang="zh-CN" altLang="en-US" sz="3600" b="1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4400" y="239522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捉襟见肘</a:t>
            </a:r>
            <a:endParaRPr lang="zh-CN" altLang="en-US" sz="3200" b="1"/>
          </a:p>
        </p:txBody>
      </p:sp>
      <p:sp>
        <p:nvSpPr>
          <p:cNvPr id="11" name="文本框 10"/>
          <p:cNvSpPr txBox="1"/>
          <p:nvPr/>
        </p:nvSpPr>
        <p:spPr>
          <a:xfrm>
            <a:off x="4130040" y="335915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得鱼忘荃</a:t>
            </a:r>
            <a:endParaRPr lang="zh-CN" altLang="en-US" sz="3600" b="1"/>
          </a:p>
        </p:txBody>
      </p:sp>
      <p:sp>
        <p:nvSpPr>
          <p:cNvPr id="12" name="文本框 11"/>
          <p:cNvSpPr txBox="1"/>
          <p:nvPr/>
        </p:nvSpPr>
        <p:spPr>
          <a:xfrm>
            <a:off x="6649720" y="335915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望洋兴叹</a:t>
            </a:r>
            <a:endParaRPr lang="zh-CN" altLang="en-US" sz="3600" b="1"/>
          </a:p>
        </p:txBody>
      </p:sp>
      <p:sp>
        <p:nvSpPr>
          <p:cNvPr id="13" name="文本框 12"/>
          <p:cNvSpPr txBox="1"/>
          <p:nvPr/>
        </p:nvSpPr>
        <p:spPr>
          <a:xfrm>
            <a:off x="9204960" y="335915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越俎代庖</a:t>
            </a:r>
            <a:endParaRPr lang="zh-CN" altLang="en-US" sz="3600" b="1"/>
          </a:p>
        </p:txBody>
      </p:sp>
      <p:sp>
        <p:nvSpPr>
          <p:cNvPr id="14" name="文本框 13"/>
          <p:cNvSpPr txBox="1"/>
          <p:nvPr/>
        </p:nvSpPr>
        <p:spPr>
          <a:xfrm>
            <a:off x="502920" y="463931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每况愈下</a:t>
            </a:r>
            <a:endParaRPr lang="zh-CN" altLang="en-US" sz="3600" b="1"/>
          </a:p>
        </p:txBody>
      </p:sp>
      <p:sp>
        <p:nvSpPr>
          <p:cNvPr id="15" name="文本框 14"/>
          <p:cNvSpPr txBox="1"/>
          <p:nvPr/>
        </p:nvSpPr>
        <p:spPr>
          <a:xfrm>
            <a:off x="2928620" y="463931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朝三暮四</a:t>
            </a:r>
            <a:endParaRPr lang="zh-CN" altLang="en-US" sz="3600" b="1"/>
          </a:p>
        </p:txBody>
      </p:sp>
      <p:sp>
        <p:nvSpPr>
          <p:cNvPr id="16" name="文本框 15"/>
          <p:cNvSpPr txBox="1"/>
          <p:nvPr/>
        </p:nvSpPr>
        <p:spPr>
          <a:xfrm>
            <a:off x="5590540" y="463931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目无全牛</a:t>
            </a:r>
            <a:endParaRPr lang="zh-CN" altLang="en-US" sz="3600" b="1"/>
          </a:p>
        </p:txBody>
      </p:sp>
      <p:sp>
        <p:nvSpPr>
          <p:cNvPr id="17" name="文本框 16"/>
          <p:cNvSpPr txBox="1"/>
          <p:nvPr/>
        </p:nvSpPr>
        <p:spPr>
          <a:xfrm>
            <a:off x="7830820" y="463931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游刃有余</a:t>
            </a:r>
            <a:endParaRPr lang="zh-CN" altLang="en-US" sz="3600" b="1"/>
          </a:p>
        </p:txBody>
      </p:sp>
      <p:sp>
        <p:nvSpPr>
          <p:cNvPr id="18" name="文本框 17"/>
          <p:cNvSpPr txBox="1"/>
          <p:nvPr/>
        </p:nvSpPr>
        <p:spPr>
          <a:xfrm>
            <a:off x="9974580" y="463931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唇亡齿寒</a:t>
            </a:r>
            <a:endParaRPr lang="zh-CN" altLang="en-US" sz="3600" b="1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36195"/>
            <a:ext cx="12198985" cy="64300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3810" y="5665470"/>
            <a:ext cx="1243203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/>
              <a:t>合抱之木，生于毫末；九层之台，起于累土。千里之行，始于足下。</a:t>
            </a:r>
            <a:endParaRPr lang="zh-CN" altLang="en-US" sz="3200" b="1"/>
          </a:p>
          <a:p>
            <a:pPr algn="r"/>
            <a:r>
              <a:rPr lang="zh-CN" altLang="en-US" sz="3200" b="1"/>
              <a:t>——老子《道德经》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/>
      <p:bldP spid="8" grpId="0"/>
      <p:bldP spid="6" grpId="0"/>
      <p:bldP spid="7" grpId="0"/>
      <p:bldP spid="10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3108</Words>
  <Application>WPS 演示</Application>
  <PresentationFormat>宽屏</PresentationFormat>
  <Paragraphs>171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华文楷体</vt:lpstr>
      <vt:lpstr>华文中宋</vt:lpstr>
      <vt:lpstr>华文隶书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第三单元    深邃的人生感悟</vt:lpstr>
      <vt:lpstr> </vt:lpstr>
      <vt:lpstr>PowerPoint 演示文稿</vt:lpstr>
      <vt:lpstr>逍遥游</vt:lpstr>
      <vt:lpstr>知人论世方知庄子情怀</vt:lpstr>
      <vt:lpstr>PowerPoint 演示文稿</vt:lpstr>
      <vt:lpstr>拍案叫绝的成语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ni</dc:creator>
  <cp:lastModifiedBy>ni</cp:lastModifiedBy>
  <cp:revision>13</cp:revision>
  <dcterms:created xsi:type="dcterms:W3CDTF">2017-09-21T01:25:00Z</dcterms:created>
  <dcterms:modified xsi:type="dcterms:W3CDTF">2017-09-22T06:26:08Z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