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98" r:id="rId5"/>
    <p:sldId id="256" r:id="rId6"/>
    <p:sldId id="265" r:id="rId7"/>
    <p:sldId id="259" r:id="rId8"/>
    <p:sldId id="257" r:id="rId9"/>
    <p:sldId id="261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7" r:id="rId20"/>
    <p:sldId id="273" r:id="rId21"/>
    <p:sldId id="275" r:id="rId22"/>
    <p:sldId id="274" r:id="rId23"/>
    <p:sldId id="279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3366FF"/>
    <a:srgbClr val="3333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56AD0-3C3F-4A99-B58E-CBF36973525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44E89E-BB77-4C0E-B72A-BB61AA633F9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5717BF-2BB9-4650-A3C9-D975A1B5304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4C535-9EF6-46B7-BFF8-60D49C53F126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005F96-F06F-43F4-AD79-48616DAAC12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E58673-522B-4270-AFB9-AD7FC03991D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C6A7C0-621F-4B3D-A498-5E85BA91C1FA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BFB7C1-F484-401B-8BAC-DDBFFD9A14E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6CBD6F-556D-475A-B6C9-3227CE909CCF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1EA083-28B0-4C1D-816B-9EC07496E4F4}" type="slidenum">
              <a:rPr lang="en-US" altLang="zh-CN" smtClean="0"/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A7F5B3-9831-4179-94C6-C7E8EE51B0A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62585" indent="0" algn="ctr">
              <a:buNone/>
              <a:defRPr/>
            </a:lvl2pPr>
            <a:lvl3pPr marL="725805" indent="0" algn="ctr">
              <a:buNone/>
              <a:defRPr/>
            </a:lvl3pPr>
            <a:lvl4pPr marL="1088390" indent="0" algn="ctr">
              <a:buNone/>
              <a:defRPr/>
            </a:lvl4pPr>
            <a:lvl5pPr marL="1451610" indent="0" algn="ctr">
              <a:buNone/>
              <a:defRPr/>
            </a:lvl5pPr>
            <a:lvl6pPr marL="1814195" indent="0" algn="ctr">
              <a:buNone/>
              <a:defRPr/>
            </a:lvl6pPr>
            <a:lvl7pPr marL="2176780" indent="0" algn="ctr">
              <a:buNone/>
              <a:defRPr/>
            </a:lvl7pPr>
            <a:lvl8pPr marL="2540000" indent="0" algn="ctr">
              <a:buNone/>
              <a:defRPr/>
            </a:lvl8pPr>
            <a:lvl9pPr marL="2902585" indent="0" algn="ctr">
              <a:buNone/>
              <a:defRPr/>
            </a:lvl9pPr>
          </a:lstStyle>
          <a:p>
            <a:pPr fontAlgn="base"/>
            <a:r>
              <a:rPr lang="zh-CN" altLang="en-US" sz="25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175" b="1" cap="all"/>
            </a:lvl1pPr>
          </a:lstStyle>
          <a:p>
            <a:pPr fontAlgn="base"/>
            <a:r>
              <a:rPr lang="zh-CN" altLang="en-US" sz="31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85"/>
            </a:lvl1pPr>
            <a:lvl2pPr marL="362585" indent="0">
              <a:buNone/>
              <a:defRPr sz="1430"/>
            </a:lvl2pPr>
            <a:lvl3pPr marL="725805" indent="0">
              <a:buNone/>
              <a:defRPr sz="1270"/>
            </a:lvl3pPr>
            <a:lvl4pPr marL="1088390" indent="0">
              <a:buNone/>
              <a:defRPr sz="1110"/>
            </a:lvl4pPr>
            <a:lvl5pPr marL="1451610" indent="0">
              <a:buNone/>
              <a:defRPr sz="1110"/>
            </a:lvl5pPr>
            <a:lvl6pPr marL="1814195" indent="0">
              <a:buNone/>
              <a:defRPr sz="1110"/>
            </a:lvl6pPr>
            <a:lvl7pPr marL="2176780" indent="0">
              <a:buNone/>
              <a:defRPr sz="1110"/>
            </a:lvl7pPr>
            <a:lvl8pPr marL="2540000" indent="0">
              <a:buNone/>
              <a:defRPr sz="1110"/>
            </a:lvl8pPr>
            <a:lvl9pPr marL="2902585" indent="0">
              <a:buNone/>
              <a:defRPr sz="1110"/>
            </a:lvl9pPr>
          </a:lstStyle>
          <a:p>
            <a:pPr lvl="0" fontAlgn="base"/>
            <a:r>
              <a:rPr lang="zh-CN" altLang="en-US" sz="158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0"/>
            <a:ext cx="5111750" cy="5853113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805" indent="0">
              <a:buNone/>
              <a:defRPr sz="1905"/>
            </a:lvl3pPr>
            <a:lvl4pPr marL="1088390" indent="0">
              <a:buNone/>
              <a:defRPr sz="1585"/>
            </a:lvl4pPr>
            <a:lvl5pPr marL="1451610" indent="0">
              <a:buNone/>
              <a:defRPr sz="1585"/>
            </a:lvl5pPr>
            <a:lvl6pPr marL="1814195" indent="0">
              <a:buNone/>
              <a:defRPr sz="1585"/>
            </a:lvl6pPr>
            <a:lvl7pPr marL="2176780" indent="0">
              <a:buNone/>
              <a:defRPr sz="1585"/>
            </a:lvl7pPr>
            <a:lvl8pPr marL="2540000" indent="0">
              <a:buNone/>
              <a:defRPr sz="1585"/>
            </a:lvl8pPr>
            <a:lvl9pPr marL="2902585" indent="0">
              <a:buNone/>
              <a:defRPr sz="158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zoom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es-ES" altLang="zh-CN" sz="3490" strike="noStrike" noProof="1" dirty="0"/>
              <a:t>Haga clic para cambiar el estilo de título	</a:t>
            </a:r>
            <a:endParaRPr lang="es-ES" altLang="zh-CN" strike="noStrike" noProof="1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 fontAlgn="base"/>
            <a:r>
              <a:rPr lang="es-ES" altLang="zh-CN" sz="2540" strike="noStrike" noProof="1" dirty="0"/>
              <a:t>Haga clic para modificar el estilo de texto del patrón</a:t>
            </a:r>
            <a:endParaRPr lang="es-ES" altLang="zh-CN" strike="noStrike" noProof="1" dirty="0"/>
          </a:p>
          <a:p>
            <a:pPr lvl="1" indent="-285750" fontAlgn="base"/>
            <a:r>
              <a:rPr lang="es-ES" altLang="zh-CN" sz="2220" strike="noStrike" noProof="1" dirty="0"/>
              <a:t>Segundo nivel</a:t>
            </a:r>
            <a:endParaRPr lang="es-ES" altLang="zh-CN" strike="noStrike" noProof="1" dirty="0"/>
          </a:p>
          <a:p>
            <a:pPr lvl="2" indent="-228600" fontAlgn="base"/>
            <a:r>
              <a:rPr lang="es-ES" altLang="zh-CN" sz="1905" strike="noStrike" noProof="1" dirty="0"/>
              <a:t>Tercer nivel</a:t>
            </a:r>
            <a:endParaRPr lang="es-ES" altLang="zh-CN" strike="noStrike" noProof="1" dirty="0"/>
          </a:p>
          <a:p>
            <a:pPr lvl="3" indent="-228600" fontAlgn="base"/>
            <a:r>
              <a:rPr lang="es-ES" altLang="zh-CN" sz="1585" strike="noStrike" noProof="1" dirty="0"/>
              <a:t>Cuarto nivel</a:t>
            </a:r>
            <a:endParaRPr lang="es-ES" altLang="zh-CN" strike="noStrike" noProof="1" dirty="0"/>
          </a:p>
          <a:p>
            <a:pPr lvl="4" indent="-228600" fontAlgn="base"/>
            <a:r>
              <a:rPr lang="es-ES" altLang="zh-CN" sz="1585" strike="noStrike" noProof="1" dirty="0"/>
              <a:t>Quinto nivel</a:t>
            </a:r>
            <a:endParaRPr lang="es-ES" altLang="zh-CN" strike="noStrike" noProof="1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1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9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2415" indent="-272415" algn="l" rtl="0" eaLnBrk="0" fontAlgn="base" hangingPunct="0">
        <a:spcBef>
          <a:spcPts val="75"/>
        </a:spcBef>
        <a:spcAft>
          <a:spcPct val="0"/>
        </a:spcAft>
        <a:buChar char="•"/>
        <a:defRPr sz="2540">
          <a:solidFill>
            <a:schemeClr val="tx1"/>
          </a:solidFill>
          <a:latin typeface="+mn-lt"/>
          <a:ea typeface="+mn-ea"/>
          <a:cs typeface="+mn-cs"/>
        </a:defRPr>
      </a:lvl1pPr>
      <a:lvl2pPr marL="589915" indent="-226695" algn="l" rtl="0" eaLnBrk="0" fontAlgn="base" hangingPunct="0">
        <a:spcBef>
          <a:spcPts val="75"/>
        </a:spcBef>
        <a:spcAft>
          <a:spcPct val="0"/>
        </a:spcAft>
        <a:buChar char="–"/>
        <a:defRPr sz="2220">
          <a:solidFill>
            <a:schemeClr val="tx1"/>
          </a:solidFill>
          <a:latin typeface="+mn-lt"/>
          <a:cs typeface="+mn-cs"/>
        </a:defRPr>
      </a:lvl2pPr>
      <a:lvl3pPr marL="906780" indent="-181610" algn="l" rtl="0" eaLnBrk="0" fontAlgn="base" hangingPunct="0">
        <a:spcBef>
          <a:spcPts val="75"/>
        </a:spcBef>
        <a:spcAft>
          <a:spcPct val="0"/>
        </a:spcAft>
        <a:buChar char="•"/>
        <a:defRPr sz="1905">
          <a:solidFill>
            <a:schemeClr val="tx1"/>
          </a:solidFill>
          <a:latin typeface="+mn-lt"/>
          <a:cs typeface="+mn-cs"/>
        </a:defRPr>
      </a:lvl3pPr>
      <a:lvl4pPr marL="1270000" indent="-181610" algn="l" rtl="0" eaLnBrk="0" fontAlgn="base" hangingPunct="0">
        <a:spcBef>
          <a:spcPts val="75"/>
        </a:spcBef>
        <a:spcAft>
          <a:spcPct val="0"/>
        </a:spcAft>
        <a:buChar char="–"/>
        <a:defRPr sz="1585">
          <a:solidFill>
            <a:schemeClr val="tx1"/>
          </a:solidFill>
          <a:latin typeface="+mn-lt"/>
          <a:cs typeface="+mn-cs"/>
        </a:defRPr>
      </a:lvl4pPr>
      <a:lvl5pPr marL="1632585" indent="-181610" algn="l" rtl="0" eaLnBrk="0" fontAlgn="base" hangingPunct="0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5pPr>
      <a:lvl6pPr marL="199580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6pPr>
      <a:lvl7pPr marL="2358390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7pPr>
      <a:lvl8pPr marL="272097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8pPr>
      <a:lvl9pPr marL="308419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161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9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78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4000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microsoft.com/office/2007/relationships/media" Target="file:///D:\&#38472;&#38271;&#29577;2\17&#31179;\&#35838;&#20214;&#23450;&#31295;\&#12298;&#40718;&#23574;&#25945;&#26696;&#12299;&#35821;&#25991;&#20843;&#24180;&#32423;&#19978;&#65288;&#20154;&#25945;&#29256;&#65289;\&#31532;&#22235;&#21333;&#20803;\13%20%20&#32972;&#24433;\&#32972;&#24433;.mp3" TargetMode="External"/><Relationship Id="rId2" Type="http://schemas.openxmlformats.org/officeDocument/2006/relationships/audio" Target="file:///D:\&#38472;&#38271;&#29577;2\17&#31179;\&#35838;&#20214;&#23450;&#31295;\&#12298;&#40718;&#23574;&#25945;&#26696;&#12299;&#35821;&#25991;&#20843;&#24180;&#32423;&#19978;&#65288;&#20154;&#25945;&#29256;&#65289;\&#31532;&#22235;&#21333;&#20803;\13%20%20&#32972;&#24433;\&#32972;&#24433;.mp3" TargetMode="Externa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-103187" y="1323975"/>
            <a:ext cx="8991600" cy="3380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685800">
              <a:lnSpc>
                <a:spcPct val="90000"/>
              </a:lnSpc>
            </a:pPr>
            <a:r>
              <a:rPr lang="zh-CN" altLang="en-US" sz="47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第四单元</a:t>
            </a:r>
            <a:endParaRPr lang="en-US" altLang="zh-CN" sz="47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>
              <a:lnSpc>
                <a:spcPct val="90000"/>
              </a:lnSpc>
            </a:pPr>
            <a:endParaRPr lang="en-US" altLang="zh-CN" sz="47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en-US" altLang="zh-CN" sz="47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   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背影</a:t>
            </a:r>
            <a:endParaRPr lang="zh-CN" altLang="en-US" sz="475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defTabSz="685800">
              <a:lnSpc>
                <a:spcPct val="90000"/>
              </a:lnSpc>
            </a:pPr>
            <a:endParaRPr lang="en-US" altLang="zh-CN" sz="47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en-US" altLang="zh-CN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第一课时</a:t>
            </a:r>
            <a:endParaRPr lang="zh-CN" altLang="en-US" sz="1905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556792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本文写的主要事件是什么？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2636912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父子车站送别。</a:t>
            </a:r>
            <a:endParaRPr lang="zh-CN" altLang="en-US" sz="36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3717032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表达了什么中心？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971600" y="4725144"/>
            <a:ext cx="3168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父疼子，子爱父</a:t>
            </a:r>
            <a:r>
              <a:rPr lang="en-US" altLang="zh-CN" sz="3200" b="1" dirty="0" smtClean="0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父子深情。</a:t>
            </a:r>
            <a:endParaRPr lang="zh-CN" altLang="en-US" sz="32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404664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思考</a:t>
            </a:r>
            <a:endParaRPr lang="en-US" altLang="zh-CN" sz="4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2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603"/>
          <a:stretch>
            <a:fillRect/>
          </a:stretch>
        </p:blipFill>
        <p:spPr bwMode="auto">
          <a:xfrm>
            <a:off x="4932040" y="2431966"/>
            <a:ext cx="4069084" cy="442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468114" y="189210"/>
            <a:ext cx="2928958" cy="86352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552" y="260648"/>
            <a:ext cx="278608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合作探究</a:t>
            </a:r>
            <a:endParaRPr lang="zh-CN" sz="40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1643050"/>
            <a:ext cx="5643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全文几次写到父亲的背影？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43636" y="1124744"/>
            <a:ext cx="2786082" cy="417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115616" y="2780928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四写背影。</a:t>
            </a:r>
            <a:endParaRPr lang="zh-CN" altLang="en-US" sz="36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3000372"/>
            <a:ext cx="44291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第一次开篇点题“背影”，有一种浓厚的感情气氛笼罩全文。</a:t>
            </a:r>
            <a:endParaRPr lang="zh-CN" altLang="en-US" sz="3600" b="1" dirty="0">
              <a:solidFill>
                <a:srgbClr val="7030A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26" name="Picture 2" descr="C:\Documents and Settings\Administrator\桌面\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60281" y="2643182"/>
            <a:ext cx="4283719" cy="421481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571472" y="1285860"/>
            <a:ext cx="5846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怀念父亲，难忘背影。</a:t>
            </a:r>
            <a:endParaRPr lang="en-US" altLang="zh-CN" sz="4000" b="1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571612"/>
            <a:ext cx="76438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99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第二次是在车站送别的场面中，父亲肥胖的身躯，步履艰难，蹒跚地走过铁道为儿子买橘子，使儿子感动得热泪盈眶。本次写得最详细。</a:t>
            </a:r>
            <a:endParaRPr lang="zh-CN" altLang="en-US" sz="3600" b="1" dirty="0">
              <a:solidFill>
                <a:srgbClr val="99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050" name="Picture 2" descr="C:\Documents and Settings\Administrator\桌面\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45043" y="4062418"/>
            <a:ext cx="4698957" cy="2795582"/>
          </a:xfrm>
          <a:prstGeom prst="rect">
            <a:avLst/>
          </a:prstGeom>
          <a:noFill/>
        </p:spPr>
      </p:pic>
      <p:pic>
        <p:nvPicPr>
          <p:cNvPr id="2051" name="Picture 3" descr="C:\Documents and Settings\Administrator\桌面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0504"/>
            <a:ext cx="4357686" cy="285749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714348" y="642918"/>
            <a:ext cx="5846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望父买橘，刻画背影。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2420888"/>
            <a:ext cx="4176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99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第三次是父亲和儿子告别后，儿子眼望着父亲的“背影”在人群中消失，离情别绪，又催人泪下。</a:t>
            </a:r>
            <a:endParaRPr lang="zh-CN" altLang="en-US" sz="3600" b="1" dirty="0">
              <a:solidFill>
                <a:srgbClr val="99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074" name="Picture 2" descr="C:\Documents and Settings\Administrator\桌面\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4049" y="2581260"/>
            <a:ext cx="4139952" cy="427674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642910" y="928670"/>
            <a:ext cx="5846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父子分手，惜别背影。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3968" y="227687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99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第四次是在文章的结尾，儿子读着父亲的来信，在泪光中再次浮现父亲的“背影”，思念之情不能自已，与文章开头呼应。</a:t>
            </a:r>
            <a:endParaRPr lang="zh-CN" altLang="en-US" sz="3600" b="1" dirty="0">
              <a:solidFill>
                <a:srgbClr val="99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098" name="Picture 2" descr="C:\Documents and Settings\Administrator\桌面\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396794"/>
            <a:ext cx="3953390" cy="446120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57224" y="642918"/>
            <a:ext cx="69942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别后思念，再现背影。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980728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怀念父亲，难忘背影</a:t>
            </a:r>
            <a:endParaRPr lang="en-US" altLang="zh-CN" sz="4800" b="1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2123736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望父买橘，刻画背影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3338182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父子分手，惜别背影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006" y="4481190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别后思念，再现背影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右大括号 6"/>
          <p:cNvSpPr/>
          <p:nvPr/>
        </p:nvSpPr>
        <p:spPr>
          <a:xfrm>
            <a:off x="6398608" y="1409356"/>
            <a:ext cx="512638" cy="3571900"/>
          </a:xfrm>
          <a:prstGeom prst="rightBrace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470178" y="1695108"/>
            <a:ext cx="1015663" cy="29072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父子情深</a:t>
            </a:r>
            <a:endParaRPr lang="zh-CN" altLang="en-US" sz="5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071546"/>
            <a:ext cx="5143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在送行中，父亲为儿子做了哪些事？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9952" y="335699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亲自送行、照看行李；讲定价钱，送子上车；捡定座位，叮嘱儿子；嘱咐茶房，为子买橘。</a:t>
            </a:r>
            <a:endParaRPr lang="zh-CN" altLang="en-US" sz="36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124" name="Picture 4" descr="C:\Documents and Settings\Administrator\桌面\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16964" y="0"/>
            <a:ext cx="3827036" cy="2857520"/>
          </a:xfrm>
          <a:prstGeom prst="rect">
            <a:avLst/>
          </a:prstGeom>
          <a:noFill/>
        </p:spPr>
      </p:pic>
      <p:pic>
        <p:nvPicPr>
          <p:cNvPr id="5125" name="Picture 5" descr="C:\Documents and Settings\Administrator\桌面\11.jpg"/>
          <p:cNvPicPr>
            <a:picLocks noChangeAspect="1" noChangeArrowheads="1"/>
          </p:cNvPicPr>
          <p:nvPr/>
        </p:nvPicPr>
        <p:blipFill>
          <a:blip r:embed="rId2" cstate="print"/>
          <a:srcRect l="4724" t="8031" r="4724" b="16063"/>
          <a:stretch>
            <a:fillRect/>
          </a:stretch>
        </p:blipFill>
        <p:spPr bwMode="auto">
          <a:xfrm>
            <a:off x="0" y="3000372"/>
            <a:ext cx="3714776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000500"/>
            <a:ext cx="3810000" cy="2857500"/>
          </a:xfrm>
          <a:prstGeom prst="rect">
            <a:avLst/>
          </a:prstGeom>
          <a:noFill/>
        </p:spPr>
      </p:pic>
      <p:pic>
        <p:nvPicPr>
          <p:cNvPr id="5" name="Picture 4" descr="C:\Documents and Settings\Administrator\桌面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000480"/>
            <a:ext cx="4355976" cy="285752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971600" y="548680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哪一件事最令你感动？为什么？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Picture 2" descr="C:\Documents and Settings\Administrator\桌面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340768"/>
            <a:ext cx="3071802" cy="2573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700808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熟读父亲为“我”买橘子一段（第</a:t>
            </a:r>
            <a:r>
              <a:rPr lang="en-US" altLang="zh-CN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段），有能力的同学可以试着背一背。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468114" y="189210"/>
            <a:ext cx="2928958" cy="86352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39552" y="260648"/>
            <a:ext cx="278608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作业</a:t>
            </a:r>
            <a:endParaRPr lang="zh-CN" sz="40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196752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生活中时时有感动，处处有感动，它有时是一种声音，有时是一种色彩，有时是一种状态，有时是一种场景。如果你有一颗善感的心，同学的批评可以给你感动，妈妈的唠叨可以给你感动，甚至于爸爸的背影也可以给你持久的感动。今天，让我们来学习朱自清的</a:t>
            </a:r>
            <a:r>
              <a:rPr lang="en-US" altLang="zh-CN" sz="3600" b="1" dirty="0" smtClean="0">
                <a:latin typeface="+mn-ea"/>
              </a:rPr>
              <a:t>《</a:t>
            </a:r>
            <a:r>
              <a:rPr lang="zh-CN" altLang="en-US" sz="3600" b="1" dirty="0" smtClean="0">
                <a:latin typeface="+mn-ea"/>
              </a:rPr>
              <a:t>背影</a:t>
            </a:r>
            <a:r>
              <a:rPr lang="en-US" altLang="zh-CN" sz="3600" b="1" dirty="0" smtClean="0">
                <a:latin typeface="+mn-ea"/>
              </a:rPr>
              <a:t>》</a:t>
            </a:r>
            <a:r>
              <a:rPr lang="zh-CN" altLang="en-US" sz="3600" b="1" dirty="0" smtClean="0">
                <a:latin typeface="+mn-ea"/>
              </a:rPr>
              <a:t>，看他是怎样被父亲的背影感动的。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468114" y="189210"/>
            <a:ext cx="2928958" cy="7915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39552" y="260648"/>
            <a:ext cx="278608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导入新课</a:t>
            </a:r>
            <a:endParaRPr lang="zh-CN" sz="40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908720"/>
            <a:ext cx="7715304" cy="45089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谢谢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1763713" y="333375"/>
            <a:ext cx="1871662" cy="3749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2000" b="1" dirty="0">
                <a:solidFill>
                  <a:srgbClr val="000000"/>
                </a:solidFill>
                <a:ea typeface="汉仪雪君体繁" pitchFamily="2" charset="-122"/>
              </a:rPr>
              <a:t>背  影</a:t>
            </a:r>
            <a:endParaRPr lang="zh-CN" altLang="en-US" sz="12000" b="1" dirty="0">
              <a:solidFill>
                <a:srgbClr val="000000"/>
              </a:solidFill>
              <a:ea typeface="汉仪雪君体繁" pitchFamily="2" charset="-122"/>
            </a:endParaRP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3563888" y="3789040"/>
            <a:ext cx="863600" cy="2101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  <a:ea typeface="楷体_GB2312" pitchFamily="49" charset="-122"/>
              </a:rPr>
              <a:t>朱自清</a:t>
            </a:r>
            <a:endParaRPr lang="zh-CN" altLang="en-US" sz="4400" b="1" dirty="0">
              <a:solidFill>
                <a:srgbClr val="00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7158" y="1643050"/>
            <a:ext cx="8334404" cy="449580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zh-CN" b="1" dirty="0">
                <a:latin typeface="Times New Roman" panose="02020603050405020304" pitchFamily="18" charset="0"/>
              </a:rPr>
              <a:t>            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朱自清（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1898—1948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），字</a:t>
            </a:r>
            <a:r>
              <a:rPr 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佩弦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，江苏扬州人，原籍浙江绍兴。</a:t>
            </a:r>
            <a:r>
              <a:rPr 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现代著名散文家、诗人、学者、民主战士。</a:t>
            </a:r>
            <a:endParaRPr lang="zh-CN" b="1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             主要作品有诗文集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踪迹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，散文集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背影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欧游杂记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你我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伦敦杂记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，文艺论著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诗言志辨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论雅俗共赏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等。散文代表作有</a:t>
            </a: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荷塘月色</a:t>
            </a: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背影</a:t>
            </a: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绿</a:t>
            </a: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春</a:t>
            </a: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匆匆</a:t>
            </a: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桨声灯影里的秦淮河</a:t>
            </a: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等。其他代表作还有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生命的价格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——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七毛钱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》《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白种人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——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上帝的骄子</a:t>
            </a:r>
            <a:r>
              <a:rPr lang="zh-CN" alt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》</a:t>
            </a:r>
            <a:r>
              <a:rPr lang="zh-CN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。</a:t>
            </a:r>
            <a:endParaRPr lang="zh-CN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pic>
        <p:nvPicPr>
          <p:cNvPr id="13315" name="Picture 3" descr="illusticon309355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0"/>
            <a:ext cx="1504950" cy="1504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" name="Group 4"/>
          <p:cNvGrpSpPr/>
          <p:nvPr/>
        </p:nvGrpSpPr>
        <p:grpSpPr bwMode="auto">
          <a:xfrm>
            <a:off x="467544" y="260648"/>
            <a:ext cx="3200400" cy="792088"/>
            <a:chOff x="0" y="0"/>
            <a:chExt cx="2016" cy="528"/>
          </a:xfrm>
        </p:grpSpPr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824" cy="52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13318" name="Text Box 6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sz="40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作者简介</a:t>
              </a:r>
              <a:endParaRPr lang="zh-CN" sz="40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95536" y="256456"/>
            <a:ext cx="2895600" cy="7962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95536" y="332656"/>
            <a:ext cx="32004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40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学习目标</a:t>
            </a:r>
            <a:endParaRPr lang="zh-CN" sz="40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1520" y="1340768"/>
            <a:ext cx="8382000" cy="4495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情感朗读，体味文章所表达的父子深情。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仿宋_GB2312" pitchFamily="49" charset="-122"/>
              <a:ea typeface="仿宋_GB2312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学习本文人物描写的方法，体会朴实的语言风格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仿宋_GB2312" pitchFamily="49" charset="-122"/>
              <a:ea typeface="仿宋_GB2312" pitchFamily="49" charset="-122"/>
              <a:cs typeface="+mn-cs"/>
            </a:endParaRPr>
          </a:p>
          <a:p>
            <a:pPr marL="342900" lvl="0" indent="-342900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体会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抓住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仿宋_GB2312" pitchFamily="49" charset="-122"/>
                <a:cs typeface="+mn-cs"/>
              </a:rPr>
              <a:t>“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背影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仿宋_GB2312" pitchFamily="49" charset="-122"/>
                <a:cs typeface="+mn-cs"/>
              </a:rPr>
              <a:t>”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这一</a:t>
            </a:r>
            <a:r>
              <a:rPr lang="zh-CN" altLang="zh-CN" sz="3200" b="1" dirty="0" smtClean="0">
                <a:latin typeface="仿宋_GB2312" pitchFamily="49" charset="-122"/>
                <a:ea typeface="仿宋_GB2312" pitchFamily="49" charset="-122"/>
              </a:rPr>
              <a:t>感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情聚焦点展示人物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的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心灵的写法。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仿宋_GB2312" pitchFamily="49" charset="-122"/>
              <a:ea typeface="仿宋_GB2312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4.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引导学生珍惜亲情，理解父母，积极与父母交流与沟通。</a:t>
            </a:r>
            <a:endParaRPr kumimoji="0" 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仿宋_GB2312" pitchFamily="49" charset="-122"/>
              <a:ea typeface="仿宋_GB2312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1258888" y="1628775"/>
            <a:ext cx="788511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交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卸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）奔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丧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狼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藉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簌簌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典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质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闲（ 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颓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唐（     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琐屑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妥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帖（     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蹒跚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en-US" altLang="zh-CN" sz="3200" b="1" dirty="0"/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2843808" y="1620089"/>
            <a:ext cx="72008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3366FF"/>
                </a:solidFill>
                <a:latin typeface="PinYinok" pitchFamily="34" charset="0"/>
              </a:rPr>
              <a:t> </a:t>
            </a: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xi-   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63502" name="Text Box 14"/>
          <p:cNvSpPr txBox="1">
            <a:spLocks noChangeArrowheads="1"/>
          </p:cNvSpPr>
          <p:nvPr/>
        </p:nvSpPr>
        <p:spPr bwMode="auto">
          <a:xfrm>
            <a:off x="5867400" y="1628775"/>
            <a:ext cx="1080864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3366FF"/>
                </a:solidFill>
              </a:rPr>
              <a:t> </a:t>
            </a:r>
            <a:r>
              <a:rPr lang="en-US" altLang="zh-CN" sz="3200" b="1" dirty="0" err="1" smtClean="0">
                <a:solidFill>
                  <a:srgbClr val="3366FF"/>
                </a:solidFill>
                <a:latin typeface="PinYinok" pitchFamily="34" charset="0"/>
              </a:rPr>
              <a:t>s`ng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63503" name="Text Box 15"/>
          <p:cNvSpPr txBox="1">
            <a:spLocks noChangeArrowheads="1"/>
          </p:cNvSpPr>
          <p:nvPr/>
        </p:nvSpPr>
        <p:spPr bwMode="auto">
          <a:xfrm>
            <a:off x="3130501" y="2420888"/>
            <a:ext cx="43338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j!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63504" name="Text Box 16"/>
          <p:cNvSpPr txBox="1">
            <a:spLocks noChangeArrowheads="1"/>
          </p:cNvSpPr>
          <p:nvPr/>
        </p:nvSpPr>
        <p:spPr bwMode="auto">
          <a:xfrm>
            <a:off x="6084889" y="2420938"/>
            <a:ext cx="503336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s&amp;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63505" name="Text Box 17"/>
          <p:cNvSpPr txBox="1">
            <a:spLocks noChangeArrowheads="1"/>
          </p:cNvSpPr>
          <p:nvPr/>
        </p:nvSpPr>
        <p:spPr bwMode="auto">
          <a:xfrm>
            <a:off x="2987824" y="3281611"/>
            <a:ext cx="576089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 smtClean="0">
                <a:solidFill>
                  <a:srgbClr val="3366FF"/>
                </a:solidFill>
                <a:latin typeface="PinYinok" pitchFamily="34" charset="0"/>
              </a:rPr>
              <a:t>zh</a:t>
            </a: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#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63506" name="Text Box 18"/>
          <p:cNvSpPr txBox="1">
            <a:spLocks noChangeArrowheads="1"/>
          </p:cNvSpPr>
          <p:nvPr/>
        </p:nvSpPr>
        <p:spPr bwMode="auto">
          <a:xfrm>
            <a:off x="6155879" y="3284538"/>
            <a:ext cx="648369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3366FF"/>
                </a:solidFill>
              </a:rPr>
              <a:t> </a:t>
            </a: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f&amp;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63507" name="Text Box 19"/>
          <p:cNvSpPr txBox="1">
            <a:spLocks noChangeArrowheads="1"/>
          </p:cNvSpPr>
          <p:nvPr/>
        </p:nvSpPr>
        <p:spPr bwMode="auto">
          <a:xfrm>
            <a:off x="2915816" y="4077072"/>
            <a:ext cx="61266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 err="1" smtClean="0">
                <a:solidFill>
                  <a:srgbClr val="3366FF"/>
                </a:solidFill>
                <a:latin typeface="PinYinok" pitchFamily="34" charset="0"/>
              </a:rPr>
              <a:t>tu</a:t>
            </a: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!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63508" name="Text Box 20"/>
          <p:cNvSpPr txBox="1">
            <a:spLocks noChangeArrowheads="1"/>
          </p:cNvSpPr>
          <p:nvPr/>
        </p:nvSpPr>
        <p:spPr bwMode="auto">
          <a:xfrm>
            <a:off x="5858454" y="4077072"/>
            <a:ext cx="137784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su6 xi-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63509" name="Text Box 21"/>
          <p:cNvSpPr txBox="1">
            <a:spLocks noChangeArrowheads="1"/>
          </p:cNvSpPr>
          <p:nvPr/>
        </p:nvSpPr>
        <p:spPr bwMode="auto">
          <a:xfrm>
            <a:off x="2915816" y="4869160"/>
            <a:ext cx="77897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3366FF"/>
                </a:solidFill>
                <a:latin typeface="PinYinok" pitchFamily="34" charset="0"/>
              </a:rPr>
              <a:t>tu6</a:t>
            </a:r>
            <a:endParaRPr lang="en-US" altLang="zh-CN" sz="32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63510" name="Text Box 22"/>
          <p:cNvSpPr txBox="1">
            <a:spLocks noChangeArrowheads="1"/>
          </p:cNvSpPr>
          <p:nvPr/>
        </p:nvSpPr>
        <p:spPr bwMode="auto">
          <a:xfrm>
            <a:off x="5644140" y="4797152"/>
            <a:ext cx="1736172" cy="625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500" b="1" dirty="0" smtClean="0">
                <a:solidFill>
                  <a:srgbClr val="3366FF"/>
                </a:solidFill>
                <a:latin typeface="PinYinok" pitchFamily="34" charset="0"/>
              </a:rPr>
              <a:t>p1n </a:t>
            </a:r>
            <a:r>
              <a:rPr lang="en-US" altLang="zh-CN" sz="3500" b="1" dirty="0" err="1" smtClean="0">
                <a:solidFill>
                  <a:srgbClr val="3366FF"/>
                </a:solidFill>
                <a:latin typeface="PinYinok" pitchFamily="34" charset="0"/>
              </a:rPr>
              <a:t>sh`n</a:t>
            </a:r>
            <a:endParaRPr lang="en-US" altLang="zh-CN" sz="3500" b="1" dirty="0">
              <a:solidFill>
                <a:srgbClr val="3366FF"/>
              </a:solidFill>
              <a:latin typeface="PinYinok" pitchFamily="34" charset="0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395536" y="256456"/>
            <a:ext cx="2895600" cy="7962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95536" y="332656"/>
            <a:ext cx="32004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检查预习</a:t>
            </a:r>
            <a:endParaRPr lang="zh-CN" sz="40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3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3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71472" y="1357298"/>
            <a:ext cx="1512887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 b="1" dirty="0" smtClean="0">
                <a:latin typeface="Arial" panose="020B0604020202020204" pitchFamily="34" charset="0"/>
              </a:rPr>
              <a:t>狼藉：</a:t>
            </a:r>
            <a:endParaRPr kumimoji="0"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71472" y="1928802"/>
            <a:ext cx="1223962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 b="1" dirty="0" smtClean="0">
                <a:latin typeface="Arial" panose="020B0604020202020204" pitchFamily="34" charset="0"/>
              </a:rPr>
              <a:t>簌簌：</a:t>
            </a:r>
            <a:endParaRPr kumimoji="0"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1472" y="2500306"/>
            <a:ext cx="115093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 b="1" dirty="0" smtClean="0">
                <a:latin typeface="Arial" panose="020B0604020202020204" pitchFamily="34" charset="0"/>
              </a:rPr>
              <a:t>惨淡：</a:t>
            </a:r>
            <a:endParaRPr kumimoji="0"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71472" y="3000372"/>
            <a:ext cx="115093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 b="1" dirty="0" smtClean="0">
                <a:latin typeface="Arial" panose="020B0604020202020204" pitchFamily="34" charset="0"/>
              </a:rPr>
              <a:t>赋闲：</a:t>
            </a:r>
            <a:endParaRPr kumimoji="0"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00034" y="3571876"/>
            <a:ext cx="115093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 b="1" dirty="0" smtClean="0">
                <a:latin typeface="Arial" panose="020B0604020202020204" pitchFamily="34" charset="0"/>
              </a:rPr>
              <a:t>勾留：</a:t>
            </a:r>
            <a:endParaRPr kumimoji="0"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571472" y="4143380"/>
            <a:ext cx="142058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200" b="1" dirty="0" smtClean="0">
                <a:latin typeface="Arial" panose="020B0604020202020204" pitchFamily="34" charset="0"/>
              </a:rPr>
              <a:t>颓唐：</a:t>
            </a:r>
            <a:endParaRPr kumimoji="0"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71472" y="4786322"/>
            <a:ext cx="142058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200" b="1" dirty="0" smtClean="0">
                <a:latin typeface="Arial" panose="020B0604020202020204" pitchFamily="34" charset="0"/>
              </a:rPr>
              <a:t>琐屑：</a:t>
            </a:r>
            <a:endParaRPr kumimoji="0"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395536" y="5445224"/>
            <a:ext cx="2472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200" b="1" dirty="0" smtClean="0">
                <a:latin typeface="Arial" panose="020B0604020202020204" pitchFamily="34" charset="0"/>
              </a:rPr>
              <a:t>  触</a:t>
            </a:r>
            <a:r>
              <a:rPr kumimoji="0" lang="zh-CN" altLang="en-US" sz="3200" b="1" dirty="0">
                <a:latin typeface="Arial" panose="020B0604020202020204" pitchFamily="34" charset="0"/>
              </a:rPr>
              <a:t>目</a:t>
            </a:r>
            <a:r>
              <a:rPr kumimoji="0" lang="zh-CN" altLang="en-US" sz="3200" b="1" dirty="0" smtClean="0">
                <a:latin typeface="Arial" panose="020B0604020202020204" pitchFamily="34" charset="0"/>
              </a:rPr>
              <a:t>伤怀：</a:t>
            </a:r>
            <a:endParaRPr kumimoji="0"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611560" y="6021288"/>
            <a:ext cx="22445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200" b="1" dirty="0">
                <a:latin typeface="Arial" panose="020B0604020202020204" pitchFamily="34" charset="0"/>
              </a:rPr>
              <a:t>情郁于</a:t>
            </a:r>
            <a:r>
              <a:rPr kumimoji="0" lang="zh-CN" altLang="en-US" sz="3200" b="1" dirty="0" smtClean="0">
                <a:latin typeface="Arial" panose="020B0604020202020204" pitchFamily="34" charset="0"/>
              </a:rPr>
              <a:t>中：</a:t>
            </a:r>
            <a:endParaRPr kumimoji="0"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0232" y="1357298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乱七八糟的样子。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32" y="2000240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纷纷落下的样子。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00232" y="2500306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凄凉；萧条；不景气。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00232" y="300037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失业在家。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00232" y="3571876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短时间停留。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00232" y="414338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衰颓败落。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00232" y="4714884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细小而琐碎的事。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99792" y="5373216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看到某种情况，心里感到悲伤。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71800" y="6021288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感情积在心里不得发泄。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395536" y="256456"/>
            <a:ext cx="2895600" cy="7962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395536" y="332656"/>
            <a:ext cx="32004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解释词语</a:t>
            </a:r>
            <a:endParaRPr lang="zh-CN" sz="40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467544" y="188640"/>
            <a:ext cx="5534052" cy="8640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 cmpd="sng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CC0000"/>
              </a:solidFill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67544" y="332656"/>
            <a:ext cx="553405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朗读课文，整体感知</a:t>
            </a:r>
            <a:endParaRPr lang="zh-CN" sz="4000" b="1" dirty="0">
              <a:solidFill>
                <a:srgbClr val="CC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1700808"/>
            <a:ext cx="56436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※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听朗读录音，了解课文主要内容，感受文中的情感。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43636" y="1357299"/>
            <a:ext cx="2786082" cy="40879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背影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857488" y="4018578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86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1428736"/>
            <a:ext cx="56436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※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自由朗读，注意品味文中蕴含的情感。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57918" y="980729"/>
            <a:ext cx="278608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83568" y="3356992"/>
            <a:ext cx="55446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※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点名朗读，教师评价并进行朗读指导。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1255</Words>
  <Application>WPS 演示</Application>
  <PresentationFormat>全屏显示(4:3)</PresentationFormat>
  <Paragraphs>154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52" baseType="lpstr">
      <vt:lpstr>Arial</vt:lpstr>
      <vt:lpstr>宋体</vt:lpstr>
      <vt:lpstr>Wingdings</vt:lpstr>
      <vt:lpstr>Wingdings 2</vt:lpstr>
      <vt:lpstr>Arial</vt:lpstr>
      <vt:lpstr>幼圆</vt:lpstr>
      <vt:lpstr>微软雅黑</vt:lpstr>
      <vt:lpstr>华文仿宋</vt:lpstr>
      <vt:lpstr>Times New Roman</vt:lpstr>
      <vt:lpstr>方正姚体</vt:lpstr>
      <vt:lpstr>汉仪雪君体繁</vt:lpstr>
      <vt:lpstr>楷体_GB2312</vt:lpstr>
      <vt:lpstr>华文中宋</vt:lpstr>
      <vt:lpstr>仿宋_GB2312</vt:lpstr>
      <vt:lpstr>Times New Roman</vt:lpstr>
      <vt:lpstr>PinYinok</vt:lpstr>
      <vt:lpstr>Verdana</vt:lpstr>
      <vt:lpstr>华文新魏</vt:lpstr>
      <vt:lpstr>华文行楷</vt:lpstr>
      <vt:lpstr>Dotum</vt:lpstr>
      <vt:lpstr>Franklin Gothic Book</vt:lpstr>
      <vt:lpstr>Arial Unicode MS</vt:lpstr>
      <vt:lpstr>Franklin Gothic Medium</vt:lpstr>
      <vt:lpstr>黑体</vt:lpstr>
      <vt:lpstr>Calibri</vt:lpstr>
      <vt:lpstr>华文隶书</vt:lpstr>
      <vt:lpstr>新宋体</vt:lpstr>
      <vt:lpstr>仿宋</vt:lpstr>
      <vt:lpstr>Segoe Print</vt:lpstr>
      <vt:lpstr>Office 主题</vt:lpstr>
      <vt:lpstr>暗香扑面</vt:lpstr>
      <vt:lpstr>2_Diseño predeterminado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57</cp:revision>
  <dcterms:created xsi:type="dcterms:W3CDTF">2017-10-01T13:06:29Z</dcterms:created>
  <dcterms:modified xsi:type="dcterms:W3CDTF">2017-10-01T13:07:45Z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