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31" r:id="rId2"/>
    <p:sldId id="288" r:id="rId3"/>
    <p:sldId id="286" r:id="rId4"/>
    <p:sldId id="289" r:id="rId5"/>
    <p:sldId id="290" r:id="rId6"/>
    <p:sldId id="291" r:id="rId7"/>
    <p:sldId id="292" r:id="rId8"/>
    <p:sldId id="300" r:id="rId9"/>
    <p:sldId id="293" r:id="rId10"/>
    <p:sldId id="307" r:id="rId11"/>
    <p:sldId id="294" r:id="rId12"/>
    <p:sldId id="308" r:id="rId13"/>
    <p:sldId id="295" r:id="rId14"/>
    <p:sldId id="309" r:id="rId15"/>
    <p:sldId id="296" r:id="rId16"/>
    <p:sldId id="298" r:id="rId17"/>
    <p:sldId id="306" r:id="rId18"/>
    <p:sldId id="305" r:id="rId19"/>
    <p:sldId id="299" r:id="rId20"/>
    <p:sldId id="310" r:id="rId21"/>
    <p:sldId id="330" r:id="rId22"/>
    <p:sldId id="318" r:id="rId23"/>
    <p:sldId id="322" r:id="rId24"/>
    <p:sldId id="319" r:id="rId25"/>
    <p:sldId id="327" r:id="rId26"/>
    <p:sldId id="326" r:id="rId27"/>
    <p:sldId id="320" r:id="rId28"/>
    <p:sldId id="321" r:id="rId29"/>
    <p:sldId id="325" r:id="rId30"/>
    <p:sldId id="323" r:id="rId31"/>
    <p:sldId id="324" r:id="rId32"/>
    <p:sldId id="328" r:id="rId33"/>
    <p:sldId id="332" r:id="rId34"/>
    <p:sldId id="314" r:id="rId35"/>
    <p:sldId id="313" r:id="rId36"/>
    <p:sldId id="315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2016/12/7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2016/12/7 Wednesday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2016/12/7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2016/12/7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9D7164-26BB-48A1-8ABC-4950CEB2712B}" type="slidenum">
              <a:rPr lang="en-US" altLang="zh-CN"/>
              <a:pPr/>
              <a:t>‹#›</a:t>
            </a:fld>
            <a:endParaRPr lang="en-US" altLang="zh-CN">
              <a:latin typeface="Century Gothic" pitchFamily="34" charset="0"/>
              <a:ea typeface="幼圆" pitchFamily="49" charset="-122"/>
            </a:endParaRPr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2016/12/7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F:\2016&#24180;&#20061;&#24180;&#32423;&#25945;&#26696;&#35838;&#20214;\&#20061;&#24180;&#19978;&#35838;&#20214;\&#39532;&#35828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28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pic>
        <p:nvPicPr>
          <p:cNvPr id="7" name="Picture 2" descr="t2"/>
          <p:cNvPicPr>
            <a:picLocks noChangeAspect="1" noChangeArrowheads="1"/>
          </p:cNvPicPr>
          <p:nvPr/>
        </p:nvPicPr>
        <p:blipFill>
          <a:blip r:embed="rId2" cstate="print">
            <a:lum bright="58000" contrast="-76000"/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1043608" y="1340768"/>
            <a:ext cx="604867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16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BF00"/>
                    </a:gs>
                    <a:gs pos="5001">
                      <a:srgbClr val="F27300"/>
                    </a:gs>
                    <a:gs pos="12500">
                      <a:srgbClr val="8F0040"/>
                    </a:gs>
                    <a:gs pos="25000">
                      <a:srgbClr val="400040"/>
                    </a:gs>
                    <a:gs pos="40000">
                      <a:srgbClr val="000040"/>
                    </a:gs>
                    <a:gs pos="50000">
                      <a:srgbClr val="000000"/>
                    </a:gs>
                    <a:gs pos="60000">
                      <a:srgbClr val="000040"/>
                    </a:gs>
                    <a:gs pos="75000">
                      <a:srgbClr val="400040"/>
                    </a:gs>
                    <a:gs pos="87500">
                      <a:srgbClr val="8F0040"/>
                    </a:gs>
                    <a:gs pos="95000">
                      <a:srgbClr val="F27300"/>
                    </a:gs>
                    <a:gs pos="100000">
                      <a:srgbClr val="FFBF00"/>
                    </a:gs>
                  </a:gsLst>
                  <a:lin ang="0" scaled="1"/>
                </a:gra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马说</a:t>
            </a:r>
            <a:endParaRPr lang="zh-CN" altLang="en-US" sz="16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BF00"/>
                  </a:gs>
                  <a:gs pos="5001">
                    <a:srgbClr val="F27300"/>
                  </a:gs>
                  <a:gs pos="12500">
                    <a:srgbClr val="8F0040"/>
                  </a:gs>
                  <a:gs pos="25000">
                    <a:srgbClr val="400040"/>
                  </a:gs>
                  <a:gs pos="40000">
                    <a:srgbClr val="000040"/>
                  </a:gs>
                  <a:gs pos="50000">
                    <a:srgbClr val="000000"/>
                  </a:gs>
                  <a:gs pos="60000">
                    <a:srgbClr val="000040"/>
                  </a:gs>
                  <a:gs pos="75000">
                    <a:srgbClr val="400040"/>
                  </a:gs>
                  <a:gs pos="87500">
                    <a:srgbClr val="8F0040"/>
                  </a:gs>
                  <a:gs pos="95000">
                    <a:srgbClr val="F27300"/>
                  </a:gs>
                  <a:gs pos="100000">
                    <a:srgbClr val="FFBF00"/>
                  </a:gs>
                </a:gsLst>
                <a:lin ang="0" scaled="1"/>
              </a:gra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5157192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3"/>
          <p:cNvSpPr txBox="1">
            <a:spLocks noChangeArrowheads="1"/>
          </p:cNvSpPr>
          <p:nvPr/>
        </p:nvSpPr>
        <p:spPr bwMode="auto">
          <a:xfrm>
            <a:off x="396875" y="1700808"/>
            <a:ext cx="84963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世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伯乐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，然后有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。千里马常有,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伯乐不常有。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虽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有名马，只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辱  于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奴隶人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手，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骈死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于槽枥之间，不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千里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称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也。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3348038" y="1196752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日行千里的马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323528" y="2276873"/>
            <a:ext cx="2520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擅长相马之人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4" name="Text Box 8"/>
          <p:cNvSpPr txBox="1">
            <a:spLocks noChangeArrowheads="1"/>
          </p:cNvSpPr>
          <p:nvPr/>
        </p:nvSpPr>
        <p:spPr bwMode="auto">
          <a:xfrm>
            <a:off x="6156177" y="234888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辱没</a:t>
            </a:r>
          </a:p>
        </p:txBody>
      </p:sp>
      <p:sp>
        <p:nvSpPr>
          <p:cNvPr id="132105" name="Text Box 9"/>
          <p:cNvSpPr txBox="1">
            <a:spLocks noChangeArrowheads="1"/>
          </p:cNvSpPr>
          <p:nvPr/>
        </p:nvSpPr>
        <p:spPr bwMode="auto">
          <a:xfrm>
            <a:off x="2698750" y="3501009"/>
            <a:ext cx="1873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两马并驾</a:t>
            </a:r>
          </a:p>
        </p:txBody>
      </p:sp>
      <p:sp>
        <p:nvSpPr>
          <p:cNvPr id="132106" name="Text Box 10"/>
          <p:cNvSpPr txBox="1">
            <a:spLocks noChangeArrowheads="1"/>
          </p:cNvSpPr>
          <p:nvPr/>
        </p:nvSpPr>
        <p:spPr bwMode="auto">
          <a:xfrm>
            <a:off x="7667625" y="3501008"/>
            <a:ext cx="1006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称呼</a:t>
            </a:r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>
            <a:off x="6670675" y="1341438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表转折，但是</a:t>
            </a: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2555776" y="2348880"/>
            <a:ext cx="12252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因此</a:t>
            </a:r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7164288" y="2420888"/>
            <a:ext cx="5040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在</a:t>
            </a:r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>
            <a:off x="179513" y="3429001"/>
            <a:ext cx="2448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结构助词，的</a:t>
            </a:r>
          </a:p>
        </p:txBody>
      </p:sp>
      <p:sp>
        <p:nvSpPr>
          <p:cNvPr id="132112" name="Text Box 16"/>
          <p:cNvSpPr txBox="1">
            <a:spLocks noChangeArrowheads="1"/>
          </p:cNvSpPr>
          <p:nvPr/>
        </p:nvSpPr>
        <p:spPr bwMode="auto">
          <a:xfrm>
            <a:off x="5795963" y="3644900"/>
            <a:ext cx="1657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用，凭借</a:t>
            </a:r>
          </a:p>
        </p:txBody>
      </p:sp>
      <p:sp>
        <p:nvSpPr>
          <p:cNvPr id="132113" name="Text Box 17"/>
          <p:cNvSpPr txBox="1">
            <a:spLocks noChangeArrowheads="1"/>
          </p:cNvSpPr>
          <p:nvPr/>
        </p:nvSpPr>
        <p:spPr bwMode="auto">
          <a:xfrm>
            <a:off x="3491880" y="2420888"/>
            <a:ext cx="1008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即使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18864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字词积累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  <p:bldP spid="132103" grpId="0"/>
      <p:bldP spid="132104" grpId="0"/>
      <p:bldP spid="132105" grpId="0"/>
      <p:bldP spid="132106" grpId="0"/>
      <p:bldP spid="132108" grpId="0"/>
      <p:bldP spid="132109" grpId="0"/>
      <p:bldP spid="132110" grpId="0"/>
      <p:bldP spid="132111" grpId="0"/>
      <p:bldP spid="132112" grpId="0"/>
      <p:bldP spid="1321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5616624" cy="53181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accent5"/>
                </a:solidFill>
              </a:rPr>
              <a:t>疏通文意：</a:t>
            </a:r>
            <a:r>
              <a:rPr lang="zh-CN" altLang="en-US" b="1" dirty="0" smtClean="0">
                <a:solidFill>
                  <a:srgbClr val="0000FF"/>
                </a:solidFill>
              </a:rPr>
              <a:t>第一段翻译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4355976" y="1484784"/>
            <a:ext cx="4320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b="1" dirty="0" smtClean="0"/>
              <a:t>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世上有了伯乐，然后才会有千里马。千里马是经常有的，可是伯乐却不经常有。因此，即使是很名贵的马也只能在仆役的手下受到屈辱，跟普通的马一起死在马厩里，不能获得千里马的称号。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628800"/>
            <a:ext cx="3312368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世有伯乐，然后有千里马。千里马常有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,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而伯乐不常有。故虽有名马，祗辱于奴隶人之手，骈死于槽枥之间，不以千里称也。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7"/>
          <p:cNvSpPr txBox="1">
            <a:spLocks noChangeArrowheads="1"/>
          </p:cNvSpPr>
          <p:nvPr/>
        </p:nvSpPr>
        <p:spPr bwMode="auto">
          <a:xfrm>
            <a:off x="684213" y="1124744"/>
            <a:ext cx="7991475" cy="555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马之千里者，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一食或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尽粟一石。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马者不知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其能千里而食也。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马也，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虽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有千里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能，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食不饱，力不足，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不  外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见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     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且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欲  与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不可得，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求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能千里也？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2699791" y="1772816"/>
            <a:ext cx="14401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吃一顿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6084888" y="1772816"/>
            <a:ext cx="2124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通“饲”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喂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3419872" y="4149080"/>
            <a:ext cx="19442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才能  优点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5436096" y="3933057"/>
            <a:ext cx="33123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表现在外面，“见”通“现”，显现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3707905" y="5301208"/>
            <a:ext cx="108011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等同，一样</a:t>
            </a:r>
          </a:p>
        </p:txBody>
      </p:sp>
      <p:sp>
        <p:nvSpPr>
          <p:cNvPr id="133129" name="Text Box 9"/>
          <p:cNvSpPr txBox="1">
            <a:spLocks noChangeArrowheads="1"/>
          </p:cNvSpPr>
          <p:nvPr/>
        </p:nvSpPr>
        <p:spPr bwMode="auto">
          <a:xfrm>
            <a:off x="2411760" y="5301208"/>
            <a:ext cx="18008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普通的</a:t>
            </a:r>
          </a:p>
        </p:txBody>
      </p:sp>
      <p:sp>
        <p:nvSpPr>
          <p:cNvPr id="133130" name="Text Box 10"/>
          <p:cNvSpPr txBox="1">
            <a:spLocks noChangeArrowheads="1"/>
          </p:cNvSpPr>
          <p:nvPr/>
        </p:nvSpPr>
        <p:spPr bwMode="auto">
          <a:xfrm>
            <a:off x="3203575" y="2924944"/>
            <a:ext cx="21764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这种，代词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6444208" y="2924944"/>
            <a:ext cx="2376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结构助词，的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3923927" y="1772816"/>
            <a:ext cx="11163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有时</a:t>
            </a: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6660233" y="5301209"/>
            <a:ext cx="13681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代“千里马”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5580112" y="5373215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怎么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5364088" y="2924944"/>
            <a:ext cx="936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即使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39750" y="5229200"/>
            <a:ext cx="12239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尚且</a:t>
            </a:r>
          </a:p>
        </p:txBody>
      </p:sp>
      <p:sp>
        <p:nvSpPr>
          <p:cNvPr id="16" name="矩形 15"/>
          <p:cNvSpPr/>
          <p:nvPr/>
        </p:nvSpPr>
        <p:spPr>
          <a:xfrm>
            <a:off x="2339752" y="260648"/>
            <a:ext cx="2786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字词积累</a:t>
            </a:r>
            <a:endParaRPr lang="zh-CN" altLang="en-US" sz="36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0"/>
      <p:bldP spid="133126" grpId="0"/>
      <p:bldP spid="133127" grpId="0"/>
      <p:bldP spid="133128" grpId="0"/>
      <p:bldP spid="133129" grpId="0"/>
      <p:bldP spid="133130" grpId="0"/>
      <p:bldP spid="2" grpId="0"/>
      <p:bldP spid="134148" grpId="0"/>
      <p:bldP spid="134149" grpId="0"/>
      <p:bldP spid="134150" grpId="0"/>
      <p:bldP spid="3" grpId="0"/>
      <p:bldP spid="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6337002" cy="53181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accent5"/>
                </a:solidFill>
              </a:rPr>
              <a:t>疏通文意：</a:t>
            </a:r>
            <a:r>
              <a:rPr lang="zh-CN" altLang="en-US" b="1" dirty="0" smtClean="0">
                <a:solidFill>
                  <a:srgbClr val="0000FF"/>
                </a:solidFill>
              </a:rPr>
              <a:t>第二段翻译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4355976" y="1556792"/>
            <a:ext cx="4392488" cy="540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日行千里的马，一顿或许能吃下一石粮食，喂马的人不懂得要根据它日行千里的本领来喂养它。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这样的马，即使有日行千里的能耐，却吃不饱，力气不足，它的才能和美好的素质也就表现不出来，想要跟普通的马相等尚且不办不到，又怎么能要求它日行千里呢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 </a:t>
            </a:r>
            <a:br>
              <a:rPr kumimoji="1"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268760"/>
            <a:ext cx="374441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马之千里者，一食或尽粟一石。食马者不知其能千里而食也。是马也，虽有千里之能，食不饱，力不足，才美不外见，且欲与常马等不可得，安求其能千里也？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4"/>
          <p:cNvSpPr txBox="1">
            <a:spLocks noChangeArrowheads="1"/>
          </p:cNvSpPr>
          <p:nvPr/>
        </p:nvSpPr>
        <p:spPr bwMode="auto">
          <a:xfrm>
            <a:off x="468313" y="1268760"/>
            <a:ext cx="8207375" cy="481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策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之不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，食之不能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尽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材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鸣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而不能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其意，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执策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而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临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之，曰：“天下无马！”呜呼！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真无马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邪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？其真不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知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马也。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1259633" y="332656"/>
            <a:ext cx="2808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代词，代千里马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1763688" y="1268760"/>
            <a:ext cx="11521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按照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251521" y="2348880"/>
            <a:ext cx="2376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助词，无实义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5796136" y="4725144"/>
            <a:ext cx="2808312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通“耶”，表示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疑问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语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气“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吗”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347663" y="1360488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驱使</a:t>
            </a: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2987825" y="1268760"/>
            <a:ext cx="1008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4716016" y="2420888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马鞭子</a:t>
            </a:r>
          </a:p>
        </p:txBody>
      </p:sp>
      <p:sp>
        <p:nvSpPr>
          <p:cNvPr id="135176" name="Text Box 8"/>
          <p:cNvSpPr txBox="1">
            <a:spLocks noChangeArrowheads="1"/>
          </p:cNvSpPr>
          <p:nvPr/>
        </p:nvSpPr>
        <p:spPr bwMode="auto">
          <a:xfrm>
            <a:off x="5580112" y="1268760"/>
            <a:ext cx="1249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竭尽</a:t>
            </a: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6444208" y="1268761"/>
            <a:ext cx="26997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通“才”，才能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8100392" y="1988840"/>
            <a:ext cx="10436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鸣叫</a:t>
            </a:r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2627785" y="2420888"/>
            <a:ext cx="9361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通晓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80" name="Text Box 12"/>
          <p:cNvSpPr txBox="1">
            <a:spLocks noChangeArrowheads="1"/>
          </p:cNvSpPr>
          <p:nvPr/>
        </p:nvSpPr>
        <p:spPr bwMode="auto">
          <a:xfrm>
            <a:off x="3851920" y="234888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拿着</a:t>
            </a:r>
          </a:p>
        </p:txBody>
      </p:sp>
      <p:sp>
        <p:nvSpPr>
          <p:cNvPr id="135182" name="Text Box 14"/>
          <p:cNvSpPr txBox="1">
            <a:spLocks noChangeArrowheads="1"/>
          </p:cNvSpPr>
          <p:nvPr/>
        </p:nvSpPr>
        <p:spPr bwMode="auto">
          <a:xfrm>
            <a:off x="5940152" y="2348880"/>
            <a:ext cx="2592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到（它）跟前</a:t>
            </a:r>
            <a:r>
              <a:rPr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endParaRPr lang="zh-CN" altLang="en-US" sz="240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auto">
          <a:xfrm>
            <a:off x="539552" y="4797152"/>
            <a:ext cx="2088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识别，了解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806824" y="3645024"/>
            <a:ext cx="27813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难道，反问语气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18002" y="188640"/>
            <a:ext cx="2570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字词积累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136197" grpId="0"/>
      <p:bldP spid="136198" grpId="0"/>
      <p:bldP spid="136199" grpId="0"/>
      <p:bldP spid="136200" grpId="0"/>
      <p:bldP spid="135173" grpId="0"/>
      <p:bldP spid="135175" grpId="0"/>
      <p:bldP spid="135174" grpId="0"/>
      <p:bldP spid="135176" grpId="0"/>
      <p:bldP spid="135177" grpId="0"/>
      <p:bldP spid="135178" grpId="0"/>
      <p:bldP spid="135179" grpId="0"/>
      <p:bldP spid="135180" grpId="0"/>
      <p:bldP spid="135182" grpId="0"/>
      <p:bldP spid="135183" grpId="0"/>
      <p:bldP spid="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6697042" cy="53181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accent5"/>
                </a:solidFill>
              </a:rPr>
              <a:t>疏通文意：</a:t>
            </a:r>
            <a:r>
              <a:rPr lang="zh-CN" altLang="en-US" b="1" dirty="0" smtClean="0">
                <a:solidFill>
                  <a:srgbClr val="0000FF"/>
                </a:solidFill>
              </a:rPr>
              <a:t>第三段翻译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4139952" y="1484784"/>
            <a:ext cx="46085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2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鞭策它，不按正确的方法，喂养它，又不足以使它充分发挥自己的才能，听它嘶叫，却不懂得它的意思，（反而）拿着鞭子站在它跟前说：“天下没有千里马！”唉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难道果真没有千里马吗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其实是他们真不识得千里马啊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 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556792"/>
            <a:ext cx="3456384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策之不以其道，食之不能尽其材，鸣之而不能通其意，执策而临之，曰：“天下无马！”呜呼！其真无马邪？其真不知马也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字词积累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539552" y="1844825"/>
            <a:ext cx="3240360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尽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粟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一石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尽粟一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石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不以千里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称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也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马者 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马也</a:t>
            </a:r>
            <a:r>
              <a:rPr kumimoji="1" lang="zh-CN" altLang="en-US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algn="r">
              <a:spcBef>
                <a:spcPct val="50000"/>
              </a:spcBef>
            </a:pPr>
            <a:endParaRPr kumimoji="1" lang="en-US" altLang="zh-CN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1916832"/>
            <a:ext cx="31683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吃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小米　泛指粮食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十斗为一石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著称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同“饲”　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这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字词积累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23528" y="1628800"/>
            <a:ext cx="331236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才美不外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见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求其能千里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策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之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不以其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道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与常马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等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尽其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材</a:t>
            </a:r>
            <a:endParaRPr kumimoji="1" lang="zh-CN" altLang="en-US" sz="32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7984" y="1700808"/>
            <a:ext cx="32403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通“现”，显现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怎么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鞭打　驱使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方法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等同，一样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通“才”，才能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字词积累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899592" y="1772816"/>
            <a:ext cx="2736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执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策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而临之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临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之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真无马邪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真无马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邪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真不知马也</a:t>
            </a:r>
            <a:endParaRPr kumimoji="1"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968" y="1916832"/>
            <a:ext cx="2736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马鞭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面对 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难道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同“耶”，吗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恐怕，大概</a:t>
            </a:r>
            <a:endParaRPr kumimoji="1"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第二课时</a:t>
            </a:r>
            <a:br>
              <a:rPr lang="zh-CN" altLang="en-US" b="1" dirty="0" smtClean="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99592" y="1988840"/>
            <a:ext cx="65527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学习目标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、了解千里马、伯乐及食马者的深层含义，体会作者感情。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、了解作者写作意图，学习托物寓意的写法。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5256584" cy="531812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000099"/>
                </a:solidFill>
                <a:latin typeface="宋体" pitchFamily="2" charset="-122"/>
              </a:rPr>
              <a:t/>
            </a:r>
            <a:br>
              <a:rPr lang="en-US" altLang="zh-CN" b="1" dirty="0" smtClean="0">
                <a:solidFill>
                  <a:srgbClr val="000099"/>
                </a:solidFill>
                <a:latin typeface="宋体" pitchFamily="2" charset="-122"/>
              </a:rPr>
            </a:br>
            <a:r>
              <a:rPr lang="zh-CN" altLang="en-US" b="1" dirty="0" smtClean="0">
                <a:solidFill>
                  <a:srgbClr val="000099"/>
                </a:solidFill>
                <a:latin typeface="宋体" pitchFamily="2" charset="-122"/>
              </a:rPr>
              <a:t>学习目标</a:t>
            </a:r>
            <a:r>
              <a:rPr lang="en-US" altLang="zh-CN" b="1" dirty="0" smtClean="0">
                <a:solidFill>
                  <a:srgbClr val="000099"/>
                </a:solidFill>
                <a:latin typeface="宋体" pitchFamily="2" charset="-122"/>
              </a:rPr>
              <a:t> </a:t>
            </a:r>
            <a:br>
              <a:rPr lang="en-US" altLang="zh-CN" b="1" dirty="0" smtClean="0">
                <a:solidFill>
                  <a:srgbClr val="000099"/>
                </a:solidFill>
                <a:latin typeface="宋体" pitchFamily="2" charset="-122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27584" y="2690336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、掌握文言词语，理解课文内容。      </a:t>
            </a:r>
          </a:p>
          <a:p>
            <a:pPr eaLnBrk="1" hangingPunct="1"/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、了解托物寓意的写法。</a:t>
            </a:r>
          </a:p>
          <a:p>
            <a:pPr eaLnBrk="1" hangingPunct="1"/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、认识伯乐与人才的关系，理解作者怀才不遇的感情。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404664"/>
            <a:ext cx="4104456" cy="531812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>复习旧知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</a:rPr>
              <a:t>--</a:t>
            </a:r>
            <a:r>
              <a:rPr lang="zh-CN" altLang="en-US" b="1" dirty="0" smtClean="0"/>
              <a:t>通假字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916832"/>
            <a:ext cx="4248472" cy="3960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en-US" altLang="zh-CN" b="1" dirty="0" smtClean="0">
              <a:solidFill>
                <a:srgbClr val="FF505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马者不知其能千里而</a:t>
            </a:r>
            <a:r>
              <a:rPr lang="zh-CN" altLang="en-US" sz="32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之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才美不外</a:t>
            </a:r>
            <a:r>
              <a:rPr lang="zh-CN" altLang="en-US" sz="32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见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食之不能尽其</a:t>
            </a:r>
            <a:r>
              <a:rPr lang="zh-CN" altLang="en-US" sz="32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材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其真无马</a:t>
            </a:r>
            <a:r>
              <a:rPr lang="zh-CN" altLang="en-US" sz="32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邪</a:t>
            </a:r>
          </a:p>
        </p:txBody>
      </p:sp>
      <p:sp>
        <p:nvSpPr>
          <p:cNvPr id="4" name="矩形 3"/>
          <p:cNvSpPr/>
          <p:nvPr/>
        </p:nvSpPr>
        <p:spPr>
          <a:xfrm>
            <a:off x="4788024" y="2420888"/>
            <a:ext cx="403244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通“饲”喂</a:t>
            </a:r>
          </a:p>
          <a:p>
            <a:pPr>
              <a:lnSpc>
                <a:spcPct val="60000"/>
              </a:lnSpc>
            </a:pP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60000"/>
              </a:lnSpc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通“饲”喂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60000"/>
              </a:lnSpc>
              <a:buFont typeface="Wingdings" pitchFamily="2" charset="2"/>
              <a:buNone/>
            </a:pPr>
            <a:endParaRPr lang="zh-CN" altLang="en-US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通“现”显示，表现</a:t>
            </a:r>
          </a:p>
          <a:p>
            <a:pPr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通“才”才能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通“耶”表疑问，相当于“吗”</a:t>
            </a:r>
          </a:p>
          <a:p>
            <a:pPr eaLnBrk="1" hangingPunct="1"/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66"/>
                </a:solidFill>
                <a:latin typeface="Times New Roman" pitchFamily="18" charset="0"/>
                <a:ea typeface="华文中宋" pitchFamily="2" charset="-122"/>
              </a:rPr>
              <a:t/>
            </a:r>
            <a:br>
              <a:rPr lang="en-US" altLang="zh-CN" b="1" dirty="0" smtClean="0">
                <a:solidFill>
                  <a:srgbClr val="FF0066"/>
                </a:solidFill>
                <a:latin typeface="Times New Roman" pitchFamily="18" charset="0"/>
                <a:ea typeface="华文中宋" pitchFamily="2" charset="-122"/>
              </a:rPr>
            </a:br>
            <a:r>
              <a:rPr lang="zh-CN" altLang="en-US" b="1" dirty="0" smtClean="0">
                <a:solidFill>
                  <a:srgbClr val="FF0066"/>
                </a:solidFill>
                <a:latin typeface="Times New Roman" pitchFamily="18" charset="0"/>
                <a:ea typeface="华文中宋" pitchFamily="2" charset="-122"/>
              </a:rPr>
              <a:t/>
            </a:r>
            <a:br>
              <a:rPr lang="zh-CN" altLang="en-US" b="1" dirty="0" smtClean="0">
                <a:solidFill>
                  <a:srgbClr val="FF0066"/>
                </a:solidFill>
                <a:latin typeface="Times New Roman" pitchFamily="18" charset="0"/>
                <a:ea typeface="华文中宋" pitchFamily="2" charset="-122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7544" y="1196752"/>
            <a:ext cx="4176464" cy="5840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虽有千里之</a:t>
            </a: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endParaRPr lang="zh-CN" altLang="en-US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安求其</a:t>
            </a: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千里也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策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之不以其道</a:t>
            </a:r>
          </a:p>
          <a:p>
            <a:pPr eaLnBrk="1" hangingPunct="1">
              <a:lnSpc>
                <a:spcPct val="110000"/>
              </a:lnSpc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执</a:t>
            </a: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策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而临之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10000"/>
              </a:lnSpc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10000"/>
              </a:lnSpc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鸣之</a:t>
            </a: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不能通其意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执策</a:t>
            </a: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临之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不饱，力不足，才美不外见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之不能尽其材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真无马邪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真不知马也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1196752"/>
            <a:ext cx="3312368" cy="611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才能，能力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能够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用鞭子打（动词）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马鞭子 （名词）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连词，表转折，但是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连词，连接状语和谓语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吃，动词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饲   喂养，动词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表反问，难道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表揣测，恐怕，大概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</a:pP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188640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复习旧知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4000" b="1" dirty="0" smtClean="0">
                <a:latin typeface="Times New Roman" pitchFamily="18" charset="0"/>
                <a:ea typeface="华文中宋" pitchFamily="2" charset="-122"/>
              </a:rPr>
              <a:t>一词多义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3"/>
          <p:cNvSpPr>
            <a:spLocks noChangeArrowheads="1" noChangeShapeType="1" noTextEdit="1"/>
          </p:cNvSpPr>
          <p:nvPr/>
        </p:nvSpPr>
        <p:spPr bwMode="auto">
          <a:xfrm>
            <a:off x="2819400" y="260648"/>
            <a:ext cx="3200400" cy="95855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CC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5CBF"/>
                    </a:gs>
                    <a:gs pos="12500">
                      <a:srgbClr val="0087E6"/>
                    </a:gs>
                    <a:gs pos="37500">
                      <a:srgbClr val="21D6E0"/>
                    </a:gs>
                    <a:gs pos="50000">
                      <a:srgbClr val="03D4A8"/>
                    </a:gs>
                    <a:gs pos="62500">
                      <a:srgbClr val="21D6E0"/>
                    </a:gs>
                    <a:gs pos="87500">
                      <a:srgbClr val="0087E6"/>
                    </a:gs>
                    <a:gs pos="100000">
                      <a:srgbClr val="005CB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方正准圆简体"/>
              </a:rPr>
              <a:t>课文分析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57426" y="3048000"/>
            <a:ext cx="86177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马   说</a:t>
            </a:r>
          </a:p>
        </p:txBody>
      </p:sp>
      <p:sp>
        <p:nvSpPr>
          <p:cNvPr id="34821" name="AutoShape 5"/>
          <p:cNvSpPr>
            <a:spLocks/>
          </p:cNvSpPr>
          <p:nvPr/>
        </p:nvSpPr>
        <p:spPr bwMode="auto">
          <a:xfrm>
            <a:off x="1143000" y="2438400"/>
            <a:ext cx="304800" cy="3124200"/>
          </a:xfrm>
          <a:prstGeom prst="leftBrace">
            <a:avLst>
              <a:gd name="adj1" fmla="val 85274"/>
              <a:gd name="adj2" fmla="val 50000"/>
            </a:avLst>
          </a:prstGeom>
          <a:noFill/>
          <a:ln w="28575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581400" y="2895600"/>
            <a:ext cx="8382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905000" y="3505200"/>
            <a:ext cx="487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600200" y="3671888"/>
            <a:ext cx="571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揭示千里马被埋没的根本原因。</a:t>
            </a: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81400" y="44958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524000" y="2147888"/>
            <a:ext cx="6553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说明伯乐对千里马命运的决定作用。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1524000" y="5334000"/>
            <a:ext cx="716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对执策者的“不知马”的讽刺。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848600" y="2133600"/>
            <a:ext cx="990600" cy="3505200"/>
            <a:chOff x="0" y="0"/>
            <a:chExt cx="624" cy="2208"/>
          </a:xfrm>
        </p:grpSpPr>
        <p:sp>
          <p:nvSpPr>
            <p:cNvPr id="34828" name="Text Box 13"/>
            <p:cNvSpPr txBox="1">
              <a:spLocks noChangeArrowheads="1"/>
            </p:cNvSpPr>
            <p:nvPr/>
          </p:nvSpPr>
          <p:spPr bwMode="auto">
            <a:xfrm>
              <a:off x="134" y="0"/>
              <a:ext cx="346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   </a:t>
              </a:r>
              <a:endParaRPr lang="en-US" altLang="zh-CN" sz="2800" b="1">
                <a:solidFill>
                  <a:srgbClr val="3333CC"/>
                </a:solidFill>
                <a:latin typeface="Times New Roman" pitchFamily="18" charset="0"/>
              </a:endParaRPr>
            </a:p>
          </p:txBody>
        </p:sp>
        <p:sp>
          <p:nvSpPr>
            <p:cNvPr id="34829" name="AutoShape 14"/>
            <p:cNvSpPr>
              <a:spLocks/>
            </p:cNvSpPr>
            <p:nvPr/>
          </p:nvSpPr>
          <p:spPr bwMode="auto">
            <a:xfrm rot="10727336">
              <a:off x="0" y="144"/>
              <a:ext cx="192" cy="1968"/>
            </a:xfrm>
            <a:prstGeom prst="leftBrace">
              <a:avLst>
                <a:gd name="adj1" fmla="val 85274"/>
                <a:gd name="adj2" fmla="val 50000"/>
              </a:avLst>
            </a:prstGeom>
            <a:noFill/>
            <a:ln w="28575">
              <a:solidFill>
                <a:srgbClr val="6600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>
                <a:ea typeface="方正准圆简体" pitchFamily="2" charset="-122"/>
              </a:endParaRPr>
            </a:p>
          </p:txBody>
        </p:sp>
        <p:sp>
          <p:nvSpPr>
            <p:cNvPr id="34830" name="Text Box 15"/>
            <p:cNvSpPr txBox="1">
              <a:spLocks noChangeArrowheads="1"/>
            </p:cNvSpPr>
            <p:nvPr/>
          </p:nvSpPr>
          <p:spPr bwMode="auto">
            <a:xfrm>
              <a:off x="197" y="610"/>
              <a:ext cx="427" cy="1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pPr eaLnBrk="0" hangingPunct="0"/>
              <a:r>
                <a:rPr lang="zh-CN" altLang="en-US" sz="3200" b="1" dirty="0">
                  <a:solidFill>
                    <a:srgbClr val="6600CC"/>
                  </a:solidFill>
                  <a:latin typeface="微软雅黑" pitchFamily="34" charset="-122"/>
                  <a:ea typeface="微软雅黑" pitchFamily="34" charset="-122"/>
                </a:rPr>
                <a:t>层层递进</a:t>
              </a:r>
            </a:p>
          </p:txBody>
        </p:sp>
      </p:grpSp>
      <p:sp>
        <p:nvSpPr>
          <p:cNvPr id="34831" name="Text Box 16"/>
          <p:cNvSpPr txBox="1">
            <a:spLocks noChangeArrowheads="1"/>
          </p:cNvSpPr>
          <p:nvPr/>
        </p:nvSpPr>
        <p:spPr bwMode="auto">
          <a:xfrm>
            <a:off x="179511" y="1341438"/>
            <a:ext cx="87849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、课文共三小节，每一小节分别阐述了什么观点？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 animBg="1"/>
      <p:bldP spid="34822" grpId="0" animBg="1"/>
      <p:bldP spid="34823" grpId="0"/>
      <p:bldP spid="34824" grpId="0"/>
      <p:bldP spid="34825" grpId="0" animBg="1"/>
      <p:bldP spid="34826" grpId="0"/>
      <p:bldP spid="348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"/>
          <p:cNvSpPr>
            <a:spLocks noChangeArrowheads="1"/>
          </p:cNvSpPr>
          <p:nvPr/>
        </p:nvSpPr>
        <p:spPr bwMode="auto">
          <a:xfrm>
            <a:off x="827584" y="836712"/>
            <a:ext cx="705678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宋体" pitchFamily="2" charset="-122"/>
              </a:rPr>
              <a:t> 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对文中的“其真无马邪？其真不知马也”这一句该如何理解？</a:t>
            </a:r>
            <a:endParaRPr lang="zh-CN" altLang="en-US" sz="3200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755650" y="2492895"/>
            <a:ext cx="76327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该句点明了文章主旨句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。“其真无马邪”承上文“天下无马”，是作者对“食马者”的反问，也是向读者发问，用来为下句蓄势；然后以“其真不知马也”作答，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结束全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文。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表现了作者怀才不遇之情和对统治者埋没摧残人才的愤懑和控诉。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990600" y="1293813"/>
            <a:ext cx="152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伯乐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492500" y="1293813"/>
            <a:ext cx="1905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444208" y="1400175"/>
            <a:ext cx="1709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食马者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348038" y="23495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（常有）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362200" y="12192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Times New Roman" pitchFamily="18" charset="0"/>
              </a:rPr>
              <a:t>外见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410200" y="1412776"/>
            <a:ext cx="99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埋没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9" name="AutoShape 11"/>
          <p:cNvSpPr>
            <a:spLocks noChangeArrowheads="1"/>
          </p:cNvSpPr>
          <p:nvPr/>
        </p:nvSpPr>
        <p:spPr bwMode="auto">
          <a:xfrm>
            <a:off x="1600200" y="2209800"/>
            <a:ext cx="152400" cy="1676400"/>
          </a:xfrm>
          <a:prstGeom prst="downArrow">
            <a:avLst>
              <a:gd name="adj1" fmla="val 50000"/>
              <a:gd name="adj2" fmla="val 27500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4343400" y="2971800"/>
            <a:ext cx="228600" cy="762000"/>
          </a:xfrm>
          <a:prstGeom prst="downArrow">
            <a:avLst>
              <a:gd name="adj1" fmla="val 50000"/>
              <a:gd name="adj2" fmla="val 83287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43021" name="AutoShape 13"/>
          <p:cNvSpPr>
            <a:spLocks noChangeArrowheads="1"/>
          </p:cNvSpPr>
          <p:nvPr/>
        </p:nvSpPr>
        <p:spPr bwMode="auto">
          <a:xfrm>
            <a:off x="6876256" y="2420888"/>
            <a:ext cx="144016" cy="1224136"/>
          </a:xfrm>
          <a:prstGeom prst="downArrow">
            <a:avLst>
              <a:gd name="adj1" fmla="val 50000"/>
              <a:gd name="adj2" fmla="val 26250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3810000" y="365760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人才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838200" y="3733800"/>
            <a:ext cx="2362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能发现、赏识、任用人才的人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5638800" y="3810000"/>
            <a:ext cx="27496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愚妄浅薄、不识人才的统治者</a:t>
            </a: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1331913" y="5259388"/>
            <a:ext cx="6446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写法：象征、托物寓意</a:t>
            </a:r>
          </a:p>
        </p:txBody>
      </p:sp>
      <p:sp>
        <p:nvSpPr>
          <p:cNvPr id="35854" name="文本框 38930"/>
          <p:cNvSpPr txBox="1">
            <a:spLocks noChangeArrowheads="1"/>
          </p:cNvSpPr>
          <p:nvPr/>
        </p:nvSpPr>
        <p:spPr bwMode="auto">
          <a:xfrm>
            <a:off x="1259633" y="332656"/>
            <a:ext cx="70567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说伯乐、千里马及食马者的含义。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1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  <p:bldP spid="43016" grpId="0"/>
      <p:bldP spid="43018" grpId="0"/>
      <p:bldP spid="43019" grpId="0" animBg="1"/>
      <p:bldP spid="43020" grpId="0" animBg="1"/>
      <p:bldP spid="43021" grpId="0" animBg="1"/>
      <p:bldP spid="43022" grpId="0"/>
      <p:bldP spid="43023" grpId="0"/>
      <p:bldP spid="43024" grpId="0"/>
      <p:bldP spid="430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3816424" cy="531812"/>
          </a:xfrm>
        </p:spPr>
        <p:txBody>
          <a:bodyPr/>
          <a:lstStyle/>
          <a:p>
            <a:r>
              <a:rPr lang="en-US" altLang="zh-CN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方正准圆简体" pitchFamily="2" charset="-122"/>
              </a:rPr>
              <a:t/>
            </a:r>
            <a:br>
              <a:rPr lang="en-US" altLang="zh-CN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方正准圆简体" pitchFamily="2" charset="-122"/>
              </a:rPr>
            </a:br>
            <a:r>
              <a:rPr lang="zh-CN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写作背景：</a:t>
            </a:r>
            <a:r>
              <a:rPr lang="zh-CN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方正准圆简体" pitchFamily="2" charset="-122"/>
              </a:rPr>
              <a:t/>
            </a:r>
            <a:br>
              <a:rPr lang="zh-CN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方正准圆简体" pitchFamily="2" charset="-122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9552" y="1628800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马说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大约作于贞元十一年至十六年间（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795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），其时，韩愈初登仕途，很不得志。曾三次上书宰相求擢用，“而志不得通”；“足三及门，而阍人（守门人）辞焉”。尽管如此，他仍然声明自己“有忧天下之心”，不会遁迹山林。后相继依附于宣武节度使董晋、武宁节度使张建封幕下，郁郁不乐，所以有“伯乐不常有”之叹。 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763688" y="116632"/>
            <a:ext cx="5688484" cy="1026368"/>
          </a:xfrm>
        </p:spPr>
        <p:txBody>
          <a:bodyPr/>
          <a:lstStyle/>
          <a:p>
            <a:pPr eaLnBrk="1" hangingPunct="1"/>
            <a:r>
              <a:rPr lang="zh-CN" altLang="en-US" sz="4400" b="1" dirty="0" smtClean="0">
                <a:solidFill>
                  <a:srgbClr val="FF3300"/>
                </a:solidFill>
              </a:rPr>
              <a:t>拓展思考</a:t>
            </a:r>
            <a:r>
              <a:rPr lang="zh-CN" altLang="en-US" sz="5400" dirty="0" smtClean="0">
                <a:solidFill>
                  <a:srgbClr val="FF3300"/>
                </a:solidFill>
                <a:ea typeface="宋体" pitchFamily="2" charset="-122"/>
              </a:rPr>
              <a:t>：</a:t>
            </a:r>
          </a:p>
        </p:txBody>
      </p:sp>
      <p:sp>
        <p:nvSpPr>
          <p:cNvPr id="43010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539750" y="1844675"/>
            <a:ext cx="7704138" cy="350837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 2" pitchFamily="18" charset="2"/>
              <a:buNone/>
            </a:pPr>
            <a:r>
              <a:rPr lang="en-US" altLang="zh-CN" sz="20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造成韩愈一代人怀才不遇的原因是因为统治者的愚昧无知，那么在春光明媚的新世纪，你觉得社会需要什么类型的人才？怎样做才能充分发挥自己的才能？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258888" y="260350"/>
            <a:ext cx="71295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写作手法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托物寓意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431800" y="1196975"/>
            <a:ext cx="83166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FFFF6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这种写法的一个显著特点是</a:t>
            </a:r>
            <a:r>
              <a:rPr lang="zh-CN" altLang="en-US" sz="3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寓深刻思想于</a:t>
            </a:r>
          </a:p>
          <a:p>
            <a:pPr eaLnBrk="0" hangingPunct="0"/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具体形象之中。 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4922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1800">
              <a:ea typeface="方正准圆简体" pitchFamily="2" charset="-122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431800" y="2708275"/>
            <a:ext cx="80772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例：用“祗辱于奴隶人之手，骈死于槽枥之间”来描绘千里马的遭遇，用“食不饱，力不足，才美不外见”来揭示它才能被埋没的原因，激发人们的不平，表达了当时千万个才能之士的悲愤。又如用“策之不以其道</a:t>
            </a:r>
            <a:r>
              <a:rPr lang="en-US" altLang="zh-CN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……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天下无马”来刻画“食马者”的浅薄愚妄，更具嘲讽作用。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1"/>
      <p:bldP spid="44036" grpId="1"/>
      <p:bldP spid="440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15816" y="274638"/>
            <a:ext cx="3528392" cy="5318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主题思想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71600" y="1700808"/>
            <a:ext cx="7416824" cy="4131667"/>
          </a:xfrm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全文借千里马难遇伯乐，最终被埋没，寄托了作者的怀才不遇的愤懑不平，抨击了封建统治者埋没人才、摧残人才的社会现象，表达作者强烈的愤慨和深沉的痛惜。</a:t>
            </a:r>
            <a:endParaRPr lang="zh-CN" altLang="en-US" sz="48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684213" y="1844824"/>
            <a:ext cx="8001000" cy="414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如果你怀才不遇，你会学下列哪位古人？说出原因。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韩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愈</a:t>
            </a:r>
            <a:endParaRPr lang="zh-CN" altLang="en-US" sz="36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苏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秦</a:t>
            </a:r>
            <a:endParaRPr lang="zh-CN" altLang="en-US" sz="36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韩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endParaRPr lang="zh-CN" altLang="en-US" sz="36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陶渊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36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33265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活动迁移</a:t>
            </a:r>
            <a:endParaRPr lang="zh-CN" altLang="en-US" sz="36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314096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怀才不遇写文学章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851920" y="386104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悬梁刺股发愤成材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458112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另寻明主创大业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139952" y="522920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归隐田园其乐悠悠</a:t>
            </a:r>
            <a:endParaRPr lang="zh-CN" altLang="en-US" sz="32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331640" y="274638"/>
            <a:ext cx="4104456" cy="531812"/>
          </a:xfrm>
        </p:spPr>
        <p:txBody>
          <a:bodyPr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</a:rPr>
              <a:t/>
            </a:r>
            <a:b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伯乐相马的故事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itchFamily="2" charset="-122"/>
              </a:rPr>
              <a:t>   </a:t>
            </a:r>
            <a:r>
              <a:rPr lang="zh-CN" altLang="en-US" sz="2800" b="1" dirty="0" smtClean="0">
                <a:latin typeface="宋体" pitchFamily="2" charset="-122"/>
              </a:rPr>
              <a:t>           </a:t>
            </a:r>
            <a:br>
              <a:rPr lang="zh-CN" altLang="en-US" sz="2800" b="1" dirty="0" smtClean="0">
                <a:latin typeface="宋体" pitchFamily="2" charset="-122"/>
              </a:rPr>
            </a:br>
            <a:endParaRPr lang="zh-CN" altLang="en-US" sz="2800" b="1" dirty="0">
              <a:solidFill>
                <a:srgbClr val="190DB3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751618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相传伯乐是春秋时代人，姓孙名阳。据说，有一匹千里马拉着沉重的盐车翻越太行山。在羊肠小道上，马蹄用力挣扎，膝盖跪屈；尾巴下垂着，皮肤也受了伤；浑身冒汗，汗水淋漓，在山坡上艰难吃力地爬行还是拉不上去，伯乐遇见了，就下了自己的车，挽住千里马而对它淌眼泪，并脱下自己的麻布衣服覆盖在千里马身上。千里马于是低下头吐气，抬起头来长鸣，嘶叫声直达云霄。这是它感激伯乐了解并且体贴它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74650" y="1196752"/>
            <a:ext cx="8229600" cy="60139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、文章借有关伯乐与千里马的传说，</a:t>
            </a:r>
            <a:r>
              <a:rPr lang="zh-CN" altLang="en-US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将</a:t>
            </a:r>
            <a:r>
              <a:rPr lang="en-US" altLang="zh-CN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_ </a:t>
            </a:r>
            <a:r>
              <a:rPr lang="en-US" altLang="zh-CN" sz="3200" b="1" u="sng" noProof="1" smtClean="0"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lang="en-US" altLang="zh-CN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   </a:t>
            </a:r>
            <a:r>
              <a:rPr lang="en-US" altLang="zh-CN" sz="3200" b="1" u="sng" noProof="1" smtClean="0">
                <a:latin typeface="微软雅黑" pitchFamily="34" charset="-122"/>
                <a:ea typeface="微软雅黑" pitchFamily="34" charset="-122"/>
                <a:cs typeface="+mn-ea"/>
              </a:rPr>
              <a:t>____                ____</a:t>
            </a:r>
            <a:r>
              <a:rPr lang="zh-CN" altLang="en-US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比作“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伯乐”，将</a:t>
            </a:r>
            <a:r>
              <a:rPr lang="en-US" altLang="zh-CN" sz="3200" b="1" noProof="1">
                <a:latin typeface="微软雅黑" pitchFamily="34" charset="-122"/>
                <a:ea typeface="微软雅黑" pitchFamily="34" charset="-122"/>
                <a:cs typeface="+mn-ea"/>
              </a:rPr>
              <a:t>____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比作“千里马”，将</a:t>
            </a:r>
            <a:r>
              <a:rPr lang="en-US" altLang="zh-CN" sz="3200" b="1" u="sng" noProof="1" smtClean="0">
                <a:latin typeface="微软雅黑" pitchFamily="34" charset="-122"/>
                <a:ea typeface="微软雅黑" pitchFamily="34" charset="-122"/>
                <a:cs typeface="+mn-ea"/>
              </a:rPr>
              <a:t>_     _________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比作“食马者”，抨击了</a:t>
            </a:r>
            <a:r>
              <a:rPr lang="en-US" altLang="zh-CN" sz="3200" b="1" noProof="1">
                <a:latin typeface="微软雅黑" pitchFamily="34" charset="-122"/>
                <a:ea typeface="微软雅黑" pitchFamily="34" charset="-122"/>
                <a:cs typeface="+mn-ea"/>
              </a:rPr>
              <a:t>______________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的社会现象</a:t>
            </a:r>
            <a:r>
              <a:rPr lang="zh-CN" altLang="en-US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  <a:endParaRPr lang="en-US" altLang="zh-CN" sz="3200" b="1" noProof="1" smtClean="0"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3200" b="1" noProof="1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    </a:t>
            </a:r>
            <a:r>
              <a:rPr lang="en-US" altLang="zh-CN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、文章表面写千里马被埋没，实际上是写</a:t>
            </a:r>
            <a:r>
              <a:rPr lang="en-US" altLang="zh-CN" sz="3200" b="1" noProof="1">
                <a:latin typeface="微软雅黑" pitchFamily="34" charset="-122"/>
                <a:ea typeface="微软雅黑" pitchFamily="34" charset="-122"/>
                <a:cs typeface="+mn-ea"/>
              </a:rPr>
              <a:t>___________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，表面上写食马者的愚妄无知，实际上是写</a:t>
            </a:r>
            <a:r>
              <a:rPr lang="en-US" altLang="zh-CN" sz="3200" b="1" noProof="1">
                <a:latin typeface="微软雅黑" pitchFamily="34" charset="-122"/>
                <a:ea typeface="微软雅黑" pitchFamily="34" charset="-122"/>
                <a:cs typeface="+mn-ea"/>
              </a:rPr>
              <a:t>___________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  <a:cs typeface="+mn-ea"/>
              </a:rPr>
              <a:t>。 </a:t>
            </a:r>
            <a:endParaRPr lang="en-US" altLang="zh-CN" sz="3200" b="1" noProof="1" smtClean="0"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r>
              <a:rPr lang="zh-CN" altLang="en-US" sz="3200" b="1" noProof="1" smtClean="0">
                <a:latin typeface="微软雅黑" pitchFamily="34" charset="-122"/>
                <a:ea typeface="微软雅黑" pitchFamily="34" charset="-122"/>
                <a:cs typeface="+mn-ea"/>
              </a:rPr>
              <a:t>、千里马被埋没的直接原因是：</a:t>
            </a:r>
            <a:endParaRPr lang="zh-CN" altLang="en-US" sz="3200" b="1" noProof="1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endParaRPr lang="zh-CN" altLang="en-US" sz="3200" b="1" noProof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zh-CN" sz="2800" b="1" noProof="1">
              <a:latin typeface="宋体" pitchFamily="2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851920" y="1988840"/>
            <a:ext cx="1944216" cy="83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愚妄浅薄的封建统治者 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092280" y="1628800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人才 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79512" y="1700808"/>
            <a:ext cx="32403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能识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别才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的圣明的君主 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203848" y="2780928"/>
            <a:ext cx="20162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统治者埋没、摧残人才 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259631" y="4221088"/>
            <a:ext cx="26642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人才被埋没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2987824" y="4725144"/>
            <a:ext cx="28083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统治者的愚妄无知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5" name="矩形 41994"/>
          <p:cNvSpPr>
            <a:spLocks noChangeArrowheads="1"/>
          </p:cNvSpPr>
          <p:nvPr/>
        </p:nvSpPr>
        <p:spPr bwMode="auto">
          <a:xfrm>
            <a:off x="5724525" y="5633829"/>
            <a:ext cx="36766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6" name="矩形 41995"/>
          <p:cNvSpPr>
            <a:spLocks noChangeArrowheads="1"/>
          </p:cNvSpPr>
          <p:nvPr/>
        </p:nvSpPr>
        <p:spPr bwMode="auto">
          <a:xfrm>
            <a:off x="1259632" y="5949280"/>
            <a:ext cx="54726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食不饱，力不足，才美不外见。</a:t>
            </a:r>
          </a:p>
        </p:txBody>
      </p:sp>
      <p:sp>
        <p:nvSpPr>
          <p:cNvPr id="41997" name="矩形 41996"/>
          <p:cNvSpPr>
            <a:spLocks noChangeArrowheads="1"/>
          </p:cNvSpPr>
          <p:nvPr/>
        </p:nvSpPr>
        <p:spPr bwMode="auto">
          <a:xfrm>
            <a:off x="4355976" y="6027707"/>
            <a:ext cx="4103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188640"/>
            <a:ext cx="280831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noProof="1" smtClean="0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+mn-ea"/>
              </a:rPr>
              <a:t>根据课文回答</a:t>
            </a:r>
            <a:endParaRPr lang="zh-CN" altLang="en-US" sz="2800" b="1" noProof="1">
              <a:solidFill>
                <a:srgbClr val="99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/>
      <p:bldP spid="43016" grpId="0"/>
      <p:bldP spid="43017" grpId="0"/>
      <p:bldP spid="43018" grpId="0"/>
      <p:bldP spid="4199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1268760"/>
            <a:ext cx="9144000" cy="529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全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文的主旨句是什么？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描绘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终身悲惨遭遇的句子？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“才美不外见”直接原因是什么？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被埋没的根本原因是什么？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en-US" altLang="zh-CN" sz="2400" b="1" u="sng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运用</a:t>
            </a:r>
            <a:r>
              <a:rPr lang="zh-CN" altLang="en-US" sz="2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反问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对“食马者”的无知发出强烈谴责与愤慨的语句：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运用</a:t>
            </a:r>
            <a:r>
              <a:rPr lang="zh-CN" altLang="en-US" sz="2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排比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将“食马者”的浅薄愚妄写得淋漓尽致语句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运用</a:t>
            </a:r>
            <a:r>
              <a:rPr lang="zh-CN" altLang="en-US" sz="2400" b="1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设问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表达作者心中感慨的句子：</a:t>
            </a:r>
            <a:endParaRPr lang="zh-CN" altLang="en-US" sz="28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0033CC"/>
              </a:solidFill>
              <a:latin typeface="宋体" pitchFamily="2" charset="-122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494188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策 之 不 以 其 道 ，食 之 不 能 尽 其 材 ，鸣 之 而 不 能 通 其 意</a:t>
            </a:r>
            <a:r>
              <a:rPr lang="zh-CN" altLang="en-US" sz="2400" dirty="0">
                <a:latin typeface="Arial" pitchFamily="34" charset="0"/>
                <a:ea typeface="方正准圆简体" pitchFamily="2" charset="-122"/>
              </a:rPr>
              <a:t> 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5076056" y="1772816"/>
            <a:ext cx="3384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只辱于奴隶人之手，骈死于槽枥之间。</a:t>
            </a:r>
            <a:endParaRPr lang="en-US" altLang="zh-CN" sz="4400" i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3851920" y="1268760"/>
            <a:ext cx="4128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千里马常有，而伯乐不常有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611188" y="3356992"/>
            <a:ext cx="4144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食马者不知其能千里而食也。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6156175" y="2564904"/>
            <a:ext cx="23762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食不饱，力不足</a:t>
            </a: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684213" y="5876925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其真无马邪？其真不知马也。</a:t>
            </a: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539750" y="4149080"/>
            <a:ext cx="5783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且欲与常马等不可得，安求其能千里也 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26064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请用原文回答 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  <p:bldP spid="34827" grpId="0"/>
      <p:bldP spid="34828" grpId="0"/>
      <p:bldP spid="34829" grpId="0"/>
      <p:bldP spid="34830" grpId="0"/>
      <p:bldP spid="34831" grpId="0"/>
      <p:bldP spid="348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5760938" cy="531812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知识迁移：  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kumimoji="1" lang="zh-CN" altLang="en-US" b="1" dirty="0" smtClean="0">
                <a:solidFill>
                  <a:srgbClr val="FF3300"/>
                </a:solidFill>
              </a:rPr>
              <a:t>马价十倍</a:t>
            </a:r>
            <a:r>
              <a:rPr kumimoji="1" lang="en-US" altLang="zh-CN" b="1" dirty="0" smtClean="0">
                <a:solidFill>
                  <a:srgbClr val="FF3300"/>
                </a:solidFill>
              </a:rPr>
              <a:t>》</a:t>
            </a:r>
            <a:r>
              <a:rPr kumimoji="1" lang="zh-CN" altLang="en-US" b="1" dirty="0" smtClean="0">
                <a:solidFill>
                  <a:srgbClr val="FF3300"/>
                </a:solidFill>
              </a:rPr>
              <a:t>       </a:t>
            </a:r>
            <a:r>
              <a:rPr kumimoji="1" lang="en-US" altLang="zh-CN" b="1" dirty="0" smtClean="0">
                <a:solidFill>
                  <a:srgbClr val="FF3300"/>
                </a:solidFill>
              </a:rPr>
              <a:t/>
            </a:r>
            <a:br>
              <a:rPr kumimoji="1" lang="en-US" altLang="zh-CN" b="1" dirty="0" smtClean="0">
                <a:solidFill>
                  <a:srgbClr val="FF3300"/>
                </a:solidFill>
              </a:rPr>
            </a:b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411760" y="458112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kern="10" dirty="0" smtClean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BF00"/>
                  </a:gs>
                  <a:gs pos="5001">
                    <a:srgbClr val="F27300"/>
                  </a:gs>
                  <a:gs pos="12500">
                    <a:srgbClr val="8F0040"/>
                  </a:gs>
                  <a:gs pos="25000">
                    <a:srgbClr val="400040"/>
                  </a:gs>
                  <a:gs pos="40000">
                    <a:srgbClr val="000040"/>
                  </a:gs>
                  <a:gs pos="50000">
                    <a:srgbClr val="000000"/>
                  </a:gs>
                  <a:gs pos="60000">
                    <a:srgbClr val="000040"/>
                  </a:gs>
                  <a:gs pos="75000">
                    <a:srgbClr val="400040"/>
                  </a:gs>
                  <a:gs pos="87500">
                    <a:srgbClr val="8F0040"/>
                  </a:gs>
                  <a:gs pos="95000">
                    <a:srgbClr val="F27300"/>
                  </a:gs>
                  <a:gs pos="100000">
                    <a:srgbClr val="FFBF00"/>
                  </a:gs>
                </a:gsLst>
                <a:lin ang="0" scaled="1"/>
              </a:gradFill>
              <a:latin typeface="隶书"/>
            </a:endParaRP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5576" y="1124744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8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战国策</a:t>
            </a:r>
            <a:r>
              <a:rPr kumimoji="1" lang="en-US" altLang="zh-CN" sz="28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人有卖骏马者比三旦立市人莫之知往见伯乐，曰：“臣有骏马欲卖之，比三旦立于市，人莫与言。愿子</a:t>
            </a:r>
            <a:r>
              <a:rPr kumimoji="1"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还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而顾之，臣请献 一朝之</a:t>
            </a:r>
            <a:r>
              <a:rPr kumimoji="1"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贾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。” 伯乐还而视之，去而</a:t>
            </a:r>
            <a:r>
              <a:rPr kumimoji="1"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顾</a:t>
            </a:r>
            <a:r>
              <a:rPr kumimoji="1" lang="zh-CN" altLang="en-US" sz="2800" b="1" dirty="0" smtClean="0">
                <a:latin typeface="微软雅黑" pitchFamily="34" charset="-122"/>
                <a:ea typeface="微软雅黑" pitchFamily="34" charset="-122"/>
              </a:rPr>
              <a:t>之。一旦而马价十倍。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1600" y="2996952"/>
            <a:ext cx="7128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zh-CN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有卖</a:t>
            </a: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zh-CN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的人，连续三天站在集市上卖马，人们不知道他卖的是</a:t>
            </a: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千里马</a:t>
            </a:r>
            <a:r>
              <a:rPr lang="zh-CN" altLang="zh-CN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。这个人就去拜见伯乐，说：“我有骏马想要卖，连续三天站在集市上，没有人和我谈生意。希望您环绕着马看它，离开的时候再回头看看它，我会付你一天的价钱。”伯乐就环绕着马看它，离开的时候回头看它。一天之内马价涨了十倍。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知识迁移：  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kumimoji="1" lang="zh-CN" altLang="en-US" b="1" dirty="0" smtClean="0">
                <a:solidFill>
                  <a:srgbClr val="FF3300"/>
                </a:solidFill>
              </a:rPr>
              <a:t>马价十倍</a:t>
            </a:r>
            <a:r>
              <a:rPr kumimoji="1" lang="en-US" altLang="zh-CN" b="1" dirty="0" smtClean="0">
                <a:solidFill>
                  <a:srgbClr val="FF3300"/>
                </a:solidFill>
              </a:rPr>
              <a:t>》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7544" y="1412776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、解释加点词：</a:t>
            </a:r>
            <a:r>
              <a:rPr kumimoji="1" lang="zh-CN" altLang="en-US" sz="2400" b="1" i="1" u="sng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比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三旦立于市</a:t>
            </a:r>
            <a:endParaRPr kumimoji="1" lang="en-US" altLang="zh-CN" sz="2400" b="1" dirty="0" smtClean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伯乐</a:t>
            </a:r>
            <a:r>
              <a:rPr kumimoji="1" lang="zh-CN" altLang="en-US" sz="2400" b="1" i="1" u="sng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还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而视之　　</a:t>
            </a:r>
          </a:p>
          <a:p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、划停顿：人有卖骏马者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比三旦立市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人莫之知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往见伯乐</a:t>
            </a:r>
          </a:p>
          <a:p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、翻译句子</a:t>
            </a:r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伯乐还而视之，去而</a:t>
            </a:r>
            <a:r>
              <a:rPr kumimoji="1" lang="zh-CN" altLang="en-US" sz="2400" b="1" u="sng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顾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之。一旦而马价十倍。</a:t>
            </a:r>
            <a:endParaRPr kumimoji="1" lang="en-US" altLang="zh-CN" sz="2400" b="1" dirty="0" smtClean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endParaRPr kumimoji="1" lang="en-US" altLang="zh-CN" sz="2400" b="1" dirty="0" smtClean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endParaRPr kumimoji="1" lang="zh-CN" altLang="en-US" sz="2400" b="1" dirty="0" smtClean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kumimoji="1" lang="en-US" altLang="zh-CN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kumimoji="1"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、阅读本文，你得到了怎样的启示？</a:t>
            </a:r>
            <a:endParaRPr lang="zh-CN" altLang="en-US" sz="2400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41277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接连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184482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通假字，通“旋”围绕，绕圈子。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924944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伯乐接受了这个请求，就去绕着马儿转几圈，看了一看，离开时再回过头去看一了眼。这匹马的价钱立刻涨了十倍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4005064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、有的人确有真才实学，但不一定能得到赏识和重用，因而需要有像伯乐这样的人来发现和举荐。</a:t>
            </a:r>
          </a:p>
          <a:p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、名家的赏识很重要。真正好的东西，又得到名家赏识，它的身价就会加倍增长。</a:t>
            </a:r>
          </a:p>
          <a:p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、骏马待伯乐至而增价，说明权威的重要，但又不可盲目地崇拜和迷信别人，更要提防有的庸才借助或冒用权威之名来抬高自己的身价。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有关马的成语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1484783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【千军万马】形容士兵众多，声势壮大。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【天马行空】喻才思豪放飘逸。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【心猿意马】形容心思意念飘浮不定。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【犬马之劳】谦称自己微薄的服务像犬马一般微不足道。 </a:t>
            </a:r>
            <a:endParaRPr lang="en-US" altLang="zh-CN" sz="2400" b="1" dirty="0" smtClean="0">
              <a:solidFill>
                <a:srgbClr val="061A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【汗马功劳】喻为征战奔走的功劳。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【老马识途】喻经验丰富的人。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【兵荒马乱】形容战乱破坏之严重，秩序之紊乱。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【走马看花】大略观看事务外象，无暇细究其底蕴。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【车水马龙】形容繁华热闹。 </a:t>
            </a:r>
            <a:endParaRPr lang="en-US" altLang="zh-CN" sz="2400" b="1" dirty="0" smtClean="0">
              <a:solidFill>
                <a:srgbClr val="061A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【招兵买马】征招士兵，购买马匹；指集结武力，预谋作战。 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61A66"/>
                </a:solidFill>
                <a:latin typeface="微软雅黑" pitchFamily="34" charset="-122"/>
                <a:ea typeface="微软雅黑" pitchFamily="34" charset="-122"/>
              </a:rPr>
              <a:t>【金戈铁马】表示军队装备很好，作战力非常强;或喻战争。 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有关马的成语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5536" y="1499241"/>
            <a:ext cx="8064896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指鹿为马】形容歪曲事实颠倒是非。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【秣马厉兵】磨快武器，喂饱战马，准备战斗；也泛指事前积极的准备。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【马耳东风】形容一个人对别人所说的话漠不关心，听过就忘。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【马到成功】用以祝贺人成功迅速而容易。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【马革裹尸】形容军人英勇地战死在沙场上。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【马首是瞻】指完全听从领导人的指挥来行动。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【马齿徒长】只喻只是年龄增大，但没有大作为。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【塞翁失马】(1)比喻人因祸得福。(2)形容祸福无常，不能遽下定论。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【驷马难追】话一说出口，难以收回。用以警告人言语谨慎，要信守诺言。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60D66"/>
                </a:solidFill>
                <a:latin typeface="微软雅黑" pitchFamily="34" charset="-122"/>
                <a:ea typeface="微软雅黑" pitchFamily="34" charset="-122"/>
              </a:rPr>
              <a:t>【龙马精神】形容精神健旺、充沛。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有关马的诗词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7544" y="2260988"/>
            <a:ext cx="7776864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1. 夜阑卧听风吹雨，铁马冰河入梦来。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 (陆游：《十一月四日风雨大作》)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2 草枯鹰眼疾，雪尽马蹄轻。 （王维《观猎》） 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3 枯藤老树昏鸦，小桥流水人家，古道西风瘦马。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（马致远《天净沙•秋思》） 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184576" cy="531812"/>
          </a:xfrm>
        </p:spPr>
        <p:txBody>
          <a:bodyPr/>
          <a:lstStyle/>
          <a:p>
            <a:r>
              <a:rPr lang="en-US" altLang="zh-CN" b="1" dirty="0" smtClean="0">
                <a:latin typeface="宋体" pitchFamily="2" charset="-122"/>
              </a:rPr>
              <a:t/>
            </a:r>
            <a:br>
              <a:rPr lang="en-US" altLang="zh-CN" b="1" dirty="0" smtClean="0">
                <a:latin typeface="宋体" pitchFamily="2" charset="-122"/>
              </a:rPr>
            </a:br>
            <a:r>
              <a:rPr lang="zh-CN" altLang="en-US" b="1" dirty="0" smtClean="0">
                <a:latin typeface="宋体" pitchFamily="2" charset="-122"/>
              </a:rPr>
              <a:t>文体知识</a:t>
            </a:r>
            <a:r>
              <a:rPr lang="en-US" altLang="zh-CN" b="1" dirty="0" smtClean="0">
                <a:latin typeface="宋体" pitchFamily="2" charset="-122"/>
              </a:rPr>
              <a:t/>
            </a:r>
            <a:br>
              <a:rPr lang="en-US" altLang="zh-CN" b="1" dirty="0" smtClean="0">
                <a:latin typeface="宋体" pitchFamily="2" charset="-122"/>
              </a:rPr>
            </a:br>
            <a:endParaRPr lang="zh-CN" altLang="en-US" dirty="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755576" y="1124744"/>
            <a:ext cx="7924800" cy="21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11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，古代的一种议论体裁，用以陈述作者对某些问题的看法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。特点：写法灵活，讲究文采，言辞华丽，跟杂文相近 ，</a:t>
            </a:r>
            <a:r>
              <a:rPr lang="zh-CN" alt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说”的语言通常简洁明了，寓意深刻，说理透彻。通常采用以小见大的办法，借讲寓言故事、状写事物等来说明事理。</a:t>
            </a: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1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例: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爱莲说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：莲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人，托物言志</a:t>
            </a:r>
          </a:p>
          <a:p>
            <a:pPr marL="0" indent="0">
              <a:lnSpc>
                <a:spcPct val="11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  说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人，托物寓意</a:t>
            </a: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endParaRPr lang="zh-CN" altLang="en-US" sz="1800" b="1" dirty="0">
              <a:latin typeface="宋体" pitchFamily="2" charset="-122"/>
            </a:endParaRPr>
          </a:p>
        </p:txBody>
      </p:sp>
      <p:pic>
        <p:nvPicPr>
          <p:cNvPr id="4" name="Picture 5" descr="d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800" y="4365104"/>
            <a:ext cx="2895600" cy="2016224"/>
          </a:xfrm>
          <a:prstGeom prst="rect">
            <a:avLst/>
          </a:prstGeom>
          <a:noFill/>
        </p:spPr>
      </p:pic>
      <p:pic>
        <p:nvPicPr>
          <p:cNvPr id="5" name="Picture 6" descr="荷花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19" y="4509120"/>
            <a:ext cx="2777505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3600400" cy="531812"/>
          </a:xfrm>
        </p:spPr>
        <p:txBody>
          <a:bodyPr/>
          <a:lstStyle/>
          <a:p>
            <a:r>
              <a:rPr lang="zh-CN" altLang="en-US" b="1" dirty="0" smtClean="0"/>
              <a:t>文体知识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395536" y="2132856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马说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是通篇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借物比喻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的杂文，属论说文体。本文是作者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杂说四首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中的第四首，“马说”这个标题，是后来人加的。</a:t>
            </a:r>
          </a:p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“说”就是“谈谈”的意思，比“论”随便些。这篇文章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以马为喻，谈的是人才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问题，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马说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从字面上可以解作“说说千里马”或“说说千里马的问题。”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作者介绍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3275856" y="1196753"/>
            <a:ext cx="5328592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韩愈 （</a:t>
            </a:r>
            <a:r>
              <a:rPr lang="en-US" altLang="zh-CN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768-824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唐代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文学家、思想家。字退之，出身于封建官僚家庭。韩氏先人原是昌黎（今属河北）的大族，因而他常常自称昌黎韩愈，世称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韩昌黎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，他的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作品集叫做</a:t>
            </a:r>
            <a:r>
              <a:rPr lang="en-US" altLang="zh-CN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昌黎先生集</a:t>
            </a:r>
            <a:r>
              <a:rPr lang="en-US" altLang="zh-CN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。他多次被贬官降职，很受压抑。在文学上， 与柳宗元同为</a:t>
            </a:r>
            <a:r>
              <a:rPr lang="zh-CN" altLang="en-US" sz="24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古文运动倡导者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，提倡刚健质朴，言之有物的秦汉古文。是我国文学史上杰出的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散文家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之一。“</a:t>
            </a:r>
            <a:r>
              <a:rPr lang="zh-CN" altLang="en-US" sz="2400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唐宋八大家之一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”（唐代韩愈、柳宗元，宋代欧阳修、曾巩、王安石、苏洵、苏轼、苏辙）。</a:t>
            </a:r>
            <a:endParaRPr lang="zh-CN" altLang="en-US" sz="24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51519" y="1484784"/>
          <a:ext cx="2952329" cy="5040560"/>
        </p:xfrm>
        <a:graphic>
          <a:graphicData uri="http://schemas.openxmlformats.org/presentationml/2006/ole">
            <p:oleObj spid="_x0000_s1026" name="BMP 图象" r:id="rId3" imgW="4772691" imgH="7104762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5472906" cy="531812"/>
          </a:xfrm>
        </p:spPr>
        <p:txBody>
          <a:bodyPr/>
          <a:lstStyle/>
          <a:p>
            <a:r>
              <a:rPr lang="en-US" altLang="zh-CN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/>
            </a:r>
            <a:br>
              <a:rPr lang="en-US" altLang="zh-CN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</a:br>
            <a:r>
              <a:rPr lang="zh-CN" altLang="en-US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整体感知</a:t>
            </a:r>
            <a:br>
              <a:rPr lang="zh-CN" altLang="en-US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1560" y="1844825"/>
            <a:ext cx="7128792" cy="324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、自读课文，要求：读准字音及停顿，特别是通假字的读音。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、听课文范读：纠正字音，划出长句的停顿。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、结合注释及资料，翻译全文，标注难点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626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5544914" cy="531812"/>
          </a:xfrm>
        </p:spPr>
        <p:txBody>
          <a:bodyPr/>
          <a:lstStyle/>
          <a:p>
            <a:r>
              <a:rPr kumimoji="1" lang="en-US" altLang="zh-CN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kumimoji="1" lang="en-US" altLang="zh-CN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kumimoji="1" lang="zh-CN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朗诵课文</a:t>
            </a:r>
            <a:br>
              <a:rPr kumimoji="1" lang="zh-CN" alt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1560" y="1268760"/>
            <a:ext cx="72008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世有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伯乐，然后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有千里马。千里马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常有，而伯乐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不常有。故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虽有名马，祗辱于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奴隶人之手，骈死于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槽枥之间，不以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千里称也。</a:t>
            </a:r>
          </a:p>
          <a:p>
            <a:pPr>
              <a:lnSpc>
                <a:spcPct val="140000"/>
              </a:lnSpc>
              <a:spcBef>
                <a:spcPct val="30000"/>
              </a:spcBef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马之千里者，一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kumimoji="1" lang="en-US" altLang="zh-CN" sz="2400" b="1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尽粟一石，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马者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不知其能千里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也。是马也，虽有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千里之能，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不饱，力不足，才美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不外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见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，且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欲与常马等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不可得，安求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其能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千里也 ？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策之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不以其道，食之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不能尽其材，鸣之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而不能通其意，执策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而临之，曰：“天下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无马！”呜呼！其真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无马邪？其</a:t>
            </a:r>
            <a:r>
              <a:rPr kumimoji="1" lang="en-US" altLang="zh-CN" sz="2400" b="1" dirty="0" smtClean="0">
                <a:solidFill>
                  <a:srgbClr val="D7053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真不知马也。 </a:t>
            </a:r>
            <a:endParaRPr kumimoji="1"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马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30019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39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民族中学PPT模板201604.pot</Template>
  <TotalTime>471</TotalTime>
  <Words>4295</Words>
  <Application>Microsoft Office PowerPoint</Application>
  <PresentationFormat>全屏显示(4:3)</PresentationFormat>
  <Paragraphs>296</Paragraphs>
  <Slides>36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民族中学PPT模板201604</vt:lpstr>
      <vt:lpstr>BMP 图象</vt:lpstr>
      <vt:lpstr> 语文出版社九年级上册第28课 </vt:lpstr>
      <vt:lpstr> 学习目标  </vt:lpstr>
      <vt:lpstr> 伯乐相马的故事               </vt:lpstr>
      <vt:lpstr> 文体知识 </vt:lpstr>
      <vt:lpstr>文体知识</vt:lpstr>
      <vt:lpstr>作者介绍</vt:lpstr>
      <vt:lpstr> 整体感知 </vt:lpstr>
      <vt:lpstr>幻灯片 8</vt:lpstr>
      <vt:lpstr> 朗诵课文 </vt:lpstr>
      <vt:lpstr>幻灯片 10</vt:lpstr>
      <vt:lpstr>疏通文意：第一段翻译</vt:lpstr>
      <vt:lpstr>幻灯片 12</vt:lpstr>
      <vt:lpstr>疏通文意：第二段翻译</vt:lpstr>
      <vt:lpstr>幻灯片 14</vt:lpstr>
      <vt:lpstr>疏通文意：第三段翻译</vt:lpstr>
      <vt:lpstr>字词积累</vt:lpstr>
      <vt:lpstr>字词积累</vt:lpstr>
      <vt:lpstr>字词积累</vt:lpstr>
      <vt:lpstr> 第二课时 </vt:lpstr>
      <vt:lpstr> 复习旧知--通假字  </vt:lpstr>
      <vt:lpstr>  </vt:lpstr>
      <vt:lpstr>幻灯片 22</vt:lpstr>
      <vt:lpstr>幻灯片 23</vt:lpstr>
      <vt:lpstr>幻灯片 24</vt:lpstr>
      <vt:lpstr> 写作背景： </vt:lpstr>
      <vt:lpstr>拓展思考：</vt:lpstr>
      <vt:lpstr>幻灯片 27</vt:lpstr>
      <vt:lpstr>主题思想</vt:lpstr>
      <vt:lpstr>幻灯片 29</vt:lpstr>
      <vt:lpstr>幻灯片 30</vt:lpstr>
      <vt:lpstr>幻灯片 31</vt:lpstr>
      <vt:lpstr> 知识迁移：  《马价十倍》        </vt:lpstr>
      <vt:lpstr>知识迁移：  《马价十倍》</vt:lpstr>
      <vt:lpstr>有关马的成语</vt:lpstr>
      <vt:lpstr>有关马的成语</vt:lpstr>
      <vt:lpstr>有关马的诗词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55</cp:revision>
  <dcterms:created xsi:type="dcterms:W3CDTF">2016-10-31T13:19:51Z</dcterms:created>
  <dcterms:modified xsi:type="dcterms:W3CDTF">2016-12-07T09:00:53Z</dcterms:modified>
</cp:coreProperties>
</file>