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257" r:id="rId3"/>
    <p:sldId id="263" r:id="rId4"/>
    <p:sldId id="264" r:id="rId5"/>
    <p:sldId id="265" r:id="rId6"/>
    <p:sldId id="268" r:id="rId7"/>
    <p:sldId id="269" r:id="rId8"/>
    <p:sldId id="266" r:id="rId9"/>
    <p:sldId id="267" r:id="rId10"/>
    <p:sldId id="270" r:id="rId11"/>
    <p:sldId id="277" r:id="rId12"/>
    <p:sldId id="272" r:id="rId13"/>
    <p:sldId id="274" r:id="rId14"/>
    <p:sldId id="276" r:id="rId15"/>
    <p:sldId id="278" r:id="rId16"/>
    <p:sldId id="279" r:id="rId17"/>
    <p:sldId id="281" r:id="rId18"/>
    <p:sldId id="282" r:id="rId19"/>
    <p:sldId id="283" r:id="rId20"/>
    <p:sldId id="285" r:id="rId21"/>
    <p:sldId id="286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9" r:id="rId31"/>
    <p:sldId id="300" r:id="rId32"/>
    <p:sldId id="301" r:id="rId33"/>
    <p:sldId id="315" r:id="rId34"/>
    <p:sldId id="302" r:id="rId35"/>
    <p:sldId id="304" r:id="rId36"/>
    <p:sldId id="305" r:id="rId37"/>
    <p:sldId id="306" r:id="rId38"/>
    <p:sldId id="307" r:id="rId39"/>
    <p:sldId id="310" r:id="rId40"/>
    <p:sldId id="314" r:id="rId41"/>
    <p:sldId id="308" r:id="rId42"/>
    <p:sldId id="309" r:id="rId43"/>
    <p:sldId id="311" r:id="rId44"/>
    <p:sldId id="312" r:id="rId45"/>
    <p:sldId id="313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BD4F8-1CB2-401E-9A95-D274BDE07762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75CB4-53BE-47D6-89EF-D1C039AC15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1" lang="zh-CN" altLang="en-US" b="1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秋之</a:t>
            </a:r>
            <a:r>
              <a:rPr kumimoji="1" lang="zh-CN" altLang="en-US" sz="1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</a:t>
            </a: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80BDB2-36BF-40EC-9D37-8F1630A3B13D}" type="slidenum">
              <a:rPr lang="zh-CN" altLang="en-US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1" lang="zh-CN" altLang="en-US" b="1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秋之</a:t>
            </a:r>
            <a:r>
              <a:rPr kumimoji="1" lang="zh-CN" altLang="en-US" sz="1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</a:t>
            </a: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9E3ABE-58EC-4014-951E-65D57A5FD416}" type="slidenum">
              <a:rPr lang="zh-CN" altLang="en-US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秋之味</a:t>
            </a: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C27EED-AE75-47FE-89ED-66214051ECD7}" type="slidenum">
              <a:rPr lang="zh-CN" altLang="en-US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kumimoji="1" lang="zh-CN" altLang="en-US" b="1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秋之色  秋之</a:t>
            </a:r>
            <a:r>
              <a:rPr kumimoji="1" lang="zh-CN" altLang="en-US" sz="1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</a:t>
            </a: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D80D2B-B3C0-4C47-9C84-EAEF600446F1}" type="slidenum">
              <a:rPr lang="zh-CN" altLang="en-US" smtClean="0"/>
              <a:pPr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郁达夫曾经告诉我们，在南国的时候，每年到了秋天，最让他思念的是北国的哪些景物？这些平素让他魂牵梦萦的景色，现在到了故都，他为什么不着力的写，而只是匆匆的一笔带过，反而大写牵牛花、槐蕊、秋蝉、秋雨、秋枣呢？</a:t>
            </a:r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3EDDD3-B2E4-4C2C-B248-E530337BAA4D}" type="slidenum">
              <a:rPr lang="zh-CN" altLang="en-US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9D5DA-C20B-4635-8753-A0693D08BD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868D7-C270-4C44-8002-D429096C101C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A6421-D3C3-4144-86E6-4DEFDC5AA3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5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31532;&#19968;&#27425;&#30465;&#36136;&#26816;\&#12298;&#25925;&#37117;&#30340;&#31179;&#12299;&#35270;&#39057;&#26391;&#35835;h264_720x576_800k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11" Type="http://schemas.openxmlformats.org/officeDocument/2006/relationships/image" Target="../media/image24.jpeg"/><Relationship Id="rId5" Type="http://schemas.openxmlformats.org/officeDocument/2006/relationships/image" Target="../media/image21.jpeg"/><Relationship Id="rId10" Type="http://schemas.openxmlformats.org/officeDocument/2006/relationships/slide" Target="slide42.xml"/><Relationship Id="rId4" Type="http://schemas.openxmlformats.org/officeDocument/2006/relationships/slide" Target="slide27.xml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919t09-1"/>
          <p:cNvPicPr>
            <a:picLocks noChangeAspect="1" noChangeArrowheads="1"/>
          </p:cNvPicPr>
          <p:nvPr/>
        </p:nvPicPr>
        <p:blipFill>
          <a:blip r:embed="rId2" cstate="print">
            <a:lum bright="48000" contrast="54000"/>
          </a:blip>
          <a:srcRect/>
          <a:stretch>
            <a:fillRect/>
          </a:stretch>
        </p:blipFill>
        <p:spPr bwMode="auto">
          <a:xfrm>
            <a:off x="0" y="0"/>
            <a:ext cx="9394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5" descr="封面２"/>
          <p:cNvPicPr>
            <a:picLocks noChangeAspect="1" noChangeArrowheads="1"/>
          </p:cNvPicPr>
          <p:nvPr/>
        </p:nvPicPr>
        <p:blipFill>
          <a:blip r:embed="rId3" cstate="print">
            <a:lum bright="6000" contrast="100000"/>
          </a:blip>
          <a:srcRect l="75209" t="3775" r="9843" b="18964"/>
          <a:stretch>
            <a:fillRect/>
          </a:stretch>
        </p:blipFill>
        <p:spPr bwMode="auto">
          <a:xfrm>
            <a:off x="900113" y="620713"/>
            <a:ext cx="97155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封面２"/>
          <p:cNvPicPr>
            <a:picLocks noChangeAspect="1" noChangeArrowheads="1"/>
          </p:cNvPicPr>
          <p:nvPr/>
        </p:nvPicPr>
        <p:blipFill>
          <a:blip r:embed="rId3" cstate="print">
            <a:lum bright="6000" contrast="100000"/>
          </a:blip>
          <a:srcRect l="58664" t="39264" r="33455" b="23152"/>
          <a:stretch>
            <a:fillRect/>
          </a:stretch>
        </p:blipFill>
        <p:spPr bwMode="auto">
          <a:xfrm>
            <a:off x="8101013" y="4652963"/>
            <a:ext cx="5000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11760" y="5301208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永安一中  林进健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u=2713609103,559372548&amp;fm=0&amp;gp=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8" descr="1381_18953_S"/>
          <p:cNvPicPr>
            <a:picLocks noChangeAspect="1" noChangeArrowheads="1"/>
          </p:cNvPicPr>
          <p:nvPr/>
        </p:nvPicPr>
        <p:blipFill>
          <a:blip r:embed="rId4" cstate="print">
            <a:lum bright="100000" contrast="10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/>
              <a:t>       </a:t>
            </a:r>
            <a:r>
              <a:rPr lang="zh-CN" altLang="en-US" sz="4000" b="1" dirty="0"/>
              <a:t>眼前同一秋，笔下各不同。     </a:t>
            </a: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4000" b="1" dirty="0"/>
              <a:t>      “寒蝉凄切，对长亭晚，骤雨初歇” ，秋雨里，柳永读到的是</a:t>
            </a:r>
            <a:r>
              <a:rPr lang="zh-CN" altLang="en-US" sz="4000" b="1" dirty="0">
                <a:solidFill>
                  <a:srgbClr val="FF0066"/>
                </a:solidFill>
              </a:rPr>
              <a:t>凄苦。</a:t>
            </a: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4000" b="1" dirty="0"/>
              <a:t>     “万山红遍，层林尽染”，秋日里，毛泽东读到的是</a:t>
            </a:r>
            <a:r>
              <a:rPr lang="zh-CN" altLang="en-US" sz="4000" b="1" dirty="0">
                <a:solidFill>
                  <a:srgbClr val="FF0066"/>
                </a:solidFill>
              </a:rPr>
              <a:t>壮丽。 </a:t>
            </a:r>
            <a:br>
              <a:rPr lang="zh-CN" altLang="en-US" sz="4000" b="1" dirty="0">
                <a:solidFill>
                  <a:srgbClr val="FF0066"/>
                </a:solidFill>
              </a:rPr>
            </a:br>
            <a:r>
              <a:rPr lang="zh-CN" altLang="en-US" sz="4000" b="1" dirty="0">
                <a:solidFill>
                  <a:srgbClr val="0000FF"/>
                </a:solidFill>
              </a:rPr>
              <a:t>     </a:t>
            </a:r>
            <a:r>
              <a:rPr lang="zh-CN" altLang="en-US" sz="4000" b="1" dirty="0"/>
              <a:t>“古道西风瘦马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夕阳西下”</a:t>
            </a:r>
            <a:r>
              <a:rPr lang="en-US" altLang="zh-CN" sz="4000" b="1" dirty="0"/>
              <a:t>, </a:t>
            </a:r>
            <a:r>
              <a:rPr lang="zh-CN" altLang="en-US" sz="4000" b="1" dirty="0"/>
              <a:t>秋风中，马致远读到的是</a:t>
            </a:r>
            <a:r>
              <a:rPr lang="zh-CN" altLang="en-US" sz="4000" b="1" dirty="0">
                <a:solidFill>
                  <a:srgbClr val="FF0066"/>
                </a:solidFill>
              </a:rPr>
              <a:t>萧瑟。</a:t>
            </a:r>
            <a:r>
              <a:rPr lang="zh-CN" altLang="en-US" sz="4000" b="1" dirty="0">
                <a:solidFill>
                  <a:srgbClr val="0000FF"/>
                </a:solidFill>
              </a:rPr>
              <a:t> </a:t>
            </a:r>
            <a:br>
              <a:rPr lang="zh-CN" altLang="en-US" sz="4000" b="1" dirty="0">
                <a:solidFill>
                  <a:srgbClr val="0000FF"/>
                </a:solidFill>
              </a:rPr>
            </a:br>
            <a:r>
              <a:rPr lang="zh-CN" altLang="en-US" sz="4000" b="1" dirty="0">
                <a:solidFill>
                  <a:srgbClr val="0000FF"/>
                </a:solidFill>
              </a:rPr>
              <a:t> </a:t>
            </a:r>
            <a:r>
              <a:rPr lang="zh-CN" altLang="en-US" sz="3200" dirty="0">
                <a:solidFill>
                  <a:srgbClr val="FF0066"/>
                </a:solidFill>
              </a:rPr>
              <a:t/>
            </a:r>
            <a:br>
              <a:rPr lang="zh-CN" altLang="en-US" sz="3200" dirty="0">
                <a:solidFill>
                  <a:srgbClr val="FF0066"/>
                </a:solidFill>
              </a:rPr>
            </a:br>
            <a:endParaRPr lang="zh-CN" altLang="en-US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3200" b="0" dirty="0"/>
              <a:t>            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5848350" y="6242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1800" b="0">
              <a:latin typeface="Arial" pitchFamily="34" charset="0"/>
            </a:endParaRP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395536" y="5373216"/>
            <a:ext cx="83920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那么，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郁达夫</a:t>
            </a: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会从秋中读到什么呢？</a:t>
            </a:r>
          </a:p>
        </p:txBody>
      </p:sp>
      <p:sp>
        <p:nvSpPr>
          <p:cNvPr id="1536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 flipV="1">
            <a:off x="6948488" y="6858000"/>
            <a:ext cx="914400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0">
                <a:solidFill>
                  <a:srgbClr val="FF0000"/>
                </a:solidFill>
                <a:hlinkClick r:id="rId6" action="ppaction://hlinksldjump"/>
              </a:rPr>
              <a:t>返回</a:t>
            </a:r>
            <a:endParaRPr lang="zh-CN" altLang="en-US" sz="2400" b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127125" y="4016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90600" y="0"/>
            <a:ext cx="184150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zh-CN" altLang="zh-CN" sz="6000" b="1">
              <a:solidFill>
                <a:srgbClr val="0000FF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0" y="18864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zh-CN" sz="5400" b="1" dirty="0">
                <a:solidFill>
                  <a:srgbClr val="0033CC"/>
                </a:solidFill>
                <a:latin typeface="Arial" pitchFamily="34" charset="0"/>
                <a:ea typeface="隶书" pitchFamily="49" charset="-122"/>
              </a:rPr>
              <a:t>    </a:t>
            </a:r>
            <a:r>
              <a:rPr kumimoji="0" lang="zh-CN" altLang="en-US" sz="5400" b="1" dirty="0">
                <a:latin typeface="Arial" pitchFamily="34" charset="0"/>
                <a:ea typeface="隶书" pitchFamily="49" charset="-122"/>
              </a:rPr>
              <a:t>鉴赏散文的一般方法</a:t>
            </a:r>
          </a:p>
          <a:p>
            <a:pPr>
              <a:spcBef>
                <a:spcPct val="20000"/>
              </a:spcBef>
            </a:pP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     </a:t>
            </a:r>
            <a:r>
              <a:rPr kumimoji="0" lang="en-US" altLang="zh-CN" sz="3600" b="1" dirty="0">
                <a:latin typeface="Arial" pitchFamily="34" charset="0"/>
                <a:ea typeface="隶书" pitchFamily="49" charset="-122"/>
              </a:rPr>
              <a:t>1.</a:t>
            </a: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朗读，有情感的朗读，深入领悟语                    言和语感。</a:t>
            </a:r>
          </a:p>
          <a:p>
            <a:pPr>
              <a:spcBef>
                <a:spcPct val="20000"/>
              </a:spcBef>
            </a:pP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     </a:t>
            </a:r>
            <a:r>
              <a:rPr kumimoji="0" lang="en-US" altLang="zh-CN" sz="3600" b="1" dirty="0">
                <a:latin typeface="Arial" pitchFamily="34" charset="0"/>
                <a:ea typeface="隶书" pitchFamily="49" charset="-122"/>
              </a:rPr>
              <a:t>2.</a:t>
            </a: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联系背景，深入理解主旨。</a:t>
            </a:r>
          </a:p>
          <a:p>
            <a:pPr>
              <a:spcBef>
                <a:spcPct val="20000"/>
              </a:spcBef>
            </a:pP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     </a:t>
            </a:r>
            <a:r>
              <a:rPr kumimoji="0" lang="en-US" altLang="zh-CN" sz="3600" b="1" dirty="0">
                <a:latin typeface="Arial" pitchFamily="34" charset="0"/>
                <a:ea typeface="隶书" pitchFamily="49" charset="-122"/>
              </a:rPr>
              <a:t>3.</a:t>
            </a: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抓住关键句和词语进行品评和鉴赏。</a:t>
            </a:r>
          </a:p>
          <a:p>
            <a:pPr>
              <a:spcBef>
                <a:spcPct val="20000"/>
              </a:spcBef>
            </a:pP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     </a:t>
            </a:r>
            <a:r>
              <a:rPr kumimoji="0" lang="en-US" altLang="zh-CN" sz="3600" b="1" dirty="0">
                <a:latin typeface="Arial" pitchFamily="34" charset="0"/>
                <a:ea typeface="隶书" pitchFamily="49" charset="-122"/>
              </a:rPr>
              <a:t>4.</a:t>
            </a: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鉴赏语言特色、艺术手法，领会意境。</a:t>
            </a:r>
          </a:p>
          <a:p>
            <a:r>
              <a:rPr kumimoji="0" lang="en-US" altLang="zh-CN" sz="3600" b="1" dirty="0">
                <a:latin typeface="Arial" pitchFamily="34" charset="0"/>
                <a:ea typeface="隶书" pitchFamily="49" charset="-122"/>
              </a:rPr>
              <a:t>     5.</a:t>
            </a:r>
            <a:r>
              <a:rPr kumimoji="0" lang="zh-CN" altLang="en-US" sz="3600" b="1" dirty="0">
                <a:latin typeface="Arial" pitchFamily="34" charset="0"/>
                <a:ea typeface="隶书" pitchFamily="49" charset="-122"/>
              </a:rPr>
              <a:t>深入体会作者的情感。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352800" y="5791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2987824" y="0"/>
            <a:ext cx="2236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0" dirty="0">
                <a:solidFill>
                  <a:srgbClr val="CC00CC"/>
                </a:solidFill>
                <a:ea typeface="华文新魏" pitchFamily="2" charset="-122"/>
              </a:rPr>
              <a:t>视频朗诵</a:t>
            </a:r>
          </a:p>
        </p:txBody>
      </p:sp>
      <p:pic>
        <p:nvPicPr>
          <p:cNvPr id="4" name="《故都的秋》视频朗读h264_720x576_800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504" y="548680"/>
            <a:ext cx="9036496" cy="630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=772619152,694289774&amp;fm=0&amp;gp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500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揣摩品味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92696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找出你喜欢的一个字，一个词，一个句子，一段文字，或者描绘的色彩，抒发的感受等等，进行赏析。用“我读了这个地方觉得很美，美在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    ”的句式说。</a:t>
            </a: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 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9552" y="6150114"/>
            <a:ext cx="825182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b="0" dirty="0">
                <a:solidFill>
                  <a:srgbClr val="CC0000"/>
                </a:solidFill>
              </a:rPr>
              <a:t>    </a:t>
            </a:r>
            <a:r>
              <a:rPr kumimoji="0" lang="zh-CN" altLang="en-US" sz="4000" b="1" dirty="0"/>
              <a:t>观秋色，闻秋声，品秋</a:t>
            </a:r>
            <a:r>
              <a:rPr kumimoji="0" lang="zh-CN" altLang="en-US" sz="4000" b="1" dirty="0" smtClean="0"/>
              <a:t>味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7"/>
          <p:cNvSpPr txBox="1">
            <a:spLocks noChangeArrowheads="1"/>
          </p:cNvSpPr>
          <p:nvPr/>
        </p:nvSpPr>
        <p:spPr bwMode="auto">
          <a:xfrm>
            <a:off x="1219200" y="45720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zh-CN" sz="4000" b="0">
              <a:solidFill>
                <a:srgbClr val="BD0F87"/>
              </a:solidFill>
              <a:ea typeface="华文新魏" pitchFamily="2" charset="-122"/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0" y="0"/>
            <a:ext cx="24479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华文琥珀" pitchFamily="2" charset="-122"/>
                <a:ea typeface="华文琥珀" pitchFamily="2" charset="-122"/>
              </a:rPr>
              <a:t>整体感知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971600" y="980728"/>
            <a:ext cx="67151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 dirty="0">
                <a:solidFill>
                  <a:srgbClr val="BD0F87"/>
                </a:solidFill>
                <a:ea typeface="华文新魏" pitchFamily="2" charset="-122"/>
              </a:rPr>
              <a:t>  </a:t>
            </a:r>
            <a:r>
              <a:rPr lang="en-US" altLang="zh-CN" sz="4400" b="1" dirty="0" smtClean="0">
                <a:ea typeface="华文新魏" pitchFamily="2" charset="-122"/>
              </a:rPr>
              <a:t>1.</a:t>
            </a:r>
            <a:r>
              <a:rPr lang="zh-CN" altLang="en-US" sz="4400" b="1" dirty="0">
                <a:ea typeface="华文新魏" pitchFamily="2" charset="-122"/>
              </a:rPr>
              <a:t>北国的秋的特点是什么？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11560" y="3068960"/>
            <a:ext cx="8136904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400" b="1" dirty="0" smtClean="0">
                <a:ea typeface="华文新魏" pitchFamily="2" charset="-122"/>
              </a:rPr>
              <a:t>2</a:t>
            </a:r>
            <a:r>
              <a:rPr lang="zh-CN" altLang="en-US" sz="4400" b="1" dirty="0" smtClean="0">
                <a:ea typeface="华文新魏" pitchFamily="2" charset="-122"/>
              </a:rPr>
              <a:t>、</a:t>
            </a:r>
            <a:r>
              <a:rPr lang="zh-CN" altLang="en-US" sz="4400" b="1" dirty="0">
                <a:ea typeface="华文新魏" pitchFamily="2" charset="-122"/>
              </a:rPr>
              <a:t>文章共写了哪些景物，有几幅秋景图？请分别用四个字概括。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3200" dirty="0">
              <a:solidFill>
                <a:srgbClr val="BD0F87"/>
              </a:solidFill>
              <a:ea typeface="华文新魏" pitchFamily="2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331640" y="1988840"/>
            <a:ext cx="58324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4400" b="1" dirty="0">
                <a:ea typeface="华文新魏" pitchFamily="2" charset="-122"/>
              </a:rPr>
              <a:t>清、静、悲凉（文眼）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utoUpdateAnimBg="0"/>
      <p:bldP spid="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7" name="Picture 5" descr="花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226853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 descr="y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765175"/>
            <a:ext cx="23764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 descr="zao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575" y="3933825"/>
            <a:ext cx="2305050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1" name="Picture 9" descr="c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43663" y="765175"/>
            <a:ext cx="24812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2" name="Picture 10" descr="r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005263"/>
            <a:ext cx="23749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2393474" y="908050"/>
            <a:ext cx="738664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 smtClean="0"/>
              <a:t>破院赏秋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5657374" y="981075"/>
            <a:ext cx="738664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落 蕊 映 秋</a:t>
            </a: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6516216" y="3429000"/>
            <a:ext cx="22690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秋蝉残鸣</a:t>
            </a:r>
          </a:p>
        </p:txBody>
      </p:sp>
      <p:sp>
        <p:nvSpPr>
          <p:cNvPr id="115728" name="Rectangle 16"/>
          <p:cNvSpPr>
            <a:spLocks noChangeArrowheads="1"/>
          </p:cNvSpPr>
          <p:nvPr/>
        </p:nvSpPr>
        <p:spPr bwMode="auto">
          <a:xfrm>
            <a:off x="2484438" y="4076700"/>
            <a:ext cx="630237" cy="229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320"/>
              </a:lnSpc>
              <a:spcBef>
                <a:spcPct val="50000"/>
              </a:spcBef>
            </a:pPr>
            <a:r>
              <a:rPr lang="zh-CN" altLang="en-US" sz="3600" b="1" dirty="0" smtClean="0"/>
              <a:t>秋雨话凉</a:t>
            </a:r>
          </a:p>
        </p:txBody>
      </p:sp>
      <p:sp>
        <p:nvSpPr>
          <p:cNvPr id="115729" name="Rectangle 17"/>
          <p:cNvSpPr>
            <a:spLocks noChangeArrowheads="1"/>
          </p:cNvSpPr>
          <p:nvPr/>
        </p:nvSpPr>
        <p:spPr bwMode="auto">
          <a:xfrm>
            <a:off x="5724128" y="3933056"/>
            <a:ext cx="55721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秋果奇景</a:t>
            </a:r>
          </a:p>
        </p:txBody>
      </p:sp>
      <p:sp>
        <p:nvSpPr>
          <p:cNvPr id="4108" name="Text Box 18"/>
          <p:cNvSpPr txBox="1">
            <a:spLocks noChangeArrowheads="1"/>
          </p:cNvSpPr>
          <p:nvPr/>
        </p:nvSpPr>
        <p:spPr bwMode="auto">
          <a:xfrm>
            <a:off x="935038" y="115888"/>
            <a:ext cx="42846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故都的秋景图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4" grpId="0"/>
      <p:bldP spid="115726" grpId="0"/>
      <p:bldP spid="115727" grpId="0"/>
      <p:bldP spid="115728" grpId="0"/>
      <p:bldP spid="1157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2420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6223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</a:rPr>
              <a:t>作者分别从不同角度为我们描绘了秋花、秋槐、秋蝉、秋雨、秋果五幅故都秋景，那么，作者在描叙上述秋景时，是有序的还是无序的？</a:t>
            </a:r>
          </a:p>
          <a:p>
            <a:pPr marL="0" marR="0" lvl="0" indent="6223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黑体" pitchFamily="49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0888"/>
            <a:ext cx="9144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作者在描叙秋景时，是无序的，这正是散文形散特点的体现。作者所写的这些秋景在文中的位置并不是必然的，但是我们读起来却觉得很自然，并不觉得有什么不妥。这是因为这些景物都具有了</a:t>
            </a:r>
            <a:r>
              <a:rPr lang="zh-CN" altLang="en-US" sz="3600" b="1" dirty="0" smtClean="0">
                <a:ea typeface="黑体" pitchFamily="49" charset="-122"/>
              </a:rPr>
              <a:t>“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清、静、悲凉</a:t>
            </a:r>
            <a:r>
              <a:rPr lang="zh-CN" altLang="en-US" sz="3600" b="1" dirty="0" smtClean="0">
                <a:ea typeface="黑体" pitchFamily="49" charset="-122"/>
              </a:rPr>
              <a:t>”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这么一个共同点，作者正是以</a:t>
            </a:r>
            <a:r>
              <a:rPr lang="zh-CN" altLang="en-US" sz="3600" b="1" dirty="0" smtClean="0">
                <a:ea typeface="黑体" pitchFamily="49" charset="-122"/>
              </a:rPr>
              <a:t>“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清、静、悲凉</a:t>
            </a:r>
            <a:r>
              <a:rPr lang="zh-CN" altLang="en-US" sz="3600" b="1" dirty="0" smtClean="0">
                <a:ea typeface="黑体" pitchFamily="49" charset="-122"/>
              </a:rPr>
              <a:t>”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这个景物的共同点把这些景物组织在一起的，这就是文章不散的</a:t>
            </a:r>
            <a:r>
              <a:rPr lang="zh-CN" altLang="en-US" sz="3600" b="1" dirty="0" smtClean="0">
                <a:ea typeface="黑体" pitchFamily="49" charset="-122"/>
              </a:rPr>
              <a:t>“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神</a:t>
            </a:r>
            <a:r>
              <a:rPr lang="zh-CN" altLang="en-US" sz="3600" b="1" dirty="0" smtClean="0">
                <a:ea typeface="黑体" pitchFamily="49" charset="-122"/>
              </a:rPr>
              <a:t>”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19" name="Picture 5" descr="u=772619152,694289774&amp;fm=0&amp;gp=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395288" y="1863725"/>
            <a:ext cx="82804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zh-CN" sz="4800" b="1" dirty="0" smtClean="0">
                <a:solidFill>
                  <a:srgbClr val="FF0000"/>
                </a:solidFill>
              </a:rPr>
              <a:t>赏析景物描写，把握文章的神</a:t>
            </a:r>
            <a:endParaRPr lang="zh-CN" altLang="zh-CN" sz="4800" dirty="0" smtClean="0">
              <a:solidFill>
                <a:srgbClr val="FF0000"/>
              </a:solidFill>
            </a:endParaRPr>
          </a:p>
          <a:p>
            <a:pPr marL="342900" indent="-342900">
              <a:buFontTx/>
              <a:buNone/>
            </a:pPr>
            <a:endParaRPr lang="en-US" altLang="zh-CN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7"/>
          <p:cNvGraphicFramePr>
            <a:graphicFrameLocks noGrp="1"/>
          </p:cNvGraphicFramePr>
          <p:nvPr/>
        </p:nvGraphicFramePr>
        <p:xfrm>
          <a:off x="0" y="404664"/>
          <a:ext cx="9144000" cy="5860800"/>
        </p:xfrm>
        <a:graphic>
          <a:graphicData uri="http://schemas.openxmlformats.org/drawingml/2006/table">
            <a:tbl>
              <a:tblPr/>
              <a:tblGrid>
                <a:gridCol w="701335"/>
                <a:gridCol w="1630893"/>
                <a:gridCol w="4564503"/>
                <a:gridCol w="2247269"/>
              </a:tblGrid>
              <a:tr h="42703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表达方式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方法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作用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描写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讲究角度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远景与近景、俯瞰与仰视。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用生动形象的语言对人物、事件、环境进行具体描绘和刻画。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讲究方式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视觉、听觉、嗅觉、味觉、触觉。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2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讲究技巧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229100" algn="l"/>
                        </a:tabLst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正侧面结合、动静结合、虚实结合、声色结合、明暗结合、点面结合、白描工笔、细节描写等。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779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 smtClean="0">
                <a:solidFill>
                  <a:srgbClr val="FF0000"/>
                </a:solidFill>
              </a:rPr>
              <a:t>欣赏第一幅画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647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(1)</a:t>
            </a:r>
            <a:r>
              <a:rPr lang="zh-CN" altLang="zh-CN" sz="3600" b="1" dirty="0" smtClean="0"/>
              <a:t>用自己的话描述一下画面内容。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12776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碧绿的天底下，五颜六色的牵牛花荟萃成流光溢彩的野花圃，天地之间，偶尔出现一两只白色或灰色的驯鸽，坐在院子里的人，手捧茶碗，举头望碧空，俯身撷牵牛，耳边不时传来驯鸽声。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531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(2)</a:t>
            </a:r>
            <a:r>
              <a:rPr lang="zh-CN" altLang="zh-CN" sz="3600" b="1" dirty="0" smtClean="0"/>
              <a:t>画面中是如何体现</a:t>
            </a:r>
            <a:r>
              <a:rPr lang="en-US" altLang="zh-CN" sz="3600" b="1" dirty="0" smtClean="0"/>
              <a:t>“</a:t>
            </a:r>
            <a:r>
              <a:rPr lang="zh-CN" altLang="zh-CN" sz="3600" b="1" dirty="0" smtClean="0"/>
              <a:t>清、静、悲凉</a:t>
            </a:r>
            <a:r>
              <a:rPr lang="en-US" altLang="zh-CN" sz="3600" b="1" dirty="0" smtClean="0"/>
              <a:t>”</a:t>
            </a:r>
            <a:r>
              <a:rPr lang="zh-CN" altLang="zh-CN" sz="3600" b="1" dirty="0" smtClean="0"/>
              <a:t>的特点的？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秋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枫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0" cy="765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枫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枫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677400" cy="725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秋11"/>
          <p:cNvPicPr>
            <a:picLocks noChangeAspect="1" noChangeArrowheads="1"/>
          </p:cNvPicPr>
          <p:nvPr/>
        </p:nvPicPr>
        <p:blipFill>
          <a:blip r:embed="rId6" cstate="print"/>
          <a:srcRect b="8641"/>
          <a:stretch>
            <a:fillRect/>
          </a:stretch>
        </p:blipFill>
        <p:spPr bwMode="auto">
          <a:xfrm>
            <a:off x="0" y="0"/>
            <a:ext cx="9972675" cy="760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WordArt 10"/>
          <p:cNvSpPr>
            <a:spLocks noChangeArrowheads="1" noChangeShapeType="1" noTextEdit="1"/>
          </p:cNvSpPr>
          <p:nvPr/>
        </p:nvSpPr>
        <p:spPr bwMode="auto">
          <a:xfrm>
            <a:off x="5791200" y="5029200"/>
            <a:ext cx="2743200" cy="1828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走近秋天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66838" y="1071563"/>
            <a:ext cx="7777162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4800" dirty="0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kumimoji="0" lang="zh-CN" altLang="en-US" sz="4800" b="1" dirty="0">
                <a:solidFill>
                  <a:srgbClr val="FF0000"/>
                </a:solidFill>
                <a:latin typeface="Arial" pitchFamily="34" charset="0"/>
              </a:rPr>
              <a:t>秋天</a:t>
            </a:r>
            <a:r>
              <a:rPr kumimoji="0" lang="en-US" altLang="zh-CN" sz="4800" b="1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kumimoji="0" lang="zh-CN" altLang="en-US" sz="4800" b="1" dirty="0">
                <a:solidFill>
                  <a:srgbClr val="FF0000"/>
                </a:solidFill>
                <a:latin typeface="Arial" pitchFamily="34" charset="0"/>
              </a:rPr>
              <a:t>以其独特的魅力</a:t>
            </a:r>
            <a:r>
              <a:rPr kumimoji="0" lang="en-US" altLang="zh-CN" sz="4800" b="1" dirty="0">
                <a:solidFill>
                  <a:srgbClr val="FF0000"/>
                </a:solidFill>
                <a:latin typeface="Arial" pitchFamily="34" charset="0"/>
              </a:rPr>
              <a:t>,</a:t>
            </a:r>
            <a:r>
              <a:rPr kumimoji="0" lang="zh-CN" altLang="en-US" sz="4800" b="1" dirty="0">
                <a:solidFill>
                  <a:srgbClr val="FF0000"/>
                </a:solidFill>
                <a:latin typeface="Arial" pitchFamily="34" charset="0"/>
              </a:rPr>
              <a:t>吸引一代又一代文人墨客。从古至今，关于“秋”的诗文，可谓汗牛充栋，名篇佳句不胜枚举</a:t>
            </a:r>
            <a:r>
              <a:rPr kumimoji="0" lang="en-US" altLang="zh-CN" sz="4800" b="1" dirty="0">
                <a:solidFill>
                  <a:srgbClr val="FF0000"/>
                </a:solidFill>
                <a:latin typeface="Arial" pitchFamily="34" charset="0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0" y="3789040"/>
            <a:ext cx="9144000" cy="255454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zh-CN" sz="4000" b="1" dirty="0" smtClean="0">
                <a:latin typeface="楷体_GB2312" pitchFamily="49" charset="-122"/>
                <a:ea typeface="楷体_GB2312" pitchFamily="49" charset="-122"/>
              </a:rPr>
              <a:t>画面有动有静，绘声绘色，秋的美，秋的情趣就在这蓝天白花中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；无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一不显示出环境清、静、悲凉，透露出作者悠闲中的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孤寂、落寞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 useBgFill="1"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意象：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屋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青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天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、驯鸽的飞声、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破壁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腰中、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蓝色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或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白色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的牵牛花、一丝一丝漏下来的日光、疏疏落落的尖细且长的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秋草</a:t>
            </a:r>
            <a:r>
              <a:rPr kumimoji="1" lang="en-US" altLang="zh-CN" sz="4000" b="1" dirty="0">
                <a:latin typeface="宋体" pitchFamily="2" charset="-122"/>
                <a:ea typeface="楷体_GB2312" pitchFamily="49" charset="-122"/>
              </a:rPr>
              <a:t>……</a:t>
            </a:r>
            <a:endParaRPr kumimoji="1"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2420888"/>
            <a:ext cx="2376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ea typeface="华文新魏" pitchFamily="2" charset="-122"/>
              </a:rPr>
              <a:t>冷色调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55679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</a:rPr>
              <a:t>自由赏析另外四幅画，品味故都的秋。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76872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dirty="0" smtClean="0">
                <a:solidFill>
                  <a:srgbClr val="FF0000"/>
                </a:solidFill>
              </a:rPr>
              <a:t>提示：用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“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我从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的描写中品出了故都的秋的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特点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”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的形式表述。</a:t>
            </a:r>
          </a:p>
          <a:p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144000" cy="605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611188" y="5589588"/>
            <a:ext cx="309721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4000" b="1">
                <a:latin typeface="Times New Roman" pitchFamily="18" charset="0"/>
                <a:ea typeface="华文隶书" pitchFamily="2" charset="-122"/>
              </a:rPr>
              <a:t>落蕊映秋图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qiu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05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3563888" y="0"/>
            <a:ext cx="54102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 dirty="0">
                <a:latin typeface="Times New Roman" pitchFamily="18" charset="0"/>
              </a:rPr>
              <a:t> </a:t>
            </a:r>
            <a:r>
              <a:rPr kumimoji="1" lang="zh-CN" altLang="en-US" sz="2800" b="1" dirty="0">
                <a:latin typeface="Times New Roman" pitchFamily="18" charset="0"/>
              </a:rPr>
              <a:t>景：“早晨起来，会铺得满地。脚踏上去，声音也没有，气味也没有，只能感出一点点极微细极柔软的触觉”  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563888" y="2348880"/>
            <a:ext cx="5181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景：扫街的在树影下一阵扫后，灰土上留下来的一条条扫帚的丝纹；看起来既觉得细腻，又觉得清闲，潜意识下并且还觉得有点儿落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寞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491880" y="4549676"/>
            <a:ext cx="5435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情：突出了秋的清，给人清静悠闲的感觉；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落寞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，抒发了悲秋之感，紧扣了 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悲凉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3563888" y="1772816"/>
            <a:ext cx="4359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情：给人寂静的感觉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  <p:bldP spid="61444" grpId="0" autoUpdateAnimBg="0"/>
      <p:bldP spid="61445" grpId="0" autoUpdateAnimBg="0"/>
      <p:bldP spid="6144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2880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我从秋槐的落蕊中品出了秋的凄清；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488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我从秋蝉的残鸣声中品出了秋的寂静；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92494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我从秋雨的忽来忽去中品出了秋的凄凉；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6450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我从都市闲人的互答中品出了秋的清闲；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36510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36510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我从秋日胜果的奇景中品出了秋的悲凉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 smtClean="0"/>
              <a:t>面对此情此景，我们不由诗兴大发，我们一起来做诗：</a:t>
            </a:r>
          </a:p>
          <a:p>
            <a:r>
              <a:rPr lang="zh-CN" altLang="zh-CN" sz="4800" b="1" dirty="0" smtClean="0"/>
              <a:t>故都的秋天在哪里啊，在哪里？</a:t>
            </a:r>
          </a:p>
          <a:p>
            <a:r>
              <a:rPr lang="zh-CN" altLang="zh-CN" sz="4800" b="1" dirty="0" smtClean="0"/>
              <a:t>它在破陋的小屋里，</a:t>
            </a:r>
          </a:p>
          <a:p>
            <a:r>
              <a:rPr lang="zh-CN" altLang="zh-CN" sz="4800" b="1" dirty="0" smtClean="0"/>
              <a:t>它在浓浓的香茶里，</a:t>
            </a:r>
          </a:p>
          <a:p>
            <a:r>
              <a:rPr lang="zh-CN" altLang="zh-CN" sz="4800" b="1" dirty="0" smtClean="0"/>
              <a:t>在小院的每一朵牵牛花上，</a:t>
            </a:r>
          </a:p>
          <a:p>
            <a:r>
              <a:rPr lang="en-US" altLang="zh-CN" sz="4800" b="1" dirty="0" smtClean="0"/>
              <a:t>……</a:t>
            </a:r>
            <a:endParaRPr lang="zh-CN" altLang="zh-CN" sz="48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dirty="0" smtClean="0"/>
              <a:t>故都的秋天在哪里啊，在哪里？</a:t>
            </a:r>
          </a:p>
          <a:p>
            <a:r>
              <a:rPr lang="zh-CN" altLang="zh-CN" sz="4400" b="1" dirty="0" smtClean="0"/>
              <a:t>它在破陋的小屋里，</a:t>
            </a:r>
          </a:p>
          <a:p>
            <a:r>
              <a:rPr lang="zh-CN" altLang="zh-CN" sz="4400" b="1" dirty="0" smtClean="0"/>
              <a:t>它在浓浓的香茶里，</a:t>
            </a:r>
          </a:p>
          <a:p>
            <a:r>
              <a:rPr lang="zh-CN" altLang="zh-CN" sz="4400" b="1" dirty="0" smtClean="0"/>
              <a:t>在小院的每一朵牵牛花上，</a:t>
            </a:r>
          </a:p>
          <a:p>
            <a:r>
              <a:rPr lang="zh-CN" altLang="zh-CN" sz="4400" b="1" dirty="0" smtClean="0"/>
              <a:t>在秋槐的每一片落蕊里，</a:t>
            </a:r>
          </a:p>
          <a:p>
            <a:r>
              <a:rPr lang="zh-CN" altLang="zh-CN" sz="4400" b="1" dirty="0" smtClean="0"/>
              <a:t>在秋蝉的每一声残鸣中，</a:t>
            </a:r>
          </a:p>
          <a:p>
            <a:r>
              <a:rPr lang="zh-CN" altLang="zh-CN" sz="4400" b="1" dirty="0" smtClean="0"/>
              <a:t>在秋雨的每一个雨点中，</a:t>
            </a:r>
          </a:p>
          <a:p>
            <a:r>
              <a:rPr lang="zh-CN" altLang="zh-CN" sz="4400" b="1" dirty="0" smtClean="0"/>
              <a:t>在秋枣的每一丝微黄里，</a:t>
            </a:r>
          </a:p>
          <a:p>
            <a:r>
              <a:rPr lang="zh-CN" altLang="en-US" sz="4400" b="1" dirty="0" smtClean="0"/>
              <a:t>也在那故都闲人充满了京腔的互答声中。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在作者笔下，故都的秋就在故都的民宅内外、胡同两旁、槐树前后，就在天上，枝头，嘴边</a:t>
            </a:r>
            <a:r>
              <a:rPr lang="en-US" altLang="zh-CN" sz="4000" b="1" dirty="0" smtClean="0"/>
              <a:t>……</a:t>
            </a:r>
            <a:r>
              <a:rPr lang="zh-CN" altLang="zh-CN" sz="4000" b="1" dirty="0" smtClean="0"/>
              <a:t>从这些存在于天空地面，千家万户的秋姿秋态秋色秋声秋实秋意中，可以看出作者对具有浓厚的北国地方特色的人情风物的热爱赞美，对故都的秋的神往、眷恋，可以看出作者借此流露出的真切深沉的民族感情和追求淡泊恬静、悠闲的生活情趣，也可以看出作者流露出的深沉的苦闷、忧思和落寞之情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YF5L6415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085184"/>
            <a:ext cx="9036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11760" y="5589240"/>
            <a:ext cx="49453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FF0000"/>
                </a:solidFill>
              </a:rPr>
              <a:t>合作探</a:t>
            </a:r>
            <a:r>
              <a:rPr lang="zh-CN" altLang="zh-CN" sz="6000" b="1" dirty="0" smtClean="0">
                <a:solidFill>
                  <a:srgbClr val="FF0000"/>
                </a:solidFill>
              </a:rPr>
              <a:t>究</a:t>
            </a:r>
            <a:endParaRPr lang="zh-CN" altLang="zh-CN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2300"/>
            <a:r>
              <a:rPr lang="en-US" altLang="zh-CN" sz="3600" b="1" dirty="0" smtClean="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、</a:t>
            </a:r>
            <a:r>
              <a:rPr kumimoji="1" lang="zh-CN" altLang="en-US" sz="3600" b="1" dirty="0" smtClean="0">
                <a:latin typeface="Times New Roman" pitchFamily="18" charset="0"/>
              </a:rPr>
              <a:t>为什么在</a:t>
            </a:r>
            <a:r>
              <a:rPr kumimoji="1" lang="zh-CN" altLang="en-US" sz="3600" b="1" dirty="0" smtClean="0">
                <a:latin typeface="宋体" pitchFamily="2" charset="-122"/>
              </a:rPr>
              <a:t>“</a:t>
            </a:r>
            <a:r>
              <a:rPr kumimoji="1" lang="zh-CN" altLang="en-US" sz="3600" b="1" dirty="0" smtClean="0">
                <a:latin typeface="Times New Roman" pitchFamily="18" charset="0"/>
              </a:rPr>
              <a:t>秋语图</a:t>
            </a:r>
            <a:r>
              <a:rPr kumimoji="1" lang="zh-CN" altLang="en-US" sz="3600" b="1" dirty="0" smtClean="0">
                <a:latin typeface="宋体" pitchFamily="2" charset="-122"/>
              </a:rPr>
              <a:t>”</a:t>
            </a:r>
            <a:r>
              <a:rPr kumimoji="1" lang="zh-CN" altLang="en-US" sz="3600" b="1" dirty="0" smtClean="0">
                <a:latin typeface="Times New Roman" pitchFamily="18" charset="0"/>
              </a:rPr>
              <a:t>里加入</a:t>
            </a:r>
            <a:r>
              <a:rPr kumimoji="1" lang="zh-CN" altLang="en-US" sz="3600" b="1" dirty="0" smtClean="0">
                <a:latin typeface="宋体" pitchFamily="2" charset="-122"/>
              </a:rPr>
              <a:t>“</a:t>
            </a:r>
            <a:r>
              <a:rPr kumimoji="1" lang="zh-CN" altLang="en-US" sz="3600" b="1" dirty="0" smtClean="0">
                <a:latin typeface="Times New Roman" pitchFamily="18" charset="0"/>
              </a:rPr>
              <a:t>都市闲人</a:t>
            </a:r>
            <a:r>
              <a:rPr kumimoji="1" lang="zh-CN" altLang="en-US" sz="3600" b="1" dirty="0" smtClean="0">
                <a:latin typeface="宋体" pitchFamily="2" charset="-122"/>
              </a:rPr>
              <a:t>”</a:t>
            </a:r>
            <a:r>
              <a:rPr kumimoji="1" lang="zh-CN" altLang="en-US" sz="3600" b="1" dirty="0" smtClean="0">
                <a:latin typeface="Times New Roman" pitchFamily="18" charset="0"/>
              </a:rPr>
              <a:t>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196752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ea typeface="黑体" pitchFamily="49" charset="-122"/>
              </a:rPr>
              <a:t>这里的“都市闲人”指的是平民，他们的形象更有故都的地方特点，用这样的京腔京调悠然闲适的互答，更能感悟生活的淡泊，而且作者觉得与他们更亲近，表现出作者的平民意识，似乎也能读出作者很希望能像</a:t>
            </a:r>
            <a:r>
              <a:rPr lang="zh-CN" altLang="en-US" sz="4000" b="1" dirty="0" smtClean="0">
                <a:ea typeface="黑体" pitchFamily="49" charset="-122"/>
              </a:rPr>
              <a:t>“</a:t>
            </a:r>
            <a:r>
              <a:rPr lang="zh-CN" altLang="en-US" sz="4000" b="1" dirty="0" smtClean="0">
                <a:latin typeface="Times New Roman" pitchFamily="18" charset="0"/>
                <a:ea typeface="黑体" pitchFamily="49" charset="-122"/>
              </a:rPr>
              <a:t>都市闲人</a:t>
            </a:r>
            <a:r>
              <a:rPr lang="zh-CN" altLang="en-US" sz="4000" b="1" dirty="0" smtClean="0">
                <a:ea typeface="黑体" pitchFamily="49" charset="-122"/>
              </a:rPr>
              <a:t>”</a:t>
            </a:r>
            <a:r>
              <a:rPr lang="zh-CN" altLang="en-US" sz="4000" b="1" dirty="0" smtClean="0">
                <a:latin typeface="Times New Roman" pitchFamily="18" charset="0"/>
                <a:ea typeface="黑体" pitchFamily="49" charset="-122"/>
              </a:rPr>
              <a:t>那样过无忧无虑的生活。用这“落寞和 感伤”的京味来烘托“清、静、悲凉”的北国的秋味。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落叶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260350"/>
            <a:ext cx="6911975" cy="6337300"/>
          </a:xfrm>
          <a:noFill/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7956550" y="476250"/>
            <a:ext cx="100647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400">
                <a:solidFill>
                  <a:srgbClr val="CC3399"/>
                </a:solidFill>
                <a:latin typeface="Arial" pitchFamily="34" charset="0"/>
                <a:ea typeface="楷体_GB2312" pitchFamily="49" charset="-122"/>
              </a:rPr>
              <a:t>无边落木萧萧下，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14313" y="428625"/>
            <a:ext cx="1006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400">
                <a:solidFill>
                  <a:srgbClr val="CC3399"/>
                </a:solidFill>
                <a:latin typeface="Arial" pitchFamily="34" charset="0"/>
                <a:ea typeface="楷体_GB2312" pitchFamily="49" charset="-122"/>
              </a:rPr>
              <a:t>不尽长江滚滚来。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en-US" altLang="zh-CN" sz="36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600" b="1" dirty="0" smtClean="0">
                <a:latin typeface="楷体_GB2312" pitchFamily="49" charset="-122"/>
                <a:ea typeface="楷体_GB2312" pitchFamily="49" charset="-122"/>
              </a:rPr>
              <a:t>、故都的秋景可谓色彩丰富，作者为什么只赞美清、静、悲凉的故都之秋呢？试从主客观原因加以评析。</a:t>
            </a:r>
            <a:endParaRPr lang="zh-CN" altLang="en-US" sz="3600" b="1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85800" y="3860800"/>
            <a:ext cx="3238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kumimoji="1" lang="zh-CN" altLang="en-US" sz="3600" b="1" dirty="0">
                <a:latin typeface="Times New Roman" pitchFamily="18" charset="0"/>
              </a:rPr>
              <a:t>客观原因</a:t>
            </a:r>
            <a:r>
              <a:rPr kumimoji="1" lang="en-US" altLang="zh-CN" sz="3600" b="1" dirty="0">
                <a:latin typeface="Times New Roman" pitchFamily="18" charset="0"/>
              </a:rPr>
              <a:t>:</a:t>
            </a:r>
          </a:p>
          <a:p>
            <a:pPr>
              <a:spcBef>
                <a:spcPct val="30000"/>
              </a:spcBef>
            </a:pPr>
            <a:r>
              <a:rPr kumimoji="1" lang="zh-CN" altLang="en-US" sz="3600" b="1" dirty="0">
                <a:latin typeface="Times New Roman" pitchFamily="18" charset="0"/>
              </a:rPr>
              <a:t>北京秋天的自然色彩</a:t>
            </a:r>
            <a:r>
              <a:rPr kumimoji="1" lang="en-US" altLang="zh-CN" sz="3600" b="1" dirty="0">
                <a:latin typeface="Times New Roman" pitchFamily="18" charset="0"/>
              </a:rPr>
              <a:t>.</a:t>
            </a:r>
          </a:p>
        </p:txBody>
      </p:sp>
      <p:pic>
        <p:nvPicPr>
          <p:cNvPr id="4" name="Picture 3" descr="落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492896"/>
            <a:ext cx="4932040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8800" u="sng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知人论世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0768"/>
            <a:ext cx="5724128" cy="5112568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郁达夫三岁丧父，在日本十年的异国生活使他饱受屈辱和岐视，在</a:t>
            </a:r>
            <a:r>
              <a:rPr lang="zh-CN" altLang="en-US" sz="4000" b="1" dirty="0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个人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4000" b="1" dirty="0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性格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方面</a:t>
            </a:r>
            <a:r>
              <a:rPr lang="en-US" altLang="zh-CN" sz="4000" b="1" dirty="0" smtClean="0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他</a:t>
            </a:r>
            <a:r>
              <a:rPr lang="zh-CN" altLang="en-US" sz="4000" b="1" dirty="0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抑郁善感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；在</a:t>
            </a:r>
            <a:r>
              <a:rPr lang="zh-CN" altLang="en-US" sz="4000" b="1" dirty="0" smtClean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文艺观和审美追求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上，提倡静的文学，写的也多是</a:t>
            </a:r>
            <a:r>
              <a:rPr lang="zh-CN" altLang="en-US" sz="4000" b="1" dirty="0" smtClean="0">
                <a:latin typeface="Arial" charset="0"/>
                <a:ea typeface="隶书" pitchFamily="49" charset="-122"/>
              </a:rPr>
              <a:t>“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静如止水似文学。</a:t>
            </a:r>
            <a:r>
              <a:rPr lang="zh-CN" altLang="en-US" sz="4000" b="1" dirty="0" smtClean="0">
                <a:latin typeface="Arial" charset="0"/>
                <a:ea typeface="隶书" pitchFamily="49" charset="-122"/>
              </a:rPr>
              <a:t>”</a:t>
            </a:r>
            <a:r>
              <a:rPr lang="zh-CN" altLang="en-US" sz="4000" b="1" dirty="0" smtClean="0">
                <a:latin typeface="隶书" pitchFamily="49" charset="-122"/>
                <a:ea typeface="隶书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zh-CN" b="1" dirty="0" smtClean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9332" name="Picture 4" descr="yudafu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00192" y="2276872"/>
            <a:ext cx="2470150" cy="374491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autoUpdateAnimBg="0"/>
      <p:bldP spid="99331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28600" y="381000"/>
            <a:ext cx="8686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此文写作于</a:t>
            </a: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1934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年，此时的中国，连年战乱，民不聊生。在生活上，郁达夫也是居无定所，颠沛流离，饱满受人生愁苦和哀痛。因此，作者描写的心中的</a:t>
            </a:r>
            <a:r>
              <a:rPr kumimoji="1" lang="zh-CN" altLang="en-US" sz="4000" b="1" dirty="0">
                <a:latin typeface="宋体" pitchFamily="2" charset="-122"/>
                <a:ea typeface="楷体_GB2312" pitchFamily="49" charset="-122"/>
              </a:rPr>
              <a:t>“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悲凉</a:t>
            </a:r>
            <a:r>
              <a:rPr kumimoji="1" lang="zh-CN" altLang="en-US" sz="4000" b="1" dirty="0">
                <a:latin typeface="宋体" pitchFamily="2" charset="-122"/>
                <a:ea typeface="楷体_GB2312" pitchFamily="49" charset="-122"/>
              </a:rPr>
              <a:t>”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已不仅是故都赏景的心态，而是对整个人生的感受。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因此文章取材很自然地体现了</a:t>
            </a:r>
            <a:r>
              <a:rPr lang="en-US" altLang="zh-CN" sz="3600" b="1" dirty="0" smtClean="0"/>
              <a:t>“</a:t>
            </a:r>
            <a:r>
              <a:rPr lang="zh-CN" altLang="zh-CN" sz="3600" b="1" dirty="0" smtClean="0"/>
              <a:t>清、静、悲凉</a:t>
            </a:r>
            <a:r>
              <a:rPr lang="en-US" altLang="zh-CN" sz="3600" b="1" dirty="0" smtClean="0"/>
              <a:t>”</a:t>
            </a:r>
            <a:r>
              <a:rPr lang="zh-CN" altLang="zh-CN" sz="3600" b="1" dirty="0" smtClean="0"/>
              <a:t>的特点，而陶然亭的芦花，钓鱼台的柳影，西山的虫唱，玉泉的夜月，潭柘寺的钟声，虽说是令作者向往的帝都胜景，但游人云集，不够清静悲凉，不如民居家院，街头巷尾的秋味更足，更适合作者心境。这就是散文以情驭景，以景显情的艺术技巧。由此可见，散文鉴赏既要读懂作者笔下的客观景物，又要注意体会作者的情感，而对情感的体会还要结合作者当时的生活经历和本人的气质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0" y="620689"/>
            <a:ext cx="9144000" cy="576064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　</a:t>
            </a:r>
            <a:r>
              <a:rPr lang="zh-CN" altLang="en-US" sz="4000" b="1" dirty="0" smtClean="0"/>
              <a:t>一片自然风景就是一个心灵的世界</a:t>
            </a:r>
            <a:r>
              <a:rPr lang="zh-CN" altLang="en-US" sz="4000" dirty="0" smtClean="0"/>
              <a:t> ．</a:t>
            </a:r>
            <a:endParaRPr lang="en-US" altLang="zh-CN" sz="4000" dirty="0" smtClean="0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1907704" y="4221088"/>
            <a:ext cx="6992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/>
              <a:t>感</a:t>
            </a: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6444208" y="4221088"/>
            <a:ext cx="6992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/>
              <a:t>悟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51520" y="1556792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/>
              <a:t>故都秋色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6012160" y="1556792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/>
              <a:t>个人心情</a:t>
            </a: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467544" y="2564904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/>
              <a:t>客观现实</a:t>
            </a:r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auto">
          <a:xfrm>
            <a:off x="6012160" y="2636912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/>
              <a:t>主观感受</a:t>
            </a:r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2699792" y="3717032"/>
            <a:ext cx="3097212" cy="863600"/>
          </a:xfrm>
          <a:prstGeom prst="leftRightArrowCallout">
            <a:avLst>
              <a:gd name="adj1" fmla="val 25000"/>
              <a:gd name="adj2" fmla="val 25000"/>
              <a:gd name="adj3" fmla="val 44830"/>
              <a:gd name="adj4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 dirty="0"/>
              <a:t>结合</a:t>
            </a:r>
          </a:p>
        </p:txBody>
      </p:sp>
      <p:sp>
        <p:nvSpPr>
          <p:cNvPr id="79884" name="AutoShape 12"/>
          <p:cNvSpPr>
            <a:spLocks noChangeArrowheads="1"/>
          </p:cNvSpPr>
          <p:nvPr/>
        </p:nvSpPr>
        <p:spPr bwMode="auto">
          <a:xfrm>
            <a:off x="2627784" y="1412776"/>
            <a:ext cx="3168650" cy="1008062"/>
          </a:xfrm>
          <a:prstGeom prst="leftRightArrowCallout">
            <a:avLst>
              <a:gd name="adj1" fmla="val 25000"/>
              <a:gd name="adj2" fmla="val 25000"/>
              <a:gd name="adj3" fmla="val 39291"/>
              <a:gd name="adj4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 dirty="0"/>
              <a:t>浑然一体</a:t>
            </a:r>
          </a:p>
        </p:txBody>
      </p:sp>
      <p:sp>
        <p:nvSpPr>
          <p:cNvPr id="79885" name="AutoShape 13"/>
          <p:cNvSpPr>
            <a:spLocks noChangeArrowheads="1"/>
          </p:cNvSpPr>
          <p:nvPr/>
        </p:nvSpPr>
        <p:spPr bwMode="auto">
          <a:xfrm>
            <a:off x="2627784" y="2492896"/>
            <a:ext cx="3168650" cy="1008062"/>
          </a:xfrm>
          <a:prstGeom prst="leftRightArrowCallout">
            <a:avLst>
              <a:gd name="adj1" fmla="val 25000"/>
              <a:gd name="adj2" fmla="val 25000"/>
              <a:gd name="adj3" fmla="val 39291"/>
              <a:gd name="adj4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 dirty="0"/>
              <a:t>相互统一</a:t>
            </a:r>
          </a:p>
        </p:txBody>
      </p:sp>
      <p:sp>
        <p:nvSpPr>
          <p:cNvPr id="23564" name="WordArt 14"/>
          <p:cNvSpPr>
            <a:spLocks noChangeArrowheads="1" noChangeShapeType="1" noTextEdit="1"/>
          </p:cNvSpPr>
          <p:nvPr/>
        </p:nvSpPr>
        <p:spPr bwMode="auto">
          <a:xfrm>
            <a:off x="2339752" y="0"/>
            <a:ext cx="4716463" cy="54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总结方法，提高升华</a:t>
            </a:r>
          </a:p>
        </p:txBody>
      </p:sp>
      <p:sp>
        <p:nvSpPr>
          <p:cNvPr id="79887" name="AutoShape 15"/>
          <p:cNvSpPr>
            <a:spLocks noChangeArrowheads="1"/>
          </p:cNvSpPr>
          <p:nvPr/>
        </p:nvSpPr>
        <p:spPr bwMode="auto">
          <a:xfrm>
            <a:off x="2123728" y="3356992"/>
            <a:ext cx="287338" cy="649288"/>
          </a:xfrm>
          <a:prstGeom prst="upArrow">
            <a:avLst>
              <a:gd name="adj1" fmla="val 50000"/>
              <a:gd name="adj2" fmla="val 564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79888" name="AutoShape 16"/>
          <p:cNvSpPr>
            <a:spLocks noChangeArrowheads="1"/>
          </p:cNvSpPr>
          <p:nvPr/>
        </p:nvSpPr>
        <p:spPr bwMode="auto">
          <a:xfrm>
            <a:off x="6660232" y="3501008"/>
            <a:ext cx="287337" cy="649288"/>
          </a:xfrm>
          <a:prstGeom prst="upArrow">
            <a:avLst>
              <a:gd name="adj1" fmla="val 50000"/>
              <a:gd name="adj2" fmla="val 564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79876" grpId="0"/>
      <p:bldP spid="79877" grpId="0"/>
      <p:bldP spid="79878" grpId="0"/>
      <p:bldP spid="79879" grpId="0"/>
      <p:bldP spid="79880" grpId="0"/>
      <p:bldP spid="79881" grpId="0" animBg="1"/>
      <p:bldP spid="79884" grpId="0" animBg="1"/>
      <p:bldP spid="79885" grpId="0" animBg="1"/>
      <p:bldP spid="79887" grpId="0" animBg="1"/>
      <p:bldP spid="7988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4283968" y="0"/>
            <a:ext cx="4860032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kumimoji="0" lang="zh-CN" altLang="en-US" sz="3600" b="1" dirty="0" smtClean="0">
                <a:latin typeface="华文新魏" pitchFamily="2" charset="-122"/>
                <a:ea typeface="华文新魏" pitchFamily="2" charset="-122"/>
              </a:rPr>
              <a:t>文</a:t>
            </a:r>
            <a:r>
              <a:rPr kumimoji="0" lang="zh-CN" altLang="en-US" sz="3600" b="1" dirty="0">
                <a:latin typeface="华文新魏" pitchFamily="2" charset="-122"/>
                <a:ea typeface="华文新魏" pitchFamily="2" charset="-122"/>
              </a:rPr>
              <a:t>章重点写故都的秋，而在开头第</a:t>
            </a:r>
            <a:r>
              <a:rPr kumimoji="0" lang="en-US" altLang="zh-CN" sz="3600" b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0" lang="zh-CN" altLang="en-US" sz="3600" b="1" dirty="0">
                <a:latin typeface="华文新魏" pitchFamily="2" charset="-122"/>
                <a:ea typeface="华文新魏" pitchFamily="2" charset="-122"/>
              </a:rPr>
              <a:t>段和结尾第</a:t>
            </a:r>
            <a:r>
              <a:rPr kumimoji="0" lang="en-US" altLang="zh-CN" sz="3600" b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0" lang="zh-CN" altLang="en-US" sz="3600" b="1" dirty="0">
                <a:latin typeface="华文新魏" pitchFamily="2" charset="-122"/>
                <a:ea typeface="华文新魏" pitchFamily="2" charset="-122"/>
              </a:rPr>
              <a:t>段又都写到了南国之秋，南国之秋有何特点？</a:t>
            </a:r>
          </a:p>
        </p:txBody>
      </p:sp>
      <p:pic>
        <p:nvPicPr>
          <p:cNvPr id="40963" name="Picture 3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43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505200"/>
            <a:ext cx="4800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0" y="3501008"/>
            <a:ext cx="4283968" cy="264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latin typeface="Arial" charset="0"/>
                <a:ea typeface="华文新魏" pitchFamily="2" charset="-122"/>
              </a:rPr>
              <a:t>   </a:t>
            </a:r>
            <a:r>
              <a:rPr lang="en-US" altLang="zh-CN" sz="3600" b="1" dirty="0" smtClean="0">
                <a:latin typeface="Arial" charset="0"/>
                <a:ea typeface="华文新魏" pitchFamily="2" charset="-122"/>
              </a:rPr>
              <a:t>4</a:t>
            </a:r>
            <a:r>
              <a:rPr lang="zh-CN" altLang="en-US" sz="3600" b="1" dirty="0" smtClean="0">
                <a:latin typeface="Arial" charset="0"/>
                <a:ea typeface="华文新魏" pitchFamily="2" charset="-122"/>
              </a:rPr>
              <a:t>、</a:t>
            </a:r>
            <a:r>
              <a:rPr kumimoji="0" lang="zh-CN" altLang="en-US" sz="3600" b="1" dirty="0" smtClean="0">
                <a:latin typeface="Arial" charset="0"/>
                <a:ea typeface="华文新魏" pitchFamily="2" charset="-122"/>
              </a:rPr>
              <a:t>南</a:t>
            </a:r>
            <a:r>
              <a:rPr kumimoji="0" lang="zh-CN" altLang="en-US" sz="3600" b="1" dirty="0">
                <a:latin typeface="Arial" charset="0"/>
                <a:ea typeface="华文新魏" pitchFamily="2" charset="-122"/>
              </a:rPr>
              <a:t>国之秋的景致有哪些</a:t>
            </a:r>
            <a:r>
              <a:rPr kumimoji="0" lang="zh-CN" altLang="en-US" sz="3600" b="1" dirty="0" smtClean="0">
                <a:latin typeface="Arial" charset="0"/>
                <a:ea typeface="华文新魏" pitchFamily="2" charset="-122"/>
              </a:rPr>
              <a:t>？作</a:t>
            </a:r>
            <a:r>
              <a:rPr kumimoji="0" lang="zh-CN" altLang="en-US" sz="3600" b="1" dirty="0">
                <a:latin typeface="Arial" charset="0"/>
                <a:ea typeface="华文新魏" pitchFamily="2" charset="-122"/>
              </a:rPr>
              <a:t>者为何要写故都之外的南国之秋？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3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/>
      <p:bldP spid="23245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22"/>
          <p:cNvPicPr>
            <a:picLocks noChangeAspect="1" noChangeArrowheads="1"/>
          </p:cNvPicPr>
          <p:nvPr/>
        </p:nvPicPr>
        <p:blipFill>
          <a:blip r:embed="rId2" cstate="print"/>
          <a:srcRect l="2267" t="6729" r="2267" b="33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2209800" y="533400"/>
            <a:ext cx="4648200" cy="1219200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CN" altLang="en-US" sz="4000" b="1" dirty="0">
                <a:solidFill>
                  <a:srgbClr val="660033"/>
                </a:solidFill>
                <a:latin typeface="Arial" charset="0"/>
                <a:ea typeface="华文新魏" pitchFamily="2" charset="-122"/>
              </a:rPr>
              <a:t>南国之秋的特点</a:t>
            </a:r>
          </a:p>
        </p:txBody>
      </p:sp>
      <p:sp>
        <p:nvSpPr>
          <p:cNvPr id="233476" name="AutoShape 4"/>
          <p:cNvSpPr>
            <a:spLocks noChangeArrowheads="1"/>
          </p:cNvSpPr>
          <p:nvPr/>
        </p:nvSpPr>
        <p:spPr bwMode="auto">
          <a:xfrm>
            <a:off x="533400" y="2209800"/>
            <a:ext cx="8229600" cy="3581400"/>
          </a:xfrm>
          <a:prstGeom prst="upArrowCallout">
            <a:avLst>
              <a:gd name="adj1" fmla="val 28277"/>
              <a:gd name="adj2" fmla="val 45745"/>
              <a:gd name="adj3" fmla="val 17028"/>
              <a:gd name="adj4" fmla="val 66667"/>
            </a:avLst>
          </a:prstGeom>
          <a:solidFill>
            <a:schemeClr val="bg1">
              <a:alpha val="5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3477" name="Text Box 5"/>
          <p:cNvSpPr txBox="1">
            <a:spLocks noChangeArrowheads="1"/>
          </p:cNvSpPr>
          <p:nvPr/>
        </p:nvSpPr>
        <p:spPr bwMode="auto">
          <a:xfrm>
            <a:off x="467544" y="3581400"/>
            <a:ext cx="835292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       </a:t>
            </a: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草木凋得</a:t>
            </a:r>
            <a:r>
              <a:rPr kumimoji="0" lang="zh-CN" altLang="en-US" sz="3600" b="1" dirty="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慢</a:t>
            </a: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，空气来得</a:t>
            </a:r>
            <a:r>
              <a:rPr kumimoji="0" lang="zh-CN" altLang="en-US" sz="3600" b="1" dirty="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润</a:t>
            </a: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，天的颜色显得</a:t>
            </a:r>
            <a:r>
              <a:rPr kumimoji="0" lang="zh-CN" altLang="en-US" sz="3600" b="1" dirty="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淡</a:t>
            </a: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       秋的味，秋的色，秋的意境与姿态，总</a:t>
            </a:r>
            <a:r>
              <a:rPr kumimoji="0" lang="zh-CN" altLang="en-US" sz="3600" b="1" dirty="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看不饱，尝不透，赏玩不到十足</a:t>
            </a: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600" b="1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6" grpId="0" animBg="1"/>
      <p:bldP spid="23347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 descr="cefed05762136edb431acce29f11cfe4"/>
          <p:cNvPicPr>
            <a:picLocks noChangeAspect="1" noChangeArrowheads="1"/>
          </p:cNvPicPr>
          <p:nvPr/>
        </p:nvPicPr>
        <p:blipFill>
          <a:blip r:embed="rId2" cstate="print"/>
          <a:srcRect r="11864" b="46342"/>
          <a:stretch>
            <a:fillRect/>
          </a:stretch>
        </p:blipFill>
        <p:spPr bwMode="auto">
          <a:xfrm>
            <a:off x="4724400" y="0"/>
            <a:ext cx="4419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3962400" y="1447800"/>
            <a:ext cx="9906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200">
                <a:solidFill>
                  <a:srgbClr val="660033"/>
                </a:solidFill>
                <a:latin typeface="Arial" charset="0"/>
                <a:ea typeface="华文新魏" pitchFamily="2" charset="-122"/>
              </a:rPr>
              <a:t>南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200">
                <a:solidFill>
                  <a:srgbClr val="660033"/>
                </a:solidFill>
                <a:latin typeface="Arial" charset="0"/>
                <a:ea typeface="华文新魏" pitchFamily="2" charset="-122"/>
              </a:rPr>
              <a:t>国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200">
                <a:solidFill>
                  <a:srgbClr val="660033"/>
                </a:solidFill>
                <a:latin typeface="Arial" charset="0"/>
                <a:ea typeface="华文新魏" pitchFamily="2" charset="-122"/>
              </a:rPr>
              <a:t>秋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3200">
                <a:solidFill>
                  <a:srgbClr val="660033"/>
                </a:solidFill>
                <a:latin typeface="Arial" charset="0"/>
                <a:ea typeface="华文新魏" pitchFamily="2" charset="-122"/>
              </a:rPr>
              <a:t>景</a:t>
            </a:r>
          </a:p>
        </p:txBody>
      </p:sp>
      <p:pic>
        <p:nvPicPr>
          <p:cNvPr id="234500" name="Picture 4" descr="A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910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4501" name="Picture 5" descr="38"/>
          <p:cNvPicPr>
            <a:picLocks noChangeAspect="1" noChangeArrowheads="1"/>
          </p:cNvPicPr>
          <p:nvPr/>
        </p:nvPicPr>
        <p:blipFill>
          <a:blip r:embed="rId4" cstate="print"/>
          <a:srcRect l="7086" t="4361" r="7086" b="4361"/>
          <a:stretch>
            <a:fillRect/>
          </a:stretch>
        </p:blipFill>
        <p:spPr bwMode="auto">
          <a:xfrm>
            <a:off x="0" y="3124200"/>
            <a:ext cx="4191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4502" name="Picture 6" descr="33"/>
          <p:cNvPicPr>
            <a:picLocks noChangeAspect="1" noChangeArrowheads="1"/>
          </p:cNvPicPr>
          <p:nvPr/>
        </p:nvPicPr>
        <p:blipFill>
          <a:blip r:embed="rId5" cstate="print"/>
          <a:srcRect t="5556"/>
          <a:stretch>
            <a:fillRect/>
          </a:stretch>
        </p:blipFill>
        <p:spPr bwMode="auto">
          <a:xfrm>
            <a:off x="4724400" y="3124200"/>
            <a:ext cx="4419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503" name="Text Box 7"/>
          <p:cNvSpPr txBox="1">
            <a:spLocks noChangeArrowheads="1"/>
          </p:cNvSpPr>
          <p:nvPr/>
        </p:nvSpPr>
        <p:spPr bwMode="auto">
          <a:xfrm>
            <a:off x="1676400" y="23622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b="0">
                <a:solidFill>
                  <a:srgbClr val="FAF400"/>
                </a:solidFill>
                <a:latin typeface="Arial" charset="0"/>
                <a:ea typeface="隶书" pitchFamily="49" charset="-122"/>
              </a:rPr>
              <a:t>廿四桥的明月</a:t>
            </a:r>
          </a:p>
        </p:txBody>
      </p:sp>
      <p:sp>
        <p:nvSpPr>
          <p:cNvPr id="234504" name="Text Box 8"/>
          <p:cNvSpPr txBox="1">
            <a:spLocks noChangeArrowheads="1"/>
          </p:cNvSpPr>
          <p:nvPr/>
        </p:nvSpPr>
        <p:spPr bwMode="auto">
          <a:xfrm>
            <a:off x="5105400" y="381000"/>
            <a:ext cx="6111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b="0">
                <a:solidFill>
                  <a:srgbClr val="FAF400"/>
                </a:solidFill>
                <a:latin typeface="Arial" charset="0"/>
                <a:ea typeface="隶书" pitchFamily="49" charset="-122"/>
              </a:rPr>
              <a:t>钱塘江的秋潮</a:t>
            </a:r>
          </a:p>
        </p:txBody>
      </p:sp>
      <p:sp>
        <p:nvSpPr>
          <p:cNvPr id="234505" name="Text Box 9"/>
          <p:cNvSpPr txBox="1">
            <a:spLocks noChangeArrowheads="1"/>
          </p:cNvSpPr>
          <p:nvPr/>
        </p:nvSpPr>
        <p:spPr bwMode="auto">
          <a:xfrm>
            <a:off x="1600200" y="52578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b="0">
                <a:solidFill>
                  <a:srgbClr val="FAF400"/>
                </a:solidFill>
                <a:latin typeface="Arial" charset="0"/>
                <a:ea typeface="隶书" pitchFamily="49" charset="-122"/>
              </a:rPr>
              <a:t>普陀山的凉雾</a:t>
            </a:r>
          </a:p>
        </p:txBody>
      </p:sp>
      <p:sp>
        <p:nvSpPr>
          <p:cNvPr id="234506" name="Text Box 10"/>
          <p:cNvSpPr txBox="1">
            <a:spLocks noChangeArrowheads="1"/>
          </p:cNvSpPr>
          <p:nvPr/>
        </p:nvSpPr>
        <p:spPr bwMode="auto">
          <a:xfrm>
            <a:off x="5105400" y="3505200"/>
            <a:ext cx="6111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b="0">
                <a:solidFill>
                  <a:srgbClr val="FAF400"/>
                </a:solidFill>
                <a:latin typeface="Arial" charset="0"/>
                <a:ea typeface="隶书" pitchFamily="49" charset="-122"/>
              </a:rPr>
              <a:t>荔枝湾的残荷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524000" y="6172200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kumimoji="0" lang="zh-CN" altLang="en-US" sz="1800" b="0">
              <a:latin typeface="Arial" charset="0"/>
            </a:endParaRPr>
          </a:p>
        </p:txBody>
      </p:sp>
      <p:sp>
        <p:nvSpPr>
          <p:cNvPr id="234508" name="Rectangle 12"/>
          <p:cNvSpPr>
            <a:spLocks noChangeArrowheads="1"/>
          </p:cNvSpPr>
          <p:nvPr/>
        </p:nvSpPr>
        <p:spPr bwMode="auto">
          <a:xfrm>
            <a:off x="2209800" y="6096000"/>
            <a:ext cx="563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60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色彩</a:t>
            </a:r>
            <a:r>
              <a:rPr kumimoji="0" lang="zh-CN" altLang="en-US" sz="360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不浓</a:t>
            </a:r>
            <a:r>
              <a:rPr kumimoji="0" lang="zh-CN" altLang="en-US" sz="360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，回味</a:t>
            </a:r>
            <a:r>
              <a:rPr kumimoji="0" lang="zh-CN" altLang="en-US" sz="3600">
                <a:solidFill>
                  <a:srgbClr val="990033"/>
                </a:solidFill>
                <a:latin typeface="Arial" charset="0"/>
                <a:ea typeface="隶书" pitchFamily="49" charset="-122"/>
              </a:rPr>
              <a:t>不永</a:t>
            </a:r>
            <a:r>
              <a:rPr kumimoji="0" lang="zh-CN" altLang="en-US" sz="360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23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3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4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/>
      <p:bldP spid="234503" grpId="0"/>
      <p:bldP spid="234504" grpId="0"/>
      <p:bldP spid="234506" grpId="0"/>
      <p:bldP spid="23450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b="1" dirty="0">
                <a:latin typeface="Arial" charset="0"/>
                <a:ea typeface="华文新魏" pitchFamily="2" charset="-122"/>
              </a:rPr>
              <a:t>作者为何要写故都之外的南国之秋？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241425" y="1828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kumimoji="0" lang="zh-CN" altLang="en-US" sz="1800" b="0">
              <a:latin typeface="Arial" charset="0"/>
            </a:endParaRPr>
          </a:p>
        </p:txBody>
      </p:sp>
      <p:sp>
        <p:nvSpPr>
          <p:cNvPr id="235524" name="Text Box 4"/>
          <p:cNvSpPr txBox="1">
            <a:spLocks noChangeArrowheads="1"/>
          </p:cNvSpPr>
          <p:nvPr/>
        </p:nvSpPr>
        <p:spPr bwMode="auto">
          <a:xfrm>
            <a:off x="1547664" y="692696"/>
            <a:ext cx="5105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b="1" dirty="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对比，突出北国之秋。</a:t>
            </a:r>
          </a:p>
        </p:txBody>
      </p:sp>
      <p:sp>
        <p:nvSpPr>
          <p:cNvPr id="235525" name="Text Box 5"/>
          <p:cNvSpPr txBox="1">
            <a:spLocks noChangeArrowheads="1"/>
          </p:cNvSpPr>
          <p:nvPr/>
        </p:nvSpPr>
        <p:spPr bwMode="auto">
          <a:xfrm>
            <a:off x="0" y="1340768"/>
            <a:ext cx="6629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latin typeface="Arial" charset="0"/>
                <a:ea typeface="华文新魏" pitchFamily="2" charset="-122"/>
              </a:rPr>
              <a:t>文中又是怎样对比的？</a:t>
            </a:r>
          </a:p>
        </p:txBody>
      </p:sp>
      <p:sp>
        <p:nvSpPr>
          <p:cNvPr id="235526" name="Text Box 6"/>
          <p:cNvSpPr txBox="1">
            <a:spLocks noChangeArrowheads="1"/>
          </p:cNvSpPr>
          <p:nvPr/>
        </p:nvSpPr>
        <p:spPr bwMode="auto">
          <a:xfrm>
            <a:off x="1043608" y="2060848"/>
            <a:ext cx="75608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黄酒之与白干，稀饭之与馍馍，鲈鱼之与大蟹，黄犬之与骆驼。</a:t>
            </a:r>
          </a:p>
        </p:txBody>
      </p:sp>
      <p:sp>
        <p:nvSpPr>
          <p:cNvPr id="235527" name="Text Box 7"/>
          <p:cNvSpPr txBox="1">
            <a:spLocks noChangeArrowheads="1"/>
          </p:cNvSpPr>
          <p:nvPr/>
        </p:nvSpPr>
        <p:spPr bwMode="auto">
          <a:xfrm>
            <a:off x="0" y="3380125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kumimoji="0" lang="zh-CN" altLang="en-US" sz="3200" dirty="0">
                <a:solidFill>
                  <a:srgbClr val="990033"/>
                </a:solidFill>
                <a:latin typeface="Arial" charset="0"/>
                <a:ea typeface="华文新魏" pitchFamily="2" charset="-122"/>
              </a:rPr>
              <a:t>       </a:t>
            </a:r>
            <a:r>
              <a:rPr lang="zh-CN" altLang="en-US" sz="4000" b="1" dirty="0">
                <a:latin typeface="Arial" charset="0"/>
                <a:ea typeface="华文新魏" pitchFamily="2" charset="-122"/>
              </a:rPr>
              <a:t>黄酒不如白干性烈，稀饭不如馍馍解饿，鲈鱼不如大蟹味厚，黄犬不如骆驼个大。比较点是“秋味”，突出了北国之秋比南国之秋更够味，更符合作者的心境。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2" grpId="0"/>
      <p:bldP spid="235524" grpId="0"/>
      <p:bldP spid="235525" grpId="0"/>
      <p:bldP spid="235526" grpId="0"/>
      <p:bldP spid="2355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6548" name="Picture 4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</p:spPr>
      </p:pic>
      <p:sp>
        <p:nvSpPr>
          <p:cNvPr id="45062" name="Oval 6"/>
          <p:cNvSpPr>
            <a:spLocks noChangeArrowheads="1"/>
          </p:cNvSpPr>
          <p:nvPr/>
        </p:nvSpPr>
        <p:spPr bwMode="auto">
          <a:xfrm>
            <a:off x="609600" y="549275"/>
            <a:ext cx="8066088" cy="1050925"/>
          </a:xfrm>
          <a:prstGeom prst="ellipse">
            <a:avLst/>
          </a:prstGeom>
          <a:solidFill>
            <a:schemeClr val="tx1">
              <a:alpha val="50195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551" name="Rectangle 7"/>
          <p:cNvSpPr>
            <a:spLocks noChangeArrowheads="1"/>
          </p:cNvSpPr>
          <p:nvPr/>
        </p:nvSpPr>
        <p:spPr bwMode="auto">
          <a:xfrm>
            <a:off x="0" y="304800"/>
            <a:ext cx="9144000" cy="19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掩</a:t>
            </a:r>
            <a:r>
              <a:rPr lang="zh-CN" altLang="en-US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卷沉思，你认为郁达夫在文中</a:t>
            </a:r>
          </a:p>
          <a:p>
            <a:pPr>
              <a:spcBef>
                <a:spcPct val="0"/>
              </a:spcBef>
            </a:pPr>
            <a:r>
              <a:rPr lang="zh-CN" altLang="en-US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是颂秋还是悲秋？</a:t>
            </a:r>
            <a:endParaRPr lang="en-US" altLang="zh-CN" sz="4000" dirty="0" smtClean="0">
              <a:solidFill>
                <a:srgbClr val="FFFF00"/>
              </a:solidFill>
              <a:latin typeface="Arial" charset="0"/>
              <a:ea typeface="隶书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（第</a:t>
            </a:r>
            <a:r>
              <a:rPr lang="en-US" altLang="zh-CN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12</a:t>
            </a:r>
            <a:r>
              <a:rPr lang="zh-CN" altLang="en-US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段的议论能否删去？</a:t>
            </a:r>
            <a:r>
              <a:rPr lang="en-US" altLang="zh-CN" sz="4000" dirty="0" smtClean="0">
                <a:solidFill>
                  <a:srgbClr val="FFFF00"/>
                </a:solidFill>
                <a:latin typeface="Arial" charset="0"/>
                <a:ea typeface="隶书" pitchFamily="49" charset="-122"/>
              </a:rPr>
              <a:t>)</a:t>
            </a:r>
            <a:endParaRPr lang="en-US" altLang="zh-CN" sz="4000" dirty="0">
              <a:solidFill>
                <a:srgbClr val="FFFF00"/>
              </a:solidFill>
              <a:latin typeface="Arial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1267" name="Picture 10" descr="老树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60350"/>
            <a:ext cx="8642350" cy="6337300"/>
          </a:xfr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11188" y="5734050"/>
            <a:ext cx="8137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4000" dirty="0">
                <a:solidFill>
                  <a:srgbClr val="FFFF00"/>
                </a:solidFill>
                <a:latin typeface="Arial" pitchFamily="34" charset="0"/>
              </a:rPr>
              <a:t>枯藤老树昏鸦，小桥流水人家。                                   </a:t>
            </a:r>
            <a:endParaRPr kumimoji="0" lang="zh-CN" altLang="en-US" sz="6000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6" name="Picture 6" descr="10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34742">
            <a:off x="4479925" y="1362075"/>
            <a:ext cx="26511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思考：</a:t>
            </a:r>
          </a:p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　第</a:t>
            </a:r>
            <a:r>
              <a:rPr lang="en-US" altLang="zh-CN" sz="4000" b="1" dirty="0">
                <a:latin typeface="隶书" pitchFamily="49" charset="-122"/>
                <a:ea typeface="隶书" pitchFamily="49" charset="-122"/>
              </a:rPr>
              <a:t>12</a:t>
            </a:r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节的中心句是什么？</a:t>
            </a:r>
          </a:p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   作者将议论的落脚点放在哪里？</a:t>
            </a: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0" y="1844824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中心句：足见有感觉的动物，有情趣的人类对于秋，总是一样的能特别起深沉、幽严厉、萧索的感触来的。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0" y="378904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落脚点：可是这秋的深味，尤其是中国的秋的深味，非要在北方，才感受得到底。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autoUpdateAnimBg="0"/>
      <p:bldP spid="117764" grpId="0" autoUpdateAnimBg="0"/>
      <p:bldP spid="117765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62000" y="266700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4000" b="0">
              <a:latin typeface="Times New Roman" pitchFamily="18" charset="0"/>
            </a:endParaRPr>
          </a:p>
        </p:txBody>
      </p:sp>
      <p:sp useBgFill="1"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5047536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latin typeface="Arial" charset="0"/>
                <a:ea typeface="华文新魏" pitchFamily="2" charset="-122"/>
              </a:rPr>
              <a:t>        </a:t>
            </a:r>
            <a:r>
              <a:rPr lang="en-US" altLang="zh-CN" sz="4000" b="1" dirty="0" smtClean="0">
                <a:latin typeface="Arial" charset="0"/>
                <a:ea typeface="华文新魏" pitchFamily="2" charset="-122"/>
              </a:rPr>
              <a:t>1</a:t>
            </a:r>
            <a:r>
              <a:rPr lang="zh-CN" altLang="en-US" sz="4000" b="1" dirty="0" smtClean="0">
                <a:latin typeface="Arial" charset="0"/>
                <a:ea typeface="华文新魏" pitchFamily="2" charset="-122"/>
              </a:rPr>
              <a:t>、</a:t>
            </a:r>
            <a:r>
              <a:rPr kumimoji="0" lang="zh-CN" altLang="en-US" sz="4000" b="1" dirty="0" smtClean="0">
                <a:latin typeface="Arial" charset="0"/>
                <a:ea typeface="华文新魏" pitchFamily="2" charset="-122"/>
              </a:rPr>
              <a:t>题</a:t>
            </a:r>
            <a:r>
              <a:rPr kumimoji="0" lang="zh-CN" altLang="en-US" sz="4000" b="1" dirty="0">
                <a:latin typeface="Arial" charset="0"/>
                <a:ea typeface="华文新魏" pitchFamily="2" charset="-122"/>
              </a:rPr>
              <a:t>目是“故都的秋”，“故都”点明描写的地点，不说“北平”，已含有深切的眷恋之情。文中的秋景也融入了作家的眷恋和对故都秋的向往；而作家的主观情感中又有秋的落寞，而且全文的基调是忧伤的、悲凉的，因此本文可以说是对故都秋的一曲悲凉的颂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chemeClr val="accent2"/>
                </a:solidFill>
                <a:latin typeface="宋体" pitchFamily="2" charset="-122"/>
              </a:rPr>
              <a:t> </a:t>
            </a:r>
            <a:r>
              <a:rPr kumimoji="1" lang="en-US" altLang="zh-CN" sz="4400" b="1" dirty="0" smtClean="0">
                <a:latin typeface="宋体" pitchFamily="2" charset="-122"/>
              </a:rPr>
              <a:t>2</a:t>
            </a:r>
            <a:r>
              <a:rPr kumimoji="1" lang="zh-CN" altLang="en-US" sz="4400" b="1" dirty="0" smtClean="0">
                <a:latin typeface="宋体" pitchFamily="2" charset="-122"/>
              </a:rPr>
              <a:t>、</a:t>
            </a:r>
            <a:r>
              <a:rPr kumimoji="1" lang="zh-CN" altLang="en-US" sz="4400" b="1" dirty="0" smtClean="0">
                <a:latin typeface="Times New Roman" pitchFamily="18" charset="0"/>
                <a:ea typeface="黑体" pitchFamily="49" charset="-122"/>
              </a:rPr>
              <a:t>生命是可贵的，可作者却愿意以寿折秋，直抒胸臆，点明对故都的秋的热爱。正因为这份深沉的爱，他才用自己的灵魂去品尝秋，用自己全部的情与爱去抒写秋，这才品出了深蕴其中的不为外人道的秋味，才有了这篇至美之文。全文的基调是虽是忧伤而悲凉的，但却可以说是</a:t>
            </a:r>
            <a:r>
              <a:rPr kumimoji="1"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作者对故都的秋的一曲悲凉的赞歌。 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036834002[1]"/>
          <p:cNvPicPr>
            <a:picLocks noChangeAspect="1" noChangeArrowheads="1"/>
          </p:cNvPicPr>
          <p:nvPr/>
        </p:nvPicPr>
        <p:blipFill>
          <a:blip r:embed="rId2" cstate="print">
            <a:lum bright="48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395288" y="2924175"/>
            <a:ext cx="85344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200" b="1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故都的秋像一首诗，深沉而又含蓄；故都的秋像一幅画，美丽而又落寞；故都的秋是一支歌，忧伤而又苍凉。</a:t>
            </a:r>
          </a:p>
        </p:txBody>
      </p:sp>
      <p:sp>
        <p:nvSpPr>
          <p:cNvPr id="98308" name="WordArt 4" descr="纸袋"/>
          <p:cNvSpPr>
            <a:spLocks noChangeArrowheads="1" noChangeShapeType="1" noTextEdit="1"/>
          </p:cNvSpPr>
          <p:nvPr/>
        </p:nvSpPr>
        <p:spPr bwMode="auto">
          <a:xfrm rot="4083149">
            <a:off x="1447800" y="838200"/>
            <a:ext cx="1600200" cy="990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宋体"/>
                <a:ea typeface="宋体"/>
              </a:rPr>
              <a:t>颂秋</a:t>
            </a:r>
          </a:p>
        </p:txBody>
      </p:sp>
      <p:sp>
        <p:nvSpPr>
          <p:cNvPr id="98309" name="WordArt 5" descr="纸袋"/>
          <p:cNvSpPr>
            <a:spLocks noChangeArrowheads="1" noChangeShapeType="1" noTextEdit="1"/>
          </p:cNvSpPr>
          <p:nvPr/>
        </p:nvSpPr>
        <p:spPr bwMode="auto">
          <a:xfrm rot="442911">
            <a:off x="5334000" y="533400"/>
            <a:ext cx="1676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宋体"/>
                <a:ea typeface="宋体"/>
              </a:rPr>
              <a:t>悲秋</a:t>
            </a:r>
          </a:p>
        </p:txBody>
      </p:sp>
      <p:sp>
        <p:nvSpPr>
          <p:cNvPr id="98310" name="WordArt 6"/>
          <p:cNvSpPr>
            <a:spLocks noChangeArrowheads="1" noChangeShapeType="1" noTextEdit="1"/>
          </p:cNvSpPr>
          <p:nvPr/>
        </p:nvSpPr>
        <p:spPr bwMode="auto">
          <a:xfrm rot="816836">
            <a:off x="1901825" y="1995488"/>
            <a:ext cx="5478463" cy="1660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560000" scaled="1"/>
                </a:gradFill>
                <a:latin typeface="宋体"/>
                <a:ea typeface="宋体"/>
              </a:rPr>
              <a:t>一曲悲凉的颂歌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3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utoUpdateAnimBg="0"/>
      <p:bldP spid="98308" grpId="0" animBg="1"/>
      <p:bldP spid="98309" grpId="0" animBg="1"/>
      <p:bldP spid="983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206" y="0"/>
            <a:ext cx="296106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5400" b="1" dirty="0" smtClean="0"/>
              <a:t>仿写练</a:t>
            </a:r>
            <a:r>
              <a:rPr lang="zh-CN" altLang="en-US" sz="5400" b="1" dirty="0"/>
              <a:t>习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83768" y="908720"/>
            <a:ext cx="648072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/>
              <a:t>    </a:t>
            </a:r>
            <a:r>
              <a:rPr lang="zh-CN" altLang="en-US" sz="4000" b="1" dirty="0"/>
              <a:t>天净沙  秋思                         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/>
              <a:t>      枯藤    老树    昏鸦                 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/>
              <a:t>      小桥    流水    人家                 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/>
              <a:t>      古道    西风    瘦马                  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/>
              <a:t>      夕阳西下                             </a:t>
            </a:r>
          </a:p>
          <a:p>
            <a:pPr algn="ctr">
              <a:lnSpc>
                <a:spcPct val="150000"/>
              </a:lnSpc>
            </a:pPr>
            <a:r>
              <a:rPr lang="zh-CN" altLang="en-US" sz="4000" b="1" dirty="0"/>
              <a:t>      断肠人在天涯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979712" y="641191"/>
            <a:ext cx="5184775" cy="529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 smtClean="0"/>
              <a:t>天净沙  秋思</a:t>
            </a:r>
            <a:endParaRPr lang="en-US" altLang="zh-CN" sz="4400" b="1" dirty="0" smtClean="0"/>
          </a:p>
          <a:p>
            <a:pPr algn="ctr">
              <a:lnSpc>
                <a:spcPct val="130000"/>
              </a:lnSpc>
            </a:pPr>
            <a:r>
              <a:rPr lang="zh-CN" altLang="en-US" sz="4400" b="1" dirty="0" smtClean="0"/>
              <a:t>破</a:t>
            </a:r>
            <a:r>
              <a:rPr lang="zh-CN" altLang="en-US" sz="4400" b="1" dirty="0"/>
              <a:t>屋   浓茶   小院  </a:t>
            </a:r>
          </a:p>
          <a:p>
            <a:pPr algn="ctr">
              <a:lnSpc>
                <a:spcPct val="130000"/>
              </a:lnSpc>
            </a:pPr>
            <a:r>
              <a:rPr lang="zh-CN" altLang="en-US" sz="4400" b="1" dirty="0"/>
              <a:t> 漏光   鸽声   碧天 </a:t>
            </a:r>
          </a:p>
          <a:p>
            <a:pPr algn="ctr">
              <a:lnSpc>
                <a:spcPct val="130000"/>
              </a:lnSpc>
            </a:pPr>
            <a:r>
              <a:rPr lang="zh-CN" altLang="en-US" sz="4400" b="1" dirty="0"/>
              <a:t> 秋草   蓝朵   残垣 </a:t>
            </a:r>
          </a:p>
          <a:p>
            <a:pPr algn="ctr">
              <a:lnSpc>
                <a:spcPct val="130000"/>
              </a:lnSpc>
            </a:pPr>
            <a:r>
              <a:rPr lang="zh-CN" altLang="en-US" sz="4400" b="1" dirty="0"/>
              <a:t>   槐蕊铺地 </a:t>
            </a:r>
          </a:p>
          <a:p>
            <a:pPr algn="ctr">
              <a:lnSpc>
                <a:spcPct val="130000"/>
              </a:lnSpc>
            </a:pPr>
            <a:r>
              <a:rPr lang="zh-CN" altLang="en-US" sz="4400" b="1" dirty="0"/>
              <a:t>      断肠人在天涯</a:t>
            </a:r>
            <a:r>
              <a:rPr lang="zh-CN" altLang="en-US" sz="4400" dirty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7131050" y="333375"/>
            <a:ext cx="201295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dirty="0">
                <a:solidFill>
                  <a:srgbClr val="CC3399"/>
                </a:solidFill>
                <a:latin typeface="Arial" pitchFamily="34" charset="0"/>
                <a:ea typeface="楷体_GB2312" pitchFamily="49" charset="-122"/>
              </a:rPr>
              <a:t>    夕阳西下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6000" dirty="0">
                <a:solidFill>
                  <a:srgbClr val="CC3399"/>
                </a:solidFill>
                <a:latin typeface="Arial" pitchFamily="34" charset="0"/>
                <a:ea typeface="楷体_GB2312" pitchFamily="49" charset="-122"/>
              </a:rPr>
              <a:t>断肠人在天涯</a:t>
            </a:r>
            <a:endParaRPr kumimoji="0" lang="zh-CN" altLang="en-US" sz="6000" dirty="0">
              <a:solidFill>
                <a:srgbClr val="CC3399"/>
              </a:solidFill>
              <a:latin typeface="Arial" pitchFamily="34" charset="0"/>
            </a:endParaRPr>
          </a:p>
        </p:txBody>
      </p:sp>
      <p:pic>
        <p:nvPicPr>
          <p:cNvPr id="62467" name="Picture 8" descr="1161599222_452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260350"/>
            <a:ext cx="6553200" cy="6337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pp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50292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7467600" y="838200"/>
            <a:ext cx="12954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/>
              <a:t>浔</a:t>
            </a:r>
          </a:p>
          <a:p>
            <a:r>
              <a:rPr lang="zh-CN" altLang="en-US" sz="4000" b="1" dirty="0"/>
              <a:t>阳</a:t>
            </a:r>
          </a:p>
          <a:p>
            <a:r>
              <a:rPr lang="zh-CN" altLang="en-US" sz="4000" b="1" dirty="0"/>
              <a:t>江</a:t>
            </a:r>
          </a:p>
          <a:p>
            <a:r>
              <a:rPr lang="zh-CN" altLang="en-US" sz="4000" b="1" dirty="0"/>
              <a:t>头</a:t>
            </a:r>
          </a:p>
          <a:p>
            <a:r>
              <a:rPr lang="zh-CN" altLang="en-US" sz="4000" b="1" dirty="0"/>
              <a:t>夜</a:t>
            </a:r>
          </a:p>
          <a:p>
            <a:r>
              <a:rPr lang="zh-CN" altLang="en-US" sz="4000" b="1" dirty="0"/>
              <a:t>送</a:t>
            </a:r>
          </a:p>
          <a:p>
            <a:r>
              <a:rPr lang="zh-CN" altLang="en-US" sz="4000" b="1" dirty="0"/>
              <a:t>客</a:t>
            </a:r>
          </a:p>
          <a:p>
            <a:r>
              <a:rPr lang="zh-CN" altLang="en-US" sz="4000" b="1" dirty="0"/>
              <a:t> </a:t>
            </a:r>
            <a:r>
              <a:rPr lang="zh-CN" altLang="en-US" sz="4000" b="1" dirty="0">
                <a:solidFill>
                  <a:schemeClr val="tx2"/>
                </a:solidFill>
              </a:rPr>
              <a:t>，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6705600" y="838200"/>
            <a:ext cx="14478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/>
              <a:t>枫</a:t>
            </a:r>
          </a:p>
          <a:p>
            <a:r>
              <a:rPr lang="zh-CN" altLang="en-US" sz="4000" b="1" dirty="0"/>
              <a:t>叶</a:t>
            </a:r>
          </a:p>
          <a:p>
            <a:r>
              <a:rPr lang="zh-CN" altLang="en-US" sz="4000" b="1" dirty="0"/>
              <a:t>荻</a:t>
            </a:r>
          </a:p>
          <a:p>
            <a:r>
              <a:rPr lang="zh-CN" altLang="en-US" sz="4000" b="1" dirty="0"/>
              <a:t>花</a:t>
            </a:r>
          </a:p>
          <a:p>
            <a:r>
              <a:rPr lang="zh-CN" altLang="en-US" sz="4000" b="1" dirty="0"/>
              <a:t>秋</a:t>
            </a:r>
          </a:p>
          <a:p>
            <a:r>
              <a:rPr lang="zh-CN" altLang="en-US" sz="4000" b="1" dirty="0"/>
              <a:t>瑟</a:t>
            </a:r>
          </a:p>
          <a:p>
            <a:r>
              <a:rPr lang="zh-CN" altLang="en-US" sz="4000" b="1" dirty="0"/>
              <a:t>瑟</a:t>
            </a:r>
          </a:p>
          <a:p>
            <a:r>
              <a:rPr lang="zh-CN" altLang="en-US" sz="4000" b="1" dirty="0">
                <a:solidFill>
                  <a:srgbClr val="0066FF"/>
                </a:solidFill>
              </a:rPr>
              <a:t> </a:t>
            </a:r>
            <a:r>
              <a:rPr lang="zh-CN" altLang="en-US" sz="4000" b="1" dirty="0">
                <a:solidFill>
                  <a:schemeClr val="tx2"/>
                </a:solidFill>
              </a:rPr>
              <a:t>。</a:t>
            </a: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4716463" y="1905000"/>
            <a:ext cx="122396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4000" b="1" dirty="0">
                <a:ea typeface="隶书" pitchFamily="49" charset="-122"/>
              </a:rPr>
              <a:t>白</a:t>
            </a:r>
          </a:p>
          <a:p>
            <a:pPr algn="r"/>
            <a:r>
              <a:rPr lang="zh-CN" altLang="en-US" sz="4000" b="1" dirty="0">
                <a:ea typeface="隶书" pitchFamily="49" charset="-122"/>
              </a:rPr>
              <a:t>  居</a:t>
            </a:r>
          </a:p>
          <a:p>
            <a:pPr algn="r"/>
            <a:r>
              <a:rPr lang="zh-CN" altLang="en-US" sz="4000" b="1" dirty="0">
                <a:ea typeface="隶书" pitchFamily="49" charset="-122"/>
              </a:rPr>
              <a:t>  易</a:t>
            </a:r>
          </a:p>
          <a:p>
            <a:pPr algn="ctr"/>
            <a:endParaRPr lang="zh-CN" altLang="en-US" sz="4000" b="1" dirty="0">
              <a:ea typeface="隶书" pitchFamily="49" charset="-122"/>
            </a:endParaRPr>
          </a:p>
          <a:p>
            <a:pPr algn="r"/>
            <a:r>
              <a:rPr lang="zh-CN" altLang="en-US" sz="4000" b="1" dirty="0">
                <a:ea typeface="隶书" pitchFamily="49" charset="-122"/>
              </a:rPr>
              <a:t>琵                琶</a:t>
            </a:r>
          </a:p>
          <a:p>
            <a:pPr algn="r"/>
            <a:r>
              <a:rPr lang="zh-CN" altLang="en-US" sz="4000" b="1" dirty="0">
                <a:ea typeface="隶书" pitchFamily="49" charset="-122"/>
              </a:rPr>
              <a:t>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autoUpdateAnimBg="0"/>
      <p:bldP spid="155652" grpId="0"/>
      <p:bldP spid="15565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ext Box 2"/>
          <p:cNvSpPr txBox="1">
            <a:spLocks noChangeArrowheads="1"/>
          </p:cNvSpPr>
          <p:nvPr/>
        </p:nvSpPr>
        <p:spPr bwMode="auto">
          <a:xfrm>
            <a:off x="539552" y="0"/>
            <a:ext cx="8153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/>
              <a:t>落霞与孤鹜齐飞，秋水共长天一色。</a:t>
            </a:r>
          </a:p>
          <a:p>
            <a:r>
              <a:rPr lang="zh-CN" altLang="en-US" sz="4000" b="1" dirty="0"/>
              <a:t>                                </a:t>
            </a:r>
            <a:r>
              <a:rPr lang="zh-CN" altLang="en-US" sz="4000" b="1" dirty="0">
                <a:ea typeface="隶书" pitchFamily="49" charset="-122"/>
              </a:rPr>
              <a:t>王勃</a:t>
            </a:r>
            <a:r>
              <a:rPr lang="en-US" altLang="zh-CN" sz="4000" b="1" dirty="0">
                <a:ea typeface="隶书" pitchFamily="49" charset="-122"/>
              </a:rPr>
              <a:t>《</a:t>
            </a:r>
            <a:r>
              <a:rPr lang="zh-CN" altLang="en-US" sz="4000" b="1" dirty="0">
                <a:ea typeface="隶书" pitchFamily="49" charset="-122"/>
              </a:rPr>
              <a:t>滕王阁序</a:t>
            </a:r>
            <a:r>
              <a:rPr lang="en-US" altLang="zh-CN" sz="4000" b="1" dirty="0">
                <a:ea typeface="隶书" pitchFamily="49" charset="-122"/>
              </a:rPr>
              <a:t>》</a:t>
            </a:r>
          </a:p>
        </p:txBody>
      </p:sp>
      <p:pic>
        <p:nvPicPr>
          <p:cNvPr id="153603" name="Picture 3" descr="u=1999320455,841928057&amp;gp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风林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 r="34000"/>
          <a:stretch>
            <a:fillRect/>
          </a:stretch>
        </p:blipFill>
        <p:spPr>
          <a:xfrm>
            <a:off x="250825" y="188913"/>
            <a:ext cx="8713788" cy="6480175"/>
          </a:xfrm>
          <a:noFill/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751138" y="4659313"/>
            <a:ext cx="506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b="0">
              <a:solidFill>
                <a:srgbClr val="BD0F87"/>
              </a:solidFill>
              <a:ea typeface="华文新魏" pitchFamily="2" charset="-122"/>
            </a:endParaRP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619250" y="4076700"/>
            <a:ext cx="67691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0099"/>
                </a:solidFill>
                <a:ea typeface="华文新魏" pitchFamily="2" charset="-122"/>
              </a:rPr>
              <a:t>碧云天，黄叶地，西风紧，北雁南飞。晓来谁染霜林醉？总是离人泪。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000" dirty="0">
              <a:solidFill>
                <a:srgbClr val="000099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F048"/>
          <p:cNvPicPr>
            <a:picLocks noChangeAspect="1" noChangeArrowheads="1"/>
          </p:cNvPicPr>
          <p:nvPr/>
        </p:nvPicPr>
        <p:blipFill>
          <a:blip r:embed="rId2" cstate="print">
            <a:lum bright="48000" contrast="-24000"/>
            <a:grayscl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43608" y="2364462"/>
            <a:ext cx="770890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秋风萧瑟，残荷听雨，秋有</a:t>
            </a: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声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霜叶黄花，秋草碧水，秋有</a:t>
            </a: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色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天高云淡，北雁南飞，秋有</a:t>
            </a: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形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。北雁南飞，月满西楼，秋有</a:t>
            </a:r>
            <a:r>
              <a:rPr lang="zh-CN" altLang="en-US" sz="4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情</a:t>
            </a:r>
            <a:endParaRPr lang="en-US" altLang="zh-CN" sz="4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4400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E1AC40-855E-420E-B02F-997AED8C7580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3402</Words>
  <Application>Microsoft Office PowerPoint</Application>
  <PresentationFormat>全屏显示(4:3)</PresentationFormat>
  <Paragraphs>191</Paragraphs>
  <Slides>45</Slides>
  <Notes>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知人论世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44</cp:revision>
  <dcterms:created xsi:type="dcterms:W3CDTF">2016-11-24T02:24:33Z</dcterms:created>
  <dcterms:modified xsi:type="dcterms:W3CDTF">2016-11-27T15:27:38Z</dcterms:modified>
</cp:coreProperties>
</file>