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703" r:id="rId5"/>
    <p:sldMasterId id="2147483723" r:id="rId6"/>
  </p:sldMasterIdLst>
  <p:notesMasterIdLst>
    <p:notesMasterId r:id="rId14"/>
  </p:notesMasterIdLst>
  <p:sldIdLst>
    <p:sldId id="261" r:id="rId7"/>
    <p:sldId id="262" r:id="rId8"/>
    <p:sldId id="286" r:id="rId9"/>
    <p:sldId id="902" r:id="rId10"/>
    <p:sldId id="901" r:id="rId11"/>
    <p:sldId id="885" r:id="rId12"/>
    <p:sldId id="909" r:id="rId13"/>
    <p:sldId id="904" r:id="rId15"/>
    <p:sldId id="905" r:id="rId16"/>
    <p:sldId id="903" r:id="rId17"/>
    <p:sldId id="906" r:id="rId18"/>
    <p:sldId id="907" r:id="rId19"/>
    <p:sldId id="912" r:id="rId20"/>
    <p:sldId id="263" r:id="rId21"/>
    <p:sldId id="911" r:id="rId22"/>
    <p:sldId id="910" r:id="rId23"/>
    <p:sldId id="913" r:id="rId24"/>
    <p:sldId id="914" r:id="rId25"/>
    <p:sldId id="915" r:id="rId26"/>
    <p:sldId id="916"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66CC"/>
    <a:srgbClr val="FF3399"/>
    <a:srgbClr val="FF9900"/>
    <a:srgbClr val="FFFFCC"/>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744" y="-9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1" Type="http://schemas.openxmlformats.org/officeDocument/2006/relationships/tags" Target="tags/tag386.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notesMaster" Target="notesMasters/notesMaster1.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38C08F-8743-4309-AA51-1413F6B0748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9A4DFA-045F-4A8E-9EEC-FF4562487CF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a:ln>
            <a:solidFill>
              <a:srgbClr val="000000">
                <a:alpha val="100000"/>
              </a:srgbClr>
            </a:solidFill>
            <a:miter lim="800000"/>
          </a:ln>
        </p:spPr>
      </p:sp>
      <p:sp>
        <p:nvSpPr>
          <p:cNvPr id="28675"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2867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charset="0"/>
              </a:rPr>
            </a:fld>
            <a:endParaRPr lang="zh-CN" altLang="en-US" sz="1200" dirty="0">
              <a:latin typeface="Calibri" panose="020F050202020403020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3.pn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8.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image" Target="file:///C:\Users\1V994W2\PycharmProjects\PPT_Background_Generation/pic_temp/pic_half_right.png" TargetMode="External"/><Relationship Id="rId6" Type="http://schemas.openxmlformats.org/officeDocument/2006/relationships/image" Target="../media/image7.png"/><Relationship Id="rId5" Type="http://schemas.openxmlformats.org/officeDocument/2006/relationships/tags" Target="../tags/tag16.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6.png"/><Relationship Id="rId2" Type="http://schemas.openxmlformats.org/officeDocument/2006/relationships/tags" Target="../tags/tag15.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2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23.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3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3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file:///C:\Users\1V994W2\Documents\Tencent%20Files\574576071\FileRecv\&#25340;&#35013;&#32032;&#26448;\sup\6\subject.png" TargetMode="External"/><Relationship Id="rId3" Type="http://schemas.openxmlformats.org/officeDocument/2006/relationships/image" Target="../media/image8.png"/><Relationship Id="rId2" Type="http://schemas.openxmlformats.org/officeDocument/2006/relationships/tags" Target="../tags/tag41.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5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51.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6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59.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6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66.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3.png"/><Relationship Id="rId2" Type="http://schemas.openxmlformats.org/officeDocument/2006/relationships/tags" Target="../tags/tag72.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7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78.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86.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85.xml"/><Relationship Id="rId2" Type="http://schemas.openxmlformats.org/officeDocument/2006/relationships/tags" Target="../tags/tag84.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93.xml"/><Relationship Id="rId2" Type="http://schemas.openxmlformats.org/officeDocument/2006/relationships/tags" Target="../tags/tag92.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10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101.xml"/><Relationship Id="rId2" Type="http://schemas.openxmlformats.org/officeDocument/2006/relationships/tags" Target="../tags/tag100.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11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110.xml"/><Relationship Id="rId2" Type="http://schemas.openxmlformats.org/officeDocument/2006/relationships/tags" Target="../tags/tag109.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12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119.xml"/><Relationship Id="rId2" Type="http://schemas.openxmlformats.org/officeDocument/2006/relationships/tags" Target="../tags/tag118.xml"/><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10.png"/><Relationship Id="rId6" Type="http://schemas.openxmlformats.org/officeDocument/2006/relationships/tags" Target="../tags/tag13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9.png"/><Relationship Id="rId3" Type="http://schemas.openxmlformats.org/officeDocument/2006/relationships/tags" Target="../tags/tag130.xml"/><Relationship Id="rId2" Type="http://schemas.openxmlformats.org/officeDocument/2006/relationships/tags" Target="../tags/tag129.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13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137.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14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145.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3.png"/><Relationship Id="rId2" Type="http://schemas.openxmlformats.org/officeDocument/2006/relationships/tags" Target="../tags/tag151.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15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157.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165.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164.xml"/><Relationship Id="rId2" Type="http://schemas.openxmlformats.org/officeDocument/2006/relationships/tags" Target="../tags/tag163.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172.xml"/><Relationship Id="rId2" Type="http://schemas.openxmlformats.org/officeDocument/2006/relationships/tags" Target="../tags/tag171.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18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180.xml"/><Relationship Id="rId2" Type="http://schemas.openxmlformats.org/officeDocument/2006/relationships/tags" Target="../tags/tag179.xml"/><Relationship Id="rId14" Type="http://schemas.openxmlformats.org/officeDocument/2006/relationships/tags" Target="../tags/tag187.xml"/><Relationship Id="rId13" Type="http://schemas.openxmlformats.org/officeDocument/2006/relationships/tags" Target="../tags/tag186.xml"/><Relationship Id="rId12" Type="http://schemas.openxmlformats.org/officeDocument/2006/relationships/tags" Target="../tags/tag185.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19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189.xml"/><Relationship Id="rId2" Type="http://schemas.openxmlformats.org/officeDocument/2006/relationships/tags" Target="../tags/tag188.xml"/><Relationship Id="rId14" Type="http://schemas.openxmlformats.org/officeDocument/2006/relationships/tags" Target="../tags/tag196.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19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198.xml"/><Relationship Id="rId2" Type="http://schemas.openxmlformats.org/officeDocument/2006/relationships/tags" Target="../tags/tag197.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10.png"/><Relationship Id="rId6" Type="http://schemas.openxmlformats.org/officeDocument/2006/relationships/tags" Target="../tags/tag21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9.png"/><Relationship Id="rId3" Type="http://schemas.openxmlformats.org/officeDocument/2006/relationships/tags" Target="../tags/tag209.xml"/><Relationship Id="rId2" Type="http://schemas.openxmlformats.org/officeDocument/2006/relationships/tags" Target="../tags/tag208.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3.png"/><Relationship Id="rId2" Type="http://schemas.openxmlformats.org/officeDocument/2006/relationships/tags" Target="../tags/tag222.xml"/><Relationship Id="rId10" Type="http://schemas.openxmlformats.org/officeDocument/2006/relationships/tags" Target="../tags/tag228.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23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229.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image" Target="file:///C:\Users\1V994W2\PycharmProjects\PPT_Background_Generation/pic_temp/pic_half_right.png" TargetMode="External"/><Relationship Id="rId6" Type="http://schemas.openxmlformats.org/officeDocument/2006/relationships/image" Target="../media/image7.png"/><Relationship Id="rId5" Type="http://schemas.openxmlformats.org/officeDocument/2006/relationships/tags" Target="../tags/tag237.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6.png"/><Relationship Id="rId2" Type="http://schemas.openxmlformats.org/officeDocument/2006/relationships/tags" Target="../tags/tag236.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24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244.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25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252.xml"/><Relationship Id="rId15" Type="http://schemas.openxmlformats.org/officeDocument/2006/relationships/tags" Target="../tags/tag261.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image" Target="file:///C:\Users\1V994W2\Documents\Tencent%20Files\574576071\FileRecv\&#25340;&#35013;&#32032;&#26448;\sup\6\subject.png" TargetMode="External"/><Relationship Id="rId3" Type="http://schemas.openxmlformats.org/officeDocument/2006/relationships/image" Target="../media/image8.png"/><Relationship Id="rId2" Type="http://schemas.openxmlformats.org/officeDocument/2006/relationships/tags" Target="../tags/tag262.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27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272.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28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280.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tags" Target="../tags/tag28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28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287.xml"/><Relationship Id="rId11" Type="http://schemas.openxmlformats.org/officeDocument/2006/relationships/tags" Target="../tags/tag292.xml"/><Relationship Id="rId10" Type="http://schemas.openxmlformats.org/officeDocument/2006/relationships/tags" Target="../tags/tag291.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3.png"/><Relationship Id="rId2" Type="http://schemas.openxmlformats.org/officeDocument/2006/relationships/tags" Target="../tags/tag293.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5.png"/><Relationship Id="rId5" Type="http://schemas.openxmlformats.org/officeDocument/2006/relationships/tags" Target="../tags/tag30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4.png"/><Relationship Id="rId2" Type="http://schemas.openxmlformats.org/officeDocument/2006/relationships/tags" Target="../tags/tag299.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307.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306.xml"/><Relationship Id="rId2" Type="http://schemas.openxmlformats.org/officeDocument/2006/relationships/tags" Target="../tags/tag305.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314.xml"/><Relationship Id="rId2" Type="http://schemas.openxmlformats.org/officeDocument/2006/relationships/tags" Target="../tags/tag313.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323.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322.xml"/><Relationship Id="rId2" Type="http://schemas.openxmlformats.org/officeDocument/2006/relationships/tags" Target="../tags/tag321.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33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331.xml"/><Relationship Id="rId2" Type="http://schemas.openxmlformats.org/officeDocument/2006/relationships/tags" Target="../tags/tag330.xml"/><Relationship Id="rId14" Type="http://schemas.openxmlformats.org/officeDocument/2006/relationships/tags" Target="../tags/tag338.xml"/><Relationship Id="rId13" Type="http://schemas.openxmlformats.org/officeDocument/2006/relationships/tags" Target="../tags/tag337.xml"/><Relationship Id="rId12" Type="http://schemas.openxmlformats.org/officeDocument/2006/relationships/tags" Target="../tags/tag336.xml"/><Relationship Id="rId11" Type="http://schemas.openxmlformats.org/officeDocument/2006/relationships/tags" Target="../tags/tag335.xml"/><Relationship Id="rId10" Type="http://schemas.openxmlformats.org/officeDocument/2006/relationships/tags" Target="../tags/tag334.xml"/><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5.png"/><Relationship Id="rId6" Type="http://schemas.openxmlformats.org/officeDocument/2006/relationships/tags" Target="../tags/tag34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4.png"/><Relationship Id="rId3" Type="http://schemas.openxmlformats.org/officeDocument/2006/relationships/tags" Target="../tags/tag340.xml"/><Relationship Id="rId2" Type="http://schemas.openxmlformats.org/officeDocument/2006/relationships/tags" Target="../tags/tag339.xml"/><Relationship Id="rId16" Type="http://schemas.openxmlformats.org/officeDocument/2006/relationships/tags" Target="../tags/tag349.xml"/><Relationship Id="rId15" Type="http://schemas.openxmlformats.org/officeDocument/2006/relationships/tags" Target="../tags/tag348.xml"/><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10.png"/><Relationship Id="rId6" Type="http://schemas.openxmlformats.org/officeDocument/2006/relationships/tags" Target="../tags/tag35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9.png"/><Relationship Id="rId3" Type="http://schemas.openxmlformats.org/officeDocument/2006/relationships/tags" Target="../tags/tag351.xml"/><Relationship Id="rId2" Type="http://schemas.openxmlformats.org/officeDocument/2006/relationships/tags" Target="../tags/tag350.xml"/><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318B51E-331E-4F82-A535-DCDE9BAAE50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F2079D-7958-412A-A3BA-CEAD4D2A8B90}"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318B51E-331E-4F82-A535-DCDE9BAAE50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F2079D-7958-412A-A3BA-CEAD4D2A8B90}"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318B51E-331E-4F82-A535-DCDE9BAAE50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F2079D-7958-412A-A3BA-CEAD4D2A8B90}"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a:xfrm>
          <a:off x="0" y="0"/>
          <a:ext cx="0" cy="0"/>
          <a:chOff x="0" y="0"/>
          <a:chExt cx="0" cy="0"/>
        </a:xfrm>
      </p:grpSpPr>
      <p:pic>
        <p:nvPicPr>
          <p:cNvPr id="2050" name="Picture 11"/>
          <p:cNvPicPr>
            <a:picLocks noChangeAspect="1"/>
          </p:cNvPicPr>
          <p:nvPr/>
        </p:nvPicPr>
        <p:blipFill>
          <a:blip r:embed="rId2"/>
          <a:srcRect r="1172"/>
          <a:stretch>
            <a:fillRect/>
          </a:stretch>
        </p:blipFill>
        <p:spPr>
          <a:xfrm>
            <a:off x="0" y="0"/>
            <a:ext cx="12192000" cy="6858000"/>
          </a:xfrm>
          <a:prstGeom prst="rect">
            <a:avLst/>
          </a:prstGeom>
          <a:noFill/>
          <a:ln w="9525">
            <a:noFill/>
            <a:miter/>
          </a:ln>
        </p:spPr>
      </p:pic>
      <p:sp>
        <p:nvSpPr>
          <p:cNvPr id="2051" name="标题 2050"/>
          <p:cNvSpPr>
            <a:spLocks noGrp="1"/>
          </p:cNvSpPr>
          <p:nvPr>
            <p:ph type="ctrTitle"/>
          </p:nvPr>
        </p:nvSpPr>
        <p:spPr>
          <a:xfrm>
            <a:off x="624417" y="2970213"/>
            <a:ext cx="9211733" cy="1082675"/>
          </a:xfrm>
          <a:prstGeom prst="rect">
            <a:avLst/>
          </a:prstGeom>
          <a:noFill/>
          <a:ln w="9525">
            <a:noFill/>
            <a:miter/>
          </a:ln>
        </p:spPr>
        <p:txBody>
          <a:bodyPr anchor="ctr"/>
          <a:lstStyle>
            <a:lvl1pPr lvl="0" algn="l">
              <a:defRPr kern="1200">
                <a:solidFill>
                  <a:schemeClr val="bg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624417" y="4195763"/>
            <a:ext cx="9218083" cy="1752600"/>
          </a:xfrm>
          <a:prstGeom prst="rect">
            <a:avLst/>
          </a:prstGeom>
          <a:noFill/>
          <a:ln w="9525">
            <a:noFill/>
            <a:miter/>
          </a:ln>
        </p:spPr>
        <p:txBody>
          <a:bodyPr anchor="t"/>
          <a:lstStyle>
            <a:lvl1pPr marL="0" lvl="0" indent="0" algn="l">
              <a:buNone/>
              <a:defRPr kern="1200">
                <a:solidFill>
                  <a:schemeClr val="bg1"/>
                </a:solidFill>
              </a:defRPr>
            </a:lvl1pPr>
            <a:lvl2pPr marL="457200" lvl="1" indent="-457200" algn="ctr">
              <a:buNone/>
              <a:defRPr kern="1200">
                <a:solidFill>
                  <a:schemeClr val="tx1"/>
                </a:solidFill>
              </a:defRPr>
            </a:lvl2pPr>
            <a:lvl3pPr marL="914400" lvl="2" indent="-914400" algn="ctr">
              <a:buNone/>
              <a:defRPr kern="1200">
                <a:solidFill>
                  <a:schemeClr val="tx1"/>
                </a:solidFill>
              </a:defRPr>
            </a:lvl3pPr>
            <a:lvl4pPr marL="1371600" lvl="3" indent="-1371600" algn="ctr">
              <a:buNone/>
              <a:defRPr kern="1200">
                <a:solidFill>
                  <a:schemeClr val="tx1"/>
                </a:solidFill>
              </a:defRPr>
            </a:lvl4pPr>
            <a:lvl5pPr marL="1828800" lvl="4" indent="-1828800" algn="ctr">
              <a:buNone/>
              <a:defRPr kern="1200">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miter/>
          </a:ln>
        </p:spPr>
        <p:txBody>
          <a:bodyPr anchor="t"/>
          <a:lstStyle/>
          <a:p>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miter/>
          </a:ln>
        </p:spPr>
        <p:txBody>
          <a:bodyPr anchor="t"/>
          <a:lstStyle/>
          <a:p>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miter/>
          </a:ln>
        </p:spPr>
        <p:txBody>
          <a:bodyPr anchor="t"/>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174750"/>
            <a:ext cx="5376672" cy="49530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205728" y="1174750"/>
            <a:ext cx="5376672" cy="49530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318B51E-331E-4F82-A535-DCDE9BAAE50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F2079D-7958-412A-A3BA-CEAD4D2A8B90}"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190500"/>
            <a:ext cx="2743200" cy="593725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90500"/>
            <a:ext cx="8070573" cy="593725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5" name="图片 4"/>
          <p:cNvPicPr/>
          <p:nvPr>
            <p:custDataLst>
              <p:tags r:id="rId2"/>
            </p:custDataLst>
          </p:nvPr>
        </p:nvPicPr>
        <p:blipFill>
          <a:blip r:embed="rId3" r:link="rId4"/>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8"/>
            </p:custDataLst>
          </p:nvPr>
        </p:nvSpPr>
        <p:spPr>
          <a:xfrm>
            <a:off x="2921000" y="2445488"/>
            <a:ext cx="6350000" cy="1031726"/>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7200"/>
              <a:buFont typeface="Arial" panose="020B0604020202020204" pitchFamily="34" charset="0"/>
              <a:buNone/>
              <a:defRPr sz="7200" b="0" spc="700">
                <a:solidFill>
                  <a:schemeClr val="tx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2921000" y="3882406"/>
            <a:ext cx="6350000" cy="361315"/>
          </a:xfrm>
        </p:spPr>
        <p:txBody>
          <a:bodyPr vert="horz" wrap="square" lIns="0" tIns="0" rIns="0" bIns="0" anchor="t" anchorCtr="0">
            <a:normAutofit/>
          </a:bodyPr>
          <a:lstStyle>
            <a:lvl1pPr marL="0" marR="0" indent="0" algn="ctr"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cxnSp>
        <p:nvCxnSpPr>
          <p:cNvPr id="6" name="直接连接符 5"/>
          <p:cNvCxnSpPr/>
          <p:nvPr>
            <p:custDataLst>
              <p:tags r:id="rId10"/>
            </p:custDataLst>
          </p:nvPr>
        </p:nvCxnSpPr>
        <p:spPr>
          <a:xfrm>
            <a:off x="3107055" y="3685112"/>
            <a:ext cx="5977890"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7" name="图片 6"/>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1397000"/>
            <a:ext cx="2178859" cy="4064000"/>
          </a:xfrm>
          <a:prstGeom prst="rect">
            <a:avLst/>
          </a:prstGeom>
        </p:spPr>
      </p:pic>
      <p:pic>
        <p:nvPicPr>
          <p:cNvPr id="8" name="图片 7"/>
          <p:cNvPicPr/>
          <p:nvPr>
            <p:custDataLst>
              <p:tags r:id="rId5"/>
            </p:custDataLst>
          </p:nvPr>
        </p:nvPicPr>
        <p:blipFill>
          <a:blip r:embed="rId6" r:link="rId7" cstate="email"/>
          <a:stretch>
            <a:fillRect/>
          </a:stretch>
        </p:blipFill>
        <p:spPr>
          <a:xfrm>
            <a:off x="10013141" y="1397000"/>
            <a:ext cx="2178859" cy="4064000"/>
          </a:xfrm>
          <a:prstGeom prst="rect">
            <a:avLst/>
          </a:prstGeom>
        </p:spPr>
      </p:pic>
      <p:sp>
        <p:nvSpPr>
          <p:cNvPr id="7" name="矩形 6"/>
          <p:cNvSpPr/>
          <p:nvPr>
            <p:custDataLst>
              <p:tags r:id="rId8"/>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12"/>
            </p:custDataLst>
          </p:nvPr>
        </p:nvSpPr>
        <p:spPr>
          <a:xfrm>
            <a:off x="4131946" y="2785110"/>
            <a:ext cx="5767705" cy="835660"/>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4800"/>
              <a:buFont typeface="Arial" panose="020B0604020202020204" pitchFamily="34" charset="0"/>
              <a:buNone/>
              <a:defRPr sz="4800" b="0" spc="5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3"/>
            </p:custDataLst>
          </p:nvPr>
        </p:nvSpPr>
        <p:spPr>
          <a:xfrm>
            <a:off x="4131946" y="3823971"/>
            <a:ext cx="5767705" cy="321945"/>
          </a:xfrm>
        </p:spPr>
        <p:txBody>
          <a:bodyPr vert="horz" wrap="square" lIns="0" tIns="0" rIns="0" bIns="0" anchor="t" anchorCtr="0">
            <a:normAutofit/>
          </a:bodyPr>
          <a:lstStyle>
            <a:lvl1pPr marL="0" marR="0" indent="0" algn="dist" defTabSz="914400" rtl="0" eaLnBrk="1" fontAlgn="auto" latinLnBrk="0" hangingPunct="1">
              <a:lnSpc>
                <a:spcPct val="100000"/>
              </a:lnSpc>
              <a:spcBef>
                <a:spcPts val="0"/>
              </a:spcBef>
              <a:spcAft>
                <a:spcPts val="0"/>
              </a:spcAft>
              <a:buClrTx/>
              <a:buSzPts val="1600"/>
              <a:buFont typeface="Arial" panose="020B0604020202020204" pitchFamily="34" charset="0"/>
              <a:buNone/>
              <a:defRPr sz="16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8" name="图片 7"/>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10" name="图片 9"/>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304800" y="1382358"/>
            <a:ext cx="4389120" cy="4093285"/>
          </a:xfrm>
          <a:prstGeom prst="rect">
            <a:avLst/>
          </a:prstGeom>
        </p:spPr>
      </p:pic>
      <p:sp>
        <p:nvSpPr>
          <p:cNvPr id="7" name="矩形 6"/>
          <p:cNvSpPr/>
          <p:nvPr>
            <p:custDataLst>
              <p:tags r:id="rId5"/>
            </p:custDataLst>
          </p:nvPr>
        </p:nvSpPr>
        <p:spPr>
          <a:xfrm>
            <a:off x="4876800" y="0"/>
            <a:ext cx="73152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p:custDataLst>
              <p:tags r:id="rId6"/>
            </p:custDataLst>
          </p:nvPr>
        </p:nvPicPr>
        <p:blipFill>
          <a:blip r:embed="rId7" r:link="rId8" cstate="email"/>
          <a:stretch>
            <a:fillRect/>
          </a:stretch>
        </p:blipFill>
        <p:spPr>
          <a:xfrm>
            <a:off x="11471910" y="6251183"/>
            <a:ext cx="720090" cy="606817"/>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318B51E-331E-4F82-A535-DCDE9BAAE50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F2079D-7958-412A-A3BA-CEAD4D2A8B90}"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图片与标题">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8" name="图片 7"/>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7" name="图片 6"/>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6" name="图片 5"/>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8"/>
            </p:custDataLst>
          </p:nvPr>
        </p:nvSpPr>
        <p:spPr>
          <a:xfrm>
            <a:off x="3201035" y="4043997"/>
            <a:ext cx="5789930" cy="361315"/>
          </a:xfrm>
        </p:spPr>
        <p:txBody>
          <a:bodyPr vert="horz" wrap="square" lIns="0" tIns="0" rIns="0" bIns="0" anchor="t" anchorCtr="0">
            <a:normAutofit/>
          </a:bodyPr>
          <a:lstStyle>
            <a:lvl1pPr marL="0" marR="0" indent="0" algn="ctr" rtl="0" eaLnBrk="1" fontAlgn="auto">
              <a:lnSpc>
                <a:spcPct val="100000"/>
              </a:lnSpc>
              <a:spcBef>
                <a:spcPts val="0"/>
              </a:spcBef>
              <a:spcAft>
                <a:spcPts val="0"/>
              </a:spcAft>
              <a:buClrTx/>
              <a:buSzPts val="2000"/>
              <a:buFont typeface="Arial" panose="020B0604020202020204" pitchFamily="34" charset="0"/>
              <a:buNone/>
              <a:defRPr sz="20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endParaRPr lang="zh-CN" altLang="en-US"/>
          </a:p>
        </p:txBody>
      </p:sp>
      <p:sp>
        <p:nvSpPr>
          <p:cNvPr id="2" name="标题 1"/>
          <p:cNvSpPr>
            <a:spLocks noGrp="1"/>
          </p:cNvSpPr>
          <p:nvPr>
            <p:ph type="title" idx="13" hasCustomPrompt="1"/>
            <p:custDataLst>
              <p:tags r:id="rId9"/>
            </p:custDataLst>
          </p:nvPr>
        </p:nvSpPr>
        <p:spPr>
          <a:xfrm>
            <a:off x="3201035" y="2452688"/>
            <a:ext cx="5789930" cy="1398905"/>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8000"/>
              <a:buNone/>
              <a:defRPr sz="8000" b="0" spc="10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通用">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6" name="图片 5"/>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相框">
    <p:spTree>
      <p:nvGrpSpPr>
        <p:cNvPr id="1" name=""/>
        <p:cNvGrpSpPr/>
        <p:nvPr/>
      </p:nvGrpSpPr>
      <p:grpSpPr>
        <a:xfrm>
          <a:off x="0" y="0"/>
          <a:ext cx="0" cy="0"/>
          <a:chOff x="0" y="0"/>
          <a:chExt cx="0" cy="0"/>
        </a:xfrm>
      </p:grpSpPr>
      <p:sp>
        <p:nvSpPr>
          <p:cNvPr id="10" name="矩形 9"/>
          <p:cNvSpPr/>
          <p:nvPr>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p:custDataLst>
              <p:tags r:id="rId3"/>
            </p:custDataLst>
          </p:nvPr>
        </p:nvPicPr>
        <p:blipFill>
          <a:blip r:embed="rId4" r:link="rId5" cstate="email"/>
          <a:stretch>
            <a:fillRect/>
          </a:stretch>
        </p:blipFill>
        <p:spPr>
          <a:xfrm>
            <a:off x="11471910" y="0"/>
            <a:ext cx="720090" cy="688021"/>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上下">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下上">
    <p:spTree>
      <p:nvGrpSpPr>
        <p:cNvPr id="1" name=""/>
        <p:cNvGrpSpPr/>
        <p:nvPr/>
      </p:nvGrpSpPr>
      <p:grpSpPr>
        <a:xfrm>
          <a:off x="0" y="0"/>
          <a:ext cx="0" cy="0"/>
          <a:chOff x="0" y="0"/>
          <a:chExt cx="0" cy="0"/>
        </a:xfrm>
      </p:grpSpPr>
      <p:sp>
        <p:nvSpPr>
          <p:cNvPr id="11" name="矩形 10"/>
          <p:cNvSpPr/>
          <p:nvPr>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导航">
    <p:spTree>
      <p:nvGrpSpPr>
        <p:cNvPr id="1" name=""/>
        <p:cNvGrpSpPr/>
        <p:nvPr/>
      </p:nvGrpSpPr>
      <p:grpSpPr>
        <a:xfrm>
          <a:off x="0" y="0"/>
          <a:ext cx="0" cy="0"/>
          <a:chOff x="0" y="0"/>
          <a:chExt cx="0" cy="0"/>
        </a:xfrm>
      </p:grpSpPr>
      <p:sp>
        <p:nvSpPr>
          <p:cNvPr id="14" name="矩形 13"/>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p:custDataLst>
              <p:tags r:id="rId3"/>
            </p:custDataLst>
          </p:nvPr>
        </p:nvPicPr>
        <p:blipFill>
          <a:blip r:embed="rId4" r:link="rId5" cstate="email"/>
          <a:stretch>
            <a:fillRect/>
          </a:stretch>
        </p:blipFill>
        <p:spPr>
          <a:xfrm>
            <a:off x="11471910" y="6169979"/>
            <a:ext cx="720090" cy="688021"/>
          </a:xfrm>
          <a:prstGeom prst="rect">
            <a:avLst/>
          </a:prstGeom>
        </p:spPr>
      </p:pic>
      <p:pic>
        <p:nvPicPr>
          <p:cNvPr id="10" name="图片 9"/>
          <p:cNvPicPr/>
          <p:nvPr>
            <p:custDataLst>
              <p:tags r:id="rId6"/>
            </p:custDataLst>
          </p:nvPr>
        </p:nvPicPr>
        <p:blipFill>
          <a:blip r:embed="rId7" r:link="rId8" cstate="email"/>
          <a:stretch>
            <a:fillRect/>
          </a:stretch>
        </p:blipFill>
        <p:spPr>
          <a:xfrm>
            <a:off x="0" y="6251183"/>
            <a:ext cx="720090" cy="606817"/>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318B51E-331E-4F82-A535-DCDE9BAAE50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F2079D-7958-412A-A3BA-CEAD4D2A8B90}" type="slidenum">
              <a:rPr lang="zh-CN" altLang="en-US" smtClean="0"/>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腰带">
    <p:spTree>
      <p:nvGrpSpPr>
        <p:cNvPr id="1" name=""/>
        <p:cNvGrpSpPr/>
        <p:nvPr/>
      </p:nvGrpSpPr>
      <p:grpSpPr>
        <a:xfrm>
          <a:off x="0" y="0"/>
          <a:ext cx="0" cy="0"/>
          <a:chOff x="0" y="0"/>
          <a:chExt cx="0" cy="0"/>
        </a:xfrm>
      </p:grpSpPr>
      <p:sp>
        <p:nvSpPr>
          <p:cNvPr id="10" name="矩形 9"/>
          <p:cNvSpPr/>
          <p:nvPr>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p:custDataLst>
              <p:tags r:id="rId3"/>
            </p:custDataLst>
          </p:nvPr>
        </p:nvPicPr>
        <p:blipFill>
          <a:blip r:embed="rId4" r:link="rId5" cstate="email"/>
          <a:stretch>
            <a:fillRect/>
          </a:stretch>
        </p:blipFill>
        <p:spPr>
          <a:xfrm>
            <a:off x="10571797" y="5309952"/>
            <a:ext cx="1620202" cy="1548048"/>
          </a:xfrm>
          <a:prstGeom prst="rect">
            <a:avLst/>
          </a:prstGeom>
        </p:spPr>
      </p:pic>
      <p:pic>
        <p:nvPicPr>
          <p:cNvPr id="8" name="图片 7"/>
          <p:cNvPicPr/>
          <p:nvPr>
            <p:custDataLst>
              <p:tags r:id="rId6"/>
            </p:custDataLst>
          </p:nvPr>
        </p:nvPicPr>
        <p:blipFill>
          <a:blip r:embed="rId7" r:link="rId8" cstate="email"/>
          <a:stretch>
            <a:fillRect/>
          </a:stretch>
        </p:blipFill>
        <p:spPr>
          <a:xfrm>
            <a:off x="0" y="5492661"/>
            <a:ext cx="1620202" cy="1365339"/>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1_图片与标题">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8" name="图片 7"/>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solidFill>
                  <a:srgbClr val="000000">
                    <a:tint val="75000"/>
                  </a:srgbClr>
                </a:solidFill>
              </a:rPr>
            </a:fld>
            <a:endParaRPr lang="zh-CN" altLang="en-US" dirty="0">
              <a:solidFill>
                <a:srgbClr val="000000">
                  <a:tint val="75000"/>
                </a:srgbClr>
              </a:solidFill>
            </a:endParaRPr>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1_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6" name="图片 5"/>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1_末尾幻灯片">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
        <p:nvSpPr>
          <p:cNvPr id="7" name="文本占位符 6"/>
          <p:cNvSpPr>
            <a:spLocks noGrp="1"/>
          </p:cNvSpPr>
          <p:nvPr>
            <p:ph type="body" idx="14" hasCustomPrompt="1"/>
            <p:custDataLst>
              <p:tags r:id="rId8"/>
            </p:custDataLst>
          </p:nvPr>
        </p:nvSpPr>
        <p:spPr>
          <a:xfrm>
            <a:off x="3201035" y="4043997"/>
            <a:ext cx="5789930" cy="361315"/>
          </a:xfrm>
        </p:spPr>
        <p:txBody>
          <a:bodyPr vert="horz" wrap="square" lIns="0" tIns="0" rIns="0" bIns="0" anchor="t" anchorCtr="0">
            <a:normAutofit/>
          </a:bodyPr>
          <a:lstStyle>
            <a:lvl1pPr marL="0" marR="0" indent="0" algn="ctr" rtl="0" eaLnBrk="1" fontAlgn="auto">
              <a:lnSpc>
                <a:spcPct val="100000"/>
              </a:lnSpc>
              <a:spcBef>
                <a:spcPts val="0"/>
              </a:spcBef>
              <a:spcAft>
                <a:spcPts val="0"/>
              </a:spcAft>
              <a:buClrTx/>
              <a:buSzPts val="2000"/>
              <a:buFont typeface="Arial" panose="020B0604020202020204" pitchFamily="34" charset="0"/>
              <a:buNone/>
              <a:defRPr sz="20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endParaRPr lang="zh-CN" altLang="en-US"/>
          </a:p>
        </p:txBody>
      </p:sp>
      <p:sp>
        <p:nvSpPr>
          <p:cNvPr id="2" name="标题 1"/>
          <p:cNvSpPr>
            <a:spLocks noGrp="1"/>
          </p:cNvSpPr>
          <p:nvPr>
            <p:ph type="title" idx="13" hasCustomPrompt="1"/>
            <p:custDataLst>
              <p:tags r:id="rId9"/>
            </p:custDataLst>
          </p:nvPr>
        </p:nvSpPr>
        <p:spPr>
          <a:xfrm>
            <a:off x="3201035" y="2452688"/>
            <a:ext cx="5789930" cy="1398905"/>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8000"/>
              <a:buNone/>
              <a:defRPr sz="8000" b="0" spc="10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1_通用">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6" name="图片 5"/>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1_相框">
    <p:spTree>
      <p:nvGrpSpPr>
        <p:cNvPr id="1" name=""/>
        <p:cNvGrpSpPr/>
        <p:nvPr/>
      </p:nvGrpSpPr>
      <p:grpSpPr>
        <a:xfrm>
          <a:off x="0" y="0"/>
          <a:ext cx="0" cy="0"/>
          <a:chOff x="0" y="0"/>
          <a:chExt cx="0" cy="0"/>
        </a:xfrm>
      </p:grpSpPr>
      <p:sp>
        <p:nvSpPr>
          <p:cNvPr id="10" name="矩形 9"/>
          <p:cNvSpPr/>
          <p:nvPr>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9" name="图片 8"/>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1_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8" name="图片 7"/>
          <p:cNvPicPr/>
          <p:nvPr>
            <p:custDataLst>
              <p:tags r:id="rId3"/>
            </p:custDataLst>
          </p:nvPr>
        </p:nvPicPr>
        <p:blipFill>
          <a:blip r:embed="rId4" r:link="rId5" cstate="email"/>
          <a:stretch>
            <a:fillRect/>
          </a:stretch>
        </p:blipFill>
        <p:spPr>
          <a:xfrm>
            <a:off x="11471910" y="0"/>
            <a:ext cx="720090" cy="688021"/>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1_上下">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0" name="图片 9"/>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1_下上">
    <p:spTree>
      <p:nvGrpSpPr>
        <p:cNvPr id="1" name=""/>
        <p:cNvGrpSpPr/>
        <p:nvPr/>
      </p:nvGrpSpPr>
      <p:grpSpPr>
        <a:xfrm>
          <a:off x="0" y="0"/>
          <a:ext cx="0" cy="0"/>
          <a:chOff x="0" y="0"/>
          <a:chExt cx="0" cy="0"/>
        </a:xfrm>
      </p:grpSpPr>
      <p:sp>
        <p:nvSpPr>
          <p:cNvPr id="11" name="矩形 10"/>
          <p:cNvSpPr/>
          <p:nvPr>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0" name="图片 9"/>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318B51E-331E-4F82-A535-DCDE9BAAE50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F2079D-7958-412A-A3BA-CEAD4D2A8B90}" type="slidenum">
              <a:rPr lang="zh-CN" altLang="en-US" smtClean="0"/>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1_导航">
    <p:spTree>
      <p:nvGrpSpPr>
        <p:cNvPr id="1" name=""/>
        <p:cNvGrpSpPr/>
        <p:nvPr/>
      </p:nvGrpSpPr>
      <p:grpSpPr>
        <a:xfrm>
          <a:off x="0" y="0"/>
          <a:ext cx="0" cy="0"/>
          <a:chOff x="0" y="0"/>
          <a:chExt cx="0" cy="0"/>
        </a:xfrm>
      </p:grpSpPr>
      <p:sp>
        <p:nvSpPr>
          <p:cNvPr id="14" name="矩形 13"/>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2" name="图片 11"/>
          <p:cNvPicPr/>
          <p:nvPr>
            <p:custDataLst>
              <p:tags r:id="rId3"/>
            </p:custDataLst>
          </p:nvPr>
        </p:nvPicPr>
        <p:blipFill>
          <a:blip r:embed="rId4" r:link="rId5" cstate="email"/>
          <a:stretch>
            <a:fillRect/>
          </a:stretch>
        </p:blipFill>
        <p:spPr>
          <a:xfrm>
            <a:off x="11471910" y="6169979"/>
            <a:ext cx="720090" cy="688021"/>
          </a:xfrm>
          <a:prstGeom prst="rect">
            <a:avLst/>
          </a:prstGeom>
        </p:spPr>
      </p:pic>
      <p:pic>
        <p:nvPicPr>
          <p:cNvPr id="10" name="图片 9"/>
          <p:cNvPicPr/>
          <p:nvPr>
            <p:custDataLst>
              <p:tags r:id="rId6"/>
            </p:custDataLst>
          </p:nvPr>
        </p:nvPicPr>
        <p:blipFill>
          <a:blip r:embed="rId7" r:link="rId8" cstate="email"/>
          <a:stretch>
            <a:fillRect/>
          </a:stretch>
        </p:blipFill>
        <p:spPr>
          <a:xfrm>
            <a:off x="0" y="6251183"/>
            <a:ext cx="720090" cy="606817"/>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1_腰带">
    <p:spTree>
      <p:nvGrpSpPr>
        <p:cNvPr id="1" name=""/>
        <p:cNvGrpSpPr/>
        <p:nvPr/>
      </p:nvGrpSpPr>
      <p:grpSpPr>
        <a:xfrm>
          <a:off x="0" y="0"/>
          <a:ext cx="0" cy="0"/>
          <a:chOff x="0" y="0"/>
          <a:chExt cx="0" cy="0"/>
        </a:xfrm>
      </p:grpSpPr>
      <p:sp>
        <p:nvSpPr>
          <p:cNvPr id="10" name="矩形 9"/>
          <p:cNvSpPr/>
          <p:nvPr>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9" name="图片 8"/>
          <p:cNvPicPr/>
          <p:nvPr>
            <p:custDataLst>
              <p:tags r:id="rId3"/>
            </p:custDataLst>
          </p:nvPr>
        </p:nvPicPr>
        <p:blipFill>
          <a:blip r:embed="rId4" r:link="rId5" cstate="email"/>
          <a:stretch>
            <a:fillRect/>
          </a:stretch>
        </p:blipFill>
        <p:spPr>
          <a:xfrm>
            <a:off x="10571797" y="5309952"/>
            <a:ext cx="1620202" cy="1548048"/>
          </a:xfrm>
          <a:prstGeom prst="rect">
            <a:avLst/>
          </a:prstGeom>
        </p:spPr>
      </p:pic>
      <p:pic>
        <p:nvPicPr>
          <p:cNvPr id="8" name="图片 7"/>
          <p:cNvPicPr/>
          <p:nvPr>
            <p:custDataLst>
              <p:tags r:id="rId6"/>
            </p:custDataLst>
          </p:nvPr>
        </p:nvPicPr>
        <p:blipFill>
          <a:blip r:embed="rId7" r:link="rId8" cstate="email"/>
          <a:stretch>
            <a:fillRect/>
          </a:stretch>
        </p:blipFill>
        <p:spPr>
          <a:xfrm>
            <a:off x="0" y="5492661"/>
            <a:ext cx="1620202" cy="1365339"/>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5" name="图片 4"/>
          <p:cNvPicPr/>
          <p:nvPr>
            <p:custDataLst>
              <p:tags r:id="rId2"/>
            </p:custDataLst>
          </p:nvPr>
        </p:nvPicPr>
        <p:blipFill>
          <a:blip r:embed="rId3" r:link="rId4"/>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17" name="页脚占位符 16"/>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3" name="标题 2"/>
          <p:cNvSpPr>
            <a:spLocks noGrp="1"/>
          </p:cNvSpPr>
          <p:nvPr>
            <p:ph type="ctrTitle" idx="14" hasCustomPrompt="1"/>
            <p:custDataLst>
              <p:tags r:id="rId8"/>
            </p:custDataLst>
          </p:nvPr>
        </p:nvSpPr>
        <p:spPr>
          <a:xfrm>
            <a:off x="2921000" y="2445488"/>
            <a:ext cx="6350000" cy="1031726"/>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7200"/>
              <a:buFont typeface="Arial" panose="020B0604020202020204" pitchFamily="34" charset="0"/>
              <a:buNone/>
              <a:defRPr sz="7200" b="0" spc="700">
                <a:solidFill>
                  <a:schemeClr val="tx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2921000" y="3882406"/>
            <a:ext cx="6350000" cy="361315"/>
          </a:xfrm>
        </p:spPr>
        <p:txBody>
          <a:bodyPr vert="horz" wrap="square" lIns="0" tIns="0" rIns="0" bIns="0" anchor="t" anchorCtr="0">
            <a:normAutofit/>
          </a:bodyPr>
          <a:lstStyle>
            <a:lvl1pPr marL="0" marR="0" indent="0" algn="ctr"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cxnSp>
        <p:nvCxnSpPr>
          <p:cNvPr id="6" name="直接连接符 5"/>
          <p:cNvCxnSpPr/>
          <p:nvPr>
            <p:custDataLst>
              <p:tags r:id="rId10"/>
            </p:custDataLst>
          </p:nvPr>
        </p:nvCxnSpPr>
        <p:spPr>
          <a:xfrm>
            <a:off x="3107055" y="3685112"/>
            <a:ext cx="5977890"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7" name="图片 6"/>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1397000"/>
            <a:ext cx="2178859" cy="4064000"/>
          </a:xfrm>
          <a:prstGeom prst="rect">
            <a:avLst/>
          </a:prstGeom>
        </p:spPr>
      </p:pic>
      <p:pic>
        <p:nvPicPr>
          <p:cNvPr id="8" name="图片 7"/>
          <p:cNvPicPr/>
          <p:nvPr>
            <p:custDataLst>
              <p:tags r:id="rId5"/>
            </p:custDataLst>
          </p:nvPr>
        </p:nvPicPr>
        <p:blipFill>
          <a:blip r:embed="rId6" r:link="rId7" cstate="email"/>
          <a:stretch>
            <a:fillRect/>
          </a:stretch>
        </p:blipFill>
        <p:spPr>
          <a:xfrm>
            <a:off x="10013141" y="1397000"/>
            <a:ext cx="2178859" cy="4064000"/>
          </a:xfrm>
          <a:prstGeom prst="rect">
            <a:avLst/>
          </a:prstGeom>
        </p:spPr>
      </p:pic>
      <p:sp>
        <p:nvSpPr>
          <p:cNvPr id="7" name="矩形 6"/>
          <p:cNvSpPr/>
          <p:nvPr>
            <p:custDataLst>
              <p:tags r:id="rId8"/>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sp>
        <p:nvSpPr>
          <p:cNvPr id="4" name="日期占位符 3"/>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
        <p:nvSpPr>
          <p:cNvPr id="3" name="标题 2"/>
          <p:cNvSpPr>
            <a:spLocks noGrp="1"/>
          </p:cNvSpPr>
          <p:nvPr>
            <p:ph type="ctrTitle" idx="14" hasCustomPrompt="1"/>
            <p:custDataLst>
              <p:tags r:id="rId12"/>
            </p:custDataLst>
          </p:nvPr>
        </p:nvSpPr>
        <p:spPr>
          <a:xfrm>
            <a:off x="4131946" y="2785110"/>
            <a:ext cx="5767705" cy="835660"/>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4800"/>
              <a:buFont typeface="Arial" panose="020B0604020202020204" pitchFamily="34" charset="0"/>
              <a:buNone/>
              <a:defRPr sz="4800" b="0" spc="5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3"/>
            </p:custDataLst>
          </p:nvPr>
        </p:nvSpPr>
        <p:spPr>
          <a:xfrm>
            <a:off x="4131946" y="3823971"/>
            <a:ext cx="5767705" cy="321945"/>
          </a:xfrm>
        </p:spPr>
        <p:txBody>
          <a:bodyPr vert="horz" wrap="square" lIns="0" tIns="0" rIns="0" bIns="0" anchor="t" anchorCtr="0">
            <a:normAutofit/>
          </a:bodyPr>
          <a:lstStyle>
            <a:lvl1pPr marL="0" marR="0" indent="0" algn="dist" defTabSz="914400" rtl="0" eaLnBrk="1" fontAlgn="auto" latinLnBrk="0" hangingPunct="1">
              <a:lnSpc>
                <a:spcPct val="100000"/>
              </a:lnSpc>
              <a:spcBef>
                <a:spcPts val="0"/>
              </a:spcBef>
              <a:spcAft>
                <a:spcPts val="0"/>
              </a:spcAft>
              <a:buClrTx/>
              <a:buSzPts val="1600"/>
              <a:buFont typeface="Arial" panose="020B0604020202020204" pitchFamily="34" charset="0"/>
              <a:buNone/>
              <a:defRPr sz="16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8" name="图片 7"/>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10" name="图片 9"/>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304800" y="1382358"/>
            <a:ext cx="4389120" cy="4093285"/>
          </a:xfrm>
          <a:prstGeom prst="rect">
            <a:avLst/>
          </a:prstGeom>
        </p:spPr>
      </p:pic>
      <p:sp>
        <p:nvSpPr>
          <p:cNvPr id="7" name="矩形 6"/>
          <p:cNvSpPr/>
          <p:nvPr>
            <p:custDataLst>
              <p:tags r:id="rId5"/>
            </p:custDataLst>
          </p:nvPr>
        </p:nvSpPr>
        <p:spPr>
          <a:xfrm>
            <a:off x="4876800" y="0"/>
            <a:ext cx="73152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6" name="图片 5"/>
          <p:cNvPicPr/>
          <p:nvPr>
            <p:custDataLst>
              <p:tags r:id="rId6"/>
            </p:custDataLst>
          </p:nvPr>
        </p:nvPicPr>
        <p:blipFill>
          <a:blip r:embed="rId7" r:link="rId8" cstate="email"/>
          <a:stretch>
            <a:fillRect/>
          </a:stretch>
        </p:blipFill>
        <p:spPr>
          <a:xfrm>
            <a:off x="11471910" y="6251183"/>
            <a:ext cx="720090" cy="606817"/>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318B51E-331E-4F82-A535-DCDE9BAAE50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F2079D-7958-412A-A3BA-CEAD4D2A8B90}" type="slidenum">
              <a:rPr lang="zh-CN" altLang="en-US" smtClean="0"/>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showMasterSp="0" userDrawn="1">
  <p:cSld name="图片与标题">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8" name="图片 7"/>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solidFill>
                  <a:srgbClr val="000000">
                    <a:tint val="75000"/>
                  </a:srgbClr>
                </a:solidFill>
              </a:rPr>
            </a:fld>
            <a:endParaRPr lang="zh-CN" altLang="en-US" dirty="0">
              <a:solidFill>
                <a:srgbClr val="000000">
                  <a:tint val="75000"/>
                </a:srgbClr>
              </a:solidFill>
            </a:endParaRPr>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7" name="图片 6"/>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showMasterSp="0" userDrawn="1">
  <p:cSld name="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6" name="图片 5"/>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
        <p:nvSpPr>
          <p:cNvPr id="7" name="文本占位符 6"/>
          <p:cNvSpPr>
            <a:spLocks noGrp="1"/>
          </p:cNvSpPr>
          <p:nvPr>
            <p:ph type="body" idx="14" hasCustomPrompt="1"/>
            <p:custDataLst>
              <p:tags r:id="rId8"/>
            </p:custDataLst>
          </p:nvPr>
        </p:nvSpPr>
        <p:spPr>
          <a:xfrm>
            <a:off x="3201035" y="4043997"/>
            <a:ext cx="5789930" cy="361315"/>
          </a:xfrm>
        </p:spPr>
        <p:txBody>
          <a:bodyPr vert="horz" wrap="square" lIns="0" tIns="0" rIns="0" bIns="0" anchor="t" anchorCtr="0">
            <a:normAutofit/>
          </a:bodyPr>
          <a:lstStyle>
            <a:lvl1pPr marL="0" marR="0" indent="0" algn="ctr" rtl="0" eaLnBrk="1" fontAlgn="auto">
              <a:lnSpc>
                <a:spcPct val="100000"/>
              </a:lnSpc>
              <a:spcBef>
                <a:spcPts val="0"/>
              </a:spcBef>
              <a:spcAft>
                <a:spcPts val="0"/>
              </a:spcAft>
              <a:buClrTx/>
              <a:buSzPts val="2000"/>
              <a:buFont typeface="Arial" panose="020B0604020202020204" pitchFamily="34" charset="0"/>
              <a:buNone/>
              <a:defRPr sz="20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endParaRPr lang="zh-CN" altLang="en-US"/>
          </a:p>
        </p:txBody>
      </p:sp>
      <p:sp>
        <p:nvSpPr>
          <p:cNvPr id="2" name="标题 1"/>
          <p:cNvSpPr>
            <a:spLocks noGrp="1"/>
          </p:cNvSpPr>
          <p:nvPr>
            <p:ph type="title" idx="13" hasCustomPrompt="1"/>
            <p:custDataLst>
              <p:tags r:id="rId9"/>
            </p:custDataLst>
          </p:nvPr>
        </p:nvSpPr>
        <p:spPr>
          <a:xfrm>
            <a:off x="3201035" y="2452688"/>
            <a:ext cx="5789930" cy="1398905"/>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8000"/>
              <a:buNone/>
              <a:defRPr sz="8000" b="0" spc="10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showMasterSp="0" userDrawn="1">
  <p:cSld name="通用">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email"/>
          <a:stretch>
            <a:fillRect/>
          </a:stretch>
        </p:blipFill>
        <p:spPr>
          <a:xfrm>
            <a:off x="0" y="0"/>
            <a:ext cx="720090" cy="688021"/>
          </a:xfrm>
          <a:prstGeom prst="rect">
            <a:avLst/>
          </a:prstGeom>
        </p:spPr>
      </p:pic>
      <p:pic>
        <p:nvPicPr>
          <p:cNvPr id="6" name="图片 5"/>
          <p:cNvPicPr/>
          <p:nvPr>
            <p:custDataLst>
              <p:tags r:id="rId5"/>
            </p:custDataLst>
          </p:nvPr>
        </p:nvPicPr>
        <p:blipFill>
          <a:blip r:embed="rId6" r:link="rId7" cstate="email"/>
          <a:stretch>
            <a:fillRect/>
          </a:stretch>
        </p:blipFill>
        <p:spPr>
          <a:xfrm>
            <a:off x="11471910" y="0"/>
            <a:ext cx="720090" cy="606817"/>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showMasterSp="0" userDrawn="1">
  <p:cSld name="相框">
    <p:spTree>
      <p:nvGrpSpPr>
        <p:cNvPr id="1" name=""/>
        <p:cNvGrpSpPr/>
        <p:nvPr/>
      </p:nvGrpSpPr>
      <p:grpSpPr>
        <a:xfrm>
          <a:off x="0" y="0"/>
          <a:ext cx="0" cy="0"/>
          <a:chOff x="0" y="0"/>
          <a:chExt cx="0" cy="0"/>
        </a:xfrm>
      </p:grpSpPr>
      <p:sp>
        <p:nvSpPr>
          <p:cNvPr id="10" name="矩形 9"/>
          <p:cNvSpPr/>
          <p:nvPr>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9" name="图片 8"/>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showMasterSp="0"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8" name="图片 7"/>
          <p:cNvPicPr/>
          <p:nvPr>
            <p:custDataLst>
              <p:tags r:id="rId3"/>
            </p:custDataLst>
          </p:nvPr>
        </p:nvPicPr>
        <p:blipFill>
          <a:blip r:embed="rId4" r:link="rId5" cstate="email"/>
          <a:stretch>
            <a:fillRect/>
          </a:stretch>
        </p:blipFill>
        <p:spPr>
          <a:xfrm>
            <a:off x="11471910" y="0"/>
            <a:ext cx="720090" cy="688021"/>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showMasterSp="0" userDrawn="1">
  <p:cSld name="上下">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0" name="图片 9"/>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showMasterSp="0" userDrawn="1">
  <p:cSld name="下上">
    <p:spTree>
      <p:nvGrpSpPr>
        <p:cNvPr id="1" name=""/>
        <p:cNvGrpSpPr/>
        <p:nvPr/>
      </p:nvGrpSpPr>
      <p:grpSpPr>
        <a:xfrm>
          <a:off x="0" y="0"/>
          <a:ext cx="0" cy="0"/>
          <a:chOff x="0" y="0"/>
          <a:chExt cx="0" cy="0"/>
        </a:xfrm>
      </p:grpSpPr>
      <p:sp>
        <p:nvSpPr>
          <p:cNvPr id="11" name="矩形 10"/>
          <p:cNvSpPr/>
          <p:nvPr>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0" name="图片 9"/>
          <p:cNvPicPr/>
          <p:nvPr>
            <p:custDataLst>
              <p:tags r:id="rId3"/>
            </p:custDataLst>
          </p:nvPr>
        </p:nvPicPr>
        <p:blipFill>
          <a:blip r:embed="rId4" r:link="rId5" cstate="email"/>
          <a:stretch>
            <a:fillRect/>
          </a:stretch>
        </p:blipFill>
        <p:spPr>
          <a:xfrm>
            <a:off x="0" y="0"/>
            <a:ext cx="720090" cy="688021"/>
          </a:xfrm>
          <a:prstGeom prst="rect">
            <a:avLst/>
          </a:prstGeom>
        </p:spPr>
      </p:pic>
      <p:pic>
        <p:nvPicPr>
          <p:cNvPr id="8" name="图片 7"/>
          <p:cNvPicPr/>
          <p:nvPr>
            <p:custDataLst>
              <p:tags r:id="rId6"/>
            </p:custDataLst>
          </p:nvPr>
        </p:nvPicPr>
        <p:blipFill>
          <a:blip r:embed="rId7" r:link="rId8" cstate="email"/>
          <a:stretch>
            <a:fillRect/>
          </a:stretch>
        </p:blipFill>
        <p:spPr>
          <a:xfrm>
            <a:off x="11471910" y="0"/>
            <a:ext cx="720090" cy="606817"/>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showMasterSp="0" userDrawn="1">
  <p:cSld name="导航">
    <p:spTree>
      <p:nvGrpSpPr>
        <p:cNvPr id="1" name=""/>
        <p:cNvGrpSpPr/>
        <p:nvPr/>
      </p:nvGrpSpPr>
      <p:grpSpPr>
        <a:xfrm>
          <a:off x="0" y="0"/>
          <a:ext cx="0" cy="0"/>
          <a:chOff x="0" y="0"/>
          <a:chExt cx="0" cy="0"/>
        </a:xfrm>
      </p:grpSpPr>
      <p:sp>
        <p:nvSpPr>
          <p:cNvPr id="14" name="矩形 13"/>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12" name="图片 11"/>
          <p:cNvPicPr/>
          <p:nvPr>
            <p:custDataLst>
              <p:tags r:id="rId3"/>
            </p:custDataLst>
          </p:nvPr>
        </p:nvPicPr>
        <p:blipFill>
          <a:blip r:embed="rId4" r:link="rId5" cstate="email"/>
          <a:stretch>
            <a:fillRect/>
          </a:stretch>
        </p:blipFill>
        <p:spPr>
          <a:xfrm>
            <a:off x="11471910" y="6169979"/>
            <a:ext cx="720090" cy="688021"/>
          </a:xfrm>
          <a:prstGeom prst="rect">
            <a:avLst/>
          </a:prstGeom>
        </p:spPr>
      </p:pic>
      <p:pic>
        <p:nvPicPr>
          <p:cNvPr id="10" name="图片 9"/>
          <p:cNvPicPr/>
          <p:nvPr>
            <p:custDataLst>
              <p:tags r:id="rId6"/>
            </p:custDataLst>
          </p:nvPr>
        </p:nvPicPr>
        <p:blipFill>
          <a:blip r:embed="rId7" r:link="rId8" cstate="email"/>
          <a:stretch>
            <a:fillRect/>
          </a:stretch>
        </p:blipFill>
        <p:spPr>
          <a:xfrm>
            <a:off x="0" y="6251183"/>
            <a:ext cx="720090" cy="606817"/>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18B51E-331E-4F82-A535-DCDE9BAAE50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F2079D-7958-412A-A3BA-CEAD4D2A8B90}" type="slidenum">
              <a:rPr lang="zh-CN" altLang="en-US" smtClean="0"/>
            </a:fld>
            <a:endParaRPr lang="zh-CN" alt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showMasterSp="0" userDrawn="1">
  <p:cSld name="腰带">
    <p:spTree>
      <p:nvGrpSpPr>
        <p:cNvPr id="1" name=""/>
        <p:cNvGrpSpPr/>
        <p:nvPr/>
      </p:nvGrpSpPr>
      <p:grpSpPr>
        <a:xfrm>
          <a:off x="0" y="0"/>
          <a:ext cx="0" cy="0"/>
          <a:chOff x="0" y="0"/>
          <a:chExt cx="0" cy="0"/>
        </a:xfrm>
      </p:grpSpPr>
      <p:sp>
        <p:nvSpPr>
          <p:cNvPr id="10" name="矩形 9"/>
          <p:cNvSpPr/>
          <p:nvPr>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rgbClr val="FFFFFF"/>
              </a:solidFill>
            </a:endParaRPr>
          </a:p>
        </p:txBody>
      </p:sp>
      <p:pic>
        <p:nvPicPr>
          <p:cNvPr id="9" name="图片 8"/>
          <p:cNvPicPr/>
          <p:nvPr>
            <p:custDataLst>
              <p:tags r:id="rId3"/>
            </p:custDataLst>
          </p:nvPr>
        </p:nvPicPr>
        <p:blipFill>
          <a:blip r:embed="rId4" r:link="rId5" cstate="email"/>
          <a:stretch>
            <a:fillRect/>
          </a:stretch>
        </p:blipFill>
        <p:spPr>
          <a:xfrm>
            <a:off x="10571797" y="5309952"/>
            <a:ext cx="1620202" cy="1548048"/>
          </a:xfrm>
          <a:prstGeom prst="rect">
            <a:avLst/>
          </a:prstGeom>
        </p:spPr>
      </p:pic>
      <p:pic>
        <p:nvPicPr>
          <p:cNvPr id="8" name="图片 7"/>
          <p:cNvPicPr/>
          <p:nvPr>
            <p:custDataLst>
              <p:tags r:id="rId6"/>
            </p:custDataLst>
          </p:nvPr>
        </p:nvPicPr>
        <p:blipFill>
          <a:blip r:embed="rId7" r:link="rId8" cstate="email"/>
          <a:stretch>
            <a:fillRect/>
          </a:stretch>
        </p:blipFill>
        <p:spPr>
          <a:xfrm>
            <a:off x="0" y="5492661"/>
            <a:ext cx="1620202" cy="1365339"/>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910080" y="359898"/>
            <a:ext cx="9875520" cy="1472184"/>
          </a:xfrm>
        </p:spPr>
        <p:txBody>
          <a:bodyPr anchor="b"/>
          <a:lstStyle>
            <a:lvl1pPr algn="l">
              <a:defRPr/>
            </a:lvl1pPr>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910080" y="1850064"/>
            <a:ext cx="9875520" cy="1752600"/>
          </a:xfrm>
        </p:spPr>
        <p:txBody>
          <a:bodyPr tIns="0"/>
          <a:lstStyle>
            <a:lvl1pPr marL="27305"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20" name="页脚占位符 19"/>
          <p:cNvSpPr>
            <a:spLocks noGrp="1"/>
          </p:cNvSpPr>
          <p:nvPr>
            <p:ph type="ftr" sz="quarter" idx="11"/>
          </p:nvPr>
        </p:nvSpPr>
        <p:spPr/>
        <p:txBody>
          <a:bodyPr/>
          <a:lstStyle/>
          <a:p>
            <a:endParaRPr lang="zh-CN" altLang="en-US" dirty="0"/>
          </a:p>
        </p:txBody>
      </p:sp>
      <p:sp>
        <p:nvSpPr>
          <p:cNvPr id="10" name="灯片编号占位符 9"/>
          <p:cNvSpPr>
            <a:spLocks noGrp="1"/>
          </p:cNvSpPr>
          <p:nvPr>
            <p:ph type="sldNum" sz="quarter" idx="12"/>
          </p:nvPr>
        </p:nvSpPr>
        <p:spPr/>
        <p:txBody>
          <a:bodyPr/>
          <a:lstStyle/>
          <a:p>
            <a:fld id="{49AE70B2-8BF9-45C0-BB95-33D1B9D3A854}" type="slidenum">
              <a:rPr lang="zh-CN" altLang="en-US" smtClean="0"/>
            </a:fld>
            <a:endParaRPr lang="zh-CN" altLang="en-US" dirty="0"/>
          </a:p>
        </p:txBody>
      </p:sp>
      <p:sp>
        <p:nvSpPr>
          <p:cNvPr id="8" name="椭圆 7"/>
          <p:cNvSpPr/>
          <p:nvPr/>
        </p:nvSpPr>
        <p:spPr>
          <a:xfrm>
            <a:off x="1228577" y="1413802"/>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椭圆 8"/>
          <p:cNvSpPr/>
          <p:nvPr/>
        </p:nvSpPr>
        <p:spPr>
          <a:xfrm>
            <a:off x="1542901" y="1345016"/>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矩形 6"/>
          <p:cNvSpPr/>
          <p:nvPr/>
        </p:nvSpPr>
        <p:spPr>
          <a:xfrm>
            <a:off x="3043853" y="-54"/>
            <a:ext cx="9144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3437856" y="2600325"/>
            <a:ext cx="8534400" cy="2286000"/>
          </a:xfrm>
        </p:spPr>
        <p:txBody>
          <a:bodyPr anchor="t"/>
          <a:lstStyle>
            <a:lvl1pPr algn="l">
              <a:lnSpc>
                <a:spcPts val="4500"/>
              </a:lnSpc>
              <a:buNone/>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437856" y="1066800"/>
            <a:ext cx="8534400" cy="1509712"/>
          </a:xfrm>
        </p:spPr>
        <p:txBody>
          <a:bodyPr anchor="b"/>
          <a:lstStyle>
            <a:lvl1pPr marL="18415"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10" name="矩形 9"/>
          <p:cNvSpPr/>
          <p:nvPr/>
        </p:nvSpPr>
        <p:spPr bwMode="invGray">
          <a:xfrm>
            <a:off x="3048000" y="0"/>
            <a:ext cx="1016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椭圆 7"/>
          <p:cNvSpPr/>
          <p:nvPr/>
        </p:nvSpPr>
        <p:spPr>
          <a:xfrm>
            <a:off x="2896428" y="2814656"/>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椭圆 8"/>
          <p:cNvSpPr/>
          <p:nvPr/>
        </p:nvSpPr>
        <p:spPr>
          <a:xfrm>
            <a:off x="3210752" y="2745870"/>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914144" y="274320"/>
            <a:ext cx="999744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914144" y="1524000"/>
            <a:ext cx="4876800" cy="466344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7034784" y="1524000"/>
            <a:ext cx="4876800" cy="466344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5160336"/>
            <a:ext cx="10972800" cy="1143000"/>
          </a:xfrm>
        </p:spPr>
        <p:txBody>
          <a:bodyPr anchor="ctr"/>
          <a:lstStyle>
            <a:lvl1pPr algn="ctr">
              <a:defRPr sz="4500" b="1"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9600" y="328278"/>
            <a:ext cx="5364480" cy="640080"/>
          </a:xfrm>
          <a:solidFill>
            <a:schemeClr val="bg1"/>
          </a:solidFill>
          <a:ln w="10795">
            <a:solidFill>
              <a:schemeClr val="bg1"/>
            </a:solidFill>
            <a:miter lim="800000"/>
          </a:ln>
        </p:spPr>
        <p:txBody>
          <a:bodyPr anchor="ctr"/>
          <a:lstStyle>
            <a:lvl1pPr marL="64135"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6217920" y="328278"/>
            <a:ext cx="5364480" cy="640080"/>
          </a:xfrm>
          <a:solidFill>
            <a:schemeClr val="bg1"/>
          </a:solidFill>
          <a:ln w="10795">
            <a:solidFill>
              <a:schemeClr val="bg1"/>
            </a:solidFill>
            <a:miter lim="800000"/>
          </a:ln>
        </p:spPr>
        <p:txBody>
          <a:bodyPr anchor="ctr"/>
          <a:lstStyle>
            <a:lvl1pPr marL="64135"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609600" y="969336"/>
            <a:ext cx="5364480" cy="4114800"/>
          </a:xfrm>
          <a:ln w="10795">
            <a:solidFill>
              <a:schemeClr val="bg1"/>
            </a:solidFill>
            <a:prstDash val="dash"/>
            <a:miter lim="800000"/>
          </a:ln>
        </p:spPr>
        <p:txBody>
          <a:bodyPr/>
          <a:lstStyle>
            <a:lvl1pPr marL="393065"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6217920" y="969336"/>
            <a:ext cx="5364480" cy="4114800"/>
          </a:xfrm>
          <a:ln w="10795">
            <a:solidFill>
              <a:schemeClr val="bg1"/>
            </a:solidFill>
            <a:prstDash val="dash"/>
            <a:miter lim="800000"/>
          </a:ln>
        </p:spPr>
        <p:txBody>
          <a:bodyPr/>
          <a:lstStyle>
            <a:lvl1pPr marL="393065"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914144" y="274320"/>
            <a:ext cx="9997440" cy="1143000"/>
          </a:xfrm>
        </p:spPr>
        <p:txBody>
          <a:bodyPr anchor="ct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矩形 4"/>
          <p:cNvSpPr/>
          <p:nvPr/>
        </p:nvSpPr>
        <p:spPr>
          <a:xfrm>
            <a:off x="1353312" y="0"/>
            <a:ext cx="10838688"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6" name="矩形 5"/>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16778"/>
            <a:ext cx="5080000" cy="1162050"/>
          </a:xfrm>
          <a:ln>
            <a:noFill/>
          </a:ln>
        </p:spPr>
        <p:txBody>
          <a:bodyPr anchor="b"/>
          <a:lstStyle>
            <a:lvl1pPr algn="l">
              <a:lnSpc>
                <a:spcPts val="2000"/>
              </a:lnSpc>
              <a:buNone/>
              <a:defRPr sz="2200" b="1" cap="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09600" y="1406964"/>
            <a:ext cx="508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609600" y="2133601"/>
            <a:ext cx="10871200" cy="3992563"/>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318B51E-331E-4F82-A535-DCDE9BAAE50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F2079D-7958-412A-A3BA-CEAD4D2A8B90}" type="slidenum">
              <a:rPr lang="zh-CN" altLang="en-US" smtClean="0"/>
            </a:fld>
            <a:endParaRPr lang="zh-CN" alt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7849195" y="1066800"/>
            <a:ext cx="3657600" cy="1981200"/>
          </a:xfrm>
        </p:spPr>
        <p:txBody>
          <a:bodyPr anchor="b">
            <a:noAutofit/>
          </a:bodyPr>
          <a:lstStyle>
            <a:lvl1pPr algn="l">
              <a:buNone/>
              <a:defRPr sz="2100" b="1">
                <a:effectLst/>
              </a:defRPr>
            </a:lvl1p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8" name="矩形 7"/>
          <p:cNvSpPr/>
          <p:nvPr/>
        </p:nvSpPr>
        <p:spPr>
          <a:xfrm>
            <a:off x="1016000" y="1066800"/>
            <a:ext cx="6096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210"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1117600" y="1143004"/>
            <a:ext cx="58928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528967" y="954341"/>
            <a:ext cx="9144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流程图: 过程 9"/>
          <p:cNvSpPr/>
          <p:nvPr/>
        </p:nvSpPr>
        <p:spPr>
          <a:xfrm rot="2103354" flipH="1">
            <a:off x="6671556" y="936786"/>
            <a:ext cx="865632"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文本占位符 3"/>
          <p:cNvSpPr>
            <a:spLocks noGrp="1"/>
          </p:cNvSpPr>
          <p:nvPr>
            <p:ph type="body" sz="half" idx="2"/>
          </p:nvPr>
        </p:nvSpPr>
        <p:spPr>
          <a:xfrm>
            <a:off x="1117600" y="4800600"/>
            <a:ext cx="58928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44000" y="274640"/>
            <a:ext cx="2438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524000" y="274641"/>
            <a:ext cx="741680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318B51E-331E-4F82-A535-DCDE9BAAE50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F2079D-7958-412A-A3BA-CEAD4D2A8B90}"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7" Type="http://schemas.openxmlformats.org/officeDocument/2006/relationships/theme" Target="../theme/theme3.xml"/><Relationship Id="rId36" Type="http://schemas.openxmlformats.org/officeDocument/2006/relationships/tags" Target="../tags/tag221.xml"/><Relationship Id="rId35" Type="http://schemas.openxmlformats.org/officeDocument/2006/relationships/tags" Target="../tags/tag220.xml"/><Relationship Id="rId34" Type="http://schemas.openxmlformats.org/officeDocument/2006/relationships/tags" Target="../tags/tag219.xml"/><Relationship Id="rId33" Type="http://schemas.openxmlformats.org/officeDocument/2006/relationships/tags" Target="../tags/tag218.xml"/><Relationship Id="rId32" Type="http://schemas.openxmlformats.org/officeDocument/2006/relationships/tags" Target="../tags/tag217.xml"/><Relationship Id="rId31" Type="http://schemas.openxmlformats.org/officeDocument/2006/relationships/tags" Target="../tags/tag216.xml"/><Relationship Id="rId30" Type="http://schemas.openxmlformats.org/officeDocument/2006/relationships/slideLayout" Target="../slideLayouts/slideLayout52.xml"/><Relationship Id="rId3" Type="http://schemas.openxmlformats.org/officeDocument/2006/relationships/slideLayout" Target="../slideLayouts/slideLayout25.xml"/><Relationship Id="rId29" Type="http://schemas.openxmlformats.org/officeDocument/2006/relationships/slideLayout" Target="../slideLayouts/slideLayout51.xml"/><Relationship Id="rId28" Type="http://schemas.openxmlformats.org/officeDocument/2006/relationships/slideLayout" Target="../slideLayouts/slideLayout50.xml"/><Relationship Id="rId27" Type="http://schemas.openxmlformats.org/officeDocument/2006/relationships/slideLayout" Target="../slideLayouts/slideLayout49.xml"/><Relationship Id="rId26" Type="http://schemas.openxmlformats.org/officeDocument/2006/relationships/slideLayout" Target="../slideLayouts/slideLayout48.xml"/><Relationship Id="rId25" Type="http://schemas.openxmlformats.org/officeDocument/2006/relationships/slideLayout" Target="../slideLayouts/slideLayout47.xml"/><Relationship Id="rId24" Type="http://schemas.openxmlformats.org/officeDocument/2006/relationships/slideLayout" Target="../slideLayouts/slideLayout46.xml"/><Relationship Id="rId23" Type="http://schemas.openxmlformats.org/officeDocument/2006/relationships/slideLayout" Target="../slideLayouts/slideLayout45.xml"/><Relationship Id="rId22" Type="http://schemas.openxmlformats.org/officeDocument/2006/relationships/slideLayout" Target="../slideLayouts/slideLayout44.xml"/><Relationship Id="rId21" Type="http://schemas.openxmlformats.org/officeDocument/2006/relationships/slideLayout" Target="../slideLayouts/slideLayout43.xml"/><Relationship Id="rId20" Type="http://schemas.openxmlformats.org/officeDocument/2006/relationships/slideLayout" Target="../slideLayouts/slideLayout42.xml"/><Relationship Id="rId2" Type="http://schemas.openxmlformats.org/officeDocument/2006/relationships/slideLayout" Target="../slideLayouts/slideLayout24.xml"/><Relationship Id="rId19" Type="http://schemas.openxmlformats.org/officeDocument/2006/relationships/slideLayout" Target="../slideLayouts/slideLayout41.xml"/><Relationship Id="rId18" Type="http://schemas.openxmlformats.org/officeDocument/2006/relationships/slideLayout" Target="../slideLayouts/slideLayout40.xml"/><Relationship Id="rId17" Type="http://schemas.openxmlformats.org/officeDocument/2006/relationships/slideLayout" Target="../slideLayouts/slideLayout39.xml"/><Relationship Id="rId16" Type="http://schemas.openxmlformats.org/officeDocument/2006/relationships/slideLayout" Target="../slideLayouts/slideLayout38.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61.xml"/><Relationship Id="rId8" Type="http://schemas.openxmlformats.org/officeDocument/2006/relationships/slideLayout" Target="../slideLayouts/slideLayout60.xml"/><Relationship Id="rId7" Type="http://schemas.openxmlformats.org/officeDocument/2006/relationships/slideLayout" Target="../slideLayouts/slideLayout59.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 Id="rId3" Type="http://schemas.openxmlformats.org/officeDocument/2006/relationships/slideLayout" Target="../slideLayouts/slideLayout55.xml"/><Relationship Id="rId26" Type="http://schemas.openxmlformats.org/officeDocument/2006/relationships/theme" Target="../theme/theme4.xml"/><Relationship Id="rId25" Type="http://schemas.openxmlformats.org/officeDocument/2006/relationships/tags" Target="../tags/tag363.xml"/><Relationship Id="rId24" Type="http://schemas.openxmlformats.org/officeDocument/2006/relationships/tags" Target="../tags/tag362.xml"/><Relationship Id="rId23" Type="http://schemas.openxmlformats.org/officeDocument/2006/relationships/tags" Target="../tags/tag361.xml"/><Relationship Id="rId22" Type="http://schemas.openxmlformats.org/officeDocument/2006/relationships/tags" Target="../tags/tag360.xml"/><Relationship Id="rId21" Type="http://schemas.openxmlformats.org/officeDocument/2006/relationships/tags" Target="../tags/tag359.xml"/><Relationship Id="rId20" Type="http://schemas.openxmlformats.org/officeDocument/2006/relationships/tags" Target="../tags/tag358.xml"/><Relationship Id="rId2" Type="http://schemas.openxmlformats.org/officeDocument/2006/relationships/slideLayout" Target="../slideLayouts/slideLayout54.xml"/><Relationship Id="rId19" Type="http://schemas.openxmlformats.org/officeDocument/2006/relationships/slideLayout" Target="../slideLayouts/slideLayout71.xml"/><Relationship Id="rId18" Type="http://schemas.openxmlformats.org/officeDocument/2006/relationships/slideLayout" Target="../slideLayouts/slideLayout70.xml"/><Relationship Id="rId17" Type="http://schemas.openxmlformats.org/officeDocument/2006/relationships/slideLayout" Target="../slideLayouts/slideLayout69.xml"/><Relationship Id="rId16" Type="http://schemas.openxmlformats.org/officeDocument/2006/relationships/slideLayout" Target="../slideLayouts/slideLayout68.xml"/><Relationship Id="rId15" Type="http://schemas.openxmlformats.org/officeDocument/2006/relationships/slideLayout" Target="../slideLayouts/slideLayout67.xml"/><Relationship Id="rId14" Type="http://schemas.openxmlformats.org/officeDocument/2006/relationships/slideLayout" Target="../slideLayouts/slideLayout66.xml"/><Relationship Id="rId13" Type="http://schemas.openxmlformats.org/officeDocument/2006/relationships/slideLayout" Target="../slideLayouts/slideLayout65.xml"/><Relationship Id="rId12" Type="http://schemas.openxmlformats.org/officeDocument/2006/relationships/slideLayout" Target="../slideLayouts/slideLayout64.xml"/><Relationship Id="rId11" Type="http://schemas.openxmlformats.org/officeDocument/2006/relationships/slideLayout" Target="../slideLayouts/slideLayout63.xml"/><Relationship Id="rId10" Type="http://schemas.openxmlformats.org/officeDocument/2006/relationships/slideLayout" Target="../slideLayouts/slideLayout62.xml"/><Relationship Id="rId1"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80.xml"/><Relationship Id="rId8" Type="http://schemas.openxmlformats.org/officeDocument/2006/relationships/slideLayout" Target="../slideLayouts/slideLayout79.xml"/><Relationship Id="rId7" Type="http://schemas.openxmlformats.org/officeDocument/2006/relationships/slideLayout" Target="../slideLayouts/slideLayout78.xml"/><Relationship Id="rId6" Type="http://schemas.openxmlformats.org/officeDocument/2006/relationships/slideLayout" Target="../slideLayouts/slideLayout77.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2" Type="http://schemas.openxmlformats.org/officeDocument/2006/relationships/theme" Target="../theme/theme5.xml"/><Relationship Id="rId11" Type="http://schemas.openxmlformats.org/officeDocument/2006/relationships/slideLayout" Target="../slideLayouts/slideLayout82.xml"/><Relationship Id="rId10" Type="http://schemas.openxmlformats.org/officeDocument/2006/relationships/slideLayout" Target="../slideLayouts/slideLayout81.xml"/><Relationship Id="rId1"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8B51E-331E-4F82-A535-DCDE9BAAE50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F2079D-7958-412A-A3BA-CEAD4D2A8B9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pic>
        <p:nvPicPr>
          <p:cNvPr id="1026" name="Picture 12"/>
          <p:cNvPicPr>
            <a:picLocks noChangeAspect="1"/>
          </p:cNvPicPr>
          <p:nvPr/>
        </p:nvPicPr>
        <p:blipFill>
          <a:blip r:embed="rId12"/>
          <a:stretch>
            <a:fillRect/>
          </a:stretch>
        </p:blipFill>
        <p:spPr>
          <a:xfrm>
            <a:off x="0" y="0"/>
            <a:ext cx="12192000" cy="6858000"/>
          </a:xfrm>
          <a:prstGeom prst="rect">
            <a:avLst/>
          </a:prstGeom>
          <a:noFill/>
          <a:ln w="9525">
            <a:noFill/>
            <a:miter/>
          </a:ln>
        </p:spPr>
      </p:pic>
      <p:sp>
        <p:nvSpPr>
          <p:cNvPr id="1027" name="标题 1026"/>
          <p:cNvSpPr>
            <a:spLocks noGrp="1"/>
          </p:cNvSpPr>
          <p:nvPr>
            <p:ph type="title"/>
          </p:nvPr>
        </p:nvSpPr>
        <p:spPr>
          <a:xfrm>
            <a:off x="609600" y="190500"/>
            <a:ext cx="10972800" cy="582613"/>
          </a:xfrm>
          <a:prstGeom prst="rect">
            <a:avLst/>
          </a:prstGeom>
          <a:noFill/>
          <a:ln w="9525">
            <a:noFill/>
            <a:miter/>
          </a:ln>
        </p:spPr>
        <p:txBody>
          <a:bodyPr anchor="ctr"/>
          <a:lstStyle/>
          <a:p>
            <a:pPr lvl="0"/>
            <a:r>
              <a:rPr lang="zh-CN" altLang="en-US"/>
              <a:t>单击此处编辑母版标题样式</a:t>
            </a:r>
            <a:endParaRPr lang="zh-CN" altLang="en-US"/>
          </a:p>
        </p:txBody>
      </p:sp>
      <p:sp>
        <p:nvSpPr>
          <p:cNvPr id="1028" name="文本占位符 1027"/>
          <p:cNvSpPr>
            <a:spLocks noGrp="1"/>
          </p:cNvSpPr>
          <p:nvPr>
            <p:ph type="body" idx="1"/>
          </p:nvPr>
        </p:nvSpPr>
        <p:spPr>
          <a:xfrm>
            <a:off x="609600" y="1174750"/>
            <a:ext cx="10972800" cy="4953000"/>
          </a:xfrm>
          <a:prstGeom prst="rect">
            <a:avLst/>
          </a:prstGeom>
          <a:noFill/>
          <a:ln w="9525">
            <a:noFill/>
            <a:miter/>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609600" y="6245225"/>
            <a:ext cx="2844800" cy="476250"/>
          </a:xfrm>
          <a:prstGeom prst="rect">
            <a:avLst/>
          </a:prstGeom>
          <a:noFill/>
          <a:ln w="9525">
            <a:noFill/>
            <a:miter/>
          </a:ln>
        </p:spPr>
        <p:txBody>
          <a:bodyPr/>
          <a:lstStyle>
            <a:lvl1pPr>
              <a:defRPr sz="1400">
                <a:solidFill>
                  <a:schemeClr val="bg1"/>
                </a:solidFill>
              </a:defRPr>
            </a:lvl1pPr>
          </a:lstStyle>
          <a:p>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miter/>
          </a:ln>
        </p:spPr>
        <p:txBody>
          <a:bodyPr/>
          <a:lstStyle>
            <a:lvl1pPr algn="ctr">
              <a:defRPr sz="1400">
                <a:solidFill>
                  <a:schemeClr val="bg1"/>
                </a:solidFill>
              </a:defRPr>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miter/>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1"/>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2"/>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33"/>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34"/>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35"/>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3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1087902" y="-815922"/>
            <a:ext cx="2185183"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椭圆 7"/>
          <p:cNvSpPr/>
          <p:nvPr/>
        </p:nvSpPr>
        <p:spPr>
          <a:xfrm>
            <a:off x="225089" y="21103"/>
            <a:ext cx="2269588"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同心圆 10"/>
          <p:cNvSpPr/>
          <p:nvPr/>
        </p:nvSpPr>
        <p:spPr>
          <a:xfrm rot="2315675">
            <a:off x="243842" y="1055077"/>
            <a:ext cx="1500956"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1350498" y="-54"/>
            <a:ext cx="10841503"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标题占位符 4"/>
          <p:cNvSpPr>
            <a:spLocks noGrp="1"/>
          </p:cNvSpPr>
          <p:nvPr>
            <p:ph type="title"/>
          </p:nvPr>
        </p:nvSpPr>
        <p:spPr>
          <a:xfrm>
            <a:off x="1914144" y="274638"/>
            <a:ext cx="9997440" cy="1143000"/>
          </a:xfrm>
          <a:prstGeom prst="rect">
            <a:avLst/>
          </a:prstGeom>
        </p:spPr>
        <p:txBody>
          <a:bodyPr anchor="ctr">
            <a:normAutofit/>
          </a:bodyPr>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914144" y="1447800"/>
            <a:ext cx="9997440" cy="4800600"/>
          </a:xfrm>
          <a:prstGeom prst="rect">
            <a:avLst/>
          </a:prstGeom>
        </p:spPr>
        <p:txBody>
          <a:bodyPr>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4775200" y="6305550"/>
            <a:ext cx="2844800" cy="476250"/>
          </a:xfrm>
          <a:prstGeom prst="rect">
            <a:avLst/>
          </a:prstGeom>
        </p:spPr>
        <p:txBody>
          <a:bodyPr anchor="b"/>
          <a:lstStyle>
            <a:lvl1pPr algn="r" eaLnBrk="1" latinLnBrk="0" hangingPunct="1">
              <a:defRPr kumimoji="0" sz="1200">
                <a:solidFill>
                  <a:schemeClr val="bg2">
                    <a:shade val="50000"/>
                    <a:satMod val="200000"/>
                  </a:schemeClr>
                </a:solidFill>
              </a:defRPr>
            </a:lvl1pPr>
          </a:lstStyle>
          <a:p>
            <a:fld id="{D318B51E-331E-4F82-A535-DCDE9BAAE508}" type="datetimeFigureOut">
              <a:rPr lang="zh-CN" altLang="en-US" smtClean="0"/>
            </a:fld>
            <a:endParaRPr lang="zh-CN" altLang="en-US"/>
          </a:p>
        </p:txBody>
      </p:sp>
      <p:sp>
        <p:nvSpPr>
          <p:cNvPr id="10" name="页脚占位符 9"/>
          <p:cNvSpPr>
            <a:spLocks noGrp="1"/>
          </p:cNvSpPr>
          <p:nvPr>
            <p:ph type="ftr" sz="quarter" idx="3"/>
          </p:nvPr>
        </p:nvSpPr>
        <p:spPr>
          <a:xfrm>
            <a:off x="7620000" y="6305550"/>
            <a:ext cx="3860800" cy="476250"/>
          </a:xfrm>
          <a:prstGeom prst="rect">
            <a:avLst/>
          </a:prstGeom>
        </p:spPr>
        <p:txBody>
          <a:bodyPr anchor="b"/>
          <a:lstStyle>
            <a:lvl1pPr eaLnBrk="1" latinLnBrk="0" hangingPunct="1">
              <a:defRPr kumimoji="0" sz="1200">
                <a:solidFill>
                  <a:schemeClr val="bg2">
                    <a:shade val="50000"/>
                    <a:satMod val="200000"/>
                  </a:schemeClr>
                </a:solidFill>
                <a:effectLst/>
              </a:defRPr>
            </a:lvl1pPr>
          </a:lstStyle>
          <a:p>
            <a:endParaRPr lang="zh-CN" altLang="en-US"/>
          </a:p>
        </p:txBody>
      </p:sp>
      <p:sp>
        <p:nvSpPr>
          <p:cNvPr id="22" name="灯片编号占位符 21"/>
          <p:cNvSpPr>
            <a:spLocks noGrp="1"/>
          </p:cNvSpPr>
          <p:nvPr>
            <p:ph type="sldNum" sz="quarter" idx="4"/>
          </p:nvPr>
        </p:nvSpPr>
        <p:spPr>
          <a:xfrm>
            <a:off x="11484864" y="6305550"/>
            <a:ext cx="6096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lstStyle>
          <a:p>
            <a:fld id="{9BF2079D-7958-412A-A3BA-CEAD4D2A8B90}" type="slidenum">
              <a:rPr lang="zh-CN" altLang="en-US" smtClean="0"/>
            </a:fld>
            <a:endParaRPr lang="zh-CN" altLang="en-US"/>
          </a:p>
        </p:txBody>
      </p:sp>
      <p:sp>
        <p:nvSpPr>
          <p:cNvPr id="15" name="矩形 14"/>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p:titleStyle>
    <p:bodyStyle>
      <a:lvl1pPr marL="365760" indent="-283210"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490" algn="l" rtl="0" eaLnBrk="1" latinLnBrk="0" hangingPunct="1">
        <a:lnSpc>
          <a:spcPct val="100000"/>
        </a:lnSpc>
        <a:spcBef>
          <a:spcPts val="550"/>
        </a:spcBef>
        <a:buClr>
          <a:schemeClr val="accent1"/>
        </a:buClr>
        <a:buFont typeface="Verdana" panose="020B0604030504040204"/>
        <a:buChar char="◦"/>
        <a:defRPr kumimoji="0" sz="2800" kern="1200">
          <a:solidFill>
            <a:schemeClr val="tx1"/>
          </a:solidFill>
          <a:latin typeface="+mn-lt"/>
          <a:ea typeface="+mn-ea"/>
          <a:cs typeface="+mn-cs"/>
        </a:defRPr>
      </a:lvl2pPr>
      <a:lvl3pPr marL="887095"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990"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575"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8945"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425"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385.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tags" Target="../tags/tag364.xml"/><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tags" Target="../tags/tag365.xml"/><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9" Type="http://schemas.openxmlformats.org/officeDocument/2006/relationships/notesSlide" Target="../notesSlides/notesSlide1.xml"/><Relationship Id="rId18" Type="http://schemas.openxmlformats.org/officeDocument/2006/relationships/slideLayout" Target="../slideLayouts/slideLayout78.xml"/><Relationship Id="rId17" Type="http://schemas.openxmlformats.org/officeDocument/2006/relationships/tags" Target="../tags/tag382.xml"/><Relationship Id="rId16" Type="http://schemas.openxmlformats.org/officeDocument/2006/relationships/tags" Target="../tags/tag381.xml"/><Relationship Id="rId15" Type="http://schemas.openxmlformats.org/officeDocument/2006/relationships/tags" Target="../tags/tag380.xml"/><Relationship Id="rId14" Type="http://schemas.openxmlformats.org/officeDocument/2006/relationships/tags" Target="../tags/tag379.xml"/><Relationship Id="rId13" Type="http://schemas.openxmlformats.org/officeDocument/2006/relationships/tags" Target="../tags/tag378.xml"/><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tags" Target="../tags/tag36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1.xml"/><Relationship Id="rId2" Type="http://schemas.openxmlformats.org/officeDocument/2006/relationships/tags" Target="../tags/tag383.xml"/><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1.xml"/><Relationship Id="rId2" Type="http://schemas.openxmlformats.org/officeDocument/2006/relationships/tags" Target="../tags/tag384.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7290391" y="0"/>
            <a:ext cx="4901609" cy="6834208"/>
          </a:xfrm>
          <a:prstGeom prst="rect">
            <a:avLst/>
          </a:prstGeom>
        </p:spPr>
      </p:pic>
      <p:sp>
        <p:nvSpPr>
          <p:cNvPr id="9" name="文本框 8"/>
          <p:cNvSpPr txBox="1"/>
          <p:nvPr/>
        </p:nvSpPr>
        <p:spPr>
          <a:xfrm>
            <a:off x="1307520" y="3417104"/>
            <a:ext cx="4110300" cy="1624484"/>
          </a:xfrm>
          <a:prstGeom prst="rect">
            <a:avLst/>
          </a:prstGeom>
          <a:noFill/>
        </p:spPr>
        <p:txBody>
          <a:bodyPr vert="horz" wrap="square" rtlCol="0">
            <a:spAutoFit/>
          </a:bodyPr>
          <a:lstStyle/>
          <a:p>
            <a:pPr algn="ctr">
              <a:lnSpc>
                <a:spcPct val="150000"/>
              </a:lnSpc>
            </a:pPr>
            <a:r>
              <a:rPr lang="zh-CN" altLang="en-US" sz="3600" dirty="0">
                <a:latin typeface="微软雅黑" panose="020B0503020204020204" charset="-122"/>
                <a:ea typeface="微软雅黑" panose="020B0503020204020204" charset="-122"/>
              </a:rPr>
              <a:t>茹志鹃</a:t>
            </a:r>
            <a:endParaRPr lang="en-US" altLang="zh-CN" sz="3600" dirty="0">
              <a:latin typeface="微软雅黑" panose="020B0503020204020204" charset="-122"/>
              <a:ea typeface="微软雅黑" panose="020B0503020204020204" charset="-122"/>
            </a:endParaRPr>
          </a:p>
          <a:p>
            <a:pPr algn="ctr">
              <a:lnSpc>
                <a:spcPct val="150000"/>
              </a:lnSpc>
            </a:pPr>
            <a:endParaRPr lang="zh-CN" altLang="en-US" sz="3600" dirty="0">
              <a:latin typeface="仿宋" panose="02010609060101010101" pitchFamily="49" charset="-122"/>
              <a:ea typeface="仿宋" panose="02010609060101010101" pitchFamily="49" charset="-122"/>
            </a:endParaRPr>
          </a:p>
        </p:txBody>
      </p:sp>
      <p:pic>
        <p:nvPicPr>
          <p:cNvPr id="3" name="图片 2"/>
          <p:cNvPicPr>
            <a:picLocks noChangeAspect="1"/>
          </p:cNvPicPr>
          <p:nvPr/>
        </p:nvPicPr>
        <p:blipFill>
          <a:blip r:embed="rId2"/>
          <a:stretch>
            <a:fillRect/>
          </a:stretch>
        </p:blipFill>
        <p:spPr>
          <a:xfrm>
            <a:off x="979662" y="1292241"/>
            <a:ext cx="6224555" cy="256663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2888" y="1524000"/>
            <a:ext cx="8240889" cy="4959492"/>
          </a:xfrm>
          <a:ln>
            <a:solidFill>
              <a:schemeClr val="accent1"/>
            </a:solidFill>
          </a:ln>
        </p:spPr>
        <p:txBody>
          <a:bodyPr>
            <a:normAutofit/>
          </a:bodyPr>
          <a:lstStyle/>
          <a:p>
            <a:pPr marL="0" indent="0">
              <a:buNone/>
            </a:pPr>
            <a:r>
              <a:rPr lang="en-US" altLang="zh-CN" sz="3600" b="1" dirty="0">
                <a:latin typeface="华文中宋" panose="02010600040101010101" pitchFamily="2" charset="-122"/>
                <a:ea typeface="华文中宋" panose="02010600040101010101" pitchFamily="2" charset="-122"/>
              </a:rPr>
              <a:t>1.</a:t>
            </a:r>
            <a:r>
              <a:rPr lang="zh-CN" altLang="en-US" sz="3600" b="1" dirty="0">
                <a:latin typeface="华文中宋" panose="02010600040101010101" pitchFamily="2" charset="-122"/>
                <a:ea typeface="华文中宋" panose="02010600040101010101" pitchFamily="2" charset="-122"/>
              </a:rPr>
              <a:t>故事的叙述者，增强故事的</a:t>
            </a:r>
            <a:r>
              <a:rPr lang="zh-CN" altLang="en-US" sz="3600" b="1" dirty="0" smtClean="0">
                <a:solidFill>
                  <a:schemeClr val="accent2">
                    <a:lumMod val="75000"/>
                  </a:schemeClr>
                </a:solidFill>
                <a:latin typeface="华文中宋" panose="02010600040101010101" pitchFamily="2" charset="-122"/>
                <a:ea typeface="华文中宋" panose="02010600040101010101" pitchFamily="2" charset="-122"/>
              </a:rPr>
              <a:t>真实性</a:t>
            </a:r>
            <a:r>
              <a:rPr lang="zh-CN" altLang="en-US" sz="3600" b="1" dirty="0" smtClean="0">
                <a:latin typeface="华文中宋" panose="02010600040101010101" pitchFamily="2" charset="-122"/>
                <a:ea typeface="华文中宋" panose="02010600040101010101" pitchFamily="2" charset="-122"/>
              </a:rPr>
              <a:t>。</a:t>
            </a:r>
            <a:endParaRPr lang="en-US" altLang="zh-CN" sz="3600" b="1" dirty="0">
              <a:latin typeface="华文中宋" panose="02010600040101010101" pitchFamily="2" charset="-122"/>
              <a:ea typeface="华文中宋" panose="02010600040101010101" pitchFamily="2" charset="-122"/>
            </a:endParaRPr>
          </a:p>
          <a:p>
            <a:pPr marL="0" indent="0">
              <a:buNone/>
            </a:pPr>
            <a:r>
              <a:rPr lang="en-US" altLang="zh-CN" sz="3600" b="1" dirty="0">
                <a:latin typeface="华文中宋" panose="02010600040101010101" pitchFamily="2" charset="-122"/>
                <a:ea typeface="华文中宋" panose="02010600040101010101" pitchFamily="2" charset="-122"/>
              </a:rPr>
              <a:t>2.</a:t>
            </a:r>
            <a:r>
              <a:rPr lang="zh-CN" altLang="en-US" sz="3600" b="1" dirty="0">
                <a:latin typeface="华文中宋" panose="02010600040101010101" pitchFamily="2" charset="-122"/>
                <a:ea typeface="华文中宋" panose="02010600040101010101" pitchFamily="2" charset="-122"/>
              </a:rPr>
              <a:t>小说的</a:t>
            </a:r>
            <a:r>
              <a:rPr lang="zh-CN" altLang="en-US" sz="3600" b="1" dirty="0">
                <a:solidFill>
                  <a:schemeClr val="accent2">
                    <a:lumMod val="75000"/>
                  </a:schemeClr>
                </a:solidFill>
                <a:latin typeface="华文中宋" panose="02010600040101010101" pitchFamily="2" charset="-122"/>
                <a:ea typeface="华文中宋" panose="02010600040101010101" pitchFamily="2" charset="-122"/>
              </a:rPr>
              <a:t>线索人物</a:t>
            </a:r>
            <a:r>
              <a:rPr lang="zh-CN" altLang="en-US" sz="3600" b="1" dirty="0">
                <a:latin typeface="华文中宋" panose="02010600040101010101" pitchFamily="2" charset="-122"/>
                <a:ea typeface="华文中宋" panose="02010600040101010101" pitchFamily="2" charset="-122"/>
              </a:rPr>
              <a:t>，贯穿整个</a:t>
            </a:r>
            <a:r>
              <a:rPr lang="zh-CN" altLang="en-US" sz="3600" b="1" dirty="0" smtClean="0">
                <a:latin typeface="华文中宋" panose="02010600040101010101" pitchFamily="2" charset="-122"/>
                <a:ea typeface="华文中宋" panose="02010600040101010101" pitchFamily="2" charset="-122"/>
              </a:rPr>
              <a:t>故事。</a:t>
            </a:r>
            <a:endParaRPr lang="en-US" altLang="zh-CN" sz="3600" b="1" dirty="0">
              <a:latin typeface="华文中宋" panose="02010600040101010101" pitchFamily="2" charset="-122"/>
              <a:ea typeface="华文中宋" panose="02010600040101010101" pitchFamily="2" charset="-122"/>
            </a:endParaRPr>
          </a:p>
          <a:p>
            <a:pPr marL="0" indent="0">
              <a:buNone/>
            </a:pPr>
            <a:r>
              <a:rPr lang="en-US" altLang="zh-CN" sz="3600" b="1" dirty="0">
                <a:latin typeface="华文中宋" panose="02010600040101010101" pitchFamily="2" charset="-122"/>
                <a:ea typeface="华文中宋" panose="02010600040101010101" pitchFamily="2" charset="-122"/>
              </a:rPr>
              <a:t>3.</a:t>
            </a:r>
            <a:r>
              <a:rPr lang="zh-CN" altLang="en-US" sz="3600" b="1" dirty="0">
                <a:solidFill>
                  <a:schemeClr val="accent2">
                    <a:lumMod val="75000"/>
                  </a:schemeClr>
                </a:solidFill>
                <a:latin typeface="华文中宋" panose="02010600040101010101" pitchFamily="2" charset="-122"/>
                <a:ea typeface="华文中宋" panose="02010600040101010101" pitchFamily="2" charset="-122"/>
                <a:sym typeface="+mn-ea"/>
              </a:rPr>
              <a:t>情节</a:t>
            </a:r>
            <a:r>
              <a:rPr lang="zh-CN" altLang="en-US" sz="3600" b="1" dirty="0">
                <a:latin typeface="华文中宋" panose="02010600040101010101" pitchFamily="2" charset="-122"/>
                <a:ea typeface="华文中宋" panose="02010600040101010101" pitchFamily="2" charset="-122"/>
                <a:sym typeface="+mn-ea"/>
              </a:rPr>
              <a:t>发展的重要</a:t>
            </a:r>
            <a:r>
              <a:rPr lang="zh-CN" altLang="en-US" sz="3600" b="1" dirty="0">
                <a:solidFill>
                  <a:schemeClr val="accent2">
                    <a:lumMod val="75000"/>
                  </a:schemeClr>
                </a:solidFill>
                <a:latin typeface="华文中宋" panose="02010600040101010101" pitchFamily="2" charset="-122"/>
                <a:ea typeface="华文中宋" panose="02010600040101010101" pitchFamily="2" charset="-122"/>
                <a:sym typeface="+mn-ea"/>
              </a:rPr>
              <a:t>推动者</a:t>
            </a:r>
            <a:r>
              <a:rPr lang="zh-CN" altLang="en-US" sz="3600" b="1" dirty="0">
                <a:latin typeface="华文中宋" panose="02010600040101010101" pitchFamily="2" charset="-122"/>
                <a:ea typeface="华文中宋" panose="02010600040101010101" pitchFamily="2" charset="-122"/>
                <a:sym typeface="+mn-ea"/>
              </a:rPr>
              <a:t>，小说</a:t>
            </a:r>
            <a:r>
              <a:rPr lang="zh-CN" altLang="en-US" sz="3600" b="1" dirty="0">
                <a:latin typeface="华文中宋" panose="02010600040101010101" pitchFamily="2" charset="-122"/>
                <a:ea typeface="华文中宋" panose="02010600040101010101" pitchFamily="2" charset="-122"/>
              </a:rPr>
              <a:t>由“我”的所见所感展开，推动了故事情节的发展。</a:t>
            </a:r>
            <a:endParaRPr lang="zh-CN" altLang="en-US" sz="3600" b="1" dirty="0">
              <a:latin typeface="华文中宋" panose="02010600040101010101" pitchFamily="2" charset="-122"/>
              <a:ea typeface="华文中宋" panose="02010600040101010101" pitchFamily="2" charset="-122"/>
            </a:endParaRPr>
          </a:p>
          <a:p>
            <a:pPr marL="0" indent="0">
              <a:buNone/>
            </a:pPr>
            <a:r>
              <a:rPr lang="en-US" altLang="zh-CN" sz="3600" b="1" dirty="0">
                <a:latin typeface="华文中宋" panose="02010600040101010101" pitchFamily="2" charset="-122"/>
                <a:ea typeface="华文中宋" panose="02010600040101010101" pitchFamily="2" charset="-122"/>
              </a:rPr>
              <a:t>4.</a:t>
            </a:r>
            <a:r>
              <a:rPr lang="zh-CN" altLang="en-US" sz="3600" b="1" dirty="0">
                <a:latin typeface="华文中宋" panose="02010600040101010101" pitchFamily="2" charset="-122"/>
                <a:ea typeface="华文中宋" panose="02010600040101010101" pitchFamily="2" charset="-122"/>
                <a:sym typeface="+mn-ea"/>
              </a:rPr>
              <a:t>“我”以独特的</a:t>
            </a:r>
            <a:r>
              <a:rPr lang="zh-CN" altLang="en-US" sz="3600" b="1" dirty="0">
                <a:solidFill>
                  <a:schemeClr val="accent2">
                    <a:lumMod val="75000"/>
                  </a:schemeClr>
                </a:solidFill>
                <a:latin typeface="华文中宋" panose="02010600040101010101" pitchFamily="2" charset="-122"/>
                <a:ea typeface="华文中宋" panose="02010600040101010101" pitchFamily="2" charset="-122"/>
                <a:sym typeface="+mn-ea"/>
              </a:rPr>
              <a:t>女性视角</a:t>
            </a:r>
            <a:r>
              <a:rPr lang="zh-CN" altLang="en-US" sz="3600" b="1" dirty="0">
                <a:latin typeface="华文中宋" panose="02010600040101010101" pitchFamily="2" charset="-122"/>
                <a:ea typeface="华文中宋" panose="02010600040101010101" pitchFamily="2" charset="-122"/>
                <a:sym typeface="+mn-ea"/>
              </a:rPr>
              <a:t>细微观察，使小通讯员和新媳妇的形象跃然纸上，而且通过富有浪漫气息的想象，使作品充满抒情色彩。</a:t>
            </a:r>
            <a:endParaRPr lang="zh-CN" altLang="en-US" sz="3600" b="1" dirty="0">
              <a:latin typeface="华文中宋" panose="02010600040101010101" pitchFamily="2" charset="-122"/>
              <a:ea typeface="华文中宋" panose="02010600040101010101" pitchFamily="2" charset="-122"/>
            </a:endParaRPr>
          </a:p>
          <a:p>
            <a:endParaRPr lang="zh-CN" altLang="en-US" dirty="0"/>
          </a:p>
        </p:txBody>
      </p:sp>
      <p:pic>
        <p:nvPicPr>
          <p:cNvPr id="4" name="图片 3"/>
          <p:cNvPicPr>
            <a:picLocks noChangeAspect="1"/>
          </p:cNvPicPr>
          <p:nvPr/>
        </p:nvPicPr>
        <p:blipFill>
          <a:blip r:embed="rId1"/>
          <a:stretch>
            <a:fillRect/>
          </a:stretch>
        </p:blipFill>
        <p:spPr>
          <a:xfrm>
            <a:off x="8495214" y="1524000"/>
            <a:ext cx="3587072" cy="4903047"/>
          </a:xfrm>
          <a:prstGeom prst="rect">
            <a:avLst/>
          </a:prstGeom>
        </p:spPr>
      </p:pic>
      <p:grpSp>
        <p:nvGrpSpPr>
          <p:cNvPr id="5" name="Group 19"/>
          <p:cNvGrpSpPr/>
          <p:nvPr/>
        </p:nvGrpSpPr>
        <p:grpSpPr bwMode="auto">
          <a:xfrm flipV="1">
            <a:off x="112888" y="238486"/>
            <a:ext cx="9456681" cy="971188"/>
            <a:chOff x="0" y="0"/>
            <a:chExt cx="1158" cy="2085"/>
          </a:xfrm>
          <a:solidFill>
            <a:schemeClr val="accent2">
              <a:lumMod val="40000"/>
              <a:lumOff val="60000"/>
            </a:schemeClr>
          </a:solidFill>
        </p:grpSpPr>
        <p:sp>
          <p:nvSpPr>
            <p:cNvPr id="6" name="AutoShape 20"/>
            <p:cNvSpPr>
              <a:spLocks noChangeArrowheads="1"/>
            </p:cNvSpPr>
            <p:nvPr/>
          </p:nvSpPr>
          <p:spPr bwMode="auto">
            <a:xfrm>
              <a:off x="0" y="0"/>
              <a:ext cx="1158" cy="2085"/>
            </a:xfrm>
            <a:prstGeom prst="roundRect">
              <a:avLst>
                <a:gd name="adj" fmla="val 16667"/>
              </a:avLst>
            </a:prstGeom>
            <a:grpFill/>
            <a:ln w="38100">
              <a:solidFill>
                <a:schemeClr val="bg1"/>
              </a:solidFill>
              <a:round/>
            </a:ln>
            <a:effectLst>
              <a:outerShdw dist="107763" dir="2700000" algn="ctr" rotWithShape="0">
                <a:srgbClr val="808080">
                  <a:alpha val="50000"/>
                </a:srgbClr>
              </a:outerShdw>
            </a:effectLst>
          </p:spPr>
          <p:txBody>
            <a:bodyPr wrap="none" anchor="ct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
                  <a:srgbClr val="000000"/>
                </a:buClr>
                <a:buFont typeface="Wingdings" panose="05000000000000000000" pitchFamily="2" charset="2"/>
                <a:buNone/>
              </a:pPr>
              <a:endParaRPr lang="zh-CN" altLang="zh-CN" sz="1800">
                <a:solidFill>
                  <a:srgbClr val="000000"/>
                </a:solidFill>
              </a:endParaRPr>
            </a:p>
          </p:txBody>
        </p:sp>
        <p:sp>
          <p:nvSpPr>
            <p:cNvPr id="7" name="AutoShape 21"/>
            <p:cNvSpPr>
              <a:spLocks noChangeArrowheads="1"/>
            </p:cNvSpPr>
            <p:nvPr/>
          </p:nvSpPr>
          <p:spPr bwMode="auto">
            <a:xfrm>
              <a:off x="48" y="30"/>
              <a:ext cx="1063" cy="288"/>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
                  <a:srgbClr val="000000"/>
                </a:buClr>
                <a:buFont typeface="Wingdings" panose="05000000000000000000" pitchFamily="2" charset="2"/>
                <a:buNone/>
              </a:pPr>
              <a:endParaRPr lang="zh-CN" altLang="zh-CN" sz="1800">
                <a:solidFill>
                  <a:srgbClr val="000000"/>
                </a:solidFill>
              </a:endParaRPr>
            </a:p>
          </p:txBody>
        </p:sp>
      </p:grpSp>
      <p:sp>
        <p:nvSpPr>
          <p:cNvPr id="8" name="矩形 7"/>
          <p:cNvSpPr/>
          <p:nvPr/>
        </p:nvSpPr>
        <p:spPr>
          <a:xfrm>
            <a:off x="-112889" y="423094"/>
            <a:ext cx="9682459" cy="646331"/>
          </a:xfrm>
          <a:prstGeom prst="rect">
            <a:avLst/>
          </a:prstGeom>
        </p:spPr>
        <p:txBody>
          <a:bodyPr wrap="none">
            <a:spAutoFit/>
          </a:bodyPr>
          <a:lstStyle/>
          <a:p>
            <a:r>
              <a:rPr lang="zh-CN" altLang="en-US" sz="3600" b="1" cap="all" dirty="0">
                <a:solidFill>
                  <a:schemeClr val="accent6">
                    <a:lumMod val="50000"/>
                  </a:schemeClr>
                </a:solidFill>
                <a:effectLst/>
                <a:latin typeface="黑体" panose="02010609060101010101" pitchFamily="49" charset="-122"/>
                <a:ea typeface="黑体" panose="02010609060101010101" pitchFamily="49" charset="-122"/>
              </a:rPr>
              <a:t>“我”是一个什么角色？在小说中有什么作用</a:t>
            </a:r>
            <a:r>
              <a:rPr lang="en-US" altLang="zh-CN" sz="3600" b="1" cap="all" dirty="0">
                <a:solidFill>
                  <a:schemeClr val="accent6">
                    <a:lumMod val="50000"/>
                  </a:schemeClr>
                </a:solidFill>
                <a:effectLst/>
                <a:latin typeface="黑体" panose="02010609060101010101" pitchFamily="49" charset="-122"/>
                <a:ea typeface="黑体" panose="02010609060101010101" pitchFamily="49" charset="-122"/>
              </a:rPr>
              <a:t>?</a:t>
            </a:r>
            <a:endParaRPr lang="zh-CN" altLang="en-US" sz="3600" dirty="0">
              <a:solidFill>
                <a:schemeClr val="accent6">
                  <a:lumMod val="50000"/>
                </a:schemeClr>
              </a:solidFill>
              <a:effectLst/>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54220" y="144076"/>
            <a:ext cx="8648418" cy="1003395"/>
          </a:xfrm>
          <a:prstGeom prst="flowChartAlternateProcess">
            <a:avLst/>
          </a:prstGeom>
          <a:solidFill>
            <a:schemeClr val="accent2">
              <a:lumMod val="20000"/>
              <a:lumOff val="80000"/>
            </a:schemeClr>
          </a:solidFill>
        </p:spPr>
        <p:txBody>
          <a:bodyPr wrap="square" rtlCol="0">
            <a:spAutoFit/>
          </a:bodyPr>
          <a:lstStyle/>
          <a:p>
            <a:pPr algn="ctr">
              <a:lnSpc>
                <a:spcPct val="150000"/>
              </a:lnSpc>
            </a:pPr>
            <a:r>
              <a:rPr sz="4000" b="1" dirty="0" err="1" smtClean="0">
                <a:solidFill>
                  <a:srgbClr val="7030A0"/>
                </a:solidFill>
                <a:latin typeface="微软雅黑" panose="020B0503020204020204" charset="-122"/>
                <a:cs typeface="微软雅黑" panose="020B0503020204020204" charset="-122"/>
                <a:sym typeface="+mn-ea"/>
              </a:rPr>
              <a:t>小说</a:t>
            </a:r>
            <a:r>
              <a:rPr lang="zh-CN" altLang="en-US" sz="4000" b="1" dirty="0" smtClean="0">
                <a:solidFill>
                  <a:srgbClr val="7030A0"/>
                </a:solidFill>
                <a:latin typeface="微软雅黑" panose="020B0503020204020204" charset="-122"/>
                <a:cs typeface="微软雅黑" panose="020B0503020204020204" charset="-122"/>
                <a:sym typeface="+mn-ea"/>
              </a:rPr>
              <a:t>为什么以</a:t>
            </a:r>
            <a:r>
              <a:rPr sz="4000" b="1" dirty="0" smtClean="0">
                <a:solidFill>
                  <a:srgbClr val="7030A0"/>
                </a:solidFill>
                <a:latin typeface="微软雅黑" panose="020B0503020204020204" charset="-122"/>
                <a:cs typeface="微软雅黑" panose="020B0503020204020204" charset="-122"/>
                <a:sym typeface="+mn-ea"/>
              </a:rPr>
              <a:t>“</a:t>
            </a:r>
            <a:r>
              <a:rPr sz="4000" b="1" dirty="0" err="1">
                <a:solidFill>
                  <a:srgbClr val="7030A0"/>
                </a:solidFill>
                <a:latin typeface="微软雅黑" panose="020B0503020204020204" charset="-122"/>
                <a:cs typeface="微软雅黑" panose="020B0503020204020204" charset="-122"/>
                <a:sym typeface="+mn-ea"/>
              </a:rPr>
              <a:t>百合花”</a:t>
            </a:r>
            <a:r>
              <a:rPr sz="4000" b="1" dirty="0" err="1" smtClean="0">
                <a:solidFill>
                  <a:srgbClr val="7030A0"/>
                </a:solidFill>
                <a:latin typeface="微软雅黑" panose="020B0503020204020204" charset="-122"/>
                <a:cs typeface="微软雅黑" panose="020B0503020204020204" charset="-122"/>
                <a:sym typeface="+mn-ea"/>
              </a:rPr>
              <a:t>为标题</a:t>
            </a:r>
            <a:r>
              <a:rPr sz="4000" b="1" dirty="0" smtClean="0">
                <a:solidFill>
                  <a:srgbClr val="7030A0"/>
                </a:solidFill>
                <a:latin typeface="微软雅黑" panose="020B0503020204020204" charset="-122"/>
                <a:cs typeface="微软雅黑" panose="020B0503020204020204" charset="-122"/>
                <a:sym typeface="+mn-ea"/>
              </a:rPr>
              <a:t>？</a:t>
            </a:r>
            <a:endParaRPr sz="4000" b="1" dirty="0">
              <a:solidFill>
                <a:srgbClr val="7030A0"/>
              </a:solidFill>
              <a:latin typeface="微软雅黑" panose="020B0503020204020204" charset="-122"/>
              <a:cs typeface="微软雅黑" panose="020B0503020204020204" charset="-122"/>
              <a:sym typeface="+mn-ea"/>
            </a:endParaRPr>
          </a:p>
        </p:txBody>
      </p:sp>
      <p:sp>
        <p:nvSpPr>
          <p:cNvPr id="4" name="文本框 3"/>
          <p:cNvSpPr txBox="1"/>
          <p:nvPr/>
        </p:nvSpPr>
        <p:spPr>
          <a:xfrm>
            <a:off x="178710" y="1277071"/>
            <a:ext cx="8623928" cy="5509200"/>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rtlCol="0" anchor="t">
            <a:spAutoFit/>
          </a:bodyPr>
          <a:lstStyle/>
          <a:p>
            <a:pPr fontAlgn="base"/>
            <a:r>
              <a:rPr lang="zh-CN" altLang="en-US" sz="3200" noProof="1">
                <a:ea typeface="华文楷体" panose="02010600040101010101" charset="-122"/>
              </a:rPr>
              <a:t> </a:t>
            </a:r>
            <a:r>
              <a:rPr lang="zh-CN" altLang="en-US" sz="3200" b="1" noProof="1">
                <a:solidFill>
                  <a:schemeClr val="accent6">
                    <a:lumMod val="75000"/>
                  </a:schemeClr>
                </a:solidFill>
                <a:latin typeface="华文中宋" panose="02010600040101010101" pitchFamily="2" charset="-122"/>
                <a:ea typeface="华文中宋" panose="02010600040101010101" pitchFamily="2" charset="-122"/>
              </a:rPr>
              <a:t>百合花，色泽淡雅，香气清幽，纯洁美丽。</a:t>
            </a:r>
            <a:endParaRPr lang="zh-CN" altLang="en-US" sz="3200" b="1" noProof="1">
              <a:solidFill>
                <a:schemeClr val="accent6">
                  <a:lumMod val="75000"/>
                </a:schemeClr>
              </a:solidFill>
              <a:latin typeface="华文中宋" panose="02010600040101010101" pitchFamily="2" charset="-122"/>
              <a:ea typeface="华文中宋" panose="02010600040101010101" pitchFamily="2" charset="-122"/>
            </a:endParaRPr>
          </a:p>
          <a:p>
            <a:pPr fontAlgn="base"/>
            <a:r>
              <a:rPr lang="en-US" altLang="zh-CN" sz="3200" b="1" noProof="1">
                <a:latin typeface="华文中宋" panose="02010600040101010101" pitchFamily="2" charset="-122"/>
                <a:ea typeface="华文中宋" panose="02010600040101010101" pitchFamily="2" charset="-122"/>
              </a:rPr>
              <a:t>1.</a:t>
            </a:r>
            <a:r>
              <a:rPr lang="zh-CN" altLang="en-US" sz="3200" b="1" noProof="1">
                <a:latin typeface="华文中宋" panose="02010600040101010101" pitchFamily="2" charset="-122"/>
                <a:ea typeface="华文中宋" panose="02010600040101010101" pitchFamily="2" charset="-122"/>
              </a:rPr>
              <a:t>本文的题目“</a:t>
            </a:r>
            <a:r>
              <a:rPr lang="zh-CN" altLang="zh-CN" sz="3200" b="1" noProof="1">
                <a:latin typeface="华文中宋" panose="02010600040101010101" pitchFamily="2" charset="-122"/>
                <a:ea typeface="华文中宋" panose="02010600040101010101" pitchFamily="2" charset="-122"/>
              </a:rPr>
              <a:t>百合花”是</a:t>
            </a:r>
            <a:r>
              <a:rPr lang="zh-CN" altLang="en-US" sz="3200" b="1" noProof="1">
                <a:latin typeface="华文中宋" panose="02010600040101010101" pitchFamily="2" charset="-122"/>
                <a:ea typeface="华文中宋" panose="02010600040101010101" pitchFamily="2" charset="-122"/>
              </a:rPr>
              <a:t>以借代的手法指</a:t>
            </a:r>
            <a:r>
              <a:rPr lang="zh-CN" altLang="zh-CN" sz="3200" b="1" noProof="1">
                <a:latin typeface="华文中宋" panose="02010600040101010101" pitchFamily="2" charset="-122"/>
                <a:ea typeface="华文中宋" panose="02010600040101010101" pitchFamily="2" charset="-122"/>
              </a:rPr>
              <a:t>小说主人公新媳妇的嫁妆</a:t>
            </a:r>
            <a:r>
              <a:rPr lang="en-US" altLang="zh-CN" sz="3200" b="1" noProof="1">
                <a:latin typeface="华文中宋" panose="02010600040101010101" pitchFamily="2" charset="-122"/>
                <a:ea typeface="华文中宋" panose="02010600040101010101" pitchFamily="2" charset="-122"/>
              </a:rPr>
              <a:t>(</a:t>
            </a:r>
            <a:r>
              <a:rPr lang="zh-CN" altLang="zh-CN" sz="3200" b="1" noProof="1">
                <a:latin typeface="华文中宋" panose="02010600040101010101" pitchFamily="2" charset="-122"/>
                <a:ea typeface="华文中宋" panose="02010600040101010101" pitchFamily="2" charset="-122"/>
              </a:rPr>
              <a:t>新被子</a:t>
            </a:r>
            <a:r>
              <a:rPr lang="en-US" altLang="zh-CN" sz="3200" b="1" noProof="1">
                <a:latin typeface="华文中宋" panose="02010600040101010101" pitchFamily="2" charset="-122"/>
                <a:ea typeface="华文中宋" panose="02010600040101010101" pitchFamily="2" charset="-122"/>
              </a:rPr>
              <a:t>)</a:t>
            </a:r>
            <a:r>
              <a:rPr lang="zh-CN" altLang="zh-CN" sz="3200" b="1" noProof="1">
                <a:latin typeface="华文中宋" panose="02010600040101010101" pitchFamily="2" charset="-122"/>
                <a:ea typeface="华文中宋" panose="02010600040101010101" pitchFamily="2" charset="-122"/>
              </a:rPr>
              <a:t>上的图案。</a:t>
            </a:r>
            <a:endParaRPr lang="zh-CN" altLang="zh-CN" sz="3200" b="1" noProof="1">
              <a:latin typeface="华文中宋" panose="02010600040101010101" pitchFamily="2" charset="-122"/>
              <a:ea typeface="华文中宋" panose="02010600040101010101" pitchFamily="2" charset="-122"/>
            </a:endParaRPr>
          </a:p>
          <a:p>
            <a:pPr fontAlgn="base"/>
            <a:r>
              <a:rPr lang="en-US" altLang="zh-CN" sz="3200" b="1" noProof="1">
                <a:latin typeface="华文中宋" panose="02010600040101010101" pitchFamily="2" charset="-122"/>
                <a:ea typeface="华文中宋" panose="02010600040101010101" pitchFamily="2" charset="-122"/>
              </a:rPr>
              <a:t>2.</a:t>
            </a:r>
            <a:r>
              <a:rPr lang="zh-CN" altLang="en-US" sz="3200" b="1" noProof="1">
                <a:latin typeface="华文中宋" panose="02010600040101010101" pitchFamily="2" charset="-122"/>
                <a:ea typeface="华文中宋" panose="02010600040101010101" pitchFamily="2" charset="-122"/>
              </a:rPr>
              <a:t>百合花在小说中具有丰富的</a:t>
            </a:r>
            <a:r>
              <a:rPr lang="zh-CN" altLang="en-US" sz="3200" b="1" u="sng" noProof="1">
                <a:solidFill>
                  <a:srgbClr val="FF3399"/>
                </a:solidFill>
                <a:latin typeface="华文中宋" panose="02010600040101010101" pitchFamily="2" charset="-122"/>
                <a:ea typeface="华文中宋" panose="02010600040101010101" pitchFamily="2" charset="-122"/>
              </a:rPr>
              <a:t>象征</a:t>
            </a:r>
            <a:r>
              <a:rPr lang="zh-CN" altLang="en-US" sz="3200" b="1" noProof="1">
                <a:latin typeface="华文中宋" panose="02010600040101010101" pitchFamily="2" charset="-122"/>
                <a:ea typeface="华文中宋" panose="02010600040101010101" pitchFamily="2" charset="-122"/>
              </a:rPr>
              <a:t>意义：</a:t>
            </a:r>
            <a:r>
              <a:rPr lang="zh-CN" altLang="en-US" sz="3200" b="1" noProof="1">
                <a:solidFill>
                  <a:schemeClr val="tx1"/>
                </a:solidFill>
                <a:latin typeface="华文中宋" panose="02010600040101010101" pitchFamily="2" charset="-122"/>
                <a:ea typeface="华文中宋" panose="02010600040101010101" pitchFamily="2" charset="-122"/>
              </a:rPr>
              <a:t>小通讯员有百合花一样</a:t>
            </a:r>
            <a:r>
              <a:rPr lang="zh-CN" altLang="en-US" sz="3200" b="1" noProof="1">
                <a:solidFill>
                  <a:srgbClr val="FF3399"/>
                </a:solidFill>
                <a:latin typeface="华文中宋" panose="02010600040101010101" pitchFamily="2" charset="-122"/>
                <a:ea typeface="华文中宋" panose="02010600040101010101" pitchFamily="2" charset="-122"/>
              </a:rPr>
              <a:t>美好的心灵</a:t>
            </a:r>
            <a:r>
              <a:rPr lang="zh-CN" altLang="en-US" sz="3200" b="1" noProof="1">
                <a:solidFill>
                  <a:srgbClr val="FF0000"/>
                </a:solidFill>
                <a:latin typeface="华文中宋" panose="02010600040101010101" pitchFamily="2" charset="-122"/>
                <a:ea typeface="华文中宋" panose="02010600040101010101" pitchFamily="2" charset="-122"/>
              </a:rPr>
              <a:t>，</a:t>
            </a:r>
            <a:r>
              <a:rPr lang="zh-CN" altLang="zh-CN" sz="3200" b="1" noProof="1">
                <a:solidFill>
                  <a:schemeClr val="tx1"/>
                </a:solidFill>
                <a:latin typeface="华文中宋" panose="02010600040101010101" pitchFamily="2" charset="-122"/>
                <a:ea typeface="华文中宋" panose="02010600040101010101" pitchFamily="2" charset="-122"/>
              </a:rPr>
              <a:t>也是新媳妇</a:t>
            </a:r>
            <a:r>
              <a:rPr lang="zh-CN" altLang="zh-CN" sz="3200" b="1" noProof="1">
                <a:solidFill>
                  <a:srgbClr val="FF3399"/>
                </a:solidFill>
                <a:latin typeface="华文中宋" panose="02010600040101010101" pitchFamily="2" charset="-122"/>
                <a:ea typeface="华文中宋" panose="02010600040101010101" pitchFamily="2" charset="-122"/>
              </a:rPr>
              <a:t>纯真、高洁的优美品格</a:t>
            </a:r>
            <a:r>
              <a:rPr lang="zh-CN" altLang="zh-CN" sz="3200" b="1" noProof="1">
                <a:solidFill>
                  <a:schemeClr val="tx1"/>
                </a:solidFill>
                <a:latin typeface="华文中宋" panose="02010600040101010101" pitchFamily="2" charset="-122"/>
                <a:ea typeface="华文中宋" panose="02010600040101010101" pitchFamily="2" charset="-122"/>
              </a:rPr>
              <a:t>的象征，</a:t>
            </a:r>
            <a:r>
              <a:rPr lang="zh-CN" altLang="zh-CN" sz="3200" b="1" noProof="1">
                <a:latin typeface="华文中宋" panose="02010600040101010101" pitchFamily="2" charset="-122"/>
                <a:ea typeface="华文中宋" panose="02010600040101010101" pitchFamily="2" charset="-122"/>
              </a:rPr>
              <a:t>更是革命战争时期</a:t>
            </a:r>
            <a:r>
              <a:rPr lang="zh-CN" altLang="en-US" sz="3200" b="1" noProof="1">
                <a:solidFill>
                  <a:srgbClr val="FF3399"/>
                </a:solidFill>
                <a:latin typeface="华文中宋" panose="02010600040101010101" pitchFamily="2" charset="-122"/>
                <a:ea typeface="华文中宋" panose="02010600040101010101" pitchFamily="2" charset="-122"/>
              </a:rPr>
              <a:t>军民之间、战士之间高尚、纯洁感情</a:t>
            </a:r>
            <a:r>
              <a:rPr lang="zh-CN" altLang="en-US" sz="3200" b="1" noProof="1">
                <a:solidFill>
                  <a:schemeClr val="tx1"/>
                </a:solidFill>
                <a:latin typeface="华文中宋" panose="02010600040101010101" pitchFamily="2" charset="-122"/>
                <a:ea typeface="华文中宋" panose="02010600040101010101" pitchFamily="2" charset="-122"/>
              </a:rPr>
              <a:t>的象征。</a:t>
            </a:r>
            <a:r>
              <a:rPr lang="zh-CN" altLang="en-US" sz="3200" b="1" noProof="1">
                <a:latin typeface="华文中宋" panose="02010600040101010101" pitchFamily="2" charset="-122"/>
                <a:ea typeface="华文中宋" panose="02010600040101010101" pitchFamily="2" charset="-122"/>
                <a:sym typeface="+mn-ea"/>
              </a:rPr>
              <a:t>象征着</a:t>
            </a:r>
            <a:r>
              <a:rPr lang="zh-CN" altLang="en-US" sz="3200" b="1" noProof="1">
                <a:solidFill>
                  <a:srgbClr val="FF3399"/>
                </a:solidFill>
                <a:latin typeface="华文中宋" panose="02010600040101010101" pitchFamily="2" charset="-122"/>
                <a:ea typeface="华文中宋" panose="02010600040101010101" pitchFamily="2" charset="-122"/>
                <a:sym typeface="+mn-ea"/>
              </a:rPr>
              <a:t>人性美</a:t>
            </a:r>
            <a:r>
              <a:rPr lang="zh-CN" altLang="en-US" sz="3200" b="1" noProof="1">
                <a:latin typeface="华文中宋" panose="02010600040101010101" pitchFamily="2" charset="-122"/>
                <a:ea typeface="华文中宋" panose="02010600040101010101" pitchFamily="2" charset="-122"/>
                <a:sym typeface="+mn-ea"/>
              </a:rPr>
              <a:t>和</a:t>
            </a:r>
            <a:r>
              <a:rPr lang="zh-CN" altLang="en-US" sz="3200" b="1" noProof="1">
                <a:solidFill>
                  <a:srgbClr val="FF3399"/>
                </a:solidFill>
                <a:latin typeface="华文中宋" panose="02010600040101010101" pitchFamily="2" charset="-122"/>
                <a:ea typeface="华文中宋" panose="02010600040101010101" pitchFamily="2" charset="-122"/>
                <a:sym typeface="+mn-ea"/>
              </a:rPr>
              <a:t>人情美</a:t>
            </a:r>
            <a:r>
              <a:rPr lang="zh-CN" altLang="en-US" sz="3200" b="1" noProof="1">
                <a:latin typeface="华文中宋" panose="02010600040101010101" pitchFamily="2" charset="-122"/>
                <a:ea typeface="华文中宋" panose="02010600040101010101" pitchFamily="2" charset="-122"/>
                <a:sym typeface="+mn-ea"/>
              </a:rPr>
              <a:t>。</a:t>
            </a:r>
            <a:endParaRPr lang="zh-CN" altLang="zh-CN" sz="3200" b="1" noProof="1">
              <a:latin typeface="华文中宋" panose="02010600040101010101" pitchFamily="2" charset="-122"/>
              <a:ea typeface="华文中宋" panose="02010600040101010101" pitchFamily="2" charset="-122"/>
            </a:endParaRPr>
          </a:p>
          <a:p>
            <a:pPr fontAlgn="base"/>
            <a:r>
              <a:rPr lang="en-US" altLang="zh-CN" sz="3200" b="1" noProof="1">
                <a:latin typeface="华文中宋" panose="02010600040101010101" pitchFamily="2" charset="-122"/>
                <a:ea typeface="华文中宋" panose="02010600040101010101" pitchFamily="2" charset="-122"/>
              </a:rPr>
              <a:t>3</a:t>
            </a:r>
            <a:r>
              <a:rPr lang="zh-CN" altLang="en-US" sz="3200" b="1" noProof="1" smtClean="0">
                <a:latin typeface="华文中宋" panose="02010600040101010101" pitchFamily="2" charset="-122"/>
                <a:ea typeface="华文中宋" panose="02010600040101010101" pitchFamily="2" charset="-122"/>
              </a:rPr>
              <a:t>、</a:t>
            </a:r>
            <a:r>
              <a:rPr lang="zh-CN" altLang="zh-CN" sz="3200" b="1" noProof="1">
                <a:solidFill>
                  <a:schemeClr val="tx1"/>
                </a:solidFill>
                <a:latin typeface="华文中宋" panose="02010600040101010101" pitchFamily="2" charset="-122"/>
                <a:ea typeface="华文中宋" panose="02010600040101010101" pitchFamily="2" charset="-122"/>
              </a:rPr>
              <a:t>题目更</a:t>
            </a:r>
            <a:r>
              <a:rPr lang="zh-CN" altLang="zh-CN" sz="3200" b="1"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rPr>
              <a:t>文雅、含蓄，</a:t>
            </a:r>
            <a:r>
              <a:rPr lang="zh-CN" altLang="zh-CN" sz="3200" b="1" noProof="1" smtClean="0">
                <a:gradFill>
                  <a:gsLst>
                    <a:gs pos="0">
                      <a:srgbClr val="012D86"/>
                    </a:gs>
                    <a:gs pos="100000">
                      <a:srgbClr val="0E2557"/>
                    </a:gs>
                  </a:gsLst>
                  <a:lin scaled="0"/>
                </a:gradFill>
                <a:latin typeface="华文中宋" panose="02010600040101010101" pitchFamily="2" charset="-122"/>
                <a:ea typeface="华文中宋" panose="02010600040101010101" pitchFamily="2" charset="-122"/>
              </a:rPr>
              <a:t>耐人寻味</a:t>
            </a:r>
            <a:r>
              <a:rPr lang="zh-CN" altLang="en-US" sz="3200" b="1" noProof="1" smtClean="0">
                <a:gradFill>
                  <a:gsLst>
                    <a:gs pos="0">
                      <a:srgbClr val="012D86"/>
                    </a:gs>
                    <a:gs pos="100000">
                      <a:srgbClr val="0E2557"/>
                    </a:gs>
                  </a:gsLst>
                  <a:lin scaled="0"/>
                </a:gradFill>
                <a:latin typeface="华文中宋" panose="02010600040101010101" pitchFamily="2" charset="-122"/>
                <a:ea typeface="华文中宋" panose="02010600040101010101" pitchFamily="2" charset="-122"/>
              </a:rPr>
              <a:t>，</a:t>
            </a:r>
            <a:r>
              <a:rPr lang="zh-CN" altLang="en-US" sz="3200" b="1" noProof="1" smtClean="0">
                <a:latin typeface="华文中宋" panose="02010600040101010101" pitchFamily="2" charset="-122"/>
                <a:ea typeface="华文中宋" panose="02010600040101010101" pitchFamily="2" charset="-122"/>
              </a:rPr>
              <a:t>同时</a:t>
            </a:r>
            <a:r>
              <a:rPr lang="zh-CN" altLang="zh-CN" sz="3200" b="1" noProof="1">
                <a:latin typeface="华文中宋" panose="02010600040101010101" pitchFamily="2" charset="-122"/>
                <a:ea typeface="华文中宋" panose="02010600040101010101" pitchFamily="2" charset="-122"/>
              </a:rPr>
              <a:t>也能让人体味到小说</a:t>
            </a:r>
            <a:r>
              <a:rPr lang="zh-CN" altLang="zh-CN" sz="3200" b="1" noProof="1">
                <a:solidFill>
                  <a:srgbClr val="FF3399"/>
                </a:solidFill>
                <a:latin typeface="华文中宋" panose="02010600040101010101" pitchFamily="2" charset="-122"/>
                <a:ea typeface="华文中宋" panose="02010600040101010101" pitchFamily="2" charset="-122"/>
              </a:rPr>
              <a:t>含蓄的主题</a:t>
            </a:r>
            <a:r>
              <a:rPr lang="zh-CN" altLang="zh-CN" sz="3200" b="1" noProof="1">
                <a:latin typeface="华文中宋" panose="02010600040101010101" pitchFamily="2" charset="-122"/>
                <a:ea typeface="华文中宋" panose="02010600040101010101" pitchFamily="2" charset="-122"/>
              </a:rPr>
              <a:t>及“</a:t>
            </a:r>
            <a:r>
              <a:rPr lang="zh-CN" altLang="zh-CN" sz="3200" b="1"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rPr>
              <a:t>清新、俊逸”的</a:t>
            </a:r>
            <a:r>
              <a:rPr lang="zh-CN" altLang="zh-CN" sz="3200" b="1" noProof="1" smtClean="0">
                <a:gradFill>
                  <a:gsLst>
                    <a:gs pos="0">
                      <a:srgbClr val="012D86"/>
                    </a:gs>
                    <a:gs pos="100000">
                      <a:srgbClr val="0E2557"/>
                    </a:gs>
                  </a:gsLst>
                  <a:lin scaled="0"/>
                </a:gradFill>
                <a:latin typeface="华文中宋" panose="02010600040101010101" pitchFamily="2" charset="-122"/>
                <a:ea typeface="华文中宋" panose="02010600040101010101" pitchFamily="2" charset="-122"/>
              </a:rPr>
              <a:t>风格。</a:t>
            </a:r>
            <a:endParaRPr lang="zh-CN" altLang="en-US" sz="3200" dirty="0">
              <a:solidFill>
                <a:srgbClr val="FF0000"/>
              </a:solidFill>
              <a:latin typeface="华文中宋" panose="02010600040101010101" pitchFamily="2" charset="-122"/>
              <a:ea typeface="华文中宋" panose="02010600040101010101" pitchFamily="2" charset="-122"/>
              <a:cs typeface="黑体" panose="02010609060101010101" pitchFamily="49" charset="-122"/>
              <a:sym typeface="+mn-ea"/>
            </a:endParaRPr>
          </a:p>
        </p:txBody>
      </p:sp>
      <p:pic>
        <p:nvPicPr>
          <p:cNvPr id="5" name="图片 4"/>
          <p:cNvPicPr>
            <a:picLocks noChangeAspect="1"/>
          </p:cNvPicPr>
          <p:nvPr/>
        </p:nvPicPr>
        <p:blipFill>
          <a:blip r:embed="rId1"/>
          <a:stretch>
            <a:fillRect/>
          </a:stretch>
        </p:blipFill>
        <p:spPr>
          <a:xfrm>
            <a:off x="8895644" y="1529343"/>
            <a:ext cx="3226703" cy="4498923"/>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wipe(down)">
                                      <p:cBhvr>
                                        <p:cTn id="16" dur="5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wipe(down)">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wipe(down)">
                                      <p:cBhvr>
                                        <p:cTn id="26" dur="5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wipe(down)">
                                      <p:cBhvr>
                                        <p:cTn id="31"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9"/>
          <p:cNvGrpSpPr/>
          <p:nvPr/>
        </p:nvGrpSpPr>
        <p:grpSpPr bwMode="auto">
          <a:xfrm flipV="1">
            <a:off x="112889" y="238486"/>
            <a:ext cx="6834175" cy="971188"/>
            <a:chOff x="0" y="0"/>
            <a:chExt cx="1158" cy="2085"/>
          </a:xfrm>
          <a:solidFill>
            <a:schemeClr val="accent5">
              <a:lumMod val="20000"/>
              <a:lumOff val="80000"/>
            </a:schemeClr>
          </a:solidFill>
        </p:grpSpPr>
        <p:sp>
          <p:nvSpPr>
            <p:cNvPr id="6" name="AutoShape 20"/>
            <p:cNvSpPr>
              <a:spLocks noChangeArrowheads="1"/>
            </p:cNvSpPr>
            <p:nvPr/>
          </p:nvSpPr>
          <p:spPr bwMode="auto">
            <a:xfrm>
              <a:off x="0" y="0"/>
              <a:ext cx="1158" cy="2085"/>
            </a:xfrm>
            <a:prstGeom prst="roundRect">
              <a:avLst>
                <a:gd name="adj" fmla="val 16667"/>
              </a:avLst>
            </a:prstGeom>
            <a:grpFill/>
            <a:ln w="38100">
              <a:solidFill>
                <a:schemeClr val="bg1"/>
              </a:solidFill>
              <a:round/>
            </a:ln>
            <a:effectLst>
              <a:outerShdw dist="107763" dir="2700000" algn="ctr" rotWithShape="0">
                <a:srgbClr val="808080">
                  <a:alpha val="50000"/>
                </a:srgbClr>
              </a:outerShdw>
            </a:effectLst>
          </p:spPr>
          <p:txBody>
            <a:bodyPr wrap="none" anchor="ct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
                  <a:srgbClr val="000000"/>
                </a:buClr>
                <a:buFont typeface="Wingdings" panose="05000000000000000000" pitchFamily="2" charset="2"/>
                <a:buNone/>
              </a:pPr>
              <a:endParaRPr lang="zh-CN" altLang="zh-CN" sz="1800">
                <a:solidFill>
                  <a:srgbClr val="000000"/>
                </a:solidFill>
              </a:endParaRPr>
            </a:p>
          </p:txBody>
        </p:sp>
        <p:sp>
          <p:nvSpPr>
            <p:cNvPr id="7" name="AutoShape 21"/>
            <p:cNvSpPr>
              <a:spLocks noChangeArrowheads="1"/>
            </p:cNvSpPr>
            <p:nvPr/>
          </p:nvSpPr>
          <p:spPr bwMode="auto">
            <a:xfrm>
              <a:off x="48" y="30"/>
              <a:ext cx="1063" cy="288"/>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
                  <a:srgbClr val="000000"/>
                </a:buClr>
                <a:buFont typeface="Wingdings" panose="05000000000000000000" pitchFamily="2" charset="2"/>
                <a:buNone/>
              </a:pPr>
              <a:endParaRPr lang="zh-CN" altLang="zh-CN" sz="1800">
                <a:solidFill>
                  <a:srgbClr val="000000"/>
                </a:solidFill>
              </a:endParaRPr>
            </a:p>
          </p:txBody>
        </p:sp>
      </p:grpSp>
      <p:sp>
        <p:nvSpPr>
          <p:cNvPr id="8" name="TextBox 7"/>
          <p:cNvSpPr txBox="1"/>
          <p:nvPr/>
        </p:nvSpPr>
        <p:spPr>
          <a:xfrm>
            <a:off x="1478844" y="420739"/>
            <a:ext cx="5915378" cy="769441"/>
          </a:xfrm>
          <a:prstGeom prst="rect">
            <a:avLst/>
          </a:prstGeom>
          <a:noFill/>
        </p:spPr>
        <p:txBody>
          <a:bodyPr wrap="square" rtlCol="0">
            <a:spAutoFit/>
          </a:bodyPr>
          <a:lstStyle/>
          <a:p>
            <a:r>
              <a:rPr lang="zh-CN" altLang="en-US" sz="4400" b="1" dirty="0" smtClean="0">
                <a:solidFill>
                  <a:schemeClr val="accent6">
                    <a:lumMod val="50000"/>
                  </a:schemeClr>
                </a:solidFill>
                <a:latin typeface="黑体" panose="02010609060101010101" pitchFamily="49" charset="-122"/>
                <a:ea typeface="黑体" panose="02010609060101010101" pitchFamily="49" charset="-122"/>
              </a:rPr>
              <a:t>写作特点分析</a:t>
            </a:r>
            <a:endParaRPr lang="zh-CN" altLang="en-US" sz="4400" b="1" dirty="0">
              <a:solidFill>
                <a:schemeClr val="accent6">
                  <a:lumMod val="50000"/>
                </a:schemeClr>
              </a:solidFill>
              <a:latin typeface="黑体" panose="02010609060101010101" pitchFamily="49" charset="-122"/>
              <a:ea typeface="黑体" panose="02010609060101010101" pitchFamily="49" charset="-122"/>
            </a:endParaRPr>
          </a:p>
        </p:txBody>
      </p:sp>
      <p:sp>
        <p:nvSpPr>
          <p:cNvPr id="9" name="内容占位符 2"/>
          <p:cNvSpPr>
            <a:spLocks noGrp="1"/>
          </p:cNvSpPr>
          <p:nvPr>
            <p:ph idx="1"/>
          </p:nvPr>
        </p:nvSpPr>
        <p:spPr>
          <a:xfrm>
            <a:off x="3990391" y="1385357"/>
            <a:ext cx="8111298" cy="5382332"/>
          </a:xfrm>
          <a:ln>
            <a:solidFill>
              <a:schemeClr val="accent5">
                <a:lumMod val="50000"/>
              </a:schemeClr>
            </a:solidFill>
          </a:ln>
        </p:spPr>
        <p:txBody>
          <a:bodyPr vert="horz" wrap="square" lIns="91454" tIns="45726" rIns="91454" bIns="45726" anchor="t">
            <a:noAutofit/>
          </a:bodyPr>
          <a:lstStyle/>
          <a:p>
            <a:pPr marL="0" indent="0" fontAlgn="auto">
              <a:lnSpc>
                <a:spcPct val="100000"/>
              </a:lnSpc>
              <a:spcAft>
                <a:spcPts val="0"/>
              </a:spcAft>
              <a:buNone/>
            </a:pPr>
            <a:r>
              <a:rPr lang="en-US" altLang="zh-CN" sz="2800" b="1" dirty="0" smtClean="0">
                <a:latin typeface="黑体" panose="02010609060101010101" pitchFamily="49" charset="-122"/>
                <a:ea typeface="黑体" panose="02010609060101010101" pitchFamily="49" charset="-122"/>
              </a:rPr>
              <a:t>1.</a:t>
            </a:r>
            <a:r>
              <a:rPr lang="zh-CN" altLang="en-US" sz="2800" b="1" dirty="0" smtClean="0">
                <a:latin typeface="黑体" panose="02010609060101010101" pitchFamily="49" charset="-122"/>
                <a:ea typeface="黑体" panose="02010609060101010101" pitchFamily="49" charset="-122"/>
              </a:rPr>
              <a:t>以</a:t>
            </a:r>
            <a:r>
              <a:rPr lang="zh-CN" altLang="en-US" sz="2800" b="1" dirty="0" smtClean="0">
                <a:solidFill>
                  <a:srgbClr val="C00000"/>
                </a:solidFill>
                <a:latin typeface="黑体" panose="02010609060101010101" pitchFamily="49" charset="-122"/>
                <a:ea typeface="黑体" panose="02010609060101010101" pitchFamily="49" charset="-122"/>
              </a:rPr>
              <a:t>女性的情怀</a:t>
            </a:r>
            <a:r>
              <a:rPr lang="zh-CN" altLang="en-US" sz="2800" b="1" dirty="0" smtClean="0">
                <a:latin typeface="黑体" panose="02010609060101010101" pitchFamily="49" charset="-122"/>
                <a:ea typeface="黑体" panose="02010609060101010101" pitchFamily="49" charset="-122"/>
              </a:rPr>
              <a:t>去写残酷的战争，表现战争年代人与人之间圣洁的情感，以及普通人的善良、淳朴的人性之美。</a:t>
            </a:r>
            <a:endParaRPr lang="en-US" altLang="zh-CN" sz="2800" b="1" dirty="0" smtClean="0">
              <a:latin typeface="黑体" panose="02010609060101010101" pitchFamily="49" charset="-122"/>
              <a:ea typeface="黑体" panose="02010609060101010101" pitchFamily="49" charset="-122"/>
            </a:endParaRPr>
          </a:p>
          <a:p>
            <a:pPr marL="0" indent="0" fontAlgn="auto">
              <a:lnSpc>
                <a:spcPct val="100000"/>
              </a:lnSpc>
              <a:spcAft>
                <a:spcPts val="0"/>
              </a:spcAft>
              <a:buNone/>
            </a:pPr>
            <a:r>
              <a:rPr lang="en-US" altLang="zh-CN" sz="2800" b="1" dirty="0" smtClean="0">
                <a:latin typeface="黑体" panose="02010609060101010101" pitchFamily="49" charset="-122"/>
                <a:ea typeface="黑体" panose="02010609060101010101" pitchFamily="49" charset="-122"/>
              </a:rPr>
              <a:t>2.</a:t>
            </a:r>
            <a:r>
              <a:rPr lang="zh-CN" altLang="zh-CN" sz="2800" b="1" dirty="0" smtClean="0">
                <a:solidFill>
                  <a:srgbClr val="C00000"/>
                </a:solidFill>
                <a:latin typeface="黑体" panose="02010609060101010101" pitchFamily="49" charset="-122"/>
                <a:ea typeface="黑体" panose="02010609060101010101" pitchFamily="49" charset="-122"/>
              </a:rPr>
              <a:t>选材</a:t>
            </a:r>
            <a:r>
              <a:rPr lang="zh-CN" altLang="zh-CN" sz="2800" b="1" dirty="0">
                <a:latin typeface="黑体" panose="02010609060101010101" pitchFamily="49" charset="-122"/>
                <a:ea typeface="黑体" panose="02010609060101010101" pitchFamily="49" charset="-122"/>
              </a:rPr>
              <a:t>上善于从小处着眼，</a:t>
            </a:r>
            <a:r>
              <a:rPr lang="zh-CN" altLang="zh-CN" sz="2800" b="1" u="sng" dirty="0">
                <a:solidFill>
                  <a:srgbClr val="FF6600"/>
                </a:solidFill>
                <a:latin typeface="黑体" panose="02010609060101010101" pitchFamily="49" charset="-122"/>
                <a:ea typeface="黑体" panose="02010609060101010101" pitchFamily="49" charset="-122"/>
              </a:rPr>
              <a:t>以小见大</a:t>
            </a:r>
            <a:r>
              <a:rPr lang="zh-CN" altLang="zh-CN" sz="2800" b="1" dirty="0">
                <a:latin typeface="黑体" panose="02010609060101010101" pitchFamily="49" charset="-122"/>
                <a:ea typeface="黑体" panose="02010609060101010101" pitchFamily="49" charset="-122"/>
              </a:rPr>
              <a:t>，通过</a:t>
            </a:r>
            <a:r>
              <a:rPr lang="zh-CN" altLang="zh-CN" sz="2800" b="1" u="sng" dirty="0">
                <a:solidFill>
                  <a:srgbClr val="FF6600"/>
                </a:solidFill>
                <a:latin typeface="黑体" panose="02010609060101010101" pitchFamily="49" charset="-122"/>
                <a:ea typeface="黑体" panose="02010609060101010101" pitchFamily="49" charset="-122"/>
              </a:rPr>
              <a:t>细节</a:t>
            </a:r>
            <a:r>
              <a:rPr lang="zh-CN" altLang="zh-CN" sz="2800" b="1" dirty="0">
                <a:latin typeface="黑体" panose="02010609060101010101" pitchFamily="49" charset="-122"/>
                <a:ea typeface="黑体" panose="02010609060101010101" pitchFamily="49" charset="-122"/>
              </a:rPr>
              <a:t>表现主题。通讯员在能射出杀人子弹的枪筒里插着象征自然与和平的树枝与菊花，让我们在无言中感受战争与和平的剧烈冲突。</a:t>
            </a:r>
            <a:endParaRPr lang="zh-CN" altLang="zh-CN" sz="2800" b="1" dirty="0">
              <a:latin typeface="黑体" panose="02010609060101010101" pitchFamily="49" charset="-122"/>
              <a:ea typeface="黑体" panose="02010609060101010101" pitchFamily="49" charset="-122"/>
            </a:endParaRPr>
          </a:p>
          <a:p>
            <a:pPr marL="0" indent="0" fontAlgn="auto">
              <a:lnSpc>
                <a:spcPct val="100000"/>
              </a:lnSpc>
              <a:spcAft>
                <a:spcPts val="0"/>
              </a:spcAft>
              <a:buNone/>
            </a:pPr>
            <a:r>
              <a:rPr lang="en-US" altLang="zh-CN" sz="2800" b="1" dirty="0" smtClean="0">
                <a:latin typeface="黑体" panose="02010609060101010101" pitchFamily="49" charset="-122"/>
                <a:ea typeface="黑体" panose="02010609060101010101" pitchFamily="49" charset="-122"/>
              </a:rPr>
              <a:t>3.</a:t>
            </a:r>
            <a:r>
              <a:rPr lang="zh-CN" altLang="zh-CN" sz="2800" b="1" dirty="0" smtClean="0">
                <a:latin typeface="黑体" panose="02010609060101010101" pitchFamily="49" charset="-122"/>
                <a:ea typeface="黑体" panose="02010609060101010101" pitchFamily="49" charset="-122"/>
              </a:rPr>
              <a:t>通过</a:t>
            </a:r>
            <a:r>
              <a:rPr lang="zh-CN" altLang="zh-CN" sz="2800" b="1" dirty="0">
                <a:latin typeface="黑体" panose="02010609060101010101" pitchFamily="49" charset="-122"/>
                <a:ea typeface="黑体" panose="02010609060101010101" pitchFamily="49" charset="-122"/>
              </a:rPr>
              <a:t>细腻而有层次的</a:t>
            </a:r>
            <a:r>
              <a:rPr lang="zh-CN" altLang="zh-CN" sz="2800" b="1" dirty="0">
                <a:solidFill>
                  <a:srgbClr val="C00000"/>
                </a:solidFill>
                <a:latin typeface="黑体" panose="02010609060101010101" pitchFamily="49" charset="-122"/>
                <a:ea typeface="黑体" panose="02010609060101010101" pitchFamily="49" charset="-122"/>
              </a:rPr>
              <a:t>心理活动</a:t>
            </a:r>
            <a:r>
              <a:rPr lang="zh-CN" altLang="zh-CN" sz="2800" b="1" dirty="0">
                <a:latin typeface="黑体" panose="02010609060101010101" pitchFamily="49" charset="-122"/>
                <a:ea typeface="黑体" panose="02010609060101010101" pitchFamily="49" charset="-122"/>
              </a:rPr>
              <a:t>来刻画人物。小说通过“我”的一系列心理变化，刻画了小通讯员的形象</a:t>
            </a:r>
            <a:r>
              <a:rPr lang="zh-CN" altLang="zh-CN" sz="2800" b="1" dirty="0" smtClean="0">
                <a:latin typeface="黑体" panose="02010609060101010101" pitchFamily="49" charset="-122"/>
                <a:ea typeface="黑体" panose="02010609060101010101" pitchFamily="49" charset="-122"/>
              </a:rPr>
              <a:t>。</a:t>
            </a:r>
            <a:endParaRPr lang="zh-CN" altLang="zh-CN" sz="2800" b="1" dirty="0">
              <a:latin typeface="黑体" panose="02010609060101010101" pitchFamily="49" charset="-122"/>
              <a:ea typeface="黑体" panose="02010609060101010101" pitchFamily="49" charset="-122"/>
            </a:endParaRPr>
          </a:p>
          <a:p>
            <a:pPr marL="0" indent="0" fontAlgn="auto">
              <a:lnSpc>
                <a:spcPct val="100000"/>
              </a:lnSpc>
              <a:spcAft>
                <a:spcPts val="0"/>
              </a:spcAft>
              <a:buNone/>
            </a:pPr>
            <a:r>
              <a:rPr lang="en-US" altLang="zh-CN" sz="2800" b="1" dirty="0" smtClean="0">
                <a:latin typeface="黑体" panose="02010609060101010101" pitchFamily="49" charset="-122"/>
                <a:ea typeface="黑体" panose="02010609060101010101" pitchFamily="49" charset="-122"/>
              </a:rPr>
              <a:t>4.</a:t>
            </a:r>
            <a:r>
              <a:rPr lang="zh-CN" altLang="en-US" sz="2800" b="1" dirty="0" smtClean="0">
                <a:solidFill>
                  <a:srgbClr val="C00000"/>
                </a:solidFill>
                <a:latin typeface="黑体" panose="02010609060101010101" pitchFamily="49" charset="-122"/>
                <a:ea typeface="黑体" panose="02010609060101010101" pitchFamily="49" charset="-122"/>
              </a:rPr>
              <a:t>语言</a:t>
            </a:r>
            <a:r>
              <a:rPr lang="zh-CN" altLang="en-US" sz="2800" b="1" dirty="0">
                <a:latin typeface="黑体" panose="02010609060101010101" pitchFamily="49" charset="-122"/>
                <a:ea typeface="黑体" panose="02010609060101010101" pitchFamily="49" charset="-122"/>
              </a:rPr>
              <a:t>清新、</a:t>
            </a:r>
            <a:r>
              <a:rPr lang="zh-CN" altLang="en-US" sz="2800" b="1" dirty="0" smtClean="0">
                <a:latin typeface="黑体" panose="02010609060101010101" pitchFamily="49" charset="-122"/>
                <a:ea typeface="黑体" panose="02010609060101010101" pitchFamily="49" charset="-122"/>
              </a:rPr>
              <a:t>隽永。</a:t>
            </a:r>
            <a:endParaRPr lang="en-US" altLang="zh-CN" sz="2800" b="1" dirty="0" smtClean="0">
              <a:latin typeface="黑体" panose="02010609060101010101" pitchFamily="49" charset="-122"/>
              <a:ea typeface="黑体" panose="02010609060101010101" pitchFamily="49" charset="-122"/>
            </a:endParaRPr>
          </a:p>
          <a:p>
            <a:pPr marL="0" indent="0" fontAlgn="auto">
              <a:lnSpc>
                <a:spcPct val="100000"/>
              </a:lnSpc>
              <a:spcAft>
                <a:spcPts val="0"/>
              </a:spcAft>
              <a:buNone/>
            </a:pPr>
            <a:r>
              <a:rPr lang="en-US" altLang="zh-CN" sz="2800" b="1" dirty="0" smtClean="0">
                <a:latin typeface="黑体" panose="02010609060101010101" pitchFamily="49" charset="-122"/>
                <a:ea typeface="黑体" panose="02010609060101010101" pitchFamily="49" charset="-122"/>
              </a:rPr>
              <a:t>5.</a:t>
            </a:r>
            <a:r>
              <a:rPr lang="zh-CN" altLang="en-US" sz="2800" b="1" dirty="0" smtClean="0">
                <a:latin typeface="黑体" panose="02010609060101010101" pitchFamily="49" charset="-122"/>
                <a:ea typeface="黑体" panose="02010609060101010101" pitchFamily="49" charset="-122"/>
              </a:rPr>
              <a:t>不以情节取胜，叙述具有</a:t>
            </a:r>
            <a:r>
              <a:rPr lang="zh-CN" altLang="en-US" sz="2800" b="1" dirty="0" smtClean="0">
                <a:solidFill>
                  <a:srgbClr val="FF0000"/>
                </a:solidFill>
                <a:latin typeface="黑体" panose="02010609060101010101" pitchFamily="49" charset="-122"/>
                <a:ea typeface="黑体" panose="02010609060101010101" pitchFamily="49" charset="-122"/>
              </a:rPr>
              <a:t>散文</a:t>
            </a:r>
            <a:r>
              <a:rPr lang="zh-CN" altLang="en-US" sz="2800" b="1" dirty="0" smtClean="0">
                <a:solidFill>
                  <a:srgbClr val="FF0000"/>
                </a:solidFill>
                <a:latin typeface="黑体" panose="02010609060101010101" pitchFamily="49" charset="-122"/>
                <a:ea typeface="黑体" panose="02010609060101010101" pitchFamily="49" charset="-122"/>
              </a:rPr>
              <a:t>化、抒情化</a:t>
            </a:r>
            <a:r>
              <a:rPr lang="zh-CN" altLang="en-US" sz="2800" b="1" dirty="0" smtClean="0">
                <a:latin typeface="黑体" panose="02010609060101010101" pitchFamily="49" charset="-122"/>
                <a:ea typeface="黑体" panose="02010609060101010101" pitchFamily="49" charset="-122"/>
              </a:rPr>
              <a:t>。</a:t>
            </a:r>
            <a:endParaRPr lang="zh-CN" altLang="zh-CN" sz="2800" b="1" dirty="0">
              <a:latin typeface="黑体" panose="02010609060101010101" pitchFamily="49" charset="-122"/>
              <a:ea typeface="黑体" panose="02010609060101010101" pitchFamily="49" charset="-122"/>
            </a:endParaRPr>
          </a:p>
        </p:txBody>
      </p:sp>
      <p:pic>
        <p:nvPicPr>
          <p:cNvPr id="12" name="Picture 2" descr="C:\Users\Administrator\Desktop\u=2979128384,1102198305&amp;fm=26&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008" y="1772355"/>
            <a:ext cx="3777494" cy="421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Vertic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arn(inVertic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62844" y="534820"/>
            <a:ext cx="11081853" cy="5962753"/>
          </a:xfrm>
          <a:ln>
            <a:solidFill>
              <a:srgbClr val="002060"/>
            </a:solidFill>
          </a:ln>
        </p:spPr>
        <p:txBody>
          <a:bodyPr>
            <a:normAutofit/>
          </a:bodyPr>
          <a:lstStyle/>
          <a:p>
            <a:pPr marL="0" indent="0">
              <a:lnSpc>
                <a:spcPct val="120000"/>
              </a:lnSpc>
              <a:spcAft>
                <a:spcPts val="0"/>
              </a:spcAft>
              <a:buNone/>
            </a:pPr>
            <a:r>
              <a:rPr lang="zh-CN" altLang="en-US" dirty="0" smtClean="0">
                <a:latin typeface="华文中宋" panose="02010600040101010101" pitchFamily="2" charset="-122"/>
                <a:ea typeface="华文中宋" panose="02010600040101010101" pitchFamily="2" charset="-122"/>
              </a:rPr>
              <a:t>      </a:t>
            </a:r>
            <a:r>
              <a:rPr lang="zh-CN" altLang="en-US" sz="2800" b="1" dirty="0" smtClean="0">
                <a:solidFill>
                  <a:schemeClr val="accent6">
                    <a:lumMod val="50000"/>
                  </a:schemeClr>
                </a:solidFill>
                <a:latin typeface="华文中宋" panose="02010600040101010101" pitchFamily="2" charset="-122"/>
                <a:ea typeface="华文中宋" panose="02010600040101010101" pitchFamily="2" charset="-122"/>
              </a:rPr>
              <a:t>这</a:t>
            </a:r>
            <a:r>
              <a:rPr lang="zh-CN" altLang="en-US" sz="2800" b="1" dirty="0">
                <a:solidFill>
                  <a:schemeClr val="accent6">
                    <a:lumMod val="50000"/>
                  </a:schemeClr>
                </a:solidFill>
                <a:latin typeface="华文中宋" panose="02010600040101010101" pitchFamily="2" charset="-122"/>
                <a:ea typeface="华文中宋" panose="02010600040101010101" pitchFamily="2" charset="-122"/>
              </a:rPr>
              <a:t>是一篇风格特别的作品，在中国当代小说特别是短篇小说史上具有重要的意义。它虽然是写战争的，但与当时许多战争题材的作品风格不一样，这种不一样既是内容上的，又是主题上的，也是人物刻画和艺术手法上的</a:t>
            </a:r>
            <a:r>
              <a:rPr lang="zh-CN" altLang="en-US" sz="2800" b="1" dirty="0" smtClean="0">
                <a:solidFill>
                  <a:schemeClr val="accent6">
                    <a:lumMod val="50000"/>
                  </a:schemeClr>
                </a:solidFill>
                <a:latin typeface="华文中宋" panose="02010600040101010101" pitchFamily="2" charset="-122"/>
                <a:ea typeface="华文中宋" panose="02010600040101010101" pitchFamily="2" charset="-122"/>
              </a:rPr>
              <a:t>。</a:t>
            </a:r>
            <a:endParaRPr lang="en-US" altLang="zh-CN" sz="2800" b="1" dirty="0" smtClean="0">
              <a:solidFill>
                <a:schemeClr val="accent6">
                  <a:lumMod val="50000"/>
                </a:schemeClr>
              </a:solidFill>
              <a:latin typeface="华文中宋" panose="02010600040101010101" pitchFamily="2" charset="-122"/>
              <a:ea typeface="华文中宋" panose="02010600040101010101" pitchFamily="2" charset="-122"/>
            </a:endParaRPr>
          </a:p>
          <a:p>
            <a:pPr marL="0" indent="0">
              <a:lnSpc>
                <a:spcPct val="120000"/>
              </a:lnSpc>
              <a:spcAft>
                <a:spcPts val="0"/>
              </a:spcAft>
              <a:buNone/>
            </a:pPr>
            <a:r>
              <a:rPr lang="zh-CN" altLang="en-US" sz="2800" b="1" dirty="0" smtClean="0">
                <a:solidFill>
                  <a:schemeClr val="accent6">
                    <a:lumMod val="50000"/>
                  </a:schemeClr>
                </a:solidFill>
                <a:latin typeface="华文中宋" panose="02010600040101010101" pitchFamily="2" charset="-122"/>
                <a:ea typeface="华文中宋" panose="02010600040101010101" pitchFamily="2" charset="-122"/>
              </a:rPr>
              <a:t>      </a:t>
            </a:r>
            <a:r>
              <a:rPr lang="zh-CN" altLang="en-US" sz="2800" b="1" dirty="0" smtClean="0">
                <a:solidFill>
                  <a:srgbClr val="FF6600"/>
                </a:solidFill>
                <a:latin typeface="华文中宋" panose="02010600040101010101" pitchFamily="2" charset="-122"/>
                <a:ea typeface="华文中宋" panose="02010600040101010101" pitchFamily="2" charset="-122"/>
              </a:rPr>
              <a:t>战争</a:t>
            </a:r>
            <a:r>
              <a:rPr lang="zh-CN" altLang="en-US" sz="2800" b="1" dirty="0">
                <a:solidFill>
                  <a:srgbClr val="FF6600"/>
                </a:solidFill>
                <a:latin typeface="华文中宋" panose="02010600040101010101" pitchFamily="2" charset="-122"/>
                <a:ea typeface="华文中宋" panose="02010600040101010101" pitchFamily="2" charset="-122"/>
              </a:rPr>
              <a:t>固然有正面交战、残酷血腥</a:t>
            </a:r>
            <a:r>
              <a:rPr lang="zh-CN" altLang="en-US" sz="2800" b="1" dirty="0" smtClean="0">
                <a:solidFill>
                  <a:srgbClr val="FF6600"/>
                </a:solidFill>
                <a:latin typeface="华文中宋" panose="02010600040101010101" pitchFamily="2" charset="-122"/>
                <a:ea typeface="华文中宋" panose="02010600040101010101" pitchFamily="2" charset="-122"/>
              </a:rPr>
              <a:t>的一面</a:t>
            </a:r>
            <a:r>
              <a:rPr lang="zh-CN" altLang="en-US" sz="2800" b="1" dirty="0">
                <a:solidFill>
                  <a:srgbClr val="FF6600"/>
                </a:solidFill>
                <a:latin typeface="华文中宋" panose="02010600040101010101" pitchFamily="2" charset="-122"/>
                <a:ea typeface="华文中宋" panose="02010600040101010101" pitchFamily="2" charset="-122"/>
              </a:rPr>
              <a:t>，但是，不管怎样，有人，就</a:t>
            </a:r>
            <a:r>
              <a:rPr lang="zh-CN" altLang="en-US" sz="2800" b="1" dirty="0" smtClean="0">
                <a:solidFill>
                  <a:srgbClr val="FF6600"/>
                </a:solidFill>
                <a:latin typeface="华文中宋" panose="02010600040101010101" pitchFamily="2" charset="-122"/>
                <a:ea typeface="华文中宋" panose="02010600040101010101" pitchFamily="2" charset="-122"/>
              </a:rPr>
              <a:t>有人性</a:t>
            </a:r>
            <a:r>
              <a:rPr lang="zh-CN" altLang="en-US" sz="2800" b="1" dirty="0">
                <a:solidFill>
                  <a:srgbClr val="FF6600"/>
                </a:solidFill>
                <a:latin typeface="华文中宋" panose="02010600040101010101" pitchFamily="2" charset="-122"/>
                <a:ea typeface="华文中宋" panose="02010600040101010101" pitchFamily="2" charset="-122"/>
              </a:rPr>
              <a:t>，就有情感，美好</a:t>
            </a:r>
            <a:r>
              <a:rPr lang="zh-CN" altLang="en-US" sz="2800" b="1" dirty="0" smtClean="0">
                <a:solidFill>
                  <a:srgbClr val="FF6600"/>
                </a:solidFill>
                <a:latin typeface="华文中宋" panose="02010600040101010101" pitchFamily="2" charset="-122"/>
                <a:ea typeface="华文中宋" panose="02010600040101010101" pitchFamily="2" charset="-122"/>
              </a:rPr>
              <a:t>依然</a:t>
            </a:r>
            <a:endParaRPr lang="en-US" altLang="zh-CN" sz="2800" b="1" dirty="0" smtClean="0">
              <a:solidFill>
                <a:srgbClr val="FF6600"/>
              </a:solidFill>
              <a:latin typeface="华文中宋" panose="02010600040101010101" pitchFamily="2" charset="-122"/>
              <a:ea typeface="华文中宋" panose="02010600040101010101" pitchFamily="2" charset="-122"/>
            </a:endParaRPr>
          </a:p>
          <a:p>
            <a:pPr marL="0" indent="0">
              <a:lnSpc>
                <a:spcPct val="120000"/>
              </a:lnSpc>
              <a:spcAft>
                <a:spcPts val="0"/>
              </a:spcAft>
              <a:buNone/>
            </a:pPr>
            <a:r>
              <a:rPr lang="zh-CN" altLang="en-US" sz="2800" b="1" dirty="0" smtClean="0">
                <a:solidFill>
                  <a:srgbClr val="FF6600"/>
                </a:solidFill>
                <a:latin typeface="华文中宋" panose="02010600040101010101" pitchFamily="2" charset="-122"/>
                <a:ea typeface="华文中宋" panose="02010600040101010101" pitchFamily="2" charset="-122"/>
              </a:rPr>
              <a:t>存在</a:t>
            </a:r>
            <a:r>
              <a:rPr lang="zh-CN" altLang="en-US" sz="2800" b="1" dirty="0">
                <a:solidFill>
                  <a:srgbClr val="FF6600"/>
                </a:solidFill>
                <a:latin typeface="华文中宋" panose="02010600040101010101" pitchFamily="2" charset="-122"/>
                <a:ea typeface="华文中宋" panose="02010600040101010101" pitchFamily="2" charset="-122"/>
              </a:rPr>
              <a:t>，</a:t>
            </a:r>
            <a:r>
              <a:rPr lang="zh-CN" altLang="en-US" sz="2800" b="1" dirty="0" smtClean="0">
                <a:solidFill>
                  <a:srgbClr val="FF6600"/>
                </a:solidFill>
                <a:latin typeface="华文中宋" panose="02010600040101010101" pitchFamily="2" charset="-122"/>
                <a:ea typeface="华文中宋" panose="02010600040101010101" pitchFamily="2" charset="-122"/>
              </a:rPr>
              <a:t>正义战争的</a:t>
            </a:r>
            <a:r>
              <a:rPr lang="zh-CN" altLang="en-US" sz="2800" b="1" dirty="0">
                <a:solidFill>
                  <a:srgbClr val="FF6600"/>
                </a:solidFill>
                <a:latin typeface="华文中宋" panose="02010600040101010101" pitchFamily="2" charset="-122"/>
                <a:ea typeface="华文中宋" panose="02010600040101010101" pitchFamily="2" charset="-122"/>
              </a:rPr>
              <a:t>目的，恰恰是为了</a:t>
            </a:r>
            <a:r>
              <a:rPr lang="zh-CN" altLang="en-US" sz="2800" b="1" dirty="0" smtClean="0">
                <a:solidFill>
                  <a:srgbClr val="FF6600"/>
                </a:solidFill>
                <a:latin typeface="华文中宋" panose="02010600040101010101" pitchFamily="2" charset="-122"/>
                <a:ea typeface="华文中宋" panose="02010600040101010101" pitchFamily="2" charset="-122"/>
              </a:rPr>
              <a:t>保</a:t>
            </a:r>
            <a:endParaRPr lang="en-US" altLang="zh-CN" sz="2800" b="1" dirty="0" smtClean="0">
              <a:solidFill>
                <a:srgbClr val="FF6600"/>
              </a:solidFill>
              <a:latin typeface="华文中宋" panose="02010600040101010101" pitchFamily="2" charset="-122"/>
              <a:ea typeface="华文中宋" panose="02010600040101010101" pitchFamily="2" charset="-122"/>
            </a:endParaRPr>
          </a:p>
          <a:p>
            <a:pPr marL="0" indent="0">
              <a:lnSpc>
                <a:spcPct val="120000"/>
              </a:lnSpc>
              <a:spcAft>
                <a:spcPts val="0"/>
              </a:spcAft>
              <a:buNone/>
            </a:pPr>
            <a:r>
              <a:rPr lang="zh-CN" altLang="en-US" sz="2800" b="1" dirty="0" smtClean="0">
                <a:solidFill>
                  <a:srgbClr val="FF6600"/>
                </a:solidFill>
                <a:latin typeface="华文中宋" panose="02010600040101010101" pitchFamily="2" charset="-122"/>
                <a:ea typeface="华文中宋" panose="02010600040101010101" pitchFamily="2" charset="-122"/>
              </a:rPr>
              <a:t>护人</a:t>
            </a:r>
            <a:r>
              <a:rPr lang="zh-CN" altLang="en-US" sz="2800" b="1" dirty="0">
                <a:solidFill>
                  <a:srgbClr val="FF6600"/>
                </a:solidFill>
                <a:latin typeface="华文中宋" panose="02010600040101010101" pitchFamily="2" charset="-122"/>
                <a:ea typeface="华文中宋" panose="02010600040101010101" pitchFamily="2" charset="-122"/>
              </a:rPr>
              <a:t>的生命，</a:t>
            </a:r>
            <a:r>
              <a:rPr lang="zh-CN" altLang="en-US" sz="2800" b="1" dirty="0" smtClean="0">
                <a:solidFill>
                  <a:srgbClr val="FF6600"/>
                </a:solidFill>
                <a:latin typeface="华文中宋" panose="02010600040101010101" pitchFamily="2" charset="-122"/>
                <a:ea typeface="华文中宋" panose="02010600040101010101" pitchFamily="2" charset="-122"/>
              </a:rPr>
              <a:t>保护美好</a:t>
            </a:r>
            <a:r>
              <a:rPr lang="zh-CN" altLang="en-US" sz="2800" b="1" dirty="0">
                <a:solidFill>
                  <a:srgbClr val="FF6600"/>
                </a:solidFill>
                <a:latin typeface="华文中宋" panose="02010600040101010101" pitchFamily="2" charset="-122"/>
                <a:ea typeface="华文中宋" panose="02010600040101010101" pitchFamily="2" charset="-122"/>
              </a:rPr>
              <a:t>和平的生活，</a:t>
            </a:r>
            <a:r>
              <a:rPr lang="zh-CN" altLang="en-US" sz="2800" b="1" dirty="0" smtClean="0">
                <a:solidFill>
                  <a:srgbClr val="FF6600"/>
                </a:solidFill>
                <a:latin typeface="华文中宋" panose="02010600040101010101" pitchFamily="2" charset="-122"/>
                <a:ea typeface="华文中宋" panose="02010600040101010101" pitchFamily="2" charset="-122"/>
              </a:rPr>
              <a:t>保</a:t>
            </a:r>
            <a:endParaRPr lang="en-US" altLang="zh-CN" sz="2800" b="1" dirty="0" smtClean="0">
              <a:solidFill>
                <a:srgbClr val="FF6600"/>
              </a:solidFill>
              <a:latin typeface="华文中宋" panose="02010600040101010101" pitchFamily="2" charset="-122"/>
              <a:ea typeface="华文中宋" panose="02010600040101010101" pitchFamily="2" charset="-122"/>
            </a:endParaRPr>
          </a:p>
          <a:p>
            <a:pPr marL="0" indent="0">
              <a:lnSpc>
                <a:spcPct val="120000"/>
              </a:lnSpc>
              <a:spcAft>
                <a:spcPts val="0"/>
              </a:spcAft>
              <a:buNone/>
            </a:pPr>
            <a:r>
              <a:rPr lang="zh-CN" altLang="en-US" sz="2800" b="1" dirty="0" smtClean="0">
                <a:solidFill>
                  <a:srgbClr val="FF6600"/>
                </a:solidFill>
                <a:latin typeface="华文中宋" panose="02010600040101010101" pitchFamily="2" charset="-122"/>
                <a:ea typeface="华文中宋" panose="02010600040101010101" pitchFamily="2" charset="-122"/>
              </a:rPr>
              <a:t>护人类</a:t>
            </a:r>
            <a:r>
              <a:rPr lang="zh-CN" altLang="en-US" sz="2800" b="1" dirty="0">
                <a:solidFill>
                  <a:srgbClr val="FF6600"/>
                </a:solidFill>
                <a:latin typeface="华文中宋" panose="02010600040101010101" pitchFamily="2" charset="-122"/>
                <a:ea typeface="华文中宋" panose="02010600040101010101" pitchFamily="2" charset="-122"/>
              </a:rPr>
              <a:t>美好纯洁的</a:t>
            </a:r>
            <a:r>
              <a:rPr lang="zh-CN" altLang="en-US" sz="2800" b="1" dirty="0" smtClean="0">
                <a:solidFill>
                  <a:srgbClr val="FF6600"/>
                </a:solidFill>
                <a:latin typeface="华文中宋" panose="02010600040101010101" pitchFamily="2" charset="-122"/>
                <a:ea typeface="华文中宋" panose="02010600040101010101" pitchFamily="2" charset="-122"/>
              </a:rPr>
              <a:t>情感</a:t>
            </a:r>
            <a:r>
              <a:rPr lang="zh-CN" altLang="en-US" sz="2800" b="1" dirty="0">
                <a:solidFill>
                  <a:srgbClr val="FF6600"/>
                </a:solidFill>
                <a:latin typeface="华文中宋" panose="02010600040101010101" pitchFamily="2" charset="-122"/>
                <a:ea typeface="华文中宋" panose="02010600040101010101" pitchFamily="2" charset="-122"/>
              </a:rPr>
              <a:t>。</a:t>
            </a:r>
            <a:r>
              <a:rPr lang="zh-CN" altLang="en-US" sz="2800" b="1" dirty="0">
                <a:solidFill>
                  <a:schemeClr val="accent6">
                    <a:lumMod val="50000"/>
                  </a:schemeClr>
                </a:solidFill>
                <a:latin typeface="华文中宋" panose="02010600040101010101" pitchFamily="2" charset="-122"/>
                <a:ea typeface="华文中宋" panose="02010600040101010101" pitchFamily="2" charset="-122"/>
              </a:rPr>
              <a:t>茹志鹃在</a:t>
            </a:r>
            <a:r>
              <a:rPr lang="zh-CN" altLang="en-US" sz="2800" b="1" dirty="0" smtClean="0">
                <a:solidFill>
                  <a:schemeClr val="accent6">
                    <a:lumMod val="50000"/>
                  </a:schemeClr>
                </a:solidFill>
                <a:latin typeface="华文中宋" panose="02010600040101010101" pitchFamily="2" charset="-122"/>
                <a:ea typeface="华文中宋" panose="02010600040101010101" pitchFamily="2" charset="-122"/>
              </a:rPr>
              <a:t>那个</a:t>
            </a:r>
            <a:endParaRPr lang="en-US" altLang="zh-CN" sz="2800" b="1" dirty="0" smtClean="0">
              <a:solidFill>
                <a:schemeClr val="accent6">
                  <a:lumMod val="50000"/>
                </a:schemeClr>
              </a:solidFill>
              <a:latin typeface="华文中宋" panose="02010600040101010101" pitchFamily="2" charset="-122"/>
              <a:ea typeface="华文中宋" panose="02010600040101010101" pitchFamily="2" charset="-122"/>
            </a:endParaRPr>
          </a:p>
          <a:p>
            <a:pPr marL="0" indent="0">
              <a:lnSpc>
                <a:spcPct val="120000"/>
              </a:lnSpc>
              <a:spcAft>
                <a:spcPts val="0"/>
              </a:spcAft>
              <a:buNone/>
            </a:pPr>
            <a:r>
              <a:rPr lang="zh-CN" altLang="en-US" sz="2800" b="1" dirty="0" smtClean="0">
                <a:solidFill>
                  <a:schemeClr val="accent6">
                    <a:lumMod val="50000"/>
                  </a:schemeClr>
                </a:solidFill>
                <a:latin typeface="华文中宋" panose="02010600040101010101" pitchFamily="2" charset="-122"/>
                <a:ea typeface="华文中宋" panose="02010600040101010101" pitchFamily="2" charset="-122"/>
              </a:rPr>
              <a:t>年代</a:t>
            </a:r>
            <a:r>
              <a:rPr lang="zh-CN" altLang="en-US" sz="2800" b="1" dirty="0">
                <a:solidFill>
                  <a:schemeClr val="accent6">
                    <a:lumMod val="50000"/>
                  </a:schemeClr>
                </a:solidFill>
                <a:latin typeface="华文中宋" panose="02010600040101010101" pitchFamily="2" charset="-122"/>
                <a:ea typeface="华文中宋" panose="02010600040101010101" pitchFamily="2" charset="-122"/>
              </a:rPr>
              <a:t>能思考并表现这</a:t>
            </a:r>
            <a:r>
              <a:rPr lang="zh-CN" altLang="en-US" sz="2800" b="1" dirty="0" smtClean="0">
                <a:solidFill>
                  <a:schemeClr val="accent6">
                    <a:lumMod val="50000"/>
                  </a:schemeClr>
                </a:solidFill>
                <a:latin typeface="华文中宋" panose="02010600040101010101" pitchFamily="2" charset="-122"/>
                <a:ea typeface="华文中宋" panose="02010600040101010101" pitchFamily="2" charset="-122"/>
              </a:rPr>
              <a:t>一点非常</a:t>
            </a:r>
            <a:r>
              <a:rPr lang="zh-CN" altLang="en-US" sz="2800" b="1" dirty="0">
                <a:solidFill>
                  <a:schemeClr val="accent6">
                    <a:lumMod val="50000"/>
                  </a:schemeClr>
                </a:solidFill>
                <a:latin typeface="华文中宋" panose="02010600040101010101" pitchFamily="2" charset="-122"/>
                <a:ea typeface="华文中宋" panose="02010600040101010101" pitchFamily="2" charset="-122"/>
              </a:rPr>
              <a:t>不容易</a:t>
            </a:r>
            <a:r>
              <a:rPr lang="zh-CN" altLang="en-US" sz="2800" b="1" dirty="0" smtClean="0">
                <a:solidFill>
                  <a:schemeClr val="accent6">
                    <a:lumMod val="50000"/>
                  </a:schemeClr>
                </a:solidFill>
                <a:latin typeface="华文中宋" panose="02010600040101010101" pitchFamily="2" charset="-122"/>
                <a:ea typeface="华文中宋" panose="02010600040101010101" pitchFamily="2" charset="-122"/>
              </a:rPr>
              <a:t>，</a:t>
            </a:r>
            <a:endParaRPr lang="en-US" altLang="zh-CN" sz="2800" b="1" dirty="0" smtClean="0">
              <a:solidFill>
                <a:schemeClr val="accent6">
                  <a:lumMod val="50000"/>
                </a:schemeClr>
              </a:solidFill>
              <a:latin typeface="华文中宋" panose="02010600040101010101" pitchFamily="2" charset="-122"/>
              <a:ea typeface="华文中宋" panose="02010600040101010101" pitchFamily="2" charset="-122"/>
            </a:endParaRPr>
          </a:p>
          <a:p>
            <a:pPr marL="0" indent="0">
              <a:lnSpc>
                <a:spcPct val="120000"/>
              </a:lnSpc>
              <a:spcAft>
                <a:spcPts val="0"/>
              </a:spcAft>
              <a:buNone/>
            </a:pPr>
            <a:r>
              <a:rPr lang="zh-CN" altLang="en-US" sz="2800" b="1" dirty="0" smtClean="0">
                <a:solidFill>
                  <a:schemeClr val="accent6">
                    <a:lumMod val="50000"/>
                  </a:schemeClr>
                </a:solidFill>
                <a:latin typeface="华文中宋" panose="02010600040101010101" pitchFamily="2" charset="-122"/>
                <a:ea typeface="华文中宋" panose="02010600040101010101" pitchFamily="2" charset="-122"/>
              </a:rPr>
              <a:t>她的</a:t>
            </a:r>
            <a:r>
              <a:rPr lang="zh-CN" altLang="en-US" sz="2800" b="1" dirty="0">
                <a:solidFill>
                  <a:schemeClr val="accent6">
                    <a:lumMod val="50000"/>
                  </a:schemeClr>
                </a:solidFill>
                <a:latin typeface="华文中宋" panose="02010600040101010101" pitchFamily="2" charset="-122"/>
                <a:ea typeface="华文中宋" panose="02010600040101010101" pitchFamily="2" charset="-122"/>
              </a:rPr>
              <a:t>小说是战争小说的突破</a:t>
            </a:r>
            <a:r>
              <a:rPr lang="zh-CN" altLang="en-US" sz="2800" b="1" dirty="0" smtClean="0">
                <a:solidFill>
                  <a:schemeClr val="accent6">
                    <a:lumMod val="50000"/>
                  </a:schemeClr>
                </a:solidFill>
                <a:latin typeface="华文中宋" panose="02010600040101010101" pitchFamily="2" charset="-122"/>
                <a:ea typeface="华文中宋" panose="02010600040101010101" pitchFamily="2" charset="-122"/>
              </a:rPr>
              <a:t>。</a:t>
            </a:r>
            <a:endParaRPr lang="zh-CN" altLang="en-US" sz="2800" b="1" dirty="0">
              <a:solidFill>
                <a:schemeClr val="accent6">
                  <a:lumMod val="50000"/>
                </a:schemeClr>
              </a:solidFill>
              <a:latin typeface="华文中宋" panose="02010600040101010101" pitchFamily="2" charset="-122"/>
              <a:ea typeface="华文中宋" panose="02010600040101010101" pitchFamily="2" charset="-122"/>
            </a:endParaRPr>
          </a:p>
        </p:txBody>
      </p:sp>
      <p:pic>
        <p:nvPicPr>
          <p:cNvPr id="4" name="Picture 4" descr="C:\Users\Administrator\Desktop\u=248824287,1411569604&amp;fm=26&amp;gp=0 - 副本.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7048500" y="3287979"/>
            <a:ext cx="4940300" cy="3412794"/>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8841" y="180303"/>
            <a:ext cx="5335180" cy="695997"/>
          </a:xfrm>
          <a:solidFill>
            <a:schemeClr val="accent1">
              <a:lumMod val="75000"/>
            </a:schemeClr>
          </a:solidFill>
        </p:spPr>
        <p:txBody>
          <a:bodyPr>
            <a:normAutofit/>
          </a:bodyPr>
          <a:lstStyle/>
          <a:p>
            <a:r>
              <a:rPr lang="zh-CN" altLang="en-US" sz="3600" b="1">
                <a:solidFill>
                  <a:schemeClr val="bg1"/>
                </a:solidFill>
                <a:latin typeface="微软雅黑" panose="020B0503020204020204" charset="-122"/>
                <a:ea typeface="微软雅黑" panose="020B0503020204020204" charset="-122"/>
              </a:rPr>
              <a:t>创作背景</a:t>
            </a:r>
            <a:endParaRPr lang="zh-CN" altLang="en-US" sz="3600" b="1">
              <a:solidFill>
                <a:schemeClr val="bg1"/>
              </a:solidFill>
              <a:latin typeface="微软雅黑" panose="020B0503020204020204" charset="-122"/>
              <a:ea typeface="微软雅黑" panose="020B0503020204020204" charset="-122"/>
            </a:endParaRPr>
          </a:p>
        </p:txBody>
      </p:sp>
      <p:sp>
        <p:nvSpPr>
          <p:cNvPr id="8" name="文本框 7"/>
          <p:cNvSpPr txBox="1"/>
          <p:nvPr/>
        </p:nvSpPr>
        <p:spPr>
          <a:xfrm>
            <a:off x="158841" y="1164580"/>
            <a:ext cx="8568690" cy="4799071"/>
          </a:xfrm>
          <a:prstGeom prst="rect">
            <a:avLst/>
          </a:prstGeom>
          <a:solidFill>
            <a:schemeClr val="accent1">
              <a:lumMod val="20000"/>
              <a:lumOff val="80000"/>
            </a:schemeClr>
          </a:solidFill>
        </p:spPr>
        <p:txBody>
          <a:bodyPr wrap="square">
            <a:spAutoFit/>
          </a:bodyPr>
          <a:lstStyle/>
          <a:p>
            <a:pPr>
              <a:lnSpc>
                <a:spcPct val="110000"/>
              </a:lnSpc>
              <a:spcAft>
                <a:spcPts val="600"/>
              </a:spcAft>
            </a:pPr>
            <a:r>
              <a:rPr lang="zh-CN" altLang="en-US" sz="2800" dirty="0" smtClean="0">
                <a:latin typeface="微软雅黑" panose="020B0503020204020204" charset="-122"/>
                <a:ea typeface="微软雅黑" panose="020B0503020204020204" charset="-122"/>
              </a:rPr>
              <a:t>当年</a:t>
            </a:r>
            <a:r>
              <a:rPr lang="zh-CN" altLang="en-US" sz="2800" dirty="0">
                <a:latin typeface="微软雅黑" panose="020B0503020204020204" charset="-122"/>
                <a:ea typeface="微软雅黑" panose="020B0503020204020204" charset="-122"/>
              </a:rPr>
              <a:t>小说诞生之时，是遭到了多家刊物的退稿，理由“感情阴暗，不能发表”。这篇小说创作完成的时候，“大跃进”的热浪正席卷全国，文学界充满了打擂比武的声音，温情而又清新的</a:t>
            </a: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百合花</a:t>
            </a: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显得不合时宜，结果四处投稿碰壁之后，最后才发表在陕西的文学刊物</a:t>
            </a: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延河</a:t>
            </a: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杂志上，使它引起关注的是当时的文化部长茅盾的赞扬。他说最近读过的几十个短篇小说中，最使我满意，也最使我感动的一篇作品”，</a:t>
            </a:r>
            <a:r>
              <a:rPr lang="zh-CN" altLang="en-US" sz="2800" b="1" dirty="0">
                <a:solidFill>
                  <a:srgbClr val="FF0000"/>
                </a:solidFill>
                <a:latin typeface="微软雅黑" panose="020B0503020204020204" charset="-122"/>
                <a:ea typeface="微软雅黑" panose="020B0503020204020204" charset="-122"/>
              </a:rPr>
              <a:t>它是结构严谨，没有携笔的短篇小说，但同时又赋予抒情诗的风味。</a:t>
            </a:r>
            <a:endParaRPr lang="zh-CN" altLang="en-US" sz="2800" b="1" dirty="0">
              <a:solidFill>
                <a:srgbClr val="FF000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8943022" y="1524952"/>
            <a:ext cx="2906078" cy="416412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8841" y="180303"/>
            <a:ext cx="5335180" cy="695997"/>
          </a:xfrm>
          <a:solidFill>
            <a:schemeClr val="accent1">
              <a:lumMod val="75000"/>
            </a:schemeClr>
          </a:solidFill>
        </p:spPr>
        <p:txBody>
          <a:bodyPr>
            <a:normAutofit/>
          </a:bodyPr>
          <a:lstStyle/>
          <a:p>
            <a:r>
              <a:rPr lang="zh-CN" altLang="en-US" sz="3600" b="1">
                <a:solidFill>
                  <a:schemeClr val="bg1"/>
                </a:solidFill>
                <a:latin typeface="微软雅黑" panose="020B0503020204020204" charset="-122"/>
                <a:ea typeface="微软雅黑" panose="020B0503020204020204" charset="-122"/>
              </a:rPr>
              <a:t>创作背景</a:t>
            </a:r>
            <a:endParaRPr lang="zh-CN" altLang="en-US" sz="3600" b="1">
              <a:solidFill>
                <a:schemeClr val="bg1"/>
              </a:solidFill>
              <a:latin typeface="微软雅黑" panose="020B0503020204020204" charset="-122"/>
              <a:ea typeface="微软雅黑" panose="020B0503020204020204" charset="-122"/>
            </a:endParaRPr>
          </a:p>
        </p:txBody>
      </p:sp>
      <p:sp>
        <p:nvSpPr>
          <p:cNvPr id="8" name="文本框 7"/>
          <p:cNvSpPr txBox="1"/>
          <p:nvPr/>
        </p:nvSpPr>
        <p:spPr>
          <a:xfrm>
            <a:off x="3404961" y="1019800"/>
            <a:ext cx="8568690" cy="5499326"/>
          </a:xfrm>
          <a:prstGeom prst="rect">
            <a:avLst/>
          </a:prstGeom>
          <a:solidFill>
            <a:schemeClr val="accent2">
              <a:lumMod val="20000"/>
              <a:lumOff val="80000"/>
            </a:schemeClr>
          </a:solidFill>
        </p:spPr>
        <p:txBody>
          <a:bodyPr wrap="square">
            <a:spAutoFit/>
          </a:bodyPr>
          <a:lstStyle/>
          <a:p>
            <a:pPr>
              <a:lnSpc>
                <a:spcPct val="110000"/>
              </a:lnSpc>
              <a:spcAft>
                <a:spcPts val="600"/>
              </a:spcAft>
            </a:pP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百合花</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一反五六十年代战争小说中英雄人物“高大全”的潮流，以它的</a:t>
            </a:r>
            <a:r>
              <a:rPr lang="zh-CN" altLang="en-US" sz="2400" b="1" dirty="0">
                <a:solidFill>
                  <a:srgbClr val="FF0000"/>
                </a:solidFill>
                <a:latin typeface="微软雅黑" panose="020B0503020204020204" charset="-122"/>
                <a:ea typeface="微软雅黑" panose="020B0503020204020204" charset="-122"/>
              </a:rPr>
              <a:t>清淡、精致和美丽</a:t>
            </a:r>
            <a:r>
              <a:rPr lang="zh-CN" altLang="en-US" sz="2400" dirty="0">
                <a:latin typeface="微软雅黑" panose="020B0503020204020204" charset="-122"/>
                <a:ea typeface="微软雅黑" panose="020B0503020204020204" charset="-122"/>
              </a:rPr>
              <a:t>独树一帜，如同给燥热的文坛吹来的一缕清新之风，茹志鹃也由此踏上了文坛。然而引起评论界重视的</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百合花</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，很快在</a:t>
            </a:r>
            <a:r>
              <a:rPr lang="en-US" altLang="zh-CN" sz="2400" dirty="0">
                <a:latin typeface="微软雅黑" panose="020B0503020204020204" charset="-122"/>
                <a:ea typeface="微软雅黑" panose="020B0503020204020204" charset="-122"/>
              </a:rPr>
              <a:t>1959</a:t>
            </a:r>
            <a:r>
              <a:rPr lang="zh-CN" altLang="en-US" sz="2400" dirty="0">
                <a:latin typeface="微软雅黑" panose="020B0503020204020204" charset="-122"/>
                <a:ea typeface="微软雅黑" panose="020B0503020204020204" charset="-122"/>
              </a:rPr>
              <a:t>年至</a:t>
            </a:r>
            <a:r>
              <a:rPr lang="en-US" altLang="zh-CN" sz="2400" dirty="0">
                <a:latin typeface="微软雅黑" panose="020B0503020204020204" charset="-122"/>
                <a:ea typeface="微软雅黑" panose="020B0503020204020204" charset="-122"/>
              </a:rPr>
              <a:t>1961</a:t>
            </a:r>
            <a:r>
              <a:rPr lang="zh-CN" altLang="en-US" sz="2400" dirty="0">
                <a:latin typeface="微软雅黑" panose="020B0503020204020204" charset="-122"/>
                <a:ea typeface="微软雅黑" panose="020B0503020204020204" charset="-122"/>
              </a:rPr>
              <a:t>年，引发了文坛的一场关于风格题材的大讨论，有人批评茹志鹃笔下缺乏高大的形象，有人规劝她应注重写“重大斗争”和“英雄人物”。</a:t>
            </a:r>
            <a:endParaRPr lang="zh-CN" altLang="en-US" sz="2400" dirty="0">
              <a:latin typeface="微软雅黑" panose="020B0503020204020204" charset="-122"/>
              <a:ea typeface="微软雅黑" panose="020B0503020204020204" charset="-122"/>
            </a:endParaRPr>
          </a:p>
          <a:p>
            <a:pPr>
              <a:lnSpc>
                <a:spcPct val="110000"/>
              </a:lnSpc>
              <a:spcAft>
                <a:spcPts val="600"/>
              </a:spcAft>
            </a:pPr>
            <a:r>
              <a:rPr lang="zh-CN" altLang="en-US" sz="2400" dirty="0">
                <a:latin typeface="微软雅黑" panose="020B0503020204020204" charset="-122"/>
                <a:ea typeface="微软雅黑" panose="020B0503020204020204" charset="-122"/>
              </a:rPr>
              <a:t>六十年代以后，文艺界的风浪也是一阵紧似一阵，对茹志鹃作品的评价分歧愈来愈大，否定意见在逐步升级，甚至要求她放弃自己的风格，茹志鹃说，在这风风雨雨中，我惶惶然、茫茫然了，不知道怎么奋斗才好。</a:t>
            </a:r>
            <a:endParaRPr lang="zh-CN" altLang="en-US" sz="2400" dirty="0">
              <a:latin typeface="微软雅黑" panose="020B0503020204020204" charset="-122"/>
              <a:ea typeface="微软雅黑" panose="020B0503020204020204" charset="-122"/>
            </a:endParaRPr>
          </a:p>
          <a:p>
            <a:pPr>
              <a:lnSpc>
                <a:spcPct val="110000"/>
              </a:lnSpc>
              <a:spcAft>
                <a:spcPts val="600"/>
              </a:spcAft>
            </a:pPr>
            <a:r>
              <a:rPr lang="zh-CN" altLang="en-US" sz="2400" dirty="0">
                <a:latin typeface="微软雅黑" panose="020B0503020204020204" charset="-122"/>
                <a:ea typeface="微软雅黑" panose="020B0503020204020204" charset="-122"/>
              </a:rPr>
              <a:t>风华正茂的女作家，开始面临着创作上的荒芜，后来在动乱的年代，以写“儿女情”“家务事”著称的茹志鹃，更是被戴了“文艺黑线的尖子”“文艺黑线的金字招牌”之类的帽子。</a:t>
            </a:r>
            <a:endParaRPr lang="zh-CN" altLang="en-US" sz="24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403860" y="1884044"/>
            <a:ext cx="2729942" cy="381571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7999" y="937342"/>
            <a:ext cx="11119557" cy="5260258"/>
          </a:xfrm>
          <a:ln>
            <a:solidFill>
              <a:schemeClr val="accent5">
                <a:lumMod val="50000"/>
              </a:schemeClr>
            </a:solidFill>
          </a:ln>
        </p:spPr>
        <p:txBody>
          <a:bodyPr>
            <a:noAutofit/>
          </a:bodyPr>
          <a:lstStyle/>
          <a:p>
            <a:pPr marL="0" indent="0">
              <a:buNone/>
            </a:pPr>
            <a:r>
              <a:rPr lang="zh-CN" altLang="en-US" b="1" dirty="0" smtClean="0">
                <a:solidFill>
                  <a:srgbClr val="FF0000"/>
                </a:solidFill>
              </a:rPr>
              <a:t>        </a:t>
            </a:r>
            <a:r>
              <a:rPr lang="zh-CN" altLang="en-US" sz="3200" b="1" dirty="0" smtClean="0">
                <a:solidFill>
                  <a:schemeClr val="accent6">
                    <a:lumMod val="50000"/>
                  </a:schemeClr>
                </a:solidFill>
              </a:rPr>
              <a:t>小说</a:t>
            </a:r>
            <a:r>
              <a:rPr lang="en-US" altLang="zh-CN" sz="3200" b="1" dirty="0">
                <a:solidFill>
                  <a:schemeClr val="accent6">
                    <a:lumMod val="50000"/>
                  </a:schemeClr>
                </a:solidFill>
              </a:rPr>
              <a:t>《</a:t>
            </a:r>
            <a:r>
              <a:rPr lang="zh-CN" altLang="en-US" sz="3200" b="1" dirty="0">
                <a:solidFill>
                  <a:schemeClr val="accent6">
                    <a:lumMod val="50000"/>
                  </a:schemeClr>
                </a:solidFill>
              </a:rPr>
              <a:t>百合花</a:t>
            </a:r>
            <a:r>
              <a:rPr lang="en-US" altLang="zh-CN" sz="3200" b="1" dirty="0">
                <a:solidFill>
                  <a:schemeClr val="accent6">
                    <a:lumMod val="50000"/>
                  </a:schemeClr>
                </a:solidFill>
              </a:rPr>
              <a:t>》</a:t>
            </a:r>
            <a:r>
              <a:rPr lang="zh-CN" altLang="en-US" sz="3200" b="1" dirty="0">
                <a:solidFill>
                  <a:schemeClr val="accent6">
                    <a:lumMod val="50000"/>
                  </a:schemeClr>
                </a:solidFill>
              </a:rPr>
              <a:t>诞生的</a:t>
            </a:r>
            <a:r>
              <a:rPr lang="en-US" altLang="zh-CN" sz="3200" b="1" dirty="0">
                <a:solidFill>
                  <a:schemeClr val="accent6">
                    <a:lumMod val="50000"/>
                  </a:schemeClr>
                </a:solidFill>
              </a:rPr>
              <a:t>1958</a:t>
            </a:r>
            <a:r>
              <a:rPr lang="zh-CN" altLang="en-US" sz="3200" b="1" dirty="0">
                <a:solidFill>
                  <a:schemeClr val="accent6">
                    <a:lumMod val="50000"/>
                  </a:schemeClr>
                </a:solidFill>
              </a:rPr>
              <a:t>年，反右派斗争紧锣密鼓地展开着，作者茹志鹃的丈夫也是被批斗的对象，茹志鹃束手无策，这种人斗人的痛苦现况，使她怀念战争时期圣洁的人际情感，她创作了</a:t>
            </a:r>
            <a:r>
              <a:rPr lang="en-US" altLang="zh-CN" sz="3200" b="1" dirty="0">
                <a:solidFill>
                  <a:schemeClr val="accent6">
                    <a:lumMod val="50000"/>
                  </a:schemeClr>
                </a:solidFill>
              </a:rPr>
              <a:t>《</a:t>
            </a:r>
            <a:r>
              <a:rPr lang="zh-CN" altLang="en-US" sz="3200" b="1" dirty="0">
                <a:solidFill>
                  <a:schemeClr val="accent6">
                    <a:lumMod val="50000"/>
                  </a:schemeClr>
                </a:solidFill>
              </a:rPr>
              <a:t>百合花</a:t>
            </a:r>
            <a:r>
              <a:rPr lang="en-US" altLang="zh-CN" sz="3200" b="1" dirty="0">
                <a:solidFill>
                  <a:schemeClr val="accent6">
                    <a:lumMod val="50000"/>
                  </a:schemeClr>
                </a:solidFill>
              </a:rPr>
              <a:t>》</a:t>
            </a:r>
            <a:r>
              <a:rPr lang="zh-CN" altLang="en-US" sz="3200" b="1" dirty="0">
                <a:solidFill>
                  <a:schemeClr val="accent6">
                    <a:lumMod val="50000"/>
                  </a:schemeClr>
                </a:solidFill>
              </a:rPr>
              <a:t>加以赞美和对比。</a:t>
            </a:r>
            <a:endParaRPr lang="zh-CN" altLang="en-US" sz="3200" b="1" dirty="0">
              <a:solidFill>
                <a:schemeClr val="accent6">
                  <a:lumMod val="50000"/>
                </a:schemeClr>
              </a:solidFill>
            </a:endParaRPr>
          </a:p>
          <a:p>
            <a:pPr marL="0" indent="0">
              <a:buNone/>
            </a:pPr>
            <a:r>
              <a:rPr lang="zh-CN" altLang="en-US" b="1" dirty="0" smtClean="0">
                <a:solidFill>
                  <a:schemeClr val="accent6">
                    <a:lumMod val="50000"/>
                  </a:schemeClr>
                </a:solidFill>
              </a:rPr>
              <a:t>         </a:t>
            </a:r>
            <a:r>
              <a:rPr lang="zh-CN" altLang="en-US" sz="3200" b="1" dirty="0" smtClean="0">
                <a:solidFill>
                  <a:schemeClr val="accent2">
                    <a:lumMod val="75000"/>
                  </a:schemeClr>
                </a:solidFill>
                <a:latin typeface="思源黑体" panose="020B0500000000090000" pitchFamily="34" charset="-122"/>
                <a:ea typeface="思源黑体" panose="020B0500000000090000" pitchFamily="34" charset="-122"/>
              </a:rPr>
              <a:t>战争使人不能有长谈的机会，</a:t>
            </a:r>
            <a:endParaRPr lang="en-US" altLang="zh-CN" sz="3200" b="1" dirty="0" smtClean="0">
              <a:solidFill>
                <a:schemeClr val="accent2">
                  <a:lumMod val="75000"/>
                </a:schemeClr>
              </a:solidFill>
              <a:latin typeface="思源黑体" panose="020B0500000000090000" pitchFamily="34" charset="-122"/>
              <a:ea typeface="思源黑体" panose="020B0500000000090000" pitchFamily="34" charset="-122"/>
            </a:endParaRPr>
          </a:p>
          <a:p>
            <a:pPr marL="0" indent="0">
              <a:buNone/>
            </a:pPr>
            <a:r>
              <a:rPr lang="zh-CN" altLang="en-US" sz="3200" b="1" dirty="0" smtClean="0">
                <a:solidFill>
                  <a:schemeClr val="accent2">
                    <a:lumMod val="75000"/>
                  </a:schemeClr>
                </a:solidFill>
                <a:latin typeface="思源黑体" panose="020B0500000000090000" pitchFamily="34" charset="-122"/>
                <a:ea typeface="思源黑体" panose="020B0500000000090000" pitchFamily="34" charset="-122"/>
              </a:rPr>
              <a:t>但战争却能使人深交的，有时仅</a:t>
            </a:r>
            <a:endParaRPr lang="en-US" altLang="zh-CN" sz="3200" b="1" dirty="0" smtClean="0">
              <a:solidFill>
                <a:schemeClr val="accent2">
                  <a:lumMod val="75000"/>
                </a:schemeClr>
              </a:solidFill>
              <a:latin typeface="思源黑体" panose="020B0500000000090000" pitchFamily="34" charset="-122"/>
              <a:ea typeface="思源黑体" panose="020B0500000000090000" pitchFamily="34" charset="-122"/>
            </a:endParaRPr>
          </a:p>
          <a:p>
            <a:pPr marL="0" indent="0">
              <a:buNone/>
            </a:pPr>
            <a:r>
              <a:rPr lang="zh-CN" altLang="en-US" sz="3200" b="1" dirty="0" smtClean="0">
                <a:solidFill>
                  <a:schemeClr val="accent2">
                    <a:lumMod val="75000"/>
                  </a:schemeClr>
                </a:solidFill>
                <a:latin typeface="思源黑体" panose="020B0500000000090000" pitchFamily="34" charset="-122"/>
                <a:ea typeface="思源黑体" panose="020B0500000000090000" pitchFamily="34" charset="-122"/>
              </a:rPr>
              <a:t>几十分钟，甚至只来得及瞥一眼，</a:t>
            </a:r>
            <a:endParaRPr lang="en-US" altLang="zh-CN" sz="3200" b="1" dirty="0" smtClean="0">
              <a:solidFill>
                <a:schemeClr val="accent2">
                  <a:lumMod val="75000"/>
                </a:schemeClr>
              </a:solidFill>
              <a:latin typeface="思源黑体" panose="020B0500000000090000" pitchFamily="34" charset="-122"/>
              <a:ea typeface="思源黑体" panose="020B0500000000090000" pitchFamily="34" charset="-122"/>
            </a:endParaRPr>
          </a:p>
          <a:p>
            <a:pPr marL="0" indent="0">
              <a:buNone/>
            </a:pPr>
            <a:r>
              <a:rPr lang="zh-CN" altLang="en-US" sz="3200" b="1" dirty="0" smtClean="0">
                <a:solidFill>
                  <a:schemeClr val="accent2">
                    <a:lumMod val="75000"/>
                  </a:schemeClr>
                </a:solidFill>
                <a:latin typeface="思源黑体" panose="020B0500000000090000" pitchFamily="34" charset="-122"/>
                <a:ea typeface="思源黑体" panose="020B0500000000090000" pitchFamily="34" charset="-122"/>
              </a:rPr>
              <a:t>便一闪而过，然而人与人之间的，</a:t>
            </a:r>
            <a:endParaRPr lang="en-US" altLang="zh-CN" sz="3200" b="1" dirty="0" smtClean="0">
              <a:solidFill>
                <a:schemeClr val="accent2">
                  <a:lumMod val="75000"/>
                </a:schemeClr>
              </a:solidFill>
              <a:latin typeface="思源黑体" panose="020B0500000000090000" pitchFamily="34" charset="-122"/>
              <a:ea typeface="思源黑体" panose="020B0500000000090000" pitchFamily="34" charset="-122"/>
            </a:endParaRPr>
          </a:p>
          <a:p>
            <a:pPr marL="0" indent="0">
              <a:buNone/>
            </a:pPr>
            <a:r>
              <a:rPr lang="zh-CN" altLang="en-US" sz="3200" b="1" dirty="0" smtClean="0">
                <a:solidFill>
                  <a:schemeClr val="accent2">
                    <a:lumMod val="75000"/>
                  </a:schemeClr>
                </a:solidFill>
                <a:latin typeface="思源黑体" panose="020B0500000000090000" pitchFamily="34" charset="-122"/>
                <a:ea typeface="思源黑体" panose="020B0500000000090000" pitchFamily="34" charset="-122"/>
              </a:rPr>
              <a:t>就在这一刹那里，便能肝胆相照，</a:t>
            </a:r>
            <a:endParaRPr lang="en-US" altLang="zh-CN" sz="3200" b="1" dirty="0" smtClean="0">
              <a:solidFill>
                <a:schemeClr val="accent2">
                  <a:lumMod val="75000"/>
                </a:schemeClr>
              </a:solidFill>
              <a:latin typeface="思源黑体" panose="020B0500000000090000" pitchFamily="34" charset="-122"/>
              <a:ea typeface="思源黑体" panose="020B0500000000090000" pitchFamily="34" charset="-122"/>
            </a:endParaRPr>
          </a:p>
          <a:p>
            <a:pPr marL="0" indent="0">
              <a:buNone/>
            </a:pPr>
            <a:r>
              <a:rPr lang="zh-CN" altLang="en-US" sz="3200" b="1" dirty="0" smtClean="0">
                <a:solidFill>
                  <a:schemeClr val="accent2">
                    <a:lumMod val="75000"/>
                  </a:schemeClr>
                </a:solidFill>
                <a:latin typeface="思源黑体" panose="020B0500000000090000" pitchFamily="34" charset="-122"/>
                <a:ea typeface="思源黑体" panose="020B0500000000090000" pitchFamily="34" charset="-122"/>
              </a:rPr>
              <a:t>生死与共。</a:t>
            </a:r>
            <a:endParaRPr lang="zh-CN" altLang="en-US" sz="3200" dirty="0">
              <a:solidFill>
                <a:schemeClr val="accent2">
                  <a:lumMod val="75000"/>
                </a:schemeClr>
              </a:solidFill>
              <a:latin typeface="思源黑体" panose="020B0500000000090000" pitchFamily="34" charset="-122"/>
              <a:ea typeface="思源黑体" panose="020B0500000000090000" pitchFamily="34" charset="-122"/>
            </a:endParaRPr>
          </a:p>
        </p:txBody>
      </p:sp>
      <p:pic>
        <p:nvPicPr>
          <p:cNvPr id="4" name="Picture 4" descr="C:\Users\Administrator\Desktop\u=248824287,1411569604&amp;fm=26&amp;gp=0 - 副本.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7100712" y="3287979"/>
            <a:ext cx="4940300" cy="3412794"/>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标题 173057"/>
          <p:cNvSpPr>
            <a:spLocks noGrp="1" noRot="1"/>
          </p:cNvSpPr>
          <p:nvPr>
            <p:ph type="title"/>
          </p:nvPr>
        </p:nvSpPr>
        <p:spPr/>
        <p:txBody>
          <a:bodyPr/>
          <a:lstStyle/>
          <a:p>
            <a:pPr>
              <a:defRPr/>
            </a:pPr>
            <a:r>
              <a:rPr lang="zh-CN" altLang="en-US" sz="4000" b="1" noProof="1">
                <a:solidFill>
                  <a:srgbClr val="FF9900"/>
                </a:solidFill>
                <a:effectLst>
                  <a:outerShdw blurRad="38100" dist="38100" dir="2700000">
                    <a:srgbClr val="000000"/>
                  </a:outerShdw>
                </a:effectLst>
              </a:rPr>
              <a:t>文章写了哪几个人物？围绕这些人物写了哪几件事？</a:t>
            </a:r>
            <a:endParaRPr lang="zh-CN" altLang="en-US" sz="4000" b="1" noProof="1">
              <a:solidFill>
                <a:srgbClr val="FF9900"/>
              </a:solidFill>
              <a:effectLst>
                <a:outerShdw blurRad="38100" dist="38100" dir="2700000">
                  <a:srgbClr val="000000"/>
                </a:outerShdw>
              </a:effectLst>
            </a:endParaRPr>
          </a:p>
        </p:txBody>
      </p:sp>
      <p:sp>
        <p:nvSpPr>
          <p:cNvPr id="173059" name="文本占位符 173058"/>
          <p:cNvSpPr>
            <a:spLocks noGrp="1" noRot="1"/>
          </p:cNvSpPr>
          <p:nvPr>
            <p:ph idx="1"/>
          </p:nvPr>
        </p:nvSpPr>
        <p:spPr/>
        <p:txBody>
          <a:bodyPr/>
          <a:lstStyle/>
          <a:p>
            <a:pPr>
              <a:defRPr/>
            </a:pPr>
            <a:r>
              <a:rPr lang="en-US" altLang="zh-CN" b="1" i="1" noProof="1">
                <a:solidFill>
                  <a:srgbClr val="CC0066"/>
                </a:solidFill>
                <a:effectLst>
                  <a:outerShdw blurRad="38100" dist="38100" dir="2700000">
                    <a:srgbClr val="000000"/>
                  </a:outerShdw>
                </a:effectLst>
              </a:rPr>
              <a:t>“</a:t>
            </a:r>
            <a:r>
              <a:rPr lang="zh-CN" altLang="en-US" b="1" i="1" noProof="1">
                <a:solidFill>
                  <a:srgbClr val="CC0066"/>
                </a:solidFill>
                <a:effectLst>
                  <a:outerShdw blurRad="38100" dist="38100" dir="2700000">
                    <a:srgbClr val="000000"/>
                  </a:outerShdw>
                </a:effectLst>
              </a:rPr>
              <a:t>我”、小通讯员、新媳妇</a:t>
            </a:r>
            <a:endParaRPr lang="zh-CN" altLang="en-US" b="1" i="1" noProof="1">
              <a:solidFill>
                <a:srgbClr val="CC0066"/>
              </a:solidFill>
              <a:effectLst>
                <a:outerShdw blurRad="38100" dist="38100" dir="2700000">
                  <a:srgbClr val="000000"/>
                </a:outerShdw>
              </a:effectLst>
            </a:endParaRPr>
          </a:p>
          <a:p>
            <a:pPr>
              <a:defRPr/>
            </a:pPr>
            <a:endParaRPr lang="zh-CN" altLang="en-US" b="1" i="1" noProof="1">
              <a:solidFill>
                <a:srgbClr val="CC0066"/>
              </a:solidFill>
              <a:effectLst>
                <a:outerShdw blurRad="38100" dist="38100" dir="2700000">
                  <a:srgbClr val="000000"/>
                </a:outerShdw>
              </a:effectLst>
            </a:endParaRPr>
          </a:p>
          <a:p>
            <a:pPr>
              <a:defRPr/>
            </a:pPr>
            <a:r>
              <a:rPr lang="en-US" altLang="zh-CN" b="1" i="1" noProof="1">
                <a:solidFill>
                  <a:srgbClr val="CC0066"/>
                </a:solidFill>
                <a:effectLst>
                  <a:outerShdw blurRad="38100" dist="38100" dir="2700000">
                    <a:srgbClr val="000000"/>
                  </a:outerShdw>
                </a:effectLst>
              </a:rPr>
              <a:t>1.</a:t>
            </a:r>
            <a:r>
              <a:rPr lang="zh-CN" altLang="en-US" b="1" i="1" noProof="1">
                <a:solidFill>
                  <a:srgbClr val="CC0066"/>
                </a:solidFill>
                <a:effectLst>
                  <a:outerShdw blurRad="38100" dist="38100" dir="2700000">
                    <a:srgbClr val="000000"/>
                  </a:outerShdw>
                </a:effectLst>
              </a:rPr>
              <a:t>通讯员送“我”去前沿包扎所  </a:t>
            </a:r>
            <a:endParaRPr lang="zh-CN" altLang="en-US" b="1" i="1" noProof="1">
              <a:solidFill>
                <a:srgbClr val="CC0066"/>
              </a:solidFill>
              <a:effectLst>
                <a:outerShdw blurRad="38100" dist="38100" dir="2700000">
                  <a:srgbClr val="000000"/>
                </a:outerShdw>
              </a:effectLst>
            </a:endParaRPr>
          </a:p>
          <a:p>
            <a:pPr>
              <a:defRPr/>
            </a:pPr>
            <a:r>
              <a:rPr lang="en-US" altLang="zh-CN" b="1" i="1" noProof="1">
                <a:solidFill>
                  <a:srgbClr val="CC0066"/>
                </a:solidFill>
                <a:effectLst>
                  <a:outerShdw blurRad="38100" dist="38100" dir="2700000">
                    <a:srgbClr val="000000"/>
                  </a:outerShdw>
                </a:effectLst>
              </a:rPr>
              <a:t>2.</a:t>
            </a:r>
            <a:r>
              <a:rPr lang="zh-CN" altLang="en-US" b="1" i="1" noProof="1">
                <a:solidFill>
                  <a:srgbClr val="CC0066"/>
                </a:solidFill>
                <a:effectLst>
                  <a:outerShdw blurRad="38100" dist="38100" dir="2700000">
                    <a:srgbClr val="000000"/>
                  </a:outerShdw>
                </a:effectLst>
              </a:rPr>
              <a:t>借被子</a:t>
            </a:r>
            <a:endParaRPr lang="zh-CN" altLang="en-US" b="1" i="1" noProof="1">
              <a:solidFill>
                <a:srgbClr val="CC0066"/>
              </a:solidFill>
              <a:effectLst>
                <a:outerShdw blurRad="38100" dist="38100" dir="2700000">
                  <a:srgbClr val="000000"/>
                </a:outerShdw>
              </a:effectLst>
            </a:endParaRPr>
          </a:p>
          <a:p>
            <a:pPr>
              <a:defRPr/>
            </a:pPr>
            <a:r>
              <a:rPr lang="en-US" altLang="zh-CN" b="1" i="1" noProof="1">
                <a:solidFill>
                  <a:srgbClr val="CC0066"/>
                </a:solidFill>
                <a:effectLst>
                  <a:outerShdw blurRad="38100" dist="38100" dir="2700000">
                    <a:srgbClr val="000000"/>
                  </a:outerShdw>
                </a:effectLst>
              </a:rPr>
              <a:t>3.</a:t>
            </a:r>
            <a:r>
              <a:rPr lang="zh-CN" altLang="en-US" b="1" i="1" noProof="1">
                <a:solidFill>
                  <a:srgbClr val="CC0066"/>
                </a:solidFill>
                <a:effectLst>
                  <a:outerShdw blurRad="38100" dist="38100" dir="2700000">
                    <a:srgbClr val="000000"/>
                  </a:outerShdw>
                </a:effectLst>
              </a:rPr>
              <a:t>通讯员救人牺牲               </a:t>
            </a:r>
            <a:endParaRPr lang="zh-CN" altLang="en-US" b="1" i="1" noProof="1">
              <a:solidFill>
                <a:srgbClr val="CC0066"/>
              </a:solidFill>
              <a:effectLst>
                <a:outerShdw blurRad="38100" dist="38100" dir="2700000">
                  <a:srgbClr val="000000"/>
                </a:outerShdw>
              </a:effectLst>
            </a:endParaRPr>
          </a:p>
          <a:p>
            <a:pPr>
              <a:defRPr/>
            </a:pPr>
            <a:r>
              <a:rPr lang="en-US" altLang="zh-CN" b="1" i="1" noProof="1">
                <a:solidFill>
                  <a:srgbClr val="CC0066"/>
                </a:solidFill>
                <a:effectLst>
                  <a:outerShdw blurRad="38100" dist="38100" dir="2700000">
                    <a:srgbClr val="000000"/>
                  </a:outerShdw>
                </a:effectLst>
              </a:rPr>
              <a:t>4.</a:t>
            </a:r>
            <a:r>
              <a:rPr lang="zh-CN" altLang="en-US" b="1" i="1" noProof="1">
                <a:solidFill>
                  <a:srgbClr val="CC0066"/>
                </a:solidFill>
                <a:effectLst>
                  <a:outerShdw blurRad="38100" dist="38100" dir="2700000">
                    <a:srgbClr val="000000"/>
                  </a:outerShdw>
                </a:effectLst>
              </a:rPr>
              <a:t>新媳妇献被子</a:t>
            </a:r>
            <a:endParaRPr lang="zh-CN" altLang="en-US" b="1" i="1" noProof="1">
              <a:solidFill>
                <a:srgbClr val="CC0066"/>
              </a:solidFill>
              <a:effectLst>
                <a:outerShdw blurRad="38100" dist="38100" dir="2700000">
                  <a:srgbClr val="000000"/>
                </a:outerShdw>
              </a:effectLst>
            </a:endParaRPr>
          </a:p>
          <a:p>
            <a:pPr>
              <a:defRPr/>
            </a:pPr>
            <a:endParaRPr lang="zh-CN" altLang="en-US" noProof="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3059">
                                            <p:txEl>
                                              <p:pRg st="2" end="2"/>
                                            </p:txEl>
                                          </p:spTgt>
                                        </p:tgtEl>
                                        <p:attrNameLst>
                                          <p:attrName>style.visibility</p:attrName>
                                        </p:attrNameLst>
                                      </p:cBhvr>
                                      <p:to>
                                        <p:strVal val="visible"/>
                                      </p:to>
                                    </p:set>
                                    <p:animEffect transition="in" filter="barn(inVertical)">
                                      <p:cBhvr>
                                        <p:cTn id="7" dur="500"/>
                                        <p:tgtEl>
                                          <p:spTgt spid="17305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73059">
                                            <p:txEl>
                                              <p:pRg st="3" end="3"/>
                                            </p:txEl>
                                          </p:spTgt>
                                        </p:tgtEl>
                                        <p:attrNameLst>
                                          <p:attrName>style.visibility</p:attrName>
                                        </p:attrNameLst>
                                      </p:cBhvr>
                                      <p:to>
                                        <p:strVal val="visible"/>
                                      </p:to>
                                    </p:set>
                                    <p:animEffect transition="in" filter="barn(inVertical)">
                                      <p:cBhvr>
                                        <p:cTn id="12" dur="500"/>
                                        <p:tgtEl>
                                          <p:spTgt spid="17305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73059">
                                            <p:txEl>
                                              <p:pRg st="4" end="4"/>
                                            </p:txEl>
                                          </p:spTgt>
                                        </p:tgtEl>
                                        <p:attrNameLst>
                                          <p:attrName>style.visibility</p:attrName>
                                        </p:attrNameLst>
                                      </p:cBhvr>
                                      <p:to>
                                        <p:strVal val="visible"/>
                                      </p:to>
                                    </p:set>
                                    <p:animEffect transition="in" filter="barn(inVertical)">
                                      <p:cBhvr>
                                        <p:cTn id="17" dur="500"/>
                                        <p:tgtEl>
                                          <p:spTgt spid="17305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73059">
                                            <p:txEl>
                                              <p:pRg st="5" end="5"/>
                                            </p:txEl>
                                          </p:spTgt>
                                        </p:tgtEl>
                                        <p:attrNameLst>
                                          <p:attrName>style.visibility</p:attrName>
                                        </p:attrNameLst>
                                      </p:cBhvr>
                                      <p:to>
                                        <p:strVal val="visible"/>
                                      </p:to>
                                    </p:set>
                                    <p:animEffect transition="in" filter="barn(inVertical)">
                                      <p:cBhvr>
                                        <p:cTn id="22" dur="500"/>
                                        <p:tgtEl>
                                          <p:spTgt spid="1730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noRot="1" noChangeArrowheads="1"/>
          </p:cNvSpPr>
          <p:nvPr>
            <p:ph type="title"/>
          </p:nvPr>
        </p:nvSpPr>
        <p:spPr/>
        <p:txBody>
          <a:bodyPr/>
          <a:lstStyle/>
          <a:p>
            <a:endParaRPr lang="zh-CN" altLang="en-US" smtClean="0"/>
          </a:p>
        </p:txBody>
      </p:sp>
      <p:sp>
        <p:nvSpPr>
          <p:cNvPr id="43010" name="内容占位符 2"/>
          <p:cNvSpPr>
            <a:spLocks noGrp="1" noRot="1" noChangeArrowheads="1"/>
          </p:cNvSpPr>
          <p:nvPr>
            <p:ph idx="1"/>
          </p:nvPr>
        </p:nvSpPr>
        <p:spPr>
          <a:xfrm>
            <a:off x="293511" y="268111"/>
            <a:ext cx="11387667" cy="6403622"/>
          </a:xfrm>
        </p:spPr>
        <p:txBody>
          <a:bodyPr>
            <a:normAutofit/>
          </a:bodyPr>
          <a:lstStyle/>
          <a:p>
            <a:r>
              <a:rPr lang="zh-CN" altLang="en-US" b="1" dirty="0" smtClean="0"/>
              <a:t>1、以百合花为题有何妙处？</a:t>
            </a:r>
            <a:endParaRPr lang="zh-CN" altLang="en-US" b="1" dirty="0" smtClean="0"/>
          </a:p>
          <a:p>
            <a:r>
              <a:rPr lang="zh-CN" altLang="en-US" b="1" dirty="0" smtClean="0"/>
              <a:t>2、为什么新媳妇一开始不愿借被子，最后不光借了，还将被子留在了通讯员的棺材里？</a:t>
            </a:r>
            <a:endParaRPr lang="zh-CN" altLang="en-US" b="1" dirty="0" smtClean="0"/>
          </a:p>
          <a:p>
            <a:r>
              <a:rPr lang="zh-CN" altLang="en-US" b="1" dirty="0" smtClean="0"/>
              <a:t>3、作者用大量的笔墨反复写通讯员衣服上的破洞有何用意？</a:t>
            </a:r>
            <a:endParaRPr lang="zh-CN" altLang="en-US" b="1" dirty="0" smtClean="0"/>
          </a:p>
          <a:p>
            <a:r>
              <a:rPr lang="zh-CN" altLang="en-US" b="1" dirty="0" smtClean="0"/>
              <a:t>4、将“我”和通讯员安排为同乡有何用意？（董奕奕）</a:t>
            </a:r>
            <a:endParaRPr lang="zh-CN" altLang="en-US" b="1" dirty="0" smtClean="0"/>
          </a:p>
          <a:p>
            <a:r>
              <a:rPr lang="zh-CN" altLang="en-US" b="1" dirty="0" smtClean="0"/>
              <a:t>5、我对通讯员的态度有哪些变化？（张腾越）</a:t>
            </a:r>
            <a:endParaRPr lang="zh-CN" altLang="en-US" b="1" dirty="0" smtClean="0"/>
          </a:p>
          <a:p>
            <a:r>
              <a:rPr lang="zh-CN" altLang="en-US" b="1" dirty="0" smtClean="0"/>
              <a:t>6、本文的主角为一个19岁的青年和一个刚过门三天的新媳妇，为什么要这样设计？（张雨彤）</a:t>
            </a:r>
            <a:endParaRPr lang="zh-CN" altLang="en-US" b="1" dirty="0" smtClean="0"/>
          </a:p>
          <a:p>
            <a:r>
              <a:rPr lang="zh-CN" altLang="en-US" b="1" dirty="0" smtClean="0"/>
              <a:t>7、为什么茅盾先生曾将《百合花》概括为“反映了解放军的崇高品质和人民爱护解放军的真诚”，而袁俊华却认为《百合花》是一部悲剧，表达作者对战争的认识，你怎么看？（邵佳一）</a:t>
            </a:r>
            <a:endParaRPr lang="zh-CN" altLang="en-US" b="1" dirty="0"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defRPr/>
            </a:pPr>
            <a:r>
              <a:rPr lang="zh-CN" altLang="zh-CN" dirty="0"/>
              <a:t>课文中几次写到通讯员衣服上的破洞，说说有什么作用？</a:t>
            </a:r>
            <a:br>
              <a:rPr lang="zh-CN" altLang="zh-CN" dirty="0"/>
            </a:br>
            <a:endParaRPr lang="zh-CN" altLang="en-US" dirty="0"/>
          </a:p>
        </p:txBody>
      </p:sp>
      <p:sp>
        <p:nvSpPr>
          <p:cNvPr id="3" name="内容占位符 2"/>
          <p:cNvSpPr>
            <a:spLocks noGrp="1" noChangeArrowheads="1"/>
          </p:cNvSpPr>
          <p:nvPr>
            <p:ph idx="1"/>
          </p:nvPr>
        </p:nvSpPr>
        <p:spPr>
          <a:xfrm>
            <a:off x="768352" y="1295400"/>
            <a:ext cx="10723033" cy="5249333"/>
          </a:xfrm>
        </p:spPr>
        <p:txBody>
          <a:bodyPr lIns="91452" tIns="45726" rIns="91452" bIns="45726"/>
          <a:lstStyle/>
          <a:p>
            <a:pPr marL="457200" indent="-457200">
              <a:lnSpc>
                <a:spcPct val="80000"/>
              </a:lnSpc>
              <a:spcBef>
                <a:spcPct val="16000"/>
              </a:spcBef>
            </a:pPr>
            <a:r>
              <a:rPr lang="en-US" altLang="zh-CN" sz="2700">
                <a:ea typeface="宋体" panose="02010600030101010101" pitchFamily="2" charset="-122"/>
              </a:rPr>
              <a:t> </a:t>
            </a:r>
            <a:r>
              <a:rPr lang="zh-CN" altLang="zh-CN" sz="2700" b="1"/>
              <a:t>第一次是在“我”和通讯员从新媳妇家借了被子出门时，衣服挂在门钩上，通讯员</a:t>
            </a:r>
            <a:r>
              <a:rPr lang="zh-CN" altLang="en-US" sz="2700" b="1"/>
              <a:t>坚决</a:t>
            </a:r>
            <a:r>
              <a:rPr lang="zh-CN" altLang="zh-CN" sz="2700" b="1"/>
              <a:t>不肯</a:t>
            </a:r>
            <a:r>
              <a:rPr lang="zh-CN" altLang="en-US" sz="2700" b="1"/>
              <a:t>缝，</a:t>
            </a:r>
            <a:r>
              <a:rPr lang="zh-CN" altLang="zh-CN" sz="2700" b="1"/>
              <a:t>这一细节，写出通讯员的朴实、腼腆、执拗，新媳妇的友善、热情、关切。</a:t>
            </a:r>
            <a:endParaRPr lang="zh-CN" altLang="zh-CN" sz="2700" b="1"/>
          </a:p>
          <a:p>
            <a:pPr marL="457200" indent="-457200">
              <a:lnSpc>
                <a:spcPct val="80000"/>
              </a:lnSpc>
              <a:spcBef>
                <a:spcPct val="16000"/>
              </a:spcBef>
              <a:buNone/>
            </a:pPr>
            <a:r>
              <a:rPr lang="en-US" altLang="zh-CN" sz="2700" b="1">
                <a:ea typeface="宋体" panose="02010600030101010101" pitchFamily="2" charset="-122"/>
              </a:rPr>
              <a:t>    </a:t>
            </a:r>
            <a:endParaRPr lang="en-US" altLang="zh-CN" sz="2700" b="1">
              <a:ea typeface="宋体" panose="02010600030101010101" pitchFamily="2" charset="-122"/>
            </a:endParaRPr>
          </a:p>
          <a:p>
            <a:pPr marL="457200" indent="-457200">
              <a:lnSpc>
                <a:spcPct val="80000"/>
              </a:lnSpc>
              <a:spcBef>
                <a:spcPct val="16000"/>
              </a:spcBef>
            </a:pPr>
            <a:r>
              <a:rPr lang="zh-CN" altLang="zh-CN" sz="2700" b="1"/>
              <a:t>第二次是当通讯员回部队时，“他已走远了，但还见他肩上撕挂下来的布片在风里一飘一飘的”。这一细节写出了通讯员天真质朴的心理和回部队时乐观的情绪。</a:t>
            </a:r>
            <a:endParaRPr lang="zh-CN" altLang="zh-CN" sz="2700" b="1"/>
          </a:p>
          <a:p>
            <a:pPr marL="457200" indent="-457200">
              <a:lnSpc>
                <a:spcPct val="80000"/>
              </a:lnSpc>
              <a:spcBef>
                <a:spcPct val="16000"/>
              </a:spcBef>
              <a:buNone/>
            </a:pPr>
            <a:r>
              <a:rPr lang="en-US" altLang="zh-CN" sz="2700" b="1">
                <a:ea typeface="宋体" panose="02010600030101010101" pitchFamily="2" charset="-122"/>
              </a:rPr>
              <a:t>    </a:t>
            </a:r>
            <a:endParaRPr lang="en-US" altLang="zh-CN" sz="2700" b="1">
              <a:ea typeface="宋体" panose="02010600030101010101" pitchFamily="2" charset="-122"/>
            </a:endParaRPr>
          </a:p>
          <a:p>
            <a:pPr marL="457200" indent="-457200">
              <a:lnSpc>
                <a:spcPct val="80000"/>
              </a:lnSpc>
              <a:spcBef>
                <a:spcPct val="16000"/>
              </a:spcBef>
            </a:pPr>
            <a:r>
              <a:rPr lang="zh-CN" altLang="zh-CN" sz="2700" b="1"/>
              <a:t>第三次是在通讯员临牺牲前，他安详地合着眼，军装的肩头上露着那个大洞，一片布还挂在那里”。写出新媳妇和“我”为此而万分痛惜的心情。</a:t>
            </a:r>
            <a:endParaRPr lang="zh-CN" altLang="zh-CN" sz="2700" b="1"/>
          </a:p>
          <a:p>
            <a:pPr marL="457200" indent="-457200">
              <a:lnSpc>
                <a:spcPct val="80000"/>
              </a:lnSpc>
              <a:spcBef>
                <a:spcPct val="16000"/>
              </a:spcBef>
              <a:buNone/>
            </a:pPr>
            <a:r>
              <a:rPr lang="en-US" altLang="zh-CN" sz="2700" b="1">
                <a:ea typeface="宋体" panose="02010600030101010101" pitchFamily="2" charset="-122"/>
              </a:rPr>
              <a:t> </a:t>
            </a:r>
            <a:endParaRPr lang="en-US" altLang="zh-CN" sz="2700" b="1">
              <a:ea typeface="宋体" panose="02010600030101010101" pitchFamily="2" charset="-122"/>
            </a:endParaRPr>
          </a:p>
          <a:p>
            <a:pPr marL="457200" indent="-457200">
              <a:lnSpc>
                <a:spcPct val="80000"/>
              </a:lnSpc>
              <a:spcBef>
                <a:spcPct val="16000"/>
              </a:spcBef>
            </a:pPr>
            <a:r>
              <a:rPr lang="zh-CN" altLang="zh-CN" sz="2700" b="1"/>
              <a:t>第四次是在作品的倒数第四段，新媳妇细密地缝破洞</a:t>
            </a:r>
            <a:r>
              <a:rPr lang="zh-CN" altLang="en-US" sz="2700" b="1"/>
              <a:t>，体现了新媳妇</a:t>
            </a:r>
            <a:r>
              <a:rPr lang="zh-CN" altLang="zh-CN" sz="2700" b="1"/>
              <a:t>把通讯员当作亲人，对他无比爱护</a:t>
            </a:r>
            <a:r>
              <a:rPr lang="zh-CN" altLang="en-US" sz="2700" b="1"/>
              <a:t>。</a:t>
            </a:r>
            <a:endParaRPr lang="zh-CN" altLang="zh-CN" sz="2700" b="1"/>
          </a:p>
          <a:p>
            <a:pPr marL="457200" indent="-457200">
              <a:lnSpc>
                <a:spcPct val="80000"/>
              </a:lnSpc>
              <a:spcBef>
                <a:spcPct val="16000"/>
              </a:spcBef>
            </a:pPr>
            <a:endParaRPr lang="zh-CN" altLang="en-US" sz="23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arn(inVertical)">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arn(inVertical)">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9692" y="71021"/>
            <a:ext cx="5310175" cy="630315"/>
          </a:xfrm>
          <a:solidFill>
            <a:srgbClr val="92D050"/>
          </a:solidFill>
        </p:spPr>
        <p:txBody>
          <a:bodyPr>
            <a:normAutofit/>
          </a:bodyPr>
          <a:lstStyle/>
          <a:p>
            <a:r>
              <a:rPr lang="zh-CN" altLang="en-US" sz="3600" b="1">
                <a:solidFill>
                  <a:schemeClr val="bg1"/>
                </a:solidFill>
                <a:latin typeface="微软雅黑" panose="020B0503020204020204" charset="-122"/>
                <a:ea typeface="微软雅黑" panose="020B0503020204020204" charset="-122"/>
              </a:rPr>
              <a:t>走近作者</a:t>
            </a:r>
            <a:endParaRPr lang="zh-CN" altLang="en-US" sz="3600" b="1">
              <a:solidFill>
                <a:schemeClr val="bg1"/>
              </a:solidFill>
              <a:latin typeface="微软雅黑" panose="020B0503020204020204" charset="-122"/>
              <a:ea typeface="微软雅黑" panose="020B0503020204020204" charset="-122"/>
            </a:endParaRPr>
          </a:p>
        </p:txBody>
      </p:sp>
      <p:sp>
        <p:nvSpPr>
          <p:cNvPr id="8" name="文本框 7"/>
          <p:cNvSpPr txBox="1"/>
          <p:nvPr/>
        </p:nvSpPr>
        <p:spPr>
          <a:xfrm>
            <a:off x="69692" y="798991"/>
            <a:ext cx="9029919" cy="5747022"/>
          </a:xfrm>
          <a:prstGeom prst="rect">
            <a:avLst/>
          </a:prstGeom>
          <a:solidFill>
            <a:schemeClr val="bg1"/>
          </a:solidFill>
          <a:ln w="19050">
            <a:solidFill>
              <a:srgbClr val="00B050"/>
            </a:solidFill>
          </a:ln>
        </p:spPr>
        <p:txBody>
          <a:bodyPr wrap="square">
            <a:spAutoFit/>
          </a:bodyPr>
          <a:lstStyle/>
          <a:p>
            <a:pPr>
              <a:lnSpc>
                <a:spcPct val="110000"/>
              </a:lnSpc>
              <a:spcAft>
                <a:spcPts val="600"/>
              </a:spcAft>
            </a:pPr>
            <a:r>
              <a:rPr lang="zh-CN" altLang="en-US" sz="2800" dirty="0">
                <a:latin typeface="微软雅黑" panose="020B0503020204020204" charset="-122"/>
                <a:ea typeface="微软雅黑" panose="020B0503020204020204" charset="-122"/>
              </a:rPr>
              <a:t>茹志鹃，浙江杭州人。 当代著名女作家，她的创作以短篇小说见长。笔调</a:t>
            </a:r>
            <a:r>
              <a:rPr lang="zh-CN" altLang="en-US" sz="2800" dirty="0">
                <a:solidFill>
                  <a:srgbClr val="FF0000"/>
                </a:solidFill>
                <a:latin typeface="微软雅黑" panose="020B0503020204020204" charset="-122"/>
                <a:ea typeface="微软雅黑" panose="020B0503020204020204" charset="-122"/>
              </a:rPr>
              <a:t>清新、俊逸</a:t>
            </a:r>
            <a:r>
              <a:rPr lang="zh-CN" altLang="en-US" sz="2800" dirty="0">
                <a:latin typeface="微软雅黑" panose="020B0503020204020204" charset="-122"/>
                <a:ea typeface="微软雅黑" panose="020B0503020204020204" charset="-122"/>
              </a:rPr>
              <a:t>，情节</a:t>
            </a:r>
            <a:r>
              <a:rPr lang="zh-CN" altLang="en-US" sz="2800" dirty="0">
                <a:solidFill>
                  <a:srgbClr val="FF0000"/>
                </a:solidFill>
                <a:latin typeface="微软雅黑" panose="020B0503020204020204" charset="-122"/>
                <a:ea typeface="微软雅黑" panose="020B0503020204020204" charset="-122"/>
              </a:rPr>
              <a:t>单纯明快</a:t>
            </a:r>
            <a:r>
              <a:rPr lang="zh-CN" altLang="en-US" sz="2800" dirty="0">
                <a:latin typeface="微软雅黑" panose="020B0503020204020204" charset="-122"/>
                <a:ea typeface="微软雅黑" panose="020B0503020204020204" charset="-122"/>
              </a:rPr>
              <a:t>，细节丰富传神。善于</a:t>
            </a:r>
            <a:r>
              <a:rPr lang="zh-CN" altLang="en-US" sz="2800" dirty="0">
                <a:solidFill>
                  <a:srgbClr val="FF0000"/>
                </a:solidFill>
                <a:latin typeface="微软雅黑" panose="020B0503020204020204" charset="-122"/>
                <a:ea typeface="微软雅黑" panose="020B0503020204020204" charset="-122"/>
              </a:rPr>
              <a:t>从较小的角度去反映时代本质</a:t>
            </a:r>
            <a:r>
              <a:rPr lang="zh-CN" altLang="en-US" sz="2800" dirty="0">
                <a:latin typeface="微软雅黑" panose="020B0503020204020204" charset="-122"/>
                <a:ea typeface="微软雅黑" panose="020B0503020204020204" charset="-122"/>
              </a:rPr>
              <a:t>。</a:t>
            </a:r>
            <a:r>
              <a:rPr lang="en-US" altLang="zh-CN" sz="2800" dirty="0">
                <a:latin typeface="微软雅黑" panose="020B0503020204020204" charset="-122"/>
                <a:ea typeface="微软雅黑" panose="020B0503020204020204" charset="-122"/>
              </a:rPr>
              <a:t>1925</a:t>
            </a:r>
            <a:r>
              <a:rPr lang="zh-CN" altLang="en-US" sz="2800" dirty="0">
                <a:latin typeface="微软雅黑" panose="020B0503020204020204" charset="-122"/>
                <a:ea typeface="微软雅黑" panose="020B0503020204020204" charset="-122"/>
              </a:rPr>
              <a:t>年</a:t>
            </a:r>
            <a:r>
              <a:rPr lang="en-US" altLang="zh-CN" sz="2800" dirty="0">
                <a:latin typeface="微软雅黑" panose="020B0503020204020204" charset="-122"/>
                <a:ea typeface="微软雅黑" panose="020B0503020204020204" charset="-122"/>
              </a:rPr>
              <a:t>9</a:t>
            </a:r>
            <a:r>
              <a:rPr lang="zh-CN" altLang="en-US" sz="2800" dirty="0">
                <a:latin typeface="微软雅黑" panose="020B0503020204020204" charset="-122"/>
                <a:ea typeface="微软雅黑" panose="020B0503020204020204" charset="-122"/>
              </a:rPr>
              <a:t>月生于上海。家庭贫困，幼年丧母失父，靠祖母做手工换钱过活。</a:t>
            </a:r>
            <a:r>
              <a:rPr lang="en-US" altLang="zh-CN" sz="2800" dirty="0">
                <a:latin typeface="微软雅黑" panose="020B0503020204020204" charset="-122"/>
                <a:ea typeface="微软雅黑" panose="020B0503020204020204" charset="-122"/>
              </a:rPr>
              <a:t>11</a:t>
            </a:r>
            <a:r>
              <a:rPr lang="zh-CN" altLang="en-US" sz="2800" dirty="0">
                <a:latin typeface="微软雅黑" panose="020B0503020204020204" charset="-122"/>
                <a:ea typeface="微软雅黑" panose="020B0503020204020204" charset="-122"/>
              </a:rPr>
              <a:t>岁以后才断断续续在一些教会学校、补习学校念书。</a:t>
            </a:r>
            <a:r>
              <a:rPr lang="en-US" altLang="zh-CN" sz="2800" dirty="0">
                <a:latin typeface="微软雅黑" panose="020B0503020204020204" charset="-122"/>
                <a:ea typeface="微软雅黑" panose="020B0503020204020204" charset="-122"/>
              </a:rPr>
              <a:t>1943</a:t>
            </a:r>
            <a:r>
              <a:rPr lang="zh-CN" altLang="en-US" sz="2800" dirty="0">
                <a:latin typeface="微软雅黑" panose="020B0503020204020204" charset="-122"/>
                <a:ea typeface="微软雅黑" panose="020B0503020204020204" charset="-122"/>
              </a:rPr>
              <a:t>年随兄参加新四军，先在苏中公学读书，以后一直在部队文工团工作，任过演员、组长、分队长、创作组组长。</a:t>
            </a:r>
            <a:r>
              <a:rPr lang="en-US" altLang="zh-CN" sz="2800" dirty="0">
                <a:latin typeface="微软雅黑" panose="020B0503020204020204" charset="-122"/>
                <a:ea typeface="微软雅黑" panose="020B0503020204020204" charset="-122"/>
              </a:rPr>
              <a:t>1950</a:t>
            </a:r>
            <a:r>
              <a:rPr lang="zh-CN" altLang="en-US" sz="2800" dirty="0">
                <a:latin typeface="微软雅黑" panose="020B0503020204020204" charset="-122"/>
                <a:ea typeface="微软雅黑" panose="020B0503020204020204" charset="-122"/>
              </a:rPr>
              <a:t>年起，陆续在报刊上发表短篇小说和特写，后来结集出版了</a:t>
            </a:r>
            <a:r>
              <a:rPr lang="en-US" altLang="zh-CN" sz="2800" b="1" dirty="0">
                <a:solidFill>
                  <a:srgbClr val="FF0000"/>
                </a:solidFill>
                <a:latin typeface="微软雅黑" panose="020B0503020204020204" charset="-122"/>
                <a:ea typeface="微软雅黑" panose="020B0503020204020204" charset="-122"/>
              </a:rPr>
              <a:t>《</a:t>
            </a:r>
            <a:r>
              <a:rPr lang="zh-CN" altLang="en-US" sz="2800" b="1" dirty="0">
                <a:solidFill>
                  <a:srgbClr val="FF0000"/>
                </a:solidFill>
                <a:latin typeface="微软雅黑" panose="020B0503020204020204" charset="-122"/>
                <a:ea typeface="微软雅黑" panose="020B0503020204020204" charset="-122"/>
              </a:rPr>
              <a:t>高高的白杨树</a:t>
            </a:r>
            <a:r>
              <a:rPr lang="en-US" altLang="zh-CN" sz="2800" b="1" dirty="0">
                <a:solidFill>
                  <a:srgbClr val="FF0000"/>
                </a:solidFill>
                <a:latin typeface="微软雅黑" panose="020B0503020204020204" charset="-122"/>
                <a:ea typeface="微软雅黑" panose="020B0503020204020204" charset="-122"/>
              </a:rPr>
              <a:t>》</a:t>
            </a:r>
            <a:r>
              <a:rPr lang="zh-CN" altLang="en-US" sz="2800" b="1" dirty="0">
                <a:solidFill>
                  <a:srgbClr val="FF0000"/>
                </a:solidFill>
                <a:latin typeface="微软雅黑" panose="020B0503020204020204" charset="-122"/>
                <a:ea typeface="微软雅黑" panose="020B0503020204020204" charset="-122"/>
              </a:rPr>
              <a:t>、</a:t>
            </a:r>
            <a:r>
              <a:rPr lang="en-US" altLang="zh-CN" sz="2800" b="1" dirty="0">
                <a:solidFill>
                  <a:srgbClr val="FF0000"/>
                </a:solidFill>
                <a:latin typeface="微软雅黑" panose="020B0503020204020204" charset="-122"/>
                <a:ea typeface="微软雅黑" panose="020B0503020204020204" charset="-122"/>
              </a:rPr>
              <a:t>《</a:t>
            </a:r>
            <a:r>
              <a:rPr lang="zh-CN" altLang="en-US" sz="2800" b="1" dirty="0">
                <a:solidFill>
                  <a:srgbClr val="FF0000"/>
                </a:solidFill>
                <a:latin typeface="微软雅黑" panose="020B0503020204020204" charset="-122"/>
                <a:ea typeface="微软雅黑" panose="020B0503020204020204" charset="-122"/>
              </a:rPr>
              <a:t>静静的禅院</a:t>
            </a:r>
            <a:r>
              <a:rPr lang="en-US" altLang="zh-CN" sz="2800" b="1" dirty="0">
                <a:solidFill>
                  <a:srgbClr val="FF0000"/>
                </a:solidFill>
                <a:latin typeface="微软雅黑" panose="020B0503020204020204" charset="-122"/>
                <a:ea typeface="微软雅黑" panose="020B0503020204020204" charset="-122"/>
              </a:rPr>
              <a:t>》</a:t>
            </a:r>
            <a:r>
              <a:rPr lang="zh-CN" altLang="en-US" sz="2800" b="1" dirty="0">
                <a:solidFill>
                  <a:srgbClr val="FF0000"/>
                </a:solidFill>
                <a:latin typeface="微软雅黑" panose="020B0503020204020204" charset="-122"/>
                <a:ea typeface="微软雅黑" panose="020B0503020204020204" charset="-122"/>
              </a:rPr>
              <a:t>和</a:t>
            </a:r>
            <a:r>
              <a:rPr lang="en-US" altLang="zh-CN" sz="2800" b="1" dirty="0">
                <a:solidFill>
                  <a:srgbClr val="FF0000"/>
                </a:solidFill>
                <a:latin typeface="微软雅黑" panose="020B0503020204020204" charset="-122"/>
                <a:ea typeface="微软雅黑" panose="020B0503020204020204" charset="-122"/>
              </a:rPr>
              <a:t>《</a:t>
            </a:r>
            <a:r>
              <a:rPr lang="zh-CN" altLang="en-US" sz="2800" b="1" dirty="0">
                <a:solidFill>
                  <a:srgbClr val="FF0000"/>
                </a:solidFill>
                <a:latin typeface="微软雅黑" panose="020B0503020204020204" charset="-122"/>
                <a:ea typeface="微软雅黑" panose="020B0503020204020204" charset="-122"/>
              </a:rPr>
              <a:t>百合花</a:t>
            </a:r>
            <a:r>
              <a:rPr lang="en-US" altLang="zh-CN" sz="2800" b="1" dirty="0">
                <a:solidFill>
                  <a:srgbClr val="FF0000"/>
                </a:solidFill>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等短篇集。</a:t>
            </a:r>
            <a:r>
              <a:rPr lang="en-US" altLang="zh-CN" sz="2800" dirty="0">
                <a:latin typeface="微软雅黑" panose="020B0503020204020204" charset="-122"/>
                <a:ea typeface="微软雅黑" panose="020B0503020204020204" charset="-122"/>
              </a:rPr>
              <a:t>1955</a:t>
            </a:r>
            <a:r>
              <a:rPr lang="zh-CN" altLang="en-US" sz="2800" dirty="0">
                <a:latin typeface="微软雅黑" panose="020B0503020204020204" charset="-122"/>
                <a:ea typeface="微软雅黑" panose="020B0503020204020204" charset="-122"/>
              </a:rPr>
              <a:t>年从南京军区转业到上海，在</a:t>
            </a: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文艺月报</a:t>
            </a: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做编辑。</a:t>
            </a:r>
            <a:r>
              <a:rPr lang="en-US" altLang="zh-CN" sz="2800" dirty="0">
                <a:latin typeface="微软雅黑" panose="020B0503020204020204" charset="-122"/>
                <a:ea typeface="微软雅黑" panose="020B0503020204020204" charset="-122"/>
              </a:rPr>
              <a:t>1998</a:t>
            </a:r>
            <a:r>
              <a:rPr lang="zh-CN" altLang="en-US" sz="2800" dirty="0">
                <a:latin typeface="微软雅黑" panose="020B0503020204020204" charset="-122"/>
                <a:ea typeface="微软雅黑" panose="020B0503020204020204" charset="-122"/>
              </a:rPr>
              <a:t>年</a:t>
            </a:r>
            <a:r>
              <a:rPr lang="en-US" altLang="zh-CN" sz="2800" dirty="0">
                <a:latin typeface="微软雅黑" panose="020B0503020204020204" charset="-122"/>
                <a:ea typeface="微软雅黑" panose="020B0503020204020204" charset="-122"/>
              </a:rPr>
              <a:t>10</a:t>
            </a:r>
            <a:r>
              <a:rPr lang="zh-CN" altLang="en-US" sz="2800" dirty="0">
                <a:latin typeface="微软雅黑" panose="020B0503020204020204" charset="-122"/>
                <a:ea typeface="微软雅黑" panose="020B0503020204020204" charset="-122"/>
              </a:rPr>
              <a:t>月</a:t>
            </a:r>
            <a:r>
              <a:rPr lang="en-US" altLang="zh-CN" sz="2800" dirty="0">
                <a:latin typeface="微软雅黑" panose="020B0503020204020204" charset="-122"/>
                <a:ea typeface="微软雅黑" panose="020B0503020204020204" charset="-122"/>
              </a:rPr>
              <a:t>7</a:t>
            </a:r>
            <a:r>
              <a:rPr lang="zh-CN" altLang="en-US" sz="2800" dirty="0">
                <a:latin typeface="微软雅黑" panose="020B0503020204020204" charset="-122"/>
                <a:ea typeface="微软雅黑" panose="020B0503020204020204" charset="-122"/>
              </a:rPr>
              <a:t>日逝世。其代表作有</a:t>
            </a: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百合花</a:t>
            </a: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，首发于</a:t>
            </a:r>
            <a:r>
              <a:rPr lang="en-US" altLang="zh-CN" sz="2800" b="1" dirty="0">
                <a:solidFill>
                  <a:srgbClr val="FF0000"/>
                </a:solidFill>
                <a:latin typeface="微软雅黑" panose="020B0503020204020204" charset="-122"/>
                <a:ea typeface="微软雅黑" panose="020B0503020204020204" charset="-122"/>
              </a:rPr>
              <a:t>《</a:t>
            </a:r>
            <a:r>
              <a:rPr lang="zh-CN" altLang="en-US" sz="2800" b="1" dirty="0">
                <a:solidFill>
                  <a:srgbClr val="FF0000"/>
                </a:solidFill>
                <a:latin typeface="微软雅黑" panose="020B0503020204020204" charset="-122"/>
                <a:ea typeface="微软雅黑" panose="020B0503020204020204" charset="-122"/>
              </a:rPr>
              <a:t>延河</a:t>
            </a:r>
            <a:r>
              <a:rPr lang="en-US" altLang="zh-CN" sz="2800" b="1" dirty="0">
                <a:solidFill>
                  <a:srgbClr val="FF0000"/>
                </a:solidFill>
                <a:latin typeface="微软雅黑" panose="020B0503020204020204" charset="-122"/>
                <a:ea typeface="微软雅黑" panose="020B0503020204020204" charset="-122"/>
              </a:rPr>
              <a:t>》1958</a:t>
            </a:r>
            <a:r>
              <a:rPr lang="zh-CN" altLang="en-US" sz="2800" b="1" dirty="0">
                <a:solidFill>
                  <a:srgbClr val="FF0000"/>
                </a:solidFill>
                <a:latin typeface="微软雅黑" panose="020B0503020204020204" charset="-122"/>
                <a:ea typeface="微软雅黑" panose="020B0503020204020204" charset="-122"/>
              </a:rPr>
              <a:t>年第</a:t>
            </a:r>
            <a:r>
              <a:rPr lang="en-US" altLang="zh-CN" sz="2800" b="1" dirty="0">
                <a:solidFill>
                  <a:srgbClr val="FF0000"/>
                </a:solidFill>
                <a:latin typeface="微软雅黑" panose="020B0503020204020204" charset="-122"/>
                <a:ea typeface="微软雅黑" panose="020B0503020204020204" charset="-122"/>
              </a:rPr>
              <a:t>3</a:t>
            </a:r>
            <a:r>
              <a:rPr lang="zh-CN" altLang="en-US" sz="2800" b="1" dirty="0">
                <a:solidFill>
                  <a:srgbClr val="FF0000"/>
                </a:solidFill>
                <a:latin typeface="微软雅黑" panose="020B0503020204020204" charset="-122"/>
                <a:ea typeface="微软雅黑" panose="020B0503020204020204" charset="-122"/>
              </a:rPr>
              <a:t>期</a:t>
            </a:r>
            <a:r>
              <a:rPr lang="zh-CN" altLang="en-US" sz="2800" dirty="0">
                <a:latin typeface="微软雅黑" panose="020B0503020204020204" charset="-122"/>
                <a:ea typeface="微软雅黑" panose="020B0503020204020204" charset="-122"/>
              </a:rPr>
              <a:t>。</a:t>
            </a:r>
            <a:endParaRPr lang="zh-CN" altLang="en-US" sz="2800" dirty="0">
              <a:latin typeface="微软雅黑" panose="020B0503020204020204" charset="-122"/>
              <a:ea typeface="微软雅黑" panose="020B0503020204020204" charset="-122"/>
            </a:endParaRPr>
          </a:p>
        </p:txBody>
      </p:sp>
      <p:pic>
        <p:nvPicPr>
          <p:cNvPr id="5" name="图片 3"/>
          <p:cNvPicPr>
            <a:picLocks noChangeAspect="1"/>
          </p:cNvPicPr>
          <p:nvPr/>
        </p:nvPicPr>
        <p:blipFill rotWithShape="1">
          <a:blip r:embed="rId1"/>
          <a:srcRect l="3041" r="7851"/>
          <a:stretch>
            <a:fillRect/>
          </a:stretch>
        </p:blipFill>
        <p:spPr>
          <a:xfrm>
            <a:off x="9192815" y="1793288"/>
            <a:ext cx="2929493" cy="397719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55" name="文本框 57354"/>
          <p:cNvSpPr txBox="1">
            <a:spLocks noChangeArrowheads="1"/>
          </p:cNvSpPr>
          <p:nvPr/>
        </p:nvSpPr>
        <p:spPr bwMode="auto">
          <a:xfrm>
            <a:off x="1991784" y="1557867"/>
            <a:ext cx="6121400" cy="61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spcBef>
                <a:spcPct val="50000"/>
              </a:spcBef>
            </a:pPr>
            <a:r>
              <a:rPr lang="en-US" altLang="zh-CN" sz="3200">
                <a:latin typeface="方正姚体" pitchFamily="2" charset="-122"/>
                <a:ea typeface="方正姚体" pitchFamily="2" charset="-122"/>
              </a:rPr>
              <a:t>1.</a:t>
            </a:r>
            <a:r>
              <a:rPr lang="zh-CN" altLang="en-US" sz="3200" b="1">
                <a:latin typeface="宋体" panose="02010600030101010101" pitchFamily="2" charset="-122"/>
              </a:rPr>
              <a:t>步枪筒里的树枝和野菊花</a:t>
            </a:r>
            <a:endParaRPr lang="zh-CN" altLang="en-US" sz="3200" b="1">
              <a:latin typeface="宋体" panose="02010600030101010101" pitchFamily="2" charset="-122"/>
            </a:endParaRPr>
          </a:p>
        </p:txBody>
      </p:sp>
      <p:sp>
        <p:nvSpPr>
          <p:cNvPr id="57356" name="文本框 57355"/>
          <p:cNvSpPr txBox="1">
            <a:spLocks noChangeArrowheads="1"/>
          </p:cNvSpPr>
          <p:nvPr/>
        </p:nvSpPr>
        <p:spPr bwMode="auto">
          <a:xfrm>
            <a:off x="1919817" y="2489201"/>
            <a:ext cx="7634816" cy="61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spcBef>
                <a:spcPct val="50000"/>
              </a:spcBef>
            </a:pPr>
            <a:r>
              <a:rPr lang="zh-CN" altLang="en-US" sz="3200" b="1">
                <a:solidFill>
                  <a:srgbClr val="A50021"/>
                </a:solidFill>
                <a:latin typeface="Times New Roman" panose="02020603050405020304" pitchFamily="18" charset="0"/>
                <a:ea typeface="楷体_GB2312" pitchFamily="49" charset="-122"/>
              </a:rPr>
              <a:t>对自然对生活的热爱，天真质朴的心灵</a:t>
            </a:r>
            <a:endParaRPr lang="zh-CN" altLang="en-US" sz="3200" b="1">
              <a:solidFill>
                <a:srgbClr val="A50021"/>
              </a:solidFill>
              <a:latin typeface="Times New Roman" panose="02020603050405020304" pitchFamily="18" charset="0"/>
              <a:ea typeface="楷体_GB2312" pitchFamily="49" charset="-122"/>
            </a:endParaRPr>
          </a:p>
        </p:txBody>
      </p:sp>
      <p:sp>
        <p:nvSpPr>
          <p:cNvPr id="51204" name="文本框 57359"/>
          <p:cNvSpPr txBox="1">
            <a:spLocks noChangeArrowheads="1"/>
          </p:cNvSpPr>
          <p:nvPr/>
        </p:nvSpPr>
        <p:spPr bwMode="auto">
          <a:xfrm>
            <a:off x="1773767" y="550334"/>
            <a:ext cx="6769100" cy="675217"/>
          </a:xfrm>
          <a:prstGeom prst="rect">
            <a:avLst/>
          </a:prstGeom>
          <a:noFill/>
          <a:ln w="50800">
            <a:solidFill>
              <a:srgbClr val="99CCFF"/>
            </a:solidFill>
            <a:miter lim="800000"/>
          </a:ln>
          <a:extLst>
            <a:ext uri="{909E8E84-426E-40DD-AFC4-6F175D3DCCD1}">
              <a14:hiddenFill xmlns:a14="http://schemas.microsoft.com/office/drawing/2010/main">
                <a:solidFill>
                  <a:srgbClr val="FFFFFF"/>
                </a:solidFill>
              </a14:hiddenFill>
            </a:ext>
          </a:extLst>
        </p:spPr>
        <p:txBody>
          <a:bodyPr lIns="121917" tIns="60958" rIns="121917" bIns="60958">
            <a:spAutoFit/>
          </a:bodyPr>
          <a:lstStyle/>
          <a:p>
            <a:pPr>
              <a:spcBef>
                <a:spcPct val="50000"/>
              </a:spcBef>
            </a:pPr>
            <a:r>
              <a:rPr lang="zh-CN" altLang="en-US" sz="3600" b="1">
                <a:ea typeface="方正姚体" pitchFamily="2" charset="-122"/>
              </a:rPr>
              <a:t>探究细节描写对表现人物的作用</a:t>
            </a:r>
            <a:endParaRPr lang="zh-CN" altLang="en-US" sz="3600" b="1">
              <a:ea typeface="方正姚体" pitchFamily="2" charset="-122"/>
            </a:endParaRPr>
          </a:p>
        </p:txBody>
      </p:sp>
      <p:sp>
        <p:nvSpPr>
          <p:cNvPr id="57361" name="文本框 57360"/>
          <p:cNvSpPr txBox="1">
            <a:spLocks noChangeArrowheads="1"/>
          </p:cNvSpPr>
          <p:nvPr/>
        </p:nvSpPr>
        <p:spPr bwMode="auto">
          <a:xfrm>
            <a:off x="1847851" y="3429001"/>
            <a:ext cx="6843183" cy="61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spcBef>
                <a:spcPct val="50000"/>
              </a:spcBef>
            </a:pPr>
            <a:r>
              <a:rPr lang="en-US" altLang="zh-CN" sz="3200" b="1">
                <a:latin typeface="宋体" panose="02010600030101010101" pitchFamily="2" charset="-122"/>
              </a:rPr>
              <a:t>2.</a:t>
            </a:r>
            <a:r>
              <a:rPr lang="zh-CN" altLang="en-US" sz="3200" b="1">
                <a:latin typeface="宋体" panose="02010600030101010101" pitchFamily="2" charset="-122"/>
              </a:rPr>
              <a:t>给我开饭的两个馒头</a:t>
            </a:r>
            <a:endParaRPr lang="zh-CN" altLang="en-US" sz="3200" b="1">
              <a:latin typeface="宋体" panose="02010600030101010101" pitchFamily="2" charset="-122"/>
            </a:endParaRPr>
          </a:p>
        </p:txBody>
      </p:sp>
      <p:sp>
        <p:nvSpPr>
          <p:cNvPr id="57365" name="文本框 57364"/>
          <p:cNvSpPr txBox="1">
            <a:spLocks noChangeArrowheads="1"/>
          </p:cNvSpPr>
          <p:nvPr/>
        </p:nvSpPr>
        <p:spPr bwMode="auto">
          <a:xfrm>
            <a:off x="1991784" y="5014385"/>
            <a:ext cx="3816349" cy="61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spcBef>
                <a:spcPct val="50000"/>
              </a:spcBef>
            </a:pPr>
            <a:r>
              <a:rPr lang="en-US" altLang="zh-CN" sz="3200" b="1">
                <a:latin typeface="宋体" panose="02010600030101010101" pitchFamily="2" charset="-122"/>
              </a:rPr>
              <a:t>3.</a:t>
            </a:r>
            <a:r>
              <a:rPr lang="zh-CN" altLang="en-US" sz="3200" b="1">
                <a:latin typeface="宋体" panose="02010600030101010101" pitchFamily="2" charset="-122"/>
              </a:rPr>
              <a:t>衣服上的破洞</a:t>
            </a:r>
            <a:endParaRPr lang="zh-CN" altLang="en-US" sz="3200" b="1">
              <a:latin typeface="宋体" panose="02010600030101010101" pitchFamily="2" charset="-122"/>
            </a:endParaRPr>
          </a:p>
        </p:txBody>
      </p:sp>
      <p:sp>
        <p:nvSpPr>
          <p:cNvPr id="57369" name="矩形 57368"/>
          <p:cNvSpPr>
            <a:spLocks noChangeArrowheads="1"/>
          </p:cNvSpPr>
          <p:nvPr/>
        </p:nvSpPr>
        <p:spPr bwMode="auto">
          <a:xfrm>
            <a:off x="1919818" y="4142318"/>
            <a:ext cx="3541989"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p>
            <a:pPr>
              <a:spcBef>
                <a:spcPct val="50000"/>
              </a:spcBef>
            </a:pPr>
            <a:r>
              <a:rPr lang="zh-CN" altLang="en-US" sz="3200" b="1">
                <a:solidFill>
                  <a:srgbClr val="A50021"/>
                </a:solidFill>
                <a:latin typeface="Times New Roman" panose="02020603050405020304" pitchFamily="18" charset="0"/>
                <a:ea typeface="楷体_GB2312" pitchFamily="49" charset="-122"/>
              </a:rPr>
              <a:t>通讯员对我的关心</a:t>
            </a:r>
            <a:endParaRPr lang="zh-CN" altLang="en-US" sz="3200" b="1">
              <a:solidFill>
                <a:srgbClr val="A50021"/>
              </a:solidFill>
              <a:latin typeface="Times New Roman" panose="02020603050405020304" pitchFamily="18" charset="0"/>
              <a:ea typeface="楷体_GB2312" pitchFamily="49" charset="-122"/>
            </a:endParaRPr>
          </a:p>
        </p:txBody>
      </p:sp>
      <p:sp>
        <p:nvSpPr>
          <p:cNvPr id="57370" name="矩形 57369"/>
          <p:cNvSpPr>
            <a:spLocks noChangeArrowheads="1"/>
          </p:cNvSpPr>
          <p:nvPr/>
        </p:nvSpPr>
        <p:spPr bwMode="auto">
          <a:xfrm>
            <a:off x="1524000" y="5812368"/>
            <a:ext cx="9144000" cy="613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spcBef>
                <a:spcPct val="50000"/>
              </a:spcBef>
            </a:pPr>
            <a:r>
              <a:rPr lang="zh-CN" altLang="en-US" sz="3200" b="1">
                <a:solidFill>
                  <a:srgbClr val="A50021"/>
                </a:solidFill>
                <a:latin typeface="Times New Roman" panose="02020603050405020304" pitchFamily="18" charset="0"/>
                <a:ea typeface="楷体_GB2312" pitchFamily="49" charset="-122"/>
              </a:rPr>
              <a:t>朴实、腼腆、执拗的性格、充满活力的体魄</a:t>
            </a:r>
            <a:endParaRPr lang="zh-CN" altLang="en-US" sz="3200" b="1">
              <a:solidFill>
                <a:srgbClr val="A50021"/>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7355"/>
                                        </p:tgtEl>
                                        <p:attrNameLst>
                                          <p:attrName>style.visibility</p:attrName>
                                        </p:attrNameLst>
                                      </p:cBhvr>
                                      <p:to>
                                        <p:strVal val="visible"/>
                                      </p:to>
                                    </p:set>
                                    <p:anim calcmode="lin" valueType="num">
                                      <p:cBhvr>
                                        <p:cTn id="7" dur="500" fill="hold"/>
                                        <p:tgtEl>
                                          <p:spTgt spid="57355"/>
                                        </p:tgtEl>
                                        <p:attrNameLst>
                                          <p:attrName>ppt_x</p:attrName>
                                        </p:attrNameLst>
                                      </p:cBhvr>
                                      <p:tavLst>
                                        <p:tav tm="0">
                                          <p:val>
                                            <p:strVal val="0-#ppt_w/2"/>
                                          </p:val>
                                        </p:tav>
                                        <p:tav tm="100000">
                                          <p:val>
                                            <p:strVal val="#ppt_x"/>
                                          </p:val>
                                        </p:tav>
                                      </p:tavLst>
                                    </p:anim>
                                    <p:anim calcmode="lin" valueType="num">
                                      <p:cBhvr>
                                        <p:cTn id="8" dur="500" fill="hold"/>
                                        <p:tgtEl>
                                          <p:spTgt spid="5735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7356"/>
                                        </p:tgtEl>
                                        <p:attrNameLst>
                                          <p:attrName>style.visibility</p:attrName>
                                        </p:attrNameLst>
                                      </p:cBhvr>
                                      <p:to>
                                        <p:strVal val="visible"/>
                                      </p:to>
                                    </p:set>
                                    <p:anim calcmode="lin" valueType="num">
                                      <p:cBhvr>
                                        <p:cTn id="13" dur="500" fill="hold"/>
                                        <p:tgtEl>
                                          <p:spTgt spid="57356"/>
                                        </p:tgtEl>
                                        <p:attrNameLst>
                                          <p:attrName>ppt_x</p:attrName>
                                        </p:attrNameLst>
                                      </p:cBhvr>
                                      <p:tavLst>
                                        <p:tav tm="0">
                                          <p:val>
                                            <p:strVal val="0-#ppt_w/2"/>
                                          </p:val>
                                        </p:tav>
                                        <p:tav tm="100000">
                                          <p:val>
                                            <p:strVal val="#ppt_x"/>
                                          </p:val>
                                        </p:tav>
                                      </p:tavLst>
                                    </p:anim>
                                    <p:anim calcmode="lin" valueType="num">
                                      <p:cBhvr>
                                        <p:cTn id="14" dur="500" fill="hold"/>
                                        <p:tgtEl>
                                          <p:spTgt spid="5735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7361"/>
                                        </p:tgtEl>
                                        <p:attrNameLst>
                                          <p:attrName>style.visibility</p:attrName>
                                        </p:attrNameLst>
                                      </p:cBhvr>
                                      <p:to>
                                        <p:strVal val="visible"/>
                                      </p:to>
                                    </p:set>
                                    <p:anim calcmode="lin" valueType="num">
                                      <p:cBhvr>
                                        <p:cTn id="19" dur="500" fill="hold"/>
                                        <p:tgtEl>
                                          <p:spTgt spid="57361"/>
                                        </p:tgtEl>
                                        <p:attrNameLst>
                                          <p:attrName>ppt_x</p:attrName>
                                        </p:attrNameLst>
                                      </p:cBhvr>
                                      <p:tavLst>
                                        <p:tav tm="0">
                                          <p:val>
                                            <p:strVal val="0-#ppt_w/2"/>
                                          </p:val>
                                        </p:tav>
                                        <p:tav tm="100000">
                                          <p:val>
                                            <p:strVal val="#ppt_x"/>
                                          </p:val>
                                        </p:tav>
                                      </p:tavLst>
                                    </p:anim>
                                    <p:anim calcmode="lin" valueType="num">
                                      <p:cBhvr>
                                        <p:cTn id="20" dur="500" fill="hold"/>
                                        <p:tgtEl>
                                          <p:spTgt spid="5736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57369"/>
                                        </p:tgtEl>
                                        <p:attrNameLst>
                                          <p:attrName>style.visibility</p:attrName>
                                        </p:attrNameLst>
                                      </p:cBhvr>
                                      <p:to>
                                        <p:strVal val="visible"/>
                                      </p:to>
                                    </p:set>
                                    <p:animEffect transition="in" filter="dissolve">
                                      <p:cBhvr>
                                        <p:cTn id="25" dur="500"/>
                                        <p:tgtEl>
                                          <p:spTgt spid="5736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57365"/>
                                        </p:tgtEl>
                                        <p:attrNameLst>
                                          <p:attrName>style.visibility</p:attrName>
                                        </p:attrNameLst>
                                      </p:cBhvr>
                                      <p:to>
                                        <p:strVal val="visible"/>
                                      </p:to>
                                    </p:set>
                                    <p:anim calcmode="lin" valueType="num">
                                      <p:cBhvr>
                                        <p:cTn id="30" dur="500" fill="hold"/>
                                        <p:tgtEl>
                                          <p:spTgt spid="57365"/>
                                        </p:tgtEl>
                                        <p:attrNameLst>
                                          <p:attrName>ppt_x</p:attrName>
                                        </p:attrNameLst>
                                      </p:cBhvr>
                                      <p:tavLst>
                                        <p:tav tm="0">
                                          <p:val>
                                            <p:strVal val="0-#ppt_w/2"/>
                                          </p:val>
                                        </p:tav>
                                        <p:tav tm="100000">
                                          <p:val>
                                            <p:strVal val="#ppt_x"/>
                                          </p:val>
                                        </p:tav>
                                      </p:tavLst>
                                    </p:anim>
                                    <p:anim calcmode="lin" valueType="num">
                                      <p:cBhvr>
                                        <p:cTn id="31" dur="500" fill="hold"/>
                                        <p:tgtEl>
                                          <p:spTgt spid="57365"/>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7" presetClass="entr" presetSubtype="0" fill="hold" grpId="0" nodeType="clickEffect">
                                  <p:stCondLst>
                                    <p:cond delay="0"/>
                                  </p:stCondLst>
                                  <p:iterate type="lt">
                                    <p:tmPct val="50000"/>
                                  </p:iterate>
                                  <p:childTnLst>
                                    <p:set>
                                      <p:cBhvr>
                                        <p:cTn id="35" dur="1" fill="hold">
                                          <p:stCondLst>
                                            <p:cond delay="0"/>
                                          </p:stCondLst>
                                        </p:cTn>
                                        <p:tgtEl>
                                          <p:spTgt spid="57370"/>
                                        </p:tgtEl>
                                        <p:attrNameLst>
                                          <p:attrName>style.visibility</p:attrName>
                                        </p:attrNameLst>
                                      </p:cBhvr>
                                      <p:to>
                                        <p:strVal val="visible"/>
                                      </p:to>
                                    </p:set>
                                    <p:anim calcmode="discrete" valueType="clr">
                                      <p:cBhvr override="childStyle">
                                        <p:cTn id="36" dur="80"/>
                                        <p:tgtEl>
                                          <p:spTgt spid="57370"/>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57370"/>
                                        </p:tgtEl>
                                        <p:attrNameLst>
                                          <p:attrName>fillcolor</p:attrName>
                                        </p:attrNameLst>
                                      </p:cBhvr>
                                      <p:tavLst>
                                        <p:tav tm="0">
                                          <p:val>
                                            <p:clrVal>
                                              <a:schemeClr val="accent2"/>
                                            </p:clrVal>
                                          </p:val>
                                        </p:tav>
                                        <p:tav tm="50000">
                                          <p:val>
                                            <p:clrVal>
                                              <a:schemeClr val="hlink"/>
                                            </p:clrVal>
                                          </p:val>
                                        </p:tav>
                                      </p:tavLst>
                                    </p:anim>
                                    <p:set>
                                      <p:cBhvr>
                                        <p:cTn id="38" dur="80"/>
                                        <p:tgtEl>
                                          <p:spTgt spid="5737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5" grpId="0"/>
      <p:bldP spid="57356" grpId="0"/>
      <p:bldP spid="57361" grpId="0"/>
      <p:bldP spid="57365" grpId="0"/>
      <p:bldP spid="57369" grpId="0"/>
      <p:bldP spid="5737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5010" y="403564"/>
            <a:ext cx="3012489" cy="582613"/>
          </a:xfrm>
          <a:solidFill>
            <a:srgbClr val="92D050"/>
          </a:solidFill>
        </p:spPr>
        <p:txBody>
          <a:bodyPr/>
          <a:lstStyle/>
          <a:p>
            <a:r>
              <a:rPr lang="zh-CN" altLang="en-US" b="1" dirty="0">
                <a:solidFill>
                  <a:schemeClr val="bg1"/>
                </a:solidFill>
                <a:latin typeface="黑体" panose="02010609060101010101" pitchFamily="49" charset="-122"/>
                <a:ea typeface="黑体" panose="02010609060101010101" pitchFamily="49" charset="-122"/>
              </a:rPr>
              <a:t>读准字音</a:t>
            </a:r>
            <a:endParaRPr lang="zh-CN" altLang="en-US" b="1" dirty="0">
              <a:solidFill>
                <a:schemeClr val="bg1"/>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1674920" y="1822820"/>
            <a:ext cx="8410113" cy="1606180"/>
          </a:xfrm>
          <a:ln w="28575">
            <a:solidFill>
              <a:srgbClr val="00B050"/>
            </a:solidFill>
          </a:ln>
        </p:spPr>
        <p:txBody>
          <a:bodyPr/>
          <a:lstStyle/>
          <a:p>
            <a:pPr marL="0" indent="0">
              <a:buNone/>
            </a:pPr>
            <a:r>
              <a:rPr lang="zh-CN" altLang="en-US" sz="4000" b="1" dirty="0"/>
              <a:t>撂下    包扎    着恼     讷讷    忸怩       </a:t>
            </a:r>
            <a:endParaRPr lang="zh-CN" altLang="en-US" sz="4000" b="1" dirty="0"/>
          </a:p>
          <a:p>
            <a:pPr marL="0" indent="0">
              <a:buNone/>
            </a:pPr>
            <a:r>
              <a:rPr lang="zh-CN" altLang="en-US" sz="4000" b="1" dirty="0"/>
              <a:t>执拗    挽髻     讪讪      挟     嬷嬷  </a:t>
            </a:r>
            <a:endParaRPr lang="zh-CN" altLang="en-US" sz="4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11573" y="1607187"/>
            <a:ext cx="7250097" cy="2722547"/>
          </a:xfrm>
          <a:ln w="44450" cmpd="dbl">
            <a:solidFill>
              <a:schemeClr val="accent2"/>
            </a:solidFill>
          </a:ln>
        </p:spPr>
        <p:txBody>
          <a:bodyPr/>
          <a:lstStyle/>
          <a:p>
            <a:pPr marL="0" indent="0">
              <a:lnSpc>
                <a:spcPts val="4565"/>
              </a:lnSpc>
              <a:buFont typeface="Arial" panose="020B0604020202020204" pitchFamily="34" charset="0"/>
              <a:buNone/>
            </a:pPr>
            <a:r>
              <a:rPr lang="en-US" altLang="zh-CN" sz="4000" b="1" dirty="0" err="1">
                <a:solidFill>
                  <a:srgbClr val="FF9900"/>
                </a:solidFill>
                <a:latin typeface="华文中宋" panose="02010600040101010101" pitchFamily="2" charset="-122"/>
                <a:ea typeface="华文中宋" panose="02010600040101010101" pitchFamily="2" charset="-122"/>
              </a:rPr>
              <a:t>最近读过的几十个短篇小说中，最使我满意，也最使我感动的一篇作品</a:t>
            </a:r>
            <a:r>
              <a:rPr lang="zh-CN" altLang="en-US" sz="4000" b="1" dirty="0">
                <a:solidFill>
                  <a:srgbClr val="FF9900"/>
                </a:solidFill>
                <a:latin typeface="华文中宋" panose="02010600040101010101" pitchFamily="2" charset="-122"/>
                <a:ea typeface="华文中宋" panose="02010600040101010101" pitchFamily="2" charset="-122"/>
              </a:rPr>
              <a:t>。 </a:t>
            </a:r>
            <a:endParaRPr lang="zh-CN" altLang="en-US" sz="4000" b="1" dirty="0">
              <a:solidFill>
                <a:srgbClr val="FF9900"/>
              </a:solidFill>
              <a:latin typeface="华文中宋" panose="02010600040101010101" pitchFamily="2" charset="-122"/>
              <a:ea typeface="华文中宋" panose="02010600040101010101" pitchFamily="2" charset="-122"/>
            </a:endParaRPr>
          </a:p>
          <a:p>
            <a:pPr marL="0" indent="0">
              <a:lnSpc>
                <a:spcPts val="4565"/>
              </a:lnSpc>
              <a:buFont typeface="Arial" panose="020B0604020202020204" pitchFamily="34" charset="0"/>
              <a:buNone/>
            </a:pPr>
            <a:r>
              <a:rPr lang="zh-CN" altLang="en-US" sz="4000" b="1" dirty="0">
                <a:solidFill>
                  <a:srgbClr val="FF9900"/>
                </a:solidFill>
                <a:latin typeface="华文中宋" panose="02010600040101010101" pitchFamily="2" charset="-122"/>
                <a:ea typeface="华文中宋" panose="02010600040101010101" pitchFamily="2" charset="-122"/>
              </a:rPr>
              <a:t>                            </a:t>
            </a:r>
            <a:r>
              <a:rPr lang="en-US" altLang="zh-CN" sz="4000" b="1" dirty="0">
                <a:solidFill>
                  <a:srgbClr val="FF9900"/>
                </a:solidFill>
                <a:latin typeface="华文中宋" panose="02010600040101010101" pitchFamily="2" charset="-122"/>
                <a:ea typeface="华文中宋" panose="02010600040101010101" pitchFamily="2" charset="-122"/>
              </a:rPr>
              <a:t>——</a:t>
            </a:r>
            <a:r>
              <a:rPr lang="zh-CN" altLang="en-US" sz="4000" b="1" dirty="0">
                <a:solidFill>
                  <a:srgbClr val="FF9900"/>
                </a:solidFill>
                <a:latin typeface="华文中宋" panose="02010600040101010101" pitchFamily="2" charset="-122"/>
                <a:ea typeface="华文中宋" panose="02010600040101010101" pitchFamily="2" charset="-122"/>
              </a:rPr>
              <a:t>茅盾</a:t>
            </a:r>
            <a:endParaRPr lang="zh-CN" altLang="en-US" sz="4000" b="1" dirty="0">
              <a:solidFill>
                <a:srgbClr val="FF9900"/>
              </a:solidFill>
              <a:latin typeface="华文中宋" panose="02010600040101010101" pitchFamily="2" charset="-122"/>
              <a:ea typeface="华文中宋" panose="02010600040101010101" pitchFamily="2" charset="-122"/>
            </a:endParaRPr>
          </a:p>
        </p:txBody>
      </p:sp>
      <p:pic>
        <p:nvPicPr>
          <p:cNvPr id="5" name="图片 1"/>
          <p:cNvPicPr>
            <a:picLocks noChangeAspect="1"/>
          </p:cNvPicPr>
          <p:nvPr/>
        </p:nvPicPr>
        <p:blipFill>
          <a:blip r:embed="rId1"/>
          <a:stretch>
            <a:fillRect/>
          </a:stretch>
        </p:blipFill>
        <p:spPr>
          <a:xfrm>
            <a:off x="327141" y="886751"/>
            <a:ext cx="3672205" cy="436435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75311" y="985200"/>
            <a:ext cx="8227441" cy="5781067"/>
          </a:xfrm>
          <a:prstGeom prst="rect">
            <a:avLst/>
          </a:prstGeom>
          <a:ln>
            <a:solidFill>
              <a:schemeClr val="tx2">
                <a:lumMod val="25000"/>
              </a:schemeClr>
            </a:solidFill>
          </a:ln>
        </p:spPr>
        <p:txBody>
          <a:bodyPr lIns="68591" tIns="34295" rIns="68591" bIns="34295">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None/>
            </a:pPr>
            <a:r>
              <a:rPr lang="en-US" altLang="zh-CN" sz="3200" b="1" dirty="0">
                <a:latin typeface="微软雅黑" panose="020B0503020204020204" charset="-122"/>
                <a:ea typeface="微软雅黑" panose="020B0503020204020204" charset="-122"/>
              </a:rPr>
              <a:t>1.</a:t>
            </a:r>
            <a:r>
              <a:rPr lang="zh-CN" altLang="en-US" sz="3200" b="1" dirty="0">
                <a:latin typeface="微软雅黑" panose="020B0503020204020204" charset="-122"/>
                <a:ea typeface="微软雅黑" panose="020B0503020204020204" charset="-122"/>
              </a:rPr>
              <a:t>他</a:t>
            </a:r>
            <a:r>
              <a:rPr lang="zh-CN" altLang="en-US" sz="3200" b="1" dirty="0">
                <a:solidFill>
                  <a:srgbClr val="FF9900"/>
                </a:solidFill>
                <a:latin typeface="微软雅黑" panose="020B0503020204020204" charset="-122"/>
                <a:ea typeface="微软雅黑" panose="020B0503020204020204" charset="-122"/>
              </a:rPr>
              <a:t>涉世不深，天真纯洁，充满朝气，对生活的和自然充满热爱</a:t>
            </a:r>
            <a:r>
              <a:rPr lang="zh-CN" altLang="en-US" sz="3200" b="1" dirty="0">
                <a:latin typeface="微软雅黑" panose="020B0503020204020204" charset="-122"/>
                <a:ea typeface="微软雅黑" panose="020B0503020204020204" charset="-122"/>
              </a:rPr>
              <a:t>。比如他的枪筒里插着几根树枝和野菊花。</a:t>
            </a:r>
            <a:endParaRPr lang="en-US" altLang="zh-CN" sz="3200" b="1" dirty="0">
              <a:latin typeface="微软雅黑" panose="020B0503020204020204" charset="-122"/>
              <a:ea typeface="微软雅黑" panose="020B0503020204020204" charset="-122"/>
            </a:endParaRPr>
          </a:p>
          <a:p>
            <a:pPr marL="0" indent="0">
              <a:spcAft>
                <a:spcPts val="0"/>
              </a:spcAft>
              <a:buNone/>
            </a:pPr>
            <a:r>
              <a:rPr lang="en-US" altLang="zh-CN" sz="3200" b="1" dirty="0">
                <a:latin typeface="微软雅黑" panose="020B0503020204020204" charset="-122"/>
                <a:ea typeface="微软雅黑" panose="020B0503020204020204" charset="-122"/>
              </a:rPr>
              <a:t>2.</a:t>
            </a:r>
            <a:r>
              <a:rPr lang="zh-CN" altLang="en-US" sz="3200" b="1" dirty="0">
                <a:solidFill>
                  <a:srgbClr val="FF9900"/>
                </a:solidFill>
                <a:latin typeface="微软雅黑" panose="020B0503020204020204" charset="-122"/>
                <a:ea typeface="微软雅黑" panose="020B0503020204020204" charset="-122"/>
              </a:rPr>
              <a:t>憨厚朴实，拘谨腼腆</a:t>
            </a:r>
            <a:r>
              <a:rPr lang="zh-CN" altLang="en-US" sz="3200" b="1" dirty="0">
                <a:latin typeface="微软雅黑" panose="020B0503020204020204" charset="-122"/>
                <a:ea typeface="微软雅黑" panose="020B0503020204020204" charset="-122"/>
              </a:rPr>
              <a:t>。如文中我面对小通讯员坐着，他张皇局促“脸涨得像个关公”</a:t>
            </a:r>
            <a:endParaRPr lang="en-US" altLang="zh-CN" sz="3200" b="1" dirty="0">
              <a:latin typeface="微软雅黑" panose="020B0503020204020204" charset="-122"/>
              <a:ea typeface="微软雅黑" panose="020B0503020204020204" charset="-122"/>
            </a:endParaRPr>
          </a:p>
          <a:p>
            <a:pPr marL="0" indent="0">
              <a:spcAft>
                <a:spcPts val="0"/>
              </a:spcAft>
              <a:buNone/>
            </a:pPr>
            <a:r>
              <a:rPr lang="en-US" altLang="zh-CN" sz="3200" b="1" dirty="0">
                <a:latin typeface="微软雅黑" panose="020B0503020204020204" charset="-122"/>
                <a:ea typeface="微软雅黑" panose="020B0503020204020204" charset="-122"/>
              </a:rPr>
              <a:t>3.</a:t>
            </a:r>
            <a:r>
              <a:rPr lang="zh-CN" altLang="en-US" sz="3200" b="1" dirty="0">
                <a:solidFill>
                  <a:srgbClr val="FF9900"/>
                </a:solidFill>
                <a:latin typeface="微软雅黑" panose="020B0503020204020204" charset="-122"/>
                <a:ea typeface="微软雅黑" panose="020B0503020204020204" charset="-122"/>
              </a:rPr>
              <a:t>不善言辞，体贴群众，勇于改错</a:t>
            </a:r>
            <a:r>
              <a:rPr lang="zh-CN" altLang="en-US" sz="3200" b="1" dirty="0">
                <a:latin typeface="微软雅黑" panose="020B0503020204020204" charset="-122"/>
                <a:ea typeface="微软雅黑" panose="020B0503020204020204" charset="-122"/>
              </a:rPr>
              <a:t>。认识到自己借被子的方法不对便及时改正。</a:t>
            </a:r>
            <a:endParaRPr lang="en-US" altLang="zh-CN" sz="3200" b="1" dirty="0">
              <a:latin typeface="微软雅黑" panose="020B0503020204020204" charset="-122"/>
              <a:ea typeface="微软雅黑" panose="020B0503020204020204" charset="-122"/>
            </a:endParaRPr>
          </a:p>
          <a:p>
            <a:pPr marL="0" indent="0">
              <a:spcAft>
                <a:spcPts val="0"/>
              </a:spcAft>
              <a:buNone/>
            </a:pPr>
            <a:r>
              <a:rPr lang="en-US" altLang="zh-CN" sz="3200" b="1" dirty="0">
                <a:latin typeface="微软雅黑" panose="020B0503020204020204" charset="-122"/>
                <a:ea typeface="微软雅黑" panose="020B0503020204020204" charset="-122"/>
              </a:rPr>
              <a:t>4.</a:t>
            </a:r>
            <a:r>
              <a:rPr lang="zh-CN" altLang="en-US" sz="3200" b="1" dirty="0">
                <a:solidFill>
                  <a:srgbClr val="FF9900"/>
                </a:solidFill>
                <a:latin typeface="微软雅黑" panose="020B0503020204020204" charset="-122"/>
                <a:ea typeface="微软雅黑" panose="020B0503020204020204" charset="-122"/>
              </a:rPr>
              <a:t>关心战友</a:t>
            </a:r>
            <a:r>
              <a:rPr lang="zh-CN" altLang="en-US" sz="3200" b="1" dirty="0">
                <a:latin typeface="微软雅黑" panose="020B0503020204020204" charset="-122"/>
                <a:ea typeface="微软雅黑" panose="020B0503020204020204" charset="-122"/>
              </a:rPr>
              <a:t>，在危机关头能挺身而出，</a:t>
            </a:r>
            <a:r>
              <a:rPr lang="zh-CN" altLang="en-US" sz="3200" b="1" dirty="0">
                <a:solidFill>
                  <a:srgbClr val="FF9900"/>
                </a:solidFill>
                <a:latin typeface="微软雅黑" panose="020B0503020204020204" charset="-122"/>
                <a:ea typeface="微软雅黑" panose="020B0503020204020204" charset="-122"/>
              </a:rPr>
              <a:t>舍己救人</a:t>
            </a:r>
            <a:r>
              <a:rPr lang="zh-CN" altLang="en-US" sz="3200" b="1" dirty="0">
                <a:latin typeface="微软雅黑" panose="020B0503020204020204" charset="-122"/>
                <a:ea typeface="微软雅黑" panose="020B0503020204020204" charset="-122"/>
              </a:rPr>
              <a:t>，为了保护队员英勇捐躯。</a:t>
            </a:r>
            <a:endParaRPr lang="zh-CN" altLang="en-US" sz="3200" b="1" dirty="0">
              <a:latin typeface="微软雅黑" panose="020B0503020204020204" charset="-122"/>
              <a:ea typeface="微软雅黑" panose="020B0503020204020204" charset="-122"/>
            </a:endParaRPr>
          </a:p>
        </p:txBody>
      </p:sp>
      <p:grpSp>
        <p:nvGrpSpPr>
          <p:cNvPr id="8" name="Group 19"/>
          <p:cNvGrpSpPr/>
          <p:nvPr/>
        </p:nvGrpSpPr>
        <p:grpSpPr bwMode="auto">
          <a:xfrm flipV="1">
            <a:off x="0" y="91733"/>
            <a:ext cx="6665595" cy="732155"/>
            <a:chOff x="0" y="0"/>
            <a:chExt cx="1158" cy="2085"/>
          </a:xfrm>
        </p:grpSpPr>
        <p:sp>
          <p:nvSpPr>
            <p:cNvPr id="9" name="AutoShape 20"/>
            <p:cNvSpPr>
              <a:spLocks noChangeArrowheads="1"/>
            </p:cNvSpPr>
            <p:nvPr/>
          </p:nvSpPr>
          <p:spPr bwMode="auto">
            <a:xfrm>
              <a:off x="0" y="0"/>
              <a:ext cx="1158" cy="2085"/>
            </a:xfrm>
            <a:prstGeom prst="roundRect">
              <a:avLst>
                <a:gd name="adj" fmla="val 16667"/>
              </a:avLst>
            </a:prstGeom>
            <a:solidFill>
              <a:schemeClr val="accent1"/>
            </a:solidFill>
            <a:ln w="38100">
              <a:solidFill>
                <a:schemeClr val="bg1"/>
              </a:solidFill>
              <a:round/>
            </a:ln>
            <a:effectLst>
              <a:outerShdw dist="107763" dir="2700000" algn="ctr" rotWithShape="0">
                <a:srgbClr val="808080">
                  <a:alpha val="50000"/>
                </a:srgbClr>
              </a:outerShdw>
            </a:effectLst>
          </p:spPr>
          <p:txBody>
            <a:bodyPr wrap="none" anchor="ct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
                  <a:srgbClr val="000000"/>
                </a:buClr>
                <a:buFont typeface="Wingdings" panose="05000000000000000000" pitchFamily="2" charset="2"/>
                <a:buNone/>
              </a:pPr>
              <a:endParaRPr lang="zh-CN" altLang="zh-CN" sz="1800">
                <a:solidFill>
                  <a:srgbClr val="000000"/>
                </a:solidFill>
              </a:endParaRPr>
            </a:p>
          </p:txBody>
        </p:sp>
        <p:sp>
          <p:nvSpPr>
            <p:cNvPr id="10" name="AutoShape 21"/>
            <p:cNvSpPr>
              <a:spLocks noChangeArrowheads="1"/>
            </p:cNvSpPr>
            <p:nvPr/>
          </p:nvSpPr>
          <p:spPr bwMode="auto">
            <a:xfrm>
              <a:off x="48" y="30"/>
              <a:ext cx="1063" cy="288"/>
            </a:xfrm>
            <a:prstGeom prst="roundRect">
              <a:avLst>
                <a:gd name="adj" fmla="val 50000"/>
              </a:avLst>
            </a:prstGeom>
            <a:gradFill rotWithShape="1">
              <a:gsLst>
                <a:gs pos="0">
                  <a:schemeClr val="bg1"/>
                </a:gs>
                <a:gs pos="100000">
                  <a:schemeClr val="accent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
                  <a:srgbClr val="000000"/>
                </a:buClr>
                <a:buFont typeface="Wingdings" panose="05000000000000000000" pitchFamily="2" charset="2"/>
                <a:buNone/>
              </a:pPr>
              <a:endParaRPr lang="zh-CN" altLang="zh-CN" sz="1800">
                <a:solidFill>
                  <a:srgbClr val="000000"/>
                </a:solidFill>
              </a:endParaRPr>
            </a:p>
          </p:txBody>
        </p:sp>
      </p:grpSp>
      <p:sp>
        <p:nvSpPr>
          <p:cNvPr id="2" name="Rectangle 1"/>
          <p:cNvSpPr/>
          <p:nvPr/>
        </p:nvSpPr>
        <p:spPr>
          <a:xfrm>
            <a:off x="708399" y="116002"/>
            <a:ext cx="4288353" cy="707886"/>
          </a:xfrm>
          <a:prstGeom prst="rect">
            <a:avLst/>
          </a:prstGeom>
        </p:spPr>
        <p:txBody>
          <a:bodyPr wrap="none">
            <a:spAutoFit/>
          </a:bodyPr>
          <a:lstStyle/>
          <a:p>
            <a:r>
              <a:rPr lang="zh-CN" altLang="en-US" sz="4000" b="1" dirty="0">
                <a:solidFill>
                  <a:schemeClr val="bg2"/>
                </a:solidFill>
              </a:rPr>
              <a:t>小通讯员人物形象</a:t>
            </a:r>
            <a:endParaRPr lang="zh-CN" altLang="en-US" sz="4000" b="1" dirty="0">
              <a:solidFill>
                <a:schemeClr val="bg2"/>
              </a:solidFill>
            </a:endParaRPr>
          </a:p>
        </p:txBody>
      </p:sp>
      <p:pic>
        <p:nvPicPr>
          <p:cNvPr id="12" name="图片 1"/>
          <p:cNvPicPr>
            <a:picLocks noChangeAspect="1"/>
          </p:cNvPicPr>
          <p:nvPr/>
        </p:nvPicPr>
        <p:blipFill>
          <a:blip r:embed="rId1"/>
          <a:stretch>
            <a:fillRect/>
          </a:stretch>
        </p:blipFill>
        <p:spPr>
          <a:xfrm>
            <a:off x="8444484" y="1122119"/>
            <a:ext cx="3672205" cy="5330825"/>
          </a:xfrm>
          <a:prstGeom prst="rect">
            <a:avLst/>
          </a:prstGeom>
        </p:spPr>
      </p:pic>
      <p:sp>
        <p:nvSpPr>
          <p:cNvPr id="15" name="AutoShape 21"/>
          <p:cNvSpPr>
            <a:spLocks noChangeArrowheads="1"/>
          </p:cNvSpPr>
          <p:nvPr/>
        </p:nvSpPr>
        <p:spPr bwMode="auto">
          <a:xfrm flipV="1">
            <a:off x="428694" y="864621"/>
            <a:ext cx="6118763" cy="101132"/>
          </a:xfrm>
          <a:prstGeom prst="roundRect">
            <a:avLst>
              <a:gd name="adj" fmla="val 50000"/>
            </a:avLst>
          </a:prstGeom>
          <a:gradFill rotWithShape="1">
            <a:gsLst>
              <a:gs pos="0">
                <a:schemeClr val="bg1"/>
              </a:gs>
              <a:gs pos="100000">
                <a:schemeClr val="accent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
                <a:srgbClr val="000000"/>
              </a:buClr>
              <a:buFont typeface="Wingdings" panose="05000000000000000000" pitchFamily="2" charset="2"/>
              <a:buNone/>
            </a:pPr>
            <a:endParaRPr lang="zh-CN" altLang="zh-CN" sz="1800">
              <a:solidFill>
                <a:srgbClr val="000000"/>
              </a:solidFill>
            </a:endParaRPr>
          </a:p>
        </p:txBody>
      </p:sp>
    </p:spTree>
    <p:custDataLst>
      <p:tags r:id="rId2"/>
    </p:custDataLst>
  </p:cSld>
  <p:clrMapOvr>
    <a:masterClrMapping/>
  </p:clrMapOvr>
  <p:transition spd="slow">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53085" y="1529545"/>
            <a:ext cx="4890770" cy="4756082"/>
          </a:xfrm>
          <a:prstGeom prst="rect">
            <a:avLst/>
          </a:prstGeom>
        </p:spPr>
      </p:pic>
      <p:sp>
        <p:nvSpPr>
          <p:cNvPr id="3" name="文本框 2"/>
          <p:cNvSpPr txBox="1"/>
          <p:nvPr/>
        </p:nvSpPr>
        <p:spPr>
          <a:xfrm>
            <a:off x="5548544" y="1645428"/>
            <a:ext cx="6643456" cy="452431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342900">
              <a:spcBef>
                <a:spcPct val="0"/>
              </a:spcBef>
            </a:pPr>
            <a:r>
              <a:rPr lang="en-US" altLang="zh-CN" sz="2800" b="1" dirty="0"/>
              <a:t>       </a:t>
            </a:r>
            <a:r>
              <a:rPr lang="zh-CN" altLang="zh-CN" sz="3600" b="1" dirty="0"/>
              <a:t>这是一个极普通的农村妇女，</a:t>
            </a:r>
            <a:endParaRPr lang="en-US" altLang="zh-CN" sz="3600" b="1" dirty="0"/>
          </a:p>
          <a:p>
            <a:pPr indent="-342900">
              <a:spcBef>
                <a:spcPct val="0"/>
              </a:spcBef>
            </a:pPr>
            <a:r>
              <a:rPr lang="zh-CN" altLang="zh-CN" sz="3600" b="1" dirty="0"/>
              <a:t>开始作者让我们着眼的是新媳妇</a:t>
            </a:r>
            <a:endParaRPr lang="en-US" altLang="zh-CN" sz="3600" b="1" dirty="0"/>
          </a:p>
          <a:p>
            <a:pPr indent="-342900">
              <a:spcBef>
                <a:spcPct val="0"/>
              </a:spcBef>
            </a:pPr>
            <a:r>
              <a:rPr lang="zh-CN" altLang="zh-CN" sz="3600" b="1" dirty="0"/>
              <a:t>的</a:t>
            </a:r>
            <a:r>
              <a:rPr lang="zh-CN" altLang="zh-CN" sz="3600" b="1" dirty="0">
                <a:solidFill>
                  <a:srgbClr val="FF3399"/>
                </a:solidFill>
              </a:rPr>
              <a:t>娴静、美丽、忸怩、羞涩</a:t>
            </a:r>
            <a:r>
              <a:rPr lang="zh-CN" altLang="en-US" sz="3600" b="1" dirty="0">
                <a:solidFill>
                  <a:srgbClr val="FF3399"/>
                </a:solidFill>
              </a:rPr>
              <a:t>、</a:t>
            </a:r>
            <a:r>
              <a:rPr lang="zh-CN" altLang="zh-CN" sz="3600" b="1" dirty="0">
                <a:solidFill>
                  <a:srgbClr val="FF3399"/>
                </a:solidFill>
              </a:rPr>
              <a:t>善</a:t>
            </a:r>
            <a:endParaRPr lang="en-US" altLang="zh-CN" sz="3600" b="1" dirty="0">
              <a:solidFill>
                <a:srgbClr val="FF3399"/>
              </a:solidFill>
            </a:endParaRPr>
          </a:p>
          <a:p>
            <a:pPr indent="-342900">
              <a:spcBef>
                <a:spcPct val="0"/>
              </a:spcBef>
            </a:pPr>
            <a:r>
              <a:rPr lang="zh-CN" altLang="zh-CN" sz="3600" b="1" dirty="0">
                <a:solidFill>
                  <a:srgbClr val="FF3399"/>
                </a:solidFill>
              </a:rPr>
              <a:t>良</a:t>
            </a:r>
            <a:r>
              <a:rPr lang="zh-CN" altLang="en-US" sz="3600" b="1" dirty="0">
                <a:solidFill>
                  <a:srgbClr val="FF3399"/>
                </a:solidFill>
              </a:rPr>
              <a:t>、</a:t>
            </a:r>
            <a:r>
              <a:rPr lang="zh-CN" altLang="zh-CN" sz="3600" b="1" dirty="0">
                <a:solidFill>
                  <a:srgbClr val="FF3399"/>
                </a:solidFill>
              </a:rPr>
              <a:t>纯朴</a:t>
            </a:r>
            <a:r>
              <a:rPr lang="zh-CN" altLang="en-US" sz="3600" b="1" dirty="0"/>
              <a:t>。</a:t>
            </a:r>
            <a:r>
              <a:rPr lang="zh-CN" altLang="zh-CN" sz="3600" b="1" dirty="0"/>
              <a:t>随着故事情节的发展，</a:t>
            </a:r>
            <a:endParaRPr lang="en-US" altLang="zh-CN" sz="3600" b="1" dirty="0"/>
          </a:p>
          <a:p>
            <a:pPr indent="-342900">
              <a:spcBef>
                <a:spcPct val="0"/>
              </a:spcBef>
            </a:pPr>
            <a:r>
              <a:rPr lang="zh-CN" altLang="zh-CN" sz="3600" b="1" dirty="0"/>
              <a:t>我们越来越深刻地了解了她的内</a:t>
            </a:r>
            <a:endParaRPr lang="en-US" altLang="zh-CN" sz="3600" b="1" dirty="0"/>
          </a:p>
          <a:p>
            <a:pPr indent="-342900">
              <a:spcBef>
                <a:spcPct val="0"/>
              </a:spcBef>
            </a:pPr>
            <a:r>
              <a:rPr lang="zh-CN" altLang="zh-CN" sz="3600" b="1" dirty="0"/>
              <a:t>心，她</a:t>
            </a:r>
            <a:r>
              <a:rPr lang="zh-CN" altLang="zh-CN" sz="3600" b="1" dirty="0">
                <a:solidFill>
                  <a:srgbClr val="FF3399"/>
                </a:solidFill>
              </a:rPr>
              <a:t>对解放军的热爱</a:t>
            </a:r>
            <a:r>
              <a:rPr lang="zh-CN" altLang="zh-CN" sz="3600" b="1" dirty="0"/>
              <a:t>。人物性</a:t>
            </a:r>
            <a:endParaRPr lang="en-US" altLang="zh-CN" sz="3600" b="1" dirty="0"/>
          </a:p>
          <a:p>
            <a:pPr indent="-342900">
              <a:spcBef>
                <a:spcPct val="0"/>
              </a:spcBef>
            </a:pPr>
            <a:r>
              <a:rPr lang="zh-CN" altLang="zh-CN" sz="3600" b="1" dirty="0"/>
              <a:t>格随着故事情节的展开而越来越</a:t>
            </a:r>
            <a:endParaRPr lang="en-US" altLang="zh-CN" sz="3600" b="1" dirty="0"/>
          </a:p>
          <a:p>
            <a:pPr indent="-342900">
              <a:spcBef>
                <a:spcPct val="0"/>
              </a:spcBef>
            </a:pPr>
            <a:r>
              <a:rPr lang="zh-CN" altLang="zh-CN" sz="3600" b="1" dirty="0"/>
              <a:t>鲜明</a:t>
            </a:r>
            <a:r>
              <a:rPr lang="zh-CN" altLang="en-US" sz="3600" b="1" dirty="0"/>
              <a:t>。</a:t>
            </a:r>
            <a:endParaRPr lang="en-US" altLang="zh-CN" sz="3600" b="1" dirty="0">
              <a:ea typeface="宋体" panose="02010600030101010101" pitchFamily="2" charset="-122"/>
            </a:endParaRPr>
          </a:p>
        </p:txBody>
      </p:sp>
      <p:sp>
        <p:nvSpPr>
          <p:cNvPr id="6" name="AutoShape 20"/>
          <p:cNvSpPr>
            <a:spLocks noChangeArrowheads="1"/>
          </p:cNvSpPr>
          <p:nvPr/>
        </p:nvSpPr>
        <p:spPr bwMode="auto">
          <a:xfrm flipV="1">
            <a:off x="152400" y="244132"/>
            <a:ext cx="5635841" cy="732155"/>
          </a:xfrm>
          <a:prstGeom prst="roundRect">
            <a:avLst>
              <a:gd name="adj" fmla="val 16667"/>
            </a:avLst>
          </a:prstGeom>
          <a:solidFill>
            <a:schemeClr val="tx2"/>
          </a:solidFill>
          <a:ln w="38100">
            <a:solidFill>
              <a:schemeClr val="bg1"/>
            </a:solidFill>
            <a:round/>
          </a:ln>
          <a:effectLst>
            <a:outerShdw dist="107763" dir="2700000" algn="ctr" rotWithShape="0">
              <a:srgbClr val="808080">
                <a:alpha val="50000"/>
              </a:srgbClr>
            </a:outerShdw>
          </a:effectLst>
        </p:spPr>
        <p:txBody>
          <a:bodyPr wrap="none" anchor="ct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
                <a:srgbClr val="000000"/>
              </a:buClr>
              <a:buFont typeface="Wingdings" panose="05000000000000000000" pitchFamily="2" charset="2"/>
              <a:buNone/>
            </a:pPr>
            <a:endParaRPr lang="zh-CN" altLang="zh-CN" sz="1800" dirty="0">
              <a:solidFill>
                <a:srgbClr val="000000"/>
              </a:solidFill>
            </a:endParaRPr>
          </a:p>
        </p:txBody>
      </p:sp>
      <p:sp>
        <p:nvSpPr>
          <p:cNvPr id="5" name="TextBox 4"/>
          <p:cNvSpPr txBox="1"/>
          <p:nvPr/>
        </p:nvSpPr>
        <p:spPr>
          <a:xfrm>
            <a:off x="1420427" y="268402"/>
            <a:ext cx="2974020" cy="769441"/>
          </a:xfrm>
          <a:prstGeom prst="rect">
            <a:avLst/>
          </a:prstGeom>
          <a:noFill/>
        </p:spPr>
        <p:txBody>
          <a:bodyPr wrap="square" rtlCol="0">
            <a:spAutoFit/>
          </a:bodyPr>
          <a:lstStyle/>
          <a:p>
            <a:r>
              <a:rPr lang="zh-CN" altLang="en-US" sz="4400" b="1" dirty="0">
                <a:solidFill>
                  <a:srgbClr val="FF3399"/>
                </a:solidFill>
              </a:rPr>
              <a:t>新媳妇</a:t>
            </a:r>
            <a:endParaRPr lang="zh-CN" altLang="en-US" sz="4400" b="1" dirty="0">
              <a:solidFill>
                <a:srgbClr val="FF3399"/>
              </a:solidFill>
            </a:endParaRPr>
          </a:p>
        </p:txBody>
      </p:sp>
    </p:spTree>
    <p:custDataLst>
      <p:tags r:id="rId2"/>
    </p:custDataLst>
  </p:cSld>
  <p:clrMapOvr>
    <a:masterClrMapping/>
  </p:clrMapOvr>
  <p:transition spd="slow">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custDataLst>
              <p:tags r:id="rId1"/>
            </p:custDataLst>
          </p:nvPr>
        </p:nvSpPr>
        <p:spPr>
          <a:xfrm>
            <a:off x="814388" y="1487488"/>
            <a:ext cx="873125" cy="827088"/>
          </a:xfrm>
          <a:prstGeom prst="ellipse">
            <a:avLst/>
          </a:prstGeom>
          <a:solidFill>
            <a:srgbClr val="FFFFFF"/>
          </a:solidFill>
          <a:ln w="25400" cap="flat" cmpd="sng" algn="ctr">
            <a:solidFill>
              <a:schemeClr val="accent1"/>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Impact" panose="020B0806030902050204" pitchFamily="34" charset="0"/>
              <a:ea typeface="宋体" panose="02010600030101010101" pitchFamily="2" charset="-122"/>
              <a:cs typeface="+mn-cs"/>
            </a:endParaRPr>
          </a:p>
        </p:txBody>
      </p:sp>
      <p:sp>
        <p:nvSpPr>
          <p:cNvPr id="16" name="椭圆 15"/>
          <p:cNvSpPr/>
          <p:nvPr>
            <p:custDataLst>
              <p:tags r:id="rId2"/>
            </p:custDataLst>
          </p:nvPr>
        </p:nvSpPr>
        <p:spPr>
          <a:xfrm>
            <a:off x="901700" y="1543050"/>
            <a:ext cx="704850" cy="736600"/>
          </a:xfrm>
          <a:prstGeom prst="ellipse">
            <a:avLst/>
          </a:prstGeom>
          <a:solidFill>
            <a:schemeClr val="accent1"/>
          </a:solidFill>
          <a:ln w="635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rPr>
              <a:t>1</a:t>
            </a:r>
            <a:endParaRPr kumimoji="0" lang="zh-CN" altLang="en-US" sz="4400" b="0" i="0" u="none" strike="noStrike" kern="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endParaRPr>
          </a:p>
        </p:txBody>
      </p:sp>
      <p:cxnSp>
        <p:nvCxnSpPr>
          <p:cNvPr id="3076" name="直接连接符 16"/>
          <p:cNvCxnSpPr/>
          <p:nvPr>
            <p:custDataLst>
              <p:tags r:id="rId3"/>
            </p:custDataLst>
          </p:nvPr>
        </p:nvCxnSpPr>
        <p:spPr>
          <a:xfrm>
            <a:off x="1851025" y="2501900"/>
            <a:ext cx="10064750" cy="0"/>
          </a:xfrm>
          <a:prstGeom prst="line">
            <a:avLst/>
          </a:prstGeom>
          <a:ln w="28575" cap="flat" cmpd="sng">
            <a:solidFill>
              <a:schemeClr val="accent1"/>
            </a:solidFill>
            <a:prstDash val="solid"/>
            <a:headEnd type="none" w="med" len="med"/>
            <a:tailEnd type="oval" w="lg" len="lg"/>
          </a:ln>
        </p:spPr>
      </p:cxnSp>
      <p:sp>
        <p:nvSpPr>
          <p:cNvPr id="17" name="矩形 16"/>
          <p:cNvSpPr/>
          <p:nvPr/>
        </p:nvSpPr>
        <p:spPr>
          <a:xfrm>
            <a:off x="1749425" y="1243919"/>
            <a:ext cx="10340621" cy="1223284"/>
          </a:xfrm>
          <a:prstGeom prst="rect">
            <a:avLst/>
          </a:prstGeom>
        </p:spPr>
        <p:txBody>
          <a:bodyPr>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tx1">
                    <a:lumMod val="75000"/>
                    <a:lumOff val="25000"/>
                  </a:schemeClr>
                </a:solidFill>
                <a:effectLst/>
                <a:uLnTx/>
                <a:uFillTx/>
                <a:latin typeface="+mn-lt"/>
                <a:ea typeface="+mn-ea"/>
                <a:cs typeface="+mn-cs"/>
              </a:rPr>
              <a:t>交代故事发生的时间、地点，暗示社会环境,如背景、习俗、思想观念以及人与人之间的关系等</a:t>
            </a:r>
            <a:endParaRPr kumimoji="0" lang="zh-CN" altLang="en-US" sz="3200" b="1"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sp>
        <p:nvSpPr>
          <p:cNvPr id="11" name="椭圆 10"/>
          <p:cNvSpPr/>
          <p:nvPr>
            <p:custDataLst>
              <p:tags r:id="rId4"/>
            </p:custDataLst>
          </p:nvPr>
        </p:nvSpPr>
        <p:spPr>
          <a:xfrm>
            <a:off x="793750" y="2649538"/>
            <a:ext cx="893763" cy="815975"/>
          </a:xfrm>
          <a:prstGeom prst="ellipse">
            <a:avLst/>
          </a:prstGeom>
          <a:solidFill>
            <a:srgbClr val="FFFFFF"/>
          </a:solidFill>
          <a:ln w="25400" cap="flat" cmpd="sng" algn="ctr">
            <a:solidFill>
              <a:schemeClr val="accent1"/>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Impact" panose="020B0806030902050204" pitchFamily="34" charset="0"/>
              <a:ea typeface="宋体" panose="02010600030101010101" pitchFamily="2" charset="-122"/>
              <a:cs typeface="+mn-cs"/>
            </a:endParaRPr>
          </a:p>
        </p:txBody>
      </p:sp>
      <p:sp>
        <p:nvSpPr>
          <p:cNvPr id="12" name="椭圆 11"/>
          <p:cNvSpPr/>
          <p:nvPr>
            <p:custDataLst>
              <p:tags r:id="rId5"/>
            </p:custDataLst>
          </p:nvPr>
        </p:nvSpPr>
        <p:spPr>
          <a:xfrm>
            <a:off x="855663" y="2720975"/>
            <a:ext cx="769938" cy="674688"/>
          </a:xfrm>
          <a:prstGeom prst="ellipse">
            <a:avLst/>
          </a:prstGeom>
          <a:solidFill>
            <a:schemeClr val="accent1"/>
          </a:solidFill>
          <a:ln w="635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rPr>
              <a:t>2</a:t>
            </a:r>
            <a:endParaRPr kumimoji="0" lang="zh-CN" altLang="en-US" sz="4400" b="0" i="0" u="none" strike="noStrike" kern="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endParaRPr>
          </a:p>
        </p:txBody>
      </p:sp>
      <p:cxnSp>
        <p:nvCxnSpPr>
          <p:cNvPr id="13" name="直接连接符 16"/>
          <p:cNvCxnSpPr/>
          <p:nvPr>
            <p:custDataLst>
              <p:tags r:id="rId6"/>
            </p:custDataLst>
          </p:nvPr>
        </p:nvCxnSpPr>
        <p:spPr>
          <a:xfrm>
            <a:off x="1851025" y="3292475"/>
            <a:ext cx="4719638" cy="0"/>
          </a:xfrm>
          <a:prstGeom prst="line">
            <a:avLst/>
          </a:prstGeom>
          <a:ln w="28575" cap="flat" cmpd="sng">
            <a:solidFill>
              <a:schemeClr val="accent1"/>
            </a:solidFill>
            <a:prstDash val="solid"/>
            <a:headEnd type="none" w="med" len="med"/>
            <a:tailEnd type="oval" w="lg" len="lg"/>
          </a:ln>
        </p:spPr>
      </p:cxnSp>
      <p:sp>
        <p:nvSpPr>
          <p:cNvPr id="18" name="矩形 17"/>
          <p:cNvSpPr/>
          <p:nvPr/>
        </p:nvSpPr>
        <p:spPr>
          <a:xfrm>
            <a:off x="1836694" y="2602530"/>
            <a:ext cx="5046706" cy="757130"/>
          </a:xfrm>
          <a:prstGeom prst="rect">
            <a:avLst/>
          </a:prstGeom>
        </p:spPr>
        <p:txBody>
          <a:bodyPr>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mn-lt"/>
                <a:ea typeface="+mn-ea"/>
                <a:cs typeface="+mn-cs"/>
              </a:rPr>
              <a:t>渲染气氛，奠定基调</a:t>
            </a:r>
            <a:endParaRPr kumimoji="0" lang="zh-CN" altLang="en-US" sz="3600" b="1"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sp>
        <p:nvSpPr>
          <p:cNvPr id="19" name="椭圆 18"/>
          <p:cNvSpPr/>
          <p:nvPr>
            <p:custDataLst>
              <p:tags r:id="rId7"/>
            </p:custDataLst>
          </p:nvPr>
        </p:nvSpPr>
        <p:spPr>
          <a:xfrm>
            <a:off x="812800" y="3629025"/>
            <a:ext cx="882650" cy="830263"/>
          </a:xfrm>
          <a:prstGeom prst="ellipse">
            <a:avLst/>
          </a:prstGeom>
          <a:solidFill>
            <a:srgbClr val="FFFFFF"/>
          </a:solidFill>
          <a:ln w="25400" cap="flat" cmpd="sng" algn="ctr">
            <a:solidFill>
              <a:schemeClr val="accent1"/>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Impact" panose="020B0806030902050204" pitchFamily="34" charset="0"/>
              <a:ea typeface="宋体" panose="02010600030101010101" pitchFamily="2" charset="-122"/>
              <a:cs typeface="+mn-cs"/>
            </a:endParaRPr>
          </a:p>
        </p:txBody>
      </p:sp>
      <p:sp>
        <p:nvSpPr>
          <p:cNvPr id="20" name="椭圆 19"/>
          <p:cNvSpPr/>
          <p:nvPr>
            <p:custDataLst>
              <p:tags r:id="rId8"/>
            </p:custDataLst>
          </p:nvPr>
        </p:nvSpPr>
        <p:spPr>
          <a:xfrm>
            <a:off x="873125" y="3709988"/>
            <a:ext cx="758825" cy="696913"/>
          </a:xfrm>
          <a:prstGeom prst="ellipse">
            <a:avLst/>
          </a:prstGeom>
          <a:solidFill>
            <a:schemeClr val="accent1"/>
          </a:solidFill>
          <a:ln w="635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rPr>
              <a:t>3</a:t>
            </a:r>
            <a:endParaRPr kumimoji="0" lang="zh-CN" altLang="en-US" sz="4400" b="0" i="0" u="none" strike="noStrike" kern="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endParaRPr>
          </a:p>
        </p:txBody>
      </p:sp>
      <p:cxnSp>
        <p:nvCxnSpPr>
          <p:cNvPr id="21" name="直接连接符 16"/>
          <p:cNvCxnSpPr/>
          <p:nvPr>
            <p:custDataLst>
              <p:tags r:id="rId9"/>
            </p:custDataLst>
          </p:nvPr>
        </p:nvCxnSpPr>
        <p:spPr>
          <a:xfrm>
            <a:off x="1885950" y="4554538"/>
            <a:ext cx="10029825" cy="0"/>
          </a:xfrm>
          <a:prstGeom prst="line">
            <a:avLst/>
          </a:prstGeom>
          <a:ln w="28575" cap="flat" cmpd="sng">
            <a:solidFill>
              <a:schemeClr val="accent1"/>
            </a:solidFill>
            <a:prstDash val="solid"/>
            <a:headEnd type="none" w="med" len="med"/>
            <a:tailEnd type="oval" w="lg" len="lg"/>
          </a:ln>
        </p:spPr>
      </p:cxnSp>
      <p:sp>
        <p:nvSpPr>
          <p:cNvPr id="22" name="矩形 21"/>
          <p:cNvSpPr/>
          <p:nvPr/>
        </p:nvSpPr>
        <p:spPr>
          <a:xfrm>
            <a:off x="1836694" y="3330473"/>
            <a:ext cx="9893344" cy="1274195"/>
          </a:xfrm>
          <a:prstGeom prst="rect">
            <a:avLst/>
          </a:prstGeom>
        </p:spPr>
        <p:txBody>
          <a:bodyPr>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tx1">
                    <a:lumMod val="75000"/>
                    <a:lumOff val="25000"/>
                  </a:schemeClr>
                </a:solidFill>
                <a:effectLst/>
                <a:uLnTx/>
                <a:uFillTx/>
                <a:latin typeface="+mn-lt"/>
                <a:ea typeface="+mn-ea"/>
                <a:cs typeface="+mn-cs"/>
              </a:rPr>
              <a:t>暗示人物身份，烘托人物形象，表现人物性格，揭示人物心理，暗示人物命运</a:t>
            </a:r>
            <a:endParaRPr kumimoji="0" lang="zh-CN" altLang="en-US" sz="3200" b="1"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sp>
        <p:nvSpPr>
          <p:cNvPr id="23" name="椭圆 22"/>
          <p:cNvSpPr/>
          <p:nvPr>
            <p:custDataLst>
              <p:tags r:id="rId10"/>
            </p:custDataLst>
          </p:nvPr>
        </p:nvSpPr>
        <p:spPr>
          <a:xfrm>
            <a:off x="831850" y="4738688"/>
            <a:ext cx="884238" cy="831850"/>
          </a:xfrm>
          <a:prstGeom prst="ellipse">
            <a:avLst/>
          </a:prstGeom>
          <a:solidFill>
            <a:srgbClr val="FFFFFF"/>
          </a:solidFill>
          <a:ln w="25400" cap="flat" cmpd="sng" algn="ctr">
            <a:solidFill>
              <a:schemeClr val="accent1"/>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Impact" panose="020B0806030902050204" pitchFamily="34" charset="0"/>
              <a:ea typeface="宋体" panose="02010600030101010101" pitchFamily="2" charset="-122"/>
              <a:cs typeface="+mn-cs"/>
            </a:endParaRPr>
          </a:p>
        </p:txBody>
      </p:sp>
      <p:sp>
        <p:nvSpPr>
          <p:cNvPr id="24" name="椭圆 23"/>
          <p:cNvSpPr/>
          <p:nvPr>
            <p:custDataLst>
              <p:tags r:id="rId11"/>
            </p:custDataLst>
          </p:nvPr>
        </p:nvSpPr>
        <p:spPr>
          <a:xfrm>
            <a:off x="895350" y="4816475"/>
            <a:ext cx="758825" cy="696913"/>
          </a:xfrm>
          <a:prstGeom prst="ellipse">
            <a:avLst/>
          </a:prstGeom>
          <a:solidFill>
            <a:schemeClr val="accent1"/>
          </a:solidFill>
          <a:ln w="635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rPr>
              <a:t>4</a:t>
            </a:r>
            <a:endParaRPr kumimoji="0" lang="zh-CN" altLang="en-US" sz="4400" b="0" i="0" u="none" strike="noStrike" kern="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endParaRPr>
          </a:p>
        </p:txBody>
      </p:sp>
      <p:cxnSp>
        <p:nvCxnSpPr>
          <p:cNvPr id="25" name="直接连接符 16"/>
          <p:cNvCxnSpPr/>
          <p:nvPr>
            <p:custDataLst>
              <p:tags r:id="rId12"/>
            </p:custDataLst>
          </p:nvPr>
        </p:nvCxnSpPr>
        <p:spPr>
          <a:xfrm flipV="1">
            <a:off x="1919288" y="5916613"/>
            <a:ext cx="9996487" cy="0"/>
          </a:xfrm>
          <a:prstGeom prst="line">
            <a:avLst/>
          </a:prstGeom>
          <a:ln w="28575" cap="flat" cmpd="sng">
            <a:solidFill>
              <a:schemeClr val="accent1"/>
            </a:solidFill>
            <a:prstDash val="solid"/>
            <a:headEnd type="none" w="med" len="med"/>
            <a:tailEnd type="oval" w="lg" len="lg"/>
          </a:ln>
        </p:spPr>
      </p:cxnSp>
      <p:sp>
        <p:nvSpPr>
          <p:cNvPr id="26" name="矩形 25"/>
          <p:cNvSpPr/>
          <p:nvPr/>
        </p:nvSpPr>
        <p:spPr>
          <a:xfrm>
            <a:off x="1836694" y="4667239"/>
            <a:ext cx="9995199" cy="1223284"/>
          </a:xfrm>
          <a:prstGeom prst="rect">
            <a:avLst/>
          </a:prstGeom>
        </p:spPr>
        <p:txBody>
          <a:bodyPr>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tx1">
                    <a:lumMod val="75000"/>
                    <a:lumOff val="25000"/>
                  </a:schemeClr>
                </a:solidFill>
                <a:effectLst/>
                <a:uLnTx/>
                <a:uFillTx/>
                <a:latin typeface="+mn-lt"/>
                <a:ea typeface="+mn-ea"/>
                <a:cs typeface="+mn-cs"/>
              </a:rPr>
              <a:t>暗示或推动故事情节的发展，为后文情节的发展作铺垫或制造悬念</a:t>
            </a:r>
            <a:endParaRPr kumimoji="0" lang="zh-CN" altLang="en-US" sz="3200" b="1"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sp>
        <p:nvSpPr>
          <p:cNvPr id="27" name="椭圆 26"/>
          <p:cNvSpPr/>
          <p:nvPr>
            <p:custDataLst>
              <p:tags r:id="rId13"/>
            </p:custDataLst>
          </p:nvPr>
        </p:nvSpPr>
        <p:spPr>
          <a:xfrm>
            <a:off x="865188" y="5849938"/>
            <a:ext cx="884238" cy="831850"/>
          </a:xfrm>
          <a:prstGeom prst="ellipse">
            <a:avLst/>
          </a:prstGeom>
          <a:solidFill>
            <a:srgbClr val="FFFFFF"/>
          </a:solidFill>
          <a:ln w="25400" cap="flat" cmpd="sng" algn="ctr">
            <a:solidFill>
              <a:schemeClr val="accent1"/>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Impact" panose="020B0806030902050204" pitchFamily="34" charset="0"/>
              <a:ea typeface="宋体" panose="02010600030101010101" pitchFamily="2" charset="-122"/>
              <a:cs typeface="+mn-cs"/>
            </a:endParaRPr>
          </a:p>
        </p:txBody>
      </p:sp>
      <p:sp>
        <p:nvSpPr>
          <p:cNvPr id="28" name="椭圆 27"/>
          <p:cNvSpPr/>
          <p:nvPr>
            <p:custDataLst>
              <p:tags r:id="rId14"/>
            </p:custDataLst>
          </p:nvPr>
        </p:nvSpPr>
        <p:spPr>
          <a:xfrm>
            <a:off x="927100" y="5946775"/>
            <a:ext cx="760413" cy="695325"/>
          </a:xfrm>
          <a:prstGeom prst="ellipse">
            <a:avLst/>
          </a:prstGeom>
          <a:solidFill>
            <a:schemeClr val="accent1"/>
          </a:solidFill>
          <a:ln w="635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rPr>
              <a:t>5</a:t>
            </a:r>
            <a:endParaRPr kumimoji="0" lang="zh-CN" altLang="en-US" sz="4400" b="0" i="0" u="none" strike="noStrike" kern="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endParaRPr>
          </a:p>
        </p:txBody>
      </p:sp>
      <p:cxnSp>
        <p:nvCxnSpPr>
          <p:cNvPr id="29" name="直接连接符 16"/>
          <p:cNvCxnSpPr/>
          <p:nvPr>
            <p:custDataLst>
              <p:tags r:id="rId15"/>
            </p:custDataLst>
          </p:nvPr>
        </p:nvCxnSpPr>
        <p:spPr>
          <a:xfrm>
            <a:off x="1919288" y="6626225"/>
            <a:ext cx="4762500" cy="11113"/>
          </a:xfrm>
          <a:prstGeom prst="line">
            <a:avLst/>
          </a:prstGeom>
          <a:ln w="28575" cap="flat" cmpd="sng">
            <a:solidFill>
              <a:schemeClr val="accent1"/>
            </a:solidFill>
            <a:prstDash val="solid"/>
            <a:headEnd type="none" w="med" len="med"/>
            <a:tailEnd type="oval" w="lg" len="lg"/>
          </a:ln>
        </p:spPr>
      </p:cxnSp>
      <p:sp>
        <p:nvSpPr>
          <p:cNvPr id="30" name="矩形 29"/>
          <p:cNvSpPr/>
          <p:nvPr/>
        </p:nvSpPr>
        <p:spPr>
          <a:xfrm>
            <a:off x="1919288" y="5944304"/>
            <a:ext cx="4235794" cy="699807"/>
          </a:xfrm>
          <a:prstGeom prst="rect">
            <a:avLst/>
          </a:prstGeom>
        </p:spPr>
        <p:txBody>
          <a:bodyPr>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mn-lt"/>
                <a:ea typeface="+mn-ea"/>
                <a:cs typeface="+mn-cs"/>
              </a:rPr>
              <a:t>揭示作品主题</a:t>
            </a:r>
            <a:endParaRPr kumimoji="0" lang="zh-CN" altLang="en-US" sz="3600" b="1"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grpSp>
        <p:nvGrpSpPr>
          <p:cNvPr id="10262" name="组合 30"/>
          <p:cNvGrpSpPr/>
          <p:nvPr/>
        </p:nvGrpSpPr>
        <p:grpSpPr>
          <a:xfrm>
            <a:off x="3421063" y="331788"/>
            <a:ext cx="4398962" cy="757237"/>
            <a:chOff x="5934588" y="1963739"/>
            <a:chExt cx="4461548" cy="825804"/>
          </a:xfrm>
        </p:grpSpPr>
        <p:sp>
          <p:nvSpPr>
            <p:cNvPr id="32" name="MH_SubTitle_1"/>
            <p:cNvSpPr/>
            <p:nvPr>
              <p:custDataLst>
                <p:tags r:id="rId16"/>
              </p:custDataLst>
            </p:nvPr>
          </p:nvSpPr>
          <p:spPr>
            <a:xfrm>
              <a:off x="5934588" y="1963739"/>
              <a:ext cx="3878697" cy="763479"/>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396000" tIns="0" rIns="0" bIns="0" anchor="ctr">
              <a:normAutofit/>
            </a:bodyPr>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4D4D4D"/>
                </a:solidFill>
                <a:effectLst/>
                <a:uLnTx/>
                <a:uFillTx/>
                <a:latin typeface="+mn-lt"/>
                <a:ea typeface="+mn-ea"/>
                <a:cs typeface="Arial" panose="020B0604020202020204" pitchFamily="34" charset="0"/>
              </a:endParaRPr>
            </a:p>
          </p:txBody>
        </p:sp>
        <p:sp>
          <p:nvSpPr>
            <p:cNvPr id="34" name="矩形 33"/>
            <p:cNvSpPr/>
            <p:nvPr/>
          </p:nvSpPr>
          <p:spPr>
            <a:xfrm>
              <a:off x="6122083" y="1963739"/>
              <a:ext cx="4274053" cy="825804"/>
            </a:xfrm>
            <a:prstGeom prst="rect">
              <a:avLst/>
            </a:prstGeom>
          </p:spPr>
          <p:txBody>
            <a:bodyPr>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bg1"/>
                  </a:solidFill>
                  <a:effectLst/>
                  <a:uLnTx/>
                  <a:uFillTx/>
                  <a:latin typeface="+mn-lt"/>
                  <a:ea typeface="+mn-ea"/>
                  <a:cs typeface="+mn-cs"/>
                </a:rPr>
                <a:t>环境描写的作用</a:t>
              </a:r>
              <a:endParaRPr kumimoji="0" lang="zh-CN" altLang="en-US" sz="3600" b="1" i="0" u="none" strike="noStrike" kern="1200" cap="none" spc="0" normalizeH="0" baseline="0" noProof="0" dirty="0">
                <a:ln>
                  <a:noFill/>
                </a:ln>
                <a:solidFill>
                  <a:schemeClr val="bg1"/>
                </a:solidFill>
                <a:effectLst/>
                <a:uLnTx/>
                <a:uFillTx/>
                <a:latin typeface="+mn-lt"/>
                <a:ea typeface="+mn-ea"/>
                <a:cs typeface="+mn-cs"/>
              </a:endParaRPr>
            </a:p>
          </p:txBody>
        </p:sp>
      </p:grpSp>
    </p:spTree>
    <p:custDataLst>
      <p:tags r:id="rId17"/>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fade">
                                      <p:cBhvr>
                                        <p:cTn id="17" dur="1000"/>
                                        <p:tgtEl>
                                          <p:spTgt spid="3076"/>
                                        </p:tgtEl>
                                      </p:cBhvr>
                                    </p:animEffect>
                                    <p:anim calcmode="lin" valueType="num">
                                      <p:cBhvr>
                                        <p:cTn id="18" dur="1000" fill="hold"/>
                                        <p:tgtEl>
                                          <p:spTgt spid="3076"/>
                                        </p:tgtEl>
                                        <p:attrNameLst>
                                          <p:attrName>ppt_x</p:attrName>
                                        </p:attrNameLst>
                                      </p:cBhvr>
                                      <p:tavLst>
                                        <p:tav tm="0">
                                          <p:val>
                                            <p:strVal val="#ppt_x"/>
                                          </p:val>
                                        </p:tav>
                                        <p:tav tm="100000">
                                          <p:val>
                                            <p:strVal val="#ppt_x"/>
                                          </p:val>
                                        </p:tav>
                                      </p:tavLst>
                                    </p:anim>
                                    <p:anim calcmode="lin" valueType="num">
                                      <p:cBhvr>
                                        <p:cTn id="19" dur="1000" fill="hold"/>
                                        <p:tgtEl>
                                          <p:spTgt spid="307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1000"/>
                                        <p:tgtEl>
                                          <p:spTgt spid="23"/>
                                        </p:tgtEl>
                                      </p:cBhvr>
                                    </p:animEffect>
                                    <p:anim calcmode="lin" valueType="num">
                                      <p:cBhvr>
                                        <p:cTn id="74" dur="1000" fill="hold"/>
                                        <p:tgtEl>
                                          <p:spTgt spid="23"/>
                                        </p:tgtEl>
                                        <p:attrNameLst>
                                          <p:attrName>ppt_x</p:attrName>
                                        </p:attrNameLst>
                                      </p:cBhvr>
                                      <p:tavLst>
                                        <p:tav tm="0">
                                          <p:val>
                                            <p:strVal val="#ppt_x"/>
                                          </p:val>
                                        </p:tav>
                                        <p:tav tm="100000">
                                          <p:val>
                                            <p:strVal val="#ppt_x"/>
                                          </p:val>
                                        </p:tav>
                                      </p:tavLst>
                                    </p:anim>
                                    <p:anim calcmode="lin" valueType="num">
                                      <p:cBhvr>
                                        <p:cTn id="75" dur="1000" fill="hold"/>
                                        <p:tgtEl>
                                          <p:spTgt spid="2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1000"/>
                                        <p:tgtEl>
                                          <p:spTgt spid="25"/>
                                        </p:tgtEl>
                                      </p:cBhvr>
                                    </p:animEffect>
                                    <p:anim calcmode="lin" valueType="num">
                                      <p:cBhvr>
                                        <p:cTn id="84" dur="1000" fill="hold"/>
                                        <p:tgtEl>
                                          <p:spTgt spid="25"/>
                                        </p:tgtEl>
                                        <p:attrNameLst>
                                          <p:attrName>ppt_x</p:attrName>
                                        </p:attrNameLst>
                                      </p:cBhvr>
                                      <p:tavLst>
                                        <p:tav tm="0">
                                          <p:val>
                                            <p:strVal val="#ppt_x"/>
                                          </p:val>
                                        </p:tav>
                                        <p:tav tm="100000">
                                          <p:val>
                                            <p:strVal val="#ppt_x"/>
                                          </p:val>
                                        </p:tav>
                                      </p:tavLst>
                                    </p:anim>
                                    <p:anim calcmode="lin" valueType="num">
                                      <p:cBhvr>
                                        <p:cTn id="85" dur="1000" fill="hold"/>
                                        <p:tgtEl>
                                          <p:spTgt spid="25"/>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1000"/>
                                        <p:tgtEl>
                                          <p:spTgt spid="26"/>
                                        </p:tgtEl>
                                      </p:cBhvr>
                                    </p:animEffect>
                                    <p:anim calcmode="lin" valueType="num">
                                      <p:cBhvr>
                                        <p:cTn id="89" dur="1000" fill="hold"/>
                                        <p:tgtEl>
                                          <p:spTgt spid="26"/>
                                        </p:tgtEl>
                                        <p:attrNameLst>
                                          <p:attrName>ppt_x</p:attrName>
                                        </p:attrNameLst>
                                      </p:cBhvr>
                                      <p:tavLst>
                                        <p:tav tm="0">
                                          <p:val>
                                            <p:strVal val="#ppt_x"/>
                                          </p:val>
                                        </p:tav>
                                        <p:tav tm="100000">
                                          <p:val>
                                            <p:strVal val="#ppt_x"/>
                                          </p:val>
                                        </p:tav>
                                      </p:tavLst>
                                    </p:anim>
                                    <p:anim calcmode="lin" valueType="num">
                                      <p:cBhvr>
                                        <p:cTn id="9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1000"/>
                                        <p:tgtEl>
                                          <p:spTgt spid="27"/>
                                        </p:tgtEl>
                                      </p:cBhvr>
                                    </p:animEffect>
                                    <p:anim calcmode="lin" valueType="num">
                                      <p:cBhvr>
                                        <p:cTn id="96" dur="1000" fill="hold"/>
                                        <p:tgtEl>
                                          <p:spTgt spid="27"/>
                                        </p:tgtEl>
                                        <p:attrNameLst>
                                          <p:attrName>ppt_x</p:attrName>
                                        </p:attrNameLst>
                                      </p:cBhvr>
                                      <p:tavLst>
                                        <p:tav tm="0">
                                          <p:val>
                                            <p:strVal val="#ppt_x"/>
                                          </p:val>
                                        </p:tav>
                                        <p:tav tm="100000">
                                          <p:val>
                                            <p:strVal val="#ppt_x"/>
                                          </p:val>
                                        </p:tav>
                                      </p:tavLst>
                                    </p:anim>
                                    <p:anim calcmode="lin" valueType="num">
                                      <p:cBhvr>
                                        <p:cTn id="97" dur="1000" fill="hold"/>
                                        <p:tgtEl>
                                          <p:spTgt spid="27"/>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1000"/>
                                        <p:tgtEl>
                                          <p:spTgt spid="28"/>
                                        </p:tgtEl>
                                      </p:cBhvr>
                                    </p:animEffect>
                                    <p:anim calcmode="lin" valueType="num">
                                      <p:cBhvr>
                                        <p:cTn id="101" dur="1000" fill="hold"/>
                                        <p:tgtEl>
                                          <p:spTgt spid="28"/>
                                        </p:tgtEl>
                                        <p:attrNameLst>
                                          <p:attrName>ppt_x</p:attrName>
                                        </p:attrNameLst>
                                      </p:cBhvr>
                                      <p:tavLst>
                                        <p:tav tm="0">
                                          <p:val>
                                            <p:strVal val="#ppt_x"/>
                                          </p:val>
                                        </p:tav>
                                        <p:tav tm="100000">
                                          <p:val>
                                            <p:strVal val="#ppt_x"/>
                                          </p:val>
                                        </p:tav>
                                      </p:tavLst>
                                    </p:anim>
                                    <p:anim calcmode="lin" valueType="num">
                                      <p:cBhvr>
                                        <p:cTn id="102" dur="1000" fill="hold"/>
                                        <p:tgtEl>
                                          <p:spTgt spid="28"/>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1000"/>
                                        <p:tgtEl>
                                          <p:spTgt spid="29"/>
                                        </p:tgtEl>
                                      </p:cBhvr>
                                    </p:animEffect>
                                    <p:anim calcmode="lin" valueType="num">
                                      <p:cBhvr>
                                        <p:cTn id="106" dur="1000" fill="hold"/>
                                        <p:tgtEl>
                                          <p:spTgt spid="29"/>
                                        </p:tgtEl>
                                        <p:attrNameLst>
                                          <p:attrName>ppt_x</p:attrName>
                                        </p:attrNameLst>
                                      </p:cBhvr>
                                      <p:tavLst>
                                        <p:tav tm="0">
                                          <p:val>
                                            <p:strVal val="#ppt_x"/>
                                          </p:val>
                                        </p:tav>
                                        <p:tav tm="100000">
                                          <p:val>
                                            <p:strVal val="#ppt_x"/>
                                          </p:val>
                                        </p:tav>
                                      </p:tavLst>
                                    </p:anim>
                                    <p:anim calcmode="lin" valueType="num">
                                      <p:cBhvr>
                                        <p:cTn id="107" dur="1000" fill="hold"/>
                                        <p:tgtEl>
                                          <p:spTgt spid="29"/>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Effect transition="in" filter="fade">
                                      <p:cBhvr>
                                        <p:cTn id="110" dur="1000"/>
                                        <p:tgtEl>
                                          <p:spTgt spid="30"/>
                                        </p:tgtEl>
                                      </p:cBhvr>
                                    </p:animEffect>
                                    <p:anim calcmode="lin" valueType="num">
                                      <p:cBhvr>
                                        <p:cTn id="111" dur="1000" fill="hold"/>
                                        <p:tgtEl>
                                          <p:spTgt spid="30"/>
                                        </p:tgtEl>
                                        <p:attrNameLst>
                                          <p:attrName>ppt_x</p:attrName>
                                        </p:attrNameLst>
                                      </p:cBhvr>
                                      <p:tavLst>
                                        <p:tav tm="0">
                                          <p:val>
                                            <p:strVal val="#ppt_x"/>
                                          </p:val>
                                        </p:tav>
                                        <p:tav tm="100000">
                                          <p:val>
                                            <p:strVal val="#ppt_x"/>
                                          </p:val>
                                        </p:tav>
                                      </p:tavLst>
                                    </p:anim>
                                    <p:anim calcmode="lin" valueType="num">
                                      <p:cBhvr>
                                        <p:cTn id="11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1" grpId="0" bldLvl="0" animBg="1"/>
      <p:bldP spid="12" grpId="0" bldLvl="0" animBg="1"/>
      <p:bldP spid="19" grpId="0" bldLvl="0" animBg="1"/>
      <p:bldP spid="20" grpId="0" bldLvl="0" animBg="1"/>
      <p:bldP spid="23" grpId="0" bldLvl="0" animBg="1"/>
      <p:bldP spid="24" grpId="0" bldLvl="0" animBg="1"/>
      <p:bldP spid="27" grpId="0" bldLvl="0" animBg="1"/>
      <p:bldP spid="2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2925" y="493395"/>
            <a:ext cx="5925608" cy="706755"/>
          </a:xfrm>
          <a:prstGeom prst="rect">
            <a:avLst/>
          </a:prstGeom>
          <a:solidFill>
            <a:schemeClr val="accent6">
              <a:lumMod val="40000"/>
              <a:lumOff val="60000"/>
            </a:schemeClr>
          </a:solidFill>
          <a:ln w="9525">
            <a:noFill/>
          </a:ln>
        </p:spPr>
        <p:txBody>
          <a:bodyPr wrap="square">
            <a:spAutoFit/>
          </a:bodyPr>
          <a:lstStyle/>
          <a:p>
            <a:r>
              <a:rPr lang="zh-CN" altLang="en-US" sz="4000" b="1" dirty="0" smtClean="0">
                <a:solidFill>
                  <a:srgbClr val="000000"/>
                </a:solidFill>
                <a:latin typeface="微软雅黑" panose="020B0503020204020204" charset="-122"/>
              </a:rPr>
              <a:t>环境描写的作用</a:t>
            </a:r>
            <a:endParaRPr lang="zh-CN" altLang="en-US" sz="4000" b="1" dirty="0">
              <a:solidFill>
                <a:srgbClr val="000000"/>
              </a:solidFill>
              <a:latin typeface="微软雅黑" panose="020B0503020204020204" charset="-122"/>
            </a:endParaRPr>
          </a:p>
        </p:txBody>
      </p:sp>
      <p:sp>
        <p:nvSpPr>
          <p:cNvPr id="3" name="文本框 2"/>
          <p:cNvSpPr txBox="1"/>
          <p:nvPr/>
        </p:nvSpPr>
        <p:spPr>
          <a:xfrm>
            <a:off x="5407378" y="1772066"/>
            <a:ext cx="6671733" cy="403187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32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1.</a:t>
            </a:r>
            <a:r>
              <a:rPr lang="zh-CN" altLang="en-US" sz="32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景物</a:t>
            </a:r>
            <a:r>
              <a:rPr lang="zh-CN" altLang="en-US" sz="3200" b="1" dirty="0">
                <a:solidFill>
                  <a:srgbClr val="000000"/>
                </a:solidFill>
                <a:latin typeface="黑体" panose="02010609060101010101" pitchFamily="49" charset="-122"/>
                <a:ea typeface="黑体" panose="02010609060101010101" pitchFamily="49" charset="-122"/>
                <a:cs typeface="黑体" panose="02010609060101010101" pitchFamily="49" charset="-122"/>
              </a:rPr>
              <a:t>描写有色有味，展现一派</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生机勃勃</a:t>
            </a:r>
            <a:r>
              <a:rPr lang="zh-CN" altLang="en-US" sz="3200" b="1" dirty="0">
                <a:solidFill>
                  <a:srgbClr val="000000"/>
                </a:solidFill>
                <a:latin typeface="黑体" panose="02010609060101010101" pitchFamily="49" charset="-122"/>
                <a:ea typeface="黑体" panose="02010609060101010101" pitchFamily="49" charset="-122"/>
                <a:cs typeface="黑体" panose="02010609060101010101" pitchFamily="49" charset="-122"/>
              </a:rPr>
              <a:t>的</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和平</a:t>
            </a:r>
            <a:r>
              <a:rPr lang="zh-CN" altLang="en-US" sz="3200" b="1" dirty="0">
                <a:solidFill>
                  <a:srgbClr val="000000"/>
                </a:solidFill>
                <a:latin typeface="黑体" panose="02010609060101010101" pitchFamily="49" charset="-122"/>
                <a:ea typeface="黑体" panose="02010609060101010101" pitchFamily="49" charset="-122"/>
                <a:cs typeface="黑体" panose="02010609060101010101" pitchFamily="49" charset="-122"/>
              </a:rPr>
              <a:t>景象</a:t>
            </a:r>
            <a:r>
              <a:rPr lang="zh-CN" altLang="en-US" sz="32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altLang="zh-CN" sz="32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endParaRPr>
          </a:p>
          <a:p>
            <a:r>
              <a:rPr lang="en-US" altLang="zh-CN" sz="32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2.</a:t>
            </a:r>
            <a:r>
              <a:rPr lang="zh-CN" altLang="en-US" sz="32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此处</a:t>
            </a:r>
            <a:r>
              <a:rPr lang="zh-CN" altLang="en-US" sz="3200" b="1" dirty="0">
                <a:solidFill>
                  <a:srgbClr val="000000"/>
                </a:solidFill>
                <a:latin typeface="黑体" panose="02010609060101010101" pitchFamily="49" charset="-122"/>
                <a:ea typeface="黑体" panose="02010609060101010101" pitchFamily="49" charset="-122"/>
                <a:cs typeface="黑体" panose="02010609060101010101" pitchFamily="49" charset="-122"/>
              </a:rPr>
              <a:t>景物描写出现在残酷的战斗之前，</a:t>
            </a:r>
            <a:r>
              <a:rPr lang="zh-CN" altLang="en-US" sz="3200" b="1" dirty="0">
                <a:solidFill>
                  <a:schemeClr val="tx1"/>
                </a:solidFill>
                <a:latin typeface="黑体" panose="02010609060101010101" pitchFamily="49" charset="-122"/>
                <a:ea typeface="黑体" panose="02010609060101010101" pitchFamily="49" charset="-122"/>
                <a:cs typeface="黑体" panose="02010609060101010101" pitchFamily="49" charset="-122"/>
              </a:rPr>
              <a:t>巧妙地</a:t>
            </a:r>
            <a:r>
              <a:rPr lang="zh-CN" altLang="en-US" sz="3200" b="1" dirty="0">
                <a:solidFill>
                  <a:srgbClr val="C00000"/>
                </a:solidFill>
                <a:latin typeface="黑体" panose="02010609060101010101" pitchFamily="49" charset="-122"/>
                <a:ea typeface="黑体" panose="02010609060101010101" pitchFamily="49" charset="-122"/>
                <a:cs typeface="黑体" panose="02010609060101010101" pitchFamily="49" charset="-122"/>
              </a:rPr>
              <a:t>烘托了人物的心情，</a:t>
            </a:r>
            <a:r>
              <a:rPr lang="zh-CN" altLang="en-US" sz="3200" b="1" dirty="0">
                <a:solidFill>
                  <a:schemeClr val="tx1"/>
                </a:solidFill>
                <a:latin typeface="黑体" panose="02010609060101010101" pitchFamily="49" charset="-122"/>
                <a:ea typeface="黑体" panose="02010609060101010101" pitchFamily="49" charset="-122"/>
                <a:cs typeface="黑体" panose="02010609060101010101" pitchFamily="49" charset="-122"/>
              </a:rPr>
              <a:t>表现了“我”</a:t>
            </a:r>
            <a:r>
              <a:rPr lang="zh-CN" altLang="en-US" sz="32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的</a:t>
            </a:r>
            <a:r>
              <a:rPr lang="zh-CN" altLang="en-US" sz="3200" b="1" dirty="0">
                <a:solidFill>
                  <a:srgbClr val="C00000"/>
                </a:solidFill>
                <a:latin typeface="黑体" panose="02010609060101010101" pitchFamily="49" charset="-122"/>
                <a:ea typeface="黑体" panose="02010609060101010101" pitchFamily="49" charset="-122"/>
                <a:cs typeface="黑体" panose="02010609060101010101" pitchFamily="49" charset="-122"/>
              </a:rPr>
              <a:t>乐观主义精神（愉悦放松）。</a:t>
            </a:r>
            <a:endParaRPr lang="en-US" altLang="zh-CN" sz="3200" b="1" dirty="0" smtClean="0">
              <a:solidFill>
                <a:srgbClr val="C00000"/>
              </a:solidFill>
              <a:latin typeface="黑体" panose="02010609060101010101" pitchFamily="49" charset="-122"/>
              <a:ea typeface="黑体" panose="02010609060101010101" pitchFamily="49" charset="-122"/>
              <a:cs typeface="黑体" panose="02010609060101010101" pitchFamily="49" charset="-122"/>
            </a:endParaRPr>
          </a:p>
          <a:p>
            <a:r>
              <a:rPr lang="en-US" altLang="zh-CN" sz="3200" b="1" dirty="0" smtClean="0">
                <a:solidFill>
                  <a:schemeClr val="tx1"/>
                </a:solidFill>
                <a:latin typeface="黑体" panose="02010609060101010101" pitchFamily="49" charset="-122"/>
                <a:ea typeface="黑体" panose="02010609060101010101" pitchFamily="49" charset="-122"/>
              </a:rPr>
              <a:t>3.</a:t>
            </a:r>
            <a:r>
              <a:rPr lang="zh-CN" altLang="en-US" sz="3200" b="1" dirty="0" smtClean="0">
                <a:latin typeface="黑体" panose="02010609060101010101" pitchFamily="49" charset="-122"/>
                <a:ea typeface="黑体" panose="02010609060101010101" pitchFamily="49" charset="-122"/>
              </a:rPr>
              <a:t>与</a:t>
            </a:r>
            <a:r>
              <a:rPr lang="zh-CN" altLang="en-US" sz="3200" b="1" dirty="0">
                <a:latin typeface="黑体" panose="02010609060101010101" pitchFamily="49" charset="-122"/>
                <a:ea typeface="黑体" panose="02010609060101010101" pitchFamily="49" charset="-122"/>
                <a:sym typeface="+mn-ea"/>
              </a:rPr>
              <a:t>残酷的战斗形成</a:t>
            </a:r>
            <a:r>
              <a:rPr lang="zh-CN" altLang="en-US" sz="3200" b="1" dirty="0">
                <a:solidFill>
                  <a:srgbClr val="FF0000"/>
                </a:solidFill>
                <a:latin typeface="黑体" panose="02010609060101010101" pitchFamily="49" charset="-122"/>
                <a:ea typeface="黑体" panose="02010609060101010101" pitchFamily="49" charset="-122"/>
                <a:sym typeface="+mn-ea"/>
              </a:rPr>
              <a:t>对比</a:t>
            </a:r>
            <a:r>
              <a:rPr lang="zh-CN" altLang="en-US" sz="3200" b="1" dirty="0">
                <a:latin typeface="黑体" panose="02010609060101010101" pitchFamily="49" charset="-122"/>
                <a:ea typeface="黑体" panose="02010609060101010101" pitchFamily="49" charset="-122"/>
                <a:sym typeface="+mn-ea"/>
              </a:rPr>
              <a:t>，</a:t>
            </a:r>
            <a:r>
              <a:rPr lang="zh-CN" altLang="en-US" sz="3200" b="1" dirty="0">
                <a:solidFill>
                  <a:schemeClr val="tx1"/>
                </a:solidFill>
                <a:latin typeface="黑体" panose="02010609060101010101" pitchFamily="49" charset="-122"/>
                <a:ea typeface="黑体" panose="02010609060101010101" pitchFamily="49" charset="-122"/>
                <a:sym typeface="+mn-ea"/>
              </a:rPr>
              <a:t>突出表达了</a:t>
            </a:r>
            <a:r>
              <a:rPr lang="zh-CN" altLang="en-US" sz="3200" b="1" dirty="0">
                <a:solidFill>
                  <a:srgbClr val="FF0000"/>
                </a:solidFill>
                <a:latin typeface="黑体" panose="02010609060101010101" pitchFamily="49" charset="-122"/>
                <a:ea typeface="黑体" panose="02010609060101010101" pitchFamily="49" charset="-122"/>
                <a:sym typeface="+mn-ea"/>
              </a:rPr>
              <a:t>向往和平生活愿望</a:t>
            </a:r>
            <a:r>
              <a:rPr lang="zh-CN" altLang="en-US" sz="3200" b="1" dirty="0">
                <a:solidFill>
                  <a:schemeClr val="tx1"/>
                </a:solidFill>
                <a:latin typeface="黑体" panose="02010609060101010101" pitchFamily="49" charset="-122"/>
                <a:ea typeface="黑体" panose="02010609060101010101" pitchFamily="49" charset="-122"/>
                <a:sym typeface="+mn-ea"/>
              </a:rPr>
              <a:t>这一</a:t>
            </a:r>
            <a:r>
              <a:rPr lang="zh-CN" altLang="en-US" sz="3200" b="1" dirty="0">
                <a:solidFill>
                  <a:srgbClr val="FF0000"/>
                </a:solidFill>
                <a:latin typeface="黑体" panose="02010609060101010101" pitchFamily="49" charset="-122"/>
                <a:ea typeface="黑体" panose="02010609060101010101" pitchFamily="49" charset="-122"/>
                <a:sym typeface="+mn-ea"/>
              </a:rPr>
              <a:t>主题。</a:t>
            </a:r>
            <a:endParaRPr lang="zh-CN" altLang="en-US" sz="3200" b="1"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4" name="图片 3"/>
          <p:cNvPicPr>
            <a:picLocks noChangeAspect="1"/>
          </p:cNvPicPr>
          <p:nvPr/>
        </p:nvPicPr>
        <p:blipFill rotWithShape="1">
          <a:blip r:embed="rId1"/>
          <a:srcRect l="8594" r="2539" b="4542"/>
          <a:stretch>
            <a:fillRect/>
          </a:stretch>
        </p:blipFill>
        <p:spPr>
          <a:xfrm>
            <a:off x="170392" y="1717073"/>
            <a:ext cx="5016765" cy="4141861"/>
          </a:xfrm>
          <a:prstGeom prst="rect">
            <a:avLst/>
          </a:prstGeom>
        </p:spPr>
      </p:pic>
    </p:spTree>
    <p:custDataLst>
      <p:tags r:id="rId2"/>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2925" y="493395"/>
            <a:ext cx="5925608" cy="706755"/>
          </a:xfrm>
          <a:prstGeom prst="rect">
            <a:avLst/>
          </a:prstGeom>
          <a:solidFill>
            <a:schemeClr val="accent6">
              <a:lumMod val="40000"/>
              <a:lumOff val="60000"/>
            </a:schemeClr>
          </a:solidFill>
          <a:ln w="9525">
            <a:noFill/>
          </a:ln>
        </p:spPr>
        <p:txBody>
          <a:bodyPr wrap="square">
            <a:spAutoFit/>
          </a:bodyPr>
          <a:lstStyle/>
          <a:p>
            <a:r>
              <a:rPr lang="zh-CN" altLang="en-US" sz="4000" b="1" dirty="0" smtClean="0">
                <a:solidFill>
                  <a:srgbClr val="000000"/>
                </a:solidFill>
                <a:latin typeface="微软雅黑" panose="020B0503020204020204" charset="-122"/>
              </a:rPr>
              <a:t>环境描写的作用</a:t>
            </a:r>
            <a:endParaRPr lang="zh-CN" altLang="en-US" sz="4000" b="1" dirty="0">
              <a:solidFill>
                <a:srgbClr val="000000"/>
              </a:solidFill>
              <a:latin typeface="微软雅黑" panose="020B0503020204020204" charset="-122"/>
            </a:endParaRPr>
          </a:p>
        </p:txBody>
      </p:sp>
      <p:sp>
        <p:nvSpPr>
          <p:cNvPr id="3" name="文本框 2"/>
          <p:cNvSpPr txBox="1"/>
          <p:nvPr/>
        </p:nvSpPr>
        <p:spPr>
          <a:xfrm>
            <a:off x="271991" y="1753581"/>
            <a:ext cx="7223831" cy="452431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fontAlgn="auto"/>
            <a:r>
              <a:rPr lang="zh-CN" altLang="en-US" sz="3200" b="1" dirty="0" smtClean="0">
                <a:latin typeface="黑体" panose="02010609060101010101" pitchFamily="49" charset="-122"/>
                <a:ea typeface="黑体" panose="02010609060101010101" pitchFamily="49" charset="-122"/>
                <a:cs typeface="黑体" panose="02010609060101010101" pitchFamily="49" charset="-122"/>
                <a:sym typeface="+mn-ea"/>
              </a:rPr>
              <a:t>①</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满月、野火、照明弹，</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营造</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了战前紧张的</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氛围</a:t>
            </a:r>
            <a:r>
              <a:rPr lang="zh-CN" altLang="en-US" sz="3200" b="1" dirty="0" smtClean="0">
                <a:latin typeface="黑体" panose="02010609060101010101" pitchFamily="49" charset="-122"/>
                <a:ea typeface="黑体" panose="02010609060101010101" pitchFamily="49" charset="-122"/>
                <a:cs typeface="黑体" panose="02010609060101010101" pitchFamily="49" charset="-122"/>
                <a:sym typeface="+mn-ea"/>
              </a:rPr>
              <a:t>，表现战争的激烈、残酷，</a:t>
            </a:r>
            <a:r>
              <a:rPr lang="zh-CN" altLang="en-US" sz="32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烘托</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了“我”对敌人和战争的</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憎恶之情</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3200" b="1" dirty="0">
              <a:latin typeface="黑体" panose="02010609060101010101" pitchFamily="49" charset="-122"/>
              <a:ea typeface="黑体" panose="02010609060101010101" pitchFamily="49" charset="-122"/>
              <a:cs typeface="黑体" panose="02010609060101010101" pitchFamily="49" charset="-122"/>
              <a:sym typeface="+mn-ea"/>
            </a:endParaRPr>
          </a:p>
          <a:p>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②环境描写突出了“白夜”，为小通讯员牺牲作</a:t>
            </a:r>
            <a:r>
              <a:rPr lang="zh-CN" altLang="en-US" sz="32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伏笔</a:t>
            </a:r>
            <a:r>
              <a:rPr lang="zh-CN" altLang="en-US" sz="32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dirty="0">
                <a:solidFill>
                  <a:srgbClr val="FF0000"/>
                </a:solidFill>
                <a:latin typeface="黑体" panose="02010609060101010101" pitchFamily="49" charset="-122"/>
                <a:ea typeface="黑体" panose="02010609060101010101" pitchFamily="49" charset="-122"/>
              </a:rPr>
              <a:t>推动情节</a:t>
            </a:r>
            <a:r>
              <a:rPr lang="zh-CN" altLang="en-US" sz="3200" b="1" dirty="0" smtClean="0">
                <a:solidFill>
                  <a:srgbClr val="FF0000"/>
                </a:solidFill>
                <a:latin typeface="黑体" panose="02010609060101010101" pitchFamily="49" charset="-122"/>
                <a:ea typeface="黑体" panose="02010609060101010101" pitchFamily="49" charset="-122"/>
              </a:rPr>
              <a:t>发展</a:t>
            </a:r>
            <a:r>
              <a:rPr lang="zh-CN" altLang="en-US" sz="3200" b="1" dirty="0" smtClean="0">
                <a:latin typeface="黑体" panose="02010609060101010101" pitchFamily="49" charset="-122"/>
                <a:ea typeface="黑体" panose="02010609060101010101" pitchFamily="49" charset="-122"/>
                <a:sym typeface="+mn-ea"/>
              </a:rPr>
              <a:t>。由于</a:t>
            </a:r>
            <a:r>
              <a:rPr lang="zh-CN" altLang="en-US" sz="3200" b="1" dirty="0">
                <a:latin typeface="黑体" panose="02010609060101010101" pitchFamily="49" charset="-122"/>
                <a:ea typeface="黑体" panose="02010609060101010101" pitchFamily="49" charset="-122"/>
                <a:sym typeface="+mn-ea"/>
              </a:rPr>
              <a:t>整个战场被皎洁的月光朗照着，所以战斗才会那样激烈，那样残酷，付出的代价才会那样大，通讯员就是在白夜的攻击中壮烈牺牲的</a:t>
            </a:r>
            <a:r>
              <a:rPr lang="zh-CN" altLang="en-US" sz="3200" b="1" dirty="0" smtClean="0">
                <a:latin typeface="黑体" panose="02010609060101010101" pitchFamily="49" charset="-122"/>
                <a:ea typeface="黑体" panose="02010609060101010101" pitchFamily="49" charset="-122"/>
                <a:sym typeface="+mn-ea"/>
              </a:rPr>
              <a:t>。</a:t>
            </a:r>
            <a:endParaRPr lang="en-US" altLang="zh-CN" sz="3200" b="1" dirty="0" smtClean="0">
              <a:latin typeface="黑体" panose="02010609060101010101" pitchFamily="49" charset="-122"/>
              <a:ea typeface="黑体" panose="02010609060101010101" pitchFamily="49" charset="-122"/>
              <a:sym typeface="+mn-ea"/>
            </a:endParaRPr>
          </a:p>
        </p:txBody>
      </p:sp>
      <p:pic>
        <p:nvPicPr>
          <p:cNvPr id="4" name="图片 3"/>
          <p:cNvPicPr>
            <a:picLocks noChangeAspect="1"/>
          </p:cNvPicPr>
          <p:nvPr/>
        </p:nvPicPr>
        <p:blipFill rotWithShape="1">
          <a:blip r:embed="rId1"/>
          <a:srcRect l="8594" r="2539" b="4542"/>
          <a:stretch>
            <a:fillRect/>
          </a:stretch>
        </p:blipFill>
        <p:spPr>
          <a:xfrm>
            <a:off x="7608711" y="1877758"/>
            <a:ext cx="4425245" cy="3755397"/>
          </a:xfrm>
          <a:prstGeom prst="rect">
            <a:avLst/>
          </a:prstGeom>
        </p:spPr>
      </p:pic>
    </p:spTree>
    <p:custDataLst>
      <p:tags r:id="rId2"/>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5*i*0"/>
  <p:tag name="KSO_WM_UNIT_BK_DARK_LIGHT" val="2"/>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6*i*0"/>
  <p:tag name="KSO_WM_UNIT_BK_DARK_LIGHT" val="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7*i*0"/>
  <p:tag name="KSO_WM_UNIT_BK_DARK_LIGHT" val="2"/>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8*i*0"/>
  <p:tag name="KSO_WM_UNIT_BK_DARK_LIGHT" val="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6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BK_DARK_LIGHT" val="2"/>
  <p:tag name="KSO_WM_UNIT_LAYERLEVEL" val="1"/>
  <p:tag name="KSO_WM_TAG_VERSION" val="1.0"/>
  <p:tag name="KSO_WM_BEAUTIFY_FLAG" val="#wm#"/>
</p:tagLst>
</file>

<file path=ppt/tags/tag16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7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4*i*0"/>
  <p:tag name="KSO_WM_UNIT_BK_DARK_LIGHT" val="2"/>
  <p:tag name="KSO_WM_UNIT_LAYERLEVEL" val="1"/>
  <p:tag name="KSO_WM_TAG_VERSION" val="1.0"/>
  <p:tag name="KSO_WM_BEAUTIFY_FLAG" val="#wm#"/>
</p:tagLst>
</file>

<file path=ppt/tags/tag17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5*i*0"/>
  <p:tag name="KSO_WM_UNIT_BK_DARK_LIGHT" val="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6*i*0"/>
  <p:tag name="KSO_WM_UNIT_BK_DARK_LIGHT" val="2"/>
  <p:tag name="KSO_WM_UNIT_LAYERLEVEL" val="1"/>
  <p:tag name="KSO_WM_TAG_VERSION" val="1.0"/>
  <p:tag name="KSO_WM_BEAUTIFY_FLAG" val="#wm#"/>
</p:tagLst>
</file>

<file path=ppt/tags/tag18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7*i*0"/>
  <p:tag name="KSO_WM_UNIT_BK_DARK_LIGHT" val="2"/>
  <p:tag name="KSO_WM_UNIT_LAYERLEVEL" val="1"/>
  <p:tag name="KSO_WM_TAG_VERSION" val="1.0"/>
  <p:tag name="KSO_WM_BEAUTIFY_FLAG" val="#wm#"/>
</p:tagLst>
</file>

<file path=ppt/tags/tag19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8*i*0"/>
  <p:tag name="KSO_WM_UNIT_BK_DARK_LIGHT" val="2"/>
  <p:tag name="KSO_WM_UNIT_LAYERLEVEL" val="1"/>
  <p:tag name="KSO_WM_TAG_VERSION" val="1.0"/>
  <p:tag name="KSO_WM_BEAUTIFY_FLAG" val="#wm#"/>
</p:tagLst>
</file>

<file path=ppt/tags/tag20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999"/>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999"/>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1.xml><?xml version="1.0" encoding="utf-8"?>
<p:tagLst xmlns:p="http://schemas.openxmlformats.org/presentationml/2006/main">
  <p:tag name="KSO_WM_TEMPLATE_THUMBS_INDEX" val="1、4、7、9、12、13、16、17、18、23、28、33、37、38"/>
  <p:tag name="KSO_WM_TEMPLATE_SUBCATEGORY" val="0"/>
  <p:tag name="KSO_WM_TEMPLATE_COLOR_TYPE" val="1"/>
  <p:tag name="KSO_WM_TEMPLATE_MASTER_THUMB_INDEX" val="12"/>
  <p:tag name="KSO_WM_TAG_VERSION" val="1.0"/>
  <p:tag name="KSO_WM_BEAUTIFY_FLAG" val="#wm#"/>
  <p:tag name="KSO_WM_TEMPLATE_CATEGORY" val="custom"/>
  <p:tag name="KSO_WM_TEMPLATE_INDEX" val="20204999"/>
  <p:tag name="KSO_WM_TEMPLATE_MASTER_TYPE" val="1"/>
</p:tagLst>
</file>

<file path=ppt/tags/tag22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BK_DARK_LIGHT" val="2"/>
  <p:tag name="KSO_WM_UNIT_LAYERLEVEL" val="1"/>
  <p:tag name="KSO_WM_TAG_VERSION" val="1.0"/>
  <p:tag name="KSO_WM_BEAUTIFY_FLAG" val="#wm#"/>
</p:tagLst>
</file>

<file path=ppt/tags/tag30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0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1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1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1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4*i*0"/>
  <p:tag name="KSO_WM_UNIT_BK_DARK_LIGHT" val="2"/>
  <p:tag name="KSO_WM_UNIT_LAYERLEVEL" val="1"/>
  <p:tag name="KSO_WM_TAG_VERSION" val="1.0"/>
  <p:tag name="KSO_WM_BEAUTIFY_FLAG" val="#wm#"/>
</p:tagLst>
</file>

<file path=ppt/tags/tag31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1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2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5*i*0"/>
  <p:tag name="KSO_WM_UNIT_BK_DARK_LIGHT" val="2"/>
  <p:tag name="KSO_WM_UNIT_LAYERLEVEL" val="1"/>
  <p:tag name="KSO_WM_TAG_VERSION" val="1.0"/>
  <p:tag name="KSO_WM_BEAUTIFY_FLAG" val="#wm#"/>
</p:tagLst>
</file>

<file path=ppt/tags/tag32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2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2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2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2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2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2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2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6*i*0"/>
  <p:tag name="KSO_WM_UNIT_BK_DARK_LIGHT" val="2"/>
  <p:tag name="KSO_WM_UNIT_LAYERLEVEL" val="1"/>
  <p:tag name="KSO_WM_TAG_VERSION" val="1.0"/>
  <p:tag name="KSO_WM_BEAUTIFY_FLAG" val="#wm#"/>
</p:tagLst>
</file>

<file path=ppt/tags/tag33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3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3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3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3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3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3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3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7*i*0"/>
  <p:tag name="KSO_WM_UNIT_BK_DARK_LIGHT" val="2"/>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4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4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4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4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4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4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4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8*i*0"/>
  <p:tag name="KSO_WM_UNIT_BK_DARK_LIGHT" val="2"/>
  <p:tag name="KSO_WM_UNIT_LAYERLEVEL" val="1"/>
  <p:tag name="KSO_WM_TAG_VERSION" val="1.0"/>
  <p:tag name="KSO_WM_BEAUTIFY_FLAG" val="#wm#"/>
</p:tagLst>
</file>

<file path=ppt/tags/tag35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5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5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5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5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5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5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999"/>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999"/>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63.xml><?xml version="1.0" encoding="utf-8"?>
<p:tagLst xmlns:p="http://schemas.openxmlformats.org/presentationml/2006/main">
  <p:tag name="KSO_WM_TEMPLATE_THUMBS_INDEX" val="1、4、7、9、12、13、16、17、18、23、28、33、37、38"/>
  <p:tag name="KSO_WM_TEMPLATE_SUBCATEGORY" val="0"/>
  <p:tag name="KSO_WM_TEMPLATE_COLOR_TYPE" val="1"/>
  <p:tag name="KSO_WM_TEMPLATE_MASTER_THUMB_INDEX" val="12"/>
  <p:tag name="KSO_WM_TAG_VERSION" val="1.0"/>
  <p:tag name="KSO_WM_BEAUTIFY_FLAG" val="#wm#"/>
  <p:tag name="KSO_WM_TEMPLATE_CATEGORY" val="custom"/>
  <p:tag name="KSO_WM_TEMPLATE_INDEX" val="20204999"/>
  <p:tag name="KSO_WM_TEMPLATE_MASTER_TYPE" val="1"/>
</p:tagLst>
</file>

<file path=ppt/tags/tag364.xml><?xml version="1.0" encoding="utf-8"?>
<p:tagLst xmlns:p="http://schemas.openxmlformats.org/presentationml/2006/main">
  <p:tag name="KSO_WM_TEMPLATE_CATEGORY" val="custom"/>
  <p:tag name="KSO_WM_TEMPLATE_INDEX" val="20204999"/>
</p:tagLst>
</file>

<file path=ppt/tags/tag365.xml><?xml version="1.0" encoding="utf-8"?>
<p:tagLst xmlns:p="http://schemas.openxmlformats.org/presentationml/2006/main">
  <p:tag name="KSO_WM_TEMPLATE_CATEGORY" val="custom"/>
  <p:tag name="KSO_WM_TEMPLATE_INDEX" val="20204999"/>
</p:tagLst>
</file>

<file path=ppt/tags/tag366.xml><?xml version="1.0" encoding="utf-8"?>
<p:tagLst xmlns:p="http://schemas.openxmlformats.org/presentationml/2006/main">
  <p:tag name="MH" val="20170627103305"/>
  <p:tag name="MH_LIBRARY" val="GRAPHIC"/>
  <p:tag name="MH_ORDER" val="Oval 14"/>
</p:tagLst>
</file>

<file path=ppt/tags/tag367.xml><?xml version="1.0" encoding="utf-8"?>
<p:tagLst xmlns:p="http://schemas.openxmlformats.org/presentationml/2006/main">
  <p:tag name="MH" val="20170627103305"/>
  <p:tag name="MH_LIBRARY" val="GRAPHIC"/>
  <p:tag name="MH_ORDER" val="Oval 15"/>
</p:tagLst>
</file>

<file path=ppt/tags/tag368.xml><?xml version="1.0" encoding="utf-8"?>
<p:tagLst xmlns:p="http://schemas.openxmlformats.org/presentationml/2006/main">
  <p:tag name="MH" val="20170627103305"/>
  <p:tag name="MH_LIBRARY" val="GRAPHIC"/>
  <p:tag name="MH_ORDER" val="直接连接符 16"/>
</p:tagLst>
</file>

<file path=ppt/tags/tag369.xml><?xml version="1.0" encoding="utf-8"?>
<p:tagLst xmlns:p="http://schemas.openxmlformats.org/presentationml/2006/main">
  <p:tag name="MH" val="20170627103305"/>
  <p:tag name="MH_LIBRARY" val="GRAPHIC"/>
  <p:tag name="MH_ORDER" val="Oval 14"/>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MH" val="20170627103305"/>
  <p:tag name="MH_LIBRARY" val="GRAPHIC"/>
  <p:tag name="MH_ORDER" val="Oval 15"/>
</p:tagLst>
</file>

<file path=ppt/tags/tag371.xml><?xml version="1.0" encoding="utf-8"?>
<p:tagLst xmlns:p="http://schemas.openxmlformats.org/presentationml/2006/main">
  <p:tag name="MH" val="20170627103305"/>
  <p:tag name="MH_LIBRARY" val="GRAPHIC"/>
  <p:tag name="MH_ORDER" val="直接连接符 16"/>
</p:tagLst>
</file>

<file path=ppt/tags/tag372.xml><?xml version="1.0" encoding="utf-8"?>
<p:tagLst xmlns:p="http://schemas.openxmlformats.org/presentationml/2006/main">
  <p:tag name="MH" val="20170627103305"/>
  <p:tag name="MH_LIBRARY" val="GRAPHIC"/>
  <p:tag name="MH_ORDER" val="Oval 14"/>
</p:tagLst>
</file>

<file path=ppt/tags/tag373.xml><?xml version="1.0" encoding="utf-8"?>
<p:tagLst xmlns:p="http://schemas.openxmlformats.org/presentationml/2006/main">
  <p:tag name="MH" val="20170627103305"/>
  <p:tag name="MH_LIBRARY" val="GRAPHIC"/>
  <p:tag name="MH_ORDER" val="Oval 15"/>
</p:tagLst>
</file>

<file path=ppt/tags/tag374.xml><?xml version="1.0" encoding="utf-8"?>
<p:tagLst xmlns:p="http://schemas.openxmlformats.org/presentationml/2006/main">
  <p:tag name="MH" val="20170627103305"/>
  <p:tag name="MH_LIBRARY" val="GRAPHIC"/>
  <p:tag name="MH_ORDER" val="直接连接符 16"/>
</p:tagLst>
</file>

<file path=ppt/tags/tag375.xml><?xml version="1.0" encoding="utf-8"?>
<p:tagLst xmlns:p="http://schemas.openxmlformats.org/presentationml/2006/main">
  <p:tag name="MH" val="20170627103305"/>
  <p:tag name="MH_LIBRARY" val="GRAPHIC"/>
  <p:tag name="MH_ORDER" val="Oval 14"/>
</p:tagLst>
</file>

<file path=ppt/tags/tag376.xml><?xml version="1.0" encoding="utf-8"?>
<p:tagLst xmlns:p="http://schemas.openxmlformats.org/presentationml/2006/main">
  <p:tag name="MH" val="20170627103305"/>
  <p:tag name="MH_LIBRARY" val="GRAPHIC"/>
  <p:tag name="MH_ORDER" val="Oval 15"/>
</p:tagLst>
</file>

<file path=ppt/tags/tag377.xml><?xml version="1.0" encoding="utf-8"?>
<p:tagLst xmlns:p="http://schemas.openxmlformats.org/presentationml/2006/main">
  <p:tag name="MH" val="20170627103305"/>
  <p:tag name="MH_LIBRARY" val="GRAPHIC"/>
  <p:tag name="MH_ORDER" val="直接连接符 16"/>
</p:tagLst>
</file>

<file path=ppt/tags/tag378.xml><?xml version="1.0" encoding="utf-8"?>
<p:tagLst xmlns:p="http://schemas.openxmlformats.org/presentationml/2006/main">
  <p:tag name="MH" val="20170627103305"/>
  <p:tag name="MH_LIBRARY" val="GRAPHIC"/>
  <p:tag name="MH_ORDER" val="Oval 14"/>
</p:tagLst>
</file>

<file path=ppt/tags/tag379.xml><?xml version="1.0" encoding="utf-8"?>
<p:tagLst xmlns:p="http://schemas.openxmlformats.org/presentationml/2006/main">
  <p:tag name="MH" val="20170627103305"/>
  <p:tag name="MH_LIBRARY" val="GRAPHIC"/>
  <p:tag name="MH_ORDER" val="Oval 1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MH" val="20170627103305"/>
  <p:tag name="MH_LIBRARY" val="GRAPHIC"/>
  <p:tag name="MH_ORDER" val="直接连接符 16"/>
</p:tagLst>
</file>

<file path=ppt/tags/tag381.xml><?xml version="1.0" encoding="utf-8"?>
<p:tagLst xmlns:p="http://schemas.openxmlformats.org/presentationml/2006/main">
  <p:tag name="MH" val="20170627103538"/>
  <p:tag name="MH_LIBRARY" val="GRAPHIC"/>
  <p:tag name="MH_TYPE" val="SubTitle"/>
  <p:tag name="MH_ORDER" val="1"/>
</p:tagLst>
</file>

<file path=ppt/tags/tag382.xml><?xml version="1.0" encoding="utf-8"?>
<p:tagLst xmlns:p="http://schemas.openxmlformats.org/presentationml/2006/main">
  <p:tag name="MH" val="20170627103305"/>
  <p:tag name="MH_LIBRARY" val="GRAPHIC"/>
</p:tagLst>
</file>

<file path=ppt/tags/tag383.xml><?xml version="1.0" encoding="utf-8"?>
<p:tagLst xmlns:p="http://schemas.openxmlformats.org/presentationml/2006/main">
  <p:tag name="KSO_WM_TEMPLATE_CATEGORY" val="custom"/>
  <p:tag name="KSO_WM_TEMPLATE_INDEX" val="20204999"/>
</p:tagLst>
</file>

<file path=ppt/tags/tag384.xml><?xml version="1.0" encoding="utf-8"?>
<p:tagLst xmlns:p="http://schemas.openxmlformats.org/presentationml/2006/main">
  <p:tag name="KSO_WM_TEMPLATE_CATEGORY" val="custom"/>
  <p:tag name="KSO_WM_TEMPLATE_INDEX" val="20204999"/>
</p:tagLst>
</file>

<file path=ppt/tags/tag385.xml><?xml version="1.0" encoding="utf-8"?>
<p:tagLst xmlns:p="http://schemas.openxmlformats.org/presentationml/2006/main">
  <p:tag name="KSO_WM_TEMPLATE_CATEGORY" val="custom"/>
  <p:tag name="KSO_WM_TEMPLATE_INDEX" val="20204999"/>
</p:tagLst>
</file>

<file path=ppt/tags/tag386.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BK_DARK_LIGHT" val="2"/>
  <p:tag name="KSO_WM_UNIT_LAYERLEVEL" val="1"/>
  <p:tag name="KSO_WM_TAG_VERSION" val="1.0"/>
  <p:tag name="KSO_WM_BEAUTIFY_FLAG" val="#wm#"/>
</p:tagLst>
</file>

<file path=ppt/tags/tag8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4*i*0"/>
  <p:tag name="KSO_WM_UNIT_BK_DARK_LIGHT" val="2"/>
  <p:tag name="KSO_WM_UNIT_LAYERLEVEL" val="1"/>
  <p:tag name="KSO_WM_TAG_VERSION" val="1.0"/>
  <p:tag name="KSO_WM_BEAUTIFY_FLAG" val="#wm#"/>
</p:tagLst>
</file>

<file path=ppt/tags/tag9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_rels/theme5.xml.rels><?xml version="1.0" encoding="UTF-8" standalone="yes"?>
<Relationships xmlns="http://schemas.openxmlformats.org/package/2006/relationships"><Relationship Id="rId1" Type="http://schemas.openxmlformats.org/officeDocument/2006/relationships/image" Target="../media/image11.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绿色科技">
  <a:themeElements>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20204999">
      <a:dk1>
        <a:srgbClr val="000000"/>
      </a:dk1>
      <a:lt1>
        <a:srgbClr val="FFFFFF"/>
      </a:lt1>
      <a:dk2>
        <a:srgbClr val="DFFCE5"/>
      </a:dk2>
      <a:lt2>
        <a:srgbClr val="FBFEFB"/>
      </a:lt2>
      <a:accent1>
        <a:srgbClr val="54AB66"/>
      </a:accent1>
      <a:accent2>
        <a:srgbClr val="589A74"/>
      </a:accent2>
      <a:accent3>
        <a:srgbClr val="5B8882"/>
      </a:accent3>
      <a:accent4>
        <a:srgbClr val="5F778F"/>
      </a:accent4>
      <a:accent5>
        <a:srgbClr val="62659D"/>
      </a:accent5>
      <a:accent6>
        <a:srgbClr val="6654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20204999">
      <a:dk1>
        <a:srgbClr val="000000"/>
      </a:dk1>
      <a:lt1>
        <a:srgbClr val="FFFFFF"/>
      </a:lt1>
      <a:dk2>
        <a:srgbClr val="DFFCE5"/>
      </a:dk2>
      <a:lt2>
        <a:srgbClr val="FBFEFB"/>
      </a:lt2>
      <a:accent1>
        <a:srgbClr val="54AB66"/>
      </a:accent1>
      <a:accent2>
        <a:srgbClr val="589A74"/>
      </a:accent2>
      <a:accent3>
        <a:srgbClr val="5B8882"/>
      </a:accent3>
      <a:accent4>
        <a:srgbClr val="5F778F"/>
      </a:accent4>
      <a:accent5>
        <a:srgbClr val="62659D"/>
      </a:accent5>
      <a:accent6>
        <a:srgbClr val="6654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3406</Words>
  <Application>WPS 演示</Application>
  <PresentationFormat>自定义</PresentationFormat>
  <Paragraphs>158</Paragraphs>
  <Slides>20</Slides>
  <Notes>1</Notes>
  <HiddenSlides>0</HiddenSlides>
  <MMClips>0</MMClips>
  <ScaleCrop>false</ScaleCrop>
  <HeadingPairs>
    <vt:vector size="6" baseType="variant">
      <vt:variant>
        <vt:lpstr>已用的字体</vt:lpstr>
      </vt:variant>
      <vt:variant>
        <vt:i4>24</vt:i4>
      </vt:variant>
      <vt:variant>
        <vt:lpstr>主题</vt:lpstr>
      </vt:variant>
      <vt:variant>
        <vt:i4>5</vt:i4>
      </vt:variant>
      <vt:variant>
        <vt:lpstr>幻灯片标题</vt:lpstr>
      </vt:variant>
      <vt:variant>
        <vt:i4>20</vt:i4>
      </vt:variant>
    </vt:vector>
  </HeadingPairs>
  <TitlesOfParts>
    <vt:vector size="49" baseType="lpstr">
      <vt:lpstr>Arial</vt:lpstr>
      <vt:lpstr>宋体</vt:lpstr>
      <vt:lpstr>Wingdings</vt:lpstr>
      <vt:lpstr>微软雅黑</vt:lpstr>
      <vt:lpstr>汉仪旗黑-85S</vt:lpstr>
      <vt:lpstr>Wingdings 2</vt:lpstr>
      <vt:lpstr>Wingdings</vt:lpstr>
      <vt:lpstr>Verdana</vt:lpstr>
      <vt:lpstr>仿宋</vt:lpstr>
      <vt:lpstr>黑体</vt:lpstr>
      <vt:lpstr>华文中宋</vt:lpstr>
      <vt:lpstr>Tahoma</vt:lpstr>
      <vt:lpstr>Impact</vt:lpstr>
      <vt:lpstr>Calibri</vt:lpstr>
      <vt:lpstr>Arial Unicode MS</vt:lpstr>
      <vt:lpstr>等线 Light</vt:lpstr>
      <vt:lpstr>等线</vt:lpstr>
      <vt:lpstr>华文楷体</vt:lpstr>
      <vt:lpstr>思源黑体</vt:lpstr>
      <vt:lpstr>方正姚体</vt:lpstr>
      <vt:lpstr>Times New Roman</vt:lpstr>
      <vt:lpstr>楷体_GB2312</vt:lpstr>
      <vt:lpstr>Gill Sans MT</vt:lpstr>
      <vt:lpstr>新宋体</vt:lpstr>
      <vt:lpstr>Office 主题​​</vt:lpstr>
      <vt:lpstr>绿色科技</vt:lpstr>
      <vt:lpstr>1_Office 主题​​</vt:lpstr>
      <vt:lpstr>2_Office 主题​​</vt:lpstr>
      <vt:lpstr>夏至</vt:lpstr>
      <vt:lpstr>PowerPoint 演示文稿</vt:lpstr>
      <vt:lpstr>走近作者</vt:lpstr>
      <vt:lpstr>读准字音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创作背景</vt:lpstr>
      <vt:lpstr>创作背景</vt:lpstr>
      <vt:lpstr>PowerPoint 演示文稿</vt:lpstr>
      <vt:lpstr>文章写了哪几个人物？围绕这些人物写了哪几件事？</vt:lpstr>
      <vt:lpstr>PowerPoint 演示文稿</vt:lpstr>
      <vt:lpstr>课文中几次写到通讯员衣服上的破洞，说说有什么作用？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导入：尝试说出下列花的花语</dc:title>
  <dc:creator>谢 忠凯</dc:creator>
  <cp:lastModifiedBy>严言乐</cp:lastModifiedBy>
  <cp:revision>41</cp:revision>
  <dcterms:created xsi:type="dcterms:W3CDTF">2020-08-12T11:30:00Z</dcterms:created>
  <dcterms:modified xsi:type="dcterms:W3CDTF">2020-12-05T00:43:50Z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