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99" r:id="rId2"/>
    <p:sldId id="499" r:id="rId3"/>
    <p:sldId id="445" r:id="rId4"/>
    <p:sldId id="456" r:id="rId5"/>
    <p:sldId id="531" r:id="rId6"/>
    <p:sldId id="532" r:id="rId7"/>
    <p:sldId id="533" r:id="rId8"/>
    <p:sldId id="534" r:id="rId9"/>
    <p:sldId id="535" r:id="rId10"/>
    <p:sldId id="536" r:id="rId11"/>
    <p:sldId id="537" r:id="rId12"/>
    <p:sldId id="538" r:id="rId13"/>
    <p:sldId id="539" r:id="rId14"/>
    <p:sldId id="540" r:id="rId15"/>
    <p:sldId id="541" r:id="rId16"/>
    <p:sldId id="542" r:id="rId17"/>
    <p:sldId id="543" r:id="rId18"/>
    <p:sldId id="544" r:id="rId19"/>
    <p:sldId id="545" r:id="rId20"/>
    <p:sldId id="270" r:id="rId21"/>
    <p:sldId id="546" r:id="rId22"/>
    <p:sldId id="547" r:id="rId23"/>
    <p:sldId id="548" r:id="rId24"/>
    <p:sldId id="549" r:id="rId25"/>
    <p:sldId id="550" r:id="rId26"/>
    <p:sldId id="519" r:id="rId27"/>
    <p:sldId id="552" r:id="rId28"/>
    <p:sldId id="567" r:id="rId29"/>
    <p:sldId id="553" r:id="rId30"/>
    <p:sldId id="554" r:id="rId31"/>
    <p:sldId id="555" r:id="rId32"/>
    <p:sldId id="556" r:id="rId33"/>
    <p:sldId id="557" r:id="rId34"/>
    <p:sldId id="569" r:id="rId35"/>
    <p:sldId id="568" r:id="rId36"/>
    <p:sldId id="559" r:id="rId37"/>
    <p:sldId id="530" r:id="rId38"/>
    <p:sldId id="560" r:id="rId39"/>
    <p:sldId id="561" r:id="rId40"/>
    <p:sldId id="562" r:id="rId41"/>
    <p:sldId id="563" r:id="rId42"/>
    <p:sldId id="564" r:id="rId43"/>
    <p:sldId id="565" r:id="rId44"/>
    <p:sldId id="566" r:id="rId45"/>
    <p:sldId id="300" r:id="rId46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2" autoAdjust="0"/>
    <p:restoredTop sz="94660"/>
  </p:normalViewPr>
  <p:slideViewPr>
    <p:cSldViewPr>
      <p:cViewPr>
        <p:scale>
          <a:sx n="100" d="100"/>
          <a:sy n="100" d="100"/>
        </p:scale>
        <p:origin x="-1080" y="-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4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8"/>
          <p:cNvSpPr txBox="1"/>
          <p:nvPr/>
        </p:nvSpPr>
        <p:spPr>
          <a:xfrm>
            <a:off x="766614" y="3115826"/>
            <a:ext cx="5904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微专题</a:t>
            </a:r>
            <a:r>
              <a:rPr lang="zh-CN" altLang="en-US" sz="2800" b="1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四</a:t>
            </a:r>
            <a:r>
              <a:rPr lang="zh-CN" altLang="en-US" sz="42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词</a:t>
            </a:r>
            <a:r>
              <a:rPr lang="zh-CN" altLang="zh-CN" sz="4400" dirty="0"/>
              <a:t>　</a:t>
            </a:r>
            <a:r>
              <a:rPr lang="zh-CN" altLang="en-US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语 </a:t>
            </a:r>
            <a:endParaRPr lang="en-US" altLang="zh-CN" sz="42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66614" y="2680345"/>
            <a:ext cx="359929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Ⅰ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语言基础知识再强化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44"/>
          <a:stretch/>
        </p:blipFill>
        <p:spPr>
          <a:xfrm>
            <a:off x="8979903" y="0"/>
            <a:ext cx="3210510" cy="2104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2558" y="44624"/>
            <a:ext cx="11737304" cy="669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b="1" kern="100" dirty="0">
                <a:latin typeface="Times New Roman"/>
                <a:ea typeface="华文细黑"/>
                <a:cs typeface="Courier New"/>
              </a:rPr>
              <a:t>15.</a:t>
            </a:r>
            <a:r>
              <a:rPr lang="zh-CN" altLang="zh-CN" sz="2600" b="1" kern="100" dirty="0">
                <a:latin typeface="Times New Roman"/>
                <a:ea typeface="华文细黑"/>
                <a:cs typeface="Times New Roman"/>
              </a:rPr>
              <a:t>界限</a:t>
            </a:r>
            <a:r>
              <a:rPr lang="en-US" altLang="zh-CN" sz="26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600" b="1" kern="100" dirty="0">
                <a:latin typeface="Times New Roman"/>
                <a:ea typeface="华文细黑"/>
                <a:cs typeface="Times New Roman"/>
              </a:rPr>
              <a:t>界线</a:t>
            </a:r>
            <a:endParaRPr lang="zh-CN" altLang="zh-CN" sz="260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界限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，名词，共有两个义项：一是不同事物的分界，如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划清界限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；二是尽头处，限度，如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殖民主义者的野心是没有界限的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界线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，名词，共有三个义项：一是两个地区分界的线，如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跨越界线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；二是不同事物的分界；三是某些事物的边缘，如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标出房基地界线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b="1" kern="100" dirty="0">
                <a:latin typeface="Times New Roman"/>
                <a:ea typeface="华文细黑"/>
                <a:cs typeface="Courier New"/>
              </a:rPr>
              <a:t>16.</a:t>
            </a:r>
            <a:r>
              <a:rPr lang="zh-CN" altLang="zh-CN" sz="2600" b="1" kern="100" dirty="0">
                <a:latin typeface="Times New Roman"/>
                <a:ea typeface="华文细黑"/>
                <a:cs typeface="Times New Roman"/>
              </a:rPr>
              <a:t>浸染</a:t>
            </a:r>
            <a:r>
              <a:rPr lang="en-US" altLang="zh-CN" sz="2600" b="1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600" b="1" kern="100" dirty="0">
                <a:latin typeface="IPAPANNEW"/>
                <a:ea typeface="华文细黑"/>
                <a:cs typeface="Times New Roman"/>
              </a:rPr>
              <a:t>点染</a:t>
            </a:r>
            <a:r>
              <a:rPr lang="en-US" altLang="zh-CN" sz="2600" b="1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600" b="1" kern="100" dirty="0">
                <a:latin typeface="Times New Roman"/>
                <a:ea typeface="华文细黑"/>
                <a:cs typeface="Times New Roman"/>
              </a:rPr>
              <a:t>渲染</a:t>
            </a:r>
            <a:endParaRPr lang="zh-CN" altLang="zh-CN" sz="260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浸染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，动词，共有两个义项：一是逐渐沾染或感染；二是液体渗入而使染上颜色或被污染，如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这一带的土地被海水浸染了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点染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，动词，绘画时点缀景物和着色，也比喻修饰文字，如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一经点染，形象更加生动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渲染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，动词，共有两个义项：一是国画的一种画法，用水墨或淡的色彩涂抹画面，以加强艺术效果；二是比喻夸大地形容，如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小事一桩，用不着渲染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08416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50" y="116632"/>
            <a:ext cx="11737304" cy="665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17.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留恋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流连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留恋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，动词，不忍舍弃或离开，如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留恋故土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流连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，动词，留恋不止，舍不得离去，如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流连忘返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18.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流失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流逝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流失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，动词，共有三个义项：一是指自然界的矿石、土壤自己散失或被水、风力带走，也指河水等白白地流掉，如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水土流失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；二是泛指有用的东西流散失去，如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肥效流失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；三是比喻人员离开本地或本单位，如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人才流失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流逝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，动词，像流水一样消逝，如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时光消逝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19.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曼延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蔓延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曼延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，动词，连绵不断，如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群山曼延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蔓延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，动词，像蔓草一样向周围扩展，如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蔓延滋长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8496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50" y="116632"/>
            <a:ext cx="1173730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20.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谋取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牟取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谋取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，动词，设法取得，如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谋取利益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牟取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，动词，谋取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牟取暴利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其间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期间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，方位名词，共有两个义项：一是指那中间，其中，如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其间定有缘故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；二是指某一段时间。可以单独使用。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期间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，名词，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时期里面，如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农忙期间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抗战期间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。一般不能单独使用。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祛除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驱除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祛除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，动词，除去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疾病、疑惧、邪祟等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祛除风寒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驱除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，动词，赶走，除掉，如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驱除蚊蝇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9604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50" y="44624"/>
            <a:ext cx="11737304" cy="6617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b="1" kern="100" dirty="0">
                <a:latin typeface="Times New Roman"/>
                <a:ea typeface="华文细黑"/>
                <a:cs typeface="Courier New"/>
              </a:rPr>
              <a:t>23.</a:t>
            </a:r>
            <a:r>
              <a:rPr lang="zh-CN" altLang="zh-CN" sz="2600" b="1" kern="100" dirty="0">
                <a:latin typeface="Times New Roman"/>
                <a:ea typeface="华文细黑"/>
                <a:cs typeface="Times New Roman"/>
              </a:rPr>
              <a:t>热诚</a:t>
            </a:r>
            <a:r>
              <a:rPr lang="en-US" altLang="zh-CN" sz="26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600" b="1" kern="100" dirty="0">
                <a:latin typeface="Times New Roman"/>
                <a:ea typeface="华文细黑"/>
                <a:cs typeface="Times New Roman"/>
              </a:rPr>
              <a:t>热忱</a:t>
            </a:r>
            <a:endParaRPr lang="zh-CN" altLang="zh-CN" sz="260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热诚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，形容词，热心而诚恳，如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待人十分热诚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热忱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，名词，热情，如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满腔热忱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爱国热忱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b="1" kern="100" dirty="0">
                <a:latin typeface="Times New Roman"/>
                <a:ea typeface="华文细黑"/>
                <a:cs typeface="Courier New"/>
              </a:rPr>
              <a:t>24.</a:t>
            </a:r>
            <a:r>
              <a:rPr lang="zh-CN" altLang="zh-CN" sz="2600" b="1" kern="100" dirty="0">
                <a:latin typeface="Times New Roman"/>
                <a:ea typeface="华文细黑"/>
                <a:cs typeface="Times New Roman"/>
              </a:rPr>
              <a:t>熔化</a:t>
            </a:r>
            <a:r>
              <a:rPr lang="en-US" altLang="zh-CN" sz="2600" b="1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600" b="1" kern="100" dirty="0">
                <a:latin typeface="IPAPANNEW"/>
                <a:ea typeface="华文细黑"/>
                <a:cs typeface="Times New Roman"/>
              </a:rPr>
              <a:t>融化</a:t>
            </a:r>
            <a:r>
              <a:rPr lang="en-US" altLang="zh-CN" sz="2600" b="1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600" b="1" kern="100" dirty="0">
                <a:latin typeface="Times New Roman"/>
                <a:ea typeface="华文细黑"/>
                <a:cs typeface="Times New Roman"/>
              </a:rPr>
              <a:t>溶化</a:t>
            </a:r>
            <a:endParaRPr lang="zh-CN" altLang="zh-CN" sz="260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熔化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，动词，固体加热到一定温度变为液体。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融化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，动词，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冰、雪等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变成水。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溶化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，动词，共有两个义项：一是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固体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溶解，如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砂糖放在热水中就会溶化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；二是同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融化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冰、雪等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变成水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b="1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b="1" kern="100" dirty="0">
                <a:latin typeface="Times New Roman"/>
                <a:ea typeface="华文细黑"/>
                <a:cs typeface="Courier New"/>
              </a:rPr>
              <a:t>25.</a:t>
            </a:r>
            <a:r>
              <a:rPr lang="zh-CN" altLang="zh-CN" sz="2600" b="1" kern="100" dirty="0">
                <a:latin typeface="Times New Roman"/>
                <a:ea typeface="华文细黑"/>
                <a:cs typeface="Times New Roman"/>
              </a:rPr>
              <a:t>审查</a:t>
            </a:r>
            <a:r>
              <a:rPr lang="en-US" altLang="zh-CN" sz="26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600" b="1" kern="100" dirty="0">
                <a:latin typeface="Times New Roman"/>
                <a:ea typeface="华文细黑"/>
                <a:cs typeface="Times New Roman"/>
              </a:rPr>
              <a:t>审察</a:t>
            </a:r>
            <a:endParaRPr lang="zh-CN" altLang="zh-CN" sz="260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审查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，动词，检查核对是否正确、妥当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多指计划、提案、著作、个人的资历等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审查提案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审查经费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审查属实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审察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，共有两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个义项：一是仔细观察，如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审察案发现场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；二是审查，如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审察报批公文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spc="-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988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6574" y="612552"/>
            <a:ext cx="1144927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26.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搜集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收集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搜集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，动词，到处寻找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并聚集在一起，如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搜集意见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搜集革命文物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收集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，动词，使聚集在一起，如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收集废品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27.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调剂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调节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调剂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，动词，共有两个义项：一是把多和少、忙和闲等加以适当的调整，如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调剂物资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；二是根据医生的处方配制药物。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调节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，动词，从数量上或程度上调整，使适合要求，如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水能调节动物的体温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30800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2558" y="116632"/>
            <a:ext cx="11449272" cy="6617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b="1" kern="100" dirty="0">
                <a:latin typeface="Times New Roman"/>
                <a:ea typeface="华文细黑"/>
                <a:cs typeface="Courier New"/>
              </a:rPr>
              <a:t>28.</a:t>
            </a:r>
            <a:r>
              <a:rPr lang="zh-CN" altLang="zh-CN" sz="2600" b="1" kern="100" dirty="0">
                <a:latin typeface="Times New Roman"/>
                <a:ea typeface="华文细黑"/>
                <a:cs typeface="Times New Roman"/>
              </a:rPr>
              <a:t>委屈</a:t>
            </a:r>
            <a:r>
              <a:rPr lang="en-US" altLang="zh-CN" sz="26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600" b="1" kern="100" dirty="0">
                <a:latin typeface="Times New Roman"/>
                <a:ea typeface="华文细黑"/>
                <a:cs typeface="Times New Roman"/>
              </a:rPr>
              <a:t>委曲</a:t>
            </a:r>
            <a:endParaRPr lang="zh-CN" altLang="zh-CN" sz="260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委屈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，共有两个义项：一是形容词，受到不应该有的指责或待遇，心里难过，如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没来由地受到埋怨，感到很委屈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；二是动词，使人受到委屈，如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对不起，委屈你了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委曲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，共有三个义项：一是形容词，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曲调、道路、河流等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弯弯曲曲的，曲折，如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委曲婉转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；二是名词，事情的底细和原委，如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告知委曲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；三是动词，勉强服从，如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委曲求全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b="1" kern="100" dirty="0">
                <a:latin typeface="Times New Roman"/>
                <a:ea typeface="华文细黑"/>
                <a:cs typeface="Courier New"/>
              </a:rPr>
              <a:t>29.</a:t>
            </a:r>
            <a:r>
              <a:rPr lang="zh-CN" altLang="zh-CN" sz="2600" b="1" kern="100" dirty="0">
                <a:latin typeface="Times New Roman"/>
                <a:ea typeface="华文细黑"/>
                <a:cs typeface="Times New Roman"/>
              </a:rPr>
              <a:t>限制</a:t>
            </a:r>
            <a:r>
              <a:rPr lang="en-US" altLang="zh-CN" sz="26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600" b="1" kern="100" dirty="0">
                <a:latin typeface="Times New Roman"/>
                <a:ea typeface="华文细黑"/>
                <a:cs typeface="Times New Roman"/>
              </a:rPr>
              <a:t>制约</a:t>
            </a:r>
            <a:endParaRPr lang="zh-CN" altLang="zh-CN" sz="260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限制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，共有两个义项：一是动词，规定范围，不许超过，如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文章的字数不限制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；二是名词，规定的范围，如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有一定的限制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制约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，动词，甲事物本身的存在和变化以乙事物的存在和变化为条件，则甲事物为乙事物所制约，如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资源缺乏制约着经济的发展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1305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4566" y="400010"/>
            <a:ext cx="1144927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30.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喧哗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喧闹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喧哗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，共有两个义项：一是形容词，声音大而杂乱，如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笑语喧哗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；二是动词，喧嚷，如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请勿喧哗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喧闹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，共有两个义项：一是形容词，喧哗热闹，如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喧闹的集市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；二是动词，喧哗吵闹，如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大声喧闹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熏陶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熏染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熏陶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，动词，长期接触的人或事物对人的生活习惯、思想行为、品行学问等逐渐产生某种影响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多指好的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熏染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，动词，长期接触的人或事物对人的生活习惯逐渐产生某种影响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多指坏的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1829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4566" y="400010"/>
            <a:ext cx="11449272" cy="4534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延宕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拖延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延宕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，动词，拖延，如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延宕时日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拖延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，动词，把时间延长，不迅速办理，如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期限快到了，不能再拖延了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演练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演示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演练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，动词，训练演习，操练，如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运动员们正在演练各种技巧动作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演示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，动词，利用实验或实物、图表把事物的发展变化过程显示出来，使人有所认识或理解。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43696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4566" y="400010"/>
            <a:ext cx="1144927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原形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原型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，名词，原来的形状，本来面目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含贬义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原形毕露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，名词，原来的类型或模型，特指叙事性文学作品中塑造人物形象所依据的现实生活中的人。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35.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振动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震动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振动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，动词，物体通过一个中心位置，不断做往复运动。摆的运动就是振动。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震动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，动词，共有两个义项：一是颤动，使颤动，如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火车震动了一下，开走了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；二是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重大的事情、消息等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使人心不平静，如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震动全国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32615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6574" y="116632"/>
            <a:ext cx="1116124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36.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征订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订阅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征订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，动词，征求订购。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订阅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，动词，预先付款订购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报纸、期刊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37.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质疑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置疑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质疑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，动词，提出疑问，一般用于肯定句，如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质疑问难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置疑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，动词，怀疑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多用于否定式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，常常与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毋庸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等词搭配使用，如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无可置疑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38.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钟爱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喜爱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钟爱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，动词，特别爱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子女或其他晚辈中的某一人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；只能用于人，不用于物。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喜爱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，动词，对人或事物有好感或感兴趣。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755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25474" y="476672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-25474" y="521296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</a:p>
        </p:txBody>
      </p:sp>
      <p:sp>
        <p:nvSpPr>
          <p:cNvPr id="13" name="TextBox 12">
            <a:hlinkClick r:id="rId2" action="ppaction://hlinksldjump"/>
          </p:cNvPr>
          <p:cNvSpPr txBox="1"/>
          <p:nvPr/>
        </p:nvSpPr>
        <p:spPr>
          <a:xfrm>
            <a:off x="2782838" y="2060848"/>
            <a:ext cx="4824536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一、辨一辨：常见易混实词</a:t>
            </a:r>
          </a:p>
        </p:txBody>
      </p:sp>
      <p:sp>
        <p:nvSpPr>
          <p:cNvPr id="14" name="TextBox 13">
            <a:hlinkClick r:id="rId3" action="ppaction://hlinksldjump"/>
          </p:cNvPr>
          <p:cNvSpPr txBox="1"/>
          <p:nvPr/>
        </p:nvSpPr>
        <p:spPr>
          <a:xfrm>
            <a:off x="2782838" y="3109349"/>
            <a:ext cx="6434032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、记一记：高考高频成语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566814" y="2684616"/>
            <a:ext cx="6650056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566814" y="3717032"/>
            <a:ext cx="6650056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7" name="TextBox 16">
            <a:hlinkClick r:id="rId4" action="ppaction://hlinksldjump"/>
          </p:cNvPr>
          <p:cNvSpPr txBox="1"/>
          <p:nvPr/>
        </p:nvSpPr>
        <p:spPr>
          <a:xfrm>
            <a:off x="2782838" y="4077072"/>
            <a:ext cx="6434032" cy="76943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三、练一练：熟悉题型特点和答题技巧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2566814" y="4835931"/>
            <a:ext cx="6650056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13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47570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zh-CN" sz="2400" b="1" kern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记一记</a:t>
            </a:r>
            <a:r>
              <a:rPr lang="zh-CN" altLang="zh-CN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：高考高频成语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4566" y="990991"/>
            <a:ext cx="475252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最常见的易望文生义的成语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春意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阑珊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衰落，将尽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en-US" altLang="zh-CN" sz="2800" kern="100" dirty="0" smtClean="0">
              <a:latin typeface="宋体"/>
              <a:ea typeface="Times New Roman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更改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久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危言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七月流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火星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屡试不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差错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一文不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占有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endParaRPr lang="en-US" altLang="zh-CN" sz="2800" b="1" kern="100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78248" y="980728"/>
            <a:ext cx="640559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哀而不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伤害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众望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令人信服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犯而不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计较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华文细黑"/>
                <a:cs typeface="Times New Roman"/>
              </a:rPr>
              <a:t>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众咻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教导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华文细黑"/>
                <a:cs typeface="Times New Roman"/>
              </a:rPr>
              <a:t>⑫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强人意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稍微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安土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不轻率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宋体"/>
                <a:ea typeface="MS Mincho"/>
                <a:cs typeface="MS Mincho"/>
              </a:rPr>
              <a:t>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细大不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文不加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涂上一点，表示删去，修改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68144" y="1402898"/>
            <a:ext cx="4752528" cy="4534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最易弄错对象的成语</a:t>
            </a:r>
            <a:endParaRPr lang="zh-CN" altLang="zh-CN" sz="2800" b="1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休戚相关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人和人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炙手可热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振聋发聩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言论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车水马龙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热闹情景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明日黄花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过时事物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汗牛充栋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书籍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36696" y="2049229"/>
            <a:ext cx="5757518" cy="388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两小无猜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少男少女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鼎力相助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敬辞，对方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络绎不绝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人和车马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济济一堂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相敬如宾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宋体"/>
                <a:ea typeface="MS Mincho"/>
                <a:cs typeface="MS Mincho"/>
              </a:rPr>
              <a:t>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薪尽火传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师生、学问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0965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81704" y="1351031"/>
            <a:ext cx="4752528" cy="388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ea typeface="MS Mincho"/>
                <a:cs typeface="MS Mincho"/>
              </a:rPr>
              <a:t>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崭露头角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青少年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宋体"/>
                <a:ea typeface="MS Mincho"/>
                <a:cs typeface="MS Mincho"/>
              </a:rPr>
              <a:t>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芸芸众生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众多普通人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不情之请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谦辞，用于自己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宋体"/>
                <a:ea typeface="MS Mincho"/>
                <a:cs typeface="MS Mincho"/>
              </a:rPr>
              <a:t>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耳提面命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雨后春笋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新生事物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宋体"/>
                <a:ea typeface="MS Mincho"/>
                <a:cs typeface="MS Mincho"/>
              </a:rPr>
              <a:t>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扣人心弦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诗文、表演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66280" y="1351031"/>
            <a:ext cx="5757518" cy="3242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ea typeface="MS Mincho"/>
                <a:cs typeface="MS Mincho"/>
              </a:rPr>
              <a:t>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脱颖而出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人的才能</a:t>
            </a:r>
            <a:r>
              <a:rPr lang="en-US" altLang="zh-CN" sz="2800" kern="100" dirty="0">
                <a:latin typeface="Times New Roman"/>
                <a:ea typeface="华文细黑"/>
              </a:rPr>
              <a:t>)  	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宋体"/>
                <a:ea typeface="MS Mincho"/>
                <a:cs typeface="MS Mincho"/>
              </a:rPr>
              <a:t>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荡气回肠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乐曲、文章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壶济世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石破天惊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文章、议论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长此以往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多指不好的情况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558" y="2903654"/>
            <a:ext cx="362646" cy="3626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558" y="3504422"/>
            <a:ext cx="362646" cy="3626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983" y="4171894"/>
            <a:ext cx="353284" cy="35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76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81704" y="1351031"/>
            <a:ext cx="4752528" cy="4534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最易褒贬误用的成语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始作俑者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胸无城府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无所不为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弹冠相庆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倾巢而出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官样文章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50256" y="1400973"/>
            <a:ext cx="5757518" cy="4534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不可思议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冠冕堂皇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侃侃而谈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锒铛入狱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半斤八两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宋体"/>
                <a:ea typeface="MS Mincho"/>
                <a:cs typeface="MS Mincho"/>
              </a:rPr>
              <a:t>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蔚然成风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ea typeface="MS Mincho"/>
                <a:cs typeface="MS Mincho"/>
              </a:rPr>
              <a:t>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叹为观止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褒</a:t>
            </a:r>
            <a:r>
              <a:rPr lang="en-US" altLang="zh-CN" sz="2800" kern="100" dirty="0">
                <a:latin typeface="Times New Roman"/>
                <a:ea typeface="华文细黑"/>
              </a:rPr>
              <a:t>) 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7406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69736" y="1340768"/>
            <a:ext cx="3885310" cy="388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宋体"/>
                <a:ea typeface="MS Mincho"/>
                <a:cs typeface="MS Mincho"/>
              </a:rPr>
              <a:t>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每况愈下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凤毛麟角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宋体"/>
                <a:ea typeface="MS Mincho"/>
                <a:cs typeface="MS Mincho"/>
              </a:rPr>
              <a:t>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无微不至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一唱一和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宋体"/>
                <a:ea typeface="MS Mincho"/>
                <a:cs typeface="MS Mincho"/>
              </a:rPr>
              <a:t>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处心积虑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上行下效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50256" y="1340768"/>
            <a:ext cx="5757518" cy="388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振振有词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推波助澜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面目全非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刮目相看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众望所归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道高一尺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，魔高一丈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960" y="2242804"/>
            <a:ext cx="362646" cy="3626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960" y="2866814"/>
            <a:ext cx="362646" cy="3626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85" y="3506238"/>
            <a:ext cx="353284" cy="3532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85" y="4108678"/>
            <a:ext cx="353284" cy="3532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85" y="4756750"/>
            <a:ext cx="353284" cy="35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65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06574" y="188640"/>
            <a:ext cx="544488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最易设置语意重复陷阱的成语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忍俊不禁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忍俊不禁地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遍体鳞伤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身遍体鳞伤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贻笑大方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让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贻笑大方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记忆犹新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至今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记忆犹新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责无旁贷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责无旁贷的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责任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变本加厉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更加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变本加厉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莘莘学子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广大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的莘莘学子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芸芸众生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广大普通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的芸芸众生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难言之隐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难言之隐的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苦衷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94935" y="222863"/>
            <a:ext cx="544488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生灵涂炭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人民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生灵涂炭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妄自菲薄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妄自菲薄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自己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民不聊生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老百姓们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民不聊生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恍然大悟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忽然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恍然大悟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相形见绌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显得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相形见绌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真知灼见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具有真知灼见的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看法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当务之急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目前当务之急的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事情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弥足珍贵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更加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弥足珍贵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溢美之词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过分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的溢美之词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7410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85187"/>
            <a:ext cx="11515037" cy="665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最易混用的成语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不以为然　不以为意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都有不在乎的意思。前者指不认为是对的，表示不同意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多含轻视意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。然：正确。后者指不把它放在心上，表示不重视，不认真对待。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不胫而走　不翼而飞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都有传播迅速之意。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不胫而走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，没有腿却能跑，形容传布迅速。胫：小腿。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不翼而飞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，形容言论、消息等传布迅速，也比喻东西突然不见了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本末倒置　舍本逐末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都有主次关系处理不当的意思。前者强调把主次关系颠倒了；后者强调丢掉根本的、主要的，追求末节的、次要的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2084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116632"/>
            <a:ext cx="1151503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耸人听闻　骇人听闻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都有听到使人吃惊的意思。前者指故意说夸大或惊奇的话，使人震惊；后者指事情使人听了非常吃惊，多指社会上发生的坏事。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望尘莫及　鞭长莫及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都有达不到的意思。前者的意思是只望见走在前面的人带起的尘土而追赶不上，形容远远落后；后者的意思是虽然鞭子长，但是不应该打到马肚子上，借指力量达不到。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谈笑风生　谈笑自若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都有谈话时有说有笑的意思。前者形容谈话谈得高兴而有风趣；后者多指在紧张或危急的情况下说说笑笑，跟平常一样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7248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400010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另眼相看　刮目相看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前者指用另一种眼光看待，多指对一个人特别重视，一般是有好感；后者指改变旧看法，用新眼光看人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prstClr val="black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满不在乎　漫不经心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都表示不把事情放在心上。前者是将应该考虑、应该关心、应该处理的事不放在心上，后者侧重对正在做的事的不认真、不专心的态度。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心不在焉　漫不经心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都指随随便便，不用心思，思想不集中。前者形容思想不集中或心神不定；后者形容随随便便，对事情不在意，侧重于马虎、不认真的态度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4689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113719"/>
            <a:ext cx="1151503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美不胜收　琳琅满目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都形容美好的事物很多。前者偏重来不及一一细看，后者偏重满眼都是；前者多指景色，后者只能指珍贵物品。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耳濡目染　耳闻目睹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都有听见和看见的意思。前者形容见得多听得多了之后，无形之中受到影响；后者强调亲耳听见，亲眼看见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不胜其烦　不厌其烦　不厌其详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前两者都包含麻烦的意思。后两者都包含不厌弃的意思。不胜其烦：烦琐得使人受不了。胜：禁得起。烦：烦琐。不厌其烦：不嫌烦琐，不嫌麻烦。厌：嫌弃。不厌其详：不嫌详细，越详细越好。详：详细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9377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489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zh-CN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辨</a:t>
            </a:r>
            <a:r>
              <a:rPr lang="zh-CN" altLang="zh-CN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一辨：常见易混实词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2559" y="687659"/>
            <a:ext cx="11665295" cy="6053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沉迷</a:t>
            </a:r>
            <a:r>
              <a:rPr lang="en-US" altLang="zh-CN" sz="2800" b="1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b="1" kern="100" dirty="0">
                <a:latin typeface="IPAPANNEW"/>
                <a:ea typeface="华文细黑"/>
                <a:cs typeface="Times New Roman"/>
              </a:rPr>
              <a:t>沉溺</a:t>
            </a:r>
            <a:r>
              <a:rPr lang="en-US" altLang="zh-CN" sz="2800" b="1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沉浸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沉醉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>
              <a:lnSpc>
                <a:spcPct val="14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沉迷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，动词，深深地迷恋，如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沉迷不悟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沉溺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，动词，陷入不良的境地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多指生活习惯方面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，不能自拔，如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沉溺于酒色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沉浸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，动词，浸入水中，多比喻人处于某种气氛或思想活动中，如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沉浸在幸福的回忆中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沉醉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，动词，大醉，比喻深深地沉浸在某种气氛或思想活动中，如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沉醉在节日的欢乐里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充裕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充盈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充裕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，形容词，充足有余，宽裕，如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经济充裕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充裕的时间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充盈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，共有两个义项：一是动词，充满，如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泪水充盈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充盈着欢快的笑声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；二是形容词，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肌肉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丰满，如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肌肤充盈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733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-6057"/>
            <a:ext cx="11521280" cy="6747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 smtClean="0">
                <a:latin typeface="宋体"/>
                <a:ea typeface="MS Mincho"/>
                <a:cs typeface="MS Mincho"/>
              </a:rPr>
              <a:t>⑬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徇私舞弊　营私舞弊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都指为私利而玩弄手段干违法乱纪的事。前者指屈从私情，照顾私人关系而干违法乱纪的事。徇：屈从，依从。后者指为谋求私利耍弄手段，做违法乱纪的事情。营：谋求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宋体"/>
                <a:ea typeface="MS Mincho"/>
                <a:cs typeface="MS Mincho"/>
              </a:rPr>
              <a:t>⑭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一诺千金　一字千金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都有价值高的意味。前者形容说话算数，所许诺言信实可靠。诺：诺言。后者形容诗文精妙或有很高的价值，也指字写得好。字：文字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宋体"/>
                <a:ea typeface="MS Mincho"/>
                <a:cs typeface="MS Mincho"/>
              </a:rPr>
              <a:t>⑮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一挥而就　一蹴而就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都有轻而易举、容易成功的意思。前者指一动笔就成了。多形容写字、画画、作文熟练敏捷，动笔如飞；有时也形容草率从事。挥：舞动。多用于肯定句中。后者指踏一步就成功。多用于难以一做就成功的巨大的工程、艰巨的任务、伟大的事业，形容求之过急。蹴：踏、踩。多用于否定句中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7478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116632"/>
            <a:ext cx="109452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宋体"/>
                <a:ea typeface="MS Mincho"/>
                <a:cs typeface="MS Mincho"/>
              </a:rPr>
              <a:t>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无微不至　无所不至　无所不为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前两者都指能做到的事情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包括细节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都做到了。后两者都有做坏事的意思。无微不至：没有一处细微的地方不照顾到，形容待人非常细心周到。无所不至：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没有达不到的地方；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凡能做的都做到了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多指坏事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，或者形容什么坏事都干。无所不为：没有什么不干的，指什么坏事都干，着眼于做坏事的范围。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96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188640"/>
            <a:ext cx="1144927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其他重要成语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安之若素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遇到不顺利情况或反常现象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像平常一样对待，毫不在意。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登高自卑　登山要从低处开始。比喻事情循序进行。不能误用为看见高山觉得自己很渺小。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别无长物　没有多余的东西，形容穷困或俭朴。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独出心裁　独创一格，与众不同。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独树一帜　单独树立起一面旗帜，指自成一家。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短小精悍　形容人身材矮小而精明强干。也形容文章、戏剧等篇幅短而有力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不瘟不火　指表演既不沉闷，也不过火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47971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476672"/>
            <a:ext cx="1152128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当仁不让　泛指遇到应该做的事，积极主动去做，不退让。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持平之论　指公正的议论。持平，主持公道，没有偏向。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电光石火　闪电的光，燧石的火。原为佛家语，比喻事物瞬息即逝。现多形容事物像闪电和石火一样一瞬间就消逝。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粉墨登场　化装上台演戏，今多借指登上政治舞台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含讥讽意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风生水起　风从水面吹过，水面掀起波澜。形容事情做得有生气，蓬勃兴旺。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姑妄言之　姑且说说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对于自己不能深信不疑的事情，说给别人时常用此语以示保留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7127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582" y="476672"/>
            <a:ext cx="1087320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实至名归　有了真正的学识、本领或业绩，相应的声誉自然就随之而来。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拾人牙慧　拾取人家的只言片语当作自己的话。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ea typeface="MS Mincho"/>
                <a:cs typeface="MS Mincho"/>
              </a:rPr>
              <a:t>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细大不捐　小的大的都不抛弃。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叹为观止　赞美看到的事物好到极点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秀色可餐　形容女子姿容非常美丽或景物非常优美。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胸无城府　形容待人接物坦率真诚，心口如一。也形容人没有心机，在某种程度上，也可以说是单纯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芝兰玉树　比喻德才兼备有出息的子弟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7721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582" y="332656"/>
            <a:ext cx="1094521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捉襟见肘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拉一拉衣襟就露出胳膊肘儿，形容衣服破烂；也比喻顾此失彼，应付不过来。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改弦更张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琴声不和谐，换了琴弦，重新安上，比喻改革制度或变更做法。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改弦易辙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改换琴弦，变更行车道路，比喻改变计划或做法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举重若轻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举重东西就像举轻东西那样。形容做繁难的事或处理棘手的问题轻松而不费力。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举足轻重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所处地位重要，一举一动都关系到全局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19" y="585520"/>
            <a:ext cx="362646" cy="3626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19" y="1844824"/>
            <a:ext cx="362646" cy="3626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55" y="3114512"/>
            <a:ext cx="388612" cy="3886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55" y="3752265"/>
            <a:ext cx="388612" cy="38861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55" y="5028644"/>
            <a:ext cx="388612" cy="38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10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574" y="754826"/>
            <a:ext cx="109452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绝无仅有　极其少有。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marL="36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买椟还珠　比喻没有眼光，取舍不当。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marL="36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言不及义　只说些无聊的话，不涉及正经道理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移樽就教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端着酒杯到别人跟前一起饮酒，以便请教，泛指主动前去向人请教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，古代盛酒器具；就，凑近。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marL="36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宵衣旰食　天不亮就穿衣起来，天黑了才吃饭，形容勤于政务。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14" y="1639524"/>
            <a:ext cx="362646" cy="3626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14" y="2277132"/>
            <a:ext cx="362646" cy="3626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39" y="987484"/>
            <a:ext cx="353284" cy="353284"/>
          </a:xfrm>
          <a:prstGeom prst="rect">
            <a:avLst/>
          </a:prstGeom>
        </p:spPr>
      </p:pic>
      <p:pic>
        <p:nvPicPr>
          <p:cNvPr id="1026" name="Picture 2" descr="F:\乱\序号\3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83" y="4199847"/>
            <a:ext cx="361125" cy="36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乱\序号\2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83" y="2900280"/>
            <a:ext cx="361125" cy="36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>
            <a:hlinkClick r:id="rId7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52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620688"/>
            <a:ext cx="1168434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下列各句中，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kern="100" dirty="0" smtClean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词语运用不正确的一项是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回顾中国现代诗歌研究的历程，我们发现以往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关于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诗歌的审美讨论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多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感性、感受出发，一些判断基于经验，缺乏实验验证。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年整理，由上海人民出版社出版的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卷本近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《归有光全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集》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昨天在沪首发，其中绝大多数作品为精心整理后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面世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为编写《侵华日军南京大屠杀史稿》搜集资料时，参与者不仅紧张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劳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，而且心情沉重。那些血泪的诉说、惨痛的场景，常使人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不堪卒读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对于一部蕴含着深厚思想内容的作品，离开它反映的社会现实矛盾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去寻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其主题意义，是无法把握住其本质核心的，甚至有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南辕北辙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的可能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TextBox 37"/>
          <p:cNvSpPr txBox="1"/>
          <p:nvPr/>
        </p:nvSpPr>
        <p:spPr>
          <a:xfrm>
            <a:off x="90027" y="47570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zh-CN" sz="2400" b="1" kern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练一练</a:t>
            </a:r>
            <a:r>
              <a:rPr lang="zh-CN" altLang="zh-CN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：熟悉题型特点和答题技巧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467" y="836712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4376" y="396982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197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980728"/>
            <a:ext cx="11515037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项关于：引进关涉的对象。注意与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的区别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项面世：指作品、产品与世人见面；问世。注意与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的区别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项南辕北辙：心里想往南去，却驾车往北走。比喻行动和目的相反。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1596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116632"/>
            <a:ext cx="1168434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下列各句中，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kern="100" dirty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词语运用正确的一项是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对于降准，央行显得颇为踌躇，尤其是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月份以来央行令市场对降准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预期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再三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落空，而以逆回购滚动操作来平抑资金压力。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古代学者皓首穷年研治一经，书虽读得少，读一部却就是一部，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口吐珠</a:t>
            </a:r>
            <a:endParaRPr lang="en-US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，咀嚼烂熟，透入身心，变成一种精神的原动力，一生都受用不尽。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手机阅读、网络阅读等虽便捷普及，但内容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良莠不齐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，一些书店面临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人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、房租的压力而生存艰难，城市阅读生态堪忧。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他之所以难以复制，乃是因为他有一个品质极好的灵魂，在中国当代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作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中，他的那种无师自通的哲学悟性，那种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浑然天成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的宗教情怀，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几乎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无人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可及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9715" y="332656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3374" y="473240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590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8582" y="476672"/>
            <a:ext cx="1123324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处事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处世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，动词，处理事务。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，动词，在社会上活动，跟人往来相处，如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为人处世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处置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处治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，动词，处理，发落，惩治；对象一般是物。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，动词，处分，惩治；对象一般是人。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崇敬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尊崇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崇敬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，动词，推崇尊敬；一般指对人和事物的敬仰。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尊崇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，动词，尊敬推崇；一般指对人的尊敬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46550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582" y="1029718"/>
            <a:ext cx="108012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再三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用在动词前或后，表示一次又一次。此处应为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项口吐珠玑：形容说话有文采。用于此处不合语境，应为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口诵心惟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，指一边诵读一边思考其意义和道理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项用错对象。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良莠不齐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指好人坏人混杂在一起。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60464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44624"/>
            <a:ext cx="1168434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下列各句中，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kern="100" dirty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词语运用正确的一项是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由于留在家的都是老弱病残人员，该村发展十分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迟钝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，土地撂荒很多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曾经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令人骄傲的林果经济逐渐萎缩。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程海波案警示着我们的党员干部，特别是手中有一定权力的官员，更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应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树立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自己正确的人生观、价值观和世界观，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淡薄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名利、甘于寂寞、守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住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清贫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药品中的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儿童酌减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字样，的确让人难以操作，这样的文字看似一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种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善意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的消费提示，实则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似是而非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，减到多少才合适大多没有明确说明。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我们对曹操墓开展现代意义上的考古调查已经有四十多年了，这次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震惊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中外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的考古大发现只是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冰山一角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，大量珍宝还流失民间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2095" y="260648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5790" y="530120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558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582" y="1029718"/>
            <a:ext cx="10801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项迟钝：反应慢，不灵敏。此处应为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缓慢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项淡薄：味道不浓，兴趣不浓厚。此处应为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淡泊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项似是而非：好像对，实际上并不对。此处应用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模棱两可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项冰山一角：比喻事物已经显露出来的一小部分。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6754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17729"/>
            <a:ext cx="11684346" cy="672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下列各句中，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kern="100" dirty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词语运用正确的一项是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匀一点时间给快乐，生命随着我们逐渐变老在加速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消失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，日子越过越少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我们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往生活中填塞了那么多琐碎的东西，挤掉了本来属于快乐的时间。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一般而言，丰富的矿物质成分会令酒质更好，促使红酒内涵更加丰富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这样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的红酒喝起来更有满足感，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特别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是在余韵方面，十分甘美和绵长。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近日，记者再次对市区的一些火锅店进行走访，发现仍有不少火锅店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使用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的液化气罐存在安全隐患，但部分火锅店工作人员对安全隐患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不以</a:t>
            </a:r>
            <a:endParaRPr lang="en-US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如今，音乐被滥用。如果去餐馆赴宴，无论是与大众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济济一堂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，还是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知己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另辟一室，大半逃不过播放的音乐，严重的时候，宾主只能提着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嗓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3427" y="191879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5790" y="1934416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0271670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266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582" y="836712"/>
            <a:ext cx="10801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项消失：侧重结果，指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人或事物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逐渐减少以至没有；不复存在。此处应用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消逝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侧重过程，指逐渐减少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项特别：副词，尤其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项不以为然：不认为是对的，表示不同意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多含轻视意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。此处应用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不以为意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，指不把它放在心上，表示不重视，不认真对待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项济济一堂：形容许多有才能的人聚集在一起。用于此处不合语境。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700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44"/>
          <a:stretch/>
        </p:blipFill>
        <p:spPr>
          <a:xfrm>
            <a:off x="8979903" y="0"/>
            <a:ext cx="3210510" cy="2104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8582" y="542285"/>
            <a:ext cx="1123324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篡改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窜改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篡改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，动词，用作伪的手段改动或曲解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经典、理论、政策等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窜改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，动词，改动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成语、文件、古书等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篡改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窜改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词义要重，且含有贬义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7.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防止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防治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防止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，动词，预先设法制止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坏事发生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防止煤气中毒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防治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，动词，共有两个义项：一是预防和治疗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疾病等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防治结核病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；二是预防和治理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灾害等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防治蚜虫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26052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6574" y="84417"/>
            <a:ext cx="11233248" cy="672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反应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反映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共有四个义项：一是动词，机体受到体内或体外的刺激而引起相应的活动或变化，如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有的病人服药后反应得很厉害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；二是动词，化学反应；三是动词，原子核受到外力作用而发生变化，如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热核反应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；四是名词，事情所引起的意见、态度或行动，如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他的演说引起了不同的反应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有四个义项：一是动词，物体的形象反着映射到另一个物体上，如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美丽的白塔反映在湖面上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；二是比喻把客观事物的实质表现出来，如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这部小说反映了现实的生活和斗争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；三是把情况、意见等告诉上级或有关部门，如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把情况反映到县里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；四是通常指机体接受和回答客观事物影响的活动过程，人的心理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感觉、表象、观念、概念、情绪、愿望、意志等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是最高级的反映形式。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9154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8582" y="624102"/>
            <a:ext cx="11233248" cy="5181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9.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浮动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飘动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浮动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，动词，共有三个义项：一是漂浮移动，流动，如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树叶在水面上浮动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；二是上下变动，不固定，如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浮动汇率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；三是动荡，不稳定，如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人心浮动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飘动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随着风等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摆动，飘，如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白云在天空中飘动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10.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伏法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服法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伏法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犯人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被执行死刑，如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罪犯已于昨天伏法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服法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犯人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服从判决，如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认罪服法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1054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8582" y="214066"/>
            <a:ext cx="11233248" cy="6383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功夫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工夫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功夫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，共有三个义项：一是名词，本领，造诣，如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这个杂技演员真有功夫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；二是名词，指武术，如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中国功夫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；三是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做事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所耗费的时间和精力，如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下功夫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费功夫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苦功夫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工夫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，名词，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共有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三个义项：一是时间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指占用的时间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他三天工夫就学会了游泳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；二是空闲时间，如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明天有工夫再来玩儿吧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；三是方言，指时候，如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我当闺女那工夫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沟通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勾通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沟通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，动词，使两方能通连，如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沟通思想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勾通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，动词，暗中串通，勾结，贬义词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665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6574" y="756568"/>
            <a:ext cx="1123324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13.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化装</a:t>
            </a: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化妆</a:t>
            </a:r>
            <a:endParaRPr lang="zh-CN" altLang="zh-CN" sz="1050" b="1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，动词，共有两个义项：一是演员为了适合所扮演的角色的形象而修饰容貌；二是改变装束、容貌，假扮，如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化装舞会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，动词，用脂粉等使容貌美丽。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截止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截至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截止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到一定期限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停止，如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报名在昨天已经截止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截至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，动词，截止到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某个时候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报名日期截至本月底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7937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1759</TotalTime>
  <Words>3082</Words>
  <Application>Microsoft Office PowerPoint</Application>
  <PresentationFormat>自定义</PresentationFormat>
  <Paragraphs>303</Paragraphs>
  <Slides>45</Slides>
  <Notes>0</Notes>
  <HiddenSlides>4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487</cp:revision>
  <dcterms:created xsi:type="dcterms:W3CDTF">2016-03-28T08:27:22Z</dcterms:created>
  <dcterms:modified xsi:type="dcterms:W3CDTF">2016-11-22T06:05:21Z</dcterms:modified>
</cp:coreProperties>
</file>