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  <p:sldMasterId id="2147483675" r:id="rId4"/>
    <p:sldMasterId id="2147483688" r:id="rId5"/>
  </p:sldMasterIdLst>
  <p:notesMasterIdLst>
    <p:notesMasterId r:id="rId50"/>
  </p:notesMasterIdLst>
  <p:sldIdLst>
    <p:sldId id="399" r:id="rId6"/>
    <p:sldId id="347" r:id="rId7"/>
    <p:sldId id="319" r:id="rId8"/>
    <p:sldId id="327" r:id="rId9"/>
    <p:sldId id="298" r:id="rId10"/>
    <p:sldId id="400" r:id="rId11"/>
    <p:sldId id="432" r:id="rId12"/>
    <p:sldId id="412" r:id="rId13"/>
    <p:sldId id="351" r:id="rId14"/>
    <p:sldId id="411" r:id="rId15"/>
    <p:sldId id="350" r:id="rId16"/>
    <p:sldId id="352" r:id="rId17"/>
    <p:sldId id="370" r:id="rId18"/>
    <p:sldId id="426" r:id="rId19"/>
    <p:sldId id="330" r:id="rId20"/>
    <p:sldId id="299" r:id="rId21"/>
    <p:sldId id="406" r:id="rId22"/>
    <p:sldId id="407" r:id="rId23"/>
    <p:sldId id="408" r:id="rId24"/>
    <p:sldId id="409" r:id="rId25"/>
    <p:sldId id="410" r:id="rId26"/>
    <p:sldId id="422" r:id="rId27"/>
    <p:sldId id="449" r:id="rId28"/>
    <p:sldId id="450" r:id="rId29"/>
    <p:sldId id="451" r:id="rId30"/>
    <p:sldId id="452" r:id="rId31"/>
    <p:sldId id="453" r:id="rId32"/>
    <p:sldId id="454" r:id="rId33"/>
    <p:sldId id="455" r:id="rId34"/>
    <p:sldId id="456" r:id="rId35"/>
    <p:sldId id="457" r:id="rId36"/>
    <p:sldId id="458" r:id="rId37"/>
    <p:sldId id="459" r:id="rId38"/>
    <p:sldId id="460" r:id="rId39"/>
    <p:sldId id="461" r:id="rId40"/>
    <p:sldId id="462" r:id="rId41"/>
    <p:sldId id="463" r:id="rId42"/>
    <p:sldId id="464" r:id="rId43"/>
    <p:sldId id="465" r:id="rId44"/>
    <p:sldId id="466" r:id="rId45"/>
    <p:sldId id="467" r:id="rId46"/>
    <p:sldId id="468" r:id="rId47"/>
    <p:sldId id="469" r:id="rId48"/>
    <p:sldId id="470" r:id="rId4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 varScale="1">
        <p:scale>
          <a:sx n="80" d="100"/>
          <a:sy n="80" d="100"/>
        </p:scale>
        <p:origin x="378" y="96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notesMaster" Target="notesMasters/notesMaster1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image" Target="../media/image4.png"/><Relationship Id="rId6" Type="http://schemas.openxmlformats.org/officeDocument/2006/relationships/tags" Target="../tags/tag9.xml"/><Relationship Id="rId5" Type="http://schemas.openxmlformats.org/officeDocument/2006/relationships/image" Target="../media/image3.png"/><Relationship Id="rId4" Type="http://schemas.openxmlformats.org/officeDocument/2006/relationships/tags" Target="../tags/tag8.xml"/><Relationship Id="rId3" Type="http://schemas.openxmlformats.org/officeDocument/2006/relationships/image" Target="../media/image2.jpeg"/><Relationship Id="rId2" Type="http://schemas.openxmlformats.org/officeDocument/2006/relationships/tags" Target="../tags/tag7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99691-C970-4198-B364-7AE098605A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B89-0904-4530-A412-54D703D19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99691-C970-4198-B364-7AE098605A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B89-0904-4530-A412-54D703D19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99691-C970-4198-B364-7AE098605A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B89-0904-4530-A412-54D703D19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>
            <p:custDataLst>
              <p:tags r:id="rId2"/>
            </p:custDataLst>
          </p:nvPr>
        </p:nvGrpSpPr>
        <p:grpSpPr>
          <a:xfrm>
            <a:off x="0" y="5160889"/>
            <a:ext cx="12192000" cy="1697111"/>
            <a:chOff x="0" y="5160889"/>
            <a:chExt cx="12192000" cy="1697111"/>
          </a:xfrm>
        </p:grpSpPr>
        <p:sp>
          <p:nvSpPr>
            <p:cNvPr id="10" name="矩形 9"/>
            <p:cNvSpPr/>
            <p:nvPr>
              <p:custDataLst>
                <p:tags r:id="rId3"/>
              </p:custDataLst>
            </p:nvPr>
          </p:nvSpPr>
          <p:spPr>
            <a:xfrm>
              <a:off x="0" y="6458857"/>
              <a:ext cx="12192000" cy="3991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Picture 5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72570" y="5160889"/>
              <a:ext cx="1295400" cy="1697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email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rcRect l="-25332"/>
          <a:stretch>
            <a:fillRect/>
          </a:stretch>
        </p:blipFill>
        <p:spPr bwMode="auto">
          <a:xfrm>
            <a:off x="0" y="-18277"/>
            <a:ext cx="12191999" cy="687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print"/>
          <a:srcRect/>
          <a:stretch>
            <a:fillRect/>
          </a:stretch>
        </p:blipFill>
        <p:spPr>
          <a:xfrm>
            <a:off x="0" y="-12700"/>
            <a:ext cx="10984764" cy="68707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679214" y="5935498"/>
            <a:ext cx="518205" cy="5364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4452848" y="580547"/>
            <a:ext cx="1077626" cy="5307624"/>
          </a:xfrm>
        </p:spPr>
        <p:txBody>
          <a:bodyPr vert="eaVert" anchor="ctr">
            <a:noAutofit/>
          </a:bodyPr>
          <a:lstStyle>
            <a:lvl1pPr algn="dist">
              <a:defRPr sz="6600" b="0" baseline="0">
                <a:solidFill>
                  <a:schemeClr val="accent1">
                    <a:lumMod val="50000"/>
                  </a:schemeClr>
                </a:solidFill>
                <a:latin typeface="隶书" panose="02010509060101010101" pitchFamily="49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5" y="-28730"/>
            <a:ext cx="3402837" cy="687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99691-C970-4198-B364-7AE098605A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B89-0904-4530-A412-54D703D19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DC104E-4C2A-264B-9FA7-C7FA67AEFC5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B47FD8E-9302-5B40-B0F9-4682B27CD23C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891743-FEEF-0A49-8871-1A480700258E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BEB2E26-A8AB-194C-AB59-6629AF3C2CF9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99691-C970-4198-B364-7AE098605A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B89-0904-4530-A412-54D703D19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0C060F6-D7FB-4245-B530-0FC2065A88E9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8CD4A7-FF5F-9B41-A032-44DA950A5D71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702051-1EF1-CF46-B203-7802E5355B09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3A10FDD-72A7-EE41-88D5-4C254BD48D20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EE2D16-96F5-5F49-ACCC-2D1DD424025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E59C40E-2FC9-1C48-96FC-5E04C5309E71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6629DE-E7F0-5B4F-A58D-3FD459374A4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0EC51C-CD42-3B46-B96B-BE7CA5D3FAEB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99691-C970-4198-B364-7AE098605A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B89-0904-4530-A412-54D703D19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99691-C970-4198-B364-7AE098605A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B89-0904-4530-A412-54D703D19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99691-C970-4198-B364-7AE098605A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B89-0904-4530-A412-54D703D19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99691-C970-4198-B364-7AE098605A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B89-0904-4530-A412-54D703D19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99691-C970-4198-B364-7AE098605A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B89-0904-4530-A412-54D703D19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99691-C970-4198-B364-7AE098605A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23B89-0904-4530-A412-54D703D19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99691-C970-4198-B364-7AE098605A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23B89-0904-4530-A412-54D703D19B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196" name="日期占位符 8195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97" name="页脚占位符 8196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98" name="灯片编号占位符 8197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push dir="r"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80898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0899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>
                <a:solidFill>
                  <a:srgbClr val="000000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2B6794-D9F7-C84D-9AF7-AF93F97D3909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4.xml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2.jpeg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91" name="副标题 12290"/>
          <p:cNvSpPr>
            <a:spLocks noGrp="1"/>
          </p:cNvSpPr>
          <p:nvPr>
            <p:ph type="subTitle" idx="1"/>
          </p:nvPr>
        </p:nvSpPr>
        <p:spPr>
          <a:xfrm>
            <a:off x="3799840" y="1714500"/>
            <a:ext cx="7019925" cy="3429000"/>
          </a:xfrm>
        </p:spPr>
        <p:txBody>
          <a:bodyPr/>
          <a:p>
            <a:pPr defTabSz="914400">
              <a:buClrTx/>
              <a:buSzTx/>
              <a:buFontTx/>
            </a:pPr>
            <a:r>
              <a:rPr lang="zh-CN" altLang="en-US"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武松              风雪山神庙</a:t>
            </a:r>
            <a:endParaRPr lang="zh-CN" altLang="en-US" sz="4000" b="1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buClrTx/>
              <a:buSzTx/>
              <a:buFontTx/>
            </a:pPr>
            <a:r>
              <a:rPr lang="zh-CN" altLang="en-US"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林冲              大闹野猪林</a:t>
            </a:r>
            <a:endParaRPr lang="zh-CN" altLang="en-US" sz="4000" b="1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buClrTx/>
              <a:buSzTx/>
              <a:buFontTx/>
            </a:pPr>
            <a:r>
              <a:rPr lang="zh-CN" altLang="en-US"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杨志              景阳岗打虎 </a:t>
            </a:r>
            <a:endParaRPr lang="zh-CN" altLang="en-US" sz="4000" b="1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buClrTx/>
              <a:buSzTx/>
              <a:buFontTx/>
            </a:pPr>
            <a:r>
              <a:rPr lang="zh-CN" altLang="en-US"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吴用              汴京城卖刀</a:t>
            </a:r>
            <a:endParaRPr lang="zh-CN" altLang="en-US" sz="4000" b="1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buClrTx/>
              <a:buSzTx/>
              <a:buFontTx/>
            </a:pPr>
            <a:r>
              <a:rPr lang="zh-CN" altLang="en-US"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鲁智深          智取生辰纲</a:t>
            </a:r>
            <a:endParaRPr lang="zh-CN" altLang="en-US" sz="4000" b="1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buClrTx/>
              <a:buSzTx/>
              <a:buFontTx/>
            </a:pPr>
            <a:r>
              <a:rPr lang="zh-CN" altLang="en-US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endParaRPr lang="zh-CN" altLang="en-US" sz="32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直接连接符 12291"/>
          <p:cNvSpPr/>
          <p:nvPr/>
        </p:nvSpPr>
        <p:spPr>
          <a:xfrm rot="21240000">
            <a:off x="5880100" y="1916113"/>
            <a:ext cx="1728788" cy="151288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293" name="直接连接符 12292"/>
          <p:cNvSpPr/>
          <p:nvPr/>
        </p:nvSpPr>
        <p:spPr>
          <a:xfrm flipV="1">
            <a:off x="5761990" y="2078990"/>
            <a:ext cx="1655763" cy="7921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294" name="直接连接符 12293"/>
          <p:cNvSpPr/>
          <p:nvPr/>
        </p:nvSpPr>
        <p:spPr>
          <a:xfrm>
            <a:off x="5878513" y="3428683"/>
            <a:ext cx="1657350" cy="7921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295" name="直接连接符 12294"/>
          <p:cNvSpPr/>
          <p:nvPr/>
        </p:nvSpPr>
        <p:spPr>
          <a:xfrm flipV="1">
            <a:off x="6240463" y="2636838"/>
            <a:ext cx="1295400" cy="2160587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296" name="直接连接符 12295"/>
          <p:cNvSpPr/>
          <p:nvPr/>
        </p:nvSpPr>
        <p:spPr>
          <a:xfrm>
            <a:off x="5762308" y="4308793"/>
            <a:ext cx="1655762" cy="64770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矩形 1"/>
          <p:cNvSpPr/>
          <p:nvPr/>
        </p:nvSpPr>
        <p:spPr>
          <a:xfrm>
            <a:off x="1113155" y="871855"/>
            <a:ext cx="4925060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华文行楷" pitchFamily="2" charset="-122"/>
              </a:rPr>
              <a:t>人物、故事连一连</a:t>
            </a:r>
            <a:endParaRPr lang="zh-CN" altLang="en-US" sz="3600" b="1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525145" y="3704590"/>
            <a:ext cx="2348865" cy="171513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p>
            <a:pPr eaLnBrk="1" hangingPunct="1"/>
            <a:r>
              <a:rPr lang="zh-CN" altLang="en-US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49" charset="-122"/>
              </a:rPr>
              <a:t>理清小说情节</a:t>
            </a:r>
            <a:endParaRPr lang="zh-CN" altLang="en-US" b="1">
              <a:solidFill>
                <a:schemeClr val="accent5">
                  <a:lumMod val="50000"/>
                </a:schemeClr>
              </a:solidFill>
              <a:effectLst>
                <a:outerShdw blurRad="38100" dist="38100" dir="2700000">
                  <a:srgbClr val="00000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24000" y="1939290"/>
            <a:ext cx="9218930" cy="1006475"/>
          </a:xfrm>
          <a:prstGeom prst="rect">
            <a:avLst/>
          </a:prstGeom>
          <a:solidFill>
            <a:schemeClr val="accent1">
              <a:alpha val="34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4000" y="3869055"/>
            <a:ext cx="9219565" cy="1117600"/>
          </a:xfrm>
          <a:prstGeom prst="rect">
            <a:avLst/>
          </a:prstGeom>
          <a:solidFill>
            <a:schemeClr val="accent1">
              <a:alpha val="28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4978" name="Rectangle 3"/>
          <p:cNvSpPr>
            <a:spLocks noGrp="1"/>
          </p:cNvSpPr>
          <p:nvPr>
            <p:ph idx="1"/>
          </p:nvPr>
        </p:nvSpPr>
        <p:spPr>
          <a:xfrm>
            <a:off x="1524000" y="1417955"/>
            <a:ext cx="9036050" cy="4247515"/>
          </a:xfrm>
        </p:spPr>
        <p:txBody>
          <a:bodyPr vert="horz" wrap="square" lIns="91440" tIns="45720" rIns="91440" bIns="45720" anchor="t"/>
          <a:p>
            <a:pPr marL="0" indent="0" eaLnBrk="1" hangingPunct="1">
              <a:buNone/>
            </a:pP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/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找主要人物。生辰纲是谁智取的？押送生辰纲的是谁？有哪些矛盾冲突？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/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eaLnBrk="1" hangingPunct="1"/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eaLnBrk="1" hangingPunct="1"/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跳读课文，筛选信息，以人物的主要行动（谁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干什么）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归纳小说情节。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eaLnBrk="1" hangingPunct="1">
              <a:buNone/>
            </a:pP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</p:grpSp>
      <p:sp>
        <p:nvSpPr>
          <p:cNvPr id="16388" name="文本框 1"/>
          <p:cNvSpPr txBox="1"/>
          <p:nvPr/>
        </p:nvSpPr>
        <p:spPr>
          <a:xfrm>
            <a:off x="1717051" y="1179195"/>
            <a:ext cx="304101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两组主要人物。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9" name="文本框 2"/>
          <p:cNvSpPr txBox="1"/>
          <p:nvPr/>
        </p:nvSpPr>
        <p:spPr>
          <a:xfrm>
            <a:off x="1577566" y="2352380"/>
            <a:ext cx="931774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杨志、老督管、虞侯、军健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晁盖、吴用、白胜、公孙胜、刘唐、阮氏三兄弟</a:t>
            </a:r>
            <a:endParaRPr lang="zh-CN" altLang="en-US" sz="3200" b="1" dirty="0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53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092690" y="5446395"/>
            <a:ext cx="1925955" cy="1283970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24578" name="矩形 2"/>
          <p:cNvSpPr/>
          <p:nvPr/>
        </p:nvSpPr>
        <p:spPr>
          <a:xfrm>
            <a:off x="1689735" y="877888"/>
            <a:ext cx="467423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 defTabSz="1219200"/>
            <a:r>
              <a:rPr lang="zh-CN" altLang="en-US" sz="32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课文中有哪些矛盾冲突？</a:t>
            </a:r>
            <a:endParaRPr lang="zh-CN" altLang="en-US" sz="3200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2" name="文本框 2"/>
          <p:cNvSpPr txBox="1"/>
          <p:nvPr/>
        </p:nvSpPr>
        <p:spPr>
          <a:xfrm>
            <a:off x="1696085" y="1847850"/>
            <a:ext cx="67691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</a:rPr>
              <a:t>杨志押送与晁、吴等人夺取的矛盾冲突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03" name="文本框 2"/>
          <p:cNvSpPr txBox="1"/>
          <p:nvPr/>
        </p:nvSpPr>
        <p:spPr>
          <a:xfrm>
            <a:off x="7106285" y="2584450"/>
            <a:ext cx="2557463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主要矛盾冲突</a:t>
            </a:r>
            <a:endParaRPr lang="zh-CN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04" name="文本框 2"/>
          <p:cNvSpPr txBox="1"/>
          <p:nvPr/>
        </p:nvSpPr>
        <p:spPr>
          <a:xfrm>
            <a:off x="1689735" y="3570288"/>
            <a:ext cx="79692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</a:rPr>
              <a:t>杨志与军健、虞侯、老督管之间的内部矛盾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05" name="文本框 4"/>
          <p:cNvSpPr txBox="1"/>
          <p:nvPr/>
        </p:nvSpPr>
        <p:spPr>
          <a:xfrm>
            <a:off x="7106285" y="4422775"/>
            <a:ext cx="2557463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次要矛盾冲突</a:t>
            </a:r>
            <a:endParaRPr lang="zh-CN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3" grpId="1"/>
      <p:bldP spid="25604" grpId="0"/>
      <p:bldP spid="25605" grpId="0"/>
      <p:bldP spid="2560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24"/>
          <p:cNvSpPr/>
          <p:nvPr/>
        </p:nvSpPr>
        <p:spPr bwMode="auto">
          <a:xfrm>
            <a:off x="10216515" y="4698365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93960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161415" y="4523740"/>
            <a:ext cx="95307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结局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（补叙）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000" b="1" dirty="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打破谜底说根由，枣客原是七好汉。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555" name="矩形 2"/>
          <p:cNvSpPr/>
          <p:nvPr/>
        </p:nvSpPr>
        <p:spPr>
          <a:xfrm>
            <a:off x="1670368" y="989648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 defTabSz="1219200"/>
            <a:r>
              <a:rPr lang="zh-CN" altLang="en-US" sz="32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情节：</a:t>
            </a:r>
            <a:endParaRPr lang="zh-CN" altLang="en-US" sz="3200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9" name="文本框 2"/>
          <p:cNvSpPr txBox="1"/>
          <p:nvPr/>
        </p:nvSpPr>
        <p:spPr>
          <a:xfrm>
            <a:off x="1228725" y="2048193"/>
            <a:ext cx="828198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开端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1-7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杨志押送金银担，军汉天热行路苦。</a:t>
            </a:r>
            <a:endParaRPr lang="zh-CN" altLang="en-US" sz="30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60" name="文本框 3"/>
          <p:cNvSpPr txBox="1"/>
          <p:nvPr/>
        </p:nvSpPr>
        <p:spPr>
          <a:xfrm>
            <a:off x="1161415" y="2827338"/>
            <a:ext cx="84169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发展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8-11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黄泥冈军汉歇凉，黑松林吴用下药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61" name="文本框 4"/>
          <p:cNvSpPr txBox="1"/>
          <p:nvPr/>
        </p:nvSpPr>
        <p:spPr>
          <a:xfrm>
            <a:off x="1161098" y="3647758"/>
            <a:ext cx="9164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高潮结局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12-13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众军喝酒中计，好汉智取生辰纲。</a:t>
            </a:r>
            <a:endParaRPr lang="zh-CN" altLang="en-US" sz="30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1003300" y="4352290"/>
            <a:ext cx="9213215" cy="412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459" grpId="0"/>
      <p:bldP spid="19460" grpId="0"/>
      <p:bldP spid="194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5" name="Text Box 2"/>
          <p:cNvSpPr txBox="1"/>
          <p:nvPr/>
        </p:nvSpPr>
        <p:spPr>
          <a:xfrm>
            <a:off x="1434465" y="1458595"/>
            <a:ext cx="9144000" cy="3082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选段《智取生辰纲》以“生辰纲”的争夺为中心事件，采用双线结构，明线是什么？暗线又是什么？</a:t>
            </a: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明、暗两条线索在什么时间，什么地点交接在一起呢？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algn="l" eaLnBrk="1" hangingPunct="1">
              <a:spcBef>
                <a:spcPct val="20000"/>
              </a:spcBef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</p:grpSp>
      <p:sp>
        <p:nvSpPr>
          <p:cNvPr id="21506" name="文本框 1"/>
          <p:cNvSpPr txBox="1"/>
          <p:nvPr/>
        </p:nvSpPr>
        <p:spPr>
          <a:xfrm>
            <a:off x="1038387" y="956192"/>
            <a:ext cx="9190493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宋体" panose="02010600030101010101" pitchFamily="2" charset="-122"/>
              </a:rPr>
              <a:t>理清情节结构。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0" name="文本框 2"/>
          <p:cNvSpPr txBox="1"/>
          <p:nvPr/>
        </p:nvSpPr>
        <p:spPr>
          <a:xfrm>
            <a:off x="2643268" y="2355353"/>
            <a:ext cx="3600450" cy="1765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70000"/>
              </a:lnSpc>
              <a:buClr>
                <a:srgbClr val="9BBB59"/>
              </a:buClr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杨志押送生辰纲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70000"/>
              </a:lnSpc>
              <a:buClr>
                <a:srgbClr val="9BBB59"/>
              </a:buClr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吴用智取生辰纲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6369130" y="3058616"/>
            <a:ext cx="538163" cy="41433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412" name="文本框 4"/>
          <p:cNvSpPr txBox="1"/>
          <p:nvPr/>
        </p:nvSpPr>
        <p:spPr>
          <a:xfrm>
            <a:off x="7381955" y="2580778"/>
            <a:ext cx="11334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rgbClr val="9BBB59"/>
              </a:buCl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明线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3" name="文本框 5"/>
          <p:cNvSpPr txBox="1"/>
          <p:nvPr/>
        </p:nvSpPr>
        <p:spPr>
          <a:xfrm>
            <a:off x="7416880" y="3317378"/>
            <a:ext cx="11334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rgbClr val="9BBB59"/>
              </a:buCl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暗线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092690" y="5446395"/>
            <a:ext cx="1925955" cy="1283970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4" grpId="0" animBg="1"/>
      <p:bldP spid="14" grpId="1" bldLvl="0" animBg="1"/>
      <p:bldP spid="17412" grpId="0"/>
      <p:bldP spid="174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23" name="Text Box 23"/>
          <p:cNvSpPr txBox="1"/>
          <p:nvPr/>
        </p:nvSpPr>
        <p:spPr>
          <a:xfrm>
            <a:off x="2354898" y="3144838"/>
            <a:ext cx="6000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明线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 Box 24"/>
          <p:cNvSpPr txBox="1"/>
          <p:nvPr/>
        </p:nvSpPr>
        <p:spPr>
          <a:xfrm>
            <a:off x="9150985" y="3144838"/>
            <a:ext cx="5969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暗线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AutoShape 25"/>
          <p:cNvSpPr/>
          <p:nvPr/>
        </p:nvSpPr>
        <p:spPr>
          <a:xfrm>
            <a:off x="2354898" y="1484313"/>
            <a:ext cx="3119437" cy="549275"/>
          </a:xfrm>
          <a:prstGeom prst="wedgeRectCallout">
            <a:avLst>
              <a:gd name="adj1" fmla="val -43745"/>
              <a:gd name="adj2" fmla="val 13227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defTabSz="1219200"/>
            <a:r>
              <a:rPr lang="zh-CN" altLang="eu-E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杨志</a:t>
            </a:r>
            <a:r>
              <a:rPr lang="zh-CN" altLang="eu-ES" sz="30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押送</a:t>
            </a:r>
            <a:r>
              <a:rPr lang="zh-CN" altLang="eu-E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生辰纲</a:t>
            </a:r>
            <a:endParaRPr lang="zh-CN" altLang="eu-E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AutoShape 26"/>
          <p:cNvSpPr/>
          <p:nvPr/>
        </p:nvSpPr>
        <p:spPr>
          <a:xfrm>
            <a:off x="6747510" y="1484313"/>
            <a:ext cx="3143250" cy="549275"/>
          </a:xfrm>
          <a:prstGeom prst="wedgeRectCallout">
            <a:avLst>
              <a:gd name="adj1" fmla="val -43727"/>
              <a:gd name="adj2" fmla="val 34560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defTabSz="1219200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好汉</a:t>
            </a:r>
            <a:r>
              <a:rPr lang="zh-CN" altLang="en-US" sz="30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智取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生辰纲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224848" y="2490788"/>
            <a:ext cx="1095375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defTabSz="1219200"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上路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 defTabSz="1219200"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中计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 defTabSz="1219200"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失纲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86960" y="2833688"/>
            <a:ext cx="248285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六月初四正午黄泥岗松树林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00010" y="2490788"/>
            <a:ext cx="948690" cy="2168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 defTabSz="1219200"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定计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 defTabSz="1219200"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施计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 defTabSz="1219200"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劫纲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AutoShape 3"/>
          <p:cNvSpPr/>
          <p:nvPr/>
        </p:nvSpPr>
        <p:spPr bwMode="auto">
          <a:xfrm>
            <a:off x="8908098" y="2805113"/>
            <a:ext cx="242888" cy="1690688"/>
          </a:xfrm>
          <a:prstGeom prst="rightBrace">
            <a:avLst>
              <a:gd name="adj1" fmla="val 5122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3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8" name="AutoShape 16"/>
          <p:cNvSpPr/>
          <p:nvPr/>
        </p:nvSpPr>
        <p:spPr bwMode="auto">
          <a:xfrm>
            <a:off x="2954973" y="2803525"/>
            <a:ext cx="269875" cy="1690688"/>
          </a:xfrm>
          <a:prstGeom prst="leftBrace">
            <a:avLst>
              <a:gd name="adj1" fmla="val 27764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zh-CN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9" name="左右箭头 8"/>
          <p:cNvSpPr/>
          <p:nvPr/>
        </p:nvSpPr>
        <p:spPr>
          <a:xfrm>
            <a:off x="4663123" y="3573463"/>
            <a:ext cx="2846388" cy="166688"/>
          </a:xfrm>
          <a:prstGeom prst="left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9" grpId="0"/>
      <p:bldP spid="3" grpId="0"/>
      <p:bldP spid="6" grpId="0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49488" y="575310"/>
            <a:ext cx="3684587" cy="5397500"/>
            <a:chOff x="983" y="1305"/>
            <a:chExt cx="5802" cy="8499"/>
          </a:xfrm>
        </p:grpSpPr>
        <p:pic>
          <p:nvPicPr>
            <p:cNvPr id="48132" name="图片 1"/>
            <p:cNvPicPr>
              <a:picLocks noChangeAspect="1"/>
            </p:cNvPicPr>
            <p:nvPr/>
          </p:nvPicPr>
          <p:blipFill>
            <a:blip r:embed="rId1" cstate="print"/>
            <a:srcRect l="16118" t="7050" r="9111"/>
            <a:stretch>
              <a:fillRect/>
            </a:stretch>
          </p:blipFill>
          <p:spPr>
            <a:xfrm>
              <a:off x="982" y="1305"/>
              <a:ext cx="4782" cy="7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133" name="Rectangle 2"/>
            <p:cNvSpPr txBox="1">
              <a:spLocks noRot="1"/>
            </p:cNvSpPr>
            <p:nvPr/>
          </p:nvSpPr>
          <p:spPr>
            <a:xfrm>
              <a:off x="982" y="8870"/>
              <a:ext cx="5802" cy="935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defTabSz="1219200" eaLnBrk="0" hangingPunct="0"/>
              <a:r>
                <a:rPr lang="zh-CN" altLang="en-US" sz="3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托塔天王</a:t>
              </a:r>
              <a:r>
                <a:rPr lang="en-US" altLang="zh-CN" sz="3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30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晁盖</a:t>
              </a:r>
              <a:endPara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14" name="Text Box 4"/>
          <p:cNvSpPr txBox="1"/>
          <p:nvPr/>
        </p:nvSpPr>
        <p:spPr>
          <a:xfrm>
            <a:off x="6172200" y="959485"/>
            <a:ext cx="4252595" cy="4939030"/>
          </a:xfrm>
          <a:prstGeom prst="rect">
            <a:avLst/>
          </a:prstGeom>
          <a:solidFill>
            <a:schemeClr val="bg1">
              <a:alpha val="26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郓城县东溪村保正，当地富户，人称托塔天王。智取生辰纲后投梁山入伙。继王伦后为梁山寨主，后中毒箭身亡，宋江接任。晁盖不在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108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将之列。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244918" y="483235"/>
            <a:ext cx="3668712" cy="5699125"/>
            <a:chOff x="7312" y="1065"/>
            <a:chExt cx="5779" cy="8976"/>
          </a:xfrm>
        </p:grpSpPr>
        <p:pic>
          <p:nvPicPr>
            <p:cNvPr id="45062" name="Picture 6" descr="shb1a-0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7312" y="1065"/>
              <a:ext cx="5445" cy="7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3" name="Rectangle 7"/>
            <p:cNvSpPr>
              <a:spLocks noRot="1"/>
            </p:cNvSpPr>
            <p:nvPr/>
          </p:nvSpPr>
          <p:spPr>
            <a:xfrm>
              <a:off x="7724" y="8686"/>
              <a:ext cx="5367" cy="13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智多星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吴用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5951220" y="1013460"/>
            <a:ext cx="4400550" cy="439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C0C0C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FF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FF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solidFill>
                  <a:srgbClr val="B23686"/>
                </a:solidFill>
                <a:ea typeface="黑体" panose="02010609060101010101" pitchFamily="49" charset="-122"/>
              </a:rPr>
              <a:t>     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足智多谋，常以诸葛亮自比，人称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智多星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    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为晁盖献计，智取生辰纲。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计劫法场，救宋江、戴宗。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双掌连环计攻克祝家庄。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宋江闹华州时，计救九纹龙史进、花和尚鲁智深。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屡出奇谋，屡建战功。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"/>
          <p:cNvGrpSpPr/>
          <p:nvPr/>
        </p:nvGrpSpPr>
        <p:grpSpPr>
          <a:xfrm>
            <a:off x="1897063" y="527685"/>
            <a:ext cx="3813175" cy="5711825"/>
            <a:chOff x="737" y="985"/>
            <a:chExt cx="6005" cy="8996"/>
          </a:xfrm>
        </p:grpSpPr>
        <p:pic>
          <p:nvPicPr>
            <p:cNvPr id="45060" name="Picture 10" descr="shb1b-70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737" y="985"/>
              <a:ext cx="6005" cy="7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1" name="Rectangle 11"/>
            <p:cNvSpPr>
              <a:spLocks noRot="1"/>
            </p:cNvSpPr>
            <p:nvPr/>
          </p:nvSpPr>
          <p:spPr>
            <a:xfrm>
              <a:off x="906" y="8746"/>
              <a:ext cx="4927" cy="12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白日鼠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白胜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81445" y="528320"/>
            <a:ext cx="3766820" cy="5690870"/>
            <a:chOff x="7063" y="855"/>
            <a:chExt cx="5932" cy="9445"/>
          </a:xfrm>
        </p:grpSpPr>
        <p:pic>
          <p:nvPicPr>
            <p:cNvPr id="44036" name="Picture 6" descr="shb1a-0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62" y="855"/>
              <a:ext cx="5932" cy="82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37" name="Rectangle 7"/>
            <p:cNvSpPr>
              <a:spLocks noRot="1"/>
            </p:cNvSpPr>
            <p:nvPr/>
          </p:nvSpPr>
          <p:spPr>
            <a:xfrm>
              <a:off x="7275" y="9067"/>
              <a:ext cx="5532" cy="1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入云龙</a:t>
              </a:r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公孙胜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373235" y="2059940"/>
            <a:ext cx="2089150" cy="88646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5590" y="3205480"/>
            <a:ext cx="11881485" cy="3732530"/>
          </a:xfrm>
          <a:prstGeom prst="rect">
            <a:avLst/>
          </a:prstGeom>
        </p:spPr>
      </p:pic>
      <p:sp>
        <p:nvSpPr>
          <p:cNvPr id="9218" name="文本框 1"/>
          <p:cNvSpPr txBox="1"/>
          <p:nvPr/>
        </p:nvSpPr>
        <p:spPr>
          <a:xfrm>
            <a:off x="4304030" y="177800"/>
            <a:ext cx="4917440" cy="1322070"/>
          </a:xfrm>
          <a:prstGeom prst="rect">
            <a:avLst/>
          </a:prstGeom>
          <a:solidFill>
            <a:srgbClr val="FFC000">
              <a:alpha val="22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9219" name="标题 1"/>
          <p:cNvSpPr>
            <a:spLocks noGrp="1"/>
          </p:cNvSpPr>
          <p:nvPr/>
        </p:nvSpPr>
        <p:spPr>
          <a:xfrm>
            <a:off x="4458335" y="341948"/>
            <a:ext cx="4279900" cy="71755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000">
                    <a:alpha val="27000"/>
                  </a:srgbClr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智取生辰纲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9446" name="Text Box 6"/>
          <p:cNvSpPr txBox="1">
            <a:spLocks noChangeArrowheads="1"/>
          </p:cNvSpPr>
          <p:nvPr/>
        </p:nvSpPr>
        <p:spPr bwMode="auto">
          <a:xfrm>
            <a:off x="6337935" y="1657350"/>
            <a:ext cx="30353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charset="0"/>
                <a:ea typeface="楷体_GB2312" charset="0"/>
                <a:cs typeface="+mn-cs"/>
              </a:rPr>
              <a:t>作者：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施耐庵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00275" y="317500"/>
            <a:ext cx="3856038" cy="5884863"/>
            <a:chOff x="520" y="880"/>
            <a:chExt cx="6072" cy="9268"/>
          </a:xfrm>
        </p:grpSpPr>
        <p:sp>
          <p:nvSpPr>
            <p:cNvPr id="46086" name="Rectangle 2"/>
            <p:cNvSpPr txBox="1">
              <a:spLocks noRot="1"/>
            </p:cNvSpPr>
            <p:nvPr/>
          </p:nvSpPr>
          <p:spPr>
            <a:xfrm>
              <a:off x="1115" y="9220"/>
              <a:ext cx="4915" cy="92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defTabSz="1219200" eaLnBrk="0" hangingPunct="0"/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赤发鬼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刘唐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46087" name="Picture 3" descr="shb1a-2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20" y="880"/>
              <a:ext cx="6072" cy="823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" name="组合 13"/>
          <p:cNvGrpSpPr/>
          <p:nvPr/>
        </p:nvGrpSpPr>
        <p:grpSpPr>
          <a:xfrm>
            <a:off x="6521450" y="382588"/>
            <a:ext cx="3938588" cy="5808662"/>
            <a:chOff x="7324" y="982"/>
            <a:chExt cx="6204" cy="9148"/>
          </a:xfrm>
        </p:grpSpPr>
        <p:pic>
          <p:nvPicPr>
            <p:cNvPr id="46084" name="Picture 6" descr="shb1a-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25" y="982"/>
              <a:ext cx="5897" cy="8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85" name="Rectangle 7"/>
            <p:cNvSpPr>
              <a:spLocks noRot="1"/>
            </p:cNvSpPr>
            <p:nvPr/>
          </p:nvSpPr>
          <p:spPr>
            <a:xfrm>
              <a:off x="7324" y="9203"/>
              <a:ext cx="6204" cy="9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立地太岁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阮小二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64385" y="436245"/>
            <a:ext cx="3917950" cy="5857875"/>
            <a:chOff x="610" y="915"/>
            <a:chExt cx="6170" cy="9226"/>
          </a:xfrm>
        </p:grpSpPr>
        <p:sp>
          <p:nvSpPr>
            <p:cNvPr id="47110" name="Rectangle 2"/>
            <p:cNvSpPr txBox="1">
              <a:spLocks noRot="1"/>
            </p:cNvSpPr>
            <p:nvPr/>
          </p:nvSpPr>
          <p:spPr>
            <a:xfrm>
              <a:off x="610" y="9263"/>
              <a:ext cx="6171" cy="87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defTabSz="1219200" eaLnBrk="0" hangingPunct="0"/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短命二郎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阮小五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47111" name="Picture 3" descr="shb1a-29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50" y="915"/>
              <a:ext cx="5690" cy="819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" name="组合 13"/>
          <p:cNvGrpSpPr/>
          <p:nvPr/>
        </p:nvGrpSpPr>
        <p:grpSpPr>
          <a:xfrm>
            <a:off x="6118860" y="436245"/>
            <a:ext cx="3898900" cy="5883275"/>
            <a:chOff x="6995" y="915"/>
            <a:chExt cx="6140" cy="9266"/>
          </a:xfrm>
        </p:grpSpPr>
        <p:pic>
          <p:nvPicPr>
            <p:cNvPr id="47108" name="Picture 6" descr="shb1a-3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95" y="915"/>
              <a:ext cx="6140" cy="81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09" name="Rectangle 7"/>
            <p:cNvSpPr/>
            <p:nvPr/>
          </p:nvSpPr>
          <p:spPr>
            <a:xfrm>
              <a:off x="7401" y="9263"/>
              <a:ext cx="5584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活阎罗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阮小七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1374140" y="1229995"/>
            <a:ext cx="9943465" cy="313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en-US" altLang="zh-CN" sz="1800" b="1">
              <a:solidFill>
                <a:srgbClr val="0000FF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0000FF"/>
                </a:solidFill>
              </a:rPr>
              <a:t>        </a:t>
            </a:r>
            <a:r>
              <a:rPr lang="zh-CN" altLang="en-US" sz="36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</a:rPr>
              <a:t>面对“生辰纲”这笔巨大的财宝，杨志一路费尽心思，力求“生辰纲”不失；而智多星吴用巧设妙计，众好汉志在必得。这场英雄与英雄之间的斗智斗谋，最终结果如何？为什么会出现这样的结果？且听下回分解。</a:t>
            </a:r>
            <a:endParaRPr lang="zh-CN" altLang="en-US" sz="3600" b="1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092690" y="5446395"/>
            <a:ext cx="1925955" cy="1283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2" name="Text Box 2"/>
          <p:cNvSpPr txBox="1"/>
          <p:nvPr/>
        </p:nvSpPr>
        <p:spPr>
          <a:xfrm>
            <a:off x="4843145" y="1898650"/>
            <a:ext cx="54673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晁盖、吴用等人劫取生辰纲用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智”主要体现在哪些方面？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629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49133" y="1527175"/>
            <a:ext cx="2741612" cy="36226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63830" y="137160"/>
            <a:ext cx="3264535" cy="674370"/>
            <a:chOff x="258" y="216"/>
            <a:chExt cx="5141" cy="1062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寻智之旅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27649" name="矩形 6"/>
          <p:cNvSpPr/>
          <p:nvPr/>
        </p:nvSpPr>
        <p:spPr>
          <a:xfrm>
            <a:off x="1886268" y="579755"/>
            <a:ext cx="35544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19200" eaLnBrk="0" hangingPunct="0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智用天时、地利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7650" name="文本框 1"/>
          <p:cNvSpPr txBox="1"/>
          <p:nvPr/>
        </p:nvSpPr>
        <p:spPr>
          <a:xfrm>
            <a:off x="1889443" y="1370330"/>
            <a:ext cx="46005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）时间：六月初四当午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7651" name="文本框 2"/>
          <p:cNvSpPr txBox="1"/>
          <p:nvPr/>
        </p:nvSpPr>
        <p:spPr>
          <a:xfrm>
            <a:off x="1889443" y="2054543"/>
            <a:ext cx="8170862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直接描写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正是六月初四日时节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”“其日十分大热”“其时那热不可当”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间接描写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那石头上热了，脚疼走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不得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”“两个虞候和老都管气喘急急，也巴到冈子上松树下坐了喘气”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27650" grpId="0"/>
      <p:bldP spid="2765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3" name="矩形 6"/>
          <p:cNvSpPr/>
          <p:nvPr/>
        </p:nvSpPr>
        <p:spPr>
          <a:xfrm>
            <a:off x="1853248" y="986473"/>
            <a:ext cx="3941762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19200" eaLnBrk="0" hangingPunct="0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环境描写作用：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8674" name="文本框 2"/>
          <p:cNvSpPr txBox="1"/>
          <p:nvPr/>
        </p:nvSpPr>
        <p:spPr>
          <a:xfrm>
            <a:off x="1853248" y="1958023"/>
            <a:ext cx="8067675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天气酷热，为下文众人行动困难、军士买酒解渴埋下伏笔，推动情节的发展，烘托人物性格，暗示人物命运。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28674" grpId="0"/>
      <p:bldP spid="2867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1725930" y="1804670"/>
            <a:ext cx="4854575" cy="3553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山冈可用来掩护，要松林既可以诱敌休息，又可以模糊敌人的视线，使他们看不清松林内的真实情况。为下文吴用取药、下药作准备。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9698" name="Picture 2" descr="智取生辰纲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234589" y="2139651"/>
            <a:ext cx="3624146" cy="3144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699" name="Rectangle 3"/>
          <p:cNvSpPr/>
          <p:nvPr/>
        </p:nvSpPr>
        <p:spPr>
          <a:xfrm>
            <a:off x="1670368" y="917258"/>
            <a:ext cx="550227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）地点：黄泥冈的松树林。 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969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1" name="矩形 6"/>
          <p:cNvSpPr/>
          <p:nvPr/>
        </p:nvSpPr>
        <p:spPr>
          <a:xfrm>
            <a:off x="2916873" y="1238250"/>
            <a:ext cx="35528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19200" eaLnBrk="0" hangingPunct="0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智用矛盾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722" name="文本框 1"/>
          <p:cNvSpPr txBox="1"/>
          <p:nvPr/>
        </p:nvSpPr>
        <p:spPr>
          <a:xfrm>
            <a:off x="3020060" y="3158173"/>
            <a:ext cx="3041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杨志的内部矛盾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23" name="文本框 2"/>
          <p:cNvSpPr txBox="1"/>
          <p:nvPr/>
        </p:nvSpPr>
        <p:spPr>
          <a:xfrm>
            <a:off x="6642735" y="2204085"/>
            <a:ext cx="1408113" cy="23066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军健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虞侯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老督管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6061710" y="2537460"/>
            <a:ext cx="473075" cy="182562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30722" grpId="0"/>
      <p:bldP spid="30723" grpId="0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5" name="矩形 6"/>
          <p:cNvSpPr/>
          <p:nvPr/>
        </p:nvSpPr>
        <p:spPr>
          <a:xfrm>
            <a:off x="1430973" y="720408"/>
            <a:ext cx="35528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19200" eaLnBrk="0" hangingPunct="0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智用计谋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1746" name="文本框 1"/>
          <p:cNvSpPr txBox="1"/>
          <p:nvPr/>
        </p:nvSpPr>
        <p:spPr>
          <a:xfrm>
            <a:off x="2891473" y="1582420"/>
            <a:ext cx="5160962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乔装打扮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消除杨志的戒心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1747" name="文本框 2"/>
          <p:cNvSpPr txBox="1"/>
          <p:nvPr/>
        </p:nvSpPr>
        <p:spPr>
          <a:xfrm>
            <a:off x="2913698" y="2430145"/>
            <a:ext cx="5160962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酒为诱饵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难以抗拒的诱惑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1748" name="文本框 3"/>
          <p:cNvSpPr txBox="1"/>
          <p:nvPr/>
        </p:nvSpPr>
        <p:spPr>
          <a:xfrm>
            <a:off x="2935923" y="3269933"/>
            <a:ext cx="5160962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巧妙卖酒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天衣无缝的计策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1749" name="文本框 5"/>
          <p:cNvSpPr txBox="1"/>
          <p:nvPr/>
        </p:nvSpPr>
        <p:spPr>
          <a:xfrm>
            <a:off x="1697673" y="4098608"/>
            <a:ext cx="7920037" cy="1370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卖而不卖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喝酒买酒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饶酒夺酒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巧下蒙汗药（欲擒故纵）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/>
      <p:bldP spid="31747" grpId="0"/>
      <p:bldP spid="31748" grpId="0"/>
      <p:bldP spid="3174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69" name="Picture 3" descr="图片"/>
          <p:cNvPicPr>
            <a:picLocks noChangeAspect="1"/>
          </p:cNvPicPr>
          <p:nvPr/>
        </p:nvPicPr>
        <p:blipFill>
          <a:blip r:embed="rId2" cstate="print"/>
          <a:srcRect r="2423"/>
          <a:stretch>
            <a:fillRect/>
          </a:stretch>
        </p:blipFill>
        <p:spPr>
          <a:xfrm>
            <a:off x="2042795" y="798513"/>
            <a:ext cx="3263900" cy="477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矩形 3"/>
          <p:cNvSpPr/>
          <p:nvPr/>
        </p:nvSpPr>
        <p:spPr>
          <a:xfrm>
            <a:off x="5316220" y="1654175"/>
            <a:ext cx="4789488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杨志最终失陷生辰纲从而贻误终身，是否在他身上确实无智可言呢？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00490" y="5120640"/>
            <a:ext cx="2910840" cy="586740"/>
            <a:chOff x="150" y="354"/>
            <a:chExt cx="5249" cy="92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0245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000173" y="759143"/>
            <a:ext cx="2820987" cy="3843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2"/>
          <p:cNvSpPr txBox="1"/>
          <p:nvPr/>
        </p:nvSpPr>
        <p:spPr>
          <a:xfrm>
            <a:off x="1373505" y="1021080"/>
            <a:ext cx="6758940" cy="39382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【施耐庵】</a:t>
            </a:r>
            <a:r>
              <a:rPr lang="zh-CN" altLang="en-US" sz="32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元末明初小说家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生平事迹不详。搜集并整理关于梁山泊宋江等英雄人物的故事，</a:t>
            </a:r>
            <a:r>
              <a:rPr lang="zh-CN" altLang="en-US" sz="32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最终写成“四大名著”之一的《水浒传》。</a:t>
            </a:r>
            <a:endParaRPr lang="zh-CN" altLang="en-US" sz="3200" b="1" u="sng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endParaRPr lang="zh-CN" altLang="en-US" sz="3200" b="1" u="sng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724660" y="2670175"/>
            <a:ext cx="817721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五七日后，人家渐少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……杨志却要辰牌起身，申时便歇”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794" name="矩形 5"/>
          <p:cNvSpPr/>
          <p:nvPr/>
        </p:nvSpPr>
        <p:spPr>
          <a:xfrm>
            <a:off x="1724660" y="973138"/>
            <a:ext cx="817721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杨志为了押运成功，也是殚精竭虑、绞尽脑汁，文中许多地方可看出他的智谋：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63435" y="4367213"/>
            <a:ext cx="27384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更变起行时间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3794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845310" y="1054735"/>
            <a:ext cx="817721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杨志赶着催促要行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”“一路上赶打着，不许投凉处歇”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12660" y="2391410"/>
            <a:ext cx="27098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催促军健赶路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62785" y="3107373"/>
            <a:ext cx="7943850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当日行的路，都是山僻崎岖小径，南山北岭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”“杨志催促一行人在山中僻路里行”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65035" y="4977448"/>
            <a:ext cx="27574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专走偏僻小道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963420" y="1141095"/>
            <a:ext cx="8047038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杨志道：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‘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你等且说那里来的人？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’”“‘多少好汉，被蒙汗药麻翻了。’”“杨志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那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里肯吃”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94045" y="3938270"/>
            <a:ext cx="43164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三问枣客、警惕卖酒者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895158" y="2698115"/>
            <a:ext cx="8085137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    1.“杨志道：‘你这般说话，却似放屁……’”“杨志跳起来喝道：‘那里去！且睡了，却理会。’”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866" name="文本框 1"/>
          <p:cNvSpPr txBox="1"/>
          <p:nvPr/>
        </p:nvSpPr>
        <p:spPr>
          <a:xfrm>
            <a:off x="1896745" y="1018540"/>
            <a:ext cx="80835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试从小说中找出几段杨志与他人的对话，分析一下他是怎样的一个人。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38595" y="4688840"/>
            <a:ext cx="18240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粗暴蛮横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6866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668780" y="1294130"/>
            <a:ext cx="8145463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2.“杨志道：‘都管，你须是城市里人……如今须不比太平时节。’”“‘……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多少好汉，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被蒙汗药麻翻了。’”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75680" y="3938905"/>
            <a:ext cx="22431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能干、精细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3" name="图片 2"/>
          <p:cNvPicPr>
            <a:picLocks noChangeAspect="1"/>
          </p:cNvPicPr>
          <p:nvPr/>
        </p:nvPicPr>
        <p:blipFill>
          <a:blip r:embed="rId2" cstate="print"/>
          <a:srcRect l="1547" r="17963"/>
          <a:stretch>
            <a:fillRect/>
          </a:stretch>
        </p:blipFill>
        <p:spPr>
          <a:xfrm>
            <a:off x="4416425" y="2707005"/>
            <a:ext cx="3359150" cy="3078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922463" y="1801495"/>
            <a:ext cx="77612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能干、精细、粗暴蛮横、官迷、刚愎自用。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2" name="文本框 1"/>
          <p:cNvSpPr txBox="1"/>
          <p:nvPr/>
        </p:nvSpPr>
        <p:spPr>
          <a:xfrm>
            <a:off x="1922463" y="844868"/>
            <a:ext cx="30400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杨志形象特点：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</p:grpSp>
      <p:sp>
        <p:nvSpPr>
          <p:cNvPr id="38914" name="Text Box 2"/>
          <p:cNvSpPr txBox="1"/>
          <p:nvPr/>
        </p:nvSpPr>
        <p:spPr>
          <a:xfrm>
            <a:off x="2069148" y="745173"/>
            <a:ext cx="421322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总结杨志失败的原因。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69148" y="1656080"/>
            <a:ext cx="7961312" cy="3553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）杨志一方内部的分崩离析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，杨志与军健、虞侯、老督管的矛盾冲突十分尖锐。老督管是瞧不起杨志这个人，站在军健、虞侯一方，孤立杨志。生辰纲被夺后，老督管伙同虞侯、军健把全部责任都推给了杨志。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</p:grpSp>
      <p:sp>
        <p:nvSpPr>
          <p:cNvPr id="39938" name="矩形 4"/>
          <p:cNvSpPr/>
          <p:nvPr/>
        </p:nvSpPr>
        <p:spPr>
          <a:xfrm>
            <a:off x="1948815" y="1022668"/>
            <a:ext cx="808990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）杨志内部的不团结反衬出了晁盖、吴用等八位好汉的团结一致。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杨志的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智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固比不上吴用，以杨志一人的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智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对晁盖等八人的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智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，以不团结的集体对团结的集体，这导致杨志最终失败的必然性。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</p:grpSp>
      <p:sp>
        <p:nvSpPr>
          <p:cNvPr id="40962" name="Text Box 2"/>
          <p:cNvSpPr txBox="1"/>
          <p:nvPr/>
        </p:nvSpPr>
        <p:spPr>
          <a:xfrm>
            <a:off x="2327593" y="998220"/>
            <a:ext cx="70691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晁盖、吴用等八位英雄的群体形象：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86" name="Text Box 2"/>
          <p:cNvSpPr txBox="1"/>
          <p:nvPr/>
        </p:nvSpPr>
        <p:spPr>
          <a:xfrm>
            <a:off x="2327910" y="2274888"/>
            <a:ext cx="2039938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足智多谋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随机应变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团结战斗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1987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814570" y="1935798"/>
            <a:ext cx="4914900" cy="3178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811655" y="2381568"/>
            <a:ext cx="8147050" cy="2601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文章明暗交织，造成悬念，使故事更加曲折，引人入胜；从错综复杂的矛盾冲突中刻画人物性格。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11655" y="1481455"/>
            <a:ext cx="68595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情节曲折，人物形象生动。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135" y="158750"/>
            <a:ext cx="3364230" cy="652780"/>
            <a:chOff x="101" y="250"/>
            <a:chExt cx="5298" cy="1028"/>
          </a:xfrm>
        </p:grpSpPr>
        <p:sp>
          <p:nvSpPr>
            <p:cNvPr id="14810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14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zh-CN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写法探究</a:t>
              </a:r>
              <a:endParaRPr lang="zh-CN" altLang="zh-CN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3313"/>
          <p:cNvSpPr txBox="1"/>
          <p:nvPr/>
        </p:nvSpPr>
        <p:spPr>
          <a:xfrm>
            <a:off x="1671320" y="102235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中国第一部歌颂农民起义的长篇章回体小说是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写的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en-US" altLang="zh-CN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。它描写了北宋徽宗时，以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为首的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108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名好汉在聚义，打家劫舍，杀富济贫的豪举。鲜明地表现了“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”的主题。美国女作家赛珍珠在将它翻译成英文时定名为“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>
              <a:buNone/>
            </a:pP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2757488" y="1445578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rgbClr val="E7010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施耐庵 </a:t>
            </a:r>
            <a:endParaRPr lang="zh-CN" altLang="en-US" sz="2800" b="1">
              <a:solidFill>
                <a:srgbClr val="E7010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6525895" y="1441450"/>
            <a:ext cx="18154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E7010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水浒传</a:t>
            </a:r>
            <a:r>
              <a:rPr lang="zh-CN" altLang="en-US" sz="2400" b="1">
                <a:solidFill>
                  <a:srgbClr val="E7010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b="1">
              <a:solidFill>
                <a:srgbClr val="E7010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5661025" y="1817688"/>
            <a:ext cx="1073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>
                <a:solidFill>
                  <a:srgbClr val="E7010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宋江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3618865" y="2667953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rgbClr val="E7010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官逼民反 </a:t>
            </a:r>
            <a:endParaRPr lang="zh-CN" altLang="en-US" sz="2800" b="1">
              <a:solidFill>
                <a:srgbClr val="E7010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3193733" y="3532823"/>
            <a:ext cx="26854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rgbClr val="E7010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四海之内皆兄弟</a:t>
            </a:r>
            <a:r>
              <a:rPr lang="zh-CN" altLang="en-US" sz="2400" b="1">
                <a:solidFill>
                  <a:srgbClr val="E7010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b="1">
              <a:solidFill>
                <a:srgbClr val="E7010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768715" y="4579620"/>
            <a:ext cx="2626360" cy="14382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73355" y="224790"/>
            <a:ext cx="2910840" cy="586740"/>
            <a:chOff x="150" y="354"/>
            <a:chExt cx="5249" cy="924"/>
          </a:xfrm>
        </p:grpSpPr>
        <p:sp>
          <p:nvSpPr>
            <p:cNvPr id="4" name="文本框 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你会填吗？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  <p:bldP spid="13318" grpId="0"/>
      <p:bldP spid="1331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917065" y="599440"/>
            <a:ext cx="74707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自然环境的描写，推动故事情节发展。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1915478" y="1977390"/>
            <a:ext cx="614362" cy="1981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天气的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炎热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2758440" y="1977390"/>
            <a:ext cx="492125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直写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 Box 8"/>
          <p:cNvSpPr txBox="1"/>
          <p:nvPr/>
        </p:nvSpPr>
        <p:spPr>
          <a:xfrm>
            <a:off x="2758440" y="3771265"/>
            <a:ext cx="342423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间接写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（松林的凉）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AutoShape 13"/>
          <p:cNvSpPr/>
          <p:nvPr/>
        </p:nvSpPr>
        <p:spPr>
          <a:xfrm>
            <a:off x="3328353" y="1583690"/>
            <a:ext cx="138113" cy="1752600"/>
          </a:xfrm>
          <a:prstGeom prst="leftBrace">
            <a:avLst>
              <a:gd name="adj1" fmla="val 50684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20278" y="4053840"/>
            <a:ext cx="304800" cy="1143000"/>
            <a:chOff x="990" y="7251"/>
            <a:chExt cx="480" cy="1800"/>
          </a:xfrm>
        </p:grpSpPr>
        <p:sp>
          <p:nvSpPr>
            <p:cNvPr id="43025" name="Line 14"/>
            <p:cNvSpPr/>
            <p:nvPr/>
          </p:nvSpPr>
          <p:spPr>
            <a:xfrm>
              <a:off x="990" y="7251"/>
              <a:ext cx="0" cy="180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dash"/>
              <a:miter/>
              <a:headEnd type="none" w="med" len="med"/>
              <a:tailEnd type="none" w="med" len="med"/>
            </a:ln>
          </p:spPr>
        </p:sp>
        <p:sp>
          <p:nvSpPr>
            <p:cNvPr id="43026" name="Line 15"/>
            <p:cNvSpPr/>
            <p:nvPr/>
          </p:nvSpPr>
          <p:spPr>
            <a:xfrm>
              <a:off x="990" y="9051"/>
              <a:ext cx="480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dash"/>
              <a:miter/>
              <a:headEnd type="none" w="med" len="med"/>
              <a:tailEnd type="triangle" w="med" len="med"/>
            </a:ln>
          </p:spPr>
        </p:sp>
      </p:grpSp>
      <p:sp>
        <p:nvSpPr>
          <p:cNvPr id="7" name="Text Box 16"/>
          <p:cNvSpPr txBox="1"/>
          <p:nvPr/>
        </p:nvSpPr>
        <p:spPr>
          <a:xfrm>
            <a:off x="2571115" y="4968240"/>
            <a:ext cx="7178675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烘托气氛，刻画人物性格，推动故事情节。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Line 17"/>
          <p:cNvSpPr>
            <a:spLocks noChangeShapeType="1"/>
          </p:cNvSpPr>
          <p:nvPr/>
        </p:nvSpPr>
        <p:spPr bwMode="auto">
          <a:xfrm flipV="1">
            <a:off x="8816340" y="3452178"/>
            <a:ext cx="0" cy="1349375"/>
          </a:xfrm>
          <a:prstGeom prst="line">
            <a:avLst/>
          </a:prstGeom>
          <a:ln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 Box 18"/>
          <p:cNvSpPr txBox="1"/>
          <p:nvPr/>
        </p:nvSpPr>
        <p:spPr>
          <a:xfrm>
            <a:off x="8321040" y="2929890"/>
            <a:ext cx="9906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智取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Line 19"/>
          <p:cNvSpPr>
            <a:spLocks noChangeShapeType="1"/>
          </p:cNvSpPr>
          <p:nvPr/>
        </p:nvSpPr>
        <p:spPr bwMode="auto">
          <a:xfrm flipH="1" flipV="1">
            <a:off x="8321040" y="2663190"/>
            <a:ext cx="304800" cy="304800"/>
          </a:xfrm>
          <a:prstGeom prst="line">
            <a:avLst/>
          </a:prstGeom>
          <a:ln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 Box 20"/>
          <p:cNvSpPr txBox="1"/>
          <p:nvPr/>
        </p:nvSpPr>
        <p:spPr>
          <a:xfrm>
            <a:off x="7787640" y="1672590"/>
            <a:ext cx="914400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杨志上当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 Box 21"/>
          <p:cNvSpPr txBox="1"/>
          <p:nvPr/>
        </p:nvSpPr>
        <p:spPr>
          <a:xfrm>
            <a:off x="9022715" y="1672590"/>
            <a:ext cx="990600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吴用计成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Line 22"/>
          <p:cNvSpPr>
            <a:spLocks noChangeShapeType="1"/>
          </p:cNvSpPr>
          <p:nvPr/>
        </p:nvSpPr>
        <p:spPr bwMode="auto">
          <a:xfrm flipV="1">
            <a:off x="8930640" y="2625090"/>
            <a:ext cx="381000" cy="381000"/>
          </a:xfrm>
          <a:prstGeom prst="line">
            <a:avLst/>
          </a:prstGeom>
          <a:ln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048" name="文本框 1"/>
          <p:cNvSpPr txBox="1"/>
          <p:nvPr/>
        </p:nvSpPr>
        <p:spPr>
          <a:xfrm>
            <a:off x="3466465" y="1380490"/>
            <a:ext cx="4116388" cy="2159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作者的直接介绍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梁山好汉之口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杨志、虞侯、老都管之口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军士的语言和行动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左大括号 36"/>
          <p:cNvSpPr/>
          <p:nvPr/>
        </p:nvSpPr>
        <p:spPr>
          <a:xfrm>
            <a:off x="2506028" y="2393315"/>
            <a:ext cx="252413" cy="167957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  <p:bldP spid="3" grpId="0" bldLvl="0" animBg="1"/>
      <p:bldP spid="7" grpId="0"/>
      <p:bldP spid="11" grpId="0"/>
      <p:bldP spid="13" grpId="0"/>
      <p:bldP spid="14" grpId="0"/>
      <p:bldP spid="44048" grpId="0"/>
      <p:bldP spid="3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140578" y="1521267"/>
            <a:ext cx="10033700" cy="32316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智取生辰纲》故事情节波澜迭起，扣人心弦，人物刻画细腻入微，形象生动，环境描写逼真简练，恰到好处。它是以晁盖、吴用为核心的好汉群体第一次向贪官“出手”，与“官家”冲突，是大规模农民起义的前奏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1" name="矩形 4"/>
          <p:cNvSpPr/>
          <p:nvPr/>
        </p:nvSpPr>
        <p:spPr>
          <a:xfrm>
            <a:off x="0" y="1147962"/>
            <a:ext cx="1146874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请同学们相互讨论一下，本文运用了三十六计中的哪几计？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5874068" y="2645628"/>
            <a:ext cx="17684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瞒天过海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 Box 6"/>
          <p:cNvSpPr txBox="1"/>
          <p:nvPr/>
        </p:nvSpPr>
        <p:spPr>
          <a:xfrm>
            <a:off x="5875655" y="3361590"/>
            <a:ext cx="182721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暗渡陈仓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 Box 7"/>
          <p:cNvSpPr txBox="1"/>
          <p:nvPr/>
        </p:nvSpPr>
        <p:spPr>
          <a:xfrm>
            <a:off x="5875655" y="4021990"/>
            <a:ext cx="22193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以逸待劳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 Box 10"/>
          <p:cNvSpPr txBox="1"/>
          <p:nvPr/>
        </p:nvSpPr>
        <p:spPr>
          <a:xfrm>
            <a:off x="5875655" y="4691915"/>
            <a:ext cx="20002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抛砖引玉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206" name="矩形 15"/>
          <p:cNvSpPr/>
          <p:nvPr/>
        </p:nvSpPr>
        <p:spPr>
          <a:xfrm>
            <a:off x="3224530" y="2464653"/>
            <a:ext cx="2560638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伪装客商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b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走小路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b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林中休息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b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送枣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随堂练习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/>
      <p:bldP spid="8" grpId="0"/>
      <p:bldP spid="9" grpId="0"/>
      <p:bldP spid="10" grpId="0"/>
      <p:bldP spid="13" grpId="0"/>
      <p:bldP spid="5120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 Box 8"/>
          <p:cNvSpPr txBox="1"/>
          <p:nvPr/>
        </p:nvSpPr>
        <p:spPr>
          <a:xfrm>
            <a:off x="6589632" y="2053391"/>
            <a:ext cx="1854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声东击西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 Box 9"/>
          <p:cNvSpPr txBox="1"/>
          <p:nvPr/>
        </p:nvSpPr>
        <p:spPr>
          <a:xfrm>
            <a:off x="6589632" y="1326316"/>
            <a:ext cx="2125663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混水摸鱼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 Box 11"/>
          <p:cNvSpPr txBox="1"/>
          <p:nvPr/>
        </p:nvSpPr>
        <p:spPr>
          <a:xfrm>
            <a:off x="6589632" y="2812216"/>
            <a:ext cx="20097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欲擒故纵 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Text Box 12"/>
          <p:cNvSpPr txBox="1"/>
          <p:nvPr/>
        </p:nvSpPr>
        <p:spPr>
          <a:xfrm>
            <a:off x="6589632" y="3540878"/>
            <a:ext cx="19113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釜底抽薪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229" name="矩形 15"/>
          <p:cNvSpPr/>
          <p:nvPr/>
        </p:nvSpPr>
        <p:spPr>
          <a:xfrm>
            <a:off x="2692320" y="1153278"/>
            <a:ext cx="4100512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抢酒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吴用下药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不肯卖酒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杨志断了升官梦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5222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49" name="矩形 4"/>
          <p:cNvSpPr/>
          <p:nvPr/>
        </p:nvSpPr>
        <p:spPr>
          <a:xfrm>
            <a:off x="976393" y="494230"/>
            <a:ext cx="101978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选择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《水浒传》中一个自己最喜欢的人物，再精读有关章节，写一篇文章发表自己对这个人物的看法，在全班交流。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3250" name="图片 1"/>
          <p:cNvPicPr>
            <a:picLocks noChangeAspect="1"/>
          </p:cNvPicPr>
          <p:nvPr/>
        </p:nvPicPr>
        <p:blipFill>
          <a:blip r:embed="rId2" cstate="print"/>
          <a:srcRect t="6456" b="17206"/>
          <a:stretch>
            <a:fillRect/>
          </a:stretch>
        </p:blipFill>
        <p:spPr>
          <a:xfrm>
            <a:off x="3216054" y="3337926"/>
            <a:ext cx="5278437" cy="274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126"/>
          <p:cNvGrpSpPr/>
          <p:nvPr/>
        </p:nvGrpSpPr>
        <p:grpSpPr>
          <a:xfrm>
            <a:off x="10772775" y="5515610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</p:grpSp>
      <p:sp>
        <p:nvSpPr>
          <p:cNvPr id="15361" name="文本框 9378"/>
          <p:cNvSpPr txBox="1"/>
          <p:nvPr/>
        </p:nvSpPr>
        <p:spPr>
          <a:xfrm>
            <a:off x="2699068" y="1771015"/>
            <a:ext cx="7250112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嗔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道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尴尬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朴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刀 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拗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怅     崎岖     兀的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4" name="文本框 9378"/>
          <p:cNvSpPr txBox="1"/>
          <p:nvPr/>
        </p:nvSpPr>
        <p:spPr>
          <a:xfrm>
            <a:off x="2699385" y="4592955"/>
            <a:ext cx="72501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剜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口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聒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噪     面面厮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觑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42670" y="652145"/>
            <a:ext cx="2910840" cy="586740"/>
            <a:chOff x="150" y="354"/>
            <a:chExt cx="5249" cy="924"/>
          </a:xfrm>
        </p:grpSpPr>
        <p:sp>
          <p:nvSpPr>
            <p:cNvPr id="3" name="文本框 2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你会读吗？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8594" name="Rectangle 3"/>
          <p:cNvSpPr>
            <a:spLocks noGrp="1"/>
          </p:cNvSpPr>
          <p:nvPr>
            <p:ph sz="half" idx="1"/>
          </p:nvPr>
        </p:nvSpPr>
        <p:spPr>
          <a:xfrm>
            <a:off x="1961515" y="374650"/>
            <a:ext cx="9602470" cy="1642745"/>
          </a:xfrm>
        </p:spPr>
        <p:txBody>
          <a:bodyPr vert="horz" wrap="square" lIns="91440" tIns="45720" rIns="91440" bIns="45720" anchor="t"/>
          <a:p>
            <a:pPr algn="l" eaLnBrk="1" hangingPunct="1">
              <a:buClrTx/>
              <a:buSzTx/>
              <a:buFontTx/>
              <a:buNone/>
            </a:pPr>
            <a:r>
              <a:rPr lang="en-US" altLang="zh-CN" sz="3200" b="1">
                <a:solidFill>
                  <a:schemeClr val="accent1">
                    <a:lumMod val="50000"/>
                  </a:schemeClr>
                </a:solidFill>
                <a:latin typeface="+mn-lt"/>
                <a:ea typeface="华文中宋" pitchFamily="2" charset="-122"/>
                <a:cs typeface="+mn-cs"/>
              </a:rPr>
              <a:t>        </a:t>
            </a: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+mn-lt"/>
                <a:ea typeface="华文中宋" pitchFamily="2" charset="-122"/>
                <a:cs typeface="+mn-cs"/>
              </a:rPr>
              <a:t>《水浒传》堪称是中国白话文学的一座里程碑。用的是元明期间的白话，还夹杂着一些方言。下面句中画线词语古今意义有什么不同？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+mn-lt"/>
              <a:ea typeface="华文中宋" pitchFamily="2" charset="-122"/>
              <a:cs typeface="+mn-cs"/>
            </a:endParaRPr>
          </a:p>
        </p:txBody>
      </p:sp>
      <p:graphicFrame>
        <p:nvGraphicFramePr>
          <p:cNvPr id="238595" name="表格 238594"/>
          <p:cNvGraphicFramePr/>
          <p:nvPr>
            <p:custDataLst>
              <p:tags r:id="rId1"/>
            </p:custDataLst>
          </p:nvPr>
        </p:nvGraphicFramePr>
        <p:xfrm>
          <a:off x="2419985" y="2600325"/>
          <a:ext cx="9144000" cy="3064827"/>
        </p:xfrm>
        <a:graphic>
          <a:graphicData uri="http://schemas.openxmlformats.org/drawingml/2006/table">
            <a:tbl>
              <a:tblPr/>
              <a:tblGrid>
                <a:gridCol w="3962400"/>
                <a:gridCol w="1905000"/>
                <a:gridCol w="3276600"/>
              </a:tblGrid>
              <a:tr h="5181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例句</a:t>
                      </a:r>
                      <a:endParaRPr lang="zh-CN" altLang="en-US" sz="280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古义</a:t>
                      </a:r>
                      <a:endParaRPr lang="zh-CN" altLang="en-US" sz="280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今义</a:t>
                      </a:r>
                      <a:endParaRPr lang="zh-CN" altLang="en-US" sz="280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3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latin typeface="Arial" panose="020B0604020202020204" pitchFamily="34" charset="0"/>
                        </a:rPr>
                        <a:t>如今正是</a:t>
                      </a:r>
                      <a:r>
                        <a:rPr lang="zh-CN" altLang="en-US" sz="2400" b="1" u="sng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尴尬</a:t>
                      </a:r>
                      <a:r>
                        <a:rPr lang="zh-CN" altLang="en-US" sz="2400" b="1">
                          <a:latin typeface="Arial" panose="020B0604020202020204" pitchFamily="34" charset="0"/>
                        </a:rPr>
                        <a:t>去处</a:t>
                      </a:r>
                      <a:endParaRPr lang="zh-CN" altLang="en-US" sz="2400" b="1">
                        <a:latin typeface="Arial" panose="020B0604020202020204" pitchFamily="34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400" b="1"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400" b="1"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latin typeface="Arial" panose="020B0604020202020204" pitchFamily="34" charset="0"/>
                        </a:rPr>
                        <a:t>都叹气</a:t>
                      </a:r>
                      <a:r>
                        <a:rPr lang="zh-CN" altLang="en-US" sz="2400" b="1" u="sng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吹嘘</a:t>
                      </a:r>
                      <a:endParaRPr lang="zh-CN" altLang="en-US" sz="2400" b="1" u="sng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400" b="1"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400" b="1"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9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latin typeface="Arial" panose="020B0604020202020204" pitchFamily="34" charset="0"/>
                        </a:rPr>
                        <a:t>全不晓得路途上的</a:t>
                      </a:r>
                      <a:r>
                        <a:rPr lang="zh-CN" altLang="en-US" sz="2400" b="1" u="sng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勾当</a:t>
                      </a:r>
                      <a:r>
                        <a:rPr lang="zh-CN" altLang="en-US" sz="2400" b="1">
                          <a:latin typeface="Arial" panose="020B0604020202020204" pitchFamily="34" charset="0"/>
                        </a:rPr>
                        <a:t>艰难</a:t>
                      </a:r>
                      <a:endParaRPr lang="zh-CN" altLang="en-US" sz="2400" b="1">
                        <a:latin typeface="Arial" panose="020B0604020202020204" pitchFamily="34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400" b="1"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400" b="1"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latin typeface="Arial" panose="020B0604020202020204" pitchFamily="34" charset="0"/>
                        </a:rPr>
                        <a:t>却说出这般没</a:t>
                      </a:r>
                      <a:r>
                        <a:rPr lang="zh-CN" altLang="en-US" sz="2400" b="1" u="sng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气力</a:t>
                      </a:r>
                      <a:r>
                        <a:rPr lang="zh-CN" altLang="en-US" sz="2400" b="1">
                          <a:latin typeface="Arial" panose="020B0604020202020204" pitchFamily="34" charset="0"/>
                        </a:rPr>
                        <a:t>的话来</a:t>
                      </a:r>
                      <a:endParaRPr lang="zh-CN" altLang="en-US" sz="2400" b="1">
                        <a:latin typeface="Arial" panose="020B0604020202020204" pitchFamily="34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400" b="1"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400" b="1"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9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latin typeface="Arial" panose="020B0604020202020204" pitchFamily="34" charset="0"/>
                        </a:rPr>
                        <a:t>那</a:t>
                      </a:r>
                      <a:r>
                        <a:rPr lang="zh-CN" altLang="en-US" sz="2400" b="1" u="sng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计较</a:t>
                      </a:r>
                      <a:r>
                        <a:rPr lang="zh-CN" altLang="en-US" sz="2400" b="1">
                          <a:latin typeface="Arial" panose="020B0604020202020204" pitchFamily="34" charset="0"/>
                        </a:rPr>
                        <a:t>都是吴用主张</a:t>
                      </a:r>
                      <a:endParaRPr lang="zh-CN" altLang="en-US" sz="2400" b="1">
                        <a:latin typeface="Arial" panose="020B0604020202020204" pitchFamily="34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400" b="1"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400" b="1"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1595" name="Text Box 59"/>
          <p:cNvSpPr txBox="1"/>
          <p:nvPr/>
        </p:nvSpPr>
        <p:spPr>
          <a:xfrm>
            <a:off x="6707823" y="3264853"/>
            <a:ext cx="415417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容易出麻烦	（神态）不自然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321600" name="Text Box 64"/>
          <p:cNvSpPr txBox="1"/>
          <p:nvPr/>
        </p:nvSpPr>
        <p:spPr>
          <a:xfrm>
            <a:off x="6708140" y="3725545"/>
            <a:ext cx="369443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嘴里吹气	  夸张地宣扬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321602" name="Text Box 66"/>
          <p:cNvSpPr txBox="1"/>
          <p:nvPr/>
        </p:nvSpPr>
        <p:spPr>
          <a:xfrm>
            <a:off x="6708140" y="4185603"/>
            <a:ext cx="473964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事情	             见不得人的事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[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贬义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]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321603" name="Text Box 67"/>
          <p:cNvSpPr txBox="1"/>
          <p:nvPr/>
        </p:nvSpPr>
        <p:spPr>
          <a:xfrm>
            <a:off x="6708140" y="4645978"/>
            <a:ext cx="4114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道理	              力气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321605" name="Text Box 69"/>
          <p:cNvSpPr txBox="1"/>
          <p:nvPr/>
        </p:nvSpPr>
        <p:spPr>
          <a:xfrm>
            <a:off x="6708140" y="5204143"/>
            <a:ext cx="438277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计策	              计算比较； 争论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49" name="椭圆 45"/>
          <p:cNvSpPr/>
          <p:nvPr/>
        </p:nvSpPr>
        <p:spPr>
          <a:xfrm>
            <a:off x="1407160" y="374650"/>
            <a:ext cx="642620" cy="565150"/>
          </a:xfrm>
          <a:custGeom>
            <a:avLst/>
            <a:gdLst>
              <a:gd name="connsiteX0" fmla="*/ 255458 w 330200"/>
              <a:gd name="connsiteY0" fmla="*/ 96838 h 287338"/>
              <a:gd name="connsiteX1" fmla="*/ 319218 w 330200"/>
              <a:gd name="connsiteY1" fmla="*/ 96838 h 287338"/>
              <a:gd name="connsiteX2" fmla="*/ 327025 w 330200"/>
              <a:gd name="connsiteY2" fmla="*/ 104632 h 287338"/>
              <a:gd name="connsiteX3" fmla="*/ 319218 w 330200"/>
              <a:gd name="connsiteY3" fmla="*/ 111126 h 287338"/>
              <a:gd name="connsiteX4" fmla="*/ 255458 w 330200"/>
              <a:gd name="connsiteY4" fmla="*/ 111126 h 287338"/>
              <a:gd name="connsiteX5" fmla="*/ 247650 w 330200"/>
              <a:gd name="connsiteY5" fmla="*/ 104632 h 287338"/>
              <a:gd name="connsiteX6" fmla="*/ 255458 w 330200"/>
              <a:gd name="connsiteY6" fmla="*/ 96838 h 287338"/>
              <a:gd name="connsiteX7" fmla="*/ 246441 w 330200"/>
              <a:gd name="connsiteY7" fmla="*/ 79375 h 287338"/>
              <a:gd name="connsiteX8" fmla="*/ 317123 w 330200"/>
              <a:gd name="connsiteY8" fmla="*/ 79375 h 287338"/>
              <a:gd name="connsiteX9" fmla="*/ 322263 w 330200"/>
              <a:gd name="connsiteY9" fmla="*/ 84314 h 287338"/>
              <a:gd name="connsiteX10" fmla="*/ 317123 w 330200"/>
              <a:gd name="connsiteY10" fmla="*/ 90488 h 287338"/>
              <a:gd name="connsiteX11" fmla="*/ 246441 w 330200"/>
              <a:gd name="connsiteY11" fmla="*/ 90488 h 287338"/>
              <a:gd name="connsiteX12" fmla="*/ 241300 w 330200"/>
              <a:gd name="connsiteY12" fmla="*/ 84314 h 287338"/>
              <a:gd name="connsiteX13" fmla="*/ 246441 w 330200"/>
              <a:gd name="connsiteY13" fmla="*/ 79375 h 287338"/>
              <a:gd name="connsiteX14" fmla="*/ 247694 w 330200"/>
              <a:gd name="connsiteY14" fmla="*/ 58738 h 287338"/>
              <a:gd name="connsiteX15" fmla="*/ 280944 w 330200"/>
              <a:gd name="connsiteY15" fmla="*/ 58738 h 287338"/>
              <a:gd name="connsiteX16" fmla="*/ 287338 w 330200"/>
              <a:gd name="connsiteY16" fmla="*/ 65088 h 287338"/>
              <a:gd name="connsiteX17" fmla="*/ 280944 w 330200"/>
              <a:gd name="connsiteY17" fmla="*/ 71438 h 287338"/>
              <a:gd name="connsiteX18" fmla="*/ 247694 w 330200"/>
              <a:gd name="connsiteY18" fmla="*/ 71438 h 287338"/>
              <a:gd name="connsiteX19" fmla="*/ 241300 w 330200"/>
              <a:gd name="connsiteY19" fmla="*/ 65088 h 287338"/>
              <a:gd name="connsiteX20" fmla="*/ 247694 w 330200"/>
              <a:gd name="connsiteY20" fmla="*/ 58738 h 287338"/>
              <a:gd name="connsiteX21" fmla="*/ 113506 w 330200"/>
              <a:gd name="connsiteY21" fmla="*/ 0 h 287338"/>
              <a:gd name="connsiteX22" fmla="*/ 154781 w 330200"/>
              <a:gd name="connsiteY22" fmla="*/ 41418 h 287338"/>
              <a:gd name="connsiteX23" fmla="*/ 127694 w 330200"/>
              <a:gd name="connsiteY23" fmla="*/ 78953 h 287338"/>
              <a:gd name="connsiteX24" fmla="*/ 156071 w 330200"/>
              <a:gd name="connsiteY24" fmla="*/ 104840 h 287338"/>
              <a:gd name="connsiteX25" fmla="*/ 196056 w 330200"/>
              <a:gd name="connsiteY25" fmla="*/ 107428 h 287338"/>
              <a:gd name="connsiteX26" fmla="*/ 198636 w 330200"/>
              <a:gd name="connsiteY26" fmla="*/ 107428 h 287338"/>
              <a:gd name="connsiteX27" fmla="*/ 208954 w 330200"/>
              <a:gd name="connsiteY27" fmla="*/ 122960 h 287338"/>
              <a:gd name="connsiteX28" fmla="*/ 206375 w 330200"/>
              <a:gd name="connsiteY28" fmla="*/ 132020 h 287338"/>
              <a:gd name="connsiteX29" fmla="*/ 239911 w 330200"/>
              <a:gd name="connsiteY29" fmla="*/ 132020 h 287338"/>
              <a:gd name="connsiteX30" fmla="*/ 234751 w 330200"/>
              <a:gd name="connsiteY30" fmla="*/ 125549 h 287338"/>
              <a:gd name="connsiteX31" fmla="*/ 242491 w 330200"/>
              <a:gd name="connsiteY31" fmla="*/ 117783 h 287338"/>
              <a:gd name="connsiteX32" fmla="*/ 305693 w 330200"/>
              <a:gd name="connsiteY32" fmla="*/ 117783 h 287338"/>
              <a:gd name="connsiteX33" fmla="*/ 313432 w 330200"/>
              <a:gd name="connsiteY33" fmla="*/ 125549 h 287338"/>
              <a:gd name="connsiteX34" fmla="*/ 308273 w 330200"/>
              <a:gd name="connsiteY34" fmla="*/ 132020 h 287338"/>
              <a:gd name="connsiteX35" fmla="*/ 322461 w 330200"/>
              <a:gd name="connsiteY35" fmla="*/ 132020 h 287338"/>
              <a:gd name="connsiteX36" fmla="*/ 330200 w 330200"/>
              <a:gd name="connsiteY36" fmla="*/ 139786 h 287338"/>
              <a:gd name="connsiteX37" fmla="*/ 322461 w 330200"/>
              <a:gd name="connsiteY37" fmla="*/ 147552 h 287338"/>
              <a:gd name="connsiteX38" fmla="*/ 297954 w 330200"/>
              <a:gd name="connsiteY38" fmla="*/ 147552 h 287338"/>
              <a:gd name="connsiteX39" fmla="*/ 297954 w 330200"/>
              <a:gd name="connsiteY39" fmla="*/ 278278 h 287338"/>
              <a:gd name="connsiteX40" fmla="*/ 290215 w 330200"/>
              <a:gd name="connsiteY40" fmla="*/ 284750 h 287338"/>
              <a:gd name="connsiteX41" fmla="*/ 203795 w 330200"/>
              <a:gd name="connsiteY41" fmla="*/ 284750 h 287338"/>
              <a:gd name="connsiteX42" fmla="*/ 196056 w 330200"/>
              <a:gd name="connsiteY42" fmla="*/ 278278 h 287338"/>
              <a:gd name="connsiteX43" fmla="*/ 196056 w 330200"/>
              <a:gd name="connsiteY43" fmla="*/ 147552 h 287338"/>
              <a:gd name="connsiteX44" fmla="*/ 141883 w 330200"/>
              <a:gd name="connsiteY44" fmla="*/ 147552 h 287338"/>
              <a:gd name="connsiteX45" fmla="*/ 134144 w 330200"/>
              <a:gd name="connsiteY45" fmla="*/ 139786 h 287338"/>
              <a:gd name="connsiteX46" fmla="*/ 135433 w 330200"/>
              <a:gd name="connsiteY46" fmla="*/ 134609 h 287338"/>
              <a:gd name="connsiteX47" fmla="*/ 112216 w 330200"/>
              <a:gd name="connsiteY47" fmla="*/ 115194 h 287338"/>
              <a:gd name="connsiteX48" fmla="*/ 109636 w 330200"/>
              <a:gd name="connsiteY48" fmla="*/ 113900 h 287338"/>
              <a:gd name="connsiteX49" fmla="*/ 108347 w 330200"/>
              <a:gd name="connsiteY49" fmla="*/ 115194 h 287338"/>
              <a:gd name="connsiteX50" fmla="*/ 88999 w 330200"/>
              <a:gd name="connsiteY50" fmla="*/ 165672 h 287338"/>
              <a:gd name="connsiteX51" fmla="*/ 90289 w 330200"/>
              <a:gd name="connsiteY51" fmla="*/ 170850 h 287338"/>
              <a:gd name="connsiteX52" fmla="*/ 95448 w 330200"/>
              <a:gd name="connsiteY52" fmla="*/ 173438 h 287338"/>
              <a:gd name="connsiteX53" fmla="*/ 130274 w 330200"/>
              <a:gd name="connsiteY53" fmla="*/ 173438 h 287338"/>
              <a:gd name="connsiteX54" fmla="*/ 152201 w 330200"/>
              <a:gd name="connsiteY54" fmla="*/ 192853 h 287338"/>
              <a:gd name="connsiteX55" fmla="*/ 163810 w 330200"/>
              <a:gd name="connsiteY55" fmla="*/ 267923 h 287338"/>
              <a:gd name="connsiteX56" fmla="*/ 159940 w 330200"/>
              <a:gd name="connsiteY56" fmla="*/ 280867 h 287338"/>
              <a:gd name="connsiteX57" fmla="*/ 148332 w 330200"/>
              <a:gd name="connsiteY57" fmla="*/ 287338 h 287338"/>
              <a:gd name="connsiteX58" fmla="*/ 131564 w 330200"/>
              <a:gd name="connsiteY58" fmla="*/ 273101 h 287338"/>
              <a:gd name="connsiteX59" fmla="*/ 121245 w 330200"/>
              <a:gd name="connsiteY59" fmla="*/ 216151 h 287338"/>
              <a:gd name="connsiteX60" fmla="*/ 113506 w 330200"/>
              <a:gd name="connsiteY60" fmla="*/ 210974 h 287338"/>
              <a:gd name="connsiteX61" fmla="*/ 91579 w 330200"/>
              <a:gd name="connsiteY61" fmla="*/ 210974 h 287338"/>
              <a:gd name="connsiteX62" fmla="*/ 91579 w 330200"/>
              <a:gd name="connsiteY62" fmla="*/ 278278 h 287338"/>
              <a:gd name="connsiteX63" fmla="*/ 83840 w 330200"/>
              <a:gd name="connsiteY63" fmla="*/ 284750 h 287338"/>
              <a:gd name="connsiteX64" fmla="*/ 19347 w 330200"/>
              <a:gd name="connsiteY64" fmla="*/ 284750 h 287338"/>
              <a:gd name="connsiteX65" fmla="*/ 11608 w 330200"/>
              <a:gd name="connsiteY65" fmla="*/ 278278 h 287338"/>
              <a:gd name="connsiteX66" fmla="*/ 11608 w 330200"/>
              <a:gd name="connsiteY66" fmla="*/ 208385 h 287338"/>
              <a:gd name="connsiteX67" fmla="*/ 0 w 330200"/>
              <a:gd name="connsiteY67" fmla="*/ 119077 h 287338"/>
              <a:gd name="connsiteX68" fmla="*/ 6449 w 330200"/>
              <a:gd name="connsiteY68" fmla="*/ 110017 h 287338"/>
              <a:gd name="connsiteX69" fmla="*/ 15478 w 330200"/>
              <a:gd name="connsiteY69" fmla="*/ 116489 h 287338"/>
              <a:gd name="connsiteX70" fmla="*/ 25797 w 330200"/>
              <a:gd name="connsiteY70" fmla="*/ 196736 h 287338"/>
              <a:gd name="connsiteX71" fmla="*/ 38695 w 330200"/>
              <a:gd name="connsiteY71" fmla="*/ 196736 h 287338"/>
              <a:gd name="connsiteX72" fmla="*/ 36115 w 330200"/>
              <a:gd name="connsiteY72" fmla="*/ 188970 h 287338"/>
              <a:gd name="connsiteX73" fmla="*/ 37405 w 330200"/>
              <a:gd name="connsiteY73" fmla="*/ 181204 h 287338"/>
              <a:gd name="connsiteX74" fmla="*/ 69651 w 330200"/>
              <a:gd name="connsiteY74" fmla="*/ 91897 h 287338"/>
              <a:gd name="connsiteX75" fmla="*/ 87709 w 330200"/>
              <a:gd name="connsiteY75" fmla="*/ 72482 h 287338"/>
              <a:gd name="connsiteX76" fmla="*/ 73521 w 330200"/>
              <a:gd name="connsiteY76" fmla="*/ 41418 h 287338"/>
              <a:gd name="connsiteX77" fmla="*/ 113506 w 330200"/>
              <a:gd name="connsiteY77" fmla="*/ 0 h 287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30200" h="287338">
                <a:moveTo>
                  <a:pt x="255458" y="96838"/>
                </a:moveTo>
                <a:lnTo>
                  <a:pt x="319218" y="96838"/>
                </a:lnTo>
                <a:cubicBezTo>
                  <a:pt x="323122" y="96838"/>
                  <a:pt x="327025" y="100735"/>
                  <a:pt x="327025" y="104632"/>
                </a:cubicBezTo>
                <a:cubicBezTo>
                  <a:pt x="327025" y="108528"/>
                  <a:pt x="323122" y="111126"/>
                  <a:pt x="319218" y="111126"/>
                </a:cubicBezTo>
                <a:cubicBezTo>
                  <a:pt x="319218" y="111126"/>
                  <a:pt x="319218" y="111126"/>
                  <a:pt x="255458" y="111126"/>
                </a:cubicBezTo>
                <a:cubicBezTo>
                  <a:pt x="251554" y="111126"/>
                  <a:pt x="247650" y="108528"/>
                  <a:pt x="247650" y="104632"/>
                </a:cubicBezTo>
                <a:cubicBezTo>
                  <a:pt x="247650" y="100735"/>
                  <a:pt x="251554" y="96838"/>
                  <a:pt x="255458" y="96838"/>
                </a:cubicBezTo>
                <a:close/>
                <a:moveTo>
                  <a:pt x="246441" y="79375"/>
                </a:moveTo>
                <a:cubicBezTo>
                  <a:pt x="246441" y="79375"/>
                  <a:pt x="246441" y="79375"/>
                  <a:pt x="317123" y="79375"/>
                </a:cubicBezTo>
                <a:cubicBezTo>
                  <a:pt x="319693" y="79375"/>
                  <a:pt x="322263" y="81845"/>
                  <a:pt x="322263" y="84314"/>
                </a:cubicBezTo>
                <a:cubicBezTo>
                  <a:pt x="322263" y="88019"/>
                  <a:pt x="319693" y="90488"/>
                  <a:pt x="317123" y="90488"/>
                </a:cubicBezTo>
                <a:cubicBezTo>
                  <a:pt x="317123" y="90488"/>
                  <a:pt x="317123" y="90488"/>
                  <a:pt x="246441" y="90488"/>
                </a:cubicBezTo>
                <a:cubicBezTo>
                  <a:pt x="243871" y="90488"/>
                  <a:pt x="241300" y="88019"/>
                  <a:pt x="241300" y="84314"/>
                </a:cubicBezTo>
                <a:cubicBezTo>
                  <a:pt x="241300" y="81845"/>
                  <a:pt x="243871" y="79375"/>
                  <a:pt x="246441" y="79375"/>
                </a:cubicBezTo>
                <a:close/>
                <a:moveTo>
                  <a:pt x="247694" y="58738"/>
                </a:moveTo>
                <a:cubicBezTo>
                  <a:pt x="247694" y="58738"/>
                  <a:pt x="247694" y="58738"/>
                  <a:pt x="280944" y="58738"/>
                </a:cubicBezTo>
                <a:cubicBezTo>
                  <a:pt x="284781" y="58738"/>
                  <a:pt x="287338" y="62548"/>
                  <a:pt x="287338" y="65088"/>
                </a:cubicBezTo>
                <a:cubicBezTo>
                  <a:pt x="287338" y="68898"/>
                  <a:pt x="284781" y="71438"/>
                  <a:pt x="280944" y="71438"/>
                </a:cubicBezTo>
                <a:cubicBezTo>
                  <a:pt x="280944" y="71438"/>
                  <a:pt x="280944" y="71438"/>
                  <a:pt x="247694" y="71438"/>
                </a:cubicBezTo>
                <a:cubicBezTo>
                  <a:pt x="243858" y="71438"/>
                  <a:pt x="241300" y="68898"/>
                  <a:pt x="241300" y="65088"/>
                </a:cubicBezTo>
                <a:cubicBezTo>
                  <a:pt x="241300" y="62548"/>
                  <a:pt x="243858" y="58738"/>
                  <a:pt x="247694" y="58738"/>
                </a:cubicBezTo>
                <a:close/>
                <a:moveTo>
                  <a:pt x="113506" y="0"/>
                </a:moveTo>
                <a:cubicBezTo>
                  <a:pt x="136723" y="0"/>
                  <a:pt x="154781" y="18120"/>
                  <a:pt x="154781" y="41418"/>
                </a:cubicBezTo>
                <a:cubicBezTo>
                  <a:pt x="154781" y="58244"/>
                  <a:pt x="143172" y="73776"/>
                  <a:pt x="127694" y="78953"/>
                </a:cubicBezTo>
                <a:cubicBezTo>
                  <a:pt x="156071" y="104840"/>
                  <a:pt x="156071" y="104840"/>
                  <a:pt x="156071" y="104840"/>
                </a:cubicBezTo>
                <a:cubicBezTo>
                  <a:pt x="196056" y="107428"/>
                  <a:pt x="196056" y="107428"/>
                  <a:pt x="196056" y="107428"/>
                </a:cubicBezTo>
                <a:cubicBezTo>
                  <a:pt x="197346" y="107428"/>
                  <a:pt x="197346" y="107428"/>
                  <a:pt x="198636" y="107428"/>
                </a:cubicBezTo>
                <a:cubicBezTo>
                  <a:pt x="205085" y="110017"/>
                  <a:pt x="208954" y="116489"/>
                  <a:pt x="208954" y="122960"/>
                </a:cubicBezTo>
                <a:cubicBezTo>
                  <a:pt x="208954" y="126843"/>
                  <a:pt x="207665" y="129432"/>
                  <a:pt x="206375" y="132020"/>
                </a:cubicBezTo>
                <a:cubicBezTo>
                  <a:pt x="239911" y="132020"/>
                  <a:pt x="239911" y="132020"/>
                  <a:pt x="239911" y="132020"/>
                </a:cubicBezTo>
                <a:cubicBezTo>
                  <a:pt x="237331" y="130726"/>
                  <a:pt x="234751" y="128137"/>
                  <a:pt x="234751" y="125549"/>
                </a:cubicBezTo>
                <a:cubicBezTo>
                  <a:pt x="234751" y="120371"/>
                  <a:pt x="238621" y="117783"/>
                  <a:pt x="242491" y="117783"/>
                </a:cubicBezTo>
                <a:cubicBezTo>
                  <a:pt x="305693" y="117783"/>
                  <a:pt x="305693" y="117783"/>
                  <a:pt x="305693" y="117783"/>
                </a:cubicBezTo>
                <a:cubicBezTo>
                  <a:pt x="309563" y="117783"/>
                  <a:pt x="313432" y="120371"/>
                  <a:pt x="313432" y="125549"/>
                </a:cubicBezTo>
                <a:cubicBezTo>
                  <a:pt x="313432" y="128137"/>
                  <a:pt x="310853" y="130726"/>
                  <a:pt x="308273" y="132020"/>
                </a:cubicBezTo>
                <a:cubicBezTo>
                  <a:pt x="322461" y="132020"/>
                  <a:pt x="322461" y="132020"/>
                  <a:pt x="322461" y="132020"/>
                </a:cubicBezTo>
                <a:cubicBezTo>
                  <a:pt x="326331" y="132020"/>
                  <a:pt x="330200" y="135903"/>
                  <a:pt x="330200" y="139786"/>
                </a:cubicBezTo>
                <a:cubicBezTo>
                  <a:pt x="330200" y="143669"/>
                  <a:pt x="326331" y="147552"/>
                  <a:pt x="322461" y="147552"/>
                </a:cubicBezTo>
                <a:cubicBezTo>
                  <a:pt x="297954" y="147552"/>
                  <a:pt x="297954" y="147552"/>
                  <a:pt x="297954" y="147552"/>
                </a:cubicBezTo>
                <a:cubicBezTo>
                  <a:pt x="297954" y="278278"/>
                  <a:pt x="297954" y="278278"/>
                  <a:pt x="297954" y="278278"/>
                </a:cubicBezTo>
                <a:cubicBezTo>
                  <a:pt x="297954" y="282161"/>
                  <a:pt x="294085" y="284750"/>
                  <a:pt x="290215" y="284750"/>
                </a:cubicBezTo>
                <a:cubicBezTo>
                  <a:pt x="203795" y="284750"/>
                  <a:pt x="203795" y="284750"/>
                  <a:pt x="203795" y="284750"/>
                </a:cubicBezTo>
                <a:cubicBezTo>
                  <a:pt x="198636" y="284750"/>
                  <a:pt x="196056" y="282161"/>
                  <a:pt x="196056" y="278278"/>
                </a:cubicBezTo>
                <a:cubicBezTo>
                  <a:pt x="196056" y="147552"/>
                  <a:pt x="196056" y="147552"/>
                  <a:pt x="196056" y="147552"/>
                </a:cubicBezTo>
                <a:cubicBezTo>
                  <a:pt x="141883" y="147552"/>
                  <a:pt x="141883" y="147552"/>
                  <a:pt x="141883" y="147552"/>
                </a:cubicBezTo>
                <a:cubicBezTo>
                  <a:pt x="136723" y="147552"/>
                  <a:pt x="134144" y="143669"/>
                  <a:pt x="134144" y="139786"/>
                </a:cubicBezTo>
                <a:cubicBezTo>
                  <a:pt x="134144" y="138492"/>
                  <a:pt x="134144" y="135903"/>
                  <a:pt x="135433" y="134609"/>
                </a:cubicBezTo>
                <a:cubicBezTo>
                  <a:pt x="112216" y="115194"/>
                  <a:pt x="112216" y="115194"/>
                  <a:pt x="112216" y="115194"/>
                </a:cubicBezTo>
                <a:cubicBezTo>
                  <a:pt x="110926" y="113900"/>
                  <a:pt x="110926" y="113900"/>
                  <a:pt x="109636" y="113900"/>
                </a:cubicBezTo>
                <a:cubicBezTo>
                  <a:pt x="109636" y="113900"/>
                  <a:pt x="108347" y="113900"/>
                  <a:pt x="108347" y="115194"/>
                </a:cubicBezTo>
                <a:cubicBezTo>
                  <a:pt x="88999" y="165672"/>
                  <a:pt x="88999" y="165672"/>
                  <a:pt x="88999" y="165672"/>
                </a:cubicBezTo>
                <a:cubicBezTo>
                  <a:pt x="88999" y="166967"/>
                  <a:pt x="88999" y="169555"/>
                  <a:pt x="90289" y="170850"/>
                </a:cubicBezTo>
                <a:cubicBezTo>
                  <a:pt x="91579" y="173438"/>
                  <a:pt x="94158" y="173438"/>
                  <a:pt x="95448" y="173438"/>
                </a:cubicBezTo>
                <a:cubicBezTo>
                  <a:pt x="130274" y="173438"/>
                  <a:pt x="130274" y="173438"/>
                  <a:pt x="130274" y="173438"/>
                </a:cubicBezTo>
                <a:cubicBezTo>
                  <a:pt x="140593" y="173438"/>
                  <a:pt x="150911" y="182499"/>
                  <a:pt x="152201" y="192853"/>
                </a:cubicBezTo>
                <a:cubicBezTo>
                  <a:pt x="163810" y="267923"/>
                  <a:pt x="163810" y="267923"/>
                  <a:pt x="163810" y="267923"/>
                </a:cubicBezTo>
                <a:cubicBezTo>
                  <a:pt x="165100" y="273101"/>
                  <a:pt x="163810" y="276984"/>
                  <a:pt x="159940" y="280867"/>
                </a:cubicBezTo>
                <a:cubicBezTo>
                  <a:pt x="157361" y="284750"/>
                  <a:pt x="152201" y="287338"/>
                  <a:pt x="148332" y="287338"/>
                </a:cubicBezTo>
                <a:cubicBezTo>
                  <a:pt x="139303" y="287338"/>
                  <a:pt x="132854" y="280867"/>
                  <a:pt x="131564" y="273101"/>
                </a:cubicBezTo>
                <a:cubicBezTo>
                  <a:pt x="121245" y="216151"/>
                  <a:pt x="121245" y="216151"/>
                  <a:pt x="121245" y="216151"/>
                </a:cubicBezTo>
                <a:cubicBezTo>
                  <a:pt x="119955" y="213562"/>
                  <a:pt x="117376" y="210974"/>
                  <a:pt x="113506" y="210974"/>
                </a:cubicBezTo>
                <a:cubicBezTo>
                  <a:pt x="91579" y="210974"/>
                  <a:pt x="91579" y="210974"/>
                  <a:pt x="91579" y="210974"/>
                </a:cubicBezTo>
                <a:cubicBezTo>
                  <a:pt x="91579" y="278278"/>
                  <a:pt x="91579" y="278278"/>
                  <a:pt x="91579" y="278278"/>
                </a:cubicBezTo>
                <a:cubicBezTo>
                  <a:pt x="91579" y="282161"/>
                  <a:pt x="87709" y="284750"/>
                  <a:pt x="83840" y="284750"/>
                </a:cubicBezTo>
                <a:cubicBezTo>
                  <a:pt x="19347" y="284750"/>
                  <a:pt x="19347" y="284750"/>
                  <a:pt x="19347" y="284750"/>
                </a:cubicBezTo>
                <a:cubicBezTo>
                  <a:pt x="15478" y="284750"/>
                  <a:pt x="11608" y="282161"/>
                  <a:pt x="11608" y="278278"/>
                </a:cubicBezTo>
                <a:cubicBezTo>
                  <a:pt x="11608" y="208385"/>
                  <a:pt x="11608" y="208385"/>
                  <a:pt x="11608" y="208385"/>
                </a:cubicBezTo>
                <a:cubicBezTo>
                  <a:pt x="0" y="119077"/>
                  <a:pt x="0" y="119077"/>
                  <a:pt x="0" y="119077"/>
                </a:cubicBezTo>
                <a:cubicBezTo>
                  <a:pt x="0" y="113900"/>
                  <a:pt x="2579" y="110017"/>
                  <a:pt x="6449" y="110017"/>
                </a:cubicBezTo>
                <a:cubicBezTo>
                  <a:pt x="10319" y="110017"/>
                  <a:pt x="14188" y="112606"/>
                  <a:pt x="15478" y="116489"/>
                </a:cubicBezTo>
                <a:cubicBezTo>
                  <a:pt x="25797" y="196736"/>
                  <a:pt x="25797" y="196736"/>
                  <a:pt x="25797" y="196736"/>
                </a:cubicBezTo>
                <a:cubicBezTo>
                  <a:pt x="38695" y="196736"/>
                  <a:pt x="38695" y="196736"/>
                  <a:pt x="38695" y="196736"/>
                </a:cubicBezTo>
                <a:cubicBezTo>
                  <a:pt x="37405" y="194147"/>
                  <a:pt x="36115" y="191559"/>
                  <a:pt x="36115" y="188970"/>
                </a:cubicBezTo>
                <a:cubicBezTo>
                  <a:pt x="36115" y="186382"/>
                  <a:pt x="37405" y="183793"/>
                  <a:pt x="37405" y="181204"/>
                </a:cubicBezTo>
                <a:cubicBezTo>
                  <a:pt x="69651" y="91897"/>
                  <a:pt x="69651" y="91897"/>
                  <a:pt x="69651" y="91897"/>
                </a:cubicBezTo>
                <a:cubicBezTo>
                  <a:pt x="72231" y="82836"/>
                  <a:pt x="79970" y="75070"/>
                  <a:pt x="87709" y="72482"/>
                </a:cubicBezTo>
                <a:cubicBezTo>
                  <a:pt x="78680" y="64716"/>
                  <a:pt x="73521" y="53067"/>
                  <a:pt x="73521" y="41418"/>
                </a:cubicBezTo>
                <a:cubicBezTo>
                  <a:pt x="73521" y="18120"/>
                  <a:pt x="91579" y="0"/>
                  <a:pt x="113506" y="0"/>
                </a:cubicBezTo>
                <a:close/>
              </a:path>
            </a:pathLst>
          </a:custGeom>
          <a:solidFill>
            <a:srgbClr val="65C4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等线" panose="02010600030101010101" charset="-122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等线" panose="02010600030101010101" charset="-122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等线" panose="02010600030101010101" charset="-122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等线" panose="02010600030101010101" charset="-122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等线" panose="02010600030101010101" charset="-122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等线" panose="02010600030101010101" charset="-122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等线" panose="02010600030101010101" charset="-122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等线" panose="02010600030101010101" charset="-122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等线" panose="02010600030101010101" charset="-122"/>
                <a:ea typeface="+mn-ea"/>
                <a:cs typeface="+mn-ea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1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1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1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1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1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1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1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16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16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16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16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16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16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16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16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" fill="hold"/>
                                        <p:tgtEl>
                                          <p:spTgt spid="3216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1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1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1595" grpId="0"/>
      <p:bldP spid="321600" grpId="0"/>
      <p:bldP spid="321602" grpId="0"/>
      <p:bldP spid="321603" grpId="0"/>
      <p:bldP spid="32160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24"/>
          <p:cNvSpPr/>
          <p:nvPr/>
        </p:nvSpPr>
        <p:spPr bwMode="auto">
          <a:xfrm>
            <a:off x="10216515" y="4698365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93960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945640" y="3705225"/>
            <a:ext cx="50660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被赚上山型：徐宁、卢俊义</a:t>
            </a:r>
            <a:endParaRPr lang="zh-CN" sz="30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555" name="矩形 2"/>
          <p:cNvSpPr/>
          <p:nvPr/>
        </p:nvSpPr>
        <p:spPr>
          <a:xfrm>
            <a:off x="1670368" y="989648"/>
            <a:ext cx="385762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 defTabSz="1219200"/>
            <a:r>
              <a:rPr lang="zh-CN" altLang="en-US" sz="32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逼上梁山几大类型：</a:t>
            </a:r>
            <a:endParaRPr lang="zh-CN" altLang="en-US" sz="3200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9" name="文本框 2"/>
          <p:cNvSpPr txBox="1"/>
          <p:nvPr/>
        </p:nvSpPr>
        <p:spPr>
          <a:xfrm>
            <a:off x="1945640" y="2048510"/>
            <a:ext cx="814832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被逼无奈型：林冲、武松、鲁智深、杨志</a:t>
            </a:r>
            <a:endParaRPr lang="zh-CN" sz="30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60" name="文本框 3"/>
          <p:cNvSpPr txBox="1"/>
          <p:nvPr/>
        </p:nvSpPr>
        <p:spPr>
          <a:xfrm>
            <a:off x="1945640" y="2601595"/>
            <a:ext cx="346646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自愿加入型：王英</a:t>
            </a:r>
            <a:endParaRPr lang="zh-CN" sz="30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61" name="文本框 4"/>
          <p:cNvSpPr txBox="1"/>
          <p:nvPr/>
        </p:nvSpPr>
        <p:spPr>
          <a:xfrm>
            <a:off x="1942465" y="3152140"/>
            <a:ext cx="373126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主动投奔型：顾大嫂</a:t>
            </a:r>
            <a:endParaRPr lang="zh-CN" sz="30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Text Box 4"/>
          <p:cNvSpPr txBox="1"/>
          <p:nvPr/>
        </p:nvSpPr>
        <p:spPr>
          <a:xfrm>
            <a:off x="1942465" y="4285615"/>
            <a:ext cx="46139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战败入伙型：扈三娘</a:t>
            </a:r>
            <a:endParaRPr lang="zh-CN" sz="30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Text Box 4"/>
          <p:cNvSpPr txBox="1"/>
          <p:nvPr/>
        </p:nvSpPr>
        <p:spPr>
          <a:xfrm>
            <a:off x="1945640" y="4952365"/>
            <a:ext cx="46139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30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投奔好友型：李逵</a:t>
            </a:r>
            <a:endParaRPr lang="zh-CN" sz="30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459" grpId="0"/>
      <p:bldP spid="19460" grpId="0"/>
      <p:bldP spid="19461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835785" y="252095"/>
            <a:ext cx="3509963" cy="6021388"/>
            <a:chOff x="960" y="780"/>
            <a:chExt cx="5528" cy="9482"/>
          </a:xfrm>
        </p:grpSpPr>
        <p:sp>
          <p:nvSpPr>
            <p:cNvPr id="44038" name="Rectangle 2"/>
            <p:cNvSpPr txBox="1"/>
            <p:nvPr/>
          </p:nvSpPr>
          <p:spPr>
            <a:xfrm>
              <a:off x="1000" y="9170"/>
              <a:ext cx="4827" cy="109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defTabSz="1219200" eaLnBrk="0" hangingPunct="0"/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青面兽</a:t>
              </a:r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杨志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44039" name="Picture 3" descr="shb1a-17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960" y="780"/>
              <a:ext cx="5527" cy="824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6377305" y="367030"/>
            <a:ext cx="4676140" cy="569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C0C0C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FF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99FF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杨家将的后代，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出身名门，武举出身，官至制使。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押运花石纲，在黄河遭风浪而</a:t>
            </a:r>
            <a:r>
              <a:rPr lang="zh-CN" altLang="en-US" sz="2800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丢官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穷困卖刀时杀了泼皮牛二而被</a:t>
            </a:r>
            <a:r>
              <a:rPr lang="zh-CN" altLang="en-US" sz="280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充军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一心想光宗耀祖、封妻荫子的杨志当然不甘心，后来得到大名府梁中书的赏识并</a:t>
            </a:r>
            <a:r>
              <a:rPr lang="zh-CN" altLang="en-US" sz="280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受重用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，派他押运生辰纲。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charset="-122"/>
              </a:endParaRPr>
            </a:p>
          </p:txBody>
        </p:sp>
      </p:grpSp>
      <p:sp>
        <p:nvSpPr>
          <p:cNvPr id="20482" name="文本框 2"/>
          <p:cNvSpPr txBox="1"/>
          <p:nvPr/>
        </p:nvSpPr>
        <p:spPr>
          <a:xfrm>
            <a:off x="1910715" y="415925"/>
            <a:ext cx="304101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生辰纲是什么？</a:t>
            </a:r>
            <a:endParaRPr lang="zh-CN" altLang="en-US" sz="3200" b="1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1506" name="文本框 4"/>
          <p:cNvSpPr txBox="1"/>
          <p:nvPr/>
        </p:nvSpPr>
        <p:spPr>
          <a:xfrm>
            <a:off x="1910398" y="1080453"/>
            <a:ext cx="8369300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为太师蔡京祝寿而进献的大批财物，都是搜刮百姓血汗钱的不义之财。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/>
          <a:srcRect b="12000"/>
          <a:stretch>
            <a:fillRect/>
          </a:stretch>
        </p:blipFill>
        <p:spPr>
          <a:xfrm>
            <a:off x="2627493" y="2361069"/>
            <a:ext cx="6936058" cy="3836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TABLE_BEAUTIFY" val="smartTable{6c03ca3e-42f4-4364-b3f2-7e16119f211f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UNIT_ID" val="_7*i*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YPE" val="i"/>
  <p:tag name="KSO_WM_UNIT_INDEX" val="3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CC3399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CC3399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0000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默认设计模板">
  <a:themeElements>
    <a:clrScheme name="默认设计模板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3170</Words>
  <Application>WPS 演示</Application>
  <PresentationFormat>宽屏</PresentationFormat>
  <Paragraphs>332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44</vt:i4>
      </vt:variant>
    </vt:vector>
  </HeadingPairs>
  <TitlesOfParts>
    <vt:vector size="65" baseType="lpstr">
      <vt:lpstr>Arial</vt:lpstr>
      <vt:lpstr>宋体</vt:lpstr>
      <vt:lpstr>Wingdings</vt:lpstr>
      <vt:lpstr>隶书</vt:lpstr>
      <vt:lpstr>汉仪尚巍手书W</vt:lpstr>
      <vt:lpstr>Times New Roman</vt:lpstr>
      <vt:lpstr>华文行楷</vt:lpstr>
      <vt:lpstr>微软雅黑</vt:lpstr>
      <vt:lpstr>黑体</vt:lpstr>
      <vt:lpstr>楷体_GB2312</vt:lpstr>
      <vt:lpstr>新宋体</vt:lpstr>
      <vt:lpstr>楷体</vt:lpstr>
      <vt:lpstr>Calibri Light</vt:lpstr>
      <vt:lpstr>华文中宋</vt:lpstr>
      <vt:lpstr>等线</vt:lpstr>
      <vt:lpstr>Arial Unicode MS</vt:lpstr>
      <vt:lpstr>Calibri</vt:lpstr>
      <vt:lpstr>自定义设计方案</vt:lpstr>
      <vt:lpstr>默认设计模板_2</vt:lpstr>
      <vt:lpstr>1_默认设计模板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理清小说情节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</dc:title>
  <dc:creator>第一PPT模板网-WWW.1PPT.COM</dc:creator>
  <cp:keywords>第一PPT模板网-WWW.1PPT.COM</cp:keywords>
  <cp:lastModifiedBy>森林蓝精灵</cp:lastModifiedBy>
  <cp:revision>50</cp:revision>
  <dcterms:created xsi:type="dcterms:W3CDTF">2017-08-12T10:14:00Z</dcterms:created>
  <dcterms:modified xsi:type="dcterms:W3CDTF">2019-12-28T08:37:11Z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  <property fmtid="{D5CDD505-2E9C-101B-9397-08002B2CF9AE}" pid="3" name="KSORubyTemplateID">
    <vt:lpwstr>21</vt:lpwstr>
  </property>
</Properties>
</file>