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329" r:id="rId2"/>
    <p:sldId id="269" r:id="rId3"/>
    <p:sldId id="259" r:id="rId4"/>
    <p:sldId id="279" r:id="rId5"/>
    <p:sldId id="280" r:id="rId6"/>
    <p:sldId id="281" r:id="rId7"/>
    <p:sldId id="282" r:id="rId8"/>
    <p:sldId id="328" r:id="rId9"/>
    <p:sldId id="290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293" r:id="rId21"/>
    <p:sldId id="317" r:id="rId22"/>
    <p:sldId id="297" r:id="rId23"/>
    <p:sldId id="323" r:id="rId24"/>
    <p:sldId id="324" r:id="rId25"/>
    <p:sldId id="325" r:id="rId26"/>
    <p:sldId id="271" r:id="rId27"/>
    <p:sldId id="326" r:id="rId28"/>
    <p:sldId id="327" r:id="rId29"/>
    <p:sldId id="318" r:id="rId30"/>
    <p:sldId id="330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6E929-C577-471E-A3DB-6C2A82E4977C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934B0-08C7-442E-BBD5-F709A7A37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294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423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438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936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1"/>
            <a:ext cx="12192000" cy="6853759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1065614" y="2766059"/>
            <a:ext cx="10060772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374643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79356"/>
      </p:ext>
    </p:extLst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782481"/>
      </p:ext>
    </p:extLst>
  </p:cSld>
  <p:clrMapOvr>
    <a:masterClrMapping/>
  </p:clrMapOvr>
  <p:transition>
    <p:checke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698593"/>
      </p:ext>
    </p:extLst>
  </p:cSld>
  <p:clrMapOvr>
    <a:masterClrMapping/>
  </p:clrMapOvr>
  <p:transition>
    <p:checke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7942"/>
      </p:ext>
    </p:extLst>
  </p:cSld>
  <p:clrMapOvr>
    <a:masterClrMapping/>
  </p:clrMapOvr>
  <p:transition>
    <p:checke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18953"/>
      </p:ext>
    </p:extLst>
  </p:cSld>
  <p:clrMapOvr>
    <a:masterClrMapping/>
  </p:clrMapOvr>
  <p:transition>
    <p:checke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691805"/>
      </p:ext>
    </p:extLst>
  </p:cSld>
  <p:clrMapOvr>
    <a:masterClrMapping/>
  </p:clrMapOvr>
  <p:transition>
    <p:checke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928768"/>
      </p:ext>
    </p:extLst>
  </p:cSld>
  <p:clrMapOvr>
    <a:masterClrMapping/>
  </p:clrMapOvr>
  <p:transition>
    <p:checke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847150"/>
      </p:ext>
    </p:extLst>
  </p:cSld>
  <p:clrMapOvr>
    <a:masterClrMapping/>
  </p:clrMapOvr>
  <p:transition>
    <p:checke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470453"/>
      </p:ext>
    </p:extLst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24308" y="960830"/>
            <a:ext cx="8084219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2486" y="2430860"/>
            <a:ext cx="6380391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3748411"/>
      </p:ext>
    </p:extLst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997754"/>
      </p:ext>
    </p:extLst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1"/>
            <a:ext cx="12192000" cy="685375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907419" y="2667020"/>
            <a:ext cx="69088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2137853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40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56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716630"/>
      </p:ext>
    </p:extLst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393284"/>
      </p:ext>
    </p:extLst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B42BC6-FE9E-4A8D-8012-A14EC56B1E6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C2E7FE-8F15-4B2E-9FE9-58114662B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626091"/>
      </p:ext>
    </p:extLst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0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476751" y="1821180"/>
            <a:ext cx="3238500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63535" y="3381376"/>
            <a:ext cx="3064933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小</a:t>
            </a:r>
          </a:p>
        </p:txBody>
      </p:sp>
    </p:spTree>
    <p:extLst>
      <p:ext uri="{BB962C8B-B14F-4D97-AF65-F5344CB8AC3E}">
        <p14:creationId xmlns:p14="http://schemas.microsoft.com/office/powerpoint/2010/main" val="1356124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演出与评议</a:t>
            </a:r>
          </a:p>
        </p:txBody>
      </p:sp>
    </p:spTree>
    <p:extLst>
      <p:ext uri="{BB962C8B-B14F-4D97-AF65-F5344CB8AC3E}">
        <p14:creationId xmlns:p14="http://schemas.microsoft.com/office/powerpoint/2010/main" val="833324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560320" y="1803250"/>
            <a:ext cx="82681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 2.不能笑场，千万要杜绝在排练时不要养成笑场的习惯。要知道排练是演出必须经历的过程，笑场的行为是一种对戏剧的不尊重对其他演员的不尊重，对自己演的戏不负责任的态度。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560320" y="4770438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32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666206" y="1214438"/>
            <a:ext cx="7894637" cy="386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 3.万一在正式演出时念错了台词，千万不能一下子紧张地停下来，错了就错了，继续演就行，你不停顿，没有人会知道你错了的！排练的时候，知道对方念错了可以指出来，可正式演出是不行的，大家要默契，对手不要有“知道你错了”的反应，必须若无其事地继续演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71775" y="5210175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6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795588" y="2828925"/>
            <a:ext cx="7894637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4.道具的使用。必须要在公演之前反复地进行检查，千万不能因为道具的疏漏而把戏给演砸了。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71775" y="5210175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80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665896" y="1395395"/>
            <a:ext cx="8778541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5.切忌抢戏。话剧是团队作品，不是独角戏，每个人都有自己特定的责任，各自有各自的表演空间，即使作为绿叶，它也有它的价值和意义，不能轻视小角色，也不需要羡慕大角色，只要演好自己的那部分戏你就是成功的了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71775" y="5210175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4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795588" y="1477578"/>
            <a:ext cx="7894637" cy="322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6.台词首先需要熟练，不必完全按照剧本，差一两个字但意思准确是允许的，但是在台词熟练的基础上，一定要真正投入进去，不是背词，而真实地在舞台上和对手交流，语言要有起伏顿挫，像真的说话一样。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71775" y="5210175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28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735838" y="1266825"/>
            <a:ext cx="8547535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7.调度上，不要总是集中在舞台一角，除非是要表示不同的空间分割。演员必须清楚大概在哪句台词的时候开始移动，然后需要移动到大概什么位置上。两个人就算对话，也不应该完全侧面对观众，而是应该分别四十五度对观众，毕竟表演是给观众看的。演员不应该有背台说台词的情况，尽可能使用半侧位，或者都面向观众的形式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95588" y="5768441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2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771775" y="1665101"/>
            <a:ext cx="7894637" cy="322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8.演员的眼睛不要看前排观众，应该尽量向远处看，而且在说话时，眼睛中</a:t>
            </a:r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</a:rPr>
              <a:t>要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有心理视像，仿佛看到自己所表述的东西，不可以眼珠乱转，否则观众一看就知道是在背词。 不太详细，你有什么问题可以问。 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71775" y="5210175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6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771775" y="1110348"/>
            <a:ext cx="7894637" cy="386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9. 先于演员遵守排练房纪律。按时到场、剧本随身、及时笔记、认真总结……这些是一个剧组能不能出戏的前提吧，在学校里做戏，导演不把自己的剧组带起来，谁来带？有情绪、有意见排练前都说清楚，对此导演和统筹要默契，能换的提前换，排一半跑掉那不是人干的事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71775" y="5210175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800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482850" y="2196304"/>
            <a:ext cx="4869180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10.先于演员熟悉剧本，提出对角色的定位，对每段台词的要求。导演可以说不好词，但绝不能对词没感觉。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71775" y="5210175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4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97138"/>
            <a:ext cx="3641725" cy="242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648868" y="1937772"/>
            <a:ext cx="816992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11.先于演员散发魅力导演不能把所有协调工作交给统筹，导演除了要知道这台戏哪里是前奏，哪里是对比，哪里是落差，哪里是呼应，哪里是高潮，还必须想办法让其他职员们也能和演员一起high起来，至少让人家也有参与感才是真的。演员可以偏安一隅暗爽，导演绝不能入戏就不出来了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71775" y="5210175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8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484188"/>
            <a:ext cx="12214225" cy="619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新知导入</a:t>
            </a:r>
          </a:p>
        </p:txBody>
      </p:sp>
      <p:sp>
        <p:nvSpPr>
          <p:cNvPr id="5" name="矩形 4"/>
          <p:cNvSpPr/>
          <p:nvPr/>
        </p:nvSpPr>
        <p:spPr>
          <a:xfrm>
            <a:off x="3593421" y="4427133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sz="72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话剧小舞台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795588" y="1882806"/>
            <a:ext cx="7593012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12</a:t>
            </a:r>
            <a:r>
              <a:rPr lang="en-US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.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先于演员想象出演出效果，先于演员发现表演上的问题这个不用解释，做不到这点，要你干吗？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398713" y="4097338"/>
            <a:ext cx="768350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4"/>
          <p:cNvSpPr txBox="1">
            <a:spLocks noChangeArrowheads="1"/>
          </p:cNvSpPr>
          <p:nvPr/>
        </p:nvSpPr>
        <p:spPr bwMode="auto">
          <a:xfrm flipH="1">
            <a:off x="2795588" y="4391025"/>
            <a:ext cx="75930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13</a:t>
            </a:r>
            <a:r>
              <a:rPr lang="en-US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.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先于演员预想到如何维护一部戏的整体性。</a:t>
            </a:r>
          </a:p>
        </p:txBody>
      </p:sp>
      <p:pic>
        <p:nvPicPr>
          <p:cNvPr id="36872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699334" y="1912285"/>
            <a:ext cx="790770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14.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理解剧情，把握人物，设身处地，真实自然，声音洪亮，有表现力，动作得体，不要背台</a:t>
            </a:r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</a:rPr>
              <a:t>词。</a:t>
            </a:r>
            <a:endParaRPr lang="zh-CN" altLang="zh-CN" sz="2800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98713" y="4097338"/>
            <a:ext cx="768350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4"/>
          <p:cNvSpPr txBox="1">
            <a:spLocks noChangeArrowheads="1"/>
          </p:cNvSpPr>
          <p:nvPr/>
        </p:nvSpPr>
        <p:spPr bwMode="auto">
          <a:xfrm flipH="1">
            <a:off x="2747460" y="4304397"/>
            <a:ext cx="781145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15.掌握时间、地点、人物、以及人物的内涵，其中包括语言、表情、动作，是人物做到声情并茂，感情细腻、丰富，要抓住观众的心。</a:t>
            </a:r>
          </a:p>
        </p:txBody>
      </p:sp>
      <p:pic>
        <p:nvPicPr>
          <p:cNvPr id="37896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489434" y="611188"/>
            <a:ext cx="8103476" cy="1298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（三）演出后，参考下面的评选要点，组织一次优秀演员评选活动。</a:t>
            </a:r>
          </a:p>
        </p:txBody>
      </p:sp>
      <p:pic>
        <p:nvPicPr>
          <p:cNvPr id="38918" name="图片 36" descr="1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3" y="2816225"/>
            <a:ext cx="1868487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表格 3"/>
          <p:cNvGraphicFramePr/>
          <p:nvPr/>
        </p:nvGraphicFramePr>
        <p:xfrm>
          <a:off x="3139693" y="1910005"/>
          <a:ext cx="8295120" cy="4458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0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8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评选要点</a:t>
                      </a:r>
                      <a:endParaRPr lang="en-US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舞台表演</a:t>
                      </a:r>
                      <a:endParaRPr lang="en-US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77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正确理解剧本的主题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表演自然落落大方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9592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准确把握戏剧冲突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动作，手势熟练而准确，有表现力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0844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对人物的个性和思想理解到位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感情充沛，表情丰富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0217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注意到剧本的语言特点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吐字清晰，语言流利，语速，语调恰当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0145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较好地利用舞台说明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与其他</a:t>
                      </a:r>
                      <a:r>
                        <a:rPr lang="zh-CN" altLang="en-US" sz="28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角色</a:t>
                      </a:r>
                      <a:r>
                        <a:rPr lang="en-US" sz="2800" b="0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配合默契</a:t>
                      </a:r>
                      <a:endParaRPr lang="en-US" altLang="en-US" sz="28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9" marR="68589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551113" y="2093261"/>
            <a:ext cx="8908732" cy="2763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1. 立场客观，见解主观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400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 所谓“立场客观”，指的是评论者的个体独立性。而所谓“见解主观”，则是指这篇评论必须要有自己的观点。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551113" y="5327650"/>
            <a:ext cx="7683500" cy="0"/>
          </a:xfrm>
          <a:prstGeom prst="line">
            <a:avLst/>
          </a:prstGeom>
          <a:ln w="2857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3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4"/>
          <p:cNvSpPr txBox="1"/>
          <p:nvPr/>
        </p:nvSpPr>
        <p:spPr>
          <a:xfrm flipH="1">
            <a:off x="4237038" y="752475"/>
            <a:ext cx="6338887" cy="693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戏剧评价写作指导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482849" y="1642649"/>
            <a:ext cx="8778707" cy="2763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2.从戏剧理论及实践的专业素养出发。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最良好的状态是一个有完整理论构建以及足量实践经验（作为表演者以及观众的经验）的戏剧评论者，用大部分人能够理解的语言，进行正确的评析。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570364" y="4770438"/>
            <a:ext cx="7683500" cy="0"/>
          </a:xfrm>
          <a:prstGeom prst="line">
            <a:avLst/>
          </a:prstGeom>
          <a:ln w="2857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7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4"/>
          <p:cNvSpPr txBox="1"/>
          <p:nvPr/>
        </p:nvSpPr>
        <p:spPr>
          <a:xfrm flipH="1">
            <a:off x="4292600" y="661988"/>
            <a:ext cx="6338888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戏剧评价写作指导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795588" y="1509867"/>
            <a:ext cx="7734300" cy="3395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3.对创作者或观众有启发或引导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① 为创作者提供正确的反馈以及评价，从第三者的角度给出客观的意见，以助不断提高。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②为观众的观剧之行提供参考，引导他们走向真正有质量的剧作而非过渡宣传的剧作。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551113" y="5327650"/>
            <a:ext cx="7683500" cy="0"/>
          </a:xfrm>
          <a:prstGeom prst="line">
            <a:avLst/>
          </a:prstGeom>
          <a:ln w="2857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991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4"/>
          <p:cNvSpPr txBox="1"/>
          <p:nvPr/>
        </p:nvSpPr>
        <p:spPr>
          <a:xfrm flipH="1">
            <a:off x="4479925" y="752475"/>
            <a:ext cx="6338888" cy="693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戏剧评价写作指导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课堂练习</a:t>
            </a:r>
          </a:p>
        </p:txBody>
      </p:sp>
      <p:sp>
        <p:nvSpPr>
          <p:cNvPr id="44037" name="文本框 99"/>
          <p:cNvSpPr txBox="1">
            <a:spLocks noChangeArrowheads="1"/>
          </p:cNvSpPr>
          <p:nvPr/>
        </p:nvSpPr>
        <p:spPr bwMode="auto">
          <a:xfrm>
            <a:off x="4258577" y="76089"/>
            <a:ext cx="7821127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     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结合整个活动，从以下话题中任选其一，写一篇作文，谈谈自己对剧本和戏剧表演的认识，不少于600字。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我为什么对“他”印象最深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舞台说明不只是说明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戏剧冲突面面观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台词应该怎么说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肢体语言很重要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配角也要演到位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好戏是配合出来的</a:t>
            </a:r>
          </a:p>
        </p:txBody>
      </p:sp>
      <p:pic>
        <p:nvPicPr>
          <p:cNvPr id="44038" name="图片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709" y="1874899"/>
            <a:ext cx="260350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06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例文分析</a:t>
            </a:r>
          </a:p>
        </p:txBody>
      </p:sp>
      <p:sp>
        <p:nvSpPr>
          <p:cNvPr id="46085" name="文本框 99"/>
          <p:cNvSpPr txBox="1">
            <a:spLocks noChangeArrowheads="1"/>
          </p:cNvSpPr>
          <p:nvPr/>
        </p:nvSpPr>
        <p:spPr bwMode="auto">
          <a:xfrm>
            <a:off x="322263" y="928688"/>
            <a:ext cx="11361737" cy="618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zh-CN" sz="2400" dirty="0">
                <a:latin typeface="KaiTi" panose="02010609060101010101" pitchFamily="49" charset="-122"/>
                <a:ea typeface="KaiTi" panose="02010609060101010101" pitchFamily="49" charset="-122"/>
              </a:rPr>
              <a:t>我为什么对“他”印象最深</a:t>
            </a:r>
            <a:r>
              <a:rPr lang="en-US" altLang="zh-CN" sz="2400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</a:p>
          <a:p>
            <a:pPr indent="0" algn="just" eaLnBrk="1" hangingPunct="1">
              <a:lnSpc>
                <a:spcPct val="150000"/>
              </a:lnSpc>
            </a:pPr>
            <a:r>
              <a:rPr lang="en-US" altLang="zh-CN" sz="2000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000" dirty="0">
                <a:latin typeface="KaiTi" panose="02010609060101010101" pitchFamily="49" charset="-122"/>
                <a:ea typeface="KaiTi" panose="02010609060101010101" pitchFamily="49" charset="-122"/>
              </a:rPr>
              <a:t>最近，我们在老师的指引下，走进了戏剧世界，真是既兴奋又迷茫。终于在亲身感受之后，我认识了戏曲。</a:t>
            </a:r>
          </a:p>
          <a:p>
            <a:pPr indent="0" algn="just" eaLnBrk="1" hangingPunct="1">
              <a:lnSpc>
                <a:spcPct val="150000"/>
              </a:lnSpc>
            </a:pPr>
            <a:r>
              <a:rPr lang="en-US" altLang="zh-CN" sz="2000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000" dirty="0">
                <a:latin typeface="KaiTi" panose="02010609060101010101" pitchFamily="49" charset="-122"/>
                <a:ea typeface="KaiTi" panose="02010609060101010101" pitchFamily="49" charset="-122"/>
              </a:rPr>
              <a:t>戏曲是我国悠久文化造就出来的精粹。著名的剧种有京剧、越剧、河南梆子等。京剧被称为“东方歌剧”，这是形成于北京的剧种，它在全国乃至全世界都很著名。拥有“中国戏剧之母”之称的昆剧有四百多年的历史。发源于我们湖北黄梅县的黄梅戏，最后壮大于安徽。可以说，各个地方剧种都各具特色，深受当地人民群众的喜爱。</a:t>
            </a:r>
          </a:p>
          <a:p>
            <a:pPr indent="0" algn="just" eaLnBrk="1" hangingPunct="1">
              <a:lnSpc>
                <a:spcPct val="150000"/>
              </a:lnSpc>
            </a:pPr>
            <a:r>
              <a:rPr lang="en-US" altLang="zh-CN" sz="2000" dirty="0">
                <a:latin typeface="KaiTi" panose="02010609060101010101" pitchFamily="49" charset="-122"/>
                <a:ea typeface="KaiTi" panose="02010609060101010101" pitchFamily="49" charset="-122"/>
              </a:rPr>
              <a:t>   </a:t>
            </a:r>
            <a:r>
              <a:rPr lang="zh-CN" altLang="zh-CN" sz="2000" dirty="0">
                <a:latin typeface="KaiTi" panose="02010609060101010101" pitchFamily="49" charset="-122"/>
                <a:ea typeface="KaiTi" panose="02010609060101010101" pitchFamily="49" charset="-122"/>
              </a:rPr>
              <a:t>有一种戏曲发源于我们本地，正是楚剧。因为发源于本地，剧中人物对白就是我们的方言。楚剧也是对我国戏曲艺术有较大影响的剧种。对此，你是否有一种自豪感呢?</a:t>
            </a:r>
          </a:p>
          <a:p>
            <a:pPr indent="0" algn="just" eaLnBrk="1" hangingPunct="1">
              <a:lnSpc>
                <a:spcPct val="150000"/>
              </a:lnSpc>
            </a:pPr>
            <a:r>
              <a:rPr lang="en-US" altLang="zh-CN" sz="2000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000" dirty="0">
                <a:latin typeface="KaiTi" panose="02010609060101010101" pitchFamily="49" charset="-122"/>
                <a:ea typeface="KaiTi" panose="02010609060101010101" pitchFamily="49" charset="-122"/>
              </a:rPr>
              <a:t>楚剧《四下河南》中有一个片段叫“母亡店中”，主要表现一位母亲临终前对一双儿女说的话。表演者以生动的面部表情，高超的唱功，塑造了一位含辛茹苦、满腹冤仇的母亲形象，让听众无比感动，甚至泪流满面。</a:t>
            </a:r>
          </a:p>
          <a:p>
            <a:pPr eaLnBrk="1" hangingPunct="1">
              <a:lnSpc>
                <a:spcPct val="150000"/>
              </a:lnSpc>
            </a:pPr>
            <a:endParaRPr lang="zh-CN" altLang="zh-CN" sz="2000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06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例文分析</a:t>
            </a:r>
          </a:p>
        </p:txBody>
      </p:sp>
      <p:sp>
        <p:nvSpPr>
          <p:cNvPr id="48133" name="文本框 99"/>
          <p:cNvSpPr txBox="1">
            <a:spLocks noChangeArrowheads="1"/>
          </p:cNvSpPr>
          <p:nvPr/>
        </p:nvSpPr>
        <p:spPr bwMode="auto">
          <a:xfrm>
            <a:off x="284731" y="1306512"/>
            <a:ext cx="11361737" cy="5161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 algn="just" eaLnBrk="1" hangingPunct="1">
              <a:lnSpc>
                <a:spcPct val="150000"/>
              </a:lnSpc>
            </a:pPr>
            <a:r>
              <a:rPr lang="en-US" altLang="zh-CN" sz="2400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亲耳聆听了一些戏曲唱段，我明白了很多。唱戏跟唱歌不同，它很慢，有时几乎是一字一拖。舞台上的场景布置也很简单，仅有两三件道具，但演员凭借唱腔、动作、面部表情等，可以模拟出非常丰富的内容，给人身临其境之感。有的戏十分精神，表演者一句一个动作;有的戏场面热火朝天，十分给力。而有的戏却是一个人在那里不停地唱，没有明显的高潮，让人昏昏欲睡。这样的戏，大概就是所谓“文戏”吧。</a:t>
            </a:r>
          </a:p>
          <a:p>
            <a:pPr indent="0" algn="just" eaLnBrk="1" hangingPunct="1">
              <a:lnSpc>
                <a:spcPct val="150000"/>
              </a:lnSpc>
            </a:pPr>
            <a:r>
              <a:rPr lang="en-US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虽然直到现在，我对戏曲知道的依然不多，但比以前那是有大大的进步了。今后，我还有更多地去留意戏曲，体验这我国文化的精华。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06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课堂小结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1144287" y="1491338"/>
            <a:ext cx="9315751" cy="2031325"/>
          </a:xfrm>
          <a:prstGeom prst="rect">
            <a:avLst/>
          </a:prstGeom>
          <a:solidFill>
            <a:srgbClr val="FBE5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latin typeface="KaiTi" panose="02010609060101010101" pitchFamily="49" charset="-122"/>
                <a:ea typeface="KaiTi" panose="02010609060101010101" pitchFamily="49" charset="-122"/>
              </a:rPr>
              <a:t>     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话剧表演是一种审美创造性活动。在表演过程中充分展示了同学们的睿智。同学们的语言能力，表演能力，创新能力会得到多元化的发展。</a:t>
            </a:r>
          </a:p>
        </p:txBody>
      </p:sp>
      <p:pic>
        <p:nvPicPr>
          <p:cNvPr id="43014" name="图片 27" descr="2007060923580065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350" y="3522663"/>
            <a:ext cx="2579688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4248150" y="611188"/>
            <a:ext cx="5468938" cy="60535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（一）演出前，要做好准备工作</a:t>
            </a:r>
          </a:p>
        </p:txBody>
      </p:sp>
      <p:sp>
        <p:nvSpPr>
          <p:cNvPr id="20486" name="Text Box 4"/>
          <p:cNvSpPr txBox="1">
            <a:spLocks noChangeArrowheads="1"/>
          </p:cNvSpPr>
          <p:nvPr/>
        </p:nvSpPr>
        <p:spPr bwMode="auto">
          <a:xfrm flipH="1">
            <a:off x="5497513" y="2649538"/>
            <a:ext cx="3940175" cy="637675"/>
          </a:xfrm>
          <a:prstGeom prst="rect">
            <a:avLst/>
          </a:prstGeom>
          <a:noFill/>
          <a:ln w="9525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剧名</a:t>
            </a:r>
          </a:p>
        </p:txBody>
      </p:sp>
      <p:sp>
        <p:nvSpPr>
          <p:cNvPr id="20487" name="文本框 4"/>
          <p:cNvSpPr txBox="1">
            <a:spLocks noChangeArrowheads="1"/>
          </p:cNvSpPr>
          <p:nvPr/>
        </p:nvSpPr>
        <p:spPr bwMode="auto">
          <a:xfrm>
            <a:off x="6242049" y="1779588"/>
            <a:ext cx="2430313" cy="523220"/>
          </a:xfrm>
          <a:prstGeom prst="rect">
            <a:avLst/>
          </a:prstGeom>
          <a:solidFill>
            <a:srgbClr val="008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1.制作节目单。</a:t>
            </a:r>
          </a:p>
        </p:txBody>
      </p:sp>
      <p:pic>
        <p:nvPicPr>
          <p:cNvPr id="20488" name="图片 45" descr="200706092359212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088" y="3705225"/>
            <a:ext cx="2005012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Text Box 4"/>
          <p:cNvSpPr txBox="1">
            <a:spLocks noChangeArrowheads="1"/>
          </p:cNvSpPr>
          <p:nvPr/>
        </p:nvSpPr>
        <p:spPr bwMode="auto">
          <a:xfrm flipH="1">
            <a:off x="5497513" y="3705225"/>
            <a:ext cx="3940175" cy="637675"/>
          </a:xfrm>
          <a:prstGeom prst="rect">
            <a:avLst/>
          </a:prstGeom>
          <a:noFill/>
          <a:ln w="9525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角色及对应演员名字</a:t>
            </a:r>
          </a:p>
        </p:txBody>
      </p:sp>
      <p:sp>
        <p:nvSpPr>
          <p:cNvPr id="20490" name="Text Box 4"/>
          <p:cNvSpPr txBox="1">
            <a:spLocks noChangeArrowheads="1"/>
          </p:cNvSpPr>
          <p:nvPr/>
        </p:nvSpPr>
        <p:spPr bwMode="auto">
          <a:xfrm flipH="1">
            <a:off x="5497513" y="4756150"/>
            <a:ext cx="3940175" cy="738664"/>
          </a:xfrm>
          <a:prstGeom prst="rect">
            <a:avLst/>
          </a:prstGeom>
          <a:noFill/>
          <a:ln w="9525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工作人员名字</a:t>
            </a:r>
          </a:p>
        </p:txBody>
      </p:sp>
      <p:pic>
        <p:nvPicPr>
          <p:cNvPr id="20491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2500313"/>
            <a:ext cx="445135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3588135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1790700"/>
            <a:ext cx="3327400" cy="442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3503613" y="2425700"/>
            <a:ext cx="7593012" cy="3567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latin typeface="KaiTi" panose="02010609060101010101" pitchFamily="49" charset="-122"/>
                <a:ea typeface="KaiTi" panose="02010609060101010101" pitchFamily="49" charset="-122"/>
              </a:rPr>
              <a:t>        </a:t>
            </a:r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</a:rPr>
              <a:t>选拔原则：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</a:rPr>
              <a:t>（1）声音洪亮，吐字清晰，普通话标准。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</a:rPr>
              <a:t>（2）表达流利，语感较佳。 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</a:rPr>
              <a:t>（3）有一定逻辑性，话语连贯，台风得体。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</a:rPr>
              <a:t>（4）形象较好，气质佳。</a:t>
            </a:r>
          </a:p>
        </p:txBody>
      </p:sp>
      <p:sp>
        <p:nvSpPr>
          <p:cNvPr id="4" name="对角圆角矩形 3"/>
          <p:cNvSpPr/>
          <p:nvPr/>
        </p:nvSpPr>
        <p:spPr>
          <a:xfrm>
            <a:off x="3317875" y="2425700"/>
            <a:ext cx="7135161" cy="3567708"/>
          </a:xfrm>
          <a:prstGeom prst="round2DiagRect">
            <a:avLst/>
          </a:prstGeom>
          <a:noFill/>
          <a:ln>
            <a:solidFill>
              <a:srgbClr val="00865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  <p:sp>
        <p:nvSpPr>
          <p:cNvPr id="21512" name="文本框 4"/>
          <p:cNvSpPr txBox="1">
            <a:spLocks noChangeArrowheads="1"/>
          </p:cNvSpPr>
          <p:nvPr/>
        </p:nvSpPr>
        <p:spPr bwMode="auto">
          <a:xfrm>
            <a:off x="5575300" y="1790700"/>
            <a:ext cx="2346292" cy="523220"/>
          </a:xfrm>
          <a:prstGeom prst="rect">
            <a:avLst/>
          </a:prstGeom>
          <a:solidFill>
            <a:srgbClr val="008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推举主持人</a:t>
            </a:r>
          </a:p>
        </p:txBody>
      </p:sp>
      <p:sp>
        <p:nvSpPr>
          <p:cNvPr id="5" name="Text Box 4"/>
          <p:cNvSpPr txBox="1"/>
          <p:nvPr/>
        </p:nvSpPr>
        <p:spPr>
          <a:xfrm flipH="1">
            <a:off x="4248150" y="611188"/>
            <a:ext cx="5468938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（一）演出前，要做好准备工作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058988" y="2463800"/>
            <a:ext cx="8351837" cy="2763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8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1、简短扼要：</a:t>
            </a:r>
            <a:endParaRPr lang="zh-CN" altLang="zh-CN" sz="28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串联的作用，辅助过渡的作用。 具有极强的现场感，简短的句子、大众化的语言，既使听众易于接受，又感到亲切生动。</a:t>
            </a:r>
          </a:p>
        </p:txBody>
      </p:sp>
      <p:sp>
        <p:nvSpPr>
          <p:cNvPr id="6" name="半闭框 5"/>
          <p:cNvSpPr/>
          <p:nvPr/>
        </p:nvSpPr>
        <p:spPr>
          <a:xfrm>
            <a:off x="2058988" y="2463800"/>
            <a:ext cx="736600" cy="685800"/>
          </a:xfrm>
          <a:prstGeom prst="halfFra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7" name="半闭框 6"/>
          <p:cNvSpPr/>
          <p:nvPr/>
        </p:nvSpPr>
        <p:spPr>
          <a:xfrm flipH="1" flipV="1">
            <a:off x="9828213" y="4322763"/>
            <a:ext cx="896937" cy="742950"/>
          </a:xfrm>
          <a:prstGeom prst="halfFra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pic>
        <p:nvPicPr>
          <p:cNvPr id="22536" name="图片 42" descr="2007060923590119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450" y="1535113"/>
            <a:ext cx="161448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文本框 4"/>
          <p:cNvSpPr txBox="1">
            <a:spLocks noChangeArrowheads="1"/>
          </p:cNvSpPr>
          <p:nvPr/>
        </p:nvSpPr>
        <p:spPr bwMode="auto">
          <a:xfrm>
            <a:off x="4456497" y="1622752"/>
            <a:ext cx="3357178" cy="523220"/>
          </a:xfrm>
          <a:prstGeom prst="rect">
            <a:avLst/>
          </a:prstGeom>
          <a:solidFill>
            <a:srgbClr val="008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3.准备简单的串词</a:t>
            </a:r>
          </a:p>
        </p:txBody>
      </p:sp>
      <p:sp>
        <p:nvSpPr>
          <p:cNvPr id="4" name="Text Box 4"/>
          <p:cNvSpPr txBox="1"/>
          <p:nvPr/>
        </p:nvSpPr>
        <p:spPr>
          <a:xfrm flipH="1">
            <a:off x="4248150" y="611188"/>
            <a:ext cx="5468938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（一）演出前，要做好准备工作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319689" y="2501900"/>
            <a:ext cx="8841907" cy="349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8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2、衔接巧妙自然</a:t>
            </a:r>
            <a:endParaRPr lang="zh-CN" altLang="zh-CN" sz="28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（1）巧妙：善于发现前后的衔接点，或内容的相关，或是形式上的一致。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（2）自然：不生硬做作，不牵强附会，不生拉硬拽，不画蛇添足。</a:t>
            </a:r>
          </a:p>
        </p:txBody>
      </p:sp>
      <p:sp>
        <p:nvSpPr>
          <p:cNvPr id="6" name="半闭框 5"/>
          <p:cNvSpPr/>
          <p:nvPr/>
        </p:nvSpPr>
        <p:spPr>
          <a:xfrm>
            <a:off x="2058988" y="2463800"/>
            <a:ext cx="736600" cy="685800"/>
          </a:xfrm>
          <a:prstGeom prst="halfFra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7" name="半闭框 6"/>
          <p:cNvSpPr/>
          <p:nvPr/>
        </p:nvSpPr>
        <p:spPr>
          <a:xfrm flipH="1" flipV="1">
            <a:off x="9808962" y="5293392"/>
            <a:ext cx="896937" cy="742950"/>
          </a:xfrm>
          <a:prstGeom prst="halfFra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pic>
        <p:nvPicPr>
          <p:cNvPr id="23560" name="图片 42" descr="2007060923590119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450" y="1535113"/>
            <a:ext cx="161448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文本框 4"/>
          <p:cNvSpPr txBox="1">
            <a:spLocks noChangeArrowheads="1"/>
          </p:cNvSpPr>
          <p:nvPr/>
        </p:nvSpPr>
        <p:spPr bwMode="auto">
          <a:xfrm>
            <a:off x="4427621" y="1801813"/>
            <a:ext cx="3386054" cy="523220"/>
          </a:xfrm>
          <a:prstGeom prst="rect">
            <a:avLst/>
          </a:prstGeom>
          <a:solidFill>
            <a:srgbClr val="008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3.准备简单的串词</a:t>
            </a:r>
          </a:p>
        </p:txBody>
      </p:sp>
      <p:sp>
        <p:nvSpPr>
          <p:cNvPr id="4" name="Text Box 4"/>
          <p:cNvSpPr txBox="1"/>
          <p:nvPr/>
        </p:nvSpPr>
        <p:spPr>
          <a:xfrm flipH="1">
            <a:off x="4248150" y="611188"/>
            <a:ext cx="5468938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（一）演出前，要做好准备工作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683669" y="2605199"/>
            <a:ext cx="7593012" cy="2102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 sz="28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3、和谐得体</a:t>
            </a:r>
            <a:endParaRPr lang="zh-CN" altLang="zh-CN" sz="28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（1）幽默诙谐，活跃气氛，调动情绪。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（2）典雅诗意，提高文化品位。</a:t>
            </a:r>
          </a:p>
        </p:txBody>
      </p:sp>
      <p:sp>
        <p:nvSpPr>
          <p:cNvPr id="6" name="半闭框 5"/>
          <p:cNvSpPr/>
          <p:nvPr/>
        </p:nvSpPr>
        <p:spPr>
          <a:xfrm>
            <a:off x="2058988" y="2463800"/>
            <a:ext cx="736600" cy="685800"/>
          </a:xfrm>
          <a:prstGeom prst="halfFra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7" name="半闭框 6"/>
          <p:cNvSpPr/>
          <p:nvPr/>
        </p:nvSpPr>
        <p:spPr>
          <a:xfrm flipH="1" flipV="1">
            <a:off x="9828213" y="4322763"/>
            <a:ext cx="896937" cy="742950"/>
          </a:xfrm>
          <a:prstGeom prst="halfFra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pic>
        <p:nvPicPr>
          <p:cNvPr id="24584" name="图片 42" descr="2007060923590119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450" y="1535113"/>
            <a:ext cx="161448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文本框 4"/>
          <p:cNvSpPr txBox="1">
            <a:spLocks noChangeArrowheads="1"/>
          </p:cNvSpPr>
          <p:nvPr/>
        </p:nvSpPr>
        <p:spPr bwMode="auto">
          <a:xfrm>
            <a:off x="4533499" y="1500515"/>
            <a:ext cx="3318677" cy="523220"/>
          </a:xfrm>
          <a:prstGeom prst="rect">
            <a:avLst/>
          </a:prstGeom>
          <a:solidFill>
            <a:srgbClr val="008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3.准备简单的串词</a:t>
            </a:r>
          </a:p>
        </p:txBody>
      </p:sp>
      <p:sp>
        <p:nvSpPr>
          <p:cNvPr id="4" name="Text Box 4"/>
          <p:cNvSpPr txBox="1"/>
          <p:nvPr/>
        </p:nvSpPr>
        <p:spPr>
          <a:xfrm flipH="1">
            <a:off x="4248150" y="611188"/>
            <a:ext cx="5468938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（一）演出前，要做好准备工作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6" name="半闭框 5"/>
          <p:cNvSpPr/>
          <p:nvPr/>
        </p:nvSpPr>
        <p:spPr>
          <a:xfrm>
            <a:off x="2058988" y="2463800"/>
            <a:ext cx="736600" cy="685800"/>
          </a:xfrm>
          <a:prstGeom prst="halfFra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7" name="半闭框 6"/>
          <p:cNvSpPr/>
          <p:nvPr/>
        </p:nvSpPr>
        <p:spPr>
          <a:xfrm flipH="1" flipV="1">
            <a:off x="9828213" y="4322763"/>
            <a:ext cx="896937" cy="742950"/>
          </a:xfrm>
          <a:prstGeom prst="halfFra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pic>
        <p:nvPicPr>
          <p:cNvPr id="24584" name="图片 42" descr="2007060923590119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450" y="1535113"/>
            <a:ext cx="161448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文本框 4"/>
          <p:cNvSpPr txBox="1">
            <a:spLocks noChangeArrowheads="1"/>
          </p:cNvSpPr>
          <p:nvPr/>
        </p:nvSpPr>
        <p:spPr bwMode="auto">
          <a:xfrm>
            <a:off x="3624933" y="3641124"/>
            <a:ext cx="4942134" cy="523220"/>
          </a:xfrm>
          <a:prstGeom prst="rect">
            <a:avLst/>
          </a:prstGeom>
          <a:solidFill>
            <a:srgbClr val="008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4</a:t>
            </a:r>
            <a:r>
              <a:rPr lang="zh-CN" altLang="zh-CN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检查舞台设备是否运转正常</a:t>
            </a:r>
            <a:endParaRPr lang="zh-CN" altLang="zh-CN" sz="2800" b="1" dirty="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 flipH="1">
            <a:off x="4248150" y="611188"/>
            <a:ext cx="5468938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（一）演出前，要做好准备工作</a:t>
            </a:r>
          </a:p>
        </p:txBody>
      </p:sp>
    </p:spTree>
    <p:extLst>
      <p:ext uri="{BB962C8B-B14F-4D97-AF65-F5344CB8AC3E}">
        <p14:creationId xmlns:p14="http://schemas.microsoft.com/office/powerpoint/2010/main" val="4154979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2" name="Text Box 4"/>
          <p:cNvSpPr txBox="1"/>
          <p:nvPr/>
        </p:nvSpPr>
        <p:spPr>
          <a:xfrm flipH="1">
            <a:off x="3840163" y="611188"/>
            <a:ext cx="6338887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（二）演出时，要集中精力，全情投入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 flipH="1">
            <a:off x="2771774" y="1214438"/>
            <a:ext cx="838390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2800" dirty="0">
                <a:latin typeface="KaiTi" panose="02010609060101010101" pitchFamily="49" charset="-122"/>
                <a:ea typeface="KaiTi" panose="02010609060101010101" pitchFamily="49" charset="-122"/>
              </a:rPr>
              <a:t>1.对待排练一定要认真，用真正上台表演时候的心态对待每一次排练，台上一分钟台下十年功，只有千锤百炼过的表演才能游刃有余并且心态平和。同时也考验着你的团队的合作精神，团队精神。很多非专业演员在排练的时候不能认真对待，结果就是真正上台时紧张得不行就演砸了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771775" y="5210175"/>
            <a:ext cx="7683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8" name="图片 22" descr="200706092357442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92400"/>
            <a:ext cx="20764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语文" id="{C2414CD6-1CF4-4399-AFC0-BB42EA116142}" vid="{F5E079DE-6B05-4BEF-8385-76B53C42E70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演出与评议</Template>
  <TotalTime>0</TotalTime>
  <Words>2077</Words>
  <Application>Microsoft Office PowerPoint</Application>
  <PresentationFormat>宽屏</PresentationFormat>
  <Paragraphs>126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KaiTi</vt:lpstr>
      <vt:lpstr>等线</vt:lpstr>
      <vt:lpstr>楷体</vt:lpstr>
      <vt:lpstr>思源黑体 CN Heavy</vt:lpstr>
      <vt:lpstr>宋体</vt:lpstr>
      <vt:lpstr>Arial</vt:lpstr>
      <vt:lpstr>Calibri</vt:lpstr>
      <vt:lpstr>Calibri Light</vt:lpstr>
      <vt:lpstr>Wingdings</vt:lpstr>
      <vt:lpstr>语文</vt:lpstr>
      <vt:lpstr>演出与评议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演出与评议</dc:title>
  <dc:creator>田茂友</dc:creator>
  <cp:lastModifiedBy>田茂友</cp:lastModifiedBy>
  <cp:revision>1</cp:revision>
  <dcterms:created xsi:type="dcterms:W3CDTF">2020-01-13T15:23:58Z</dcterms:created>
  <dcterms:modified xsi:type="dcterms:W3CDTF">2020-01-13T15:24:41Z</dcterms:modified>
</cp:coreProperties>
</file>