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sldIdLst>
    <p:sldId id="257" r:id="rId4"/>
    <p:sldId id="258" r:id="rId5"/>
    <p:sldId id="259" r:id="rId6"/>
    <p:sldId id="260" r:id="rId7"/>
    <p:sldId id="261" r:id="rId8"/>
    <p:sldId id="282" r:id="rId9"/>
    <p:sldId id="289" r:id="rId10"/>
    <p:sldId id="290" r:id="rId11"/>
    <p:sldId id="262" r:id="rId12"/>
    <p:sldId id="263" r:id="rId13"/>
    <p:sldId id="264" r:id="rId14"/>
    <p:sldId id="265" r:id="rId15"/>
    <p:sldId id="266" r:id="rId16"/>
    <p:sldId id="267" r:id="rId17"/>
    <p:sldId id="268" r:id="rId18"/>
    <p:sldId id="269" r:id="rId19"/>
    <p:sldId id="270" r:id="rId20"/>
    <p:sldId id="283" r:id="rId21"/>
    <p:sldId id="271" r:id="rId22"/>
    <p:sldId id="272" r:id="rId23"/>
    <p:sldId id="273" r:id="rId24"/>
    <p:sldId id="274" r:id="rId25"/>
    <p:sldId id="285" r:id="rId26"/>
    <p:sldId id="287" r:id="rId27"/>
    <p:sldId id="275" r:id="rId28"/>
    <p:sldId id="276" r:id="rId29"/>
    <p:sldId id="288" r:id="rId30"/>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2.xml" /><Relationship Id="rId30" Type="http://schemas.openxmlformats.org/officeDocument/2006/relationships/slide" Target="slides/slide27.xml" /><Relationship Id="rId31" Type="http://schemas.openxmlformats.org/officeDocument/2006/relationships/tags" Target="tags/tag183.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9.xml" /><Relationship Id="rId3" Type="http://schemas.openxmlformats.org/officeDocument/2006/relationships/image" Target="../media/image3.png" /><Relationship Id="rId4" Type="http://schemas.openxmlformats.org/officeDocument/2006/relationships/tags" Target="../tags/tag70.xml" /><Relationship Id="rId5"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71.xml" /><Relationship Id="rId3" Type="http://schemas.openxmlformats.org/officeDocument/2006/relationships/image" Target="../media/image2.png" /><Relationship Id="rId4" Type="http://schemas.openxmlformats.org/officeDocument/2006/relationships/tags" Target="../tags/tag72.xml" /><Relationship Id="rId5" Type="http://schemas.openxmlformats.org/officeDocument/2006/relationships/image" Target="../media/image3.png"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6.xml" /><Relationship Id="rId3" Type="http://schemas.openxmlformats.org/officeDocument/2006/relationships/image" Target="../media/image3.png" /><Relationship Id="rId4" Type="http://schemas.openxmlformats.org/officeDocument/2006/relationships/tags" Target="../tags/tag77.xml" /><Relationship Id="rId5"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8.xml" /><Relationship Id="rId3" Type="http://schemas.openxmlformats.org/officeDocument/2006/relationships/image" Target="../media/image3.png" /><Relationship Id="rId4" Type="http://schemas.openxmlformats.org/officeDocument/2006/relationships/tags" Target="../tags/tag79.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80.xml" /><Relationship Id="rId3" Type="http://schemas.openxmlformats.org/officeDocument/2006/relationships/image" Target="../media/image2.png" /><Relationship Id="rId4" Type="http://schemas.openxmlformats.org/officeDocument/2006/relationships/tags" Target="../tags/tag81.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82.xml" /><Relationship Id="rId3" Type="http://schemas.openxmlformats.org/officeDocument/2006/relationships/image" Target="../media/image3.png" /><Relationship Id="rId4" Type="http://schemas.openxmlformats.org/officeDocument/2006/relationships/tags" Target="../tags/tag83.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84.xml" /><Relationship Id="rId3" Type="http://schemas.openxmlformats.org/officeDocument/2006/relationships/image" Target="../media/image3.png" /><Relationship Id="rId4" Type="http://schemas.openxmlformats.org/officeDocument/2006/relationships/tags" Target="../tags/tag85.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86.xml" /><Relationship Id="rId3" Type="http://schemas.openxmlformats.org/officeDocument/2006/relationships/image" Target="../media/image3.png" /><Relationship Id="rId4" Type="http://schemas.openxmlformats.org/officeDocument/2006/relationships/tags" Target="../tags/tag87.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90.xml" /><Relationship Id="rId3" Type="http://schemas.openxmlformats.org/officeDocument/2006/relationships/image" Target="../media/image3.png"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3.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97.xml" /><Relationship Id="rId4" Type="http://schemas.openxmlformats.org/officeDocument/2006/relationships/image" Target="../media/image3.png"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05.xml" /><Relationship Id="rId4" Type="http://schemas.openxmlformats.org/officeDocument/2006/relationships/image" Target="../media/image3.png"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14.xml" /><Relationship Id="rId4" Type="http://schemas.openxmlformats.org/officeDocument/2006/relationships/image" Target="../media/image3.png"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22.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23.xml" /><Relationship Id="rId4" Type="http://schemas.openxmlformats.org/officeDocument/2006/relationships/image" Target="../media/image3.png"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31.xm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32.xml" /><Relationship Id="rId4" Type="http://schemas.openxmlformats.org/officeDocument/2006/relationships/image" Target="../media/image3.png"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49.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43.xml" /><Relationship Id="rId4" Type="http://schemas.openxmlformats.org/officeDocument/2006/relationships/image" Target="../media/image3.png"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tags" Target="../tags/tag148.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6" name="图片 5" descr="未标题-1_画板 1"/>
          <p:cNvPicPr>
            <a:picLocks noChangeAspect="1"/>
          </p:cNvPicPr>
          <p:nvPr>
            <p:custDataLst>
              <p:tags r:id="rId2"/>
            </p:custDataLst>
          </p:nvPr>
        </p:nvPicPr>
        <p:blipFill>
          <a:blip r:embed="rId1"/>
          <a:stretch>
            <a:fillRect/>
          </a:stretch>
        </p:blipFill>
        <p:spPr>
          <a:xfrm>
            <a:off x="10143" y="0"/>
            <a:ext cx="12171714" cy="6858000"/>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4" name="副标题 4"/>
          <p:cNvSpPr txBox="1">
            <a:spLocks noGrp="1"/>
          </p:cNvSpPr>
          <p:nvPr>
            <p:ph type="subTitle" idx="3" hasCustomPrompt="1"/>
            <p:custDataLst>
              <p:tags r:id="rId6"/>
            </p:custDataLst>
          </p:nvPr>
        </p:nvSpPr>
        <p:spPr>
          <a:xfrm>
            <a:off x="1652270" y="3227234"/>
            <a:ext cx="8889429" cy="1642416"/>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0" normalizeH="0" baseline="0" noProof="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5" name="标题 1"/>
          <p:cNvSpPr>
            <a:spLocks noGrp="1"/>
          </p:cNvSpPr>
          <p:nvPr>
            <p:ph type="ctrTitle" idx="2" hasCustomPrompt="1"/>
            <p:custDataLst>
              <p:tags r:id="rId7"/>
            </p:custDataLst>
          </p:nvPr>
        </p:nvSpPr>
        <p:spPr>
          <a:xfrm>
            <a:off x="1652270" y="1988349"/>
            <a:ext cx="8890064" cy="1099820"/>
          </a:xfrm>
        </p:spPr>
        <p:txBody>
          <a:bodyPr vert="horz" lIns="0" tIns="0" rIns="0" bIns="0" rtlCol="0" anchor="b" anchorCtr="0">
            <a:normAutofit fontScale="90000"/>
          </a:bodyPr>
          <a:lstStyle>
            <a:lvl1pPr marL="0" marR="0" algn="ctr" defTabSz="914400" rtl="0" eaLnBrk="1" fontAlgn="auto" latinLnBrk="0" hangingPunct="1">
              <a:lnSpc>
                <a:spcPct val="100000"/>
              </a:lnSpc>
              <a:spcBef>
                <a:spcPct val="0"/>
              </a:spcBef>
              <a:buClrTx/>
              <a:buSzTx/>
              <a:buFontTx/>
              <a:buNone/>
              <a:defRPr kumimoji="0" lang="zh-CN" altLang="en-US" sz="7145" b="1" i="0" u="none" strike="noStrike" kern="1200" cap="none" spc="0" normalizeH="0" baseline="0" noProof="1">
                <a:solidFill>
                  <a:schemeClr val="tx1">
                    <a:lumMod val="85000"/>
                    <a:lumOff val="15000"/>
                  </a:schemeClr>
                </a:solidFill>
                <a:uFillTx/>
                <a:latin typeface="微软雅黑" panose="020b0503020204020204" pitchFamily="34" charset="-122"/>
                <a:ea typeface="微软雅黑" panose="020b0503020204020204" pitchFamily="34" charset="-122"/>
                <a:cs typeface="+mj-cs"/>
              </a:defRPr>
            </a:lvl1pPr>
          </a:lstStyle>
          <a:p>
            <a:pPr lvl="0"/>
            <a:r>
              <a:rPr>
                <a:sym typeface="+mn-ea"/>
              </a:rPr>
              <a:t>编辑标题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 name="图片 2" descr="1 (172)"/>
          <p:cNvPicPr>
            <a:picLocks noChangeAspect="1"/>
          </p:cNvPicPr>
          <p:nvPr>
            <p:custDataLst>
              <p:tags r:id="rId2"/>
            </p:custDataLst>
          </p:nvPr>
        </p:nvPicPr>
        <p:blipFill>
          <a:blip r:embed="rId1"/>
          <a:stretch>
            <a:fillRect/>
          </a:stretch>
        </p:blipFill>
        <p:spPr>
          <a:xfrm>
            <a:off x="215153" y="1811319"/>
            <a:ext cx="3235350" cy="3235350"/>
          </a:xfrm>
          <a:prstGeom prst="rect">
            <a:avLst/>
          </a:prstGeom>
        </p:spPr>
      </p:pic>
      <p:pic>
        <p:nvPicPr>
          <p:cNvPr id="2" name="图片 1" descr="1 (190)"/>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7" name="图片 6" descr="1 (174)"/>
          <p:cNvPicPr>
            <a:picLocks noChangeAspect="1"/>
          </p:cNvPicPr>
          <p:nvPr>
            <p:custDataLst>
              <p:tags r:id="rId6"/>
            </p:custDataLst>
          </p:nvPr>
        </p:nvPicPr>
        <p:blipFill>
          <a:blip r:embed="rId5"/>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8" name="副标题 2"/>
          <p:cNvSpPr>
            <a:spLocks noGrp="1"/>
          </p:cNvSpPr>
          <p:nvPr>
            <p:ph type="subTitle" idx="3" hasCustomPrompt="1"/>
            <p:custDataLst>
              <p:tags r:id="rId7"/>
            </p:custDataLst>
          </p:nvPr>
        </p:nvSpPr>
        <p:spPr>
          <a:xfrm>
            <a:off x="4521236" y="2976598"/>
            <a:ext cx="6857365" cy="825334"/>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9" name="标题 3"/>
          <p:cNvSpPr>
            <a:spLocks noGrp="1"/>
          </p:cNvSpPr>
          <p:nvPr>
            <p:ph type="ctrTitle" idx="2" hasCustomPrompt="1"/>
            <p:custDataLst>
              <p:tags r:id="rId8"/>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1" name="图片 10"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10" name="图片 9"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descr="1 (172)"/>
          <p:cNvPicPr>
            <a:picLocks noChangeAspect="1"/>
          </p:cNvPicPr>
          <p:nvPr>
            <p:custDataLst>
              <p:tags r:id="rId2"/>
            </p:custDataLst>
          </p:nvPr>
        </p:nvPicPr>
        <p:blipFill>
          <a:blip r:embed="rId1"/>
          <a:stretch>
            <a:fillRect/>
          </a:stretch>
        </p:blipFill>
        <p:spPr>
          <a:xfrm>
            <a:off x="408790" y="1234440"/>
            <a:ext cx="4389120" cy="4389120"/>
          </a:xfrm>
          <a:prstGeom prst="rect">
            <a:avLst/>
          </a:prstGeom>
        </p:spPr>
      </p:pic>
      <p:pic>
        <p:nvPicPr>
          <p:cNvPr id="6" name="图片 5" descr="1 (190)"/>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9" name="图片 8"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t>2021/8/30</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8" name="图片 7"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2" name="图片 1"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2" name="图片 1" descr="未标题-1_画板 1"/>
          <p:cNvPicPr>
            <a:picLocks noChangeAspect="1"/>
          </p:cNvPicPr>
          <p:nvPr>
            <p:custDataLst>
              <p:tags r:id="rId2"/>
            </p:custDataLst>
          </p:nvPr>
        </p:nvPicPr>
        <p:blipFill>
          <a:blip r:embed="rId1"/>
          <a:stretch>
            <a:fillRect/>
          </a:stretch>
        </p:blipFill>
        <p:spPr>
          <a:xfrm>
            <a:off x="10143" y="0"/>
            <a:ext cx="12171714"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6" name="标题 1"/>
          <p:cNvSpPr>
            <a:spLocks noGrp="1"/>
          </p:cNvSpPr>
          <p:nvPr>
            <p:ph type="title" hasCustomPrompt="1"/>
            <p:custDataLst>
              <p:tags r:id="rId3"/>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a:solidFill>
                  <a:schemeClr val="dk1">
                    <a:lumMod val="85000"/>
                    <a:lumOff val="15000"/>
                  </a:schemeClr>
                </a:solidFill>
                <a:uFillTx/>
                <a:latin typeface="Arial" panose="020b0604020202020204" pitchFamily="34" charset="0"/>
                <a:ea typeface="汉仪旗黑-85S" panose="00020600040101010101" pitchFamily="18" charset="-122"/>
                <a:cs typeface="+mj-cs"/>
              </a:defRPr>
            </a:lvl1pPr>
          </a:lstStyle>
          <a:p>
            <a:pPr lvl="0"/>
            <a:r>
              <a:rPr>
                <a:sym typeface="+mn-ea"/>
              </a:rPr>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7" name="图片 6" descr="1 (190)"/>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6" name="图片 5" descr="1 (174)"/>
          <p:cNvPicPr>
            <a:picLocks noChangeAspect="1"/>
          </p:cNvPicPr>
          <p:nvPr>
            <p:custDataLst>
              <p:tags r:id="rId4"/>
            </p:custDataLst>
          </p:nvPr>
        </p:nvPicPr>
        <p:blipFill>
          <a:blip r:embed="rId3"/>
          <a:stretch>
            <a:fillRect/>
          </a:stretch>
        </p:blipFill>
        <p:spPr>
          <a:xfrm>
            <a:off x="11471910" y="6132531"/>
            <a:ext cx="720090" cy="72009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9" name="矩形 8"/>
          <p:cNvSpPr/>
          <p:nvPr>
            <p:custDataLst>
              <p:tags r:id="rId1"/>
            </p:custDataLst>
          </p:nvPr>
        </p:nvSpPr>
        <p:spPr>
          <a:xfrm>
            <a:off x="294600" y="302400"/>
            <a:ext cx="11602796" cy="6253188"/>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294600" y="302400"/>
            <a:ext cx="720090" cy="720090"/>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10" name="矩形 9"/>
          <p:cNvSpPr/>
          <p:nvPr>
            <p:custDataLst>
              <p:tags r:id="rId1"/>
            </p:custDataLst>
          </p:nvPr>
        </p:nvSpPr>
        <p:spPr>
          <a:xfrm>
            <a:off x="0" y="-10800"/>
            <a:ext cx="4827588" cy="68687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10800"/>
            <a:ext cx="12189600" cy="2660396"/>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10" name="矩形 9"/>
          <p:cNvSpPr/>
          <p:nvPr>
            <p:custDataLst>
              <p:tags r:id="rId1"/>
            </p:custDataLst>
          </p:nvPr>
        </p:nvSpPr>
        <p:spPr>
          <a:xfrm>
            <a:off x="0" y="5029200"/>
            <a:ext cx="12189600" cy="18288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10800"/>
            <a:ext cx="12189600" cy="914400"/>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11469510" y="-10800"/>
            <a:ext cx="720090" cy="720090"/>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9" name="矩形 8"/>
          <p:cNvSpPr/>
          <p:nvPr>
            <p:custDataLst>
              <p:tags r:id="rId1"/>
            </p:custDataLst>
          </p:nvPr>
        </p:nvSpPr>
        <p:spPr>
          <a:xfrm>
            <a:off x="0" y="959400"/>
            <a:ext cx="12189600" cy="4939195"/>
          </a:xfrm>
          <a:prstGeom prst="rect">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descr="1 (190)"/>
          <p:cNvPicPr>
            <a:picLocks noChangeAspect="1"/>
          </p:cNvPicPr>
          <p:nvPr>
            <p:custDataLst>
              <p:tags r:id="rId3"/>
            </p:custDataLst>
          </p:nvPr>
        </p:nvPicPr>
        <p:blipFill>
          <a:blip r:embed="rId2"/>
          <a:stretch>
            <a:fillRect/>
          </a:stretch>
        </p:blipFill>
        <p:spPr>
          <a:xfrm>
            <a:off x="10438461" y="5104461"/>
            <a:ext cx="1753527" cy="1753527"/>
          </a:xfrm>
          <a:prstGeom prst="rect">
            <a:avLst/>
          </a:prstGeom>
        </p:spPr>
      </p:pic>
      <p:pic>
        <p:nvPicPr>
          <p:cNvPr id="6" name="图片 5" descr="1 (174)"/>
          <p:cNvPicPr>
            <a:picLocks noChangeAspect="1"/>
          </p:cNvPicPr>
          <p:nvPr>
            <p:custDataLst>
              <p:tags r:id="rId5"/>
            </p:custDataLst>
          </p:nvPr>
        </p:nvPicPr>
        <p:blipFill>
          <a:blip r:embed="rId4"/>
          <a:stretch>
            <a:fillRect/>
          </a:stretch>
        </p:blipFill>
        <p:spPr>
          <a:xfrm>
            <a:off x="0" y="-10802"/>
            <a:ext cx="1753527" cy="1753527"/>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2021/8/30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2021/8/30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2021/8/30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50.xml" /><Relationship Id="rId2" Type="http://schemas.openxmlformats.org/officeDocument/2006/relationships/slideLayout" Target="../slideLayouts/slideLayout13.xml" /><Relationship Id="rId20" Type="http://schemas.openxmlformats.org/officeDocument/2006/relationships/tags" Target="../tags/tag151.xml" /><Relationship Id="rId21"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19"/>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20"/>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jpeg" /><Relationship Id="rId3" Type="http://schemas.openxmlformats.org/officeDocument/2006/relationships/tags" Target="../tags/tag16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tags" Target="../tags/tag18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58.xml" /><Relationship Id="rId3" Type="http://schemas.openxmlformats.org/officeDocument/2006/relationships/tags" Target="../tags/tag15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0.xml" /><Relationship Id="rId3" Type="http://schemas.openxmlformats.org/officeDocument/2006/relationships/tags" Target="../tags/tag16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jpeg" /><Relationship Id="rId3" Type="http://schemas.openxmlformats.org/officeDocument/2006/relationships/image" Target="../media/image6.jpeg" /><Relationship Id="rId4" Type="http://schemas.openxmlformats.org/officeDocument/2006/relationships/tags" Target="../tags/tag16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7.jpeg" /><Relationship Id="rId3" Type="http://schemas.openxmlformats.org/officeDocument/2006/relationships/image" Target="../media/image8.jpeg" /><Relationship Id="rId4" Type="http://schemas.openxmlformats.org/officeDocument/2006/relationships/tags" Target="../tags/tag16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6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副标题 3"/>
          <p:cNvSpPr>
            <a:spLocks noGrp="1"/>
          </p:cNvSpPr>
          <p:nvPr>
            <p:ph type="subTitle" idx="3"/>
            <p:custDataLst>
              <p:tags r:id="rId2"/>
            </p:custDataLst>
          </p:nvPr>
        </p:nvSpPr>
        <p:spPr>
          <a:xfrm>
            <a:off x="1652270" y="3450590"/>
            <a:ext cx="8889365" cy="1418590"/>
          </a:xfrm>
        </p:spPr>
        <p:txBody>
          <a:bodyPr wrap="square">
            <a:normAutofit/>
          </a:bodyPr>
          <a:lstStyle/>
          <a:p>
            <a:r>
              <a:rPr lang="zh-CN" altLang="en-US">
                <a:solidFill>
                  <a:schemeClr val="dk1">
                    <a:lumMod val="65000"/>
                    <a:lumOff val="35000"/>
                  </a:schemeClr>
                </a:solidFill>
                <a:latin typeface="Arial" panose="020b0604020202020204" pitchFamily="34" charset="0"/>
              </a:rPr>
              <a:t>郭沫若</a:t>
            </a:r>
          </a:p>
        </p:txBody>
      </p:sp>
      <p:sp>
        <p:nvSpPr>
          <p:cNvPr id="5" name="标题 4"/>
          <p:cNvSpPr>
            <a:spLocks noGrp="1"/>
          </p:cNvSpPr>
          <p:nvPr>
            <p:ph type="ctrTitle" idx="2"/>
            <p:custDataLst>
              <p:tags r:id="rId3"/>
            </p:custDataLst>
          </p:nvPr>
        </p:nvSpPr>
        <p:spPr/>
        <p:txBody>
          <a:bodyPr wrap="square">
            <a:normAutofit fontScale="90000"/>
          </a:bodyPr>
          <a:lstStyle/>
          <a:p>
            <a:r>
              <a:rPr lang="zh-CN" altLang="en-US">
                <a:solidFill>
                  <a:schemeClr val="accent1"/>
                </a:solidFill>
                <a:latin typeface="Arial" panose="020b0604020202020204" pitchFamily="34" charset="0"/>
                <a:ea typeface="汉仪旗黑-85S" panose="00020600040101010101" pitchFamily="18" charset="-122"/>
              </a:rPr>
              <a:t>《立在地球边上放号》</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474980"/>
            <a:ext cx="10852150" cy="5866130"/>
          </a:xfrm>
        </p:spPr>
        <p:txBody>
          <a:bodyPr>
            <a:normAutofit lnSpcReduction="20000"/>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1928年2月因被国民党政府通缉，流亡日本，埋头研究中国古代社会，著有《中国古代社会研究》《甲骨文字研究》等重要学术著作。1937年抗日战争爆发后回国，任军事委员会政治部第三厅厅长，后改任文化工作委员会主任，团结进步文化人士从事抗日救亡运动。1946年后，站在民主运动前列，成为国民党统治区文化界的革命旗帜。中华人民共和国成立后，当选为中华全国文学艺术界联合会主席，1958年9月至1978年6月任中国科技大学首任校长。历任政务院副总理兼文化教育委员会主任、中国科学院院长、全国人民代表大会常务委员会副委员长等职，当选中国共产党第九、十、十一届中央委员。主编《中国史稿》和《甲骨文合集》，全部作品编成《郭沫若全集》38卷。曾经是中央人民政府政务院副总理。</a:t>
            </a:r>
          </a:p>
        </p:txBody>
      </p:sp>
    </p:spTree>
    <p:custDataLst>
      <p:tags r:id="rId2"/>
    </p:custDataLst>
  </p:cSld>
  <p:clrMapOvr>
    <a:masterClrMapping/>
  </p:clrMapOvr>
  <mc:AlternateContent>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34060"/>
            <a:ext cx="10852150" cy="5607050"/>
          </a:xfrm>
        </p:spPr>
        <p:txBody>
          <a:bodyPr>
            <a:noAutofit/>
          </a:bodyPr>
          <a:lstStyle/>
          <a:p>
            <a:pPr marL="0" indent="0">
              <a:buNone/>
            </a:pPr>
            <a:r>
              <a:rPr lang="en-US" altLang="zh-CN" sz="3600">
                <a:latin typeface="华文中宋" panose="02010600040101010101" charset="-122"/>
                <a:ea typeface="华文中宋" panose="02010600040101010101" charset="-122"/>
              </a:rPr>
              <a:t>     </a:t>
            </a:r>
            <a:r>
              <a:rPr lang="zh-CN" altLang="en-US" sz="3600">
                <a:latin typeface="华文中宋" panose="02010600040101010101" charset="-122"/>
                <a:ea typeface="华文中宋" panose="02010600040101010101" charset="-122"/>
              </a:rPr>
              <a:t>郭沫若是</a:t>
            </a:r>
            <a:r>
              <a:rPr lang="zh-CN" altLang="en-US" sz="3600">
                <a:solidFill>
                  <a:srgbClr val="C00000"/>
                </a:solidFill>
                <a:latin typeface="华文中宋" panose="02010600040101010101" charset="-122"/>
                <a:ea typeface="华文中宋" panose="02010600040101010101" charset="-122"/>
              </a:rPr>
              <a:t>中国科学技术大学</a:t>
            </a:r>
            <a:r>
              <a:rPr lang="zh-CN" altLang="en-US" sz="3600">
                <a:latin typeface="华文中宋" panose="02010600040101010101" charset="-122"/>
                <a:ea typeface="华文中宋" panose="02010600040101010101" charset="-122"/>
              </a:rPr>
              <a:t>的主要创建者之一。1958年5月，为了实现科学技术的现代化，加速培养国防建设和尖端科学技术方面急需的专门人才，当时任中国科学院院长的郭沫若联合部分著名科学家，向党中央提出由中国科学院创办一所新型大学的建议。建议得到党和国家领导人刘少奇、周恩来、邓小平、聂荣臻等的支持，以及中央书记处会议的批准。</a:t>
            </a:r>
          </a:p>
        </p:txBody>
      </p:sp>
    </p:spTree>
    <p:custDataLst>
      <p:tags r:id="rId2"/>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55015"/>
            <a:ext cx="10852150" cy="5586095"/>
          </a:xfrm>
        </p:spPr>
        <p:txBody>
          <a:bodyPr>
            <a:normAutofit fontScale="90000" lnSpcReduction="10000"/>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同年9月，</a:t>
            </a:r>
            <a:r>
              <a:rPr lang="zh-CN" altLang="en-US" sz="2800">
                <a:solidFill>
                  <a:srgbClr val="C00000"/>
                </a:solidFill>
                <a:latin typeface="华文中宋" panose="02010600040101010101" charset="-122"/>
                <a:ea typeface="华文中宋" panose="02010600040101010101" charset="-122"/>
              </a:rPr>
              <a:t>中国科学技术大学在北京正式成立</a:t>
            </a:r>
            <a:r>
              <a:rPr lang="zh-CN" altLang="en-US" sz="2800">
                <a:latin typeface="华文中宋" panose="02010600040101010101" charset="-122"/>
                <a:ea typeface="华文中宋" panose="02010600040101010101" charset="-122"/>
              </a:rPr>
              <a:t>，</a:t>
            </a:r>
            <a:r>
              <a:rPr lang="zh-CN" altLang="en-US" sz="2800">
                <a:solidFill>
                  <a:srgbClr val="C00000"/>
                </a:solidFill>
                <a:latin typeface="华文中宋" panose="02010600040101010101" charset="-122"/>
                <a:ea typeface="华文中宋" panose="02010600040101010101" charset="-122"/>
              </a:rPr>
              <a:t>国务院任命郭沫若兼任校长</a:t>
            </a:r>
            <a:r>
              <a:rPr lang="zh-CN" altLang="en-US" sz="2800">
                <a:latin typeface="华文中宋" panose="02010600040101010101" charset="-122"/>
                <a:ea typeface="华文中宋" panose="02010600040101010101" charset="-122"/>
              </a:rPr>
              <a:t>。此后，郭沫若担任中国科学技术大学校长</a:t>
            </a:r>
            <a:r>
              <a:rPr lang="zh-CN" altLang="en-US" sz="2800">
                <a:solidFill>
                  <a:srgbClr val="C00000"/>
                </a:solidFill>
                <a:latin typeface="华文中宋" panose="02010600040101010101" charset="-122"/>
                <a:ea typeface="华文中宋" panose="02010600040101010101" charset="-122"/>
              </a:rPr>
              <a:t>长达20年</a:t>
            </a:r>
            <a:r>
              <a:rPr lang="zh-CN" altLang="en-US" sz="2800">
                <a:latin typeface="华文中宋" panose="02010600040101010101" charset="-122"/>
                <a:ea typeface="华文中宋" panose="02010600040101010101" charset="-122"/>
              </a:rPr>
              <a:t>，显示出渊博的知识和深邃的教育思想。在他的领导下，科学院贯彻“全院办校，所系结合”的办校方针，实施科研与教育一体化政策，充分发挥科学院各研究所师资力量雄厚、科研设备优良的优势，全力支持科大建设；确立了教学与科研、科学与技术、理论与实践相结合的办学原则，倡导了“勤奋学习，红专并进，理实交融”的优良校风，建立了培养兴、边缘、尖端科技人才的新型教育体制，形成了开明开放、兼容不同学派的民主学术氛围，这些都在中国科大以后的办学实践中显示出强大的生命力，为学校的长远发展奠定了坚实的基础。中国科大于建校30周年之际，在东区校园树立郭沫若铜像。</a:t>
            </a:r>
          </a:p>
        </p:txBody>
      </p:sp>
    </p:spTree>
    <p:custDataLst>
      <p:tags r:id="rId2"/>
    </p:custDataLst>
  </p:cSld>
  <p:clrMapOvr>
    <a:masterClrMapping/>
  </p:clrMapOvr>
  <mc:AlternateContent>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a:solidFill>
            <a:srgbClr val="FFFF00"/>
          </a:solidFill>
          <a:ln>
            <a:solidFill>
              <a:schemeClr val="accent1"/>
            </a:solidFill>
          </a:ln>
        </p:spPr>
        <p:txBody>
          <a:bodyPr/>
          <a:lstStyle/>
          <a:p>
            <a:pPr algn="ctr"/>
            <a:r>
              <a:rPr lang="zh-CN" altLang="en-US" sz="28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郭沫若奖学金</a:t>
            </a:r>
          </a:p>
        </p:txBody>
      </p:sp>
      <p:sp>
        <p:nvSpPr>
          <p:cNvPr id="3" name="内容占位符 2"/>
          <p:cNvSpPr>
            <a:spLocks noGrp="1"/>
          </p:cNvSpPr>
          <p:nvPr>
            <p:ph idx="1"/>
          </p:nvPr>
        </p:nvSpPr>
        <p:spPr>
          <a:xfrm>
            <a:off x="669925" y="1132840"/>
            <a:ext cx="7392670" cy="5208270"/>
          </a:xfrm>
          <a:ln>
            <a:solidFill>
              <a:schemeClr val="accent1"/>
            </a:solidFill>
          </a:ln>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1980年2月25日，国务院正式批准中国科技大学设立"郭沫若奖学金"。"郭沫若奖学金"是中国科学院</a:t>
            </a:r>
            <a:r>
              <a:rPr lang="zh-CN" altLang="en-US" sz="2800">
                <a:solidFill>
                  <a:srgbClr val="C00000"/>
                </a:solidFill>
                <a:latin typeface="华文中宋" panose="02010600040101010101" charset="-122"/>
                <a:ea typeface="华文中宋" panose="02010600040101010101" charset="-122"/>
              </a:rPr>
              <a:t>利用任科大校长20年之久的郭沫若院长生前交给院党组的15万元稿费设立的专项奖学金，用以激励莘莘学子努力攀登科学技术高峰。</a:t>
            </a:r>
            <a:r>
              <a:rPr lang="zh-CN" altLang="en-US" sz="2800">
                <a:latin typeface="华文中宋" panose="02010600040101010101" charset="-122"/>
                <a:ea typeface="华文中宋" panose="02010600040101010101" charset="-122"/>
              </a:rPr>
              <a:t>学校每年仅使用这笔稿费的银行利息。"郭沫若奖学金"每年设15个名额，获奖者可获得一枚"郭沫若奖学金获得者"银质奖章和200元现金。</a:t>
            </a:r>
          </a:p>
        </p:txBody>
      </p:sp>
      <p:pic>
        <p:nvPicPr>
          <p:cNvPr id="100" name="图片 99"/>
          <p:cNvPicPr/>
          <p:nvPr/>
        </p:nvPicPr>
        <p:blipFill>
          <a:blip r:embed="rId2"/>
          <a:stretch>
            <a:fillRect/>
          </a:stretch>
        </p:blipFill>
        <p:spPr>
          <a:xfrm>
            <a:off x="8217535" y="1588135"/>
            <a:ext cx="3852545" cy="3682365"/>
          </a:xfrm>
          <a:prstGeom prst="rect">
            <a:avLst/>
          </a:prstGeom>
          <a:noFill/>
          <a:ln w="9525">
            <a:noFill/>
          </a:ln>
        </p:spPr>
      </p:pic>
    </p:spTree>
    <p:custDataLst>
      <p:tags r:id="rId3"/>
    </p:custDataLst>
  </p:cSld>
  <p:clrMapOvr>
    <a:masterClrMapping/>
  </p:clrMapOvr>
  <p:transition spd="slow">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heckerboard(across)">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wheel(1)">
                                      <p:cBhvr>
                                        <p:cTn id="17" dur="2000"/>
                                        <p:tgtEl>
                                          <p:spTgt spid="3">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wheel(1)">
                                      <p:cBhvr>
                                        <p:cTn id="2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sz="2800">
                <a:latin typeface="华文中宋" panose="02010600040101010101" charset="-122"/>
                <a:ea typeface="华文中宋" panose="02010600040101010101" charset="-122"/>
              </a:rPr>
              <a:t>创作背景：</a:t>
            </a:r>
          </a:p>
        </p:txBody>
      </p:sp>
      <p:sp>
        <p:nvSpPr>
          <p:cNvPr id="3" name="内容占位符 2"/>
          <p:cNvSpPr>
            <a:spLocks noGrp="1"/>
          </p:cNvSpPr>
          <p:nvPr>
            <p:ph idx="1"/>
          </p:nvPr>
        </p:nvSpPr>
        <p:spPr>
          <a:xfrm>
            <a:off x="669925" y="1132840"/>
            <a:ext cx="10852150" cy="5208270"/>
          </a:xfrm>
        </p:spPr>
        <p:txBody>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立在地球边上放号》写于1919年9、10月间。其时郭沫若受五四运动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正是那种向旧世界、旧文化、旧传统猛烈冲击的时代精神的象征。</a:t>
            </a:r>
          </a:p>
        </p:txBody>
      </p:sp>
    </p:spTree>
    <p:custDataLst>
      <p:tags r:id="rId2"/>
    </p:custDataLst>
  </p:cSld>
  <p:clrMapOvr>
    <a:masterClrMapping/>
  </p:clrMapOvr>
  <mc:AlternateContent>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73050"/>
            <a:ext cx="10852150" cy="558800"/>
          </a:xfrm>
        </p:spPr>
        <p:txBody>
          <a:bodyPr>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反复诵读，注意节奏：</a:t>
            </a:r>
          </a:p>
        </p:txBody>
      </p:sp>
      <p:sp>
        <p:nvSpPr>
          <p:cNvPr id="3" name="内容占位符 2"/>
          <p:cNvSpPr>
            <a:spLocks noGrp="1"/>
          </p:cNvSpPr>
          <p:nvPr>
            <p:ph idx="1"/>
          </p:nvPr>
        </p:nvSpPr>
        <p:spPr>
          <a:xfrm>
            <a:off x="669925" y="1132840"/>
            <a:ext cx="10852150" cy="5208270"/>
          </a:xfrm>
          <a:solidFill>
            <a:srgbClr val="FFFF00"/>
          </a:solidFill>
          <a:ln>
            <a:solidFill>
              <a:schemeClr val="accent1"/>
            </a:solidFill>
          </a:ln>
        </p:spPr>
        <p:txBody>
          <a:bodyPr>
            <a:normAutofit fontScale="90000"/>
          </a:bodyPr>
          <a:lstStyle/>
          <a:p>
            <a:pPr marL="0" indent="0" algn="ctr">
              <a:buNone/>
            </a:pPr>
            <a:r>
              <a:rPr lang="zh-CN" altLang="en-US" sz="2800" b="1">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立在地球边上放号</a:t>
            </a:r>
          </a:p>
          <a:p>
            <a:pPr marL="0" indent="0">
              <a:buNone/>
            </a:pPr>
            <a:r>
              <a:rPr lang="zh-CN" altLang="en-US" sz="2800">
                <a:latin typeface="华文中宋" panose="02010600040101010101" charset="-122"/>
                <a:ea typeface="华文中宋" panose="02010600040101010101" charset="-122"/>
              </a:rPr>
              <a:t>无数的白云正在空中怒涌，</a:t>
            </a:r>
          </a:p>
          <a:p>
            <a:pPr marL="0" indent="0">
              <a:buNone/>
            </a:pPr>
            <a:r>
              <a:rPr lang="zh-CN" altLang="en-US" sz="2800">
                <a:latin typeface="华文中宋" panose="02010600040101010101" charset="-122"/>
                <a:ea typeface="华文中宋" panose="02010600040101010101" charset="-122"/>
              </a:rPr>
              <a:t>啊啊!好幅壮丽的北冰洋的情景哟!</a:t>
            </a:r>
          </a:p>
          <a:p>
            <a:pPr marL="0" indent="0">
              <a:buNone/>
            </a:pPr>
            <a:r>
              <a:rPr lang="zh-CN" altLang="en-US" sz="2800">
                <a:latin typeface="华文中宋" panose="02010600040101010101" charset="-122"/>
                <a:ea typeface="华文中宋" panose="02010600040101010101" charset="-122"/>
              </a:rPr>
              <a:t>无限的太平洋提起他全身的力量来要把地球推倒。</a:t>
            </a:r>
          </a:p>
          <a:p>
            <a:pPr marL="0" indent="0">
              <a:buNone/>
            </a:pPr>
            <a:r>
              <a:rPr lang="zh-CN" altLang="en-US" sz="2800">
                <a:latin typeface="华文中宋" panose="02010600040101010101" charset="-122"/>
                <a:ea typeface="华文中宋" panose="02010600040101010101" charset="-122"/>
              </a:rPr>
              <a:t>啊啊!我眼前来了的滚滚的洪涛哟!</a:t>
            </a:r>
          </a:p>
          <a:p>
            <a:pPr marL="0" indent="0">
              <a:buNone/>
            </a:pPr>
            <a:r>
              <a:rPr lang="zh-CN" altLang="en-US" sz="2800">
                <a:latin typeface="华文中宋" panose="02010600040101010101" charset="-122"/>
                <a:ea typeface="华文中宋" panose="02010600040101010101" charset="-122"/>
              </a:rPr>
              <a:t>啊啊!不断的毁坏，不断的创造，不断的努力哟!</a:t>
            </a:r>
          </a:p>
          <a:p>
            <a:pPr marL="0" indent="0">
              <a:buNone/>
            </a:pPr>
            <a:r>
              <a:rPr lang="zh-CN" altLang="en-US" sz="2800">
                <a:latin typeface="华文中宋" panose="02010600040101010101" charset="-122"/>
                <a:ea typeface="华文中宋" panose="02010600040101010101" charset="-122"/>
              </a:rPr>
              <a:t>啊啊!力哟!力哟!</a:t>
            </a:r>
          </a:p>
          <a:p>
            <a:pPr marL="0" indent="0">
              <a:buNone/>
            </a:pPr>
            <a:r>
              <a:rPr lang="zh-CN" altLang="en-US" sz="2800">
                <a:latin typeface="华文中宋" panose="02010600040101010101" charset="-122"/>
                <a:ea typeface="华文中宋" panose="02010600040101010101" charset="-122"/>
              </a:rPr>
              <a:t>力的绘画，力的舞蹈，力的音乐，力的诗歌，力的律吕哟!</a:t>
            </a:r>
          </a:p>
        </p:txBody>
      </p:sp>
      <p:sp>
        <p:nvSpPr>
          <p:cNvPr id="4" name="文本框 3"/>
          <p:cNvSpPr txBox="1"/>
          <p:nvPr/>
        </p:nvSpPr>
        <p:spPr>
          <a:xfrm>
            <a:off x="9342755" y="831850"/>
            <a:ext cx="2540000" cy="1383665"/>
          </a:xfrm>
          <a:prstGeom prst="rect">
            <a:avLst/>
          </a:prstGeom>
          <a:solidFill>
            <a:srgbClr val="FFC000"/>
          </a:solidFill>
          <a:ln>
            <a:solidFill>
              <a:schemeClr val="accent1"/>
            </a:solidFill>
          </a:ln>
        </p:spPr>
        <p:txBody>
          <a:bodyPr wrap="square" rtlCol="0" anchor="t">
            <a:spAutoFit/>
          </a:bodyPr>
          <a:lstStyle/>
          <a:p>
            <a:r>
              <a:rPr lang="zh-CN" altLang="en-US" sz="2800"/>
              <a:t>律吕:节奏、音律。最初发表时作Rhythm。</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trips(downLeft)">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strips(downLeft)">
                                      <p:cBhvr>
                                        <p:cTn id="42" dur="5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strips(downLeft)">
                                      <p:cBhvr>
                                        <p:cTn id="47" dur="500"/>
                                        <p:tgtEl>
                                          <p:spTgt spid="3">
                                            <p:txEl>
                                              <p:pRg st="7" end="7"/>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checkerboard(across)">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35610"/>
            <a:ext cx="10852150" cy="1290955"/>
          </a:xfrm>
        </p:spPr>
        <p:txBody>
          <a:bodyPr/>
          <a:lstStyle/>
          <a:p>
            <a:r>
              <a:rPr lang="zh-CN" altLang="en-US" sz="3600">
                <a:solidFill>
                  <a:srgbClr val="C00000"/>
                </a:solidFill>
                <a:latin typeface="华文中宋" panose="02010600040101010101" charset="-122"/>
                <a:ea typeface="华文中宋" panose="02010600040101010101" charset="-122"/>
              </a:rPr>
              <a:t>【思考探究】这是一首</a:t>
            </a:r>
            <a:r>
              <a:rPr lang="en-US" altLang="zh-CN" sz="3600">
                <a:solidFill>
                  <a:srgbClr val="C00000"/>
                </a:solidFill>
                <a:latin typeface="华文中宋" panose="02010600040101010101" charset="-122"/>
                <a:ea typeface="华文中宋" panose="02010600040101010101" charset="-122"/>
              </a:rPr>
              <a:t>“</a:t>
            </a:r>
            <a:r>
              <a:rPr sz="3600">
                <a:solidFill>
                  <a:srgbClr val="C00000"/>
                </a:solidFill>
                <a:latin typeface="华文中宋" panose="02010600040101010101" charset="-122"/>
                <a:ea typeface="华文中宋" panose="02010600040101010101" charset="-122"/>
              </a:rPr>
              <a:t>力</a:t>
            </a:r>
            <a:r>
              <a:rPr lang="en-US" altLang="zh-CN" sz="3600">
                <a:solidFill>
                  <a:srgbClr val="C00000"/>
                </a:solidFill>
                <a:latin typeface="华文中宋" panose="02010600040101010101" charset="-122"/>
                <a:ea typeface="华文中宋" panose="02010600040101010101" charset="-122"/>
              </a:rPr>
              <a:t>”</a:t>
            </a:r>
            <a:r>
              <a:rPr sz="3600">
                <a:solidFill>
                  <a:srgbClr val="C00000"/>
                </a:solidFill>
                <a:latin typeface="华文中宋" panose="02010600040101010101" charset="-122"/>
                <a:ea typeface="华文中宋" panose="02010600040101010101" charset="-122"/>
              </a:rPr>
              <a:t>的赞歌，诗人赞美了什么</a:t>
            </a:r>
            <a:r>
              <a:rPr lang="en-US" altLang="zh-CN" sz="3600">
                <a:solidFill>
                  <a:srgbClr val="C00000"/>
                </a:solidFill>
                <a:latin typeface="华文中宋" panose="02010600040101010101" charset="-122"/>
                <a:ea typeface="华文中宋" panose="02010600040101010101" charset="-122"/>
              </a:rPr>
              <a:t>“</a:t>
            </a:r>
            <a:r>
              <a:rPr sz="3600">
                <a:solidFill>
                  <a:srgbClr val="C00000"/>
                </a:solidFill>
                <a:latin typeface="华文中宋" panose="02010600040101010101" charset="-122"/>
                <a:ea typeface="华文中宋" panose="02010600040101010101" charset="-122"/>
              </a:rPr>
              <a:t>力</a:t>
            </a:r>
            <a:r>
              <a:rPr lang="en-US" altLang="zh-CN" sz="3600">
                <a:solidFill>
                  <a:srgbClr val="C00000"/>
                </a:solidFill>
                <a:latin typeface="华文中宋" panose="02010600040101010101" charset="-122"/>
                <a:ea typeface="华文中宋" panose="02010600040101010101" charset="-122"/>
              </a:rPr>
              <a:t>”</a:t>
            </a:r>
            <a:r>
              <a:rPr sz="3600">
                <a:solidFill>
                  <a:srgbClr val="C00000"/>
                </a:solidFill>
                <a:latin typeface="华文中宋" panose="02010600040101010101" charset="-122"/>
                <a:ea typeface="华文中宋" panose="02010600040101010101" charset="-122"/>
              </a:rPr>
              <a:t>？</a:t>
            </a:r>
          </a:p>
        </p:txBody>
      </p:sp>
      <p:sp>
        <p:nvSpPr>
          <p:cNvPr id="3" name="内容占位符 2"/>
          <p:cNvSpPr>
            <a:spLocks noGrp="1"/>
          </p:cNvSpPr>
          <p:nvPr>
            <p:ph idx="1"/>
          </p:nvPr>
        </p:nvSpPr>
        <p:spPr>
          <a:xfrm>
            <a:off x="669925" y="1900555"/>
            <a:ext cx="11024870" cy="4627245"/>
          </a:xfrm>
          <a:solidFill>
            <a:srgbClr val="F1FC72"/>
          </a:solidFill>
          <a:ln>
            <a:solidFill>
              <a:schemeClr val="accent1"/>
            </a:solidFill>
          </a:ln>
        </p:spPr>
        <p:txBody>
          <a:bodyPr>
            <a:noAutofit/>
          </a:bodyPr>
          <a:lstStyle/>
          <a:p>
            <a:pPr marL="0" indent="0">
              <a:buNone/>
            </a:pPr>
            <a:r>
              <a:rPr lang="en-US" altLang="zh-CN" sz="3200">
                <a:effectLst>
                  <a:outerShdw blurRad="38100" dist="38100" dir="2700000" algn="tl">
                    <a:srgbClr val="000000">
                      <a:alpha val="43137"/>
                    </a:srgbClr>
                  </a:outerShdw>
                </a:effectLst>
                <a:latin typeface="华文中宋" panose="02010600040101010101" charset="-122"/>
                <a:ea typeface="华文中宋" panose="02010600040101010101" charset="-122"/>
              </a:rPr>
              <a:t> </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提示：</a:t>
            </a:r>
          </a:p>
          <a:p>
            <a:pPr marL="0" indent="0">
              <a:buNone/>
            </a:pP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 </a:t>
            </a:r>
            <a:r>
              <a:rPr lang="en-US" altLang="zh-CN" sz="3200">
                <a:effectLst>
                  <a:outerShdw blurRad="38100" dist="38100" dir="2700000" algn="tl">
                    <a:srgbClr val="000000">
                      <a:alpha val="43137"/>
                    </a:srgbClr>
                  </a:outerShdw>
                </a:effectLst>
                <a:latin typeface="华文中宋" panose="02010600040101010101" charset="-122"/>
                <a:ea typeface="华文中宋" panose="02010600040101010101" charset="-122"/>
              </a:rPr>
              <a:t>   1</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、诗歌的</a:t>
            </a:r>
            <a:r>
              <a:rPr sz="3200">
                <a:solidFill>
                  <a:srgbClr val="C00000"/>
                </a:solidFill>
                <a:effectLst>
                  <a:outerShdw blurRad="38100" dist="38100" dir="2700000" algn="tl">
                    <a:srgbClr val="000000">
                      <a:alpha val="43137"/>
                    </a:srgbClr>
                  </a:outerShdw>
                </a:effectLst>
                <a:latin typeface="华文中宋" panose="02010600040101010101" charset="-122"/>
                <a:ea typeface="华文中宋" panose="02010600040101010101" charset="-122"/>
              </a:rPr>
              <a:t>意象</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是开启诗歌大门的钥匙。</a:t>
            </a:r>
          </a:p>
          <a:p>
            <a:pPr marL="0" indent="0">
              <a:buNone/>
            </a:pPr>
            <a:r>
              <a:rPr lang="en-US" altLang="zh-CN" sz="3200">
                <a:effectLst>
                  <a:outerShdw blurRad="38100" dist="38100" dir="2700000" algn="tl">
                    <a:srgbClr val="000000">
                      <a:alpha val="43137"/>
                    </a:srgbClr>
                  </a:outerShdw>
                </a:effectLst>
                <a:latin typeface="华文中宋" panose="02010600040101010101" charset="-122"/>
                <a:ea typeface="华文中宋" panose="02010600040101010101" charset="-122"/>
              </a:rPr>
              <a:t>    2</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a:t>
            </a:r>
            <a:r>
              <a:rPr sz="3200">
                <a:solidFill>
                  <a:srgbClr val="C00000"/>
                </a:solidFill>
                <a:effectLst>
                  <a:outerShdw blurRad="38100" dist="38100" dir="2700000" algn="tl">
                    <a:srgbClr val="000000">
                      <a:alpha val="43137"/>
                    </a:srgbClr>
                  </a:outerShdw>
                </a:effectLst>
                <a:latin typeface="华文中宋" panose="02010600040101010101" charset="-122"/>
                <a:ea typeface="华文中宋" panose="02010600040101010101" charset="-122"/>
                <a:sym typeface="+mn-ea"/>
              </a:rPr>
              <a:t>精当</a:t>
            </a:r>
            <a:r>
              <a:rPr sz="3200">
                <a:solidFill>
                  <a:srgbClr val="C00000"/>
                </a:solidFill>
                <a:effectLst>
                  <a:outerShdw blurRad="38100" dist="38100" dir="2700000" algn="tl">
                    <a:srgbClr val="000000">
                      <a:alpha val="43137"/>
                    </a:srgbClr>
                  </a:outerShdw>
                </a:effectLst>
                <a:latin typeface="华文中宋" panose="02010600040101010101" charset="-122"/>
                <a:ea typeface="华文中宋" panose="02010600040101010101" charset="-122"/>
              </a:rPr>
              <a:t>的形容词、动词和副词</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是照见诗歌内涵的明灯。</a:t>
            </a:r>
          </a:p>
          <a:p>
            <a:pPr marL="0" indent="0">
              <a:buNone/>
            </a:pPr>
            <a:r>
              <a:rPr lang="en-US" altLang="zh-CN" sz="3200">
                <a:effectLst>
                  <a:outerShdw blurRad="38100" dist="38100" dir="2700000" algn="tl">
                    <a:srgbClr val="000000">
                      <a:alpha val="43137"/>
                    </a:srgbClr>
                  </a:outerShdw>
                </a:effectLst>
                <a:latin typeface="华文中宋" panose="02010600040101010101" charset="-122"/>
                <a:ea typeface="华文中宋" panose="02010600040101010101" charset="-122"/>
              </a:rPr>
              <a:t>    3</a:t>
            </a:r>
            <a:r>
              <a:rPr sz="3200">
                <a:effectLst>
                  <a:outerShdw blurRad="38100" dist="38100" dir="2700000" algn="tl">
                    <a:srgbClr val="000000">
                      <a:alpha val="43137"/>
                    </a:srgbClr>
                  </a:outerShdw>
                </a:effectLst>
                <a:latin typeface="华文中宋" panose="02010600040101010101" charset="-122"/>
                <a:ea typeface="华文中宋" panose="02010600040101010101" charset="-122"/>
              </a:rPr>
              <a:t>、</a:t>
            </a:r>
            <a:r>
              <a:rPr sz="3200">
                <a:solidFill>
                  <a:schemeClr val="tx1"/>
                </a:solidFill>
                <a:effectLst>
                  <a:outerShdw blurRad="38100" dist="38100" dir="2700000" algn="tl">
                    <a:srgbClr val="000000">
                      <a:alpha val="43137"/>
                    </a:srgbClr>
                  </a:outerShdw>
                </a:effectLst>
                <a:latin typeface="华文中宋" panose="02010600040101010101" charset="-122"/>
                <a:ea typeface="华文中宋" panose="02010600040101010101" charset="-122"/>
                <a:sym typeface="+mn-ea"/>
              </a:rPr>
              <a:t>精妙的</a:t>
            </a:r>
            <a:r>
              <a:rPr sz="3200">
                <a:solidFill>
                  <a:srgbClr val="C00000"/>
                </a:solidFill>
                <a:effectLst>
                  <a:outerShdw blurRad="38100" dist="38100" dir="2700000" algn="tl">
                    <a:srgbClr val="000000">
                      <a:alpha val="43137"/>
                    </a:srgbClr>
                  </a:outerShdw>
                </a:effectLst>
                <a:latin typeface="华文中宋" panose="02010600040101010101" charset="-122"/>
                <a:ea typeface="华文中宋" panose="02010600040101010101" charset="-122"/>
              </a:rPr>
              <a:t>修辞手法</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是装饰诗歌境界的轻纱。</a:t>
            </a:r>
          </a:p>
          <a:p>
            <a:pPr marL="0" indent="0">
              <a:buNone/>
            </a:pPr>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    4</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a:t>
            </a:r>
            <a:r>
              <a:rPr sz="3200">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时代背景和诗人环境</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是领悟诗歌精神的密码。</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2800">
                <a:latin typeface="华文中宋" panose="02010600040101010101" charset="-122"/>
                <a:ea typeface="华文中宋" panose="02010600040101010101" charset="-122"/>
              </a:rPr>
              <a:t>1</a:t>
            </a:r>
            <a:r>
              <a:rPr sz="2800">
                <a:latin typeface="华文中宋" panose="02010600040101010101" charset="-122"/>
                <a:ea typeface="华文中宋" panose="02010600040101010101" charset="-122"/>
              </a:rPr>
              <a:t>、从意象开始：</a:t>
            </a:r>
          </a:p>
        </p:txBody>
      </p:sp>
      <p:sp>
        <p:nvSpPr>
          <p:cNvPr id="3" name="内容占位符 2"/>
          <p:cNvSpPr>
            <a:spLocks noGrp="1"/>
          </p:cNvSpPr>
          <p:nvPr>
            <p:ph idx="1"/>
          </p:nvPr>
        </p:nvSpPr>
        <p:spPr>
          <a:xfrm>
            <a:off x="669925" y="1132840"/>
            <a:ext cx="10852150" cy="5208270"/>
          </a:xfrm>
        </p:spPr>
        <p:txBody>
          <a:bodyPr>
            <a:normAutofit lnSpcReduction="10000"/>
          </a:bodyPr>
          <a:lstStyle/>
          <a:p>
            <a:pPr marL="0" indent="0">
              <a:buNone/>
            </a:pPr>
            <a:r>
              <a:rPr lang="en-US" altLang="zh-CN" sz="2800">
                <a:solidFill>
                  <a:srgbClr val="C00000"/>
                </a:solidFill>
                <a:latin typeface="华文中宋" panose="02010600040101010101" charset="-122"/>
                <a:ea typeface="华文中宋" panose="02010600040101010101" charset="-122"/>
                <a:sym typeface="+mn-ea"/>
              </a:rPr>
              <a:t>     </a:t>
            </a:r>
            <a:r>
              <a:rPr sz="2800">
                <a:solidFill>
                  <a:srgbClr val="C00000"/>
                </a:solidFill>
                <a:latin typeface="华文中宋" panose="02010600040101010101" charset="-122"/>
                <a:ea typeface="华文中宋" panose="02010600040101010101" charset="-122"/>
                <a:sym typeface="+mn-ea"/>
              </a:rPr>
              <a:t>诗歌描绘了哪些意象？</a:t>
            </a:r>
            <a:endParaRPr sz="2800">
              <a:latin typeface="华文中宋" panose="02010600040101010101" charset="-122"/>
              <a:ea typeface="华文中宋" panose="02010600040101010101" charset="-122"/>
              <a:sym typeface="+mn-ea"/>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无数的白云正在空中怒涌，</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啊啊!好幅壮丽的北冰洋的情景哟!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无限的太平洋提起他全身的力量来要把地球推倒。</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啊啊!我眼前来了的滚滚的洪涛哟!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啊啊!不断的毁坏，不断的创造，不断的努力哟!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啊啊!力哟!力哟!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力的绘画，力的舞蹈，力的音乐，力的诗歌，力的律吕哟!</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heckerboard(across)">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heckerboard(across)">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heckerboard(across)">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heckerboard(across)">
                                      <p:cBhvr>
                                        <p:cTn id="42" dur="500"/>
                                        <p:tgtEl>
                                          <p:spTgt spid="3">
                                            <p:txEl>
                                              <p:pRg st="6" end="6"/>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checkerboard(across)">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sz="2800">
                <a:latin typeface="华文中宋" panose="02010600040101010101" charset="-122"/>
                <a:ea typeface="华文中宋" panose="02010600040101010101" charset="-122"/>
              </a:rPr>
              <a:t>诗歌的意象有：</a:t>
            </a:r>
          </a:p>
        </p:txBody>
      </p:sp>
      <p:sp>
        <p:nvSpPr>
          <p:cNvPr id="3" name="内容占位符 2"/>
          <p:cNvSpPr>
            <a:spLocks noGrp="1"/>
          </p:cNvSpPr>
          <p:nvPr>
            <p:ph idx="1"/>
          </p:nvPr>
        </p:nvSpPr>
        <p:spPr>
          <a:xfrm>
            <a:off x="669925" y="1132840"/>
            <a:ext cx="10852150" cy="5208270"/>
          </a:xfrm>
        </p:spPr>
        <p:txBody>
          <a:bodyPr>
            <a:normAutofit lnSpcReduction="10000"/>
          </a:bodyPr>
          <a:lstStyle/>
          <a:p>
            <a:pPr>
              <a:buFont typeface="Wingdings" panose="05000000000000000000" charset="0"/>
              <a:buChar char="u"/>
            </a:pPr>
            <a:endParaRPr lang="en-US" altLang="zh-CN" sz="2800">
              <a:latin typeface="华文中宋" panose="02010600040101010101" charset="-122"/>
              <a:ea typeface="华文中宋" panose="02010600040101010101" charset="-122"/>
              <a:sym typeface="+mn-ea"/>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solidFill>
                  <a:srgbClr val="C00000"/>
                </a:solidFill>
                <a:latin typeface="华文中宋" panose="02010600040101010101" charset="-122"/>
                <a:ea typeface="华文中宋" panose="02010600040101010101" charset="-122"/>
                <a:sym typeface="+mn-ea"/>
              </a:rPr>
              <a:t>无数的白云</a:t>
            </a:r>
            <a:r>
              <a:rPr sz="2800">
                <a:latin typeface="华文中宋" panose="02010600040101010101" charset="-122"/>
                <a:ea typeface="华文中宋" panose="02010600040101010101" charset="-122"/>
                <a:sym typeface="+mn-ea"/>
              </a:rPr>
              <a:t>正在空中怒涌，</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啊啊!好幅</a:t>
            </a:r>
            <a:r>
              <a:rPr sz="2800">
                <a:solidFill>
                  <a:srgbClr val="C00000"/>
                </a:solidFill>
                <a:latin typeface="华文中宋" panose="02010600040101010101" charset="-122"/>
                <a:ea typeface="华文中宋" panose="02010600040101010101" charset="-122"/>
                <a:sym typeface="+mn-ea"/>
              </a:rPr>
              <a:t>壮丽的北冰洋</a:t>
            </a:r>
            <a:r>
              <a:rPr sz="2800">
                <a:latin typeface="华文中宋" panose="02010600040101010101" charset="-122"/>
                <a:ea typeface="华文中宋" panose="02010600040101010101" charset="-122"/>
                <a:sym typeface="+mn-ea"/>
              </a:rPr>
              <a:t>的情景哟!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solidFill>
                  <a:srgbClr val="C00000"/>
                </a:solidFill>
                <a:latin typeface="华文中宋" panose="02010600040101010101" charset="-122"/>
                <a:ea typeface="华文中宋" panose="02010600040101010101" charset="-122"/>
                <a:sym typeface="+mn-ea"/>
              </a:rPr>
              <a:t>无限的太平洋</a:t>
            </a:r>
            <a:r>
              <a:rPr sz="2800">
                <a:latin typeface="华文中宋" panose="02010600040101010101" charset="-122"/>
                <a:ea typeface="华文中宋" panose="02010600040101010101" charset="-122"/>
                <a:sym typeface="+mn-ea"/>
              </a:rPr>
              <a:t>提起他全身的力量来要把地球推倒。</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啊啊!我眼前来了的</a:t>
            </a:r>
            <a:r>
              <a:rPr sz="2800">
                <a:solidFill>
                  <a:srgbClr val="C00000"/>
                </a:solidFill>
                <a:latin typeface="华文中宋" panose="02010600040101010101" charset="-122"/>
                <a:ea typeface="华文中宋" panose="02010600040101010101" charset="-122"/>
                <a:sym typeface="+mn-ea"/>
              </a:rPr>
              <a:t>滚滚的洪涛</a:t>
            </a:r>
            <a:r>
              <a:rPr sz="2800">
                <a:latin typeface="华文中宋" panose="02010600040101010101" charset="-122"/>
                <a:ea typeface="华文中宋" panose="02010600040101010101" charset="-122"/>
                <a:sym typeface="+mn-ea"/>
              </a:rPr>
              <a:t>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啊啊!不断的毁坏，不断的创造，不断的努力哟!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啊啊!力哟!力哟!</a:t>
            </a:r>
            <a:endParaRPr lang="zh-CN" altLang="en-US" sz="2800">
              <a:latin typeface="华文中宋" panose="02010600040101010101" charset="-122"/>
              <a:ea typeface="华文中宋" panose="02010600040101010101" charset="-122"/>
            </a:endParaRPr>
          </a:p>
          <a:p>
            <a:pPr>
              <a:buFont typeface="Wingdings" panose="05000000000000000000" charset="0"/>
              <a:buChar char="u"/>
            </a:pPr>
            <a:r>
              <a:rPr lang="en-US" altLang="zh-CN" sz="2800">
                <a:latin typeface="华文中宋" panose="02010600040101010101" charset="-122"/>
                <a:ea typeface="华文中宋" panose="02010600040101010101" charset="-122"/>
                <a:sym typeface="+mn-ea"/>
              </a:rPr>
              <a:t>  </a:t>
            </a:r>
            <a:r>
              <a:rPr sz="2800">
                <a:latin typeface="华文中宋" panose="02010600040101010101" charset="-122"/>
                <a:ea typeface="华文中宋" panose="02010600040101010101" charset="-122"/>
                <a:sym typeface="+mn-ea"/>
              </a:rPr>
              <a:t>力的绘画，力的舞蹈，力的音乐，力的诗歌，力的律吕哟!</a:t>
            </a: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2800">
                <a:latin typeface="华文中宋" panose="02010600040101010101" charset="-122"/>
                <a:ea typeface="华文中宋" panose="02010600040101010101" charset="-122"/>
              </a:rPr>
              <a:t>2</a:t>
            </a:r>
            <a:r>
              <a:rPr sz="2800">
                <a:latin typeface="华文中宋" panose="02010600040101010101" charset="-122"/>
                <a:ea typeface="华文中宋" panose="02010600040101010101" charset="-122"/>
              </a:rPr>
              <a:t>、品读意境</a:t>
            </a:r>
          </a:p>
        </p:txBody>
      </p:sp>
      <p:sp>
        <p:nvSpPr>
          <p:cNvPr id="3" name="内容占位符 2"/>
          <p:cNvSpPr>
            <a:spLocks noGrp="1"/>
          </p:cNvSpPr>
          <p:nvPr>
            <p:ph idx="1"/>
          </p:nvPr>
        </p:nvSpPr>
        <p:spPr>
          <a:xfrm>
            <a:off x="669925" y="1132840"/>
            <a:ext cx="10852150" cy="5208270"/>
          </a:xfrm>
        </p:spPr>
        <p:txBody>
          <a:bodyPr>
            <a:normAutofit/>
          </a:bodyPr>
          <a:lstStyle/>
          <a:p>
            <a:pPr marL="0" indent="0">
              <a:buNone/>
            </a:pPr>
            <a:r>
              <a:rPr lang="en-US" altLang="zh-CN" sz="2800">
                <a:solidFill>
                  <a:srgbClr val="C00000"/>
                </a:solidFill>
                <a:latin typeface="华文中宋" panose="02010600040101010101" charset="-122"/>
                <a:ea typeface="华文中宋" panose="02010600040101010101" charset="-122"/>
              </a:rPr>
              <a:t>     </a:t>
            </a:r>
            <a:r>
              <a:rPr lang="zh-CN" altLang="en-US" sz="2800">
                <a:solidFill>
                  <a:srgbClr val="C00000"/>
                </a:solidFill>
                <a:latin typeface="华文中宋" panose="02010600040101010101" charset="-122"/>
                <a:ea typeface="华文中宋" panose="02010600040101010101" charset="-122"/>
              </a:rPr>
              <a:t>诗歌描绘了怎样的景象？给你怎样的感受？</a:t>
            </a:r>
          </a:p>
          <a:p>
            <a:pPr marL="0" indent="0">
              <a:buNone/>
            </a:pPr>
            <a:endParaRPr lang="zh-CN" altLang="en-US" sz="2800">
              <a:latin typeface="华文中宋" panose="02010600040101010101" charset="-122"/>
              <a:ea typeface="华文中宋" panose="02010600040101010101" charset="-122"/>
            </a:endParaRPr>
          </a:p>
          <a:p>
            <a:pPr marL="0" indent="0">
              <a:buNone/>
            </a:pPr>
            <a:r>
              <a:rPr lang="zh-CN" altLang="en-US" sz="2800">
                <a:latin typeface="华文中宋" panose="02010600040101010101" charset="-122"/>
                <a:ea typeface="华文中宋" panose="02010600040101010101" charset="-122"/>
              </a:rPr>
              <a:t>明确：</a:t>
            </a:r>
          </a:p>
          <a:p>
            <a:pPr marL="0" indent="0">
              <a:buNone/>
            </a:pPr>
            <a:r>
              <a:rPr lang="zh-CN" altLang="en-US" sz="2800">
                <a:latin typeface="华文中宋" panose="02010600040101010101" charset="-122"/>
                <a:ea typeface="华文中宋" panose="02010600040101010101" charset="-122"/>
              </a:rPr>
              <a:t> </a:t>
            </a:r>
            <a:r>
              <a:rPr lang="en-US" altLang="zh-CN" sz="2800">
                <a:latin typeface="华文中宋" panose="02010600040101010101" charset="-122"/>
                <a:ea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诗歌</a:t>
            </a:r>
            <a:r>
              <a:rPr sz="2800" b="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寥寥几笔勾勒出一幅</a:t>
            </a:r>
            <a:r>
              <a:rPr sz="2800" b="1">
                <a:solidFill>
                  <a:srgbClr val="C0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气势磅礴</a:t>
            </a:r>
            <a:r>
              <a:rPr sz="2800" b="1">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的宇宙素描：</a:t>
            </a:r>
            <a:endParaRPr sz="2800" b="1">
              <a:solidFill>
                <a:schemeClr val="dk1">
                  <a:lumMod val="85000"/>
                  <a:lumOff val="15000"/>
                </a:schemeClr>
              </a:solidFill>
              <a:latin typeface="华文中宋" panose="02010600040101010101" charset="-122"/>
              <a:ea typeface="华文中宋" panose="02010600040101010101" charset="-122"/>
              <a:cs typeface="华文中宋" panose="02010600040101010101" charset="-122"/>
              <a:sym typeface="+mn-ea"/>
            </a:endParaRPr>
          </a:p>
          <a:p>
            <a:pPr marL="0" indent="0">
              <a:buNone/>
            </a:pPr>
            <a:r>
              <a:rPr sz="2800" b="1">
                <a:solidFill>
                  <a:schemeClr val="dk1">
                    <a:lumMod val="85000"/>
                    <a:lumOff val="15000"/>
                  </a:schemeClr>
                </a:solidFill>
                <a:latin typeface="华文中宋" panose="02010600040101010101" charset="-122"/>
                <a:ea typeface="华文中宋" panose="02010600040101010101" charset="-122"/>
                <a:cs typeface="华文中宋" panose="02010600040101010101" charset="-122"/>
                <a:sym typeface="+mn-ea"/>
              </a:rPr>
              <a:t> </a:t>
            </a:r>
            <a:r>
              <a:rPr lang="en-US" altLang="zh-CN" sz="2800" b="1">
                <a:solidFill>
                  <a:schemeClr val="dk1">
                    <a:lumMod val="85000"/>
                    <a:lumOff val="15000"/>
                  </a:schemeClr>
                </a:solidFill>
                <a:latin typeface="华文中宋" panose="02010600040101010101" charset="-122"/>
                <a:ea typeface="华文中宋" panose="02010600040101010101" charset="-122"/>
                <a:cs typeface="华文中宋" panose="02010600040101010101" charset="-122"/>
                <a:sym typeface="+mn-ea"/>
              </a:rPr>
              <a:t>    </a:t>
            </a:r>
            <a:r>
              <a:rPr sz="2800" b="1">
                <a:solidFill>
                  <a:srgbClr val="7030A0"/>
                </a:solidFill>
                <a:latin typeface="华文中宋" panose="02010600040101010101" charset="-122"/>
                <a:ea typeface="华文中宋" panose="02010600040101010101" charset="-122"/>
                <a:cs typeface="华文中宋" panose="02010600040101010101" charset="-122"/>
                <a:sym typeface="+mn-ea"/>
              </a:rPr>
              <a:t>苍茫的宇宙，飘浮的白云，一颗蓝色的星球，广表无垠的大洋，波涛汹涌的大。</a:t>
            </a:r>
          </a:p>
          <a:p>
            <a:pPr marL="0" indent="0">
              <a:buNone/>
            </a:pPr>
            <a:endParaRPr lang="zh-CN" altLang="en-US" sz="890" b="1">
              <a:solidFill>
                <a:srgbClr val="7030A0"/>
              </a:solidFill>
              <a:latin typeface="华文中宋" panose="02010600040101010101" charset="-122"/>
              <a:ea typeface="华文中宋" panose="02010600040101010101" charset="-122"/>
              <a:cs typeface="华文中宋" panose="02010600040101010101" charset="-122"/>
              <a:sym typeface="+mn-ea"/>
            </a:endParaRPr>
          </a:p>
          <a:p>
            <a:pPr marL="0" indent="0">
              <a:buNone/>
            </a:pPr>
            <a:r>
              <a:rPr lang="en-US" altLang="zh-CN" sz="2800" b="1">
                <a:solidFill>
                  <a:srgbClr val="C00000"/>
                </a:solidFill>
                <a:sym typeface="+mn-ea"/>
              </a:rPr>
              <a:t>      </a:t>
            </a:r>
            <a:r>
              <a:rPr sz="2800" b="1">
                <a:solidFill>
                  <a:srgbClr val="C00000"/>
                </a:solidFill>
                <a:sym typeface="+mn-ea"/>
              </a:rPr>
              <a:t>我们感受到的是</a:t>
            </a:r>
            <a:r>
              <a:rPr sz="2800" b="1">
                <a:solidFill>
                  <a:schemeClr val="accent1"/>
                </a:solidFill>
                <a:effectLst>
                  <a:outerShdw blurRad="38100" dist="25400" dir="5400000" algn="ctr" rotWithShape="0">
                    <a:srgbClr val="6E747A">
                      <a:alpha val="43000"/>
                    </a:srgbClr>
                  </a:outerShdw>
                </a:effectLst>
                <a:sym typeface="+mn-ea"/>
              </a:rPr>
              <a:t>宏伟、强力、壮丽、炽热。</a:t>
            </a:r>
            <a:endParaRPr lang="zh-CN" altLang="en-US" sz="2800" b="1">
              <a:solidFill>
                <a:srgbClr val="7030A0"/>
              </a:solidFill>
              <a:latin typeface="华文中宋" panose="02010600040101010101" charset="-122"/>
              <a:ea typeface="华文中宋" panose="02010600040101010101" charset="-122"/>
              <a:cs typeface="华文中宋" panose="02010600040101010101" charset="-122"/>
              <a:sym typeface="+mn-ea"/>
            </a:endParaRPr>
          </a:p>
          <a:p>
            <a:pPr marL="0" indent="0">
              <a:buNone/>
            </a:pPr>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checkerboard(across)">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zh-CN" altLang="en-US" sz="2800">
                <a:latin typeface="华文中宋" panose="02010600040101010101" charset="-122"/>
                <a:ea typeface="华文中宋" panose="02010600040101010101" charset="-122"/>
              </a:rPr>
              <a:t>导入：</a:t>
            </a:r>
          </a:p>
        </p:txBody>
      </p:sp>
      <p:sp>
        <p:nvSpPr>
          <p:cNvPr id="3" name="内容占位符 2"/>
          <p:cNvSpPr>
            <a:spLocks noGrp="1"/>
          </p:cNvSpPr>
          <p:nvPr>
            <p:ph idx="1"/>
          </p:nvPr>
        </p:nvSpPr>
        <p:spPr>
          <a:xfrm>
            <a:off x="669925" y="1132840"/>
            <a:ext cx="10852150" cy="5208270"/>
          </a:xfrm>
        </p:spPr>
        <p:txBody>
          <a:bodyPr>
            <a:normAutofit/>
          </a:bodyPr>
          <a:lstStyle/>
          <a:p>
            <a:pPr marL="0" indent="0">
              <a:buNone/>
            </a:pPr>
            <a:r>
              <a:rPr lang="zh-CN" altLang="en-US" sz="2800">
                <a:latin typeface="华文中宋" panose="02010600040101010101" charset="-122"/>
                <a:ea typeface="华文中宋" panose="02010600040101010101" charset="-122"/>
              </a:rPr>
              <a:t>1、我创造，所以我生存。——罗曼·罗兰</a:t>
            </a:r>
          </a:p>
          <a:p>
            <a:pPr marL="0" indent="0">
              <a:buNone/>
            </a:pPr>
            <a:r>
              <a:rPr lang="zh-CN" altLang="en-US" sz="2800">
                <a:latin typeface="华文中宋" panose="02010600040101010101" charset="-122"/>
                <a:ea typeface="华文中宋" panose="02010600040101010101" charset="-122"/>
              </a:rPr>
              <a:t>2、我们要获得现有的一切，而且要创造现在还没有的新事物——高尔基</a:t>
            </a:r>
          </a:p>
          <a:p>
            <a:pPr marL="0" indent="0">
              <a:buNone/>
            </a:pPr>
            <a:r>
              <a:rPr lang="zh-CN" altLang="en-US" sz="2800">
                <a:latin typeface="华文中宋" panose="02010600040101010101" charset="-122"/>
                <a:ea typeface="华文中宋" panose="02010600040101010101" charset="-122"/>
              </a:rPr>
              <a:t>3、无可否认，创造力的运用、自由的创造活动，是人的真正的功能；人的创造活动，是人的真正的功能；人在创造中找到他的真正幸福，证明了这一点。——阿诺德</a:t>
            </a:r>
          </a:p>
          <a:p>
            <a:pPr marL="0" indent="0">
              <a:buNone/>
            </a:pPr>
            <a:r>
              <a:rPr lang="zh-CN" altLang="en-US" sz="2800">
                <a:latin typeface="华文中宋" panose="02010600040101010101" charset="-122"/>
                <a:ea typeface="华文中宋" panose="02010600040101010101" charset="-122"/>
              </a:rPr>
              <a:t>4、希望在烧毁“旧事物”的火焰顶上出现光辉灿烂的“新事物”。——泰戈尔</a:t>
            </a:r>
          </a:p>
        </p:txBody>
      </p:sp>
    </p:spTree>
    <p:custDataLst>
      <p:tags r:id="rId2"/>
    </p:custDataLst>
  </p:cSld>
  <p:clrMapOvr>
    <a:masterClrMapping/>
  </p:clrMapOvr>
  <p:transition spd="slow">
    <p:wip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3200">
                <a:latin typeface="华文中宋" panose="02010600040101010101" charset="-122"/>
                <a:ea typeface="华文中宋" panose="02010600040101010101" charset="-122"/>
              </a:rPr>
              <a:t>3</a:t>
            </a:r>
            <a:r>
              <a:rPr sz="3200">
                <a:latin typeface="华文中宋" panose="02010600040101010101" charset="-122"/>
                <a:ea typeface="华文中宋" panose="02010600040101010101" charset="-122"/>
              </a:rPr>
              <a:t>、体会精妙的用词</a:t>
            </a:r>
          </a:p>
        </p:txBody>
      </p:sp>
      <p:sp>
        <p:nvSpPr>
          <p:cNvPr id="3" name="内容占位符 2"/>
          <p:cNvSpPr>
            <a:spLocks noGrp="1"/>
          </p:cNvSpPr>
          <p:nvPr>
            <p:ph idx="1"/>
          </p:nvPr>
        </p:nvSpPr>
        <p:spPr>
          <a:xfrm>
            <a:off x="669925" y="1542415"/>
            <a:ext cx="10852150" cy="4798695"/>
          </a:xfrm>
        </p:spPr>
        <p:txBody>
          <a:bodyPr/>
          <a:lstStyle/>
          <a:p>
            <a:pPr marL="0" indent="0">
              <a:buNone/>
            </a:pPr>
            <a:r>
              <a:rPr lang="en-US" altLang="zh-CN" sz="3200">
                <a:solidFill>
                  <a:srgbClr val="C00000"/>
                </a:solidFill>
                <a:sym typeface="+mn-ea"/>
              </a:rPr>
              <a:t>     </a:t>
            </a:r>
            <a:r>
              <a:rPr sz="3200">
                <a:solidFill>
                  <a:srgbClr val="C00000"/>
                </a:solidFill>
                <a:sym typeface="+mn-ea"/>
              </a:rPr>
              <a:t>将</a:t>
            </a:r>
            <a:r>
              <a:rPr lang="en-US" altLang="zh-CN" sz="3200">
                <a:solidFill>
                  <a:srgbClr val="C00000"/>
                </a:solidFill>
                <a:sym typeface="+mn-ea"/>
              </a:rPr>
              <a:t>“</a:t>
            </a:r>
            <a:r>
              <a:rPr sz="3200">
                <a:solidFill>
                  <a:srgbClr val="C00000"/>
                </a:solidFill>
                <a:sym typeface="+mn-ea"/>
              </a:rPr>
              <a:t>怒涌</a:t>
            </a:r>
            <a:r>
              <a:rPr lang="en-US" altLang="zh-CN" sz="3200">
                <a:solidFill>
                  <a:srgbClr val="C00000"/>
                </a:solidFill>
                <a:sym typeface="+mn-ea"/>
              </a:rPr>
              <a:t>”</a:t>
            </a:r>
            <a:r>
              <a:rPr sz="3200">
                <a:solidFill>
                  <a:srgbClr val="C00000"/>
                </a:solidFill>
                <a:sym typeface="+mn-ea"/>
              </a:rPr>
              <a:t>换成</a:t>
            </a:r>
            <a:r>
              <a:rPr lang="en-US" altLang="zh-CN" sz="3200">
                <a:solidFill>
                  <a:srgbClr val="C00000"/>
                </a:solidFill>
                <a:sym typeface="+mn-ea"/>
              </a:rPr>
              <a:t>“</a:t>
            </a:r>
            <a:r>
              <a:rPr sz="3200">
                <a:solidFill>
                  <a:srgbClr val="C00000"/>
                </a:solidFill>
                <a:sym typeface="+mn-ea"/>
              </a:rPr>
              <a:t>翻涌</a:t>
            </a:r>
            <a:r>
              <a:rPr lang="en-US" altLang="zh-CN" sz="3200">
                <a:solidFill>
                  <a:srgbClr val="C00000"/>
                </a:solidFill>
                <a:sym typeface="+mn-ea"/>
              </a:rPr>
              <a:t>”</a:t>
            </a:r>
            <a:r>
              <a:rPr sz="3200">
                <a:solidFill>
                  <a:srgbClr val="C00000"/>
                </a:solidFill>
                <a:sym typeface="+mn-ea"/>
              </a:rPr>
              <a:t>好不好？</a:t>
            </a:r>
          </a:p>
          <a:p>
            <a:pPr marL="0" indent="0">
              <a:buNone/>
            </a:pPr>
            <a:endParaRPr lang="zh-CN" altLang="en-US" sz="3200">
              <a:latin typeface="华文中宋" panose="02010600040101010101" charset="-122"/>
              <a:ea typeface="华文中宋" panose="02010600040101010101" charset="-122"/>
            </a:endParaRPr>
          </a:p>
          <a:p>
            <a:pPr marL="0" indent="0">
              <a:buNone/>
            </a:pPr>
            <a:r>
              <a:rPr sz="3200" b="1">
                <a:solidFill>
                  <a:srgbClr val="7030A0"/>
                </a:solidFill>
                <a:sym typeface="+mn-ea"/>
              </a:rPr>
              <a:t>明确：不好。</a:t>
            </a:r>
            <a:r>
              <a:rPr lang="en-US" altLang="zh-CN" sz="3200" b="1">
                <a:solidFill>
                  <a:srgbClr val="7030A0"/>
                </a:solidFill>
                <a:sym typeface="+mn-ea"/>
              </a:rPr>
              <a:t>“</a:t>
            </a:r>
            <a:r>
              <a:rPr sz="3200" b="1">
                <a:solidFill>
                  <a:srgbClr val="7030A0"/>
                </a:solidFill>
                <a:sym typeface="+mn-ea"/>
              </a:rPr>
              <a:t>怒涌</a:t>
            </a:r>
            <a:r>
              <a:rPr lang="en-US" altLang="zh-CN" sz="3200" b="1">
                <a:solidFill>
                  <a:srgbClr val="7030A0"/>
                </a:solidFill>
                <a:sym typeface="+mn-ea"/>
              </a:rPr>
              <a:t>”</a:t>
            </a:r>
            <a:r>
              <a:rPr sz="3200" b="1">
                <a:solidFill>
                  <a:srgbClr val="7030A0"/>
                </a:solidFill>
                <a:sym typeface="+mn-ea"/>
              </a:rPr>
              <a:t>字更能体现白云如海中波涛一般翻滚，不仅具有</a:t>
            </a:r>
            <a:r>
              <a:rPr sz="3200" b="1">
                <a:solidFill>
                  <a:srgbClr val="C00000"/>
                </a:solidFill>
                <a:sym typeface="+mn-ea"/>
              </a:rPr>
              <a:t>动态感</a:t>
            </a:r>
            <a:r>
              <a:rPr sz="3200" b="1">
                <a:solidFill>
                  <a:srgbClr val="7030A0"/>
                </a:solidFill>
                <a:sym typeface="+mn-ea"/>
              </a:rPr>
              <a:t>，而且显得</a:t>
            </a:r>
            <a:r>
              <a:rPr sz="3200" b="1">
                <a:solidFill>
                  <a:srgbClr val="C00000"/>
                </a:solidFill>
                <a:sym typeface="+mn-ea"/>
              </a:rPr>
              <a:t>力量巨大</a:t>
            </a:r>
            <a:r>
              <a:rPr sz="3200" b="1">
                <a:solidFill>
                  <a:srgbClr val="7030A0"/>
                </a:solidFill>
                <a:sym typeface="+mn-ea"/>
              </a:rPr>
              <a:t>，有</a:t>
            </a:r>
            <a:r>
              <a:rPr sz="3200" b="1">
                <a:solidFill>
                  <a:srgbClr val="C00000"/>
                </a:solidFill>
                <a:sym typeface="+mn-ea"/>
              </a:rPr>
              <a:t>强大的能量</a:t>
            </a:r>
            <a:r>
              <a:rPr sz="3200" b="1">
                <a:solidFill>
                  <a:srgbClr val="7030A0"/>
                </a:solidFill>
                <a:sym typeface="+mn-ea"/>
              </a:rPr>
              <a:t>蕴含于其中。而</a:t>
            </a:r>
            <a:r>
              <a:rPr lang="en-US" altLang="zh-CN" sz="3200" b="1">
                <a:solidFill>
                  <a:srgbClr val="7030A0"/>
                </a:solidFill>
                <a:sym typeface="+mn-ea"/>
              </a:rPr>
              <a:t>“</a:t>
            </a:r>
            <a:r>
              <a:rPr sz="3200" b="1">
                <a:solidFill>
                  <a:srgbClr val="7030A0"/>
                </a:solidFill>
                <a:sym typeface="+mn-ea"/>
              </a:rPr>
              <a:t>翻涌</a:t>
            </a:r>
            <a:r>
              <a:rPr lang="en-US" altLang="zh-CN" sz="3200" b="1">
                <a:solidFill>
                  <a:srgbClr val="7030A0"/>
                </a:solidFill>
                <a:sym typeface="+mn-ea"/>
              </a:rPr>
              <a:t>”</a:t>
            </a:r>
            <a:r>
              <a:rPr sz="3200" b="1">
                <a:solidFill>
                  <a:srgbClr val="7030A0"/>
                </a:solidFill>
                <a:sym typeface="+mn-ea"/>
              </a:rPr>
              <a:t>只显出了动态感，缺乏力量感。</a:t>
            </a:r>
            <a:endParaRPr lang="zh-CN" altLang="en-US" sz="32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2800">
                <a:latin typeface="华文中宋" panose="02010600040101010101" charset="-122"/>
                <a:ea typeface="华文中宋" panose="02010600040101010101" charset="-122"/>
              </a:rPr>
              <a:t>4</a:t>
            </a:r>
            <a:r>
              <a:rPr sz="2800">
                <a:latin typeface="华文中宋" panose="02010600040101010101" charset="-122"/>
                <a:ea typeface="华文中宋" panose="02010600040101010101" charset="-122"/>
              </a:rPr>
              <a:t>、分析</a:t>
            </a:r>
            <a:r>
              <a:rPr sz="2800">
                <a:effectLst>
                  <a:outerShdw blurRad="38100" dist="38100" dir="2700000" algn="tl">
                    <a:srgbClr val="000000">
                      <a:alpha val="43137"/>
                    </a:srgbClr>
                  </a:outerShdw>
                </a:effectLst>
                <a:latin typeface="华文中宋" panose="02010600040101010101" charset="-122"/>
                <a:ea typeface="华文中宋" panose="02010600040101010101" charset="-122"/>
                <a:sym typeface="+mn-ea"/>
              </a:rPr>
              <a:t>精妙的</a:t>
            </a:r>
            <a:r>
              <a:rPr sz="2800">
                <a:solidFill>
                  <a:srgbClr val="C00000"/>
                </a:solidFill>
                <a:effectLst>
                  <a:outerShdw blurRad="38100" dist="38100" dir="2700000" algn="tl">
                    <a:srgbClr val="000000">
                      <a:alpha val="43137"/>
                    </a:srgbClr>
                  </a:outerShdw>
                </a:effectLst>
                <a:latin typeface="华文中宋" panose="02010600040101010101" charset="-122"/>
                <a:ea typeface="华文中宋" panose="02010600040101010101" charset="-122"/>
                <a:sym typeface="+mn-ea"/>
              </a:rPr>
              <a:t>修辞手法</a:t>
            </a:r>
            <a:endParaRPr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402080"/>
            <a:ext cx="10852150" cy="4939030"/>
          </a:xfrm>
        </p:spPr>
        <p:txBody>
          <a:bodyPr>
            <a:normAutofit/>
          </a:bodyPr>
          <a:lstStyle/>
          <a:p>
            <a:pPr marL="0" indent="0">
              <a:buNone/>
            </a:pPr>
            <a:r>
              <a:rPr sz="2800">
                <a:sym typeface="+mn-ea"/>
              </a:rPr>
              <a:t>（1）运用</a:t>
            </a:r>
            <a:r>
              <a:rPr sz="2800">
                <a:solidFill>
                  <a:srgbClr val="C00000"/>
                </a:solidFill>
                <a:sym typeface="+mn-ea"/>
              </a:rPr>
              <a:t>排比</a:t>
            </a:r>
            <a:r>
              <a:rPr sz="2800">
                <a:sym typeface="+mn-ea"/>
              </a:rPr>
              <a:t>的句式，热烈歌颂了“不断的毁坏”“不断的创造”的力量，反映了“五四”时期人民那种奋起直追、高扬个性、改变国家现状的强烈愿望，具有振聋发聩的艺术力量。</a:t>
            </a:r>
            <a:endParaRPr lang="zh-CN" altLang="en-US" sz="2800"/>
          </a:p>
          <a:p>
            <a:pPr marL="0" indent="0">
              <a:buNone/>
            </a:pPr>
            <a:r>
              <a:rPr sz="2800">
                <a:sym typeface="+mn-ea"/>
              </a:rPr>
              <a:t>（2）运用</a:t>
            </a:r>
            <a:r>
              <a:rPr sz="2800">
                <a:solidFill>
                  <a:srgbClr val="C00000"/>
                </a:solidFill>
                <a:sym typeface="+mn-ea"/>
              </a:rPr>
              <a:t>叠词</a:t>
            </a:r>
            <a:r>
              <a:rPr sz="2800">
                <a:sym typeface="+mn-ea"/>
              </a:rPr>
              <a:t>“啊啊”，运用“力哟!力哟!＂这一反复手法，直抒胸臆，抒写对“力”的赞叹，增强艺术感染力。</a:t>
            </a:r>
            <a:endParaRPr lang="zh-CN" altLang="en-US" sz="2800"/>
          </a:p>
          <a:p>
            <a:pPr marL="0" indent="0">
              <a:buNone/>
            </a:pPr>
            <a:r>
              <a:rPr sz="2800">
                <a:sym typeface="+mn-ea"/>
              </a:rPr>
              <a:t>（</a:t>
            </a:r>
            <a:r>
              <a:rPr lang="en-US" altLang="zh-CN" sz="2800">
                <a:sym typeface="+mn-ea"/>
              </a:rPr>
              <a:t>3</a:t>
            </a:r>
            <a:r>
              <a:rPr sz="2800">
                <a:sym typeface="+mn-ea"/>
              </a:rPr>
              <a:t>）诗歌运用了</a:t>
            </a:r>
            <a:r>
              <a:rPr sz="2800">
                <a:solidFill>
                  <a:srgbClr val="C00000"/>
                </a:solidFill>
                <a:sym typeface="+mn-ea"/>
              </a:rPr>
              <a:t>象征、拟人</a:t>
            </a:r>
            <a:r>
              <a:rPr sz="2800">
                <a:sym typeface="+mn-ea"/>
              </a:rPr>
              <a:t>等修辞手法，使全诗更加形象、感人。</a:t>
            </a:r>
            <a:endParaRPr lang="zh-CN" altLang="en-US" sz="2800"/>
          </a:p>
          <a:p>
            <a:pPr marL="0" indent="0">
              <a:buNone/>
            </a:pPr>
            <a:endParaRPr lang="zh-CN" altLang="en-US" sz="2800">
              <a:latin typeface="华文中宋" panose="02010600040101010101" charset="-122"/>
              <a:ea typeface="华文中宋"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5</a:t>
            </a: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、联系诗人的时代背景</a:t>
            </a:r>
          </a:p>
        </p:txBody>
      </p:sp>
      <p:sp>
        <p:nvSpPr>
          <p:cNvPr id="3" name="内容占位符 2"/>
          <p:cNvSpPr>
            <a:spLocks noGrp="1"/>
          </p:cNvSpPr>
          <p:nvPr>
            <p:ph idx="1"/>
          </p:nvPr>
        </p:nvSpPr>
        <p:spPr>
          <a:xfrm>
            <a:off x="669925" y="1407160"/>
            <a:ext cx="10852150" cy="1770380"/>
          </a:xfrm>
        </p:spPr>
        <p:txBody>
          <a:bodyPr>
            <a:noAutofit/>
          </a:bodyPr>
          <a:lstStyle/>
          <a:p>
            <a:pPr marL="0" indent="0">
              <a:buNone/>
            </a:pPr>
            <a:r>
              <a:rPr lang="zh-CN" altLang="en-US" sz="3200">
                <a:solidFill>
                  <a:srgbClr val="C00000"/>
                </a:solidFill>
                <a:latin typeface="华文中宋" panose="02010600040101010101" charset="-122"/>
                <a:ea typeface="华文中宋" panose="02010600040101010101" charset="-122"/>
              </a:rPr>
              <a:t>1919年前后是一段什么样的时期？当时影响诗人的事件有哪些？</a:t>
            </a:r>
          </a:p>
        </p:txBody>
      </p:sp>
      <p:sp>
        <p:nvSpPr>
          <p:cNvPr id="4" name="文本框 3"/>
          <p:cNvSpPr txBox="1"/>
          <p:nvPr/>
        </p:nvSpPr>
        <p:spPr>
          <a:xfrm>
            <a:off x="734060" y="3502660"/>
            <a:ext cx="10516235" cy="1076325"/>
          </a:xfrm>
          <a:prstGeom prst="rect">
            <a:avLst/>
          </a:prstGeom>
          <a:noFill/>
        </p:spPr>
        <p:txBody>
          <a:bodyPr wrap="square" rtlCol="0" anchor="t">
            <a:spAutoFit/>
          </a:bodyPr>
          <a:lstStyle/>
          <a:p>
            <a:r>
              <a:rPr lang="zh-CN" altLang="en-US" sz="3200">
                <a:solidFill>
                  <a:srgbClr val="7030A0"/>
                </a:solidFill>
                <a:sym typeface="+mn-ea"/>
              </a:rPr>
              <a:t>明确：诗歌写于1919年9、10月间。其时郭沫若受</a:t>
            </a:r>
            <a:r>
              <a:rPr lang="zh-CN" altLang="en-US" sz="3200">
                <a:solidFill>
                  <a:srgbClr val="C00000"/>
                </a:solidFill>
                <a:sym typeface="+mn-ea"/>
              </a:rPr>
              <a:t>五四运动</a:t>
            </a:r>
            <a:r>
              <a:rPr lang="zh-CN" altLang="en-US" sz="3200">
                <a:solidFill>
                  <a:srgbClr val="7030A0"/>
                </a:solidFill>
                <a:sym typeface="+mn-ea"/>
              </a:rPr>
              <a:t>和</a:t>
            </a:r>
            <a:r>
              <a:rPr lang="zh-CN" altLang="en-US" sz="3200">
                <a:solidFill>
                  <a:srgbClr val="C00000"/>
                </a:solidFill>
                <a:sym typeface="+mn-ea"/>
              </a:rPr>
              <a:t>十月革命</a:t>
            </a:r>
            <a:r>
              <a:rPr lang="zh-CN" altLang="en-US" sz="3200">
                <a:solidFill>
                  <a:srgbClr val="7030A0"/>
                </a:solidFill>
                <a:sym typeface="+mn-ea"/>
              </a:rPr>
              <a:t>的冲击，决然从日本渡海回国。</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ox(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1975" y="320675"/>
            <a:ext cx="10852150" cy="909955"/>
          </a:xfrm>
        </p:spPr>
        <p:txBody>
          <a:bodyPr>
            <a:noAutofit/>
          </a:bodyPr>
          <a:lstStyle/>
          <a:p>
            <a:r>
              <a:rPr lang="en-US" altLang="zh-CN" sz="3200">
                <a:sym typeface="+mn-ea"/>
              </a:rPr>
              <a:t>“</a:t>
            </a:r>
            <a:r>
              <a:rPr sz="3200">
                <a:sym typeface="+mn-ea"/>
              </a:rPr>
              <a:t>五四运动</a:t>
            </a:r>
            <a:r>
              <a:rPr lang="en-US" altLang="zh-CN" sz="3200">
                <a:sym typeface="+mn-ea"/>
              </a:rPr>
              <a:t>”:</a:t>
            </a:r>
            <a:endParaRPr sz="3200">
              <a:sym typeface="+mn-ea"/>
            </a:endParaRPr>
          </a:p>
        </p:txBody>
      </p:sp>
      <p:sp>
        <p:nvSpPr>
          <p:cNvPr id="4" name="内容占位符 3"/>
          <p:cNvSpPr>
            <a:spLocks noGrp="1"/>
          </p:cNvSpPr>
          <p:nvPr>
            <p:ph idx="1"/>
          </p:nvPr>
        </p:nvSpPr>
        <p:spPr>
          <a:xfrm>
            <a:off x="561975" y="1349375"/>
            <a:ext cx="10852150" cy="5238115"/>
          </a:xfrm>
          <a:ln>
            <a:solidFill>
              <a:schemeClr val="accent1"/>
            </a:solidFill>
          </a:ln>
        </p:spPr>
        <p:txBody>
          <a:bodyPr>
            <a:noAutofit/>
          </a:bodyPr>
          <a:lstStyle/>
          <a:p>
            <a:pPr marL="0" indent="0">
              <a:lnSpc>
                <a:spcPct val="100000"/>
              </a:lnSpc>
              <a:spcAft>
                <a:spcPct val="0"/>
              </a:spcAft>
              <a:buNone/>
            </a:pPr>
            <a:r>
              <a:rPr lang="en-US" altLang="zh-CN" sz="2400"/>
              <a:t>    </a:t>
            </a:r>
            <a:r>
              <a:rPr lang="zh-CN" altLang="en-US" sz="2400"/>
              <a:t>五四运动，是1919年5月4日发生在北京的一场以青年学生为主，广大群众、市民、工商人士等阶层共同参与的，通过示威游行、请愿、罢工、暴力对抗政府等多种形式进行的爱国运动，是中国人民彻底的反对帝国主义、封建主义的爱国运动，又称"五四风雷"。</a:t>
            </a:r>
          </a:p>
          <a:p>
            <a:pPr marL="0" indent="0">
              <a:lnSpc>
                <a:spcPct val="100000"/>
              </a:lnSpc>
              <a:spcAft>
                <a:spcPct val="0"/>
              </a:spcAft>
              <a:buNone/>
            </a:pPr>
            <a:r>
              <a:rPr lang="en-US" altLang="zh-CN" sz="2400"/>
              <a:t>    </a:t>
            </a:r>
            <a:r>
              <a:rPr lang="zh-CN" altLang="en-US" sz="2400"/>
              <a:t>起因：第一次世界大战期间，欧洲列强无暇东顾，日本乘机加强对中国的侵略，严重损害了中国的主权。中国人民的反日情绪日渐增长。1919年巴黎和会上中国外交的失败，引发了伟大的五四运动。</a:t>
            </a:r>
          </a:p>
          <a:p>
            <a:pPr marL="0" indent="0">
              <a:lnSpc>
                <a:spcPct val="100000"/>
              </a:lnSpc>
              <a:spcAft>
                <a:spcPct val="0"/>
              </a:spcAft>
              <a:buNone/>
            </a:pPr>
            <a:r>
              <a:rPr lang="en-US" altLang="zh-CN" sz="2400"/>
              <a:t>    </a:t>
            </a:r>
            <a:r>
              <a:rPr lang="zh-CN" altLang="en-US" sz="2400"/>
              <a:t>从1918年11月的"公理战胜强权"庆典，到次年1月的巴黎会议，短短两个月时间，当时的中国充分诠释了"自古弱国无外交" 的定律，所谓的"公理战胜强权"不过是一个美丽的童话。面对这样屈辱的局面，从5月4日开始，北京的学生纷纷罢课，组织演讲、宣传，随后天津、上海、广州、南京、杭州、武汉、济南的学生、工人也给予支持。</a:t>
            </a:r>
          </a:p>
          <a:p>
            <a:pPr marL="0" indent="0">
              <a:lnSpc>
                <a:spcPct val="100000"/>
              </a:lnSpc>
              <a:spcAft>
                <a:spcPct val="0"/>
              </a:spcAft>
              <a:buNone/>
            </a:pPr>
            <a:r>
              <a:rPr lang="en-US" altLang="zh-CN" sz="2400"/>
              <a:t>   </a:t>
            </a:r>
            <a:r>
              <a:rPr lang="zh-CN" altLang="en-US" sz="2400"/>
              <a:t>中华人民共和国建立后，5月4日被中央人民政府政务院正式定为青年节。2019年4月30日，纪念五四运动100周年大会在人民大会堂举行。</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checkerboard(across)">
                                      <p:cBhvr>
                                        <p:cTn id="7" dur="500"/>
                                        <p:tgtEl>
                                          <p:spTgt spid="4">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heckerboard(across)">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checkerboard(across)">
                                      <p:cBhvr>
                                        <p:cTn id="17" dur="5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checkerboard(across)">
                                      <p:cBhvr>
                                        <p:cTn id="22" dur="5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checkerboard(across)">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61975" y="320675"/>
            <a:ext cx="10852150" cy="909955"/>
          </a:xfrm>
        </p:spPr>
        <p:txBody>
          <a:bodyPr>
            <a:noAutofit/>
          </a:bodyPr>
          <a:lstStyle/>
          <a:p>
            <a:r>
              <a:rPr lang="en-US" altLang="zh-CN" sz="3200">
                <a:sym typeface="+mn-ea"/>
              </a:rPr>
              <a:t>“</a:t>
            </a:r>
            <a:r>
              <a:rPr sz="3200">
                <a:sym typeface="+mn-ea"/>
              </a:rPr>
              <a:t>十月革命</a:t>
            </a:r>
            <a:r>
              <a:rPr lang="en-US" altLang="zh-CN" sz="3200">
                <a:sym typeface="+mn-ea"/>
              </a:rPr>
              <a:t>”:</a:t>
            </a:r>
            <a:endParaRPr sz="3200">
              <a:sym typeface="+mn-ea"/>
            </a:endParaRPr>
          </a:p>
        </p:txBody>
      </p:sp>
      <p:sp>
        <p:nvSpPr>
          <p:cNvPr id="4" name="内容占位符 3"/>
          <p:cNvSpPr>
            <a:spLocks noGrp="1"/>
          </p:cNvSpPr>
          <p:nvPr>
            <p:ph idx="1"/>
          </p:nvPr>
        </p:nvSpPr>
        <p:spPr>
          <a:xfrm>
            <a:off x="561975" y="1349375"/>
            <a:ext cx="10852150" cy="5076825"/>
          </a:xfrm>
          <a:ln>
            <a:solidFill>
              <a:schemeClr val="accent1"/>
            </a:solidFill>
          </a:ln>
        </p:spPr>
        <p:txBody>
          <a:bodyPr>
            <a:noAutofit/>
          </a:bodyPr>
          <a:lstStyle/>
          <a:p>
            <a:pPr marL="0" indent="0">
              <a:lnSpc>
                <a:spcPct val="130000"/>
              </a:lnSpc>
              <a:spcAft>
                <a:spcPct val="0"/>
              </a:spcAft>
              <a:buNone/>
            </a:pPr>
            <a:r>
              <a:rPr lang="en-US" altLang="zh-CN" sz="3200"/>
              <a:t>       </a:t>
            </a:r>
            <a:r>
              <a:rPr sz="3200"/>
              <a:t>十月革命，又称红色十月、十月起义、彼得格勒武装起义或布尔什维克革命，获胜的苏联红军一方称之为"伟大的十月社会主义革命"，是俄国工人阶级在布尔什维克党领导下联合贫农所完成的伟大的社会主义革命，是1917年俄国革命中第二个、也是最后的重要阶段。因发生在俄国历法(儒略历)1917年10月25日(公元1917年11月7日)，故称"十月革命"。</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checkerboard(across)">
                                      <p:cBhvr>
                                        <p:cTn id="7" dur="500"/>
                                        <p:tgtEl>
                                          <p:spTgt spid="4">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heckerboard(across)">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2800">
                <a:latin typeface="华文中宋" panose="02010600040101010101" charset="-122"/>
                <a:ea typeface="华文中宋" panose="02010600040101010101" charset="-122"/>
              </a:rPr>
              <a:t>6</a:t>
            </a:r>
            <a:r>
              <a:rPr sz="2800">
                <a:latin typeface="华文中宋" panose="02010600040101010101" charset="-122"/>
                <a:ea typeface="华文中宋" panose="02010600040101010101" charset="-122"/>
              </a:rPr>
              <a:t>、走进诗歌的精神世界</a:t>
            </a:r>
          </a:p>
        </p:txBody>
      </p:sp>
      <p:sp>
        <p:nvSpPr>
          <p:cNvPr id="3" name="内容占位符 2"/>
          <p:cNvSpPr>
            <a:spLocks noGrp="1"/>
          </p:cNvSpPr>
          <p:nvPr>
            <p:ph idx="1"/>
          </p:nvPr>
        </p:nvSpPr>
        <p:spPr>
          <a:xfrm>
            <a:off x="669925" y="1132840"/>
            <a:ext cx="10852150" cy="960755"/>
          </a:xfrm>
        </p:spPr>
        <p:txBody>
          <a:bodyPr/>
          <a:lstStyle/>
          <a:p>
            <a:pPr marL="0" indent="0">
              <a:buNone/>
            </a:pPr>
            <a:r>
              <a:rPr sz="2800" b="1">
                <a:solidFill>
                  <a:srgbClr val="C00000"/>
                </a:solidFill>
                <a:latin typeface="华文中宋" panose="02010600040101010101" charset="-122"/>
                <a:ea typeface="华文中宋" panose="02010600040101010101" charset="-122"/>
              </a:rPr>
              <a:t>诗歌赞美的是什么</a:t>
            </a:r>
            <a:r>
              <a:rPr lang="en-US" altLang="zh-CN" sz="2800" b="1">
                <a:solidFill>
                  <a:srgbClr val="C00000"/>
                </a:solidFill>
                <a:latin typeface="华文中宋" panose="02010600040101010101" charset="-122"/>
                <a:ea typeface="华文中宋" panose="02010600040101010101" charset="-122"/>
              </a:rPr>
              <a:t>“</a:t>
            </a:r>
            <a:r>
              <a:rPr sz="2800" b="1">
                <a:solidFill>
                  <a:srgbClr val="C00000"/>
                </a:solidFill>
                <a:latin typeface="华文中宋" panose="02010600040101010101" charset="-122"/>
                <a:ea typeface="华文中宋" panose="02010600040101010101" charset="-122"/>
              </a:rPr>
              <a:t>力</a:t>
            </a:r>
            <a:r>
              <a:rPr lang="en-US" altLang="zh-CN" sz="2800" b="1">
                <a:solidFill>
                  <a:srgbClr val="C00000"/>
                </a:solidFill>
                <a:latin typeface="华文中宋" panose="02010600040101010101" charset="-122"/>
                <a:ea typeface="华文中宋" panose="02010600040101010101" charset="-122"/>
              </a:rPr>
              <a:t>”</a:t>
            </a:r>
            <a:r>
              <a:rPr sz="2800" b="1">
                <a:solidFill>
                  <a:srgbClr val="C00000"/>
                </a:solidFill>
                <a:latin typeface="华文中宋" panose="02010600040101010101" charset="-122"/>
                <a:ea typeface="华文中宋" panose="02010600040101010101" charset="-122"/>
              </a:rPr>
              <a:t>？</a:t>
            </a:r>
          </a:p>
        </p:txBody>
      </p:sp>
      <p:sp>
        <p:nvSpPr>
          <p:cNvPr id="4" name="文本框 3"/>
          <p:cNvSpPr txBox="1"/>
          <p:nvPr/>
        </p:nvSpPr>
        <p:spPr>
          <a:xfrm>
            <a:off x="1769745" y="2093595"/>
            <a:ext cx="7498080" cy="583565"/>
          </a:xfrm>
          <a:prstGeom prst="rect">
            <a:avLst/>
          </a:prstGeom>
          <a:solidFill>
            <a:srgbClr val="F1FC72"/>
          </a:solidFill>
          <a:ln>
            <a:solidFill>
              <a:schemeClr val="accent1"/>
            </a:solidFill>
          </a:ln>
        </p:spPr>
        <p:txBody>
          <a:bodyPr wrap="none" rtlCol="0" anchor="t">
            <a:spAutoFit/>
          </a:bodyPr>
          <a:lstStyle/>
          <a:p>
            <a:r>
              <a:rPr sz="3200" b="1">
                <a:solidFill>
                  <a:srgbClr val="FF0000"/>
                </a:solidFill>
                <a:sym typeface="+mn-ea"/>
              </a:rPr>
              <a:t>“不断的毁坏，不断的创造，不断的努力”</a:t>
            </a:r>
            <a:endParaRPr lang="zh-CN" altLang="en-US" sz="3200" b="1">
              <a:solidFill>
                <a:srgbClr val="FF0000"/>
              </a:solidFill>
              <a:sym typeface="+mn-ea"/>
            </a:endParaRPr>
          </a:p>
        </p:txBody>
      </p:sp>
      <p:sp>
        <p:nvSpPr>
          <p:cNvPr id="5" name="内容占位符 2"/>
          <p:cNvSpPr>
            <a:spLocks noGrp="1"/>
          </p:cNvSpPr>
          <p:nvPr/>
        </p:nvSpPr>
        <p:spPr>
          <a:xfrm>
            <a:off x="669925" y="2945765"/>
            <a:ext cx="10852150" cy="3642995"/>
          </a:xfrm>
          <a:prstGeom prst="rect">
            <a:avLst/>
          </a:prstGeom>
          <a:ln>
            <a:solidFill>
              <a:schemeClr val="accent1"/>
            </a:solidFill>
          </a:ln>
        </p:spPr>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t>明确：</a:t>
            </a:r>
            <a:r>
              <a:rPr lang="en-US" altLang="zh-CN" sz="3200" b="1">
                <a:solidFill>
                  <a:srgbClr val="FF0000"/>
                </a:solidFill>
              </a:rPr>
              <a:t>“</a:t>
            </a:r>
            <a:r>
              <a:rPr lang="zh-CN" altLang="en-US" sz="3200" b="1">
                <a:solidFill>
                  <a:srgbClr val="FF0000"/>
                </a:solidFill>
              </a:rPr>
              <a:t>毁坏</a:t>
            </a:r>
            <a:r>
              <a:rPr lang="en-US" altLang="zh-CN" sz="3200" b="1">
                <a:solidFill>
                  <a:srgbClr val="FF0000"/>
                </a:solidFill>
              </a:rPr>
              <a:t>”</a:t>
            </a:r>
            <a:r>
              <a:rPr lang="zh-CN" altLang="en-US" sz="3200" b="1"/>
              <a:t>，要破坏旧世界，冲破黑暗牢笼，荡涤污泥浊水! </a:t>
            </a:r>
          </a:p>
          <a:p>
            <a:pPr marL="0" indent="0">
              <a:buNone/>
            </a:pPr>
            <a:r>
              <a:rPr lang="en-US" altLang="zh-CN" sz="3200" b="1"/>
              <a:t>        </a:t>
            </a:r>
            <a:r>
              <a:rPr lang="en-US" altLang="zh-CN" sz="3200" b="1">
                <a:solidFill>
                  <a:srgbClr val="FF0000"/>
                </a:solidFill>
              </a:rPr>
              <a:t> “</a:t>
            </a:r>
            <a:r>
              <a:rPr lang="zh-CN" altLang="en-US" sz="3200" b="1">
                <a:solidFill>
                  <a:srgbClr val="FF0000"/>
                </a:solidFill>
              </a:rPr>
              <a:t>创造</a:t>
            </a:r>
            <a:r>
              <a:rPr lang="en-US" altLang="zh-CN" sz="3200" b="1">
                <a:solidFill>
                  <a:srgbClr val="FF0000"/>
                </a:solidFill>
              </a:rPr>
              <a:t>”</a:t>
            </a:r>
            <a:r>
              <a:rPr lang="zh-CN" altLang="en-US" sz="3200" b="1"/>
              <a:t>，要建设一个新世界。</a:t>
            </a:r>
          </a:p>
          <a:p>
            <a:pPr marL="0" indent="0">
              <a:buNone/>
            </a:pPr>
            <a:r>
              <a:rPr lang="en-US" altLang="zh-CN" sz="3200" b="1"/>
              <a:t>        “</a:t>
            </a:r>
            <a:r>
              <a:rPr lang="zh-CN" altLang="en-US" sz="3200" b="1"/>
              <a:t>毁坏</a:t>
            </a:r>
            <a:r>
              <a:rPr lang="en-US" altLang="zh-CN" sz="3200" b="1"/>
              <a:t>”</a:t>
            </a:r>
            <a:r>
              <a:rPr lang="zh-CN" altLang="en-US" sz="3200" b="1"/>
              <a:t>与</a:t>
            </a:r>
            <a:r>
              <a:rPr lang="en-US" altLang="zh-CN" sz="3200" b="1"/>
              <a:t>“</a:t>
            </a:r>
            <a:r>
              <a:rPr lang="zh-CN" altLang="en-US" sz="3200" b="1"/>
              <a:t>创造</a:t>
            </a:r>
            <a:r>
              <a:rPr lang="en-US" altLang="zh-CN" sz="3200" b="1"/>
              <a:t>”</a:t>
            </a:r>
            <a:r>
              <a:rPr lang="zh-CN" altLang="en-US" sz="3200" b="1"/>
              <a:t>需要以人的热情和伟力而完成，</a:t>
            </a:r>
            <a:r>
              <a:rPr lang="zh-CN" altLang="en-US" sz="3200" b="1">
                <a:solidFill>
                  <a:srgbClr val="FF0000"/>
                </a:solidFill>
              </a:rPr>
              <a:t>“不断的努力”</a:t>
            </a:r>
            <a:r>
              <a:rPr lang="zh-CN" altLang="en-US" sz="3200" b="1"/>
              <a:t>是成功的希望所在。</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Left)">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en-US" altLang="zh-CN" sz="2800">
                <a:latin typeface="华文中宋" panose="02010600040101010101" charset="-122"/>
                <a:ea typeface="华文中宋" panose="02010600040101010101" charset="-122"/>
              </a:rPr>
              <a:t>7</a:t>
            </a:r>
            <a:r>
              <a:rPr sz="2800">
                <a:latin typeface="华文中宋" panose="02010600040101010101" charset="-122"/>
                <a:ea typeface="华文中宋" panose="02010600040101010101" charset="-122"/>
              </a:rPr>
              <a:t>、主旨总结：</a:t>
            </a:r>
            <a:endParaRPr lang="en-US" altLang="zh-CN" sz="28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96975"/>
            <a:ext cx="10852150" cy="5144135"/>
          </a:xfrm>
        </p:spPr>
        <p:txBody>
          <a:bodyPr>
            <a:normAutofit fontScale="70000"/>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这是一幅惊心动魄的力的画图，力的颂歌。写作这首诗的时候，作者正在日本福冈的九州大学医学部留学，那是在中国的"五·四"运动爆发不久的时间。"五·四"运动所产生的伟大的"力波"越过太平洋，直接震动了时刻感应着时代脉搏的年青气盛的郭沫若，使他的如椽之笔，得到了纵横挥写的创作契机。诗中描绘的滚滚洪涛的景象，正是"五·四"运动巨大声势的象征。再推开一层说，也是世界潮流的大工业生产规模的具体象征。"五·四"运动对于中国，正如滚滚而来的洪涛一般，它正以巨大的破坏力，冲决一切半封建、半殖民地的思想罗网，同时以伟大的创造力建树崭新的科学与民主的现代文明。"五·四"运动所展示的中国未来，是光辉灿烂的图景。从第二个更宏观的思想层次说，世界潮流的大工业生产，也正以排山倒海之势，席卷日本，冲向中国，并且势将蔓延到全球各个角落，这是历史前进的不可阻挡之势。诗中所描绘的全部力的形象，同样可以看作是新兴生产力战胜落后生产力的强起奋进图。</a:t>
            </a:r>
          </a:p>
        </p:txBody>
      </p:sp>
    </p:spTree>
    <p:custDataLst>
      <p:tags r:id="rId2"/>
    </p:custDataLst>
  </p:cSld>
  <p:clrMapOvr>
    <a:masterClrMapping/>
  </p:clrMapOvr>
  <p:transition spd="med">
    <p:newsflash/>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43f09b3c4988a205264c18ce1525cf6d\insertfill"/>
          <p:cNvPicPr>
            <a:picLocks noChangeAspect="1"/>
          </p:cNvPicPr>
          <p:nvPr/>
        </p:nvPicPr>
        <p:blipFill>
          <a:blip r:embed="rId2"/>
          <a:stretch>
            <a:fillRect/>
          </a:stretch>
        </p:blipFill>
        <p:spPr>
          <a:xfrm>
            <a:off x="0" y="0"/>
            <a:ext cx="12192000" cy="6858000"/>
          </a:xfrm>
          <a:prstGeom prst="rect">
            <a:avLst/>
          </a:prstGeom>
        </p:spPr>
      </p:pic>
      <p:sp>
        <p:nvSpPr>
          <p:cNvPr id="5" name="矩形 4"/>
          <p:cNvSpPr/>
          <p:nvPr/>
        </p:nvSpPr>
        <p:spPr>
          <a:xfrm>
            <a:off x="1357630" y="2207895"/>
            <a:ext cx="9574530" cy="2707005"/>
          </a:xfrm>
          <a:prstGeom prst="rect">
            <a:avLst/>
          </a:prstGeom>
          <a:noFill/>
          <a:ln>
            <a:noFill/>
          </a:ln>
        </p:spPr>
        <p:txBody>
          <a:bodyPr wrap="square" rtlCol="0" anchor="t">
            <a:spAutoFit/>
            <a:scene3d>
              <a:camera prst="orthographicFront"/>
              <a:lightRig rig="threePt" dir="t"/>
            </a:scene3d>
          </a:bodyPr>
          <a:lstStyle/>
          <a:p>
            <a:pPr algn="ctr"/>
            <a:r>
              <a:rPr lang="zh-CN" altLang="en-US" sz="17000" b="1">
                <a:ln w="9525">
                  <a:solidFill>
                    <a:schemeClr val="bg1"/>
                  </a:solidFill>
                  <a:prstDash val="solid"/>
                </a:ln>
                <a:solidFill>
                  <a:srgbClr val="44B0E2"/>
                </a:solidFill>
                <a:effectLst>
                  <a:outerShdw blurRad="12700" dist="38100" dir="2700000" algn="tl" rotWithShape="0">
                    <a:schemeClr val="bg1">
                      <a:lumMod val="50000"/>
                    </a:schemeClr>
                  </a:outerShdw>
                </a:effectLst>
                <a:latin typeface="汉仪铸字美心体简" panose="00020600040101010101" charset="-122"/>
                <a:ea typeface="汉仪铸字美心体简" panose="00020600040101010101" charset="-122"/>
              </a:rPr>
              <a:t>谢谢观看</a:t>
            </a:r>
          </a:p>
        </p:txBody>
      </p:sp>
      <p:pic>
        <p:nvPicPr>
          <p:cNvPr id="6" name="New picture"/>
          <p:cNvPicPr/>
          <p:nvPr/>
        </p:nvPicPr>
        <p:blipFill>
          <a:blip r:embed="rId3"/>
          <a:stretch>
            <a:fillRect/>
          </a:stretch>
        </p:blipFill>
        <p:spPr>
          <a:xfrm>
            <a:off x="11734800" y="12280900"/>
            <a:ext cx="330200" cy="254000"/>
          </a:xfrm>
          <a:prstGeom prst="cube">
            <a:avLst/>
          </a:prstGeom>
        </p:spPr>
      </p:pic>
    </p:spTree>
    <p:custDataLst>
      <p:tags r:id="rId4"/>
    </p:custDataLst>
  </p:cSld>
  <p:clrMapOvr>
    <a:masterClrMapping/>
  </p:clrMapOvr>
  <p:transition spd="slow">
    <p:wipe/>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283335"/>
            <a:ext cx="10852150" cy="5057775"/>
          </a:xfrm>
        </p:spPr>
        <p:txBody>
          <a:bodyPr/>
          <a:lstStyle/>
          <a:p>
            <a:pPr marL="0" indent="0">
              <a:buNone/>
            </a:pPr>
            <a:r>
              <a:rPr lang="en-US" altLang="zh-CN" sz="4400">
                <a:latin typeface="华文中宋" panose="02010600040101010101" charset="-122"/>
                <a:ea typeface="华文中宋" panose="02010600040101010101" charset="-122"/>
                <a:sym typeface="+mn-ea"/>
              </a:rPr>
              <a:t>      </a:t>
            </a:r>
            <a:r>
              <a:rPr sz="4400">
                <a:latin typeface="华文中宋" panose="02010600040101010101" charset="-122"/>
                <a:ea typeface="华文中宋" panose="02010600040101010101" charset="-122"/>
                <a:sym typeface="+mn-ea"/>
              </a:rPr>
              <a:t>这些名言都是赞美创造的。是的，有创造才有生命力。我们今天来学习一首郭沫若的诗歌，看看他是如何赞美创造力，赞美新生力量的：《立在地球边上放号》。</a:t>
            </a:r>
            <a:endParaRPr lang="zh-CN" altLang="en-US" sz="4400">
              <a:latin typeface="华文中宋" panose="02010600040101010101" charset="-122"/>
              <a:ea typeface="华文中宋" panose="02010600040101010101" charset="-122"/>
            </a:endParaRPr>
          </a:p>
        </p:txBody>
      </p:sp>
    </p:spTree>
    <p:custDataLst>
      <p:tags r:id="rId2"/>
    </p:custDataLst>
  </p:cSld>
  <p:clrMapOvr>
    <a:masterClrMapping/>
  </p:clrMapOvr>
  <mc:AlternateContent>
    <mc:Choice xmlns:p14="http://schemas.microsoft.com/office/powerpoint/2010/main" Requires="p14">
      <p:transition spd="slow" p14:dur="1200">
        <p:dissolve/>
      </p:transition>
    </mc:Choice>
    <mc:Fallback>
      <p:transition spd="slow">
        <p:dissolv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558800"/>
          </a:xfrm>
        </p:spPr>
        <p:txBody>
          <a:bodyPr/>
          <a:lstStyle/>
          <a:p>
            <a:r>
              <a:rPr lang="zh-CN" altLang="en-US" sz="2800">
                <a:latin typeface="华文中宋" panose="02010600040101010101" charset="-122"/>
                <a:ea typeface="华文中宋" panose="02010600040101010101" charset="-122"/>
              </a:rPr>
              <a:t>学习目标：</a:t>
            </a:r>
          </a:p>
        </p:txBody>
      </p:sp>
      <p:sp>
        <p:nvSpPr>
          <p:cNvPr id="3" name="内容占位符 2"/>
          <p:cNvSpPr>
            <a:spLocks noGrp="1"/>
          </p:cNvSpPr>
          <p:nvPr>
            <p:ph idx="1"/>
          </p:nvPr>
        </p:nvSpPr>
        <p:spPr>
          <a:xfrm>
            <a:off x="669925" y="1509395"/>
            <a:ext cx="10852150" cy="4831715"/>
          </a:xfrm>
        </p:spPr>
        <p:txBody>
          <a:bodyPr/>
          <a:lstStyle/>
          <a:p>
            <a:pPr marL="0" indent="0">
              <a:buNone/>
            </a:pPr>
            <a:r>
              <a:rPr lang="en-US" altLang="zh-CN" sz="2800">
                <a:latin typeface="华文中宋" panose="02010600040101010101" charset="-122"/>
                <a:ea typeface="华文中宋" panose="02010600040101010101" charset="-122"/>
              </a:rPr>
              <a:t>1</a:t>
            </a:r>
            <a:r>
              <a:rPr sz="2800">
                <a:latin typeface="华文中宋" panose="02010600040101010101" charset="-122"/>
                <a:ea typeface="华文中宋" panose="02010600040101010101" charset="-122"/>
              </a:rPr>
              <a:t>、了解作者及创作背景，知人论世。</a:t>
            </a:r>
          </a:p>
          <a:p>
            <a:pPr marL="0" indent="0">
              <a:buNone/>
            </a:pPr>
            <a:r>
              <a:rPr lang="en-US" altLang="zh-CN" sz="2800">
                <a:latin typeface="华文中宋" panose="02010600040101010101" charset="-122"/>
                <a:ea typeface="华文中宋" panose="02010600040101010101" charset="-122"/>
              </a:rPr>
              <a:t>2</a:t>
            </a:r>
            <a:r>
              <a:rPr sz="2800">
                <a:latin typeface="华文中宋" panose="02010600040101010101" charset="-122"/>
                <a:ea typeface="华文中宋" panose="02010600040101010101" charset="-122"/>
              </a:rPr>
              <a:t>、分析意象意境，品味诗歌的形象美，感受诗境。</a:t>
            </a:r>
          </a:p>
          <a:p>
            <a:pPr marL="0" indent="0">
              <a:buNone/>
            </a:pPr>
            <a:r>
              <a:rPr lang="en-US" altLang="zh-CN" sz="2800">
                <a:latin typeface="华文中宋" panose="02010600040101010101" charset="-122"/>
                <a:ea typeface="华文中宋" panose="02010600040101010101" charset="-122"/>
              </a:rPr>
              <a:t>3</a:t>
            </a:r>
            <a:r>
              <a:rPr sz="2800">
                <a:latin typeface="华文中宋" panose="02010600040101010101" charset="-122"/>
                <a:ea typeface="华文中宋" panose="02010600040101010101" charset="-122"/>
              </a:rPr>
              <a:t>、体会诗歌用字的精妙，领会字词的准确对诗歌表意的作用。</a:t>
            </a:r>
          </a:p>
          <a:p>
            <a:pPr marL="0" indent="0">
              <a:buNone/>
            </a:pPr>
            <a:r>
              <a:rPr lang="en-US" altLang="zh-CN" sz="2800">
                <a:latin typeface="华文中宋" panose="02010600040101010101" charset="-122"/>
                <a:ea typeface="华文中宋" panose="02010600040101010101" charset="-122"/>
              </a:rPr>
              <a:t>4</a:t>
            </a:r>
            <a:r>
              <a:rPr sz="2800">
                <a:latin typeface="华文中宋" panose="02010600040101010101" charset="-122"/>
                <a:ea typeface="华文中宋" panose="02010600040101010101" charset="-122"/>
              </a:rPr>
              <a:t>、分析诗歌主旨，感受时代变革时期爱国青年的精神力量。</a:t>
            </a:r>
          </a:p>
        </p:txBody>
      </p:sp>
    </p:spTree>
    <p:custDataLst>
      <p:tags r:id="rId2"/>
    </p:custDataLst>
  </p:cSld>
  <p:clrMapOvr>
    <a:masterClrMapping/>
  </p:clrMapOvr>
  <p:transition spd="med">
    <p:newsflash/>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68605" y="279400"/>
            <a:ext cx="10852150" cy="558800"/>
          </a:xfrm>
        </p:spPr>
        <p:txBody>
          <a:bodyPr/>
          <a:lstStyle/>
          <a:p>
            <a:r>
              <a:rPr lang="zh-CN" altLang="en-US" sz="2800">
                <a:latin typeface="华文中宋" panose="02010600040101010101" charset="-122"/>
                <a:ea typeface="华文中宋" panose="02010600040101010101" charset="-122"/>
              </a:rPr>
              <a:t>说说你说了解的</a:t>
            </a:r>
            <a:r>
              <a:rPr lang="zh-CN" altLang="en-US" sz="2800">
                <a:solidFill>
                  <a:srgbClr val="FF0000"/>
                </a:solidFill>
                <a:latin typeface="华文中宋" panose="02010600040101010101" charset="-122"/>
                <a:ea typeface="华文中宋" panose="02010600040101010101" charset="-122"/>
              </a:rPr>
              <a:t>郭沫若</a:t>
            </a:r>
            <a:r>
              <a:rPr lang="zh-CN" altLang="en-US" sz="2800">
                <a:latin typeface="华文中宋" panose="02010600040101010101" charset="-122"/>
                <a:ea typeface="华文中宋" panose="02010600040101010101" charset="-122"/>
              </a:rPr>
              <a:t>：</a:t>
            </a:r>
          </a:p>
        </p:txBody>
      </p:sp>
      <p:graphicFrame>
        <p:nvGraphicFramePr>
          <p:cNvPr id="4" name="内容占位符 3"/>
          <p:cNvGraphicFramePr>
            <a:graphicFrameLocks noGrp="1"/>
          </p:cNvGraphicFramePr>
          <p:nvPr>
            <p:ph idx="1"/>
            <p:custDataLst>
              <p:tags r:id="rId2"/>
            </p:custDataLst>
          </p:nvPr>
        </p:nvGraphicFramePr>
        <p:xfrm>
          <a:off x="268605" y="1102360"/>
          <a:ext cx="11671300" cy="5478145"/>
        </p:xfrm>
        <a:graphic>
          <a:graphicData uri="http://schemas.openxmlformats.org/drawingml/2006/table">
            <a:tbl>
              <a:tblPr firstRow="1" bandRow="1">
                <a:tableStyleId>{5C22544A-7EE6-4342-B048-85BDC9FD1C3A}</a:tableStyleId>
              </a:tblPr>
              <a:tblGrid>
                <a:gridCol w="1524635"/>
                <a:gridCol w="2919095"/>
                <a:gridCol w="2223770"/>
                <a:gridCol w="5003800"/>
              </a:tblGrid>
              <a:tr h="55943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姓名</a:t>
                      </a:r>
                    </a:p>
                  </a:txBody>
                  <a:tcPr>
                    <a:solidFill>
                      <a:schemeClr val="accent1">
                        <a:lumMod val="20000"/>
                        <a:lumOff val="80000"/>
                      </a:schemeClr>
                    </a:solidFill>
                  </a:tcPr>
                </a:tc>
                <a:tc>
                  <a:txBody>
                    <a:bodyPr vert="horz" wrap="square"/>
                    <a:lstStyle/>
                    <a:p>
                      <a:pPr algn="ctr">
                        <a:buNone/>
                      </a:pPr>
                      <a:r>
                        <a:rPr lang="zh-CN" altLang="en-US" sz="2400">
                          <a:solidFill>
                            <a:schemeClr val="tx1"/>
                          </a:solidFill>
                          <a:latin typeface="华文中宋" panose="02010600040101010101" charset="-122"/>
                          <a:ea typeface="华文中宋" panose="02010600040101010101" charset="-122"/>
                          <a:sym typeface="+mn-ea"/>
                        </a:rPr>
                        <a:t>郭沫若</a:t>
                      </a:r>
                      <a:endParaRPr lang="zh-CN" altLang="en-US" sz="2400">
                        <a:solidFill>
                          <a:schemeClr val="tx1"/>
                        </a:solidFill>
                        <a:latin typeface="华文中宋" panose="02010600040101010101" charset="-122"/>
                        <a:ea typeface="华文中宋" panose="02010600040101010101" charset="-122"/>
                      </a:endParaRPr>
                    </a:p>
                  </a:txBody>
                  <a:tcPr>
                    <a:solidFill>
                      <a:schemeClr val="accent1">
                        <a:lumMod val="20000"/>
                        <a:lumOff val="80000"/>
                      </a:schemeClr>
                    </a:solidFill>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主要文学成就</a:t>
                      </a:r>
                      <a:endParaRPr lang="zh-CN" altLang="en-US" sz="2400" b="1">
                        <a:solidFill>
                          <a:srgbClr val="C00000"/>
                        </a:solidFill>
                        <a:latin typeface="华文中宋" panose="02010600040101010101" charset="-122"/>
                        <a:ea typeface="华文中宋" panose="02010600040101010101" charset="-122"/>
                      </a:endParaRPr>
                    </a:p>
                  </a:txBody>
                  <a:tcPr>
                    <a:solidFill>
                      <a:schemeClr val="accent1">
                        <a:lumMod val="20000"/>
                        <a:lumOff val="80000"/>
                      </a:schemeClr>
                    </a:solidFill>
                  </a:tcPr>
                </a:tc>
                <a:tc>
                  <a:txBody>
                    <a:bodyPr vert="horz" wrap="square"/>
                    <a:lstStyle/>
                    <a:p>
                      <a:pPr algn="ctr">
                        <a:buNone/>
                      </a:pPr>
                      <a:r>
                        <a:rPr lang="zh-CN" altLang="en-US" sz="2400">
                          <a:solidFill>
                            <a:schemeClr val="tx1"/>
                          </a:solidFill>
                          <a:latin typeface="华文中宋" panose="02010600040101010101" charset="-122"/>
                          <a:ea typeface="华文中宋" panose="02010600040101010101" charset="-122"/>
                          <a:sym typeface="+mn-ea"/>
                        </a:rPr>
                        <a:t>诗歌、历史剧</a:t>
                      </a:r>
                      <a:endParaRPr lang="zh-CN" altLang="en-US" sz="2400">
                        <a:solidFill>
                          <a:schemeClr val="tx1"/>
                        </a:solidFill>
                        <a:latin typeface="华文中宋" panose="02010600040101010101" charset="-122"/>
                        <a:ea typeface="华文中宋" panose="02010600040101010101" charset="-122"/>
                      </a:endParaRPr>
                    </a:p>
                  </a:txBody>
                  <a:tcPr>
                    <a:solidFill>
                      <a:schemeClr val="accent1">
                        <a:lumMod val="20000"/>
                        <a:lumOff val="80000"/>
                      </a:schemeClr>
                    </a:solidFill>
                  </a:tcPr>
                </a:tc>
              </a:tr>
              <a:tr h="50038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原名</a:t>
                      </a:r>
                    </a:p>
                  </a:txBody>
                  <a:tcPr/>
                </a:tc>
                <a:tc>
                  <a:txBody>
                    <a:bodyPr vert="horz" wrap="square"/>
                    <a:lstStyle/>
                    <a:p>
                      <a:pPr algn="ctr">
                        <a:buNone/>
                      </a:pPr>
                      <a:endParaRPr lang="zh-CN" altLang="en-US" sz="2400">
                        <a:latin typeface="华文中宋" panose="02010600040101010101" charset="-122"/>
                        <a:ea typeface="华文中宋" panose="02010600040101010101" charset="-122"/>
                        <a:sym typeface="+mn-ea"/>
                      </a:endParaRP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语言</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汉语、俄语、德语、日语、英语</a:t>
                      </a:r>
                    </a:p>
                  </a:txBody>
                  <a:tcPr/>
                </a:tc>
              </a:tr>
              <a:tr h="59499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字</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鼎堂</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学术研究</a:t>
                      </a:r>
                    </a:p>
                  </a:txBody>
                  <a:tcPr/>
                </a:tc>
                <a:tc>
                  <a:txBody>
                    <a:bodyPr vert="horz" wrap="square"/>
                    <a:lstStyle/>
                    <a:p>
                      <a:pPr algn="ctr">
                        <a:buNone/>
                      </a:pPr>
                      <a:endParaRPr lang="zh-CN" altLang="en-US" sz="2400">
                        <a:latin typeface="华文中宋" panose="02010600040101010101" charset="-122"/>
                        <a:ea typeface="华文中宋" panose="02010600040101010101" charset="-122"/>
                        <a:sym typeface="+mn-ea"/>
                      </a:endParaRPr>
                    </a:p>
                  </a:txBody>
                  <a:tcPr/>
                </a:tc>
              </a:tr>
              <a:tr h="62674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号</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尚武</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成名作品</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《郭沫若全集》《甲骨文字研究》</a:t>
                      </a:r>
                    </a:p>
                  </a:txBody>
                  <a:tcPr>
                    <a:solidFill>
                      <a:schemeClr val="accent1">
                        <a:tint val="40000"/>
                      </a:schemeClr>
                    </a:solidFill>
                  </a:tcPr>
                </a:tc>
              </a:tr>
              <a:tr h="85979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出生日期</a:t>
                      </a:r>
                    </a:p>
                  </a:txBody>
                  <a:tcPr/>
                </a:tc>
                <a:tc>
                  <a:txBody>
                    <a:bodyPr vert="horz" wrap="square"/>
                    <a:lstStyle/>
                    <a:p>
                      <a:pPr algn="ctr">
                        <a:buNone/>
                      </a:pPr>
                      <a:r>
                        <a:rPr lang="en-US" altLang="zh-CN" sz="2400">
                          <a:latin typeface="华文中宋" panose="02010600040101010101" charset="-122"/>
                          <a:ea typeface="华文中宋" panose="02010600040101010101" charset="-122"/>
                          <a:cs typeface="华文中宋" panose="02010600040101010101" charset="-122"/>
                          <a:sym typeface="+mn-ea"/>
                        </a:rPr>
                        <a:t>1</a:t>
                      </a:r>
                      <a:r>
                        <a:rPr lang="zh-CN" altLang="en-US" sz="2400">
                          <a:latin typeface="华文中宋" panose="02010600040101010101" charset="-122"/>
                          <a:ea typeface="华文中宋" panose="02010600040101010101" charset="-122"/>
                          <a:cs typeface="华文中宋" panose="02010600040101010101" charset="-122"/>
                          <a:sym typeface="+mn-ea"/>
                        </a:rPr>
                        <a:t>892年11月16日</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所获荣誉</a:t>
                      </a:r>
                    </a:p>
                  </a:txBody>
                  <a:tcPr/>
                </a:tc>
                <a:tc>
                  <a:txBody>
                    <a:bodyPr vert="horz" wrap="square"/>
                    <a:lstStyle/>
                    <a:p>
                      <a:pPr algn="ctr">
                        <a:buNone/>
                      </a:pPr>
                      <a:endParaRPr lang="zh-CN" altLang="en-US" sz="2400">
                        <a:latin typeface="华文中宋" panose="02010600040101010101" charset="-122"/>
                        <a:ea typeface="华文中宋" panose="02010600040101010101" charset="-122"/>
                        <a:cs typeface="华文中宋" panose="02010600040101010101" charset="-122"/>
                        <a:sym typeface="+mn-ea"/>
                      </a:endParaRPr>
                    </a:p>
                  </a:txBody>
                  <a:tcPr/>
                </a:tc>
              </a:tr>
              <a:tr h="61722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逝世日期</a:t>
                      </a:r>
                    </a:p>
                  </a:txBody>
                  <a:tcPr/>
                </a:tc>
                <a:tc>
                  <a:txBody>
                    <a:bodyPr vert="horz" wrap="square"/>
                    <a:lstStyle/>
                    <a:p>
                      <a:pPr algn="ctr">
                        <a:buNone/>
                      </a:pPr>
                      <a:r>
                        <a:rPr lang="zh-CN" altLang="en-US" sz="2400">
                          <a:latin typeface="华文中宋" panose="02010600040101010101" charset="-122"/>
                          <a:ea typeface="华文中宋" panose="02010600040101010101" charset="-122"/>
                          <a:cs typeface="华文中宋" panose="02010600040101010101" charset="-122"/>
                          <a:sym typeface="+mn-ea"/>
                        </a:rPr>
                        <a:t>1978年6月12日</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文学社团</a:t>
                      </a:r>
                    </a:p>
                  </a:txBody>
                  <a:tcPr/>
                </a:tc>
                <a:tc>
                  <a:txBody>
                    <a:bodyPr vert="horz" wrap="square"/>
                    <a:lstStyle/>
                    <a:p>
                      <a:pPr algn="ctr">
                        <a:buNone/>
                      </a:pPr>
                      <a:endParaRPr lang="zh-CN" altLang="en-US" sz="2400">
                        <a:latin typeface="华文中宋" panose="02010600040101010101" charset="-122"/>
                        <a:ea typeface="华文中宋" panose="02010600040101010101" charset="-122"/>
                        <a:sym typeface="+mn-ea"/>
                      </a:endParaRPr>
                    </a:p>
                  </a:txBody>
                  <a:tcPr/>
                </a:tc>
              </a:tr>
              <a:tr h="60706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毕业院校</a:t>
                      </a:r>
                    </a:p>
                  </a:txBody>
                  <a:tcPr/>
                </a:tc>
                <a:tc>
                  <a:txBody>
                    <a:bodyPr vert="horz" wrap="square"/>
                    <a:lstStyle/>
                    <a:p>
                      <a:pPr algn="ctr">
                        <a:buNone/>
                      </a:pPr>
                      <a:endParaRPr lang="zh-CN" altLang="en-US" sz="2400">
                        <a:latin typeface="华文中宋" panose="02010600040101010101" charset="-122"/>
                        <a:ea typeface="华文中宋" panose="02010600040101010101" charset="-122"/>
                        <a:sym typeface="+mn-ea"/>
                      </a:endParaRP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社会评价</a:t>
                      </a:r>
                    </a:p>
                  </a:txBody>
                  <a:tcPr/>
                </a:tc>
                <a:tc>
                  <a:txBody>
                    <a:bodyPr vert="horz" wrap="square"/>
                    <a:lstStyle/>
                    <a:p>
                      <a:pPr algn="ctr">
                        <a:buNone/>
                      </a:pPr>
                      <a:endParaRPr lang="zh-CN" altLang="en-US" sz="2400">
                        <a:latin typeface="华文中宋" panose="02010600040101010101" charset="-122"/>
                        <a:ea typeface="华文中宋" panose="02010600040101010101" charset="-122"/>
                        <a:sym typeface="+mn-ea"/>
                      </a:endParaRPr>
                    </a:p>
                  </a:txBody>
                  <a:tcPr/>
                </a:tc>
              </a:tr>
              <a:tr h="1112520">
                <a:tc>
                  <a:txBody>
                    <a:bodyPr vert="horz" wrap="square"/>
                    <a:lstStyle/>
                    <a:p>
                      <a:pPr algn="ctr">
                        <a:buNone/>
                      </a:pPr>
                      <a:endParaRPr lang="zh-CN" altLang="en-US" sz="2400" b="1">
                        <a:solidFill>
                          <a:srgbClr val="C00000"/>
                        </a:solidFill>
                        <a:latin typeface="华文中宋" panose="02010600040101010101" charset="-122"/>
                        <a:ea typeface="华文中宋" panose="02010600040101010101" charset="-122"/>
                      </a:endParaRPr>
                    </a:p>
                    <a:p>
                      <a:pPr algn="ctr">
                        <a:buNone/>
                      </a:pPr>
                      <a:r>
                        <a:rPr lang="zh-CN" altLang="en-US" sz="2400" b="1">
                          <a:solidFill>
                            <a:srgbClr val="C00000"/>
                          </a:solidFill>
                          <a:latin typeface="华文中宋" panose="02010600040101010101" charset="-122"/>
                          <a:ea typeface="华文中宋" panose="02010600040101010101" charset="-122"/>
                        </a:rPr>
                        <a:t>人生经历</a:t>
                      </a:r>
                    </a:p>
                  </a:txBody>
                  <a:tcPr/>
                </a:tc>
                <a:tc gridSpan="3">
                  <a:txBody>
                    <a:bodyPr vert="horz" wrap="square"/>
                    <a:lstStyle/>
                    <a:p>
                      <a:pPr>
                        <a:buNone/>
                      </a:pPr>
                      <a:r>
                        <a:rPr lang="zh-CN" altLang="en-US" sz="2400">
                          <a:latin typeface="华文中宋" panose="02010600040101010101" charset="-122"/>
                          <a:ea typeface="华文中宋" panose="02010600040101010101" charset="-122"/>
                          <a:cs typeface="华文中宋" panose="02010600040101010101" charset="-122"/>
                          <a:sym typeface="+mn-ea"/>
                        </a:rPr>
                        <a:t>1926年参加北伐，1927年参加了南昌起义，1928年2月因被国民党政府通缉，流亡日本。</a:t>
                      </a:r>
                    </a:p>
                  </a:txBody>
                  <a:tcPr/>
                </a:tc>
                <a:tc hMerge="1">
                  <a:txBody>
                    <a:bodyPr vert="horz" wrap="square"/>
                    <a:lstStyle/>
                    <a:p>
                      <a:endParaRPr lang="zh-CN"/>
                    </a:p>
                  </a:txBody>
                  <a:tcPr/>
                </a:tc>
                <a:tc hMerge="1">
                  <a:txBody>
                    <a:bodyPr vert="horz" wrap="square"/>
                    <a:lstStyle/>
                    <a:p>
                      <a:endParaRPr lang="zh-CN"/>
                    </a:p>
                  </a:txBody>
                  <a:tcP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68605" y="279400"/>
            <a:ext cx="10852150" cy="558800"/>
          </a:xfrm>
        </p:spPr>
        <p:txBody>
          <a:bodyPr/>
          <a:lstStyle/>
          <a:p>
            <a:r>
              <a:rPr lang="zh-CN" altLang="en-US" sz="2800">
                <a:latin typeface="华文中宋" panose="02010600040101010101" charset="-122"/>
                <a:ea typeface="华文中宋" panose="02010600040101010101" charset="-122"/>
              </a:rPr>
              <a:t>走近</a:t>
            </a:r>
            <a:r>
              <a:rPr lang="zh-CN" altLang="en-US" sz="2800">
                <a:solidFill>
                  <a:srgbClr val="FF0000"/>
                </a:solidFill>
                <a:latin typeface="华文中宋" panose="02010600040101010101" charset="-122"/>
                <a:ea typeface="华文中宋" panose="02010600040101010101" charset="-122"/>
              </a:rPr>
              <a:t>郭沫若</a:t>
            </a:r>
            <a:r>
              <a:rPr lang="zh-CN" altLang="en-US" sz="2800">
                <a:latin typeface="华文中宋" panose="02010600040101010101" charset="-122"/>
                <a:ea typeface="华文中宋" panose="02010600040101010101" charset="-122"/>
              </a:rPr>
              <a:t>：</a:t>
            </a:r>
          </a:p>
        </p:txBody>
      </p:sp>
      <p:graphicFrame>
        <p:nvGraphicFramePr>
          <p:cNvPr id="4" name="内容占位符 3"/>
          <p:cNvGraphicFramePr>
            <a:graphicFrameLocks noGrp="1"/>
          </p:cNvGraphicFramePr>
          <p:nvPr>
            <p:ph idx="1"/>
            <p:custDataLst>
              <p:tags r:id="rId2"/>
            </p:custDataLst>
          </p:nvPr>
        </p:nvGraphicFramePr>
        <p:xfrm>
          <a:off x="268605" y="1102360"/>
          <a:ext cx="11671300" cy="5478145"/>
        </p:xfrm>
        <a:graphic>
          <a:graphicData uri="http://schemas.openxmlformats.org/drawingml/2006/table">
            <a:tbl>
              <a:tblPr firstRow="1" bandRow="1">
                <a:tableStyleId>{5C22544A-7EE6-4342-B048-85BDC9FD1C3A}</a:tableStyleId>
              </a:tblPr>
              <a:tblGrid>
                <a:gridCol w="1524635"/>
                <a:gridCol w="2919095"/>
                <a:gridCol w="2223770"/>
                <a:gridCol w="5003800"/>
              </a:tblGrid>
              <a:tr h="55943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姓名</a:t>
                      </a:r>
                    </a:p>
                  </a:txBody>
                  <a:tcPr>
                    <a:solidFill>
                      <a:schemeClr val="accent1">
                        <a:lumMod val="20000"/>
                        <a:lumOff val="80000"/>
                      </a:schemeClr>
                    </a:solidFill>
                  </a:tcPr>
                </a:tc>
                <a:tc>
                  <a:txBody>
                    <a:bodyPr vert="horz" wrap="square"/>
                    <a:lstStyle/>
                    <a:p>
                      <a:pPr algn="ctr">
                        <a:buNone/>
                      </a:pPr>
                      <a:r>
                        <a:rPr lang="zh-CN" altLang="en-US" sz="2400">
                          <a:solidFill>
                            <a:schemeClr val="tx1"/>
                          </a:solidFill>
                          <a:latin typeface="华文中宋" panose="02010600040101010101" charset="-122"/>
                          <a:ea typeface="华文中宋" panose="02010600040101010101" charset="-122"/>
                          <a:sym typeface="+mn-ea"/>
                        </a:rPr>
                        <a:t>郭沫若</a:t>
                      </a:r>
                      <a:endParaRPr lang="zh-CN" altLang="en-US" sz="2400">
                        <a:solidFill>
                          <a:schemeClr val="tx1"/>
                        </a:solidFill>
                        <a:latin typeface="华文中宋" panose="02010600040101010101" charset="-122"/>
                        <a:ea typeface="华文中宋" panose="02010600040101010101" charset="-122"/>
                      </a:endParaRPr>
                    </a:p>
                  </a:txBody>
                  <a:tcPr>
                    <a:solidFill>
                      <a:schemeClr val="accent1">
                        <a:lumMod val="20000"/>
                        <a:lumOff val="80000"/>
                      </a:schemeClr>
                    </a:solidFill>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主要文学成就</a:t>
                      </a:r>
                      <a:endParaRPr lang="zh-CN" altLang="en-US" sz="2400" b="1">
                        <a:solidFill>
                          <a:srgbClr val="C00000"/>
                        </a:solidFill>
                        <a:latin typeface="华文中宋" panose="02010600040101010101" charset="-122"/>
                        <a:ea typeface="华文中宋" panose="02010600040101010101" charset="-122"/>
                      </a:endParaRPr>
                    </a:p>
                  </a:txBody>
                  <a:tcPr>
                    <a:solidFill>
                      <a:schemeClr val="accent1">
                        <a:lumMod val="20000"/>
                        <a:lumOff val="80000"/>
                      </a:schemeClr>
                    </a:solidFill>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sym typeface="+mn-ea"/>
                        </a:rPr>
                        <a:t>诗歌、历史剧</a:t>
                      </a:r>
                    </a:p>
                  </a:txBody>
                  <a:tcPr>
                    <a:solidFill>
                      <a:schemeClr val="accent1">
                        <a:lumMod val="20000"/>
                        <a:lumOff val="80000"/>
                      </a:schemeClr>
                    </a:solidFill>
                  </a:tcPr>
                </a:tc>
              </a:tr>
              <a:tr h="50038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原名</a:t>
                      </a:r>
                    </a:p>
                  </a:txBody>
                  <a:tcPr/>
                </a:tc>
                <a:tc>
                  <a:txBody>
                    <a:bodyPr vert="horz" wrap="square"/>
                    <a:lstStyle/>
                    <a:p>
                      <a:pPr algn="ctr">
                        <a:buNone/>
                      </a:pPr>
                      <a:r>
                        <a:rPr lang="zh-CN" altLang="en-US" sz="2400" b="1">
                          <a:solidFill>
                            <a:srgbClr val="FF0000"/>
                          </a:solidFill>
                          <a:latin typeface="华文中宋" panose="02010600040101010101" charset="-122"/>
                          <a:ea typeface="华文中宋" panose="02010600040101010101" charset="-122"/>
                          <a:sym typeface="+mn-ea"/>
                        </a:rPr>
                        <a:t>郭开贞</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语言</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汉语、俄语、德语、日语、英语</a:t>
                      </a:r>
                    </a:p>
                  </a:txBody>
                  <a:tcPr/>
                </a:tc>
              </a:tr>
              <a:tr h="59499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字</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鼎堂</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学术研究</a:t>
                      </a:r>
                    </a:p>
                  </a:txBody>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sym typeface="+mn-ea"/>
                        </a:rPr>
                        <a:t>古代社会、甲骨文研究新诗奠基人</a:t>
                      </a:r>
                    </a:p>
                  </a:txBody>
                  <a:tcPr/>
                </a:tc>
              </a:tr>
              <a:tr h="626745">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号</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尚武</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成名作品</a:t>
                      </a:r>
                    </a:p>
                  </a:txBody>
                  <a:tcPr/>
                </a:tc>
                <a:tc>
                  <a:txBody>
                    <a:bodyPr vert="horz" wrap="square"/>
                    <a:lstStyle/>
                    <a:p>
                      <a:pPr algn="ctr">
                        <a:buNone/>
                      </a:pPr>
                      <a:r>
                        <a:rPr lang="zh-CN" altLang="en-US" sz="2400">
                          <a:latin typeface="华文中宋" panose="02010600040101010101" charset="-122"/>
                          <a:ea typeface="华文中宋" panose="02010600040101010101" charset="-122"/>
                          <a:sym typeface="+mn-ea"/>
                        </a:rPr>
                        <a:t>《郭沫若全集》《甲骨文字研究》</a:t>
                      </a:r>
                    </a:p>
                  </a:txBody>
                  <a:tcPr>
                    <a:solidFill>
                      <a:schemeClr val="accent1">
                        <a:tint val="40000"/>
                      </a:schemeClr>
                    </a:solidFill>
                  </a:tcPr>
                </a:tc>
              </a:tr>
              <a:tr h="85979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出生日期</a:t>
                      </a:r>
                    </a:p>
                  </a:txBody>
                  <a:tcPr/>
                </a:tc>
                <a:tc>
                  <a:txBody>
                    <a:bodyPr vert="horz" wrap="square"/>
                    <a:lstStyle/>
                    <a:p>
                      <a:pPr algn="ctr">
                        <a:buNone/>
                      </a:pPr>
                      <a:r>
                        <a:rPr lang="en-US" altLang="zh-CN" sz="2400">
                          <a:latin typeface="华文中宋" panose="02010600040101010101" charset="-122"/>
                          <a:ea typeface="华文中宋" panose="02010600040101010101" charset="-122"/>
                          <a:cs typeface="华文中宋" panose="02010600040101010101" charset="-122"/>
                          <a:sym typeface="+mn-ea"/>
                        </a:rPr>
                        <a:t>1</a:t>
                      </a:r>
                      <a:r>
                        <a:rPr lang="zh-CN" altLang="en-US" sz="2400">
                          <a:latin typeface="华文中宋" panose="02010600040101010101" charset="-122"/>
                          <a:ea typeface="华文中宋" panose="02010600040101010101" charset="-122"/>
                          <a:cs typeface="华文中宋" panose="02010600040101010101" charset="-122"/>
                          <a:sym typeface="+mn-ea"/>
                        </a:rPr>
                        <a:t>892年11月16日</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所获荣誉</a:t>
                      </a:r>
                    </a:p>
                  </a:txBody>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cs typeface="华文中宋" panose="02010600040101010101" charset="-122"/>
                          <a:sym typeface="+mn-ea"/>
                        </a:rPr>
                        <a:t>1952年4月9日获得“加强国际和平”斯大林国际奖</a:t>
                      </a:r>
                    </a:p>
                  </a:txBody>
                  <a:tcPr/>
                </a:tc>
              </a:tr>
              <a:tr h="61722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逝世日期</a:t>
                      </a:r>
                    </a:p>
                  </a:txBody>
                  <a:tcPr/>
                </a:tc>
                <a:tc>
                  <a:txBody>
                    <a:bodyPr vert="horz" wrap="square"/>
                    <a:lstStyle/>
                    <a:p>
                      <a:pPr algn="ctr">
                        <a:buNone/>
                      </a:pPr>
                      <a:r>
                        <a:rPr lang="zh-CN" altLang="en-US" sz="2400">
                          <a:latin typeface="华文中宋" panose="02010600040101010101" charset="-122"/>
                          <a:ea typeface="华文中宋" panose="02010600040101010101" charset="-122"/>
                          <a:cs typeface="华文中宋" panose="02010600040101010101" charset="-122"/>
                          <a:sym typeface="+mn-ea"/>
                        </a:rPr>
                        <a:t>1978年6月12日</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文学社团</a:t>
                      </a:r>
                    </a:p>
                  </a:txBody>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sym typeface="+mn-ea"/>
                        </a:rPr>
                        <a:t>创造社</a:t>
                      </a:r>
                    </a:p>
                  </a:txBody>
                  <a:tcPr/>
                </a:tc>
              </a:tr>
              <a:tr h="607060">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毕业院校</a:t>
                      </a:r>
                    </a:p>
                  </a:txBody>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sym typeface="+mn-ea"/>
                        </a:rPr>
                        <a:t>日本九州帝国大学</a:t>
                      </a:r>
                    </a:p>
                  </a:txBody>
                  <a:tcPr/>
                </a:tc>
                <a:tc>
                  <a:txBody>
                    <a:bodyPr vert="horz" wrap="square"/>
                    <a:lstStyle/>
                    <a:p>
                      <a:pPr algn="ctr">
                        <a:buNone/>
                      </a:pPr>
                      <a:r>
                        <a:rPr lang="zh-CN" altLang="en-US" sz="2400" b="1">
                          <a:solidFill>
                            <a:srgbClr val="C00000"/>
                          </a:solidFill>
                          <a:latin typeface="华文中宋" panose="02010600040101010101" charset="-122"/>
                          <a:ea typeface="华文中宋" panose="02010600040101010101" charset="-122"/>
                          <a:sym typeface="+mn-ea"/>
                        </a:rPr>
                        <a:t>社会评价</a:t>
                      </a:r>
                    </a:p>
                  </a:txBody>
                  <a:tcPr/>
                </a:tc>
                <a:tc>
                  <a:txBody>
                    <a:bodyPr vert="horz" wrap="square"/>
                    <a:lstStyle/>
                    <a:p>
                      <a:pPr algn="ctr">
                        <a:buNone/>
                      </a:pPr>
                      <a:r>
                        <a:rPr lang="zh-CN" altLang="en-US" sz="2400">
                          <a:solidFill>
                            <a:srgbClr val="FF0000"/>
                          </a:solidFill>
                          <a:latin typeface="华文中宋" panose="02010600040101010101" charset="-122"/>
                          <a:ea typeface="华文中宋" panose="02010600040101010101" charset="-122"/>
                          <a:sym typeface="+mn-ea"/>
                        </a:rPr>
                        <a:t>中国历史剧的开创者之一</a:t>
                      </a:r>
                    </a:p>
                  </a:txBody>
                  <a:tcPr/>
                </a:tc>
              </a:tr>
              <a:tr h="1112520">
                <a:tc>
                  <a:txBody>
                    <a:bodyPr vert="horz" wrap="square"/>
                    <a:lstStyle/>
                    <a:p>
                      <a:pPr algn="ctr">
                        <a:buNone/>
                      </a:pPr>
                      <a:endParaRPr lang="zh-CN" altLang="en-US" sz="2400" b="1">
                        <a:solidFill>
                          <a:srgbClr val="C00000"/>
                        </a:solidFill>
                        <a:latin typeface="华文中宋" panose="02010600040101010101" charset="-122"/>
                        <a:ea typeface="华文中宋" panose="02010600040101010101" charset="-122"/>
                      </a:endParaRPr>
                    </a:p>
                    <a:p>
                      <a:pPr algn="ctr">
                        <a:buNone/>
                      </a:pPr>
                      <a:r>
                        <a:rPr lang="zh-CN" altLang="en-US" sz="2400" b="1">
                          <a:solidFill>
                            <a:srgbClr val="C00000"/>
                          </a:solidFill>
                          <a:latin typeface="华文中宋" panose="02010600040101010101" charset="-122"/>
                          <a:ea typeface="华文中宋" panose="02010600040101010101" charset="-122"/>
                        </a:rPr>
                        <a:t>人生经历</a:t>
                      </a:r>
                    </a:p>
                  </a:txBody>
                  <a:tcPr/>
                </a:tc>
                <a:tc gridSpan="3">
                  <a:txBody>
                    <a:bodyPr vert="horz" wrap="square"/>
                    <a:lstStyle/>
                    <a:p>
                      <a:pPr>
                        <a:buNone/>
                      </a:pPr>
                      <a:r>
                        <a:rPr lang="zh-CN" altLang="en-US" sz="2400">
                          <a:latin typeface="华文中宋" panose="02010600040101010101" charset="-122"/>
                          <a:ea typeface="华文中宋" panose="02010600040101010101" charset="-122"/>
                          <a:cs typeface="华文中宋" panose="02010600040101010101" charset="-122"/>
                          <a:sym typeface="+mn-ea"/>
                        </a:rPr>
                        <a:t>1926年参加北伐，1927年参加了南昌起义，1928年2月因被国民党政府通缉，流亡日本。</a:t>
                      </a:r>
                    </a:p>
                  </a:txBody>
                  <a:tcPr/>
                </a:tc>
                <a:tc hMerge="1">
                  <a:txBody>
                    <a:bodyPr vert="horz" wrap="square"/>
                    <a:lstStyle/>
                    <a:p>
                      <a:endParaRPr lang="zh-CN"/>
                    </a:p>
                  </a:txBody>
                  <a:tcPr/>
                </a:tc>
                <a:tc hMerge="1">
                  <a:txBody>
                    <a:bodyPr vert="horz" wrap="square"/>
                    <a:lstStyle/>
                    <a:p>
                      <a:endParaRPr lang="zh-CN"/>
                    </a:p>
                  </a:txBody>
                  <a:tcP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2"/>
          <a:stretch>
            <a:fillRect/>
          </a:stretch>
        </p:blipFill>
        <p:spPr>
          <a:xfrm>
            <a:off x="528955" y="0"/>
            <a:ext cx="4869180" cy="6858000"/>
          </a:xfrm>
          <a:prstGeom prst="rect">
            <a:avLst/>
          </a:prstGeom>
          <a:noFill/>
          <a:ln w="9525">
            <a:noFill/>
          </a:ln>
        </p:spPr>
      </p:pic>
      <p:pic>
        <p:nvPicPr>
          <p:cNvPr id="102" name="图片 101"/>
          <p:cNvPicPr/>
          <p:nvPr/>
        </p:nvPicPr>
        <p:blipFill>
          <a:blip r:embed="rId3"/>
          <a:stretch>
            <a:fillRect/>
          </a:stretch>
        </p:blipFill>
        <p:spPr>
          <a:xfrm>
            <a:off x="6803844" y="0"/>
            <a:ext cx="5225142" cy="6858000"/>
          </a:xfrm>
          <a:prstGeom prst="rect">
            <a:avLst/>
          </a:prstGeom>
          <a:noFill/>
          <a:ln w="9525">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checkerboard(across)">
                                      <p:cBhvr>
                                        <p:cTn id="7" dur="500"/>
                                        <p:tgtEl>
                                          <p:spTgt spid="10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box(in)">
                                      <p:cBhvr>
                                        <p:cTn id="12" dur="2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 name="图片 102"/>
          <p:cNvPicPr/>
          <p:nvPr/>
        </p:nvPicPr>
        <p:blipFill>
          <a:blip r:embed="rId2"/>
          <a:stretch>
            <a:fillRect/>
          </a:stretch>
        </p:blipFill>
        <p:spPr>
          <a:xfrm>
            <a:off x="369897" y="0"/>
            <a:ext cx="4272897" cy="6858000"/>
          </a:xfrm>
          <a:prstGeom prst="rect">
            <a:avLst/>
          </a:prstGeom>
          <a:noFill/>
          <a:ln w="9525">
            <a:noFill/>
          </a:ln>
        </p:spPr>
      </p:pic>
      <p:pic>
        <p:nvPicPr>
          <p:cNvPr id="104" name="图片 103"/>
          <p:cNvPicPr/>
          <p:nvPr/>
        </p:nvPicPr>
        <p:blipFill>
          <a:blip r:embed="rId3"/>
          <a:stretch>
            <a:fillRect/>
          </a:stretch>
        </p:blipFill>
        <p:spPr>
          <a:xfrm>
            <a:off x="5617845" y="0"/>
            <a:ext cx="6487795" cy="6858000"/>
          </a:xfrm>
          <a:prstGeom prst="rect">
            <a:avLst/>
          </a:prstGeom>
          <a:noFill/>
          <a:ln w="9525">
            <a:noFill/>
          </a:ln>
        </p:spPr>
      </p:pic>
    </p:spTree>
    <p:custDataLst>
      <p:tags r:id="rId4"/>
    </p:custDataLst>
  </p:cSld>
  <p:clrMapOvr>
    <a:masterClrMapping/>
  </p:clrMapOvr>
  <p:transition spd="slow">
    <p:wedg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72135"/>
            <a:ext cx="10852150" cy="5768975"/>
          </a:xfrm>
        </p:spPr>
        <p:txBody>
          <a:bodyPr>
            <a:normAutofit fontScale="90000"/>
          </a:bodyPr>
          <a:lstStyle/>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郭沫若(1892年～1978年）1892年11月16日生于四川省乐山市观娥乡沙湾镇。乳名文豹；原名郭开贞，字鼎堂，号尚武。笔名沫若，麦克昂，郭鼎堂，石沱，高汝鸿，羊易之等。中国现代著名诗人、学者、文学家、历史学家、古文字学家、社会活动家、剧作家、革命家。郭沫若早年赴日本留学，后接受斯宾诺沙、惠特曼等人思想，决心弃医从文。</a:t>
            </a:r>
          </a:p>
          <a:p>
            <a:pPr marL="0" indent="0">
              <a:buNone/>
            </a:pPr>
            <a:r>
              <a:rPr lang="en-US" altLang="zh-CN" sz="2800">
                <a:latin typeface="华文中宋" panose="02010600040101010101" charset="-122"/>
                <a:ea typeface="华文中宋" panose="02010600040101010101" charset="-122"/>
              </a:rPr>
              <a:t>    </a:t>
            </a:r>
            <a:r>
              <a:rPr lang="zh-CN" altLang="en-US" sz="2800">
                <a:latin typeface="华文中宋" panose="02010600040101010101" charset="-122"/>
                <a:ea typeface="华文中宋" panose="02010600040101010101" charset="-122"/>
              </a:rPr>
              <a:t>与成仿吾、郁达夫等组织“创造社”，积极从事新文学运动。这一时期的代表作诗集《女神》摆脱了中国传统诗歌的束缚，充分反映了“五四”时代精神，在中国文学史上开拓了新一代诗风，是当代最优秀的革命浪漫主义诗作。1923年后系统学习马克思主义理论，提倡无产阶级文学。1926年参加北伐，任国民革命军政治部副主任。1927年蒋介石清党后，参加了中国共产党领导的南昌起义。</a:t>
            </a:r>
          </a:p>
        </p:txBody>
      </p:sp>
    </p:spTree>
    <p:custDataLst>
      <p:tags r:id="rId2"/>
    </p:custDataLst>
  </p:cSld>
  <p:clrMapOvr>
    <a:masterClrMapping/>
  </p:clrMapOvr>
  <p:transition spd="slow">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SLIDE_BACKGROUND_TYPE" val="frame"/>
</p:tagLst>
</file>

<file path=ppt/tags/tag103.xml><?xml version="1.0" encoding="utf-8"?>
<p:tagLst xmlns:p="http://schemas.openxmlformats.org/presentationml/2006/main">
  <p:tag name="KSO_WM_SLIDE_BACKGROUND_TYPE" val="frame"/>
</p:tagLst>
</file>

<file path=ppt/tags/tag104.xml><?xml version="1.0" encoding="utf-8"?>
<p:tagLst xmlns:p="http://schemas.openxmlformats.org/presentationml/2006/main">
  <p:tag name="KSO_WM_ASSEMBLE_CHIP_INDEX" val="c55a1c4cea6347fd9abbfa716c1e9a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leftRight"/>
  <p:tag name="KSO_WM_TAG_VERSION" val="1.0"/>
  <p:tag name="KSO_WM_TEMPLATE_CATEGORY" val="chip"/>
  <p:tag name="KSO_WM_TEMPLATE_INDEX" val="20215022"/>
  <p:tag name="KSO_WM_UNIT_COMPATIBLE" val="0"/>
  <p:tag name="KSO_WM_UNIT_DEC_AREA_ID" val="130f8ec4c4094a65a05ea7135abc3d60"/>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05.xml><?xml version="1.0" encoding="utf-8"?>
<p:tagLst xmlns:p="http://schemas.openxmlformats.org/presentationml/2006/main">
  <p:tag name="KSO_WM_ASSEMBLE_CHIP_INDEX" val="6eb7ce2d9c9741139edba5703ed7ea96"/>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leftRight"/>
  <p:tag name="KSO_WM_TAG_VERSION" val="1.0"/>
  <p:tag name="KSO_WM_TEMPLATE_CATEGORY" val="chip"/>
  <p:tag name="KSO_WM_TEMPLATE_INDEX" val="20215022"/>
  <p:tag name="KSO_WM_UNIT_COMPATIBLE" val="0"/>
  <p:tag name="KSO_WM_UNIT_DEC_AREA_ID" val="811965f684174581920c536fe13ae06e"/>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106.xml><?xml version="1.0" encoding="utf-8"?>
<p:tagLst xmlns:p="http://schemas.openxmlformats.org/presentationml/2006/main">
  <p:tag name="KSO_WM_ASSEMBLE_CHIP_INDEX" val="63e252f9f46f4308b7a3ad7881e07062"/>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leftRight"/>
  <p:tag name="KSO_WM_TAG_VERSION" val="1.0"/>
  <p:tag name="KSO_WM_TEMPLATE_CATEGORY" val="chip"/>
  <p:tag name="KSO_WM_TEMPLATE_INDEX" val="20215022"/>
  <p:tag name="KSO_WM_UNIT_COMPATIBLE" val="0"/>
  <p:tag name="KSO_WM_UNIT_DEC_AREA_ID" val="8436bced7f5542d68653a0d9d208de51"/>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SLIDE_BACKGROUND_TYPE" val="leftRight"/>
</p:tagLst>
</file>

<file path=ppt/tags/tag112.xml><?xml version="1.0" encoding="utf-8"?>
<p:tagLst xmlns:p="http://schemas.openxmlformats.org/presentationml/2006/main">
  <p:tag name="KSO_WM_SLIDE_BACKGROUND_TYPE" val="leftRight"/>
</p:tagLst>
</file>

<file path=ppt/tags/tag113.xml><?xml version="1.0" encoding="utf-8"?>
<p:tagLst xmlns:p="http://schemas.openxmlformats.org/presentationml/2006/main">
  <p:tag name="KSO_WM_ASSEMBLE_CHIP_INDEX" val="07d78b6d4a8e454e83da462d3cbb7899"/>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topBottom"/>
  <p:tag name="KSO_WM_TAG_VERSION" val="1.0"/>
  <p:tag name="KSO_WM_TEMPLATE_CATEGORY" val="chip"/>
  <p:tag name="KSO_WM_TEMPLATE_INDEX" val="20215022"/>
  <p:tag name="KSO_WM_UNIT_COMPATIBLE" val="0"/>
  <p:tag name="KSO_WM_UNIT_DEC_AREA_ID" val="f5083be0d1264ae6b03345151a4d3704"/>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14.xml><?xml version="1.0" encoding="utf-8"?>
<p:tagLst xmlns:p="http://schemas.openxmlformats.org/presentationml/2006/main">
  <p:tag name="KSO_WM_ASSEMBLE_CHIP_INDEX" val="0640eff7684c44b9922e5535115b1729"/>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topBottom"/>
  <p:tag name="KSO_WM_TAG_VERSION" val="1.0"/>
  <p:tag name="KSO_WM_TEMPLATE_CATEGORY" val="chip"/>
  <p:tag name="KSO_WM_TEMPLATE_INDEX" val="20215022"/>
  <p:tag name="KSO_WM_UNIT_COMPATIBLE" val="0"/>
  <p:tag name="KSO_WM_UNIT_DEC_AREA_ID" val="79017b9f3ac748c385f1761904ee85e2"/>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115.xml><?xml version="1.0" encoding="utf-8"?>
<p:tagLst xmlns:p="http://schemas.openxmlformats.org/presentationml/2006/main">
  <p:tag name="KSO_WM_ASSEMBLE_CHIP_INDEX" val="c8d3106f1e37416d809d3c7dc83be66f"/>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topBottom"/>
  <p:tag name="KSO_WM_TAG_VERSION" val="1.0"/>
  <p:tag name="KSO_WM_TEMPLATE_CATEGORY" val="chip"/>
  <p:tag name="KSO_WM_TEMPLATE_INDEX" val="20215022"/>
  <p:tag name="KSO_WM_UNIT_COMPATIBLE" val="0"/>
  <p:tag name="KSO_WM_UNIT_DEC_AREA_ID" val="3bd569a91c4d4d139831377cf2091a1b"/>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SLIDE_BACKGROUND_TYPE" val="topBottom"/>
</p:tagLst>
</file>

<file path=ppt/tags/tag121.xml><?xml version="1.0" encoding="utf-8"?>
<p:tagLst xmlns:p="http://schemas.openxmlformats.org/presentationml/2006/main">
  <p:tag name="KSO_WM_SLIDE_BACKGROUND_TYPE" val="topBottom"/>
</p:tagLst>
</file>

<file path=ppt/tags/tag122.xml><?xml version="1.0" encoding="utf-8"?>
<p:tagLst xmlns:p="http://schemas.openxmlformats.org/presentationml/2006/main">
  <p:tag name="KSO_WM_ASSEMBLE_CHIP_INDEX" val="3ad9ec0c2c96436487ef2ec08d58e4b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bottomTop"/>
  <p:tag name="KSO_WM_TAG_VERSION" val="1.0"/>
  <p:tag name="KSO_WM_TEMPLATE_CATEGORY" val="chip"/>
  <p:tag name="KSO_WM_TEMPLATE_INDEX" val="20215022"/>
  <p:tag name="KSO_WM_UNIT_COMPATIBLE" val="0"/>
  <p:tag name="KSO_WM_UNIT_DEC_AREA_ID" val="52084ab470c040719f8652b25f6e58b6"/>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3.xml><?xml version="1.0" encoding="utf-8"?>
<p:tagLst xmlns:p="http://schemas.openxmlformats.org/presentationml/2006/main">
  <p:tag name="KSO_WM_ASSEMBLE_CHIP_INDEX" val="8c337cc5e9ad4b4cb3e2eaf8e519e310"/>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bottomTop"/>
  <p:tag name="KSO_WM_TAG_VERSION" val="1.0"/>
  <p:tag name="KSO_WM_TEMPLATE_CATEGORY" val="chip"/>
  <p:tag name="KSO_WM_TEMPLATE_INDEX" val="20215022"/>
  <p:tag name="KSO_WM_UNIT_COMPATIBLE" val="0"/>
  <p:tag name="KSO_WM_UNIT_DEC_AREA_ID" val="79d19c5799774ff1be86708d952155e8"/>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124.xml><?xml version="1.0" encoding="utf-8"?>
<p:tagLst xmlns:p="http://schemas.openxmlformats.org/presentationml/2006/main">
  <p:tag name="KSO_WM_ASSEMBLE_CHIP_INDEX" val="970257e2bce14995a1a06e5fb04b784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bottomTop"/>
  <p:tag name="KSO_WM_TAG_VERSION" val="1.0"/>
  <p:tag name="KSO_WM_TEMPLATE_CATEGORY" val="chip"/>
  <p:tag name="KSO_WM_TEMPLATE_INDEX" val="20215022"/>
  <p:tag name="KSO_WM_UNIT_COMPATIBLE" val="0"/>
  <p:tag name="KSO_WM_UNIT_DEC_AREA_ID" val="fbeb12337dcb46359a4f0b41464f0e9e"/>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SLIDE_BACKGROUND_TYPE" val="bottomTop"/>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SLIDE_BACKGROUND_TYPE" val="bottomTop"/>
</p:tagLst>
</file>

<file path=ppt/tags/tag131.xml><?xml version="1.0" encoding="utf-8"?>
<p:tagLst xmlns:p="http://schemas.openxmlformats.org/presentationml/2006/main">
  <p:tag name="KSO_WM_ASSEMBLE_CHIP_INDEX" val="a2d708167dc842a0bcfc296fc7832cf9"/>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navigation"/>
  <p:tag name="KSO_WM_TAG_VERSION" val="1.0"/>
  <p:tag name="KSO_WM_TEMPLATE_CATEGORY" val="chip"/>
  <p:tag name="KSO_WM_TEMPLATE_INDEX" val="20215022"/>
  <p:tag name="KSO_WM_UNIT_COMPATIBLE" val="0"/>
  <p:tag name="KSO_WM_UNIT_DEC_AREA_ID" val="a7d3041c8f8049708dc2e57daff86645"/>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32.xml><?xml version="1.0" encoding="utf-8"?>
<p:tagLst xmlns:p="http://schemas.openxmlformats.org/presentationml/2006/main">
  <p:tag name="KSO_WM_ASSEMBLE_CHIP_INDEX" val="215bd174ff8b4be3a9f0e0ae1788bbfd"/>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navigation"/>
  <p:tag name="KSO_WM_TAG_VERSION" val="1.0"/>
  <p:tag name="KSO_WM_TEMPLATE_CATEGORY" val="chip"/>
  <p:tag name="KSO_WM_TEMPLATE_INDEX" val="20215022"/>
  <p:tag name="KSO_WM_UNIT_COMPATIBLE" val="0"/>
  <p:tag name="KSO_WM_UNIT_DEC_AREA_ID" val="df4a707473a3471788dec8fa3892fda1"/>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133.xml><?xml version="1.0" encoding="utf-8"?>
<p:tagLst xmlns:p="http://schemas.openxmlformats.org/presentationml/2006/main">
  <p:tag name="KSO_WM_ASSEMBLE_CHIP_INDEX" val="6140967717a248acb3762773667b3e56"/>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navigation"/>
  <p:tag name="KSO_WM_TAG_VERSION" val="1.0"/>
  <p:tag name="KSO_WM_TEMPLATE_CATEGORY" val="chip"/>
  <p:tag name="KSO_WM_TEMPLATE_INDEX" val="20215022"/>
  <p:tag name="KSO_WM_UNIT_COMPATIBLE" val="0"/>
  <p:tag name="KSO_WM_UNIT_DEC_AREA_ID" val="caecece67bd34445ad07e4ea7e4ad49e"/>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SLIDE_BACKGROUND_TYPE" val="navigation"/>
</p:tagLst>
</file>

<file path=ppt/tags/tag141.xml><?xml version="1.0" encoding="utf-8"?>
<p:tagLst xmlns:p="http://schemas.openxmlformats.org/presentationml/2006/main">
  <p:tag name="KSO_WM_SLIDE_BACKGROUND_TYPE" val="navigation"/>
</p:tagLst>
</file>

<file path=ppt/tags/tag142.xml><?xml version="1.0" encoding="utf-8"?>
<p:tagLst xmlns:p="http://schemas.openxmlformats.org/presentationml/2006/main">
  <p:tag name="KSO_WM_ASSEMBLE_CHIP_INDEX" val="f571740761b5455fb5be106cde3344bd"/>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belt"/>
  <p:tag name="KSO_WM_TAG_VERSION" val="1.0"/>
  <p:tag name="KSO_WM_TEMPLATE_CATEGORY" val="chip"/>
  <p:tag name="KSO_WM_TEMPLATE_INDEX" val="20215022"/>
  <p:tag name="KSO_WM_UNIT_COMPATIBLE" val="0"/>
  <p:tag name="KSO_WM_UNIT_DEC_AREA_ID" val="3ad7326282c34de78bfa80be314e6129"/>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43.xml><?xml version="1.0" encoding="utf-8"?>
<p:tagLst xmlns:p="http://schemas.openxmlformats.org/presentationml/2006/main">
  <p:tag name="KSO_WM_ASSEMBLE_CHIP_INDEX" val="9125968250d64a4481be6e2f1c886c1a"/>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belt"/>
  <p:tag name="KSO_WM_TAG_VERSION" val="1.0"/>
  <p:tag name="KSO_WM_TEMPLATE_CATEGORY" val="chip"/>
  <p:tag name="KSO_WM_TEMPLATE_INDEX" val="20215022"/>
  <p:tag name="KSO_WM_UNIT_COMPATIBLE" val="0"/>
  <p:tag name="KSO_WM_UNIT_DEC_AREA_ID" val="c1120985157f4e129d210a6f5b7cd2ff"/>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144.xml><?xml version="1.0" encoding="utf-8"?>
<p:tagLst xmlns:p="http://schemas.openxmlformats.org/presentationml/2006/main">
  <p:tag name="KSO_WM_ASSEMBLE_CHIP_INDEX" val="a80b228211944463875fa36181a62d68"/>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belt"/>
  <p:tag name="KSO_WM_TAG_VERSION" val="1.0"/>
  <p:tag name="KSO_WM_TEMPLATE_CATEGORY" val="chip"/>
  <p:tag name="KSO_WM_TEMPLATE_INDEX" val="20215022"/>
  <p:tag name="KSO_WM_UNIT_COMPATIBLE" val="0"/>
  <p:tag name="KSO_WM_UNIT_DEC_AREA_ID" val="6c70cca566c848a3bf010f46bd980147"/>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SLIDE_BACKGROUND_TYPE" val="belt"/>
</p:tagLst>
</file>

<file path=ppt/tags/tag149.xml><?xml version="1.0" encoding="utf-8"?>
<p:tagLst xmlns:p="http://schemas.openxmlformats.org/presentationml/2006/main">
  <p:tag name="KSO_WM_SLIDE_BACKGROUND_TYPE" val="belt"/>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15022"/>
</p:tagLst>
</file>

<file path=ppt/tags/tag151.xml><?xml version="1.0" encoding="utf-8"?>
<p:tagLst xmlns:p="http://schemas.openxmlformats.org/presentationml/2006/main">
  <p:tag name="KSO_WM_TEMPLATE_CATEGORY" val="custom"/>
  <p:tag name="KSO_WM_TEMPLATE_INDEX" val="20215022"/>
</p:tagLst>
</file>

<file path=ppt/tags/tag152.xml><?xml version="1.0" encoding="utf-8"?>
<p:tagLst xmlns:p="http://schemas.openxmlformats.org/presentationml/2006/main">
  <p:tag name="KSO_WM_ASSEMBLE_CHIP_INDEX" val="822ab1bf6cce408499ce0f24e7f88898"/>
  <p:tag name="KSO_WM_BEAUTIFY_FLAG" val="#wm#"/>
  <p:tag name="KSO_WM_CHIP_FILLAREA_FILL_RULE" val="{&quot;fill_align&quot;:&quot;cm&quot;,&quot;fill_mode&quot;:&quot;adaptive&quot;,&quot;sacle_strategy&quot;:&quot;smart&quot;}"/>
  <p:tag name="KSO_WM_CHIP_GROUPID" val="5ebe61ec0ac41c4a0a5256f7"/>
  <p:tag name="KSO_WM_CHIP_XID" val="5ebe61ec0ac41c4a0a5256f8"/>
  <p:tag name="KSO_WM_TAG_VERSION" val="1.0"/>
  <p:tag name="KSO_WM_TEMPLATE_ASSEMBLE_GROUPID" val="5fab3f040ad14824cac7463e"/>
  <p:tag name="KSO_WM_TEMPLATE_ASSEMBLE_XID" val="5fab3f040ad14824cac7463e"/>
  <p:tag name="KSO_WM_TEMPLATE_CATEGORY" val="custom"/>
  <p:tag name="KSO_WM_TEMPLATE_INDEX" val="20215022"/>
  <p:tag name="KSO_WM_UNIT_BLOCK" val="0"/>
  <p:tag name="KSO_WM_UNIT_COMPATIBLE" val="0"/>
  <p:tag name="KSO_WM_UNIT_DEC_AREA_ID" val="d368a85f408c4867b0e6a3f6c3912171"/>
  <p:tag name="KSO_WM_UNIT_DEFAULT_FONT" val="18;24;2"/>
  <p:tag name="KSO_WM_UNIT_DIAGRAM_ISNUMVISUAL" val="0"/>
  <p:tag name="KSO_WM_UNIT_DIAGRAM_ISREFERUNIT" val="0"/>
  <p:tag name="KSO_WM_UNIT_HIGHLIGHT" val="0"/>
  <p:tag name="KSO_WM_UNIT_ID" val="custom202150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36"/>
</p:tagLst>
</file>

<file path=ppt/tags/tag153.xml><?xml version="1.0" encoding="utf-8"?>
<p:tagLst xmlns:p="http://schemas.openxmlformats.org/presentationml/2006/main">
  <p:tag name="KSO_WM_ASSEMBLE_CHIP_INDEX" val="822ab1bf6cce408499ce0f24e7f88898"/>
  <p:tag name="KSO_WM_BEAUTIFY_FLAG" val="#wm#"/>
  <p:tag name="KSO_WM_CHIP_FILLAREA_FILL_RULE" val="{&quot;fill_align&quot;:&quot;cm&quot;,&quot;fill_mode&quot;:&quot;adaptive&quot;,&quot;sacle_strategy&quot;:&quot;smart&quot;}"/>
  <p:tag name="KSO_WM_CHIP_GROUPID" val="5ebe61ec0ac41c4a0a5256f7"/>
  <p:tag name="KSO_WM_CHIP_XID" val="5ebe61ec0ac41c4a0a5256f8"/>
  <p:tag name="KSO_WM_TAG_VERSION" val="1.0"/>
  <p:tag name="KSO_WM_TEMPLATE_ASSEMBLE_GROUPID" val="5fab3f040ad14824cac7463e"/>
  <p:tag name="KSO_WM_TEMPLATE_ASSEMBLE_XID" val="5fab3f040ad14824cac7463e"/>
  <p:tag name="KSO_WM_TEMPLATE_CATEGORY" val="custom"/>
  <p:tag name="KSO_WM_TEMPLATE_INDEX" val="20215022"/>
  <p:tag name="KSO_WM_UNIT_BLOCK" val="0"/>
  <p:tag name="KSO_WM_UNIT_COMPATIBLE" val="0"/>
  <p:tag name="KSO_WM_UNIT_DEC_AREA_ID" val="e18c910d3bdc4c9c9041f9dcfec29ed4"/>
  <p:tag name="KSO_WM_UNIT_DEFAULT_FONT" val="56;72;4"/>
  <p:tag name="KSO_WM_UNIT_DIAGRAM_ISNUMVISUAL" val="0"/>
  <p:tag name="KSO_WM_UNIT_DIAGRAM_ISREFERUNIT" val="0"/>
  <p:tag name="KSO_WM_UNIT_HIGHLIGHT" val="0"/>
  <p:tag name="KSO_WM_UNIT_ID" val="custom20215022_1*a*1"/>
  <p:tag name="KSO_WM_UNIT_INDEX" val="1"/>
  <p:tag name="KSO_WM_UNIT_ISCONTENTSTITLE" val="0"/>
  <p:tag name="KSO_WM_UNIT_ISNUMDGMTITLE" val="0"/>
  <p:tag name="KSO_WM_UNIT_LAYERLEVEL" val="1"/>
  <p:tag name="KSO_WM_UNIT_NOCLEAR" val="0"/>
  <p:tag name="KSO_WM_UNIT_PRESET_TEXT" val="单击编辑标题"/>
  <p:tag name="KSO_WM_UNIT_TEXT_FILL_FORE_SCHEMECOLOR_INDEX" val="13"/>
  <p:tag name="KSO_WM_UNIT_TEXT_FILL_FORE_SCHEMECOLOR_INDEX_BRIGHTNESS" val="0.15"/>
  <p:tag name="KSO_WM_UNIT_TEXT_FILL_TYPE" val="1"/>
  <p:tag name="KSO_WM_UNIT_TYPE" val="a"/>
  <p:tag name="KSO_WM_UNIT_VALUE" val="11"/>
</p:tagLst>
</file>

<file path=ppt/tags/tag154.xml><?xml version="1.0" encoding="utf-8"?>
<p:tagLst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15022_1"/>
  <p:tag name="KSO_WM_SLIDE_INDEX" val="1"/>
  <p:tag name="KSO_WM_SLIDE_ITEM_CNT" val="0"/>
  <p:tag name="KSO_WM_SLIDE_LAYOUT" val="a_b"/>
  <p:tag name="KSO_WM_SLIDE_LAYOUT_CNT" val="1_1"/>
  <p:tag name="KSO_WM_SLIDE_LAYOUT_INFO" val="{&quot;id&quot;:&quot;2020-11-11T09:32:16&quot;,&quot;maxSize&quot;:{&quot;size1&quot;:45.967520254629626},&quot;minSize&quot;:{&quot;size1&quot;:33.367520254629625},&quot;normalSize&quot;:{&quot;size1&quot;:45.967520254629626},&quot;subLayout&quot;:[{&quot;id&quot;:&quot;2020-11-11T09:32:16&quot;,&quot;margin&quot;:{&quot;bottom&quot;:0.17856590449810028,&quot;left&quot;:4.589639186859131,&quot;right&quot;:4.582406520843506,&quot;top&quot;:5.523190975189209},&quot;type&quot;:0},{&quot;id&quot;:&quot;2020-11-11T09:32:16&quot;,&quot;margin&quot;:{&quot;bottom&quot;:5.523196697235107,&quot;left&quot;:4.589639186859131,&quot;right&quot;:4.582406520843506,&quot;top&quot;:0.20772549510002136},&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ab3f040ad14824cac7463e"/>
  <p:tag name="KSO_WM_TEMPLATE_ASSEMBLE_XID" val="5fab3f040ad14824cac7463e"/>
  <p:tag name="KSO_WM_TEMPLATE_CATEGORY" val="custom"/>
  <p:tag name="KSO_WM_TEMPLATE_COLOR_TYPE" val="1"/>
  <p:tag name="KSO_WM_TEMPLATE_INDEX" val="20215022"/>
  <p:tag name="KSO_WM_TEMPLATE_MASTER_THUMB_INDEX" val="12"/>
  <p:tag name="KSO_WM_TEMPLATE_MASTER_TYPE" val="1"/>
  <p:tag name="KSO_WM_TEMPLATE_SUBCATEGORY" val="21"/>
  <p:tag name="KSO_WM_TEMPLATE_THUMBS_INDEX" val="1、4、7、12、13、14、15、16、17、18、20、24、25、28、33、36、40、43、44"/>
  <p:tag name="KSO_WM_UNIT_SHOW_EDIT_AREA_INDICATION" val="1"/>
</p:tagLst>
</file>

<file path=ppt/tags/tag155.xml><?xml version="1.0" encoding="utf-8"?>
<p:tagLst xmlns:p="http://schemas.openxmlformats.org/presentationml/2006/main">
  <p:tag name="KSO_WM_BEAUTIFY_FLAG" val="#wm#"/>
  <p:tag name="KSO_WM_TEMPLATE_CATEGORY" val="custom"/>
  <p:tag name="KSO_WM_TEMPLATE_INDEX" val="20215022"/>
</p:tagLst>
</file>

<file path=ppt/tags/tag156.xml><?xml version="1.0" encoding="utf-8"?>
<p:tagLst xmlns:p="http://schemas.openxmlformats.org/presentationml/2006/main">
  <p:tag name="KSO_WM_BEAUTIFY_FLAG" val="#wm#"/>
  <p:tag name="KSO_WM_TEMPLATE_CATEGORY" val="custom"/>
  <p:tag name="KSO_WM_TEMPLATE_INDEX" val="20215022"/>
</p:tagLst>
</file>

<file path=ppt/tags/tag157.xml><?xml version="1.0" encoding="utf-8"?>
<p:tagLst xmlns:p="http://schemas.openxmlformats.org/presentationml/2006/main">
  <p:tag name="KSO_WM_BEAUTIFY_FLAG" val="#wm#"/>
  <p:tag name="KSO_WM_TEMPLATE_CATEGORY" val="custom"/>
  <p:tag name="KSO_WM_TEMPLATE_INDEX" val="20215022"/>
</p:tagLst>
</file>

<file path=ppt/tags/tag158.xml><?xml version="1.0" encoding="utf-8"?>
<p:tagLst xmlns:p="http://schemas.openxmlformats.org/presentationml/2006/main">
  <p:tag name="KSO_WM_UNIT_TABLE_BEAUTIFY" val="smartTable{b8bad922-03e9-4332-8ee1-e461957b1a4d}"/>
  <p:tag name="TABLE_ENDDRAG_ORIGIN_RECT" val="919*431"/>
  <p:tag name="TABLE_ENDDRAG_RECT" val="21*74*919*431"/>
</p:tagLst>
</file>

<file path=ppt/tags/tag159.xml><?xml version="1.0" encoding="utf-8"?>
<p:tagLst xmlns:p="http://schemas.openxmlformats.org/presentationml/2006/main">
  <p:tag name="KSO_WM_BEAUTIFY_FLAG" val="#wm#"/>
  <p:tag name="KSO_WM_TEMPLATE_CATEGORY" val="custom"/>
  <p:tag name="KSO_WM_TEMPLATE_INDEX" val="20215022"/>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UNIT_TABLE_BEAUTIFY" val="smartTable{b8bad922-03e9-4332-8ee1-e461957b1a4d}"/>
  <p:tag name="TABLE_ENDDRAG_ORIGIN_RECT" val="919*431"/>
  <p:tag name="TABLE_ENDDRAG_RECT" val="21*74*919*431"/>
</p:tagLst>
</file>

<file path=ppt/tags/tag161.xml><?xml version="1.0" encoding="utf-8"?>
<p:tagLst xmlns:p="http://schemas.openxmlformats.org/presentationml/2006/main">
  <p:tag name="KSO_WM_BEAUTIFY_FLAG" val="#wm#"/>
  <p:tag name="KSO_WM_TEMPLATE_CATEGORY" val="custom"/>
  <p:tag name="KSO_WM_TEMPLATE_INDEX" val="20215022"/>
</p:tagLst>
</file>

<file path=ppt/tags/tag162.xml><?xml version="1.0" encoding="utf-8"?>
<p:tagLst xmlns:p="http://schemas.openxmlformats.org/presentationml/2006/main">
  <p:tag name="KSO_WM_BEAUTIFY_FLAG" val="#wm#"/>
  <p:tag name="KSO_WM_TEMPLATE_CATEGORY" val="custom"/>
  <p:tag name="KSO_WM_TEMPLATE_INDEX" val="20215022"/>
</p:tagLst>
</file>

<file path=ppt/tags/tag163.xml><?xml version="1.0" encoding="utf-8"?>
<p:tagLst xmlns:p="http://schemas.openxmlformats.org/presentationml/2006/main">
  <p:tag name="KSO_WM_BEAUTIFY_FLAG" val="#wm#"/>
  <p:tag name="KSO_WM_TEMPLATE_CATEGORY" val="custom"/>
  <p:tag name="KSO_WM_TEMPLATE_INDEX" val="20215022"/>
</p:tagLst>
</file>

<file path=ppt/tags/tag164.xml><?xml version="1.0" encoding="utf-8"?>
<p:tagLst xmlns:p="http://schemas.openxmlformats.org/presentationml/2006/main">
  <p:tag name="KSO_WM_BEAUTIFY_FLAG" val="#wm#"/>
  <p:tag name="KSO_WM_TEMPLATE_CATEGORY" val="custom"/>
  <p:tag name="KSO_WM_TEMPLATE_INDEX" val="20215022"/>
</p:tagLst>
</file>

<file path=ppt/tags/tag165.xml><?xml version="1.0" encoding="utf-8"?>
<p:tagLst xmlns:p="http://schemas.openxmlformats.org/presentationml/2006/main">
  <p:tag name="KSO_WM_BEAUTIFY_FLAG" val="#wm#"/>
  <p:tag name="KSO_WM_TEMPLATE_CATEGORY" val="custom"/>
  <p:tag name="KSO_WM_TEMPLATE_INDEX" val="20215022"/>
</p:tagLst>
</file>

<file path=ppt/tags/tag166.xml><?xml version="1.0" encoding="utf-8"?>
<p:tagLst xmlns:p="http://schemas.openxmlformats.org/presentationml/2006/main">
  <p:tag name="KSO_WM_BEAUTIFY_FLAG" val="#wm#"/>
  <p:tag name="KSO_WM_TEMPLATE_CATEGORY" val="custom"/>
  <p:tag name="KSO_WM_TEMPLATE_INDEX" val="20215022"/>
</p:tagLst>
</file>

<file path=ppt/tags/tag167.xml><?xml version="1.0" encoding="utf-8"?>
<p:tagLst xmlns:p="http://schemas.openxmlformats.org/presentationml/2006/main">
  <p:tag name="KSO_WM_BEAUTIFY_FLAG" val="#wm#"/>
  <p:tag name="KSO_WM_TEMPLATE_CATEGORY" val="custom"/>
  <p:tag name="KSO_WM_TEMPLATE_INDEX" val="20215022"/>
</p:tagLst>
</file>

<file path=ppt/tags/tag168.xml><?xml version="1.0" encoding="utf-8"?>
<p:tagLst xmlns:p="http://schemas.openxmlformats.org/presentationml/2006/main">
  <p:tag name="KSO_WM_BEAUTIFY_FLAG" val="#wm#"/>
  <p:tag name="KSO_WM_TEMPLATE_CATEGORY" val="custom"/>
  <p:tag name="KSO_WM_TEMPLATE_INDEX" val="20215022"/>
</p:tagLst>
</file>

<file path=ppt/tags/tag169.xml><?xml version="1.0" encoding="utf-8"?>
<p:tagLst xmlns:p="http://schemas.openxmlformats.org/presentationml/2006/main">
  <p:tag name="KSO_WM_BEAUTIFY_FLAG" val="#wm#"/>
  <p:tag name="KSO_WM_TEMPLATE_CATEGORY" val="custom"/>
  <p:tag name="KSO_WM_TEMPLATE_INDEX" val="20215022"/>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EMPLATE_CATEGORY" val="custom"/>
  <p:tag name="KSO_WM_TEMPLATE_INDEX" val="20215022"/>
</p:tagLst>
</file>

<file path=ppt/tags/tag171.xml><?xml version="1.0" encoding="utf-8"?>
<p:tagLst xmlns:p="http://schemas.openxmlformats.org/presentationml/2006/main">
  <p:tag name="KSO_WM_BEAUTIFY_FLAG" val="#wm#"/>
  <p:tag name="KSO_WM_TEMPLATE_CATEGORY" val="custom"/>
  <p:tag name="KSO_WM_TEMPLATE_INDEX" val="20215022"/>
</p:tagLst>
</file>

<file path=ppt/tags/tag172.xml><?xml version="1.0" encoding="utf-8"?>
<p:tagLst xmlns:p="http://schemas.openxmlformats.org/presentationml/2006/main">
  <p:tag name="KSO_WM_BEAUTIFY_FLAG" val="#wm#"/>
  <p:tag name="KSO_WM_TEMPLATE_CATEGORY" val="custom"/>
  <p:tag name="KSO_WM_TEMPLATE_INDEX" val="20215022"/>
</p:tagLst>
</file>

<file path=ppt/tags/tag173.xml><?xml version="1.0" encoding="utf-8"?>
<p:tagLst xmlns:p="http://schemas.openxmlformats.org/presentationml/2006/main">
  <p:tag name="KSO_WM_BEAUTIFY_FLAG" val="#wm#"/>
  <p:tag name="KSO_WM_TEMPLATE_CATEGORY" val="custom"/>
  <p:tag name="KSO_WM_TEMPLATE_INDEX" val="20215022"/>
</p:tagLst>
</file>

<file path=ppt/tags/tag174.xml><?xml version="1.0" encoding="utf-8"?>
<p:tagLst xmlns:p="http://schemas.openxmlformats.org/presentationml/2006/main">
  <p:tag name="KSO_WM_BEAUTIFY_FLAG" val="#wm#"/>
  <p:tag name="KSO_WM_TEMPLATE_CATEGORY" val="custom"/>
  <p:tag name="KSO_WM_TEMPLATE_INDEX" val="20215022"/>
</p:tagLst>
</file>

<file path=ppt/tags/tag175.xml><?xml version="1.0" encoding="utf-8"?>
<p:tagLst xmlns:p="http://schemas.openxmlformats.org/presentationml/2006/main">
  <p:tag name="KSO_WM_BEAUTIFY_FLAG" val="#wm#"/>
  <p:tag name="KSO_WM_TEMPLATE_CATEGORY" val="custom"/>
  <p:tag name="KSO_WM_TEMPLATE_INDEX" val="20215022"/>
</p:tagLst>
</file>

<file path=ppt/tags/tag176.xml><?xml version="1.0" encoding="utf-8"?>
<p:tagLst xmlns:p="http://schemas.openxmlformats.org/presentationml/2006/main">
  <p:tag name="KSO_WM_BEAUTIFY_FLAG" val="#wm#"/>
  <p:tag name="KSO_WM_TEMPLATE_CATEGORY" val="custom"/>
  <p:tag name="KSO_WM_TEMPLATE_INDEX" val="20215022"/>
</p:tagLst>
</file>

<file path=ppt/tags/tag177.xml><?xml version="1.0" encoding="utf-8"?>
<p:tagLst xmlns:p="http://schemas.openxmlformats.org/presentationml/2006/main">
  <p:tag name="KSO_WM_BEAUTIFY_FLAG" val="#wm#"/>
  <p:tag name="KSO_WM_TEMPLATE_CATEGORY" val="custom"/>
  <p:tag name="KSO_WM_TEMPLATE_INDEX" val="20215022"/>
</p:tagLst>
</file>

<file path=ppt/tags/tag178.xml><?xml version="1.0" encoding="utf-8"?>
<p:tagLst xmlns:p="http://schemas.openxmlformats.org/presentationml/2006/main">
  <p:tag name="KSO_WM_BEAUTIFY_FLAG" val="#wm#"/>
  <p:tag name="KSO_WM_TEMPLATE_CATEGORY" val="custom"/>
  <p:tag name="KSO_WM_TEMPLATE_INDEX" val="20205364"/>
</p:tagLst>
</file>

<file path=ppt/tags/tag179.xml><?xml version="1.0" encoding="utf-8"?>
<p:tagLst xmlns:p="http://schemas.openxmlformats.org/presentationml/2006/main">
  <p:tag name="KSO_WM_BEAUTIFY_FLAG" val="#wm#"/>
  <p:tag name="KSO_WM_TEMPLATE_CATEGORY" val="custom"/>
  <p:tag name="KSO_WM_TEMPLATE_INDEX" val="20205364"/>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15022"/>
</p:tagLst>
</file>

<file path=ppt/tags/tag181.xml><?xml version="1.0" encoding="utf-8"?>
<p:tagLst xmlns:p="http://schemas.openxmlformats.org/presentationml/2006/main">
  <p:tag name="KSO_WM_BEAUTIFY_FLAG" val="#wm#"/>
  <p:tag name="KSO_WM_TEMPLATE_CATEGORY" val="custom"/>
  <p:tag name="KSO_WM_TEMPLATE_INDEX" val="20215022"/>
</p:tagLst>
</file>

<file path=ppt/tags/tag182.xml><?xml version="1.0" encoding="utf-8"?>
<p:tagLst xmlns:p="http://schemas.openxmlformats.org/presentationml/2006/main">
  <p:tag name="KSO_WM_BEAUTIFY_FLAG" val="#wm#"/>
  <p:tag name="KSO_WM_TEMPLATE_CATEGORY" val="custom"/>
  <p:tag name="KSO_WM_TEMPLATE_INDEX" val="20215022"/>
</p:tagLst>
</file>

<file path=ppt/tags/tag183.xml><?xml version="1.0" encoding="utf-8"?>
<p:tagLst xmlns:p="http://schemas.openxmlformats.org/presentationml/2006/main">
  <p:tag name="AS_OS" val="Unix 3.10 unknown"/>
  <p:tag name="AS_RELEASE_DATE" val="2020.11.30"/>
  <p:tag name="AS_TITLE" val="Aspose.Slides for Java"/>
  <p:tag name="AS_VERSION" val="20.1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ASSEMBLE_CHIP_INDEX" val="c749bbb5945e411188b217ac96b13cd7"/>
  <p:tag name="KSO_WM_BEAUTIFY_FLAG" val="#wm#"/>
  <p:tag name="KSO_WM_CHIP_FILLAREA_FILL_RULE" val="{&quot;fill_align&quot;:&quot;cm&quot;,&quot;fill_effect&quot;:[],&quot;fill_mode&quot;:&quot;adaptive&quot;,&quot;sacle_strategy&quot;:&quot;stretch&quot;}"/>
  <p:tag name="KSO_WM_CHIP_GROUPID" val="5faa43090f63d42c484773a9"/>
  <p:tag name="KSO_WM_CHIP_XID" val="5faa43090f63d42c484773aa"/>
  <p:tag name="KSO_WM_TAG_VERSION" val="1.0"/>
  <p:tag name="KSO_WM_TEMPLATE_CATEGORY" val="chip"/>
  <p:tag name="KSO_WM_TEMPLATE_INDEX" val="20215022"/>
  <p:tag name="KSO_WM_UNIT_COMPATIBLE" val="0"/>
  <p:tag name="KSO_WM_UNIT_DEC_AREA_ID" val="94b3748e183e4a8f9f6081d60831fff6"/>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022_1*i*1"/>
  <p:tag name="KSO_WM_UNIT_INDEX" val="1"/>
  <p:tag name="KSO_WM_UNIT_LAYERLEVEL" val="1"/>
  <p:tag name="KSO_WM_UNIT_SM_LIMIT_TYPE" val=""/>
  <p:tag name="KSO_WM_UNIT_SUBTYPE" val="u"/>
  <p:tag name="KSO_WM_UNIT_TYPE" val="i"/>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ASSEMBLE_CHIP_INDEX" val="822ab1bf6cce408499ce0f24e7f88898"/>
  <p:tag name="KSO_WM_BEAUTIFY_FLAG" val="#wm#"/>
  <p:tag name="KSO_WM_CHIP_FILLAREA_FILL_RULE" val="{&quot;fill_align&quot;:&quot;cm&quot;,&quot;fill_mode&quot;:&quot;adaptive&quot;,&quot;sacle_strategy&quot;:&quot;smart&quot;}"/>
  <p:tag name="KSO_WM_CHIP_GROUPID" val="5ebe61ec0ac41c4a0a5256f7"/>
  <p:tag name="KSO_WM_CHIP_XID" val="5ebe61ec0ac41c4a0a5256f8"/>
  <p:tag name="KSO_WM_TAG_VERSION" val="1.0"/>
  <p:tag name="KSO_WM_TEMPLATE_CATEGORY" val="chip"/>
  <p:tag name="KSO_WM_TEMPLATE_INDEX" val="20206705"/>
  <p:tag name="KSO_WM_UNIT_BLOCK" val="0"/>
  <p:tag name="KSO_WM_UNIT_COMPATIBLE" val="0"/>
  <p:tag name="KSO_WM_UNIT_DEC_AREA_ID" val="d368a85f408c4867b0e6a3f6c3912171"/>
  <p:tag name="KSO_WM_UNIT_DEFAULT_FONT" val="18;24;2"/>
  <p:tag name="KSO_WM_UNIT_DIAGRAM_ISNUMVISUAL" val="0"/>
  <p:tag name="KSO_WM_UNIT_DIAGRAM_ISREFERUNIT" val="0"/>
  <p:tag name="KSO_WM_UNIT_HIGHLIGHT" val="0"/>
  <p:tag name="KSO_WM_UNIT_ID" val="chip20206705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YPE" val="b"/>
  <p:tag name="KSO_WM_UNIT_VALUE" val="25"/>
</p:tagLst>
</file>

<file path=ppt/tags/tag68.xml><?xml version="1.0" encoding="utf-8"?>
<p:tagLst xmlns:p="http://schemas.openxmlformats.org/presentationml/2006/main">
  <p:tag name="KSO_WM_ASSEMBLE_CHIP_INDEX" val="822ab1bf6cce408499ce0f24e7f88898"/>
  <p:tag name="KSO_WM_BEAUTIFY_FLAG" val="#wm#"/>
  <p:tag name="KSO_WM_CHIP_FILLAREA_FILL_RULE" val="{&quot;fill_align&quot;:&quot;cm&quot;,&quot;fill_mode&quot;:&quot;adaptive&quot;,&quot;sacle_strategy&quot;:&quot;smart&quot;}"/>
  <p:tag name="KSO_WM_CHIP_GROUPID" val="5ebe61ec0ac41c4a0a5256f7"/>
  <p:tag name="KSO_WM_CHIP_XID" val="5ebe61ec0ac41c4a0a5256f8"/>
  <p:tag name="KSO_WM_TAG_VERSION" val="1.0"/>
  <p:tag name="KSO_WM_TEMPLATE_CATEGORY" val="chip"/>
  <p:tag name="KSO_WM_TEMPLATE_INDEX" val="20206705"/>
  <p:tag name="KSO_WM_UNIT_BLOCK" val="0"/>
  <p:tag name="KSO_WM_UNIT_COMPATIBLE" val="0"/>
  <p:tag name="KSO_WM_UNIT_DEC_AREA_ID" val="e18c910d3bdc4c9c9041f9dcfec29ed4"/>
  <p:tag name="KSO_WM_UNIT_DEFAULT_FONT" val="56;72;4"/>
  <p:tag name="KSO_WM_UNIT_DIAGRAM_ISNUMVISUAL" val="0"/>
  <p:tag name="KSO_WM_UNIT_DIAGRAM_ISREFERUNIT" val="0"/>
  <p:tag name="KSO_WM_UNIT_HIGHLIGHT" val="0"/>
  <p:tag name="KSO_WM_UNIT_ID" val="chip20206705_1*a*1"/>
  <p:tag name="KSO_WM_UNIT_INDEX" val="1"/>
  <p:tag name="KSO_WM_UNIT_ISCONTENTSTITLE" val="0"/>
  <p:tag name="KSO_WM_UNIT_ISNUMDGMTITLE" val="0"/>
  <p:tag name="KSO_WM_UNIT_LAYERLEVEL" val="1"/>
  <p:tag name="KSO_WM_UNIT_NOCLEAR" val="0"/>
  <p:tag name="KSO_WM_UNIT_PRESET_TEXT" val="单击编辑标题"/>
  <p:tag name="KSO_WM_UNIT_TYPE" val="a"/>
  <p:tag name="KSO_WM_UNIT_VALUE" val="7"/>
</p:tagLst>
</file>

<file path=ppt/tags/tag69.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71.xml><?xml version="1.0" encoding="utf-8"?>
<p:tagLst xmlns:p="http://schemas.openxmlformats.org/presentationml/2006/main">
  <p:tag name="KSO_WM_ASSEMBLE_CHIP_INDEX" val="6e1cb594f17446099c10e1b765ceac89"/>
  <p:tag name="KSO_WM_BEAUTIFY_FLAG" val="#wm#"/>
  <p:tag name="KSO_WM_CHIP_FILLAREA_FILL_RULE" val="{&quot;fill_align&quot;:&quot;lm&quot;,&quot;fill_effect&quot;:[],&quot;fill_mode&quot;:&quot;adaptive&quot;,&quot;sacle_strategy&quot;:&quot;stretch&quot;}"/>
  <p:tag name="KSO_WM_CHIP_GROUPID" val="5faa43090f63d42c484773a9"/>
  <p:tag name="KSO_WM_CHIP_XID" val="5faa43090f63d42c484773ab"/>
  <p:tag name="KSO_WM_TAG_VERSION" val="1.0"/>
  <p:tag name="KSO_WM_TEMPLATE_CATEGORY" val="chip"/>
  <p:tag name="KSO_WM_TEMPLATE_INDEX" val="20215022"/>
  <p:tag name="KSO_WM_UNIT_COMPATIBLE" val="0"/>
  <p:tag name="KSO_WM_UNIT_DEC_AREA_ID" val="a9c248d3daf84b8ea3dccf73a8f7e638"/>
  <p:tag name="KSO_WM_UNIT_DECORATE_INFO" val=""/>
  <p:tag name="KSO_WM_UNIT_DIAGRAM_ISNUMVISUAL" val="0"/>
  <p:tag name="KSO_WM_UNIT_DIAGRAM_ISREFERUNIT" val="0"/>
  <p:tag name="KSO_WM_UNIT_HIGHLIGHT" val="0"/>
  <p:tag name="KSO_WM_UNIT_ID" val="chip20215022_2*i*1"/>
  <p:tag name="KSO_WM_UNIT_INDEX" val="1"/>
  <p:tag name="KSO_WM_UNIT_LAYERLEVEL" val="1"/>
  <p:tag name="KSO_WM_UNIT_SM_LIMIT_TYPE" val=""/>
  <p:tag name="KSO_WM_UNIT_SUBTYPE" val="t"/>
  <p:tag name="KSO_WM_UNIT_TYPE" val="i"/>
</p:tagLst>
</file>

<file path=ppt/tags/tag72.xml><?xml version="1.0" encoding="utf-8"?>
<p:tagLst xmlns:p="http://schemas.openxmlformats.org/presentationml/2006/main">
  <p:tag name="KSO_WM_ASSEMBLE_CHIP_INDEX" val="87f79f1cebf94ca3a8cff9aeb982659d"/>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001a83f747e0410298692e2da02f329e"/>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73.xml><?xml version="1.0" encoding="utf-8"?>
<p:tagLst xmlns:p="http://schemas.openxmlformats.org/presentationml/2006/main">
  <p:tag name="KSO_WM_ASSEMBLE_CHIP_INDEX" val="8c69a5ac33684a088faccabc2ef09d59"/>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f6c04c9fc76e4b7b898ce5b9647bc791"/>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74.xml><?xml version="1.0" encoding="utf-8"?>
<p:tagLst xmlns:p="http://schemas.openxmlformats.org/presentationml/2006/main">
  <p:tag name="KSO_WM_ASSEMBLE_CHIP_INDEX" val="06d2ac5c632f4b69bd8e83708cf4efb9"/>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a43090f63d42c484773a9"/>
  <p:tag name="KSO_WM_TEMPLATE_ASSEMBLE_XID" val="5fab3f040ad14824cac74617"/>
  <p:tag name="KSO_WM_TEMPLATE_CATEGORY" val="custom"/>
  <p:tag name="KSO_WM_TEMPLATE_INDEX" val="20215022"/>
  <p:tag name="KSO_WM_UNIT_BLOCK" val="0"/>
  <p:tag name="KSO_WM_UNIT_COMPATIBLE" val="0"/>
  <p:tag name="KSO_WM_UNIT_DEC_AREA_ID" val="db9b73ba6f174e4f93a713e8f9e41efb"/>
  <p:tag name="KSO_WM_UNIT_DEFAULT_FONT" val="14;18;2"/>
  <p:tag name="KSO_WM_UNIT_DIAGRAM_ISNUMVISUAL" val="0"/>
  <p:tag name="KSO_WM_UNIT_DIAGRAM_ISREFERUNIT" val="0"/>
  <p:tag name="KSO_WM_UNIT_HIGHLIGHT" val="0"/>
  <p:tag name="KSO_WM_UNIT_ID" val="custom20215022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75.xml><?xml version="1.0" encoding="utf-8"?>
<p:tagLst xmlns:p="http://schemas.openxmlformats.org/presentationml/2006/main">
  <p:tag name="KSO_WM_ASSEMBLE_CHIP_INDEX" val="06d2ac5c632f4b69bd8e83708cf4efb9"/>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aa43090f63d42c484773a9"/>
  <p:tag name="KSO_WM_TEMPLATE_ASSEMBLE_XID" val="5fab3f040ad14824cac74617"/>
  <p:tag name="KSO_WM_TEMPLATE_CATEGORY" val="custom"/>
  <p:tag name="KSO_WM_TEMPLATE_INDEX" val="20215022"/>
  <p:tag name="KSO_WM_UNIT_BLOCK" val="0"/>
  <p:tag name="KSO_WM_UNIT_COMPATIBLE" val="0"/>
  <p:tag name="KSO_WM_UNIT_DEC_AREA_ID" val="aadeb785cd7b4cc3b410f156d47f7d95"/>
  <p:tag name="KSO_WM_UNIT_DEFAULT_FONT" val="40;56;4"/>
  <p:tag name="KSO_WM_UNIT_DIAGRAM_ISNUMVISUAL" val="0"/>
  <p:tag name="KSO_WM_UNIT_DIAGRAM_ISREFERUNIT" val="0"/>
  <p:tag name="KSO_WM_UNIT_HIGHLIGHT" val="0"/>
  <p:tag name="KSO_WM_UNIT_ID" val="custom20215022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76.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77.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78.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79.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ASSEMBLE_CHIP_INDEX" val="f0ebdefaaaf14dbfa808b5a9ef801596"/>
  <p:tag name="KSO_WM_BEAUTIFY_FLAG" val="#wm#"/>
  <p:tag name="KSO_WM_CHIP_FILLAREA_FILL_RULE" val="{&quot;fill_align&quot;:&quot;rm&quot;,&quot;fill_effect&quot;:[],&quot;fill_mode&quot;:&quot;adaptive&quot;,&quot;sacle_strategy&quot;:&quot;stretch&quot;}"/>
  <p:tag name="KSO_WM_CHIP_GROUPID" val="5faa43090f63d42c484773a9"/>
  <p:tag name="KSO_WM_CHIP_XID" val="5faa43090f63d42c484773ab"/>
  <p:tag name="KSO_WM_TAG_VERSION" val="1.0"/>
  <p:tag name="KSO_WM_TEMPLATE_CATEGORY" val="chip"/>
  <p:tag name="KSO_WM_TEMPLATE_INDEX" val="20215022"/>
  <p:tag name="KSO_WM_UNIT_COMPATIBLE" val="0"/>
  <p:tag name="KSO_WM_UNIT_DEC_AREA_ID" val="e5b067889938497b9285fa6ded9042b0"/>
  <p:tag name="KSO_WM_UNIT_DECORATE_INFO" val=""/>
  <p:tag name="KSO_WM_UNIT_DIAGRAM_ISNUMVISUAL" val="0"/>
  <p:tag name="KSO_WM_UNIT_DIAGRAM_ISREFERUNIT" val="0"/>
  <p:tag name="KSO_WM_UNIT_HIGHLIGHT" val="0"/>
  <p:tag name="KSO_WM_UNIT_ID" val="chip20215022_2*i*1"/>
  <p:tag name="KSO_WM_UNIT_INDEX" val="1"/>
  <p:tag name="KSO_WM_UNIT_LAYERLEVEL" val="1"/>
  <p:tag name="KSO_WM_UNIT_SM_LIMIT_TYPE" val=""/>
  <p:tag name="KSO_WM_UNIT_SUBTYPE" val="t"/>
  <p:tag name="KSO_WM_UNIT_TYPE" val="i"/>
</p:tagLst>
</file>

<file path=ppt/tags/tag81.xml><?xml version="1.0" encoding="utf-8"?>
<p:tagLst xmlns:p="http://schemas.openxmlformats.org/presentationml/2006/main">
  <p:tag name="KSO_WM_ASSEMBLE_CHIP_INDEX" val="e3d3b488f1894906a3f002a3ca413bf0"/>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a7aaa43e330b4188bc2991bfb6ab521b"/>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82.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83.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84.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85.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86.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87.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88.xml><?xml version="1.0" encoding="utf-8"?>
<p:tagLst xmlns:p="http://schemas.openxmlformats.org/presentationml/2006/main">
  <p:tag name="KSO_WM_ASSEMBLE_CHIP_INDEX" val="c749bbb5945e411188b217ac96b13cd7"/>
  <p:tag name="KSO_WM_BEAUTIFY_FLAG" val="#wm#"/>
  <p:tag name="KSO_WM_CHIP_FILLAREA_FILL_RULE" val="{&quot;fill_align&quot;:&quot;cm&quot;,&quot;fill_effect&quot;:[],&quot;fill_mode&quot;:&quot;adaptive&quot;,&quot;sacle_strategy&quot;:&quot;stretch&quot;}"/>
  <p:tag name="KSO_WM_CHIP_GROUPID" val="5faa43090f63d42c484773a9"/>
  <p:tag name="KSO_WM_CHIP_XID" val="5faa43090f63d42c484773aa"/>
  <p:tag name="KSO_WM_TAG_VERSION" val="1.0"/>
  <p:tag name="KSO_WM_TEMPLATE_CATEGORY" val="chip"/>
  <p:tag name="KSO_WM_TEMPLATE_INDEX" val="20215022"/>
  <p:tag name="KSO_WM_UNIT_COMPATIBLE" val="0"/>
  <p:tag name="KSO_WM_UNIT_DEC_AREA_ID" val="94b3748e183e4a8f9f6081d60831fff6"/>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15022_1*i*1"/>
  <p:tag name="KSO_WM_UNIT_INDEX" val="1"/>
  <p:tag name="KSO_WM_UNIT_LAYERLEVEL" val="1"/>
  <p:tag name="KSO_WM_UNIT_SM_LIMIT_TYPE" val=""/>
  <p:tag name="KSO_WM_UNIT_SUBTYPE" val="u"/>
  <p:tag name="KSO_WM_UNIT_TYPE" val="i"/>
</p:tagLst>
</file>

<file path=ppt/tags/tag89.xml><?xml version="1.0" encoding="utf-8"?>
<p:tagLst xmlns:p="http://schemas.openxmlformats.org/presentationml/2006/main">
  <p:tag name="KSO_WM_ASSEMBLE_CHIP_INDEX" val="eab692783611413096ce03ebadca0b71"/>
  <p:tag name="KSO_WM_BEAUTIFY_FLAG" val="#wm#"/>
  <p:tag name="KSO_WM_CHIP_FILLAREA_FILL_RULE" val="{&quot;fill_align&quot;:&quot;cm&quot;,&quot;fill_mode&quot;:&quot;adaptive&quot;,&quot;sacle_strategy&quot;:&quot;smart&quot;}"/>
  <p:tag name="KSO_WM_CHIP_GROUPID" val="5ebdf5a90ac41c4a0a525507"/>
  <p:tag name="KSO_WM_CHIP_XID" val="5ebdf5a90ac41c4a0a525508"/>
  <p:tag name="KSO_WM_TAG_VERSION" val="1.0"/>
  <p:tag name="KSO_WM_TEMPLATE_ASSEMBLE_GROUPID" val="5faa43090f63d42c484773a9"/>
  <p:tag name="KSO_WM_TEMPLATE_ASSEMBLE_XID" val="5fab3f040ad14824cac74655"/>
  <p:tag name="KSO_WM_TEMPLATE_CATEGORY" val="custom"/>
  <p:tag name="KSO_WM_TEMPLATE_INDEX" val="20215022"/>
  <p:tag name="KSO_WM_UNIT_BLOCK" val="0"/>
  <p:tag name="KSO_WM_UNIT_COMPATIBLE" val="0"/>
  <p:tag name="KSO_WM_UNIT_DEC_AREA_ID" val="4fa0531bdbf84030958385e480b6e1df"/>
  <p:tag name="KSO_WM_UNIT_DEFAULT_FONT" val="24;80;4"/>
  <p:tag name="KSO_WM_UNIT_DIAGRAM_ISNUMVISUAL" val="0"/>
  <p:tag name="KSO_WM_UNIT_DIAGRAM_ISREFERUNIT" val="0"/>
  <p:tag name="KSO_WM_UNIT_HIGHLIGHT" val="0"/>
  <p:tag name="KSO_WM_UNIT_ID" val="custom20215022_1*a*1"/>
  <p:tag name="KSO_WM_UNIT_INDEX" val="1"/>
  <p:tag name="KSO_WM_UNIT_ISCONTENTSTITLE" val="0"/>
  <p:tag name="KSO_WM_UNIT_ISNUMDGMTITLE" val="0"/>
  <p:tag name="KSO_WM_UNIT_LAYERLEVEL" val="1"/>
  <p:tag name="KSO_WM_UNIT_NOCLEAR" val="1"/>
  <p:tag name="KSO_WM_UNIT_PRESET_TEXT" val="THANKS"/>
  <p:tag name="KSO_WM_UNIT_TEXT_FILL_FORE_SCHEMECOLOR_INDEX" val="13"/>
  <p:tag name="KSO_WM_UNIT_TEXT_FILL_FORE_SCHEMECOLOR_INDEX_BRIGHTNESS" val="0.15"/>
  <p:tag name="KSO_WM_UNIT_TEXT_FILL_TYPE" val="1"/>
  <p:tag name="KSO_WM_UNIT_TYPE" val="a"/>
  <p:tag name="KSO_WM_UNIT_VALUE" val="10"/>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ASSEMBLE_CHIP_INDEX" val="001008b9d8bc4a158eb27f402c6e4ac4"/>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general"/>
  <p:tag name="KSO_WM_TAG_VERSION" val="1.0"/>
  <p:tag name="KSO_WM_TEMPLATE_CATEGORY" val="chip"/>
  <p:tag name="KSO_WM_TEMPLATE_INDEX" val="20215022"/>
  <p:tag name="KSO_WM_UNIT_COMPATIBLE" val="0"/>
  <p:tag name="KSO_WM_UNIT_DEC_AREA_ID" val="222bef8a4d2b4126979e9bb0598917ed"/>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91.xml><?xml version="1.0" encoding="utf-8"?>
<p:tagLst xmlns:p="http://schemas.openxmlformats.org/presentationml/2006/main">
  <p:tag name="KSO_WM_ASSEMBLE_CHIP_INDEX" val="b0bc64086b7246dfb89fb3d92add7bcc"/>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general"/>
  <p:tag name="KSO_WM_TAG_VERSION" val="1.0"/>
  <p:tag name="KSO_WM_TEMPLATE_CATEGORY" val="chip"/>
  <p:tag name="KSO_WM_TEMPLATE_INDEX" val="20215022"/>
  <p:tag name="KSO_WM_UNIT_COMPATIBLE" val="0"/>
  <p:tag name="KSO_WM_UNIT_DEC_AREA_ID" val="53904102ca754ba0b23eb75b15fb50cc"/>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SLIDE_BACKGROUND_TYPE" val="general"/>
</p:tagLst>
</file>

<file path=ppt/tags/tag95.xml><?xml version="1.0" encoding="utf-8"?>
<p:tagLst xmlns:p="http://schemas.openxmlformats.org/presentationml/2006/main">
  <p:tag name="KSO_WM_SLIDE_BACKGROUND_TYPE" val="general"/>
</p:tagLst>
</file>

<file path=ppt/tags/tag96.xml><?xml version="1.0" encoding="utf-8"?>
<p:tagLst xmlns:p="http://schemas.openxmlformats.org/presentationml/2006/main">
  <p:tag name="KSO_WM_ASSEMBLE_CHIP_INDEX" val="5b3d69547bbb4910ae921fd809478f8e"/>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e"/>
  <p:tag name="KSO_WM_SLIDE_BACKGROUND_TYPE" val="frame"/>
  <p:tag name="KSO_WM_TAG_VERSION" val="1.0"/>
  <p:tag name="KSO_WM_TEMPLATE_CATEGORY" val="chip"/>
  <p:tag name="KSO_WM_TEMPLATE_INDEX" val="20215022"/>
  <p:tag name="KSO_WM_UNIT_COMPATIBLE" val="0"/>
  <p:tag name="KSO_WM_UNIT_DEC_AREA_ID" val="5178884933ed40a7aa363a9905d6b3b0"/>
  <p:tag name="KSO_WM_UNIT_DECORATE_INFO" val=""/>
  <p:tag name="KSO_WM_UNIT_DIAGRAM_ISNUMVISUAL" val="0"/>
  <p:tag name="KSO_WM_UNIT_DIAGRAM_ISREFERUNIT" val="0"/>
  <p:tag name="KSO_WM_UNIT_HIGHLIGHT" val="0"/>
  <p:tag name="KSO_WM_UNIT_ID" val="chip20215022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97.xml><?xml version="1.0" encoding="utf-8"?>
<p:tagLst xmlns:p="http://schemas.openxmlformats.org/presentationml/2006/main">
  <p:tag name="KSO_WM_ASSEMBLE_CHIP_INDEX" val="c3627659560f48c3bf6220d96f4fce41"/>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c"/>
  <p:tag name="KSO_WM_SLIDE_BACKGROUND_TYPE" val="frame"/>
  <p:tag name="KSO_WM_TAG_VERSION" val="1.0"/>
  <p:tag name="KSO_WM_TEMPLATE_CATEGORY" val="chip"/>
  <p:tag name="KSO_WM_TEMPLATE_INDEX" val="20215022"/>
  <p:tag name="KSO_WM_UNIT_COMPATIBLE" val="0"/>
  <p:tag name="KSO_WM_UNIT_DEC_AREA_ID" val="55625ecc19c9418ba6f1b35461368391"/>
  <p:tag name="KSO_WM_UNIT_DECORATE_INFO" val=""/>
  <p:tag name="KSO_WM_UNIT_DIAGRAM_ISNUMVISUAL" val="0"/>
  <p:tag name="KSO_WM_UNIT_DIAGRAM_ISREFERUNIT" val="0"/>
  <p:tag name="KSO_WM_UNIT_HIGHLIGHT" val="0"/>
  <p:tag name="KSO_WM_UNIT_ID" val="chip20215022_3*i*1"/>
  <p:tag name="KSO_WM_UNIT_INDEX" val="1"/>
  <p:tag name="KSO_WM_UNIT_LAYERLEVEL" val="1"/>
  <p:tag name="KSO_WM_UNIT_SM_LIMIT_TYPE" val=""/>
  <p:tag name="KSO_WM_UNIT_SUBTYPE" val="t"/>
  <p:tag name="KSO_WM_UNIT_TYPE" val="i"/>
</p:tagLst>
</file>

<file path=ppt/tags/tag98.xml><?xml version="1.0" encoding="utf-8"?>
<p:tagLst xmlns:p="http://schemas.openxmlformats.org/presentationml/2006/main">
  <p:tag name="KSO_WM_ASSEMBLE_CHIP_INDEX" val="21dced03239248d9a63387e56dc7dc21"/>
  <p:tag name="KSO_WM_BEAUTIFY_FLAG" val="#wm#"/>
  <p:tag name="KSO_WM_CHIP_FILLAREA_FILL_RULE" val="{&quot;fill_align&quot;:&quot;cm&quot;,&quot;fill_effect&quot;:[],&quot;fill_mode&quot;:&quot;full&quot;,&quot;sacle_strategy&quot;:&quot;stretch&quot;}"/>
  <p:tag name="KSO_WM_CHIP_GROUPID" val="5faa43090f63d42c484773a9"/>
  <p:tag name="KSO_WM_CHIP_XID" val="5faa43090f63d42c484773ad"/>
  <p:tag name="KSO_WM_SLIDE_BACKGROUND_TYPE" val="frame"/>
  <p:tag name="KSO_WM_TAG_VERSION" val="1.0"/>
  <p:tag name="KSO_WM_TEMPLATE_CATEGORY" val="chip"/>
  <p:tag name="KSO_WM_TEMPLATE_INDEX" val="20215022"/>
  <p:tag name="KSO_WM_UNIT_COMPATIBLE" val="0"/>
  <p:tag name="KSO_WM_UNIT_DEC_AREA_ID" val="503729f6864c40e7b0879f9763632152"/>
  <p:tag name="KSO_WM_UNIT_DECORATE_INFO" val=""/>
  <p:tag name="KSO_WM_UNIT_DIAGRAM_ISNUMVISUAL" val="0"/>
  <p:tag name="KSO_WM_UNIT_DIAGRAM_ISREFERUNIT" val="0"/>
  <p:tag name="KSO_WM_UNIT_HIGHLIGHT" val="0"/>
  <p:tag name="KSO_WM_UNIT_ID" val="chip20215022_4*i*1"/>
  <p:tag name="KSO_WM_UNIT_INDEX" val="1"/>
  <p:tag name="KSO_WM_UNIT_LAYERLEVEL" val="1"/>
  <p:tag name="KSO_WM_UNIT_SM_LIMIT_TYPE" val=""/>
  <p:tag name="KSO_WM_UNIT_SUBTYPE" val="t"/>
  <p:tag name="KSO_WM_UNIT_TYPE" val="i"/>
</p:tagLst>
</file>

<file path=ppt/tags/tag99.xml><?xml version="1.0" encoding="utf-8"?>
<p:tagLst xmlns:p="http://schemas.openxmlformats.org/presentationml/2006/main">
  <p:tag name="KSO_WM_SLIDE_BACKGROUND_TYPE" val="frame"/>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Adjacency">
      <a:dk1>
        <a:srgbClr val="000000"/>
      </a:dk1>
      <a:lt1>
        <a:srgbClr val="FFFFFF"/>
      </a:lt1>
      <a:dk2>
        <a:srgbClr val="D4E4ED"/>
      </a:dk2>
      <a:lt2>
        <a:srgbClr val="EAF1F5"/>
      </a:lt2>
      <a:accent1>
        <a:srgbClr val="337496"/>
      </a:accent1>
      <a:accent2>
        <a:srgbClr val="277268"/>
      </a:accent2>
      <a:accent3>
        <a:srgbClr val="3B673A"/>
      </a:accent3>
      <a:accent4>
        <a:srgbClr val="625424"/>
      </a:accent4>
      <a:accent5>
        <a:srgbClr val="8B3F26"/>
      </a:accent5>
      <a:accent6>
        <a:srgbClr val="94324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89</Paragraphs>
  <Slides>27</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27</vt:i4>
      </vt:variant>
    </vt:vector>
  </HeadingPairs>
  <TitlesOfParts>
    <vt:vector baseType="lpstr" size="34">
      <vt:lpstr>Arial</vt:lpstr>
      <vt:lpstr>微软雅黑</vt:lpstr>
      <vt:lpstr>Wingdings</vt:lpstr>
      <vt:lpstr>汉仪旗黑-85S</vt:lpstr>
      <vt:lpstr>华文中宋</vt:lpstr>
      <vt:lpstr>汉仪铸字美心体简</vt:lpstr>
      <vt:lpstr>Office 主题​​</vt:lpstr>
      <vt:lpstr>《立在地球边上放号》</vt:lpstr>
      <vt:lpstr>导入：</vt:lpstr>
      <vt:lpstr>PowerPoint Presentation</vt:lpstr>
      <vt:lpstr>学习目标：</vt:lpstr>
      <vt:lpstr>说说你说了解的郭沫若：</vt:lpstr>
      <vt:lpstr>走近郭沫若：</vt:lpstr>
      <vt:lpstr>PowerPoint Presentation</vt:lpstr>
      <vt:lpstr>PowerPoint Presentation</vt:lpstr>
      <vt:lpstr>PowerPoint Presentation</vt:lpstr>
      <vt:lpstr>PowerPoint Presentation</vt:lpstr>
      <vt:lpstr>PowerPoint Presentation</vt:lpstr>
      <vt:lpstr>PowerPoint Presentation</vt:lpstr>
      <vt:lpstr>郭沫若奖学金</vt:lpstr>
      <vt:lpstr>创作背景：</vt:lpstr>
      <vt:lpstr>反复诵读，注意节奏：</vt:lpstr>
      <vt:lpstr>【思考探究】这是一首“力”的赞歌，诗人赞美了什么“力”？</vt:lpstr>
      <vt:lpstr>1、从意象开始：</vt:lpstr>
      <vt:lpstr>诗歌的意象有：</vt:lpstr>
      <vt:lpstr>2、品读意境</vt:lpstr>
      <vt:lpstr>3、体会精妙的用词</vt:lpstr>
      <vt:lpstr>4、分析精妙的修辞手法</vt:lpstr>
      <vt:lpstr>5、联系诗人的时代背景</vt:lpstr>
      <vt:lpstr>“五四运动”:</vt:lpstr>
      <vt:lpstr>“十月革命”:</vt:lpstr>
      <vt:lpstr>6、走进诗歌的精神世界</vt:lpstr>
      <vt:lpstr>7、主旨总结：</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2021-08-30T19:14:39.368</cp:lastPrinted>
  <dcterms:created xsi:type="dcterms:W3CDTF">2021-08-30T19:14:39Z</dcterms:created>
  <dcterms:modified xsi:type="dcterms:W3CDTF">2021-08-30T11:14:44Z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